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358" r:id="rId3"/>
    <p:sldId id="258" r:id="rId4"/>
    <p:sldId id="271" r:id="rId5"/>
    <p:sldId id="263" r:id="rId6"/>
    <p:sldId id="276" r:id="rId7"/>
    <p:sldId id="275" r:id="rId8"/>
    <p:sldId id="277" r:id="rId9"/>
    <p:sldId id="266" r:id="rId10"/>
    <p:sldId id="360" r:id="rId11"/>
    <p:sldId id="280" r:id="rId12"/>
    <p:sldId id="361" r:id="rId13"/>
    <p:sldId id="282" r:id="rId14"/>
    <p:sldId id="287" r:id="rId15"/>
    <p:sldId id="288" r:id="rId16"/>
    <p:sldId id="290" r:id="rId17"/>
    <p:sldId id="291" r:id="rId18"/>
    <p:sldId id="292" r:id="rId19"/>
    <p:sldId id="293" r:id="rId20"/>
    <p:sldId id="295" r:id="rId21"/>
    <p:sldId id="307" r:id="rId22"/>
    <p:sldId id="309" r:id="rId23"/>
    <p:sldId id="311" r:id="rId24"/>
    <p:sldId id="313" r:id="rId25"/>
    <p:sldId id="314" r:id="rId26"/>
    <p:sldId id="298" r:id="rId27"/>
    <p:sldId id="299" r:id="rId28"/>
    <p:sldId id="300" r:id="rId29"/>
    <p:sldId id="362" r:id="rId30"/>
    <p:sldId id="301" r:id="rId31"/>
    <p:sldId id="302" r:id="rId32"/>
    <p:sldId id="304" r:id="rId33"/>
    <p:sldId id="315" r:id="rId34"/>
    <p:sldId id="317" r:id="rId35"/>
    <p:sldId id="319" r:id="rId36"/>
    <p:sldId id="321" r:id="rId37"/>
    <p:sldId id="322" r:id="rId38"/>
    <p:sldId id="324" r:id="rId39"/>
    <p:sldId id="359" r:id="rId40"/>
    <p:sldId id="325" r:id="rId41"/>
    <p:sldId id="327" r:id="rId42"/>
    <p:sldId id="328" r:id="rId43"/>
    <p:sldId id="329" r:id="rId44"/>
    <p:sldId id="331" r:id="rId45"/>
    <p:sldId id="332" r:id="rId46"/>
    <p:sldId id="335" r:id="rId47"/>
    <p:sldId id="333" r:id="rId48"/>
    <p:sldId id="339" r:id="rId49"/>
    <p:sldId id="341" r:id="rId50"/>
    <p:sldId id="343" r:id="rId51"/>
    <p:sldId id="346" r:id="rId52"/>
    <p:sldId id="348" r:id="rId53"/>
    <p:sldId id="351" r:id="rId54"/>
    <p:sldId id="349" r:id="rId55"/>
    <p:sldId id="350" r:id="rId56"/>
    <p:sldId id="352" r:id="rId57"/>
    <p:sldId id="353" r:id="rId58"/>
    <p:sldId id="354" r:id="rId59"/>
    <p:sldId id="355" r:id="rId60"/>
    <p:sldId id="357" r:id="rId61"/>
    <p:sldId id="363" r:id="rId62"/>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E570A7-01A6-4114-AE49-E5D4571D2128}" v="29" dt="2021-07-27T21:30:26.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81" d="100"/>
          <a:sy n="81" d="100"/>
        </p:scale>
        <p:origin x="4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14BED74-223B-48AC-B970-D69DB76F091F}"/>
              </a:ext>
            </a:extLst>
          </p:cNvPr>
          <p:cNvSpPr>
            <a:spLocks noGrp="1"/>
          </p:cNvSpPr>
          <p:nvPr>
            <p:ph type="ctrTitle"/>
          </p:nvPr>
        </p:nvSpPr>
        <p:spPr>
          <a:xfrm>
            <a:off x="1524000" y="1122363"/>
            <a:ext cx="9144000" cy="2387600"/>
          </a:xfrm>
        </p:spPr>
        <p:txBody>
          <a:bodyPr anchor="b"/>
          <a:lstStyle>
            <a:lvl1pPr algn="ctr">
              <a:defRPr sz="6000"/>
            </a:lvl1pPr>
          </a:lstStyle>
          <a:p>
            <a:r>
              <a:rPr lang="lt-LT"/>
              <a:t>Spustelėję redaguokite stilių</a:t>
            </a:r>
          </a:p>
        </p:txBody>
      </p:sp>
      <p:sp>
        <p:nvSpPr>
          <p:cNvPr id="3" name="Antrinis pavadinimas 2">
            <a:extLst>
              <a:ext uri="{FF2B5EF4-FFF2-40B4-BE49-F238E27FC236}">
                <a16:creationId xmlns:a16="http://schemas.microsoft.com/office/drawing/2014/main" id="{5795E147-ADFA-4F82-9861-98E6AA98E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lt-LT"/>
              <a:t>Spustelėkite norėdami redaguoti šablono paantraštės stilių</a:t>
            </a:r>
          </a:p>
        </p:txBody>
      </p:sp>
      <p:sp>
        <p:nvSpPr>
          <p:cNvPr id="4" name="Datos vietos rezervavimo ženklas 3">
            <a:extLst>
              <a:ext uri="{FF2B5EF4-FFF2-40B4-BE49-F238E27FC236}">
                <a16:creationId xmlns:a16="http://schemas.microsoft.com/office/drawing/2014/main" id="{617547C7-5CB4-4717-B481-6FD859F6B112}"/>
              </a:ext>
            </a:extLst>
          </p:cNvPr>
          <p:cNvSpPr>
            <a:spLocks noGrp="1"/>
          </p:cNvSpPr>
          <p:nvPr>
            <p:ph type="dt" sz="half" idx="10"/>
          </p:nvPr>
        </p:nvSpPr>
        <p:spPr/>
        <p:txBody>
          <a:bodyPr/>
          <a:lstStyle/>
          <a:p>
            <a:fld id="{FD647A66-8B43-4068-9037-41A8A5250725}" type="datetimeFigureOut">
              <a:rPr lang="lt-LT" smtClean="0"/>
              <a:t>2022-10-12</a:t>
            </a:fld>
            <a:endParaRPr lang="lt-LT"/>
          </a:p>
        </p:txBody>
      </p:sp>
      <p:sp>
        <p:nvSpPr>
          <p:cNvPr id="5" name="Poraštės vietos rezervavimo ženklas 4">
            <a:extLst>
              <a:ext uri="{FF2B5EF4-FFF2-40B4-BE49-F238E27FC236}">
                <a16:creationId xmlns:a16="http://schemas.microsoft.com/office/drawing/2014/main" id="{315C6075-6A57-4889-B599-6890163CDA18}"/>
              </a:ext>
            </a:extLst>
          </p:cNvPr>
          <p:cNvSpPr>
            <a:spLocks noGrp="1"/>
          </p:cNvSpPr>
          <p:nvPr>
            <p:ph type="ftr" sz="quarter" idx="11"/>
          </p:nvPr>
        </p:nvSpPr>
        <p:spPr/>
        <p:txBody>
          <a:bodyPr/>
          <a:lstStyle/>
          <a:p>
            <a:endParaRPr lang="lt-LT"/>
          </a:p>
        </p:txBody>
      </p:sp>
      <p:sp>
        <p:nvSpPr>
          <p:cNvPr id="6" name="Skaidrės numerio vietos rezervavimo ženklas 5">
            <a:extLst>
              <a:ext uri="{FF2B5EF4-FFF2-40B4-BE49-F238E27FC236}">
                <a16:creationId xmlns:a16="http://schemas.microsoft.com/office/drawing/2014/main" id="{F77BFBF6-B54E-4DA0-A1FC-F96BBF99659E}"/>
              </a:ext>
            </a:extLst>
          </p:cNvPr>
          <p:cNvSpPr>
            <a:spLocks noGrp="1"/>
          </p:cNvSpPr>
          <p:nvPr>
            <p:ph type="sldNum" sz="quarter" idx="12"/>
          </p:nvPr>
        </p:nvSpPr>
        <p:spPr/>
        <p:txBody>
          <a:bodyPr/>
          <a:lstStyle/>
          <a:p>
            <a:fld id="{8EC6F29B-2B93-4D18-A8B9-92A0CA7BC302}" type="slidenum">
              <a:rPr lang="lt-LT" smtClean="0"/>
              <a:t>‹#›</a:t>
            </a:fld>
            <a:endParaRPr lang="lt-LT"/>
          </a:p>
        </p:txBody>
      </p:sp>
    </p:spTree>
    <p:extLst>
      <p:ext uri="{BB962C8B-B14F-4D97-AF65-F5344CB8AC3E}">
        <p14:creationId xmlns:p14="http://schemas.microsoft.com/office/powerpoint/2010/main" val="223503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92DC177-3D4D-4BDB-92AE-5E22135B468B}"/>
              </a:ext>
            </a:extLst>
          </p:cNvPr>
          <p:cNvSpPr>
            <a:spLocks noGrp="1"/>
          </p:cNvSpPr>
          <p:nvPr>
            <p:ph type="title"/>
          </p:nvPr>
        </p:nvSpPr>
        <p:spPr/>
        <p:txBody>
          <a:bodyPr/>
          <a:lstStyle/>
          <a:p>
            <a:r>
              <a:rPr lang="lt-LT"/>
              <a:t>Spustelėję redaguokite stilių</a:t>
            </a:r>
          </a:p>
        </p:txBody>
      </p:sp>
      <p:sp>
        <p:nvSpPr>
          <p:cNvPr id="3" name="Vertikalaus teksto vietos rezervavimo ženklas 2">
            <a:extLst>
              <a:ext uri="{FF2B5EF4-FFF2-40B4-BE49-F238E27FC236}">
                <a16:creationId xmlns:a16="http://schemas.microsoft.com/office/drawing/2014/main" id="{28F7E3F6-AC0C-4BFA-B9AA-076D68F6473E}"/>
              </a:ext>
            </a:extLst>
          </p:cNvPr>
          <p:cNvSpPr>
            <a:spLocks noGrp="1"/>
          </p:cNvSpPr>
          <p:nvPr>
            <p:ph type="body" orient="vert" idx="1"/>
          </p:nvPr>
        </p:nvSpPr>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a:extLst>
              <a:ext uri="{FF2B5EF4-FFF2-40B4-BE49-F238E27FC236}">
                <a16:creationId xmlns:a16="http://schemas.microsoft.com/office/drawing/2014/main" id="{1A9CD25C-452F-4785-AD41-C630324D3066}"/>
              </a:ext>
            </a:extLst>
          </p:cNvPr>
          <p:cNvSpPr>
            <a:spLocks noGrp="1"/>
          </p:cNvSpPr>
          <p:nvPr>
            <p:ph type="dt" sz="half" idx="10"/>
          </p:nvPr>
        </p:nvSpPr>
        <p:spPr/>
        <p:txBody>
          <a:bodyPr/>
          <a:lstStyle/>
          <a:p>
            <a:fld id="{FD647A66-8B43-4068-9037-41A8A5250725}" type="datetimeFigureOut">
              <a:rPr lang="lt-LT" smtClean="0"/>
              <a:t>2022-10-12</a:t>
            </a:fld>
            <a:endParaRPr lang="lt-LT"/>
          </a:p>
        </p:txBody>
      </p:sp>
      <p:sp>
        <p:nvSpPr>
          <p:cNvPr id="5" name="Poraštės vietos rezervavimo ženklas 4">
            <a:extLst>
              <a:ext uri="{FF2B5EF4-FFF2-40B4-BE49-F238E27FC236}">
                <a16:creationId xmlns:a16="http://schemas.microsoft.com/office/drawing/2014/main" id="{AEE499D3-B500-4F66-9866-29FC95FCFB25}"/>
              </a:ext>
            </a:extLst>
          </p:cNvPr>
          <p:cNvSpPr>
            <a:spLocks noGrp="1"/>
          </p:cNvSpPr>
          <p:nvPr>
            <p:ph type="ftr" sz="quarter" idx="11"/>
          </p:nvPr>
        </p:nvSpPr>
        <p:spPr/>
        <p:txBody>
          <a:bodyPr/>
          <a:lstStyle/>
          <a:p>
            <a:endParaRPr lang="lt-LT"/>
          </a:p>
        </p:txBody>
      </p:sp>
      <p:sp>
        <p:nvSpPr>
          <p:cNvPr id="6" name="Skaidrės numerio vietos rezervavimo ženklas 5">
            <a:extLst>
              <a:ext uri="{FF2B5EF4-FFF2-40B4-BE49-F238E27FC236}">
                <a16:creationId xmlns:a16="http://schemas.microsoft.com/office/drawing/2014/main" id="{A198DEBB-5F46-4EDC-BFCD-94E367C865A9}"/>
              </a:ext>
            </a:extLst>
          </p:cNvPr>
          <p:cNvSpPr>
            <a:spLocks noGrp="1"/>
          </p:cNvSpPr>
          <p:nvPr>
            <p:ph type="sldNum" sz="quarter" idx="12"/>
          </p:nvPr>
        </p:nvSpPr>
        <p:spPr/>
        <p:txBody>
          <a:bodyPr/>
          <a:lstStyle/>
          <a:p>
            <a:fld id="{8EC6F29B-2B93-4D18-A8B9-92A0CA7BC302}" type="slidenum">
              <a:rPr lang="lt-LT" smtClean="0"/>
              <a:t>‹#›</a:t>
            </a:fld>
            <a:endParaRPr lang="lt-LT"/>
          </a:p>
        </p:txBody>
      </p:sp>
    </p:spTree>
    <p:extLst>
      <p:ext uri="{BB962C8B-B14F-4D97-AF65-F5344CB8AC3E}">
        <p14:creationId xmlns:p14="http://schemas.microsoft.com/office/powerpoint/2010/main" val="199871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a:extLst>
              <a:ext uri="{FF2B5EF4-FFF2-40B4-BE49-F238E27FC236}">
                <a16:creationId xmlns:a16="http://schemas.microsoft.com/office/drawing/2014/main" id="{5A80CAA6-9A10-4A32-8441-B38C9A1539EC}"/>
              </a:ext>
            </a:extLst>
          </p:cNvPr>
          <p:cNvSpPr>
            <a:spLocks noGrp="1"/>
          </p:cNvSpPr>
          <p:nvPr>
            <p:ph type="title" orient="vert"/>
          </p:nvPr>
        </p:nvSpPr>
        <p:spPr>
          <a:xfrm>
            <a:off x="8724900" y="365125"/>
            <a:ext cx="2628900" cy="5811838"/>
          </a:xfrm>
        </p:spPr>
        <p:txBody>
          <a:bodyPr vert="eaVert"/>
          <a:lstStyle/>
          <a:p>
            <a:r>
              <a:rPr lang="lt-LT"/>
              <a:t>Spustelėję redaguokite stilių</a:t>
            </a:r>
          </a:p>
        </p:txBody>
      </p:sp>
      <p:sp>
        <p:nvSpPr>
          <p:cNvPr id="3" name="Vertikalaus teksto vietos rezervavimo ženklas 2">
            <a:extLst>
              <a:ext uri="{FF2B5EF4-FFF2-40B4-BE49-F238E27FC236}">
                <a16:creationId xmlns:a16="http://schemas.microsoft.com/office/drawing/2014/main" id="{B4DCB546-DBA8-47D6-AF19-4E3C6DA00C97}"/>
              </a:ext>
            </a:extLst>
          </p:cNvPr>
          <p:cNvSpPr>
            <a:spLocks noGrp="1"/>
          </p:cNvSpPr>
          <p:nvPr>
            <p:ph type="body" orient="vert" idx="1"/>
          </p:nvPr>
        </p:nvSpPr>
        <p:spPr>
          <a:xfrm>
            <a:off x="838200" y="365125"/>
            <a:ext cx="7734300" cy="5811838"/>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a:extLst>
              <a:ext uri="{FF2B5EF4-FFF2-40B4-BE49-F238E27FC236}">
                <a16:creationId xmlns:a16="http://schemas.microsoft.com/office/drawing/2014/main" id="{1DF429C4-B748-48BD-8062-66B6DF8584C7}"/>
              </a:ext>
            </a:extLst>
          </p:cNvPr>
          <p:cNvSpPr>
            <a:spLocks noGrp="1"/>
          </p:cNvSpPr>
          <p:nvPr>
            <p:ph type="dt" sz="half" idx="10"/>
          </p:nvPr>
        </p:nvSpPr>
        <p:spPr/>
        <p:txBody>
          <a:bodyPr/>
          <a:lstStyle/>
          <a:p>
            <a:fld id="{FD647A66-8B43-4068-9037-41A8A5250725}" type="datetimeFigureOut">
              <a:rPr lang="lt-LT" smtClean="0"/>
              <a:t>2022-10-12</a:t>
            </a:fld>
            <a:endParaRPr lang="lt-LT"/>
          </a:p>
        </p:txBody>
      </p:sp>
      <p:sp>
        <p:nvSpPr>
          <p:cNvPr id="5" name="Poraštės vietos rezervavimo ženklas 4">
            <a:extLst>
              <a:ext uri="{FF2B5EF4-FFF2-40B4-BE49-F238E27FC236}">
                <a16:creationId xmlns:a16="http://schemas.microsoft.com/office/drawing/2014/main" id="{6F0C3BE5-EB05-4BBD-9F15-C6462BEA6ECF}"/>
              </a:ext>
            </a:extLst>
          </p:cNvPr>
          <p:cNvSpPr>
            <a:spLocks noGrp="1"/>
          </p:cNvSpPr>
          <p:nvPr>
            <p:ph type="ftr" sz="quarter" idx="11"/>
          </p:nvPr>
        </p:nvSpPr>
        <p:spPr/>
        <p:txBody>
          <a:bodyPr/>
          <a:lstStyle/>
          <a:p>
            <a:endParaRPr lang="lt-LT"/>
          </a:p>
        </p:txBody>
      </p:sp>
      <p:sp>
        <p:nvSpPr>
          <p:cNvPr id="6" name="Skaidrės numerio vietos rezervavimo ženklas 5">
            <a:extLst>
              <a:ext uri="{FF2B5EF4-FFF2-40B4-BE49-F238E27FC236}">
                <a16:creationId xmlns:a16="http://schemas.microsoft.com/office/drawing/2014/main" id="{2FB8971E-D906-46A9-9B8D-0B5B3AC9C4F9}"/>
              </a:ext>
            </a:extLst>
          </p:cNvPr>
          <p:cNvSpPr>
            <a:spLocks noGrp="1"/>
          </p:cNvSpPr>
          <p:nvPr>
            <p:ph type="sldNum" sz="quarter" idx="12"/>
          </p:nvPr>
        </p:nvSpPr>
        <p:spPr/>
        <p:txBody>
          <a:bodyPr/>
          <a:lstStyle/>
          <a:p>
            <a:fld id="{8EC6F29B-2B93-4D18-A8B9-92A0CA7BC302}" type="slidenum">
              <a:rPr lang="lt-LT" smtClean="0"/>
              <a:t>‹#›</a:t>
            </a:fld>
            <a:endParaRPr lang="lt-LT"/>
          </a:p>
        </p:txBody>
      </p:sp>
    </p:spTree>
    <p:extLst>
      <p:ext uri="{BB962C8B-B14F-4D97-AF65-F5344CB8AC3E}">
        <p14:creationId xmlns:p14="http://schemas.microsoft.com/office/powerpoint/2010/main" val="1634010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57"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58" name="Body Level One…"/>
          <p:cNvSpPr txBox="1">
            <a:spLocks noGrp="1"/>
          </p:cNvSpPr>
          <p:nvPr>
            <p:ph type="body" sz="quarter" idx="1"/>
          </p:nvPr>
        </p:nvSpPr>
        <p:spPr>
          <a:xfrm>
            <a:off x="1524000" y="3602037"/>
            <a:ext cx="9144000" cy="1655764"/>
          </a:xfrm>
          <a:prstGeom prst="rect">
            <a:avLst/>
          </a:prstGeom>
        </p:spPr>
        <p:txBody>
          <a:bodyPr/>
          <a:lstStyle>
            <a:lvl1pPr marL="355600" indent="-304800" algn="ctr">
              <a:buClrTx/>
              <a:buSzTx/>
              <a:buFontTx/>
              <a:buNone/>
              <a:defRPr sz="2400"/>
            </a:lvl1pPr>
            <a:lvl2pPr marL="355600" indent="50800" algn="ctr">
              <a:buClrTx/>
              <a:buSzTx/>
              <a:buFontTx/>
              <a:buNone/>
              <a:defRPr sz="2400"/>
            </a:lvl2pPr>
            <a:lvl3pPr marL="355600" indent="50800" algn="ctr">
              <a:buClrTx/>
              <a:buSzTx/>
              <a:buFontTx/>
              <a:buNone/>
              <a:defRPr sz="2400"/>
            </a:lvl3pPr>
            <a:lvl4pPr marL="355600" indent="50800" algn="ctr">
              <a:buClrTx/>
              <a:buSzTx/>
              <a:buFontTx/>
              <a:buNone/>
              <a:defRPr sz="2400"/>
            </a:lvl4pPr>
            <a:lvl5pPr marL="355600" indent="508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16380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F7B8F37-A050-4AD9-BA7C-4ADE4896ED57}"/>
              </a:ext>
            </a:extLst>
          </p:cNvPr>
          <p:cNvSpPr>
            <a:spLocks noGrp="1"/>
          </p:cNvSpPr>
          <p:nvPr>
            <p:ph type="title"/>
          </p:nvPr>
        </p:nvSpPr>
        <p:spPr/>
        <p:txBody>
          <a:bodyPr/>
          <a:lstStyle/>
          <a:p>
            <a:r>
              <a:rPr lang="lt-LT"/>
              <a:t>Spustelėję redaguokite stilių</a:t>
            </a:r>
          </a:p>
        </p:txBody>
      </p:sp>
      <p:sp>
        <p:nvSpPr>
          <p:cNvPr id="3" name="Turinio vietos rezervavimo ženklas 2">
            <a:extLst>
              <a:ext uri="{FF2B5EF4-FFF2-40B4-BE49-F238E27FC236}">
                <a16:creationId xmlns:a16="http://schemas.microsoft.com/office/drawing/2014/main" id="{33992D64-0B30-40B4-B92D-13CAA6C7D8D4}"/>
              </a:ext>
            </a:extLst>
          </p:cNvPr>
          <p:cNvSpPr>
            <a:spLocks noGrp="1"/>
          </p:cNvSpPr>
          <p:nvPr>
            <p:ph idx="1"/>
          </p:nvPr>
        </p:nvSpPr>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a:extLst>
              <a:ext uri="{FF2B5EF4-FFF2-40B4-BE49-F238E27FC236}">
                <a16:creationId xmlns:a16="http://schemas.microsoft.com/office/drawing/2014/main" id="{E205764D-22BD-4CDB-B150-180789B6AA43}"/>
              </a:ext>
            </a:extLst>
          </p:cNvPr>
          <p:cNvSpPr>
            <a:spLocks noGrp="1"/>
          </p:cNvSpPr>
          <p:nvPr>
            <p:ph type="dt" sz="half" idx="10"/>
          </p:nvPr>
        </p:nvSpPr>
        <p:spPr/>
        <p:txBody>
          <a:bodyPr/>
          <a:lstStyle/>
          <a:p>
            <a:fld id="{FD647A66-8B43-4068-9037-41A8A5250725}" type="datetimeFigureOut">
              <a:rPr lang="lt-LT" smtClean="0"/>
              <a:t>2022-10-12</a:t>
            </a:fld>
            <a:endParaRPr lang="lt-LT"/>
          </a:p>
        </p:txBody>
      </p:sp>
      <p:sp>
        <p:nvSpPr>
          <p:cNvPr id="5" name="Poraštės vietos rezervavimo ženklas 4">
            <a:extLst>
              <a:ext uri="{FF2B5EF4-FFF2-40B4-BE49-F238E27FC236}">
                <a16:creationId xmlns:a16="http://schemas.microsoft.com/office/drawing/2014/main" id="{77CDB9B8-97B5-411A-9817-26AEB9F40297}"/>
              </a:ext>
            </a:extLst>
          </p:cNvPr>
          <p:cNvSpPr>
            <a:spLocks noGrp="1"/>
          </p:cNvSpPr>
          <p:nvPr>
            <p:ph type="ftr" sz="quarter" idx="11"/>
          </p:nvPr>
        </p:nvSpPr>
        <p:spPr/>
        <p:txBody>
          <a:bodyPr/>
          <a:lstStyle/>
          <a:p>
            <a:endParaRPr lang="lt-LT"/>
          </a:p>
        </p:txBody>
      </p:sp>
      <p:sp>
        <p:nvSpPr>
          <p:cNvPr id="6" name="Skaidrės numerio vietos rezervavimo ženklas 5">
            <a:extLst>
              <a:ext uri="{FF2B5EF4-FFF2-40B4-BE49-F238E27FC236}">
                <a16:creationId xmlns:a16="http://schemas.microsoft.com/office/drawing/2014/main" id="{78C9D3AE-2DC0-47E2-B63E-1B4F43F243B4}"/>
              </a:ext>
            </a:extLst>
          </p:cNvPr>
          <p:cNvSpPr>
            <a:spLocks noGrp="1"/>
          </p:cNvSpPr>
          <p:nvPr>
            <p:ph type="sldNum" sz="quarter" idx="12"/>
          </p:nvPr>
        </p:nvSpPr>
        <p:spPr/>
        <p:txBody>
          <a:bodyPr/>
          <a:lstStyle/>
          <a:p>
            <a:fld id="{8EC6F29B-2B93-4D18-A8B9-92A0CA7BC302}" type="slidenum">
              <a:rPr lang="lt-LT" smtClean="0"/>
              <a:t>‹#›</a:t>
            </a:fld>
            <a:endParaRPr lang="lt-LT"/>
          </a:p>
        </p:txBody>
      </p:sp>
    </p:spTree>
    <p:extLst>
      <p:ext uri="{BB962C8B-B14F-4D97-AF65-F5344CB8AC3E}">
        <p14:creationId xmlns:p14="http://schemas.microsoft.com/office/powerpoint/2010/main" val="48217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052CDAC-D9F2-4CB9-BECE-A9D3143171EB}"/>
              </a:ext>
            </a:extLst>
          </p:cNvPr>
          <p:cNvSpPr>
            <a:spLocks noGrp="1"/>
          </p:cNvSpPr>
          <p:nvPr>
            <p:ph type="title"/>
          </p:nvPr>
        </p:nvSpPr>
        <p:spPr>
          <a:xfrm>
            <a:off x="831850" y="1709738"/>
            <a:ext cx="10515600" cy="2852737"/>
          </a:xfrm>
        </p:spPr>
        <p:txBody>
          <a:bodyPr anchor="b"/>
          <a:lstStyle>
            <a:lvl1pPr>
              <a:defRPr sz="6000"/>
            </a:lvl1pPr>
          </a:lstStyle>
          <a:p>
            <a:r>
              <a:rPr lang="lt-LT"/>
              <a:t>Spustelėję redaguokite stilių</a:t>
            </a:r>
          </a:p>
        </p:txBody>
      </p:sp>
      <p:sp>
        <p:nvSpPr>
          <p:cNvPr id="3" name="Teksto vietos rezervavimo ženklas 2">
            <a:extLst>
              <a:ext uri="{FF2B5EF4-FFF2-40B4-BE49-F238E27FC236}">
                <a16:creationId xmlns:a16="http://schemas.microsoft.com/office/drawing/2014/main" id="{05D1C06A-12EF-45AE-99CE-2585006468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lt-LT"/>
              <a:t>Spustelėkite, kad galėtumėte redaguoti šablono teksto stilius</a:t>
            </a:r>
          </a:p>
        </p:txBody>
      </p:sp>
      <p:sp>
        <p:nvSpPr>
          <p:cNvPr id="4" name="Datos vietos rezervavimo ženklas 3">
            <a:extLst>
              <a:ext uri="{FF2B5EF4-FFF2-40B4-BE49-F238E27FC236}">
                <a16:creationId xmlns:a16="http://schemas.microsoft.com/office/drawing/2014/main" id="{7BAA4606-8B14-4778-886B-9E2DA56934C6}"/>
              </a:ext>
            </a:extLst>
          </p:cNvPr>
          <p:cNvSpPr>
            <a:spLocks noGrp="1"/>
          </p:cNvSpPr>
          <p:nvPr>
            <p:ph type="dt" sz="half" idx="10"/>
          </p:nvPr>
        </p:nvSpPr>
        <p:spPr/>
        <p:txBody>
          <a:bodyPr/>
          <a:lstStyle/>
          <a:p>
            <a:fld id="{FD647A66-8B43-4068-9037-41A8A5250725}" type="datetimeFigureOut">
              <a:rPr lang="lt-LT" smtClean="0"/>
              <a:t>2022-10-12</a:t>
            </a:fld>
            <a:endParaRPr lang="lt-LT"/>
          </a:p>
        </p:txBody>
      </p:sp>
      <p:sp>
        <p:nvSpPr>
          <p:cNvPr id="5" name="Poraštės vietos rezervavimo ženklas 4">
            <a:extLst>
              <a:ext uri="{FF2B5EF4-FFF2-40B4-BE49-F238E27FC236}">
                <a16:creationId xmlns:a16="http://schemas.microsoft.com/office/drawing/2014/main" id="{395AF9DF-0908-4676-9341-1EAC2EC39306}"/>
              </a:ext>
            </a:extLst>
          </p:cNvPr>
          <p:cNvSpPr>
            <a:spLocks noGrp="1"/>
          </p:cNvSpPr>
          <p:nvPr>
            <p:ph type="ftr" sz="quarter" idx="11"/>
          </p:nvPr>
        </p:nvSpPr>
        <p:spPr/>
        <p:txBody>
          <a:bodyPr/>
          <a:lstStyle/>
          <a:p>
            <a:endParaRPr lang="lt-LT"/>
          </a:p>
        </p:txBody>
      </p:sp>
      <p:sp>
        <p:nvSpPr>
          <p:cNvPr id="6" name="Skaidrės numerio vietos rezervavimo ženklas 5">
            <a:extLst>
              <a:ext uri="{FF2B5EF4-FFF2-40B4-BE49-F238E27FC236}">
                <a16:creationId xmlns:a16="http://schemas.microsoft.com/office/drawing/2014/main" id="{49DC2059-3B26-4653-8CAF-8FFF686C5586}"/>
              </a:ext>
            </a:extLst>
          </p:cNvPr>
          <p:cNvSpPr>
            <a:spLocks noGrp="1"/>
          </p:cNvSpPr>
          <p:nvPr>
            <p:ph type="sldNum" sz="quarter" idx="12"/>
          </p:nvPr>
        </p:nvSpPr>
        <p:spPr/>
        <p:txBody>
          <a:bodyPr/>
          <a:lstStyle/>
          <a:p>
            <a:fld id="{8EC6F29B-2B93-4D18-A8B9-92A0CA7BC302}" type="slidenum">
              <a:rPr lang="lt-LT" smtClean="0"/>
              <a:t>‹#›</a:t>
            </a:fld>
            <a:endParaRPr lang="lt-LT"/>
          </a:p>
        </p:txBody>
      </p:sp>
    </p:spTree>
    <p:extLst>
      <p:ext uri="{BB962C8B-B14F-4D97-AF65-F5344CB8AC3E}">
        <p14:creationId xmlns:p14="http://schemas.microsoft.com/office/powerpoint/2010/main" val="2956642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B6ABD17-7219-422A-B157-0E0E1600B386}"/>
              </a:ext>
            </a:extLst>
          </p:cNvPr>
          <p:cNvSpPr>
            <a:spLocks noGrp="1"/>
          </p:cNvSpPr>
          <p:nvPr>
            <p:ph type="title"/>
          </p:nvPr>
        </p:nvSpPr>
        <p:spPr/>
        <p:txBody>
          <a:bodyPr/>
          <a:lstStyle/>
          <a:p>
            <a:r>
              <a:rPr lang="lt-LT"/>
              <a:t>Spustelėję redaguokite stilių</a:t>
            </a:r>
          </a:p>
        </p:txBody>
      </p:sp>
      <p:sp>
        <p:nvSpPr>
          <p:cNvPr id="3" name="Turinio vietos rezervavimo ženklas 2">
            <a:extLst>
              <a:ext uri="{FF2B5EF4-FFF2-40B4-BE49-F238E27FC236}">
                <a16:creationId xmlns:a16="http://schemas.microsoft.com/office/drawing/2014/main" id="{6BA9ECC0-AB25-4387-9C79-2D736A06FE73}"/>
              </a:ext>
            </a:extLst>
          </p:cNvPr>
          <p:cNvSpPr>
            <a:spLocks noGrp="1"/>
          </p:cNvSpPr>
          <p:nvPr>
            <p:ph sz="half" idx="1"/>
          </p:nvPr>
        </p:nvSpPr>
        <p:spPr>
          <a:xfrm>
            <a:off x="838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Turinio vietos rezervavimo ženklas 3">
            <a:extLst>
              <a:ext uri="{FF2B5EF4-FFF2-40B4-BE49-F238E27FC236}">
                <a16:creationId xmlns:a16="http://schemas.microsoft.com/office/drawing/2014/main" id="{322F4A2C-2F31-4D0E-9F1E-23D61DF29BE5}"/>
              </a:ext>
            </a:extLst>
          </p:cNvPr>
          <p:cNvSpPr>
            <a:spLocks noGrp="1"/>
          </p:cNvSpPr>
          <p:nvPr>
            <p:ph sz="half" idx="2"/>
          </p:nvPr>
        </p:nvSpPr>
        <p:spPr>
          <a:xfrm>
            <a:off x="6172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5" name="Datos vietos rezervavimo ženklas 4">
            <a:extLst>
              <a:ext uri="{FF2B5EF4-FFF2-40B4-BE49-F238E27FC236}">
                <a16:creationId xmlns:a16="http://schemas.microsoft.com/office/drawing/2014/main" id="{415B2BF1-B1D6-49F1-B029-5498C6DAFA1D}"/>
              </a:ext>
            </a:extLst>
          </p:cNvPr>
          <p:cNvSpPr>
            <a:spLocks noGrp="1"/>
          </p:cNvSpPr>
          <p:nvPr>
            <p:ph type="dt" sz="half" idx="10"/>
          </p:nvPr>
        </p:nvSpPr>
        <p:spPr/>
        <p:txBody>
          <a:bodyPr/>
          <a:lstStyle/>
          <a:p>
            <a:fld id="{FD647A66-8B43-4068-9037-41A8A5250725}" type="datetimeFigureOut">
              <a:rPr lang="lt-LT" smtClean="0"/>
              <a:t>2022-10-12</a:t>
            </a:fld>
            <a:endParaRPr lang="lt-LT"/>
          </a:p>
        </p:txBody>
      </p:sp>
      <p:sp>
        <p:nvSpPr>
          <p:cNvPr id="6" name="Poraštės vietos rezervavimo ženklas 5">
            <a:extLst>
              <a:ext uri="{FF2B5EF4-FFF2-40B4-BE49-F238E27FC236}">
                <a16:creationId xmlns:a16="http://schemas.microsoft.com/office/drawing/2014/main" id="{C74BBE15-036D-4FAF-9C18-F34AF3ECBF80}"/>
              </a:ext>
            </a:extLst>
          </p:cNvPr>
          <p:cNvSpPr>
            <a:spLocks noGrp="1"/>
          </p:cNvSpPr>
          <p:nvPr>
            <p:ph type="ftr" sz="quarter" idx="11"/>
          </p:nvPr>
        </p:nvSpPr>
        <p:spPr/>
        <p:txBody>
          <a:bodyPr/>
          <a:lstStyle/>
          <a:p>
            <a:endParaRPr lang="lt-LT"/>
          </a:p>
        </p:txBody>
      </p:sp>
      <p:sp>
        <p:nvSpPr>
          <p:cNvPr id="7" name="Skaidrės numerio vietos rezervavimo ženklas 6">
            <a:extLst>
              <a:ext uri="{FF2B5EF4-FFF2-40B4-BE49-F238E27FC236}">
                <a16:creationId xmlns:a16="http://schemas.microsoft.com/office/drawing/2014/main" id="{D694F63B-2D0D-4957-B721-7C96952E9402}"/>
              </a:ext>
            </a:extLst>
          </p:cNvPr>
          <p:cNvSpPr>
            <a:spLocks noGrp="1"/>
          </p:cNvSpPr>
          <p:nvPr>
            <p:ph type="sldNum" sz="quarter" idx="12"/>
          </p:nvPr>
        </p:nvSpPr>
        <p:spPr/>
        <p:txBody>
          <a:bodyPr/>
          <a:lstStyle/>
          <a:p>
            <a:fld id="{8EC6F29B-2B93-4D18-A8B9-92A0CA7BC302}" type="slidenum">
              <a:rPr lang="lt-LT" smtClean="0"/>
              <a:t>‹#›</a:t>
            </a:fld>
            <a:endParaRPr lang="lt-LT"/>
          </a:p>
        </p:txBody>
      </p:sp>
    </p:spTree>
    <p:extLst>
      <p:ext uri="{BB962C8B-B14F-4D97-AF65-F5344CB8AC3E}">
        <p14:creationId xmlns:p14="http://schemas.microsoft.com/office/powerpoint/2010/main" val="335351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E95C6B2-EE21-4400-BE00-06B296443621}"/>
              </a:ext>
            </a:extLst>
          </p:cNvPr>
          <p:cNvSpPr>
            <a:spLocks noGrp="1"/>
          </p:cNvSpPr>
          <p:nvPr>
            <p:ph type="title"/>
          </p:nvPr>
        </p:nvSpPr>
        <p:spPr>
          <a:xfrm>
            <a:off x="839788" y="365125"/>
            <a:ext cx="10515600" cy="1325563"/>
          </a:xfrm>
        </p:spPr>
        <p:txBody>
          <a:bodyPr/>
          <a:lstStyle/>
          <a:p>
            <a:r>
              <a:rPr lang="lt-LT"/>
              <a:t>Spustelėję redaguokite stilių</a:t>
            </a:r>
          </a:p>
        </p:txBody>
      </p:sp>
      <p:sp>
        <p:nvSpPr>
          <p:cNvPr id="3" name="Teksto vietos rezervavimo ženklas 2">
            <a:extLst>
              <a:ext uri="{FF2B5EF4-FFF2-40B4-BE49-F238E27FC236}">
                <a16:creationId xmlns:a16="http://schemas.microsoft.com/office/drawing/2014/main" id="{6872CEDB-5CAC-4BA6-BB22-55E2E08821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Turinio vietos rezervavimo ženklas 3">
            <a:extLst>
              <a:ext uri="{FF2B5EF4-FFF2-40B4-BE49-F238E27FC236}">
                <a16:creationId xmlns:a16="http://schemas.microsoft.com/office/drawing/2014/main" id="{A3FCCA13-792A-4630-AF4B-CDE7FFB0AFC7}"/>
              </a:ext>
            </a:extLst>
          </p:cNvPr>
          <p:cNvSpPr>
            <a:spLocks noGrp="1"/>
          </p:cNvSpPr>
          <p:nvPr>
            <p:ph sz="half" idx="2"/>
          </p:nvPr>
        </p:nvSpPr>
        <p:spPr>
          <a:xfrm>
            <a:off x="839788" y="2505075"/>
            <a:ext cx="5157787"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5" name="Teksto vietos rezervavimo ženklas 4">
            <a:extLst>
              <a:ext uri="{FF2B5EF4-FFF2-40B4-BE49-F238E27FC236}">
                <a16:creationId xmlns:a16="http://schemas.microsoft.com/office/drawing/2014/main" id="{7DFCC29B-63DD-45E8-8820-9246E1D801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Turinio vietos rezervavimo ženklas 5">
            <a:extLst>
              <a:ext uri="{FF2B5EF4-FFF2-40B4-BE49-F238E27FC236}">
                <a16:creationId xmlns:a16="http://schemas.microsoft.com/office/drawing/2014/main" id="{FEECC20D-44A4-4BEF-9268-D9D8F4561D27}"/>
              </a:ext>
            </a:extLst>
          </p:cNvPr>
          <p:cNvSpPr>
            <a:spLocks noGrp="1"/>
          </p:cNvSpPr>
          <p:nvPr>
            <p:ph sz="quarter" idx="4"/>
          </p:nvPr>
        </p:nvSpPr>
        <p:spPr>
          <a:xfrm>
            <a:off x="6172200" y="2505075"/>
            <a:ext cx="5183188"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7" name="Datos vietos rezervavimo ženklas 6">
            <a:extLst>
              <a:ext uri="{FF2B5EF4-FFF2-40B4-BE49-F238E27FC236}">
                <a16:creationId xmlns:a16="http://schemas.microsoft.com/office/drawing/2014/main" id="{B5B70E9F-606C-41A8-95F9-D33A0A076B7A}"/>
              </a:ext>
            </a:extLst>
          </p:cNvPr>
          <p:cNvSpPr>
            <a:spLocks noGrp="1"/>
          </p:cNvSpPr>
          <p:nvPr>
            <p:ph type="dt" sz="half" idx="10"/>
          </p:nvPr>
        </p:nvSpPr>
        <p:spPr/>
        <p:txBody>
          <a:bodyPr/>
          <a:lstStyle/>
          <a:p>
            <a:fld id="{FD647A66-8B43-4068-9037-41A8A5250725}" type="datetimeFigureOut">
              <a:rPr lang="lt-LT" smtClean="0"/>
              <a:t>2022-10-12</a:t>
            </a:fld>
            <a:endParaRPr lang="lt-LT"/>
          </a:p>
        </p:txBody>
      </p:sp>
      <p:sp>
        <p:nvSpPr>
          <p:cNvPr id="8" name="Poraštės vietos rezervavimo ženklas 7">
            <a:extLst>
              <a:ext uri="{FF2B5EF4-FFF2-40B4-BE49-F238E27FC236}">
                <a16:creationId xmlns:a16="http://schemas.microsoft.com/office/drawing/2014/main" id="{859E3489-3057-44E2-8C6A-2C00F7C0B4D1}"/>
              </a:ext>
            </a:extLst>
          </p:cNvPr>
          <p:cNvSpPr>
            <a:spLocks noGrp="1"/>
          </p:cNvSpPr>
          <p:nvPr>
            <p:ph type="ftr" sz="quarter" idx="11"/>
          </p:nvPr>
        </p:nvSpPr>
        <p:spPr/>
        <p:txBody>
          <a:bodyPr/>
          <a:lstStyle/>
          <a:p>
            <a:endParaRPr lang="lt-LT"/>
          </a:p>
        </p:txBody>
      </p:sp>
      <p:sp>
        <p:nvSpPr>
          <p:cNvPr id="9" name="Skaidrės numerio vietos rezervavimo ženklas 8">
            <a:extLst>
              <a:ext uri="{FF2B5EF4-FFF2-40B4-BE49-F238E27FC236}">
                <a16:creationId xmlns:a16="http://schemas.microsoft.com/office/drawing/2014/main" id="{87D9E1A9-504E-47C6-A125-354A9450F41B}"/>
              </a:ext>
            </a:extLst>
          </p:cNvPr>
          <p:cNvSpPr>
            <a:spLocks noGrp="1"/>
          </p:cNvSpPr>
          <p:nvPr>
            <p:ph type="sldNum" sz="quarter" idx="12"/>
          </p:nvPr>
        </p:nvSpPr>
        <p:spPr/>
        <p:txBody>
          <a:bodyPr/>
          <a:lstStyle/>
          <a:p>
            <a:fld id="{8EC6F29B-2B93-4D18-A8B9-92A0CA7BC302}" type="slidenum">
              <a:rPr lang="lt-LT" smtClean="0"/>
              <a:t>‹#›</a:t>
            </a:fld>
            <a:endParaRPr lang="lt-LT"/>
          </a:p>
        </p:txBody>
      </p:sp>
    </p:spTree>
    <p:extLst>
      <p:ext uri="{BB962C8B-B14F-4D97-AF65-F5344CB8AC3E}">
        <p14:creationId xmlns:p14="http://schemas.microsoft.com/office/powerpoint/2010/main" val="1353647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B601946-ADD1-405D-84ED-73EE81F42207}"/>
              </a:ext>
            </a:extLst>
          </p:cNvPr>
          <p:cNvSpPr>
            <a:spLocks noGrp="1"/>
          </p:cNvSpPr>
          <p:nvPr>
            <p:ph type="title"/>
          </p:nvPr>
        </p:nvSpPr>
        <p:spPr/>
        <p:txBody>
          <a:bodyPr/>
          <a:lstStyle/>
          <a:p>
            <a:r>
              <a:rPr lang="lt-LT"/>
              <a:t>Spustelėję redaguokite stilių</a:t>
            </a:r>
          </a:p>
        </p:txBody>
      </p:sp>
      <p:sp>
        <p:nvSpPr>
          <p:cNvPr id="3" name="Datos vietos rezervavimo ženklas 2">
            <a:extLst>
              <a:ext uri="{FF2B5EF4-FFF2-40B4-BE49-F238E27FC236}">
                <a16:creationId xmlns:a16="http://schemas.microsoft.com/office/drawing/2014/main" id="{A34975F9-F3D3-4C58-8EBA-0671FB4D6613}"/>
              </a:ext>
            </a:extLst>
          </p:cNvPr>
          <p:cNvSpPr>
            <a:spLocks noGrp="1"/>
          </p:cNvSpPr>
          <p:nvPr>
            <p:ph type="dt" sz="half" idx="10"/>
          </p:nvPr>
        </p:nvSpPr>
        <p:spPr/>
        <p:txBody>
          <a:bodyPr/>
          <a:lstStyle/>
          <a:p>
            <a:fld id="{FD647A66-8B43-4068-9037-41A8A5250725}" type="datetimeFigureOut">
              <a:rPr lang="lt-LT" smtClean="0"/>
              <a:t>2022-10-12</a:t>
            </a:fld>
            <a:endParaRPr lang="lt-LT"/>
          </a:p>
        </p:txBody>
      </p:sp>
      <p:sp>
        <p:nvSpPr>
          <p:cNvPr id="4" name="Poraštės vietos rezervavimo ženklas 3">
            <a:extLst>
              <a:ext uri="{FF2B5EF4-FFF2-40B4-BE49-F238E27FC236}">
                <a16:creationId xmlns:a16="http://schemas.microsoft.com/office/drawing/2014/main" id="{DA46D44F-43A8-465E-9397-8CF89A06D0F2}"/>
              </a:ext>
            </a:extLst>
          </p:cNvPr>
          <p:cNvSpPr>
            <a:spLocks noGrp="1"/>
          </p:cNvSpPr>
          <p:nvPr>
            <p:ph type="ftr" sz="quarter" idx="11"/>
          </p:nvPr>
        </p:nvSpPr>
        <p:spPr/>
        <p:txBody>
          <a:bodyPr/>
          <a:lstStyle/>
          <a:p>
            <a:endParaRPr lang="lt-LT"/>
          </a:p>
        </p:txBody>
      </p:sp>
      <p:sp>
        <p:nvSpPr>
          <p:cNvPr id="5" name="Skaidrės numerio vietos rezervavimo ženklas 4">
            <a:extLst>
              <a:ext uri="{FF2B5EF4-FFF2-40B4-BE49-F238E27FC236}">
                <a16:creationId xmlns:a16="http://schemas.microsoft.com/office/drawing/2014/main" id="{F3E0E4B7-FC35-4058-88D1-45C4481DBEB5}"/>
              </a:ext>
            </a:extLst>
          </p:cNvPr>
          <p:cNvSpPr>
            <a:spLocks noGrp="1"/>
          </p:cNvSpPr>
          <p:nvPr>
            <p:ph type="sldNum" sz="quarter" idx="12"/>
          </p:nvPr>
        </p:nvSpPr>
        <p:spPr/>
        <p:txBody>
          <a:bodyPr/>
          <a:lstStyle/>
          <a:p>
            <a:fld id="{8EC6F29B-2B93-4D18-A8B9-92A0CA7BC302}" type="slidenum">
              <a:rPr lang="lt-LT" smtClean="0"/>
              <a:t>‹#›</a:t>
            </a:fld>
            <a:endParaRPr lang="lt-LT"/>
          </a:p>
        </p:txBody>
      </p:sp>
    </p:spTree>
    <p:extLst>
      <p:ext uri="{BB962C8B-B14F-4D97-AF65-F5344CB8AC3E}">
        <p14:creationId xmlns:p14="http://schemas.microsoft.com/office/powerpoint/2010/main" val="36235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a:extLst>
              <a:ext uri="{FF2B5EF4-FFF2-40B4-BE49-F238E27FC236}">
                <a16:creationId xmlns:a16="http://schemas.microsoft.com/office/drawing/2014/main" id="{7D607918-58D0-4A2D-9650-87729ACF2A7C}"/>
              </a:ext>
            </a:extLst>
          </p:cNvPr>
          <p:cNvSpPr>
            <a:spLocks noGrp="1"/>
          </p:cNvSpPr>
          <p:nvPr>
            <p:ph type="dt" sz="half" idx="10"/>
          </p:nvPr>
        </p:nvSpPr>
        <p:spPr/>
        <p:txBody>
          <a:bodyPr/>
          <a:lstStyle/>
          <a:p>
            <a:fld id="{FD647A66-8B43-4068-9037-41A8A5250725}" type="datetimeFigureOut">
              <a:rPr lang="lt-LT" smtClean="0"/>
              <a:t>2022-10-12</a:t>
            </a:fld>
            <a:endParaRPr lang="lt-LT"/>
          </a:p>
        </p:txBody>
      </p:sp>
      <p:sp>
        <p:nvSpPr>
          <p:cNvPr id="3" name="Poraštės vietos rezervavimo ženklas 2">
            <a:extLst>
              <a:ext uri="{FF2B5EF4-FFF2-40B4-BE49-F238E27FC236}">
                <a16:creationId xmlns:a16="http://schemas.microsoft.com/office/drawing/2014/main" id="{FF7CBF04-734E-4550-A2B7-09EF696DE89B}"/>
              </a:ext>
            </a:extLst>
          </p:cNvPr>
          <p:cNvSpPr>
            <a:spLocks noGrp="1"/>
          </p:cNvSpPr>
          <p:nvPr>
            <p:ph type="ftr" sz="quarter" idx="11"/>
          </p:nvPr>
        </p:nvSpPr>
        <p:spPr/>
        <p:txBody>
          <a:bodyPr/>
          <a:lstStyle/>
          <a:p>
            <a:endParaRPr lang="lt-LT"/>
          </a:p>
        </p:txBody>
      </p:sp>
      <p:sp>
        <p:nvSpPr>
          <p:cNvPr id="4" name="Skaidrės numerio vietos rezervavimo ženklas 3">
            <a:extLst>
              <a:ext uri="{FF2B5EF4-FFF2-40B4-BE49-F238E27FC236}">
                <a16:creationId xmlns:a16="http://schemas.microsoft.com/office/drawing/2014/main" id="{0226D3E9-3D99-4189-95CF-0638DF50FD9A}"/>
              </a:ext>
            </a:extLst>
          </p:cNvPr>
          <p:cNvSpPr>
            <a:spLocks noGrp="1"/>
          </p:cNvSpPr>
          <p:nvPr>
            <p:ph type="sldNum" sz="quarter" idx="12"/>
          </p:nvPr>
        </p:nvSpPr>
        <p:spPr/>
        <p:txBody>
          <a:bodyPr/>
          <a:lstStyle/>
          <a:p>
            <a:fld id="{8EC6F29B-2B93-4D18-A8B9-92A0CA7BC302}" type="slidenum">
              <a:rPr lang="lt-LT" smtClean="0"/>
              <a:t>‹#›</a:t>
            </a:fld>
            <a:endParaRPr lang="lt-LT"/>
          </a:p>
        </p:txBody>
      </p:sp>
    </p:spTree>
    <p:extLst>
      <p:ext uri="{BB962C8B-B14F-4D97-AF65-F5344CB8AC3E}">
        <p14:creationId xmlns:p14="http://schemas.microsoft.com/office/powerpoint/2010/main" val="258754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9CB105F-9ACB-4CC5-A192-B6114C6A9192}"/>
              </a:ext>
            </a:extLst>
          </p:cNvPr>
          <p:cNvSpPr>
            <a:spLocks noGrp="1"/>
          </p:cNvSpPr>
          <p:nvPr>
            <p:ph type="title"/>
          </p:nvPr>
        </p:nvSpPr>
        <p:spPr>
          <a:xfrm>
            <a:off x="839788" y="457200"/>
            <a:ext cx="3932237" cy="1600200"/>
          </a:xfrm>
        </p:spPr>
        <p:txBody>
          <a:bodyPr anchor="b"/>
          <a:lstStyle>
            <a:lvl1pPr>
              <a:defRPr sz="3200"/>
            </a:lvl1pPr>
          </a:lstStyle>
          <a:p>
            <a:r>
              <a:rPr lang="lt-LT"/>
              <a:t>Spustelėję redaguokite stilių</a:t>
            </a:r>
          </a:p>
        </p:txBody>
      </p:sp>
      <p:sp>
        <p:nvSpPr>
          <p:cNvPr id="3" name="Turinio vietos rezervavimo ženklas 2">
            <a:extLst>
              <a:ext uri="{FF2B5EF4-FFF2-40B4-BE49-F238E27FC236}">
                <a16:creationId xmlns:a16="http://schemas.microsoft.com/office/drawing/2014/main" id="{6D87E269-7907-4805-A7E4-DF237416AD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Teksto vietos rezervavimo ženklas 3">
            <a:extLst>
              <a:ext uri="{FF2B5EF4-FFF2-40B4-BE49-F238E27FC236}">
                <a16:creationId xmlns:a16="http://schemas.microsoft.com/office/drawing/2014/main" id="{E39C7A77-5CE6-4F69-A402-9BB2A5AA5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os vietos rezervavimo ženklas 4">
            <a:extLst>
              <a:ext uri="{FF2B5EF4-FFF2-40B4-BE49-F238E27FC236}">
                <a16:creationId xmlns:a16="http://schemas.microsoft.com/office/drawing/2014/main" id="{C924D4C2-5748-4641-9865-27C4F9CF564E}"/>
              </a:ext>
            </a:extLst>
          </p:cNvPr>
          <p:cNvSpPr>
            <a:spLocks noGrp="1"/>
          </p:cNvSpPr>
          <p:nvPr>
            <p:ph type="dt" sz="half" idx="10"/>
          </p:nvPr>
        </p:nvSpPr>
        <p:spPr/>
        <p:txBody>
          <a:bodyPr/>
          <a:lstStyle/>
          <a:p>
            <a:fld id="{FD647A66-8B43-4068-9037-41A8A5250725}" type="datetimeFigureOut">
              <a:rPr lang="lt-LT" smtClean="0"/>
              <a:t>2022-10-12</a:t>
            </a:fld>
            <a:endParaRPr lang="lt-LT"/>
          </a:p>
        </p:txBody>
      </p:sp>
      <p:sp>
        <p:nvSpPr>
          <p:cNvPr id="6" name="Poraštės vietos rezervavimo ženklas 5">
            <a:extLst>
              <a:ext uri="{FF2B5EF4-FFF2-40B4-BE49-F238E27FC236}">
                <a16:creationId xmlns:a16="http://schemas.microsoft.com/office/drawing/2014/main" id="{623D7729-E524-4284-B8B5-F4AF354A368E}"/>
              </a:ext>
            </a:extLst>
          </p:cNvPr>
          <p:cNvSpPr>
            <a:spLocks noGrp="1"/>
          </p:cNvSpPr>
          <p:nvPr>
            <p:ph type="ftr" sz="quarter" idx="11"/>
          </p:nvPr>
        </p:nvSpPr>
        <p:spPr/>
        <p:txBody>
          <a:bodyPr/>
          <a:lstStyle/>
          <a:p>
            <a:endParaRPr lang="lt-LT"/>
          </a:p>
        </p:txBody>
      </p:sp>
      <p:sp>
        <p:nvSpPr>
          <p:cNvPr id="7" name="Skaidrės numerio vietos rezervavimo ženklas 6">
            <a:extLst>
              <a:ext uri="{FF2B5EF4-FFF2-40B4-BE49-F238E27FC236}">
                <a16:creationId xmlns:a16="http://schemas.microsoft.com/office/drawing/2014/main" id="{4258A1AE-3F44-4BD8-88F0-49FA409D0813}"/>
              </a:ext>
            </a:extLst>
          </p:cNvPr>
          <p:cNvSpPr>
            <a:spLocks noGrp="1"/>
          </p:cNvSpPr>
          <p:nvPr>
            <p:ph type="sldNum" sz="quarter" idx="12"/>
          </p:nvPr>
        </p:nvSpPr>
        <p:spPr/>
        <p:txBody>
          <a:bodyPr/>
          <a:lstStyle/>
          <a:p>
            <a:fld id="{8EC6F29B-2B93-4D18-A8B9-92A0CA7BC302}" type="slidenum">
              <a:rPr lang="lt-LT" smtClean="0"/>
              <a:t>‹#›</a:t>
            </a:fld>
            <a:endParaRPr lang="lt-LT"/>
          </a:p>
        </p:txBody>
      </p:sp>
    </p:spTree>
    <p:extLst>
      <p:ext uri="{BB962C8B-B14F-4D97-AF65-F5344CB8AC3E}">
        <p14:creationId xmlns:p14="http://schemas.microsoft.com/office/powerpoint/2010/main" val="39398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8640375-826C-47DB-A0E5-FABA11287DD0}"/>
              </a:ext>
            </a:extLst>
          </p:cNvPr>
          <p:cNvSpPr>
            <a:spLocks noGrp="1"/>
          </p:cNvSpPr>
          <p:nvPr>
            <p:ph type="title"/>
          </p:nvPr>
        </p:nvSpPr>
        <p:spPr>
          <a:xfrm>
            <a:off x="839788" y="457200"/>
            <a:ext cx="3932237" cy="1600200"/>
          </a:xfrm>
        </p:spPr>
        <p:txBody>
          <a:bodyPr anchor="b"/>
          <a:lstStyle>
            <a:lvl1pPr>
              <a:defRPr sz="3200"/>
            </a:lvl1pPr>
          </a:lstStyle>
          <a:p>
            <a:r>
              <a:rPr lang="lt-LT"/>
              <a:t>Spustelėję redaguokite stilių</a:t>
            </a:r>
          </a:p>
        </p:txBody>
      </p:sp>
      <p:sp>
        <p:nvSpPr>
          <p:cNvPr id="3" name="Paveikslėlio vietos rezervavimo ženklas 2">
            <a:extLst>
              <a:ext uri="{FF2B5EF4-FFF2-40B4-BE49-F238E27FC236}">
                <a16:creationId xmlns:a16="http://schemas.microsoft.com/office/drawing/2014/main" id="{32830A40-30FD-4FC8-A72C-429514B5C3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ksto vietos rezervavimo ženklas 3">
            <a:extLst>
              <a:ext uri="{FF2B5EF4-FFF2-40B4-BE49-F238E27FC236}">
                <a16:creationId xmlns:a16="http://schemas.microsoft.com/office/drawing/2014/main" id="{A406A676-FAB9-45ED-9B4A-24F1F0D0D5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os vietos rezervavimo ženklas 4">
            <a:extLst>
              <a:ext uri="{FF2B5EF4-FFF2-40B4-BE49-F238E27FC236}">
                <a16:creationId xmlns:a16="http://schemas.microsoft.com/office/drawing/2014/main" id="{005B7B85-E223-4AFB-840E-482DB686F3A8}"/>
              </a:ext>
            </a:extLst>
          </p:cNvPr>
          <p:cNvSpPr>
            <a:spLocks noGrp="1"/>
          </p:cNvSpPr>
          <p:nvPr>
            <p:ph type="dt" sz="half" idx="10"/>
          </p:nvPr>
        </p:nvSpPr>
        <p:spPr/>
        <p:txBody>
          <a:bodyPr/>
          <a:lstStyle/>
          <a:p>
            <a:fld id="{FD647A66-8B43-4068-9037-41A8A5250725}" type="datetimeFigureOut">
              <a:rPr lang="lt-LT" smtClean="0"/>
              <a:t>2022-10-12</a:t>
            </a:fld>
            <a:endParaRPr lang="lt-LT"/>
          </a:p>
        </p:txBody>
      </p:sp>
      <p:sp>
        <p:nvSpPr>
          <p:cNvPr id="6" name="Poraštės vietos rezervavimo ženklas 5">
            <a:extLst>
              <a:ext uri="{FF2B5EF4-FFF2-40B4-BE49-F238E27FC236}">
                <a16:creationId xmlns:a16="http://schemas.microsoft.com/office/drawing/2014/main" id="{CFCB681C-9575-400B-A567-780458E0B65B}"/>
              </a:ext>
            </a:extLst>
          </p:cNvPr>
          <p:cNvSpPr>
            <a:spLocks noGrp="1"/>
          </p:cNvSpPr>
          <p:nvPr>
            <p:ph type="ftr" sz="quarter" idx="11"/>
          </p:nvPr>
        </p:nvSpPr>
        <p:spPr/>
        <p:txBody>
          <a:bodyPr/>
          <a:lstStyle/>
          <a:p>
            <a:endParaRPr lang="lt-LT"/>
          </a:p>
        </p:txBody>
      </p:sp>
      <p:sp>
        <p:nvSpPr>
          <p:cNvPr id="7" name="Skaidrės numerio vietos rezervavimo ženklas 6">
            <a:extLst>
              <a:ext uri="{FF2B5EF4-FFF2-40B4-BE49-F238E27FC236}">
                <a16:creationId xmlns:a16="http://schemas.microsoft.com/office/drawing/2014/main" id="{0B7F57CE-9D30-4BD5-AF2B-DB6E241EC53A}"/>
              </a:ext>
            </a:extLst>
          </p:cNvPr>
          <p:cNvSpPr>
            <a:spLocks noGrp="1"/>
          </p:cNvSpPr>
          <p:nvPr>
            <p:ph type="sldNum" sz="quarter" idx="12"/>
          </p:nvPr>
        </p:nvSpPr>
        <p:spPr/>
        <p:txBody>
          <a:bodyPr/>
          <a:lstStyle/>
          <a:p>
            <a:fld id="{8EC6F29B-2B93-4D18-A8B9-92A0CA7BC302}" type="slidenum">
              <a:rPr lang="lt-LT" smtClean="0"/>
              <a:t>‹#›</a:t>
            </a:fld>
            <a:endParaRPr lang="lt-LT"/>
          </a:p>
        </p:txBody>
      </p:sp>
    </p:spTree>
    <p:extLst>
      <p:ext uri="{BB962C8B-B14F-4D97-AF65-F5344CB8AC3E}">
        <p14:creationId xmlns:p14="http://schemas.microsoft.com/office/powerpoint/2010/main" val="356569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avadinimo vietos rezervavimo ženklas 1">
            <a:extLst>
              <a:ext uri="{FF2B5EF4-FFF2-40B4-BE49-F238E27FC236}">
                <a16:creationId xmlns:a16="http://schemas.microsoft.com/office/drawing/2014/main" id="{0455C75C-C86F-4C0B-85D0-539ECE4A35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lt-LT"/>
              <a:t>Spustelėję redaguokite stilių</a:t>
            </a:r>
          </a:p>
        </p:txBody>
      </p:sp>
      <p:sp>
        <p:nvSpPr>
          <p:cNvPr id="3" name="Teksto vietos rezervavimo ženklas 2">
            <a:extLst>
              <a:ext uri="{FF2B5EF4-FFF2-40B4-BE49-F238E27FC236}">
                <a16:creationId xmlns:a16="http://schemas.microsoft.com/office/drawing/2014/main" id="{BA7065F0-522D-430F-BC17-3BAB631A8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a:extLst>
              <a:ext uri="{FF2B5EF4-FFF2-40B4-BE49-F238E27FC236}">
                <a16:creationId xmlns:a16="http://schemas.microsoft.com/office/drawing/2014/main" id="{F9C700D9-33F7-4E07-8E96-1C2D4183A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47A66-8B43-4068-9037-41A8A5250725}" type="datetimeFigureOut">
              <a:rPr lang="lt-LT" smtClean="0"/>
              <a:t>2022-10-12</a:t>
            </a:fld>
            <a:endParaRPr lang="lt-LT"/>
          </a:p>
        </p:txBody>
      </p:sp>
      <p:sp>
        <p:nvSpPr>
          <p:cNvPr id="5" name="Poraštės vietos rezervavimo ženklas 4">
            <a:extLst>
              <a:ext uri="{FF2B5EF4-FFF2-40B4-BE49-F238E27FC236}">
                <a16:creationId xmlns:a16="http://schemas.microsoft.com/office/drawing/2014/main" id="{6CD22F48-126F-495A-A3C8-C638BC4F69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kaidrės numerio vietos rezervavimo ženklas 5">
            <a:extLst>
              <a:ext uri="{FF2B5EF4-FFF2-40B4-BE49-F238E27FC236}">
                <a16:creationId xmlns:a16="http://schemas.microsoft.com/office/drawing/2014/main" id="{3585870F-5044-4918-B8D9-B62887A24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6F29B-2B93-4D18-A8B9-92A0CA7BC302}" type="slidenum">
              <a:rPr lang="lt-LT" smtClean="0"/>
              <a:t>‹#›</a:t>
            </a:fld>
            <a:endParaRPr lang="lt-LT"/>
          </a:p>
        </p:txBody>
      </p:sp>
    </p:spTree>
    <p:extLst>
      <p:ext uri="{BB962C8B-B14F-4D97-AF65-F5344CB8AC3E}">
        <p14:creationId xmlns:p14="http://schemas.microsoft.com/office/powerpoint/2010/main" val="321857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Picture 10" descr="Picture 10"/>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46" name="Google Shape;91;p13"/>
          <p:cNvSpPr txBox="1"/>
          <p:nvPr/>
        </p:nvSpPr>
        <p:spPr>
          <a:xfrm>
            <a:off x="6606240" y="2034364"/>
            <a:ext cx="5230281" cy="8617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defRPr sz="5000" b="1">
                <a:solidFill>
                  <a:srgbClr val="FFFFFF"/>
                </a:solidFill>
                <a:latin typeface="Cabinet Grotesk"/>
                <a:ea typeface="Cabinet Grotesk"/>
                <a:cs typeface="Cabinet Grotesk"/>
                <a:sym typeface="Cabinet Grotesk"/>
              </a:defRPr>
            </a:pPr>
            <a:endParaRPr dirty="0"/>
          </a:p>
        </p:txBody>
      </p:sp>
      <p:sp>
        <p:nvSpPr>
          <p:cNvPr id="147" name="Google Shape;90;p13"/>
          <p:cNvSpPr txBox="1"/>
          <p:nvPr/>
        </p:nvSpPr>
        <p:spPr>
          <a:xfrm>
            <a:off x="2765793" y="2880749"/>
            <a:ext cx="3362444" cy="5231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r">
              <a:defRPr sz="2800" b="1">
                <a:latin typeface="Cabinet Grotesk"/>
                <a:ea typeface="Cabinet Grotesk"/>
                <a:cs typeface="Cabinet Grotesk"/>
                <a:sym typeface="Cabinet Grotesk"/>
              </a:defRPr>
            </a:lvl1pPr>
          </a:lstStyle>
          <a:p>
            <a:endParaRPr dirty="0"/>
          </a:p>
        </p:txBody>
      </p:sp>
      <p:pic>
        <p:nvPicPr>
          <p:cNvPr id="8" name="Graphic 7">
            <a:extLst>
              <a:ext uri="{FF2B5EF4-FFF2-40B4-BE49-F238E27FC236}">
                <a16:creationId xmlns:a16="http://schemas.microsoft.com/office/drawing/2014/main" id="{1EE959F7-E57E-0EA4-E103-56296D3E281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569" y="771269"/>
            <a:ext cx="2102902" cy="1106214"/>
          </a:xfrm>
          <a:prstGeom prst="rect">
            <a:avLst/>
          </a:prstGeom>
        </p:spPr>
      </p:pic>
      <p:sp>
        <p:nvSpPr>
          <p:cNvPr id="6" name="TextBox 5">
            <a:extLst>
              <a:ext uri="{FF2B5EF4-FFF2-40B4-BE49-F238E27FC236}">
                <a16:creationId xmlns:a16="http://schemas.microsoft.com/office/drawing/2014/main" id="{B414F1A6-2E60-4C84-9FCB-5BE05EA2A8AD}"/>
              </a:ext>
            </a:extLst>
          </p:cNvPr>
          <p:cNvSpPr txBox="1"/>
          <p:nvPr/>
        </p:nvSpPr>
        <p:spPr>
          <a:xfrm>
            <a:off x="273424" y="2880749"/>
            <a:ext cx="11645152" cy="1311128"/>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lt-LT" sz="4400" b="1" i="0" u="none" strike="noStrike" kern="1200" cap="none" spc="0" normalizeH="0" baseline="0" noProof="0" dirty="0">
                <a:ln>
                  <a:noFill/>
                </a:ln>
                <a:solidFill>
                  <a:schemeClr val="bg1"/>
                </a:solidFill>
                <a:effectLst/>
                <a:uLnTx/>
                <a:uFillTx/>
                <a:ea typeface="+mn-ea"/>
                <a:cs typeface="+mn-cs"/>
              </a:rPr>
              <a:t>BAUDŽIAMĄJĄ ATSAKOMYBĘ ŠALINANČIOS APLINKYBĖS</a:t>
            </a:r>
          </a:p>
        </p:txBody>
      </p:sp>
      <p:sp>
        <p:nvSpPr>
          <p:cNvPr id="7" name="TextBox 6">
            <a:extLst>
              <a:ext uri="{FF2B5EF4-FFF2-40B4-BE49-F238E27FC236}">
                <a16:creationId xmlns:a16="http://schemas.microsoft.com/office/drawing/2014/main" id="{3668B346-DAFF-47EE-907D-19691DACB987}"/>
              </a:ext>
            </a:extLst>
          </p:cNvPr>
          <p:cNvSpPr txBox="1"/>
          <p:nvPr/>
        </p:nvSpPr>
        <p:spPr>
          <a:xfrm>
            <a:off x="2765793" y="4327299"/>
            <a:ext cx="6329082" cy="553998"/>
          </a:xfrm>
          <a:prstGeom prst="rect">
            <a:avLst/>
          </a:prstGeom>
          <a:noFill/>
        </p:spPr>
        <p:txBody>
          <a:bodyPr wrap="square" rtlCol="0">
            <a:spAutoFit/>
          </a:bodyPr>
          <a:lstStyle/>
          <a:p>
            <a:pPr algn="ctr"/>
            <a:r>
              <a:rPr lang="lt-LT" sz="3000" dirty="0">
                <a:solidFill>
                  <a:schemeClr val="bg1"/>
                </a:solidFill>
              </a:rPr>
              <a:t>doc. dr. Giedrius </a:t>
            </a:r>
            <a:r>
              <a:rPr lang="lt-LT" sz="3000" dirty="0" err="1">
                <a:solidFill>
                  <a:schemeClr val="bg1"/>
                </a:solidFill>
              </a:rPr>
              <a:t>Nemeikšis</a:t>
            </a:r>
            <a:endParaRPr lang="lt-LT" sz="3000" dirty="0">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0E5C2C94-ADCC-4723-A36B-D0A7EADA47FB}"/>
              </a:ext>
            </a:extLst>
          </p:cNvPr>
          <p:cNvSpPr>
            <a:spLocks noGrp="1"/>
          </p:cNvSpPr>
          <p:nvPr>
            <p:ph idx="1"/>
          </p:nvPr>
        </p:nvSpPr>
        <p:spPr>
          <a:xfrm>
            <a:off x="1595887" y="1155941"/>
            <a:ext cx="9757912" cy="5480832"/>
          </a:xfrm>
        </p:spPr>
        <p:txBody>
          <a:bodyPr>
            <a:normAutofit/>
          </a:bodyPr>
          <a:lstStyle/>
          <a:p>
            <a:pPr marL="361950" indent="-276225">
              <a:lnSpc>
                <a:spcPct val="100000"/>
              </a:lnSpc>
              <a:spcBef>
                <a:spcPts val="600"/>
              </a:spcBef>
            </a:pPr>
            <a:endParaRPr lang="lt-LT" sz="2000" b="1" dirty="0">
              <a:latin typeface="Arial" panose="020B0604020202020204" pitchFamily="34" charset="0"/>
              <a:cs typeface="Arial" panose="020B0604020202020204" pitchFamily="34" charset="0"/>
            </a:endParaRPr>
          </a:p>
          <a:p>
            <a:pPr marL="361950" indent="-276225">
              <a:lnSpc>
                <a:spcPct val="100000"/>
              </a:lnSpc>
              <a:spcBef>
                <a:spcPts val="600"/>
              </a:spcBef>
            </a:pPr>
            <a:r>
              <a:rPr lang="lt-LT" sz="2000" b="1" dirty="0">
                <a:latin typeface="Arial" panose="020B0604020202020204" pitchFamily="34" charset="0"/>
                <a:cs typeface="Arial" panose="020B0604020202020204" pitchFamily="34" charset="0"/>
              </a:rPr>
              <a:t>II. SĄLYGOS APIBŪDINANČIOS GYNYBĄ:</a:t>
            </a:r>
          </a:p>
          <a:p>
            <a:pPr marL="361950" lvl="1" indent="-276225">
              <a:lnSpc>
                <a:spcPct val="100000"/>
              </a:lnSpc>
              <a:spcBef>
                <a:spcPts val="600"/>
              </a:spcBef>
            </a:pPr>
            <a:r>
              <a:rPr lang="lt-LT" sz="2000" b="1" dirty="0">
                <a:latin typeface="Arial" panose="020B0604020202020204" pitchFamily="34" charset="0"/>
                <a:cs typeface="Arial" panose="020B0604020202020204" pitchFamily="34" charset="0"/>
              </a:rPr>
              <a:t>2.1. Žala padaroma tik besikėsinančiajam:</a:t>
            </a:r>
            <a:endParaRPr lang="lt-LT" sz="2000" dirty="0">
              <a:latin typeface="Arial" panose="020B0604020202020204" pitchFamily="34" charset="0"/>
              <a:cs typeface="Arial" panose="020B0604020202020204" pitchFamily="34" charset="0"/>
            </a:endParaRPr>
          </a:p>
          <a:p>
            <a:pPr marL="361950" lvl="1" indent="-276225">
              <a:lnSpc>
                <a:spcPct val="100000"/>
              </a:lnSpc>
              <a:spcBef>
                <a:spcPts val="600"/>
              </a:spcBef>
            </a:pPr>
            <a:r>
              <a:rPr lang="lt-LT" sz="2000" b="1" dirty="0">
                <a:latin typeface="Arial" panose="020B0604020202020204" pitchFamily="34" charset="0"/>
                <a:cs typeface="Arial" panose="020B0604020202020204" pitchFamily="34" charset="0"/>
              </a:rPr>
              <a:t>NESVARBU</a:t>
            </a:r>
            <a:r>
              <a:rPr lang="lt-LT" sz="2000" dirty="0">
                <a:latin typeface="Arial" panose="020B0604020202020204" pitchFamily="34" charset="0"/>
                <a:cs typeface="Arial" panose="020B0604020202020204" pitchFamily="34" charset="0"/>
              </a:rPr>
              <a:t>, ar žala, padaryta besikėsinančiajam būtinosios ginties atveju, yra mažesnė, ar didesnė už žalą, kurią užpuolikas kėsinosi padaryti besiginančiajam, </a:t>
            </a:r>
            <a:r>
              <a:rPr lang="lt-LT" sz="2000" i="1" dirty="0">
                <a:latin typeface="Arial" panose="020B0604020202020204" pitchFamily="34" charset="0"/>
                <a:cs typeface="Arial" panose="020B0604020202020204" pitchFamily="34" charset="0"/>
              </a:rPr>
              <a:t>pvz.: žala padaryta besikėsinančiojo sveikatai ginant turtinius interesus</a:t>
            </a:r>
            <a:r>
              <a:rPr lang="lt-LT" sz="2000" dirty="0">
                <a:latin typeface="Arial" panose="020B0604020202020204" pitchFamily="34" charset="0"/>
                <a:cs typeface="Arial" panose="020B0604020202020204" pitchFamily="34" charset="0"/>
              </a:rPr>
              <a:t>.</a:t>
            </a:r>
            <a:r>
              <a:rPr lang="lt-LT" sz="2000" i="1" dirty="0">
                <a:latin typeface="Arial" panose="020B0604020202020204" pitchFamily="34" charset="0"/>
                <a:cs typeface="Arial" panose="020B0604020202020204" pitchFamily="34" charset="0"/>
              </a:rPr>
              <a:t> </a:t>
            </a:r>
          </a:p>
          <a:p>
            <a:pPr marL="361950" lvl="1" indent="-276225">
              <a:lnSpc>
                <a:spcPct val="100000"/>
              </a:lnSpc>
              <a:spcBef>
                <a:spcPts val="600"/>
              </a:spcBef>
            </a:pPr>
            <a:r>
              <a:rPr lang="lt-LT" sz="2000" b="1" dirty="0">
                <a:latin typeface="Arial" panose="020B0604020202020204" pitchFamily="34" charset="0"/>
                <a:cs typeface="Arial" panose="020B0604020202020204" pitchFamily="34" charset="0"/>
              </a:rPr>
              <a:t>2.2. Žala padaroma atremiant pavojingą kėsinimąsi:</a:t>
            </a:r>
          </a:p>
          <a:p>
            <a:pPr marL="361950" lvl="1" indent="-276225">
              <a:lnSpc>
                <a:spcPct val="100000"/>
              </a:lnSpc>
              <a:spcBef>
                <a:spcPts val="600"/>
              </a:spcBef>
            </a:pPr>
            <a:r>
              <a:rPr lang="lt-LT" sz="2000" dirty="0">
                <a:latin typeface="Arial" panose="020B0604020202020204" pitchFamily="34" charset="0"/>
                <a:cs typeface="Arial" panose="020B0604020202020204" pitchFamily="34" charset="0"/>
              </a:rPr>
              <a:t>Gynyba ir padaryta žala laikoma teisėtomis, jeigu atitinka kėsinimosi pavojingumą ir pobūdį. </a:t>
            </a:r>
          </a:p>
          <a:p>
            <a:pPr marL="361950" lvl="1" indent="-276225">
              <a:lnSpc>
                <a:spcPct val="100000"/>
              </a:lnSpc>
              <a:spcBef>
                <a:spcPts val="600"/>
              </a:spcBef>
            </a:pPr>
            <a:r>
              <a:rPr lang="lt-LT" sz="2000" dirty="0">
                <a:latin typeface="Arial" panose="020B0604020202020204" pitchFamily="34" charset="0"/>
                <a:cs typeface="Arial" panose="020B0604020202020204" pitchFamily="34" charset="0"/>
              </a:rPr>
              <a:t>Gynyba galima tik nuo pavojingo kėsinimosi, kai viena pusė neketina pavartoti smurto, o smurtas pavartojamas esant netikėtai užpultam.</a:t>
            </a:r>
          </a:p>
          <a:p>
            <a:pPr marL="361950" lvl="1" indent="-276225"/>
            <a:endParaRPr lang="lt-LT" dirty="0"/>
          </a:p>
          <a:p>
            <a:pPr marL="0" indent="0">
              <a:buNone/>
            </a:pPr>
            <a:r>
              <a:rPr lang="lt-LT" dirty="0"/>
              <a:t> </a:t>
            </a:r>
          </a:p>
        </p:txBody>
      </p:sp>
      <p:sp>
        <p:nvSpPr>
          <p:cNvPr id="4" name="Pavadinimas 1">
            <a:extLst>
              <a:ext uri="{FF2B5EF4-FFF2-40B4-BE49-F238E27FC236}">
                <a16:creationId xmlns:a16="http://schemas.microsoft.com/office/drawing/2014/main" id="{C13AB9ED-6B58-4877-B4C4-0B7C3AB01335}"/>
              </a:ext>
            </a:extLst>
          </p:cNvPr>
          <p:cNvSpPr txBox="1">
            <a:spLocks/>
          </p:cNvSpPr>
          <p:nvPr/>
        </p:nvSpPr>
        <p:spPr>
          <a:xfrm>
            <a:off x="838200" y="80454"/>
            <a:ext cx="10515600" cy="9805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solidFill>
                  <a:prstClr val="black"/>
                </a:solidFill>
                <a:latin typeface="Arial" panose="020B0604020202020204" pitchFamily="34" charset="0"/>
                <a:ea typeface="Microsoft Sans Serif" panose="020B0604020202020204" pitchFamily="34" charset="0"/>
                <a:cs typeface="Arial" panose="020B0604020202020204" pitchFamily="34" charset="0"/>
              </a:rPr>
              <a:t>Būtinoji gintis (BK 28 str.): </a:t>
            </a:r>
            <a:r>
              <a:rPr lang="lt-LT" sz="3200" b="1" dirty="0">
                <a:latin typeface="Microsoft Sans Serif" panose="020B0604020202020204" pitchFamily="34" charset="0"/>
                <a:ea typeface="Microsoft Sans Serif" panose="020B0604020202020204" pitchFamily="34" charset="0"/>
                <a:cs typeface="Microsoft Sans Serif" panose="020B0604020202020204" pitchFamily="34" charset="0"/>
              </a:rPr>
              <a:t>teisėtumo sąlygos</a:t>
            </a:r>
            <a:r>
              <a:rPr lang="lt-LT" sz="3200" b="1" dirty="0">
                <a:solidFill>
                  <a:prstClr val="black"/>
                </a:solidFill>
                <a:latin typeface="Arial" panose="020B0604020202020204" pitchFamily="34" charset="0"/>
                <a:ea typeface="Microsoft Sans Serif" panose="020B0604020202020204" pitchFamily="34" charset="0"/>
                <a:cs typeface="Arial" panose="020B0604020202020204" pitchFamily="34" charset="0"/>
              </a:rPr>
              <a:t> </a:t>
            </a:r>
            <a:endParaRPr lang="lt-LT" sz="3200" b="1" dirty="0">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296820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DEDE349-610B-4F31-864A-EECACC81ECDE}"/>
              </a:ext>
            </a:extLst>
          </p:cNvPr>
          <p:cNvSpPr>
            <a:spLocks noGrp="1"/>
          </p:cNvSpPr>
          <p:nvPr>
            <p:ph type="title"/>
          </p:nvPr>
        </p:nvSpPr>
        <p:spPr>
          <a:xfrm>
            <a:off x="838200" y="63200"/>
            <a:ext cx="10515600" cy="989223"/>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Būtinosios ginties ribų peržengimas</a:t>
            </a:r>
          </a:p>
        </p:txBody>
      </p:sp>
      <p:sp>
        <p:nvSpPr>
          <p:cNvPr id="3" name="Turinio vietos rezervavimo ženklas 2">
            <a:extLst>
              <a:ext uri="{FF2B5EF4-FFF2-40B4-BE49-F238E27FC236}">
                <a16:creationId xmlns:a16="http://schemas.microsoft.com/office/drawing/2014/main" id="{421CD378-D5CE-4031-A028-E302002D891E}"/>
              </a:ext>
            </a:extLst>
          </p:cNvPr>
          <p:cNvSpPr>
            <a:spLocks noGrp="1"/>
          </p:cNvSpPr>
          <p:nvPr>
            <p:ph idx="1"/>
          </p:nvPr>
        </p:nvSpPr>
        <p:spPr>
          <a:xfrm>
            <a:off x="1889184" y="1130061"/>
            <a:ext cx="9464615" cy="5538158"/>
          </a:xfrm>
        </p:spPr>
        <p:txBody>
          <a:bodyPr>
            <a:noAutofit/>
          </a:bodyPr>
          <a:lstStyle/>
          <a:p>
            <a:pPr>
              <a:lnSpc>
                <a:spcPct val="100000"/>
              </a:lnSpc>
              <a:spcBef>
                <a:spcPts val="600"/>
              </a:spcBef>
            </a:pPr>
            <a:r>
              <a:rPr lang="lt-LT" sz="2000" dirty="0">
                <a:latin typeface="Arial" panose="020B0604020202020204" pitchFamily="34" charset="0"/>
                <a:cs typeface="Arial" panose="020B0604020202020204" pitchFamily="34" charset="0"/>
              </a:rPr>
              <a:t>Būtinosios ginties ribos peržengiamos, kai vienu metu yra </a:t>
            </a:r>
            <a:r>
              <a:rPr lang="lt-LT" sz="2000" b="1" dirty="0">
                <a:latin typeface="Arial" panose="020B0604020202020204" pitchFamily="34" charset="0"/>
                <a:cs typeface="Arial" panose="020B0604020202020204" pitchFamily="34" charset="0"/>
              </a:rPr>
              <a:t>VISOS</a:t>
            </a:r>
            <a:r>
              <a:rPr lang="lt-LT" sz="2000" dirty="0">
                <a:latin typeface="Arial" panose="020B0604020202020204" pitchFamily="34" charset="0"/>
                <a:cs typeface="Arial" panose="020B0604020202020204" pitchFamily="34" charset="0"/>
              </a:rPr>
              <a:t> </a:t>
            </a:r>
            <a:r>
              <a:rPr lang="lt-LT" sz="2000" b="1" dirty="0">
                <a:latin typeface="Arial" panose="020B0604020202020204" pitchFamily="34" charset="0"/>
                <a:cs typeface="Arial" panose="020B0604020202020204" pitchFamily="34" charset="0"/>
              </a:rPr>
              <a:t>BŪTINOSIOS SĄLYGOS</a:t>
            </a:r>
            <a:r>
              <a:rPr lang="lt-LT" sz="2000" dirty="0">
                <a:latin typeface="Arial" panose="020B0604020202020204" pitchFamily="34" charset="0"/>
                <a:cs typeface="Arial" panose="020B0604020202020204" pitchFamily="34" charset="0"/>
              </a:rPr>
              <a:t>: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nužudymas arba sunkus sveikatos sutrikdymas,</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tai padaroma tiesiogine tyčia (t. y. ginantysis suvokia, kad gynybai nėra būtini tokie padariniai, bet jų nori ir siekia);</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gynyba aiškiai neatitinka kėsinimosi pavojingumo ir pobūdžio. </a:t>
            </a:r>
          </a:p>
          <a:p>
            <a:pPr>
              <a:lnSpc>
                <a:spcPct val="100000"/>
              </a:lnSpc>
              <a:spcBef>
                <a:spcPts val="600"/>
              </a:spcBef>
            </a:pPr>
            <a:r>
              <a:rPr lang="lt-LT" sz="2000" b="1" dirty="0">
                <a:latin typeface="Arial" panose="020B0604020202020204" pitchFamily="34" charset="0"/>
                <a:cs typeface="Arial" panose="020B0604020202020204" pitchFamily="34" charset="0"/>
              </a:rPr>
              <a:t>PASTABA</a:t>
            </a:r>
            <a:r>
              <a:rPr lang="lt-LT" sz="2000" dirty="0">
                <a:latin typeface="Arial" panose="020B0604020202020204" pitchFamily="34" charset="0"/>
                <a:cs typeface="Arial" panose="020B0604020202020204" pitchFamily="34" charset="0"/>
              </a:rPr>
              <a:t>: tai, jog gynyba aiškiai neatitinka kėsinimosi pobūdžio ir pavojingumo, reikėtų suvokti dvejopai: </a:t>
            </a:r>
          </a:p>
          <a:p>
            <a:pPr marL="457200" indent="-4572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objektyviuoju požiūriu: </a:t>
            </a:r>
            <a:r>
              <a:rPr lang="lt-LT" sz="2000" dirty="0">
                <a:latin typeface="Arial" panose="020B0604020202020204" pitchFamily="34" charset="0"/>
                <a:cs typeface="Arial" panose="020B0604020202020204" pitchFamily="34" charset="0"/>
              </a:rPr>
              <a:t>kaip objektyviai išoriškai neatitinkantį kėsinimosi pavojingumo ir pobūdžio aktą; </a:t>
            </a:r>
          </a:p>
          <a:p>
            <a:pPr marL="457200" indent="-4572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subjektyviuoju požiūriu:</a:t>
            </a:r>
            <a:r>
              <a:rPr lang="lt-LT" sz="2000" dirty="0">
                <a:latin typeface="Arial" panose="020B0604020202020204" pitchFamily="34" charset="0"/>
                <a:cs typeface="Arial" panose="020B0604020202020204" pitchFamily="34" charset="0"/>
              </a:rPr>
              <a:t> kai yra vidinis psichologinis asmens santykis su esama neatitiktimi, kai ta neatitiktis yra akivaizdi ir aiški pačiam besiginančiajam. </a:t>
            </a:r>
          </a:p>
        </p:txBody>
      </p:sp>
    </p:spTree>
    <p:extLst>
      <p:ext uri="{BB962C8B-B14F-4D97-AF65-F5344CB8AC3E}">
        <p14:creationId xmlns:p14="http://schemas.microsoft.com/office/powerpoint/2010/main" val="133877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8C52835A-CC10-4B04-8E81-BBF0C36A1002}"/>
              </a:ext>
            </a:extLst>
          </p:cNvPr>
          <p:cNvSpPr>
            <a:spLocks noGrp="1"/>
          </p:cNvSpPr>
          <p:nvPr>
            <p:ph idx="1"/>
          </p:nvPr>
        </p:nvSpPr>
        <p:spPr>
          <a:xfrm>
            <a:off x="1388853" y="1078302"/>
            <a:ext cx="9964946" cy="5779698"/>
          </a:xfrm>
        </p:spPr>
        <p:txBody>
          <a:bodyPr>
            <a:normAutofit/>
          </a:bodyPr>
          <a:lstStyle/>
          <a:p>
            <a:pPr marL="361950" indent="-361950">
              <a:lnSpc>
                <a:spcPct val="110000"/>
              </a:lnSpc>
              <a:spcBef>
                <a:spcPts val="600"/>
              </a:spcBef>
            </a:pPr>
            <a:r>
              <a:rPr lang="lt-LT" sz="2000" b="1" dirty="0">
                <a:latin typeface="Arial" panose="020B0604020202020204" pitchFamily="34" charset="0"/>
                <a:cs typeface="Arial" panose="020B0604020202020204" pitchFamily="34" charset="0"/>
              </a:rPr>
              <a:t>Neužtraukia BA veikos, kai būtinosios ginties ribos peržengtos</a:t>
            </a:r>
            <a:r>
              <a:rPr lang="lt-LT" sz="2000" dirty="0">
                <a:latin typeface="Arial" panose="020B0604020202020204" pitchFamily="34" charset="0"/>
                <a:cs typeface="Arial" panose="020B0604020202020204" pitchFamily="34" charset="0"/>
              </a:rPr>
              <a:t>: </a:t>
            </a:r>
          </a:p>
          <a:p>
            <a:pPr marL="361950" indent="-361950">
              <a:lnSpc>
                <a:spcPct val="110000"/>
              </a:lnSpc>
              <a:spcBef>
                <a:spcPts val="600"/>
              </a:spcBef>
              <a:buFont typeface="+mj-lt"/>
              <a:buAutoNum type="arabicPeriod"/>
            </a:pPr>
            <a:r>
              <a:rPr lang="lt-LT" sz="2000" b="1" dirty="0">
                <a:latin typeface="Arial" panose="020B0604020202020204" pitchFamily="34" charset="0"/>
                <a:cs typeface="Arial" panose="020B0604020202020204" pitchFamily="34" charset="0"/>
              </a:rPr>
              <a:t>DĖL DIDELIO SUMIŠIMO AR DIDELIO IŠGĄSČIO, KURĮ SUKĖLĖ PAVOJINGAS KĖSINIMASIS:</a:t>
            </a:r>
            <a:endParaRPr lang="lt-LT" sz="2000" b="1" u="sng" dirty="0">
              <a:latin typeface="Arial" panose="020B0604020202020204" pitchFamily="34" charset="0"/>
              <a:cs typeface="Arial" panose="020B0604020202020204" pitchFamily="34" charset="0"/>
            </a:endParaRPr>
          </a:p>
          <a:p>
            <a:pPr marL="361950" indent="-361950">
              <a:lnSpc>
                <a:spcPct val="110000"/>
              </a:lnSpc>
              <a:spcBef>
                <a:spcPts val="600"/>
              </a:spcBef>
            </a:pPr>
            <a:r>
              <a:rPr lang="lt-LT" sz="2000" b="1" dirty="0">
                <a:latin typeface="Arial" panose="020B0604020202020204" pitchFamily="34" charset="0"/>
                <a:cs typeface="Arial" panose="020B0604020202020204" pitchFamily="34" charset="0"/>
              </a:rPr>
              <a:t>Didelis sumišimas ar išgąstis -</a:t>
            </a:r>
            <a:r>
              <a:rPr lang="lt-LT" sz="2000" dirty="0">
                <a:latin typeface="Arial" panose="020B0604020202020204" pitchFamily="34" charset="0"/>
                <a:cs typeface="Arial" panose="020B0604020202020204" pitchFamily="34" charset="0"/>
              </a:rPr>
              <a:t> emocinė besiginančiojo būsena situacijoje, susijusioje su besikėsinančiojo veika. </a:t>
            </a:r>
          </a:p>
          <a:p>
            <a:pPr marL="361950" indent="-361950">
              <a:lnSpc>
                <a:spcPct val="110000"/>
              </a:lnSpc>
              <a:spcBef>
                <a:spcPts val="600"/>
              </a:spcBef>
            </a:pPr>
            <a:r>
              <a:rPr lang="lt-LT" sz="2000" dirty="0">
                <a:latin typeface="Arial" panose="020B0604020202020204" pitchFamily="34" charset="0"/>
                <a:cs typeface="Arial" panose="020B0604020202020204" pitchFamily="34" charset="0"/>
              </a:rPr>
              <a:t>Tokia asmens būsena turi būti vertinama ir pagal </a:t>
            </a:r>
            <a:r>
              <a:rPr lang="lt-LT" sz="2000" b="1" dirty="0">
                <a:latin typeface="Arial" panose="020B0604020202020204" pitchFamily="34" charset="0"/>
                <a:cs typeface="Arial" panose="020B0604020202020204" pitchFamily="34" charset="0"/>
              </a:rPr>
              <a:t>SUBJEKTYVŲ BESIGINANČIOJO SITUACIJOS SUVOKIMĄ </a:t>
            </a:r>
            <a:r>
              <a:rPr lang="lt-LT" sz="2000" dirty="0">
                <a:latin typeface="Arial" panose="020B0604020202020204" pitchFamily="34" charset="0"/>
                <a:cs typeface="Arial" panose="020B0604020202020204" pitchFamily="34" charset="0"/>
              </a:rPr>
              <a:t>(išgyvenimo stiprumą ir specifiką, kurie priklauso nuo pavojaus pobūdžio), ir pagal </a:t>
            </a:r>
            <a:r>
              <a:rPr lang="lt-LT" sz="2000" b="1" dirty="0">
                <a:latin typeface="Arial" panose="020B0604020202020204" pitchFamily="34" charset="0"/>
                <a:cs typeface="Arial" panose="020B0604020202020204" pitchFamily="34" charset="0"/>
              </a:rPr>
              <a:t>FAKTINES BYLOS APLINKYBES</a:t>
            </a:r>
            <a:r>
              <a:rPr lang="lt-LT" sz="2000" dirty="0">
                <a:latin typeface="Arial" panose="020B0604020202020204" pitchFamily="34" charset="0"/>
                <a:cs typeface="Arial" panose="020B0604020202020204" pitchFamily="34" charset="0"/>
              </a:rPr>
              <a:t>. </a:t>
            </a:r>
          </a:p>
          <a:p>
            <a:pPr marL="361950" indent="-361950">
              <a:lnSpc>
                <a:spcPct val="110000"/>
              </a:lnSpc>
              <a:spcBef>
                <a:spcPts val="600"/>
              </a:spcBef>
              <a:buFont typeface="+mj-lt"/>
              <a:buAutoNum type="arabicPeriod" startAt="2"/>
            </a:pPr>
            <a:r>
              <a:rPr lang="lt-LT" sz="2000" b="1" dirty="0">
                <a:latin typeface="Arial" panose="020B0604020202020204" pitchFamily="34" charset="0"/>
                <a:cs typeface="Arial" panose="020B0604020202020204" pitchFamily="34" charset="0"/>
              </a:rPr>
              <a:t>GINANTIS NUO ĮSIBROVIMO Į BŪSTĄ:</a:t>
            </a:r>
          </a:p>
          <a:p>
            <a:pPr marL="361950" indent="-361950">
              <a:lnSpc>
                <a:spcPct val="110000"/>
              </a:lnSpc>
              <a:spcBef>
                <a:spcPts val="600"/>
              </a:spcBef>
            </a:pPr>
            <a:r>
              <a:rPr lang="lt-LT" sz="2000" dirty="0">
                <a:latin typeface="Arial" panose="020B0604020202020204" pitchFamily="34" charset="0"/>
                <a:cs typeface="Arial" panose="020B0604020202020204" pitchFamily="34" charset="0"/>
              </a:rPr>
              <a:t>kai neteisėtai patenkama į patalpas, kuriose faktiškai gyvena žmogus (</a:t>
            </a:r>
            <a:r>
              <a:rPr lang="lt-LT" sz="2000" i="1" dirty="0">
                <a:latin typeface="Arial" panose="020B0604020202020204" pitchFamily="34" charset="0"/>
                <a:cs typeface="Arial" panose="020B0604020202020204" pitchFamily="34" charset="0"/>
              </a:rPr>
              <a:t>pvz., butą, namą, sodo namelį, statybos vagonėlį ir pan</a:t>
            </a:r>
            <a:r>
              <a:rPr lang="lt-LT" sz="2000" dirty="0">
                <a:latin typeface="Arial" panose="020B0604020202020204" pitchFamily="34" charset="0"/>
                <a:cs typeface="Arial" panose="020B0604020202020204" pitchFamily="34" charset="0"/>
              </a:rPr>
              <a:t>.).</a:t>
            </a:r>
          </a:p>
          <a:p>
            <a:pPr marL="361950" indent="-361950">
              <a:lnSpc>
                <a:spcPct val="110000"/>
              </a:lnSpc>
              <a:spcBef>
                <a:spcPts val="600"/>
              </a:spcBef>
            </a:pPr>
            <a:r>
              <a:rPr lang="lt-LT" sz="2000" dirty="0">
                <a:latin typeface="Arial" panose="020B0604020202020204" pitchFamily="34" charset="0"/>
                <a:cs typeface="Arial" panose="020B0604020202020204" pitchFamily="34" charset="0"/>
              </a:rPr>
              <a:t>Neteisėtu įsibrovimu laikytina situacija, kai kaltininkas braunasi į būstą prieš savininko ar kito ten gyvenančio asmens valią be jokio teisėto (formalaus) pagrindo. </a:t>
            </a:r>
            <a:r>
              <a:rPr lang="lt-LT" sz="2000" b="1" dirty="0">
                <a:latin typeface="Arial" panose="020B0604020202020204" pitchFamily="34" charset="0"/>
                <a:cs typeface="Arial" panose="020B0604020202020204" pitchFamily="34" charset="0"/>
              </a:rPr>
              <a:t>TAČIAU</a:t>
            </a:r>
            <a:r>
              <a:rPr lang="lt-LT" sz="2000" dirty="0">
                <a:latin typeface="Arial" panose="020B0604020202020204" pitchFamily="34" charset="0"/>
                <a:cs typeface="Arial" panose="020B0604020202020204" pitchFamily="34" charset="0"/>
              </a:rPr>
              <a:t> įsibrovimas į būstą privalo atitikti pavojingo kėsinimosi požymius.</a:t>
            </a:r>
          </a:p>
          <a:p>
            <a:pPr marL="0" indent="0">
              <a:buNone/>
            </a:pPr>
            <a:endParaRPr lang="lt-LT" sz="2000" dirty="0">
              <a:latin typeface="Arial" panose="020B0604020202020204" pitchFamily="34" charset="0"/>
              <a:cs typeface="Arial" panose="020B0604020202020204" pitchFamily="34" charset="0"/>
            </a:endParaRPr>
          </a:p>
          <a:p>
            <a:pPr marL="0" indent="0">
              <a:buNone/>
            </a:pPr>
            <a:endParaRPr lang="lt-LT" sz="2000" dirty="0">
              <a:latin typeface="Arial" panose="020B0604020202020204" pitchFamily="34" charset="0"/>
              <a:cs typeface="Arial" panose="020B0604020202020204" pitchFamily="34" charset="0"/>
            </a:endParaRPr>
          </a:p>
        </p:txBody>
      </p:sp>
      <p:sp>
        <p:nvSpPr>
          <p:cNvPr id="4" name="Pavadinimas 1">
            <a:extLst>
              <a:ext uri="{FF2B5EF4-FFF2-40B4-BE49-F238E27FC236}">
                <a16:creationId xmlns:a16="http://schemas.microsoft.com/office/drawing/2014/main" id="{CE4BBCA6-740E-4099-8223-13847478C831}"/>
              </a:ext>
            </a:extLst>
          </p:cNvPr>
          <p:cNvSpPr>
            <a:spLocks noGrp="1"/>
          </p:cNvSpPr>
          <p:nvPr>
            <p:ph type="title"/>
          </p:nvPr>
        </p:nvSpPr>
        <p:spPr>
          <a:xfrm>
            <a:off x="838200" y="63200"/>
            <a:ext cx="10515600" cy="920211"/>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Būtinosios ginties ribų peržengimas</a:t>
            </a:r>
          </a:p>
        </p:txBody>
      </p:sp>
    </p:spTree>
    <p:extLst>
      <p:ext uri="{BB962C8B-B14F-4D97-AF65-F5344CB8AC3E}">
        <p14:creationId xmlns:p14="http://schemas.microsoft.com/office/powerpoint/2010/main" val="40848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8C52835A-CC10-4B04-8E81-BBF0C36A1002}"/>
              </a:ext>
            </a:extLst>
          </p:cNvPr>
          <p:cNvSpPr>
            <a:spLocks noGrp="1"/>
          </p:cNvSpPr>
          <p:nvPr>
            <p:ph idx="1"/>
          </p:nvPr>
        </p:nvSpPr>
        <p:spPr>
          <a:xfrm>
            <a:off x="1319842" y="1078302"/>
            <a:ext cx="10033957" cy="5779698"/>
          </a:xfrm>
        </p:spPr>
        <p:txBody>
          <a:bodyPr>
            <a:normAutofit/>
          </a:bodyPr>
          <a:lstStyle/>
          <a:p>
            <a:pPr marL="361950" indent="-361950">
              <a:lnSpc>
                <a:spcPct val="100000"/>
              </a:lnSpc>
              <a:spcBef>
                <a:spcPts val="600"/>
              </a:spcBef>
            </a:pPr>
            <a:endParaRPr lang="lt-LT" sz="2000" b="1" dirty="0">
              <a:latin typeface="Arial" panose="020B0604020202020204" pitchFamily="34" charset="0"/>
              <a:cs typeface="Arial" panose="020B0604020202020204" pitchFamily="34" charset="0"/>
            </a:endParaRPr>
          </a:p>
          <a:p>
            <a:pPr marL="361950" indent="-361950">
              <a:lnSpc>
                <a:spcPct val="100000"/>
              </a:lnSpc>
              <a:spcBef>
                <a:spcPts val="600"/>
              </a:spcBef>
            </a:pPr>
            <a:r>
              <a:rPr lang="lt-LT" sz="2000" b="1" dirty="0">
                <a:latin typeface="Arial" panose="020B0604020202020204" pitchFamily="34" charset="0"/>
                <a:cs typeface="Arial" panose="020B0604020202020204" pitchFamily="34" charset="0"/>
              </a:rPr>
              <a:t>TEISINĖS PASEKMĖS</a:t>
            </a:r>
            <a:r>
              <a:rPr lang="lt-LT" sz="2000" dirty="0">
                <a:latin typeface="Arial" panose="020B0604020202020204" pitchFamily="34" charset="0"/>
                <a:cs typeface="Arial" panose="020B0604020202020204" pitchFamily="34" charset="0"/>
              </a:rPr>
              <a:t>: </a:t>
            </a:r>
          </a:p>
          <a:p>
            <a:pPr marL="361950" indent="-361950">
              <a:lnSpc>
                <a:spcPct val="100000"/>
              </a:lnSpc>
              <a:spcBef>
                <a:spcPts val="600"/>
              </a:spcBef>
            </a:pPr>
            <a:r>
              <a:rPr lang="lt-LT" sz="2000" dirty="0">
                <a:latin typeface="Arial" panose="020B0604020202020204" pitchFamily="34" charset="0"/>
                <a:cs typeface="Arial" panose="020B0604020202020204" pitchFamily="34" charset="0"/>
              </a:rPr>
              <a:t>Būtinosios ginties ribas peržengęs asmuo neatleidžiamas nuo BA. </a:t>
            </a:r>
          </a:p>
          <a:p>
            <a:pPr marL="361950" indent="-361950">
              <a:lnSpc>
                <a:spcPct val="100000"/>
              </a:lnSpc>
              <a:spcBef>
                <a:spcPts val="600"/>
              </a:spcBef>
            </a:pPr>
            <a:r>
              <a:rPr lang="lt-LT" sz="2000" b="1" dirty="0">
                <a:latin typeface="Arial" panose="020B0604020202020204" pitchFamily="34" charset="0"/>
                <a:cs typeface="Arial" panose="020B0604020202020204" pitchFamily="34" charset="0"/>
              </a:rPr>
              <a:t>TAČIAU</a:t>
            </a:r>
            <a:r>
              <a:rPr lang="lt-LT" sz="2000" dirty="0">
                <a:latin typeface="Arial" panose="020B0604020202020204" pitchFamily="34" charset="0"/>
                <a:cs typeface="Arial" panose="020B0604020202020204" pitchFamily="34" charset="0"/>
              </a:rPr>
              <a:t> suteikia teismui teisę:</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asmeniui, peržengusiam būtinosios ginties ribas, skirti švelnesnę bausmę, negu numatyta įstatyme (BK 62 str.),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skiriant bausmę pripažinti tokią situaciją atsakomybę lengvinančia aplinkybe (BK 59 str.).</a:t>
            </a:r>
          </a:p>
          <a:p>
            <a:pPr marL="0" indent="0">
              <a:buNone/>
            </a:pPr>
            <a:endParaRPr lang="lt-LT" sz="2000" dirty="0">
              <a:latin typeface="Arial" panose="020B0604020202020204" pitchFamily="34" charset="0"/>
              <a:cs typeface="Arial" panose="020B0604020202020204" pitchFamily="34" charset="0"/>
            </a:endParaRPr>
          </a:p>
          <a:p>
            <a:pPr marL="0" indent="0">
              <a:buNone/>
            </a:pPr>
            <a:endParaRPr lang="lt-LT" sz="2000" dirty="0">
              <a:latin typeface="Arial" panose="020B0604020202020204" pitchFamily="34" charset="0"/>
              <a:cs typeface="Arial" panose="020B0604020202020204" pitchFamily="34" charset="0"/>
            </a:endParaRPr>
          </a:p>
        </p:txBody>
      </p:sp>
      <p:sp>
        <p:nvSpPr>
          <p:cNvPr id="4" name="Pavadinimas 1">
            <a:extLst>
              <a:ext uri="{FF2B5EF4-FFF2-40B4-BE49-F238E27FC236}">
                <a16:creationId xmlns:a16="http://schemas.microsoft.com/office/drawing/2014/main" id="{CE4BBCA6-740E-4099-8223-13847478C831}"/>
              </a:ext>
            </a:extLst>
          </p:cNvPr>
          <p:cNvSpPr>
            <a:spLocks noGrp="1"/>
          </p:cNvSpPr>
          <p:nvPr>
            <p:ph type="title"/>
          </p:nvPr>
        </p:nvSpPr>
        <p:spPr>
          <a:xfrm>
            <a:off x="838200" y="63200"/>
            <a:ext cx="10515600" cy="920211"/>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Būtinosios ginties ribų peržengimas</a:t>
            </a:r>
          </a:p>
        </p:txBody>
      </p:sp>
    </p:spTree>
    <p:extLst>
      <p:ext uri="{BB962C8B-B14F-4D97-AF65-F5344CB8AC3E}">
        <p14:creationId xmlns:p14="http://schemas.microsoft.com/office/powerpoint/2010/main" val="1392082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A6798CF-872E-4DA8-928D-A2A9F9B7BC1B}"/>
              </a:ext>
            </a:extLst>
          </p:cNvPr>
          <p:cNvSpPr>
            <a:spLocks noGrp="1"/>
          </p:cNvSpPr>
          <p:nvPr>
            <p:ph type="title"/>
          </p:nvPr>
        </p:nvSpPr>
        <p:spPr>
          <a:xfrm>
            <a:off x="838200" y="2766218"/>
            <a:ext cx="10515600" cy="1325563"/>
          </a:xfrm>
        </p:spPr>
        <p:txBody>
          <a:bodyPr>
            <a:normAutofit/>
          </a:bodyPr>
          <a:lstStyle/>
          <a:p>
            <a:r>
              <a:rPr lang="lt-LT" sz="3600" dirty="0">
                <a:latin typeface="Microsoft Sans Serif" panose="020B0604020202020204" pitchFamily="34" charset="0"/>
                <a:ea typeface="Microsoft Sans Serif" panose="020B0604020202020204" pitchFamily="34" charset="0"/>
                <a:cs typeface="Microsoft Sans Serif" panose="020B0604020202020204" pitchFamily="34" charset="0"/>
              </a:rPr>
              <a:t>Asmens, padariusio nusikalstamą veiką, sulaikymas (BK 29 str.)</a:t>
            </a:r>
          </a:p>
        </p:txBody>
      </p:sp>
    </p:spTree>
    <p:extLst>
      <p:ext uri="{BB962C8B-B14F-4D97-AF65-F5344CB8AC3E}">
        <p14:creationId xmlns:p14="http://schemas.microsoft.com/office/powerpoint/2010/main" val="1456370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1A0F76B6-813E-4CD8-A79F-1DB2F5AF0A5C}"/>
              </a:ext>
            </a:extLst>
          </p:cNvPr>
          <p:cNvSpPr>
            <a:spLocks noGrp="1"/>
          </p:cNvSpPr>
          <p:nvPr>
            <p:ph idx="1"/>
          </p:nvPr>
        </p:nvSpPr>
        <p:spPr>
          <a:xfrm>
            <a:off x="941717" y="1043796"/>
            <a:ext cx="10380128" cy="5814204"/>
          </a:xfrm>
        </p:spPr>
        <p:txBody>
          <a:bodyPr>
            <a:normAutofit/>
          </a:bodyPr>
          <a:lstStyle/>
          <a:p>
            <a:pPr marL="361950" indent="-276225">
              <a:lnSpc>
                <a:spcPct val="100000"/>
              </a:lnSpc>
              <a:spcBef>
                <a:spcPts val="600"/>
              </a:spcBef>
            </a:pPr>
            <a:endParaRPr lang="lt-LT" sz="2000" b="1" dirty="0">
              <a:latin typeface="Arial" panose="020B0604020202020204" pitchFamily="34" charset="0"/>
              <a:cs typeface="Arial" panose="020B0604020202020204" pitchFamily="34" charset="0"/>
            </a:endParaRPr>
          </a:p>
          <a:p>
            <a:pPr marL="361950" indent="-276225">
              <a:lnSpc>
                <a:spcPct val="100000"/>
              </a:lnSpc>
              <a:spcBef>
                <a:spcPts val="600"/>
              </a:spcBef>
            </a:pPr>
            <a:r>
              <a:rPr lang="lt-LT" sz="2000" b="1" dirty="0">
                <a:latin typeface="Arial" panose="020B0604020202020204" pitchFamily="34" charset="0"/>
                <a:cs typeface="Arial" panose="020B0604020202020204" pitchFamily="34" charset="0"/>
              </a:rPr>
              <a:t>APIBRĖŽIMAS</a:t>
            </a:r>
            <a:r>
              <a:rPr lang="lt-LT" sz="2000" i="1" dirty="0">
                <a:latin typeface="Arial" panose="020B0604020202020204" pitchFamily="34" charset="0"/>
                <a:cs typeface="Arial" panose="020B0604020202020204" pitchFamily="34" charset="0"/>
              </a:rPr>
              <a:t>: tai</a:t>
            </a:r>
            <a:r>
              <a:rPr lang="lt-LT" sz="2000" b="1" i="1" dirty="0">
                <a:latin typeface="Arial" panose="020B0604020202020204" pitchFamily="34" charset="0"/>
                <a:cs typeface="Arial" panose="020B0604020202020204" pitchFamily="34" charset="0"/>
              </a:rPr>
              <a:t> </a:t>
            </a:r>
            <a:r>
              <a:rPr lang="lt-LT" sz="2000" i="1" dirty="0">
                <a:latin typeface="Arial" panose="020B0604020202020204" pitchFamily="34" charset="0"/>
                <a:cs typeface="Arial" panose="020B0604020202020204" pitchFamily="34" charset="0"/>
              </a:rPr>
              <a:t>tokia situacija, kai vejantis, stabdant, neleidžiant ištrūkti ar kitais veiksmais aktyviai bandančiam išvengti sulaikymo NV padariusiam asmeniui padaroma turtinė žala, nesunkus sveikatos sutrikdymas arba sunkus sveikatos sutrikdymas dėl neatsargumo, o sulaikant nusikaltimo vietoje asmenį, tyčia nužudžiusį ar pasikėsinusį nužudyti - sunkus sveikatos sutrikdymas, jeigu NV padariusio asmens kitaip nebuvo galima sulaikyti</a:t>
            </a:r>
            <a:r>
              <a:rPr lang="lt-LT" sz="2000" dirty="0">
                <a:latin typeface="Arial" panose="020B0604020202020204" pitchFamily="34" charset="0"/>
                <a:cs typeface="Arial" panose="020B0604020202020204" pitchFamily="34" charset="0"/>
              </a:rPr>
              <a:t>.</a:t>
            </a:r>
          </a:p>
          <a:p>
            <a:pPr marL="361950" indent="-276225">
              <a:lnSpc>
                <a:spcPct val="100000"/>
              </a:lnSpc>
              <a:spcBef>
                <a:spcPts val="600"/>
              </a:spcBef>
            </a:pPr>
            <a:r>
              <a:rPr lang="lt-LT" sz="2000" b="1" dirty="0">
                <a:latin typeface="Arial" panose="020B0604020202020204" pitchFamily="34" charset="0"/>
                <a:cs typeface="Arial" panose="020B0604020202020204" pitchFamily="34" charset="0"/>
              </a:rPr>
              <a:t>PAGRINDIMAS</a:t>
            </a:r>
            <a:r>
              <a:rPr lang="lt-LT" sz="2000" dirty="0">
                <a:latin typeface="Arial" panose="020B0604020202020204" pitchFamily="34" charset="0"/>
                <a:cs typeface="Arial" panose="020B0604020202020204" pitchFamily="34" charset="0"/>
              </a:rPr>
              <a:t>: tai laikoma socialiai vertingu elgesiu, kuriuo užkertamas kelias naujoms NV daryti, užtikrinamas būsimas teisingumo įvykdymas ar paskirtos bausmės atlikimas ir pan.</a:t>
            </a:r>
          </a:p>
          <a:p>
            <a:pPr marL="361950" indent="-276225">
              <a:lnSpc>
                <a:spcPct val="100000"/>
              </a:lnSpc>
              <a:spcBef>
                <a:spcPts val="600"/>
              </a:spcBef>
            </a:pPr>
            <a:r>
              <a:rPr lang="lt-LT" sz="2000" b="1" dirty="0">
                <a:latin typeface="Arial" panose="020B0604020202020204" pitchFamily="34" charset="0"/>
                <a:cs typeface="Arial" panose="020B0604020202020204" pitchFamily="34" charset="0"/>
              </a:rPr>
              <a:t>YPATUMAI</a:t>
            </a:r>
            <a:r>
              <a:rPr lang="lt-LT" sz="2000" dirty="0">
                <a:latin typeface="Arial" panose="020B0604020202020204" pitchFamily="34" charset="0"/>
                <a:cs typeface="Arial" panose="020B0604020202020204" pitchFamily="34" charset="0"/>
              </a:rPr>
              <a:t>:</a:t>
            </a:r>
          </a:p>
          <a:p>
            <a:pPr marL="361950" indent="-276225">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Tai kiekvieno asmens </a:t>
            </a:r>
            <a:r>
              <a:rPr lang="lt-LT" sz="2000" b="1" dirty="0">
                <a:latin typeface="Arial" panose="020B0604020202020204" pitchFamily="34" charset="0"/>
                <a:cs typeface="Arial" panose="020B0604020202020204" pitchFamily="34" charset="0"/>
              </a:rPr>
              <a:t>teisė</a:t>
            </a:r>
            <a:r>
              <a:rPr lang="lt-LT" sz="2000" dirty="0">
                <a:latin typeface="Arial" panose="020B0604020202020204" pitchFamily="34" charset="0"/>
                <a:cs typeface="Arial" panose="020B0604020202020204" pitchFamily="34" charset="0"/>
              </a:rPr>
              <a:t>, bet ne pareiga, todėl nepasinaudojimas ja neužtraukia teisinės atsakomybės. </a:t>
            </a:r>
          </a:p>
          <a:p>
            <a:pPr marL="361950" indent="-276225">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Šia teise asmuo gali pasinaudoti net ir tuo atveju, kai turi </a:t>
            </a:r>
            <a:r>
              <a:rPr lang="lt-LT" sz="2000" b="1" dirty="0">
                <a:latin typeface="Arial" panose="020B0604020202020204" pitchFamily="34" charset="0"/>
                <a:cs typeface="Arial" panose="020B0604020202020204" pitchFamily="34" charset="0"/>
              </a:rPr>
              <a:t>realią galimybę kreiptis į valstybės teisėsaugos institucijas</a:t>
            </a:r>
            <a:r>
              <a:rPr lang="lt-LT" sz="2000" dirty="0">
                <a:latin typeface="Arial" panose="020B0604020202020204" pitchFamily="34" charset="0"/>
                <a:cs typeface="Arial" panose="020B0604020202020204" pitchFamily="34" charset="0"/>
              </a:rPr>
              <a:t>. </a:t>
            </a:r>
          </a:p>
          <a:p>
            <a:pPr marL="361950" indent="-276225">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Asmens, padariusio NV, sulaikymo subjektai yra tik </a:t>
            </a:r>
            <a:r>
              <a:rPr lang="lt-LT" sz="2000" b="1" dirty="0">
                <a:latin typeface="Arial" panose="020B0604020202020204" pitchFamily="34" charset="0"/>
                <a:cs typeface="Arial" panose="020B0604020202020204" pitchFamily="34" charset="0"/>
              </a:rPr>
              <a:t>fiziniai asmenys</a:t>
            </a:r>
            <a:r>
              <a:rPr lang="lt-LT" sz="2000" dirty="0">
                <a:latin typeface="Arial" panose="020B0604020202020204" pitchFamily="34" charset="0"/>
                <a:cs typeface="Arial" panose="020B0604020202020204" pitchFamily="34" charset="0"/>
              </a:rPr>
              <a:t>. </a:t>
            </a:r>
          </a:p>
          <a:p>
            <a:pPr marL="0" indent="0">
              <a:buNone/>
            </a:pPr>
            <a:endParaRPr lang="lt-LT" sz="2000" dirty="0">
              <a:latin typeface="Arial" panose="020B0604020202020204" pitchFamily="34" charset="0"/>
              <a:cs typeface="Arial" panose="020B0604020202020204" pitchFamily="34" charset="0"/>
            </a:endParaRPr>
          </a:p>
        </p:txBody>
      </p:sp>
      <p:sp>
        <p:nvSpPr>
          <p:cNvPr id="4" name="Pavadinimas 1">
            <a:extLst>
              <a:ext uri="{FF2B5EF4-FFF2-40B4-BE49-F238E27FC236}">
                <a16:creationId xmlns:a16="http://schemas.microsoft.com/office/drawing/2014/main" id="{483E9D62-187B-4BA4-A818-FBAAFACFE0B5}"/>
              </a:ext>
            </a:extLst>
          </p:cNvPr>
          <p:cNvSpPr>
            <a:spLocks noGrp="1"/>
          </p:cNvSpPr>
          <p:nvPr>
            <p:ph type="title"/>
          </p:nvPr>
        </p:nvSpPr>
        <p:spPr>
          <a:xfrm>
            <a:off x="941717" y="3507"/>
            <a:ext cx="10515600" cy="1040290"/>
          </a:xfrm>
        </p:spPr>
        <p:txBody>
          <a:bodyPr>
            <a:normAutofit/>
          </a:bodyPr>
          <a:lstStyle/>
          <a:p>
            <a:r>
              <a:rPr lang="lt-LT" sz="3200" b="1" dirty="0">
                <a:latin typeface="Arial" panose="020B0604020202020204" pitchFamily="34" charset="0"/>
                <a:ea typeface="Microsoft Sans Serif" panose="020B0604020202020204" pitchFamily="34" charset="0"/>
                <a:cs typeface="Arial" panose="020B0604020202020204" pitchFamily="34" charset="0"/>
              </a:rPr>
              <a:t>Asmens, padariusio NV, sulaikymas (BK 29 str.)</a:t>
            </a:r>
          </a:p>
        </p:txBody>
      </p:sp>
    </p:spTree>
    <p:extLst>
      <p:ext uri="{BB962C8B-B14F-4D97-AF65-F5344CB8AC3E}">
        <p14:creationId xmlns:p14="http://schemas.microsoft.com/office/powerpoint/2010/main" val="230377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D3E74339-435E-4594-8A35-1275F7E9D164}"/>
              </a:ext>
            </a:extLst>
          </p:cNvPr>
          <p:cNvSpPr>
            <a:spLocks noGrp="1"/>
          </p:cNvSpPr>
          <p:nvPr>
            <p:ph idx="1"/>
          </p:nvPr>
        </p:nvSpPr>
        <p:spPr>
          <a:xfrm>
            <a:off x="1199072" y="1260628"/>
            <a:ext cx="10154727" cy="5140171"/>
          </a:xfrm>
        </p:spPr>
        <p:txBody>
          <a:bodyPr>
            <a:normAutofit lnSpcReduction="10000"/>
          </a:bodyPr>
          <a:lstStyle/>
          <a:p>
            <a:pPr marL="361950" indent="-333375">
              <a:lnSpc>
                <a:spcPct val="100000"/>
              </a:lnSpc>
              <a:spcBef>
                <a:spcPts val="600"/>
              </a:spcBef>
            </a:pPr>
            <a:r>
              <a:rPr lang="lt-LT" sz="2000" b="1" dirty="0">
                <a:latin typeface="Arial" panose="020B0604020202020204" pitchFamily="34" charset="0"/>
                <a:cs typeface="Arial" panose="020B0604020202020204" pitchFamily="34" charset="0"/>
              </a:rPr>
              <a:t>PASTABOS</a:t>
            </a:r>
            <a:r>
              <a:rPr lang="lt-LT" sz="2000" dirty="0">
                <a:latin typeface="Arial" panose="020B0604020202020204" pitchFamily="34" charset="0"/>
                <a:cs typeface="Arial" panose="020B0604020202020204" pitchFamily="34" charset="0"/>
              </a:rPr>
              <a:t>: </a:t>
            </a:r>
          </a:p>
          <a:p>
            <a:pPr marL="485775" indent="-4572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teisėsaugos institucijų pareigūnai</a:t>
            </a:r>
            <a:r>
              <a:rPr lang="lt-LT" sz="2000" dirty="0">
                <a:latin typeface="Arial" panose="020B0604020202020204" pitchFamily="34" charset="0"/>
                <a:cs typeface="Arial" panose="020B0604020202020204" pitchFamily="34" charset="0"/>
              </a:rPr>
              <a:t>, </a:t>
            </a:r>
            <a:r>
              <a:rPr lang="lt-LT" sz="2000" i="1" dirty="0">
                <a:latin typeface="Arial" panose="020B0604020202020204" pitchFamily="34" charset="0"/>
                <a:cs typeface="Arial" panose="020B0604020202020204" pitchFamily="34" charset="0"/>
              </a:rPr>
              <a:t>pvz., policininkas, Specialiųjų tyrimų tarnybos pareigūnas ir pan.</a:t>
            </a:r>
            <a:r>
              <a:rPr lang="lt-LT" sz="2000" dirty="0">
                <a:latin typeface="Arial" panose="020B0604020202020204" pitchFamily="34" charset="0"/>
                <a:cs typeface="Arial" panose="020B0604020202020204" pitchFamily="34" charset="0"/>
              </a:rPr>
              <a:t>, turi ne teisę, o pareigą sulaikyti NV padariusį asmenį, kurią numato specialieji įstatymai. </a:t>
            </a:r>
            <a:r>
              <a:rPr lang="lt-LT" sz="2000" b="1" dirty="0">
                <a:latin typeface="Arial" panose="020B0604020202020204" pitchFamily="34" charset="0"/>
                <a:cs typeface="Arial" panose="020B0604020202020204" pitchFamily="34" charset="0"/>
              </a:rPr>
              <a:t>TODĖL</a:t>
            </a:r>
            <a:r>
              <a:rPr lang="lt-LT" sz="2000" dirty="0">
                <a:latin typeface="Arial" panose="020B0604020202020204" pitchFamily="34" charset="0"/>
                <a:cs typeface="Arial" panose="020B0604020202020204" pitchFamily="34" charset="0"/>
              </a:rPr>
              <a:t> jų veiksmai sulaikant NV padariusį asmenį, kai pastarajam padaroma žalos, vertinami kaip </a:t>
            </a:r>
            <a:r>
              <a:rPr lang="lt-LT" sz="2000" b="1" dirty="0">
                <a:latin typeface="Arial" panose="020B0604020202020204" pitchFamily="34" charset="0"/>
                <a:cs typeface="Arial" panose="020B0604020202020204" pitchFamily="34" charset="0"/>
              </a:rPr>
              <a:t>PROFESINĖS PAREIGOS VYKDYMAS</a:t>
            </a:r>
            <a:r>
              <a:rPr lang="lt-LT" sz="2000" dirty="0">
                <a:latin typeface="Arial" panose="020B0604020202020204" pitchFamily="34" charset="0"/>
                <a:cs typeface="Arial" panose="020B0604020202020204" pitchFamily="34" charset="0"/>
              </a:rPr>
              <a:t>.</a:t>
            </a:r>
          </a:p>
          <a:p>
            <a:pPr marL="485775" indent="-4572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fizinės prievartos panaudojimą RIBOJA BK</a:t>
            </a:r>
            <a:r>
              <a:rPr lang="lt-LT" sz="2000" dirty="0">
                <a:latin typeface="Arial" panose="020B0604020202020204" pitchFamily="34" charset="0"/>
                <a:cs typeface="Arial" panose="020B0604020202020204" pitchFamily="34" charset="0"/>
              </a:rPr>
              <a:t>: </a:t>
            </a:r>
            <a:r>
              <a:rPr lang="lt-LT" sz="2000" b="1" dirty="0">
                <a:latin typeface="Arial" panose="020B0604020202020204" pitchFamily="34" charset="0"/>
                <a:cs typeface="Arial" panose="020B0604020202020204" pitchFamily="34" charset="0"/>
              </a:rPr>
              <a:t>žala asmeniui gali būti padaroma tik tuo atveju, jei kitomis priemonėmis nebuvo įmanoma jo sulaikyti</a:t>
            </a:r>
            <a:r>
              <a:rPr lang="lt-LT" sz="2000" dirty="0">
                <a:latin typeface="Arial" panose="020B0604020202020204" pitchFamily="34" charset="0"/>
                <a:cs typeface="Arial" panose="020B0604020202020204" pitchFamily="34" charset="0"/>
              </a:rPr>
              <a:t>.</a:t>
            </a:r>
          </a:p>
          <a:p>
            <a:pPr marL="361950" indent="-333375">
              <a:lnSpc>
                <a:spcPct val="100000"/>
              </a:lnSpc>
              <a:spcBef>
                <a:spcPts val="600"/>
              </a:spcBef>
            </a:pPr>
            <a:endParaRPr lang="lt-LT" sz="2000" b="1" dirty="0">
              <a:latin typeface="Arial" panose="020B0604020202020204" pitchFamily="34" charset="0"/>
              <a:cs typeface="Arial" panose="020B0604020202020204" pitchFamily="34" charset="0"/>
            </a:endParaRPr>
          </a:p>
          <a:p>
            <a:pPr marL="361950" indent="-333375">
              <a:lnSpc>
                <a:spcPct val="100000"/>
              </a:lnSpc>
              <a:spcBef>
                <a:spcPts val="600"/>
              </a:spcBef>
            </a:pPr>
            <a:r>
              <a:rPr lang="lt-LT" sz="2000" b="1" dirty="0">
                <a:latin typeface="Arial" panose="020B0604020202020204" pitchFamily="34" charset="0"/>
                <a:cs typeface="Arial" panose="020B0604020202020204" pitchFamily="34" charset="0"/>
              </a:rPr>
              <a:t>Tam, kad žalos padarymas sulaikant NV padariusį asmenį būtų teisėtas, yra būtina kelių įstatyme nustatytų SĄLYGŲ VISUMA: </a:t>
            </a:r>
          </a:p>
          <a:p>
            <a:pPr marL="361950" indent="-333375">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Sulaikomas NV padaręs asmuo; </a:t>
            </a:r>
          </a:p>
          <a:p>
            <a:pPr marL="361950" indent="-333375">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Sulaikomas asmuo vengia sulaikymo; </a:t>
            </a:r>
          </a:p>
          <a:p>
            <a:pPr marL="361950" indent="-333375">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Padaroma tik BK nurodyta žala ir tik sulaikomajam;</a:t>
            </a:r>
          </a:p>
          <a:p>
            <a:pPr marL="361950" indent="-333375">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BK numatyta žala proporcinga padarytos NV pavojingumo pobūdžiui ir laipsniui.</a:t>
            </a:r>
          </a:p>
        </p:txBody>
      </p:sp>
      <p:sp>
        <p:nvSpPr>
          <p:cNvPr id="4" name="Pavadinimas 1">
            <a:extLst>
              <a:ext uri="{FF2B5EF4-FFF2-40B4-BE49-F238E27FC236}">
                <a16:creationId xmlns:a16="http://schemas.microsoft.com/office/drawing/2014/main" id="{21F99649-D9CA-4BF2-8178-3C30F0E023F3}"/>
              </a:ext>
            </a:extLst>
          </p:cNvPr>
          <p:cNvSpPr>
            <a:spLocks noGrp="1"/>
          </p:cNvSpPr>
          <p:nvPr>
            <p:ph type="title"/>
          </p:nvPr>
        </p:nvSpPr>
        <p:spPr>
          <a:xfrm>
            <a:off x="941717" y="3507"/>
            <a:ext cx="10515600" cy="1040290"/>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Asmens, padariusio NV, sulaikymas (BK 29 str.)</a:t>
            </a:r>
          </a:p>
        </p:txBody>
      </p:sp>
    </p:spTree>
    <p:extLst>
      <p:ext uri="{BB962C8B-B14F-4D97-AF65-F5344CB8AC3E}">
        <p14:creationId xmlns:p14="http://schemas.microsoft.com/office/powerpoint/2010/main" val="2233320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147DB99-DA75-4D80-8B66-ABE3109ED6C0}"/>
              </a:ext>
            </a:extLst>
          </p:cNvPr>
          <p:cNvSpPr>
            <a:spLocks noGrp="1"/>
          </p:cNvSpPr>
          <p:nvPr>
            <p:ph type="title"/>
          </p:nvPr>
        </p:nvSpPr>
        <p:spPr>
          <a:xfrm>
            <a:off x="835325" y="284673"/>
            <a:ext cx="10515600" cy="924450"/>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Asmens, padariusio NV, sulaikymas (BK 29 str.)</a:t>
            </a:r>
            <a:endParaRPr lang="lt-LT" sz="3200" b="1" dirty="0">
              <a:latin typeface="Arial" panose="020B0604020202020204" pitchFamily="34" charset="0"/>
              <a:cs typeface="Arial" panose="020B0604020202020204" pitchFamily="34" charset="0"/>
            </a:endParaRPr>
          </a:p>
        </p:txBody>
      </p:sp>
      <p:sp>
        <p:nvSpPr>
          <p:cNvPr id="3" name="Turinio vietos rezervavimo ženklas 2">
            <a:extLst>
              <a:ext uri="{FF2B5EF4-FFF2-40B4-BE49-F238E27FC236}">
                <a16:creationId xmlns:a16="http://schemas.microsoft.com/office/drawing/2014/main" id="{814EC616-3DBC-4253-BFCB-D9EFCC962C21}"/>
              </a:ext>
            </a:extLst>
          </p:cNvPr>
          <p:cNvSpPr>
            <a:spLocks noGrp="1"/>
          </p:cNvSpPr>
          <p:nvPr>
            <p:ph idx="1"/>
          </p:nvPr>
        </p:nvSpPr>
        <p:spPr>
          <a:xfrm>
            <a:off x="1052423" y="1209123"/>
            <a:ext cx="10817524" cy="5553986"/>
          </a:xfrm>
        </p:spPr>
        <p:txBody>
          <a:bodyPr>
            <a:noAutofit/>
          </a:bodyPr>
          <a:lstStyle/>
          <a:p>
            <a:pPr>
              <a:lnSpc>
                <a:spcPct val="10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I. SULAIKOMAS NV PADARĘS ASMUO: </a:t>
            </a:r>
          </a:p>
          <a:p>
            <a:pPr>
              <a:lnSpc>
                <a:spcPct val="100000"/>
              </a:lnSpc>
              <a:spcBef>
                <a:spcPts val="600"/>
              </a:spcBef>
            </a:pPr>
            <a:r>
              <a:rPr lang="lt-LT" sz="2000" dirty="0">
                <a:latin typeface="Arial" panose="020B0604020202020204" pitchFamily="34" charset="0"/>
                <a:cs typeface="Arial" panose="020B0604020202020204" pitchFamily="34" charset="0"/>
              </a:rPr>
              <a:t>Sulaikomas gali būti tik asmuo, padaręs </a:t>
            </a:r>
            <a:r>
              <a:rPr lang="lt-LT" sz="2000" b="1" dirty="0">
                <a:latin typeface="Arial" panose="020B0604020202020204" pitchFamily="34" charset="0"/>
                <a:cs typeface="Arial" panose="020B0604020202020204" pitchFamily="34" charset="0"/>
              </a:rPr>
              <a:t>NUSIKALTIMĄ AR BAUDŽIAMĄJĮ NUSIŽENGIMĄ</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dirty="0">
                <a:latin typeface="Arial" panose="020B0604020202020204" pitchFamily="34" charset="0"/>
                <a:cs typeface="Arial" panose="020B0604020202020204" pitchFamily="34" charset="0"/>
              </a:rPr>
              <a:t>BK vartoja frazę „</a:t>
            </a:r>
            <a:r>
              <a:rPr lang="lt-LT" sz="2000" i="1" dirty="0">
                <a:latin typeface="Arial" panose="020B0604020202020204" pitchFamily="34" charset="0"/>
                <a:cs typeface="Arial" panose="020B0604020202020204" pitchFamily="34" charset="0"/>
              </a:rPr>
              <a:t>NV padariusio asmens sulaikymas</a:t>
            </a:r>
            <a:r>
              <a:rPr lang="lt-LT" sz="2000" dirty="0">
                <a:latin typeface="Arial" panose="020B0604020202020204" pitchFamily="34" charset="0"/>
                <a:cs typeface="Arial" panose="020B0604020202020204" pitchFamily="34" charset="0"/>
              </a:rPr>
              <a:t>“ siekiant pabrėžti, kad gali būti sulaikytas tik tas asmuo, kuris </a:t>
            </a:r>
            <a:r>
              <a:rPr lang="lt-LT" sz="2000" b="1" dirty="0">
                <a:latin typeface="Arial" panose="020B0604020202020204" pitchFamily="34" charset="0"/>
                <a:cs typeface="Arial" panose="020B0604020202020204" pitchFamily="34" charset="0"/>
              </a:rPr>
              <a:t>OBJEKTYVIAI YRA PADARĘS BK NUMATYTĄ NV</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b="1" dirty="0">
                <a:latin typeface="Arial" panose="020B0604020202020204" pitchFamily="34" charset="0"/>
                <a:cs typeface="Arial" panose="020B0604020202020204" pitchFamily="34" charset="0"/>
              </a:rPr>
              <a:t>Apie tai, kad asmuo padarė NV, gali liudyti</a:t>
            </a:r>
            <a:r>
              <a:rPr lang="lt-LT" sz="2000" dirty="0">
                <a:latin typeface="Arial" panose="020B0604020202020204" pitchFamily="34" charset="0"/>
                <a:cs typeface="Arial" panose="020B0604020202020204" pitchFamily="34" charset="0"/>
              </a:rPr>
              <a:t>: 1) asmuo užklumpamas bedarantis NV arba tuoj po jos padarymo, 2) mačiusieji tiesiogiai nurodo asmenį kaip padariusį NV, 3) ant asmens ar jo drabužių randami aiškūs NV pėdsakai ir pan.</a:t>
            </a:r>
          </a:p>
          <a:p>
            <a:pPr>
              <a:lnSpc>
                <a:spcPct val="100000"/>
              </a:lnSpc>
              <a:spcBef>
                <a:spcPts val="600"/>
              </a:spcBef>
            </a:pPr>
            <a:r>
              <a:rPr lang="lt-LT" sz="2000" b="1" dirty="0">
                <a:latin typeface="Arial" panose="020B0604020202020204" pitchFamily="34" charset="0"/>
                <a:cs typeface="Arial" panose="020B0604020202020204" pitchFamily="34" charset="0"/>
              </a:rPr>
              <a:t>Teisė pavartoti jėgą sulaikant asmenį atsiranda tada, kai: 1) </a:t>
            </a:r>
            <a:r>
              <a:rPr lang="lt-LT" sz="2000" dirty="0">
                <a:latin typeface="Arial" panose="020B0604020202020204" pitchFamily="34" charset="0"/>
                <a:cs typeface="Arial" panose="020B0604020202020204" pitchFamily="34" charset="0"/>
              </a:rPr>
              <a:t>sulaikomas asmuo yra įgyvendinęs NV sudėties objektyviąją pusę; 2) pradėjęs ją įgyvendinti, bet nepabaigęs dėl priežasčių, nepriklausančių nuo jo valios. </a:t>
            </a:r>
          </a:p>
          <a:p>
            <a:pPr>
              <a:lnSpc>
                <a:spcPct val="100000"/>
              </a:lnSpc>
              <a:spcBef>
                <a:spcPts val="600"/>
              </a:spcBef>
            </a:pPr>
            <a:r>
              <a:rPr lang="lt-LT" sz="2000" b="1" dirty="0">
                <a:latin typeface="Arial" panose="020B0604020202020204" pitchFamily="34" charset="0"/>
                <a:cs typeface="Arial" panose="020B0604020202020204" pitchFamily="34" charset="0"/>
              </a:rPr>
              <a:t>SUKLYDIMO ATVEJU</a:t>
            </a:r>
            <a:r>
              <a:rPr lang="lt-LT" sz="2000" dirty="0">
                <a:latin typeface="Arial" panose="020B0604020202020204" pitchFamily="34" charset="0"/>
                <a:cs typeface="Arial" panose="020B0604020202020204" pitchFamily="34" charset="0"/>
              </a:rPr>
              <a:t>:</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jeigu asmuo, sulaikydamas tariamą nusikaltėlį, suklydo + pagal faktines aplinkybes negalėjo to suvokti - </a:t>
            </a:r>
            <a:r>
              <a:rPr lang="lt-LT" sz="2000" b="1" dirty="0">
                <a:latin typeface="Arial" panose="020B0604020202020204" pitchFamily="34" charset="0"/>
                <a:cs typeface="Arial" panose="020B0604020202020204" pitchFamily="34" charset="0"/>
              </a:rPr>
              <a:t>jis BA netraukiamas</a:t>
            </a:r>
            <a:r>
              <a:rPr lang="lt-LT" sz="2000" dirty="0">
                <a:latin typeface="Arial" panose="020B0604020202020204" pitchFamily="34" charset="0"/>
                <a:cs typeface="Arial" panose="020B0604020202020204" pitchFamily="34" charset="0"/>
              </a:rPr>
              <a:t>, nes jo veiksmuose nėra kaltės.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jei sulaikantysis asmuo galėjo ir privalėjo suvokti, kad klysta - </a:t>
            </a:r>
            <a:r>
              <a:rPr lang="lt-LT" sz="2000" b="1" dirty="0">
                <a:latin typeface="Arial" panose="020B0604020202020204" pitchFamily="34" charset="0"/>
                <a:cs typeface="Arial" panose="020B0604020202020204" pitchFamily="34" charset="0"/>
              </a:rPr>
              <a:t>tai jis atsakys už NV padarytą žalą dėl neatsargumo</a:t>
            </a:r>
            <a:r>
              <a:rPr lang="lt-LT" sz="2000" dirty="0">
                <a:latin typeface="Arial" panose="020B0604020202020204" pitchFamily="34" charset="0"/>
                <a:cs typeface="Arial" panose="020B0604020202020204" pitchFamily="34" charset="0"/>
              </a:rPr>
              <a:t>.</a:t>
            </a:r>
          </a:p>
          <a:p>
            <a:pPr marL="0" indent="0">
              <a:lnSpc>
                <a:spcPct val="100000"/>
              </a:lnSpc>
              <a:buNone/>
            </a:pPr>
            <a:endParaRPr lang="lt-LT" sz="1900" dirty="0"/>
          </a:p>
        </p:txBody>
      </p:sp>
    </p:spTree>
    <p:extLst>
      <p:ext uri="{BB962C8B-B14F-4D97-AF65-F5344CB8AC3E}">
        <p14:creationId xmlns:p14="http://schemas.microsoft.com/office/powerpoint/2010/main" val="2721000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A112A0A4-F179-45B3-B0B4-0DEC72BB6A0B}"/>
              </a:ext>
            </a:extLst>
          </p:cNvPr>
          <p:cNvSpPr>
            <a:spLocks noGrp="1"/>
          </p:cNvSpPr>
          <p:nvPr>
            <p:ph idx="1"/>
          </p:nvPr>
        </p:nvSpPr>
        <p:spPr>
          <a:xfrm>
            <a:off x="1170317" y="1312640"/>
            <a:ext cx="10180608" cy="5503653"/>
          </a:xfrm>
        </p:spPr>
        <p:txBody>
          <a:bodyPr>
            <a:normAutofit lnSpcReduction="10000"/>
          </a:bodyPr>
          <a:lstStyle/>
          <a:p>
            <a:pPr>
              <a:lnSpc>
                <a:spcPct val="11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II. SULAIKOMAS ASMUO VENGIA SULAIKYMO:</a:t>
            </a:r>
            <a:endParaRPr lang="lt-LT" sz="2000" b="1" dirty="0">
              <a:latin typeface="Arial" panose="020B0604020202020204" pitchFamily="34" charset="0"/>
              <a:cs typeface="Arial" panose="020B0604020202020204" pitchFamily="34" charset="0"/>
            </a:endParaRPr>
          </a:p>
          <a:p>
            <a:pPr>
              <a:lnSpc>
                <a:spcPct val="110000"/>
              </a:lnSpc>
              <a:spcBef>
                <a:spcPts val="600"/>
              </a:spcBef>
            </a:pPr>
            <a:r>
              <a:rPr lang="lt-LT" sz="2000" dirty="0">
                <a:latin typeface="Arial" panose="020B0604020202020204" pitchFamily="34" charset="0"/>
                <a:cs typeface="Arial" panose="020B0604020202020204" pitchFamily="34" charset="0"/>
              </a:rPr>
              <a:t>Sulaikyti galima tik </a:t>
            </a:r>
            <a:r>
              <a:rPr lang="lt-LT" sz="2000" b="1" dirty="0">
                <a:latin typeface="Arial" panose="020B0604020202020204" pitchFamily="34" charset="0"/>
                <a:cs typeface="Arial" panose="020B0604020202020204" pitchFamily="34" charset="0"/>
              </a:rPr>
              <a:t>aktyviai sulaikymo vengiantį </a:t>
            </a:r>
            <a:r>
              <a:rPr lang="lt-LT" sz="2000" dirty="0">
                <a:latin typeface="Arial" panose="020B0604020202020204" pitchFamily="34" charset="0"/>
                <a:cs typeface="Arial" panose="020B0604020202020204" pitchFamily="34" charset="0"/>
              </a:rPr>
              <a:t>NV padariusį asmenį.</a:t>
            </a:r>
          </a:p>
          <a:p>
            <a:pPr>
              <a:lnSpc>
                <a:spcPct val="110000"/>
              </a:lnSpc>
              <a:spcBef>
                <a:spcPts val="600"/>
              </a:spcBef>
            </a:pPr>
            <a:r>
              <a:rPr lang="lt-LT" sz="2000" dirty="0">
                <a:latin typeface="Arial" panose="020B0604020202020204" pitchFamily="34" charset="0"/>
                <a:cs typeface="Arial" panose="020B0604020202020204" pitchFamily="34" charset="0"/>
              </a:rPr>
              <a:t>Kaltininkas sulaikymo gali vengti, </a:t>
            </a:r>
            <a:r>
              <a:rPr lang="lt-LT" sz="2000" i="1" dirty="0">
                <a:latin typeface="Arial" panose="020B0604020202020204" pitchFamily="34" charset="0"/>
                <a:cs typeface="Arial" panose="020B0604020202020204" pitchFamily="34" charset="0"/>
              </a:rPr>
              <a:t>pvz., bėgdamas, bandydamas ištrūkti, slėpdamasis, taikydamas priemones, padedančias pakeisti išvaizdą, sudarydamas kliūtis jį bandančiam sulaikyti asmeniui ir pan. </a:t>
            </a:r>
          </a:p>
          <a:p>
            <a:pPr>
              <a:lnSpc>
                <a:spcPct val="110000"/>
              </a:lnSpc>
              <a:spcBef>
                <a:spcPts val="600"/>
              </a:spcBef>
            </a:pPr>
            <a:r>
              <a:rPr lang="lt-LT" sz="2000" b="1" dirty="0">
                <a:latin typeface="Arial" panose="020B0604020202020204" pitchFamily="34" charset="0"/>
                <a:cs typeface="Arial" panose="020B0604020202020204" pitchFamily="34" charset="0"/>
              </a:rPr>
              <a:t>TODĖL</a:t>
            </a:r>
            <a:r>
              <a:rPr lang="lt-LT" sz="2000" dirty="0">
                <a:latin typeface="Arial" panose="020B0604020202020204" pitchFamily="34" charset="0"/>
                <a:cs typeface="Arial" panose="020B0604020202020204" pitchFamily="34" charset="0"/>
              </a:rPr>
              <a:t> jei NV padaręs asmuo nevengia sulaikymo, tai sulaikantysis negali daryti žalos.</a:t>
            </a:r>
          </a:p>
          <a:p>
            <a:pPr>
              <a:lnSpc>
                <a:spcPct val="110000"/>
              </a:lnSpc>
              <a:spcBef>
                <a:spcPts val="600"/>
              </a:spcBef>
            </a:pPr>
            <a:endParaRPr lang="lt-LT" sz="2000" b="1" dirty="0">
              <a:latin typeface="Arial" panose="020B0604020202020204" pitchFamily="34" charset="0"/>
              <a:ea typeface="Microsoft Sans Serif" panose="020B0604020202020204" pitchFamily="34" charset="0"/>
              <a:cs typeface="Arial" panose="020B0604020202020204" pitchFamily="34" charset="0"/>
            </a:endParaRPr>
          </a:p>
          <a:p>
            <a:pPr>
              <a:lnSpc>
                <a:spcPct val="11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III. PADAROMA TIK ĮSTATYME NURODYTA ŽALA IR TIK SULAIKOMAJAM</a:t>
            </a:r>
            <a:r>
              <a:rPr lang="lt-LT" sz="2000" dirty="0">
                <a:latin typeface="Arial" panose="020B0604020202020204" pitchFamily="34" charset="0"/>
                <a:ea typeface="Microsoft Sans Serif" panose="020B0604020202020204" pitchFamily="34" charset="0"/>
                <a:cs typeface="Arial" panose="020B0604020202020204" pitchFamily="34" charset="0"/>
              </a:rPr>
              <a:t>:</a:t>
            </a:r>
            <a:endParaRPr lang="lt-LT" sz="2000" dirty="0">
              <a:latin typeface="Arial" panose="020B0604020202020204" pitchFamily="34" charset="0"/>
              <a:cs typeface="Arial" panose="020B0604020202020204" pitchFamily="34" charset="0"/>
            </a:endParaRPr>
          </a:p>
          <a:p>
            <a:pPr>
              <a:lnSpc>
                <a:spcPct val="110000"/>
              </a:lnSpc>
              <a:spcBef>
                <a:spcPts val="600"/>
              </a:spcBef>
            </a:pPr>
            <a:r>
              <a:rPr lang="lt-LT" sz="2000" dirty="0">
                <a:latin typeface="Arial" panose="020B0604020202020204" pitchFamily="34" charset="0"/>
                <a:cs typeface="Arial" panose="020B0604020202020204" pitchFamily="34" charset="0"/>
              </a:rPr>
              <a:t>Sulaikant NV padariusį asmenį, </a:t>
            </a:r>
            <a:r>
              <a:rPr lang="lt-LT" sz="2000" b="1" dirty="0">
                <a:latin typeface="Arial" panose="020B0604020202020204" pitchFamily="34" charset="0"/>
                <a:cs typeface="Arial" panose="020B0604020202020204" pitchFamily="34" charset="0"/>
              </a:rPr>
              <a:t>žala negali būti padaroma tretiesiems asmenims</a:t>
            </a:r>
            <a:r>
              <a:rPr lang="lt-LT" sz="2000" dirty="0">
                <a:latin typeface="Arial" panose="020B0604020202020204" pitchFamily="34" charset="0"/>
                <a:cs typeface="Arial" panose="020B0604020202020204" pitchFamily="34" charset="0"/>
              </a:rPr>
              <a:t>. </a:t>
            </a:r>
          </a:p>
          <a:p>
            <a:pPr>
              <a:lnSpc>
                <a:spcPct val="110000"/>
              </a:lnSpc>
              <a:spcBef>
                <a:spcPts val="600"/>
              </a:spcBef>
            </a:pPr>
            <a:r>
              <a:rPr lang="lt-LT" sz="2000" dirty="0">
                <a:latin typeface="Arial" panose="020B0604020202020204" pitchFamily="34" charset="0"/>
                <a:cs typeface="Arial" panose="020B0604020202020204" pitchFamily="34" charset="0"/>
              </a:rPr>
              <a:t>BK numatyti leistinos žalos dydžiai: NV padariusiam asmeniui gali būti padaryta: 1) </a:t>
            </a:r>
            <a:r>
              <a:rPr lang="lt-LT" sz="2000" b="1" dirty="0">
                <a:latin typeface="Arial" panose="020B0604020202020204" pitchFamily="34" charset="0"/>
                <a:cs typeface="Arial" panose="020B0604020202020204" pitchFamily="34" charset="0"/>
              </a:rPr>
              <a:t>turtinė žala, 2) nesunkus sveikatos sutrikdymas, 3) sunkus sveikatos sutrikdymas dėl neatsargumo</a:t>
            </a:r>
            <a:r>
              <a:rPr lang="lt-LT" sz="2000" dirty="0">
                <a:latin typeface="Arial" panose="020B0604020202020204" pitchFamily="34" charset="0"/>
                <a:cs typeface="Arial" panose="020B0604020202020204" pitchFamily="34" charset="0"/>
              </a:rPr>
              <a:t>. </a:t>
            </a:r>
          </a:p>
          <a:p>
            <a:pPr>
              <a:lnSpc>
                <a:spcPct val="110000"/>
              </a:lnSpc>
              <a:spcBef>
                <a:spcPts val="600"/>
              </a:spcBef>
            </a:pPr>
            <a:r>
              <a:rPr lang="lt-LT" sz="2000" b="1" dirty="0">
                <a:latin typeface="Arial" panose="020B0604020202020204" pitchFamily="34" charset="0"/>
                <a:cs typeface="Arial" panose="020B0604020202020204" pitchFamily="34" charset="0"/>
              </a:rPr>
              <a:t>PAŽYMĖTINA: sunkus sveikatos sutrikdymas </a:t>
            </a:r>
            <a:r>
              <a:rPr lang="lt-LT" sz="2000" dirty="0">
                <a:latin typeface="Arial" panose="020B0604020202020204" pitchFamily="34" charset="0"/>
                <a:cs typeface="Arial" panose="020B0604020202020204" pitchFamily="34" charset="0"/>
              </a:rPr>
              <a:t>gali būti padarytas tik tuo atveju, jei nusikaltimo vietoje sulaikomas asmuo </a:t>
            </a:r>
            <a:r>
              <a:rPr lang="lt-LT" sz="2000" b="1" dirty="0">
                <a:latin typeface="Arial" panose="020B0604020202020204" pitchFamily="34" charset="0"/>
                <a:cs typeface="Arial" panose="020B0604020202020204" pitchFamily="34" charset="0"/>
              </a:rPr>
              <a:t>tyčia nužudė ar pasikėsino nužudyti</a:t>
            </a:r>
            <a:r>
              <a:rPr lang="lt-LT" sz="2000" dirty="0">
                <a:latin typeface="Arial" panose="020B0604020202020204" pitchFamily="34" charset="0"/>
                <a:cs typeface="Arial" panose="020B0604020202020204" pitchFamily="34" charset="0"/>
              </a:rPr>
              <a:t>.</a:t>
            </a:r>
          </a:p>
          <a:p>
            <a:pPr marL="0" indent="0">
              <a:buNone/>
            </a:pPr>
            <a:endParaRPr lang="lt-LT" sz="2000" dirty="0">
              <a:latin typeface="Arial" panose="020B0604020202020204" pitchFamily="34" charset="0"/>
              <a:cs typeface="Arial" panose="020B0604020202020204" pitchFamily="34" charset="0"/>
            </a:endParaRPr>
          </a:p>
        </p:txBody>
      </p:sp>
      <p:sp>
        <p:nvSpPr>
          <p:cNvPr id="5" name="Pavadinimas 1">
            <a:extLst>
              <a:ext uri="{FF2B5EF4-FFF2-40B4-BE49-F238E27FC236}">
                <a16:creationId xmlns:a16="http://schemas.microsoft.com/office/drawing/2014/main" id="{E4648552-1A79-4ABE-BDA7-802F2DED3ED3}"/>
              </a:ext>
            </a:extLst>
          </p:cNvPr>
          <p:cNvSpPr txBox="1">
            <a:spLocks/>
          </p:cNvSpPr>
          <p:nvPr/>
        </p:nvSpPr>
        <p:spPr>
          <a:xfrm>
            <a:off x="835325" y="284673"/>
            <a:ext cx="10515600" cy="924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Asmens, padariusio NV, sulaikymas (BK 29 str.)</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495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8BA60627-1356-49C1-A850-B8EE76A13AD9}"/>
              </a:ext>
            </a:extLst>
          </p:cNvPr>
          <p:cNvSpPr>
            <a:spLocks noGrp="1"/>
          </p:cNvSpPr>
          <p:nvPr>
            <p:ph idx="1"/>
          </p:nvPr>
        </p:nvSpPr>
        <p:spPr>
          <a:xfrm>
            <a:off x="1457863" y="1397479"/>
            <a:ext cx="9895935" cy="5383333"/>
          </a:xfrm>
        </p:spPr>
        <p:txBody>
          <a:bodyPr>
            <a:normAutofit/>
          </a:bodyPr>
          <a:lstStyle/>
          <a:p>
            <a:pPr>
              <a:lnSpc>
                <a:spcPct val="10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IV. ĮSTATYME NUMATYTA ŽALA PROPORCINGA PADARYTOS NV PAVOJINGUMO POBŪDŽIUI IR LAIPSNIUI:</a:t>
            </a:r>
            <a:endParaRPr lang="lt-LT" sz="2000" b="1" dirty="0">
              <a:latin typeface="Arial" panose="020B0604020202020204" pitchFamily="34" charset="0"/>
              <a:cs typeface="Arial" panose="020B0604020202020204" pitchFamily="34" charset="0"/>
            </a:endParaRPr>
          </a:p>
          <a:p>
            <a:pPr>
              <a:lnSpc>
                <a:spcPct val="100000"/>
              </a:lnSpc>
              <a:spcBef>
                <a:spcPts val="600"/>
              </a:spcBef>
            </a:pPr>
            <a:r>
              <a:rPr lang="lt-LT" sz="2000" dirty="0">
                <a:latin typeface="Arial" panose="020B0604020202020204" pitchFamily="34" charset="0"/>
                <a:cs typeface="Arial" panose="020B0604020202020204" pitchFamily="34" charset="0"/>
              </a:rPr>
              <a:t>Turi būti atitikimas tarp sulaikančiojo asmens veiksmų ir sulaikomojo asmens veiksmų </a:t>
            </a:r>
            <a:r>
              <a:rPr lang="lt-LT" sz="2000" b="1" dirty="0">
                <a:latin typeface="Arial" panose="020B0604020202020204" pitchFamily="34" charset="0"/>
                <a:cs typeface="Arial" panose="020B0604020202020204" pitchFamily="34" charset="0"/>
              </a:rPr>
              <a:t>(„proporcingumo“ principas</a:t>
            </a:r>
            <a:r>
              <a:rPr lang="lt-LT" sz="2000" dirty="0">
                <a:latin typeface="Arial" panose="020B0604020202020204" pitchFamily="34" charset="0"/>
                <a:cs typeface="Arial" panose="020B0604020202020204" pitchFamily="34" charset="0"/>
              </a:rPr>
              <a:t>).</a:t>
            </a:r>
          </a:p>
          <a:p>
            <a:pPr>
              <a:lnSpc>
                <a:spcPct val="100000"/>
              </a:lnSpc>
              <a:spcBef>
                <a:spcPts val="600"/>
              </a:spcBef>
            </a:pPr>
            <a:r>
              <a:rPr lang="lt-LT" sz="2000" dirty="0">
                <a:latin typeface="Arial" panose="020B0604020202020204" pitchFamily="34" charset="0"/>
                <a:cs typeface="Arial" panose="020B0604020202020204" pitchFamily="34" charset="0"/>
              </a:rPr>
              <a:t>Sulaikantysis asmuo, atsižvelgdamas į </a:t>
            </a:r>
            <a:r>
              <a:rPr lang="lt-LT" sz="2000" b="1" dirty="0">
                <a:latin typeface="Arial" panose="020B0604020202020204" pitchFamily="34" charset="0"/>
                <a:cs typeface="Arial" panose="020B0604020202020204" pitchFamily="34" charset="0"/>
              </a:rPr>
              <a:t>nusikaltėlio elgesį, realią situaciją ir savo galimybes</a:t>
            </a:r>
            <a:r>
              <a:rPr lang="lt-LT" sz="2000" dirty="0">
                <a:latin typeface="Arial" panose="020B0604020202020204" pitchFamily="34" charset="0"/>
                <a:cs typeface="Arial" panose="020B0604020202020204" pitchFamily="34" charset="0"/>
              </a:rPr>
              <a:t>, sulaikydamas turi taikyti </a:t>
            </a:r>
            <a:r>
              <a:rPr lang="lt-LT" sz="2000" b="1" dirty="0">
                <a:latin typeface="Arial" panose="020B0604020202020204" pitchFamily="34" charset="0"/>
                <a:cs typeface="Arial" panose="020B0604020202020204" pitchFamily="34" charset="0"/>
              </a:rPr>
              <a:t>MINIMALIAS PRIEMONES, KURIOS VEIKSMINGAI RIBOJA NUSIKALTĖLIO VEIKSMŲ LAISVĘ</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i="1" dirty="0">
                <a:latin typeface="Arial" panose="020B0604020202020204" pitchFamily="34" charset="0"/>
                <a:cs typeface="Arial" panose="020B0604020202020204" pitchFamily="34" charset="0"/>
              </a:rPr>
              <a:t>Pvz.: surišimas, laikymas uždaroje patalpoje, rūbų paėmimas, transporto priemonės, su kuria asmuo bando pabėgti, raktų paėmimas ir pan</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b="1" dirty="0">
                <a:latin typeface="Arial" panose="020B0604020202020204" pitchFamily="34" charset="0"/>
                <a:cs typeface="Arial" panose="020B0604020202020204" pitchFamily="34" charset="0"/>
              </a:rPr>
              <a:t>Vertinant veiksmų proporcingumą turi būti atsižvelgiama </a:t>
            </a:r>
            <a:r>
              <a:rPr lang="lt-LT" sz="2000" dirty="0">
                <a:latin typeface="Arial" panose="020B0604020202020204" pitchFamily="34" charset="0"/>
                <a:cs typeface="Arial" panose="020B0604020202020204" pitchFamily="34" charset="0"/>
              </a:rPr>
              <a:t>į: 1) sulaikymo momentą (šviesusis ar tamsusis paros metas), 2) sulaikomojo amžių, 3) fizines savybes (kūno sudėjimą), 4) elgesį, 5) ginklo turėjimą ir pan. </a:t>
            </a:r>
          </a:p>
        </p:txBody>
      </p:sp>
      <p:sp>
        <p:nvSpPr>
          <p:cNvPr id="4" name="Pavadinimas 1">
            <a:extLst>
              <a:ext uri="{FF2B5EF4-FFF2-40B4-BE49-F238E27FC236}">
                <a16:creationId xmlns:a16="http://schemas.microsoft.com/office/drawing/2014/main" id="{F32F76FE-4CC1-44B2-8FDB-356B5438FCA7}"/>
              </a:ext>
            </a:extLst>
          </p:cNvPr>
          <p:cNvSpPr txBox="1">
            <a:spLocks/>
          </p:cNvSpPr>
          <p:nvPr/>
        </p:nvSpPr>
        <p:spPr>
          <a:xfrm>
            <a:off x="973347" y="155277"/>
            <a:ext cx="10515600" cy="924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Asmens, padariusio NV, sulaikymas (BK 29 str.)</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327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2AC3AE39-65BE-48B2-8C93-2F403442C0E2}"/>
              </a:ext>
            </a:extLst>
          </p:cNvPr>
          <p:cNvSpPr>
            <a:spLocks noGrp="1"/>
          </p:cNvSpPr>
          <p:nvPr>
            <p:ph idx="1"/>
          </p:nvPr>
        </p:nvSpPr>
        <p:spPr>
          <a:xfrm>
            <a:off x="1345720" y="1518249"/>
            <a:ext cx="10008079" cy="5216165"/>
          </a:xfrm>
        </p:spPr>
        <p:txBody>
          <a:bodyPr>
            <a:normAutofit/>
          </a:bodyPr>
          <a:lstStyle/>
          <a:p>
            <a:pPr>
              <a:lnSpc>
                <a:spcPct val="110000"/>
              </a:lnSpc>
              <a:spcBef>
                <a:spcPts val="600"/>
              </a:spcBef>
            </a:pPr>
            <a:r>
              <a:rPr lang="lt-LT" sz="2000" b="1" dirty="0">
                <a:latin typeface="Arial" panose="020B0604020202020204" pitchFamily="34" charset="0"/>
                <a:cs typeface="Arial" panose="020B0604020202020204" pitchFamily="34" charset="0"/>
              </a:rPr>
              <a:t>BAŠA -</a:t>
            </a:r>
            <a:r>
              <a:rPr lang="lt-LT" sz="2000" dirty="0">
                <a:latin typeface="Arial" panose="020B0604020202020204" pitchFamily="34" charset="0"/>
                <a:cs typeface="Arial" panose="020B0604020202020204" pitchFamily="34" charset="0"/>
              </a:rPr>
              <a:t> </a:t>
            </a:r>
            <a:r>
              <a:rPr lang="lt-LT" sz="2000" i="1" dirty="0">
                <a:latin typeface="Arial" panose="020B0604020202020204" pitchFamily="34" charset="0"/>
                <a:cs typeface="Arial" panose="020B0604020202020204" pitchFamily="34" charset="0"/>
              </a:rPr>
              <a:t>tai atvejai, kai už tam tikrus veiksmus BA nekyla</a:t>
            </a:r>
            <a:r>
              <a:rPr lang="lt-LT"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lnSpc>
                <a:spcPct val="110000"/>
              </a:lnSpc>
              <a:spcBef>
                <a:spcPts val="600"/>
              </a:spcBef>
            </a:pPr>
            <a:r>
              <a:rPr lang="lt-LT" sz="2000" dirty="0">
                <a:latin typeface="Arial" panose="020B0604020202020204" pitchFamily="34" charset="0"/>
                <a:cs typeface="Arial" panose="020B0604020202020204" pitchFamily="34" charset="0"/>
              </a:rPr>
              <a:t>BAŠA galime išskirti į 3 grupes.</a:t>
            </a:r>
            <a:endParaRPr lang="en-US" sz="2000" dirty="0">
              <a:latin typeface="Arial" panose="020B0604020202020204" pitchFamily="34" charset="0"/>
              <a:cs typeface="Arial" panose="020B0604020202020204" pitchFamily="34" charset="0"/>
            </a:endParaRPr>
          </a:p>
          <a:p>
            <a:pPr>
              <a:lnSpc>
                <a:spcPct val="110000"/>
              </a:lnSpc>
              <a:spcBef>
                <a:spcPts val="600"/>
              </a:spcBef>
            </a:pPr>
            <a:r>
              <a:rPr lang="lt-LT" sz="2000" b="1" dirty="0">
                <a:latin typeface="Arial" panose="020B0604020202020204" pitchFamily="34" charset="0"/>
                <a:cs typeface="Arial" panose="020B0604020202020204" pitchFamily="34" charset="0"/>
              </a:rPr>
              <a:t>I GRUPĖ: </a:t>
            </a:r>
            <a:r>
              <a:rPr lang="lt-LT" sz="2000" dirty="0">
                <a:latin typeface="Arial" panose="020B0604020202020204" pitchFamily="34" charset="0"/>
                <a:cs typeface="Arial" panose="020B0604020202020204" pitchFamily="34" charset="0"/>
              </a:rPr>
              <a:t>BK numatytų aplinkybių grupę sudaro BK V skyriuje „</a:t>
            </a:r>
            <a:r>
              <a:rPr lang="lt-LT" sz="2000" i="1" dirty="0">
                <a:latin typeface="Arial" panose="020B0604020202020204" pitchFamily="34" charset="0"/>
                <a:cs typeface="Arial" panose="020B0604020202020204" pitchFamily="34" charset="0"/>
              </a:rPr>
              <a:t>Baudžiamąją atsakomybę šalinančios aplinkybės</a:t>
            </a:r>
            <a:r>
              <a:rPr lang="lt-LT" sz="2000" dirty="0">
                <a:latin typeface="Arial" panose="020B0604020202020204" pitchFamily="34" charset="0"/>
                <a:cs typeface="Arial" panose="020B0604020202020204" pitchFamily="34" charset="0"/>
              </a:rPr>
              <a:t>“ reglamentuota BAŠA sistema, kurią sudaro 8 aplinkybės:</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būtinoji gintis (BK 28 str.); </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asmens, padariusio nusikalstamą veiką, sulaikymas (BK 29 str.); </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pro­fesinių pareigų vykdymas (BK 30 str.); </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būtinasis reikalingumas (BK 31 str.); </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teisėsaugos institucijos užduoties vykdymas (BK 32 str.); </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įsa­kymo vykdymas (BK 33 str.); </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pateisinama profesinė ar ūkinė rizika (BK 34 str.); </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mokslinis eksperimentas (BK 35 str.).</a:t>
            </a:r>
          </a:p>
          <a:p>
            <a:pPr marL="0" indent="0" algn="ctr">
              <a:buNone/>
            </a:pPr>
            <a:endParaRPr lang="en-US" sz="2000" dirty="0">
              <a:latin typeface="Arial" panose="020B0604020202020204" pitchFamily="34" charset="0"/>
              <a:cs typeface="Arial" panose="020B0604020202020204" pitchFamily="34" charset="0"/>
            </a:endParaRPr>
          </a:p>
          <a:p>
            <a:pPr marL="0" indent="0">
              <a:buNone/>
            </a:pPr>
            <a:endParaRPr lang="lt-LT" sz="2000" dirty="0">
              <a:latin typeface="Arial" panose="020B0604020202020204" pitchFamily="34" charset="0"/>
              <a:cs typeface="Arial" panose="020B0604020202020204" pitchFamily="34" charset="0"/>
            </a:endParaRPr>
          </a:p>
        </p:txBody>
      </p:sp>
      <p:sp>
        <p:nvSpPr>
          <p:cNvPr id="4" name="Pavadinimas 1">
            <a:extLst>
              <a:ext uri="{FF2B5EF4-FFF2-40B4-BE49-F238E27FC236}">
                <a16:creationId xmlns:a16="http://schemas.microsoft.com/office/drawing/2014/main" id="{2D44F378-AB34-4BC8-9705-2D2CAFCB1646}"/>
              </a:ext>
            </a:extLst>
          </p:cNvPr>
          <p:cNvSpPr>
            <a:spLocks noGrp="1"/>
          </p:cNvSpPr>
          <p:nvPr>
            <p:ph type="title"/>
          </p:nvPr>
        </p:nvSpPr>
        <p:spPr>
          <a:xfrm>
            <a:off x="838200" y="123585"/>
            <a:ext cx="10515600" cy="1325563"/>
          </a:xfrm>
        </p:spPr>
        <p:txBody>
          <a:bodyPr>
            <a:normAutofit/>
          </a:bodyPr>
          <a:lstStyle/>
          <a:p>
            <a:pPr algn="ctr"/>
            <a:r>
              <a:rPr lang="lt-LT" sz="3200" b="1" dirty="0">
                <a:solidFill>
                  <a:prstClr val="black"/>
                </a:solidFill>
                <a:latin typeface="Arial" panose="020B0604020202020204" pitchFamily="34" charset="0"/>
                <a:ea typeface="Microsoft Sans Serif" panose="020B0604020202020204" pitchFamily="34" charset="0"/>
                <a:cs typeface="Arial" panose="020B0604020202020204" pitchFamily="34" charset="0"/>
              </a:rPr>
              <a:t>Baudžiamąją atsakomybę šalinančios aplinkybės (BAŠA): bendri klausimai</a:t>
            </a:r>
            <a:endParaRPr lang="lt-LT" sz="3200" b="1" dirty="0">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196840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7198AB19-2554-4BCF-BADE-0C46EFF1934A}"/>
              </a:ext>
            </a:extLst>
          </p:cNvPr>
          <p:cNvSpPr>
            <a:spLocks noGrp="1"/>
          </p:cNvSpPr>
          <p:nvPr>
            <p:ph idx="1"/>
          </p:nvPr>
        </p:nvSpPr>
        <p:spPr>
          <a:xfrm>
            <a:off x="1647644" y="1397479"/>
            <a:ext cx="9706155" cy="4779484"/>
          </a:xfrm>
        </p:spPr>
        <p:txBody>
          <a:bodyPr>
            <a:normAutofit/>
          </a:bodyPr>
          <a:lstStyle/>
          <a:p>
            <a:pPr>
              <a:lnSpc>
                <a:spcPct val="100000"/>
              </a:lnSpc>
              <a:spcBef>
                <a:spcPts val="600"/>
              </a:spcBef>
            </a:pPr>
            <a:r>
              <a:rPr lang="lt-LT" sz="2000" b="1" dirty="0">
                <a:latin typeface="Arial" panose="020B0604020202020204" pitchFamily="34" charset="0"/>
                <a:cs typeface="Arial" panose="020B0604020202020204" pitchFamily="34" charset="0"/>
              </a:rPr>
              <a:t>TEISINIAI PADARINIAI PERŽENGUS RIBAS:</a:t>
            </a:r>
          </a:p>
          <a:p>
            <a:pPr>
              <a:lnSpc>
                <a:spcPct val="100000"/>
              </a:lnSpc>
              <a:spcBef>
                <a:spcPts val="600"/>
              </a:spcBef>
            </a:pPr>
            <a:r>
              <a:rPr lang="lt-LT" sz="2000" dirty="0">
                <a:latin typeface="Arial" panose="020B0604020202020204" pitchFamily="34" charset="0"/>
                <a:cs typeface="Arial" panose="020B0604020202020204" pitchFamily="34" charset="0"/>
              </a:rPr>
              <a:t>Tais atvejais, kai asmuo sulaikomajam sąmoningai padaro žalos, kuri nebuvo tomis aplinkybėmis būtina, BA už tokios žalos padarymą kyla </a:t>
            </a:r>
            <a:r>
              <a:rPr lang="lt-LT" sz="2000" b="1" dirty="0">
                <a:latin typeface="Arial" panose="020B0604020202020204" pitchFamily="34" charset="0"/>
                <a:cs typeface="Arial" panose="020B0604020202020204" pitchFamily="34" charset="0"/>
              </a:rPr>
              <a:t>bendraisiais pagrindais</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b="1" dirty="0">
                <a:latin typeface="Arial" panose="020B0604020202020204" pitchFamily="34" charset="0"/>
                <a:cs typeface="Arial" panose="020B0604020202020204" pitchFamily="34" charset="0"/>
              </a:rPr>
              <a:t>TAČIAU</a:t>
            </a:r>
            <a:r>
              <a:rPr lang="lt-LT" sz="2000" dirty="0">
                <a:latin typeface="Arial" panose="020B0604020202020204" pitchFamily="34" charset="0"/>
                <a:cs typeface="Arial" panose="020B0604020202020204" pitchFamily="34" charset="0"/>
              </a:rPr>
              <a:t> Įstatymų leidėjas, pripažindamas socialinį NV padariusio asmens sulaikymo instituto vertingumą, suteikia teismui teisę asmeniui, pažeidusiam sulaikymo teisėtumo sąlygas:</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skirti švelnesnę bausmę, negu numatytą įstatyme (BK 62 str.), arba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skiriant bausmę pripažinti tokią situaciją atsakomybę lengvinančia aplinkybe (BK 59 str.).</a:t>
            </a:r>
          </a:p>
        </p:txBody>
      </p:sp>
      <p:sp>
        <p:nvSpPr>
          <p:cNvPr id="4" name="Pavadinimas 1">
            <a:extLst>
              <a:ext uri="{FF2B5EF4-FFF2-40B4-BE49-F238E27FC236}">
                <a16:creationId xmlns:a16="http://schemas.microsoft.com/office/drawing/2014/main" id="{7B477D64-CCBA-4BAA-A2FC-1B96A9FCCEA8}"/>
              </a:ext>
            </a:extLst>
          </p:cNvPr>
          <p:cNvSpPr txBox="1">
            <a:spLocks/>
          </p:cNvSpPr>
          <p:nvPr/>
        </p:nvSpPr>
        <p:spPr>
          <a:xfrm>
            <a:off x="973347" y="155277"/>
            <a:ext cx="10515600" cy="924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Asmens, padariusio NV, sulaikymas (BK 29 str.)</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2608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95283288-44E8-4D46-8322-2066EFD506A4}"/>
              </a:ext>
            </a:extLst>
          </p:cNvPr>
          <p:cNvSpPr>
            <a:spLocks noGrp="1"/>
          </p:cNvSpPr>
          <p:nvPr>
            <p:ph type="title"/>
          </p:nvPr>
        </p:nvSpPr>
        <p:spPr>
          <a:xfrm>
            <a:off x="838200" y="2577382"/>
            <a:ext cx="10515600" cy="1325563"/>
          </a:xfrm>
        </p:spPr>
        <p:txBody>
          <a:bodyPr>
            <a:normAutofit/>
          </a:bodyPr>
          <a:lstStyle/>
          <a:p>
            <a:r>
              <a:rPr lang="lt-LT" sz="3600" b="1" dirty="0">
                <a:latin typeface="Microsoft Sans Serif" panose="020B0604020202020204" pitchFamily="34" charset="0"/>
                <a:ea typeface="Microsoft Sans Serif" panose="020B0604020202020204" pitchFamily="34" charset="0"/>
                <a:cs typeface="Microsoft Sans Serif" panose="020B0604020202020204" pitchFamily="34" charset="0"/>
              </a:rPr>
              <a:t>Profesinių pareigų vykdymas (BK 30 str.) </a:t>
            </a:r>
          </a:p>
        </p:txBody>
      </p:sp>
    </p:spTree>
    <p:extLst>
      <p:ext uri="{BB962C8B-B14F-4D97-AF65-F5344CB8AC3E}">
        <p14:creationId xmlns:p14="http://schemas.microsoft.com/office/powerpoint/2010/main" val="904752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BAD2E058-193E-427C-80C2-CAB23126862D}"/>
              </a:ext>
            </a:extLst>
          </p:cNvPr>
          <p:cNvSpPr>
            <a:spLocks noGrp="1"/>
          </p:cNvSpPr>
          <p:nvPr>
            <p:ph idx="1"/>
          </p:nvPr>
        </p:nvSpPr>
        <p:spPr>
          <a:xfrm>
            <a:off x="1406106" y="1371599"/>
            <a:ext cx="9947693" cy="5333209"/>
          </a:xfrm>
        </p:spPr>
        <p:txBody>
          <a:bodyPr>
            <a:normAutofit/>
          </a:bodyPr>
          <a:lstStyle/>
          <a:p>
            <a:pPr>
              <a:lnSpc>
                <a:spcPct val="110000"/>
              </a:lnSpc>
              <a:spcBef>
                <a:spcPts val="600"/>
              </a:spcBef>
            </a:pPr>
            <a:r>
              <a:rPr lang="lt-LT" sz="2000" b="1" dirty="0">
                <a:latin typeface="Arial" panose="020B0604020202020204" pitchFamily="34" charset="0"/>
                <a:cs typeface="Arial" panose="020B0604020202020204" pitchFamily="34" charset="0"/>
              </a:rPr>
              <a:t>Profesinės pareigos vykdymas -</a:t>
            </a:r>
            <a:r>
              <a:rPr lang="lt-LT" sz="2000" dirty="0">
                <a:latin typeface="Arial" panose="020B0604020202020204" pitchFamily="34" charset="0"/>
                <a:cs typeface="Arial" panose="020B0604020202020204" pitchFamily="34" charset="0"/>
              </a:rPr>
              <a:t> </a:t>
            </a:r>
            <a:r>
              <a:rPr lang="lt-LT" sz="2000" i="1" dirty="0">
                <a:latin typeface="Arial" panose="020B0604020202020204" pitchFamily="34" charset="0"/>
                <a:cs typeface="Arial" panose="020B0604020202020204" pitchFamily="34" charset="0"/>
              </a:rPr>
              <a:t>tai tokia situacija, kai žalos BK ginamiems interesams padaro asmuo, vykdantis teisės aktuose numatytas funkcijas ar pareigas</a:t>
            </a:r>
            <a:r>
              <a:rPr lang="lt-LT" sz="2000" dirty="0">
                <a:latin typeface="Arial" panose="020B0604020202020204" pitchFamily="34" charset="0"/>
                <a:cs typeface="Arial" panose="020B0604020202020204" pitchFamily="34" charset="0"/>
              </a:rPr>
              <a:t>.</a:t>
            </a:r>
          </a:p>
          <a:p>
            <a:pPr>
              <a:lnSpc>
                <a:spcPct val="110000"/>
              </a:lnSpc>
              <a:spcBef>
                <a:spcPts val="600"/>
              </a:spcBef>
            </a:pPr>
            <a:r>
              <a:rPr lang="lt-LT" sz="2000" dirty="0">
                <a:latin typeface="Arial" panose="020B0604020202020204" pitchFamily="34" charset="0"/>
                <a:cs typeface="Arial" panose="020B0604020202020204" pitchFamily="34" charset="0"/>
              </a:rPr>
              <a:t>Profesine pareiga laikomi asmens, einančio tam tikras pareigas ar užsiimančio tam tikra veikla (1), veiksmai, kuriuos jis privalo atlikti ir atlieka savo darbo, profesinės veiklos sferoje (2), remdamasis darbą, profesinę veiklą reglamentuojančiais teisės aktais, institucijos, kurioje jis dirba, vidaus tvarkos taisyklėmis ir pan. (3) </a:t>
            </a:r>
          </a:p>
          <a:p>
            <a:pPr>
              <a:lnSpc>
                <a:spcPct val="110000"/>
              </a:lnSpc>
              <a:spcBef>
                <a:spcPts val="600"/>
              </a:spcBef>
            </a:pPr>
            <a:r>
              <a:rPr lang="lt-LT" sz="2000" b="1" dirty="0">
                <a:latin typeface="Arial" panose="020B0604020202020204" pitchFamily="34" charset="0"/>
                <a:cs typeface="Arial" panose="020B0604020202020204" pitchFamily="34" charset="0"/>
              </a:rPr>
              <a:t>PAGRINDIMAS</a:t>
            </a:r>
            <a:r>
              <a:rPr lang="lt-LT" sz="2000" dirty="0">
                <a:latin typeface="Arial" panose="020B0604020202020204" pitchFamily="34" charset="0"/>
                <a:cs typeface="Arial" panose="020B0604020202020204" pitchFamily="34" charset="0"/>
              </a:rPr>
              <a:t>: vykdant profesines pareigas atlikti veiksmai (neveikimas), nors formaliai ir atitinka BK nustatytos NV požymius, negali būti pripažįstami NV, nes:</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jie yra </a:t>
            </a:r>
            <a:r>
              <a:rPr lang="lt-LT" sz="2000" b="1" dirty="0">
                <a:latin typeface="Arial" panose="020B0604020202020204" pitchFamily="34" charset="0"/>
                <a:cs typeface="Arial" panose="020B0604020202020204" pitchFamily="34" charset="0"/>
              </a:rPr>
              <a:t>teisėti</a:t>
            </a:r>
            <a:r>
              <a:rPr lang="lt-LT" sz="2000" dirty="0">
                <a:latin typeface="Arial" panose="020B0604020202020204" pitchFamily="34" charset="0"/>
                <a:cs typeface="Arial" panose="020B0604020202020204" pitchFamily="34" charset="0"/>
              </a:rPr>
              <a:t> ir jais siekiama </a:t>
            </a:r>
            <a:r>
              <a:rPr lang="lt-LT" sz="2000" b="1" dirty="0">
                <a:latin typeface="Arial" panose="020B0604020202020204" pitchFamily="34" charset="0"/>
                <a:cs typeface="Arial" panose="020B0604020202020204" pitchFamily="34" charset="0"/>
              </a:rPr>
              <a:t>visuomenei naudingo rezultato</a:t>
            </a:r>
            <a:r>
              <a:rPr lang="lt-LT" sz="2000" dirty="0">
                <a:latin typeface="Arial" panose="020B0604020202020204" pitchFamily="34" charset="0"/>
                <a:cs typeface="Arial" panose="020B0604020202020204" pitchFamily="34" charset="0"/>
              </a:rPr>
              <a:t>. </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profesinės pareigos nevykdymas </a:t>
            </a:r>
            <a:r>
              <a:rPr lang="lt-LT" sz="2000" b="1" dirty="0">
                <a:latin typeface="Arial" panose="020B0604020202020204" pitchFamily="34" charset="0"/>
                <a:cs typeface="Arial" panose="020B0604020202020204" pitchFamily="34" charset="0"/>
              </a:rPr>
              <a:t>užtraukia teisinę atsakomybę</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b="1" dirty="0">
                <a:latin typeface="Arial" panose="020B0604020202020204" pitchFamily="34" charset="0"/>
                <a:cs typeface="Arial" panose="020B0604020202020204" pitchFamily="34" charset="0"/>
              </a:rPr>
              <a:t>PASTABA</a:t>
            </a:r>
            <a:r>
              <a:rPr lang="lt-LT" sz="2000" dirty="0">
                <a:latin typeface="Arial" panose="020B0604020202020204" pitchFamily="34" charset="0"/>
                <a:cs typeface="Arial" panose="020B0604020202020204" pitchFamily="34" charset="0"/>
              </a:rPr>
              <a:t>: profesinių pareigų vykdymas gali sutapti su kita BAŠA aplinkybe - įsakymo vykdymu, </a:t>
            </a:r>
            <a:r>
              <a:rPr lang="lt-LT" sz="2000" b="1" dirty="0">
                <a:latin typeface="Arial" panose="020B0604020202020204" pitchFamily="34" charset="0"/>
                <a:cs typeface="Arial" panose="020B0604020202020204" pitchFamily="34" charset="0"/>
              </a:rPr>
              <a:t>TAČIAU</a:t>
            </a:r>
            <a:r>
              <a:rPr lang="lt-LT" sz="2000" dirty="0">
                <a:latin typeface="Arial" panose="020B0604020202020204" pitchFamily="34" charset="0"/>
                <a:cs typeface="Arial" panose="020B0604020202020204" pitchFamily="34" charset="0"/>
              </a:rPr>
              <a:t> neteisėto įsakymo vykdymas negali būti pateisintas profesinės pareigos vykdymu.</a:t>
            </a:r>
          </a:p>
          <a:p>
            <a:pPr marL="0" indent="0">
              <a:buNone/>
            </a:pPr>
            <a:endParaRPr lang="lt-LT" sz="2000" dirty="0">
              <a:latin typeface="Arial" panose="020B0604020202020204" pitchFamily="34" charset="0"/>
              <a:cs typeface="Arial" panose="020B0604020202020204" pitchFamily="34" charset="0"/>
            </a:endParaRPr>
          </a:p>
        </p:txBody>
      </p:sp>
      <p:sp>
        <p:nvSpPr>
          <p:cNvPr id="4" name="Pavadinimas 1">
            <a:extLst>
              <a:ext uri="{FF2B5EF4-FFF2-40B4-BE49-F238E27FC236}">
                <a16:creationId xmlns:a16="http://schemas.microsoft.com/office/drawing/2014/main" id="{718D4770-B8E9-4B3E-84E1-9246339201EE}"/>
              </a:ext>
            </a:extLst>
          </p:cNvPr>
          <p:cNvSpPr>
            <a:spLocks noGrp="1"/>
          </p:cNvSpPr>
          <p:nvPr>
            <p:ph type="title"/>
          </p:nvPr>
        </p:nvSpPr>
        <p:spPr>
          <a:xfrm>
            <a:off x="838200" y="153192"/>
            <a:ext cx="10515600" cy="1325563"/>
          </a:xfrm>
        </p:spPr>
        <p:txBody>
          <a:bodyPr>
            <a:normAutofit/>
          </a:bodyPr>
          <a:lstStyle/>
          <a:p>
            <a:pPr algn="ctr"/>
            <a:r>
              <a:rPr lang="lt-LT" sz="32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Profesinių pareigų vykdymas (BK 30 str.) </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423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6CAAE754-72F7-461C-8027-860C035451AE}"/>
              </a:ext>
            </a:extLst>
          </p:cNvPr>
          <p:cNvSpPr>
            <a:spLocks noGrp="1"/>
          </p:cNvSpPr>
          <p:nvPr>
            <p:ph idx="1"/>
          </p:nvPr>
        </p:nvSpPr>
        <p:spPr>
          <a:xfrm>
            <a:off x="1483743" y="1409744"/>
            <a:ext cx="9870056" cy="5364076"/>
          </a:xfrm>
        </p:spPr>
        <p:txBody>
          <a:bodyPr>
            <a:normAutofit/>
          </a:bodyPr>
          <a:lstStyle/>
          <a:p>
            <a:pPr>
              <a:lnSpc>
                <a:spcPct val="10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I. </a:t>
            </a:r>
            <a:r>
              <a:rPr lang="lt-LT" sz="2000" b="1" dirty="0">
                <a:latin typeface="Arial" panose="020B0604020202020204" pitchFamily="34" charset="0"/>
                <a:cs typeface="Arial" panose="020B0604020202020204" pitchFamily="34" charset="0"/>
              </a:rPr>
              <a:t>TEISĖTUMO SĄLYGA: </a:t>
            </a:r>
            <a:r>
              <a:rPr lang="lt-LT" sz="2000" b="1" dirty="0">
                <a:latin typeface="Arial" panose="020B0604020202020204" pitchFamily="34" charset="0"/>
                <a:ea typeface="Microsoft Sans Serif" panose="020B0604020202020204" pitchFamily="34" charset="0"/>
                <a:cs typeface="Arial" panose="020B0604020202020204" pitchFamily="34" charset="0"/>
              </a:rPr>
              <a:t>ŽALA PADAROMA VYKDANT TEISĖS AKTE NUMATYTAS PROFESINES PAREIGAS:</a:t>
            </a:r>
            <a:endParaRPr lang="lt-LT" sz="2000" dirty="0">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b="1" dirty="0">
                <a:latin typeface="Arial" panose="020B0604020202020204" pitchFamily="34" charset="0"/>
                <a:cs typeface="Arial" panose="020B0604020202020204" pitchFamily="34" charset="0"/>
              </a:rPr>
              <a:t>SVARBU: toks asmuo turi vykdyti SAVO PROFESINES PAREIGAS. </a:t>
            </a:r>
          </a:p>
          <a:p>
            <a:pPr>
              <a:lnSpc>
                <a:spcPct val="100000"/>
              </a:lnSpc>
              <a:spcBef>
                <a:spcPts val="600"/>
              </a:spcBef>
            </a:pPr>
            <a:r>
              <a:rPr lang="lt-LT" sz="2000" b="1" dirty="0">
                <a:latin typeface="Arial" panose="020B0604020202020204" pitchFamily="34" charset="0"/>
                <a:cs typeface="Arial" panose="020B0604020202020204" pitchFamily="34" charset="0"/>
              </a:rPr>
              <a:t>NETURI REIKŠMĖS</a:t>
            </a:r>
            <a:r>
              <a:rPr lang="lt-LT" sz="2000" dirty="0">
                <a:latin typeface="Arial" panose="020B0604020202020204" pitchFamily="34" charset="0"/>
                <a:cs typeface="Arial" panose="020B0604020202020204" pitchFamily="34" charset="0"/>
              </a:rPr>
              <a:t>, ar toks asmuo eina pareigas valstybės, savivaldybės institucijoje ar įstaigoje, arba privačioje įmonėje. </a:t>
            </a:r>
            <a:r>
              <a:rPr lang="lt-LT" sz="2000" b="1" dirty="0">
                <a:latin typeface="Arial" panose="020B0604020202020204" pitchFamily="34" charset="0"/>
                <a:cs typeface="Arial" panose="020B0604020202020204" pitchFamily="34" charset="0"/>
              </a:rPr>
              <a:t>TODĖL</a:t>
            </a:r>
            <a:r>
              <a:rPr lang="lt-LT" sz="2000" dirty="0">
                <a:latin typeface="Arial" panose="020B0604020202020204" pitchFamily="34" charset="0"/>
                <a:cs typeface="Arial" panose="020B0604020202020204" pitchFamily="34" charset="0"/>
              </a:rPr>
              <a:t> tai gali būti policijos pareigūnų, prokurorų, medikų, gelbėtojų, gaisrininkų ir kitų asmenų veiksmai.</a:t>
            </a:r>
          </a:p>
          <a:p>
            <a:pPr>
              <a:lnSpc>
                <a:spcPct val="100000"/>
              </a:lnSpc>
              <a:spcBef>
                <a:spcPts val="600"/>
              </a:spcBef>
            </a:pPr>
            <a:r>
              <a:rPr lang="lt-LT" sz="2000" b="1" dirty="0">
                <a:latin typeface="Arial" panose="020B0604020202020204" pitchFamily="34" charset="0"/>
                <a:cs typeface="Arial" panose="020B0604020202020204" pitchFamily="34" charset="0"/>
              </a:rPr>
              <a:t>TEISMŲ PRAKTIKOJE</a:t>
            </a:r>
            <a:r>
              <a:rPr lang="lt-LT" sz="2000" dirty="0">
                <a:latin typeface="Arial" panose="020B0604020202020204" pitchFamily="34" charset="0"/>
                <a:cs typeface="Arial" panose="020B0604020202020204" pitchFamily="34" charset="0"/>
              </a:rPr>
              <a:t>: „asmenų, kurie padaro žalą vykdydami profesines pareigas, tačiau neviršydami įstatymų ar kitų teisės aktų nustatytų įgaliojimų, BA šalinama visais atvejais taikant BK 30 str. &lt;...&gt; remiantis šiuo straipsniu pareigūnas neturi būti traukiamas BA ir </a:t>
            </a:r>
            <a:r>
              <a:rPr lang="lt-LT" sz="2000" b="1" dirty="0">
                <a:latin typeface="Arial" panose="020B0604020202020204" pitchFamily="34" charset="0"/>
                <a:cs typeface="Arial" panose="020B0604020202020204" pitchFamily="34" charset="0"/>
              </a:rPr>
              <a:t>padaręs didesnę žalą </a:t>
            </a:r>
            <a:r>
              <a:rPr lang="lt-LT" sz="2000" dirty="0">
                <a:latin typeface="Arial" panose="020B0604020202020204" pitchFamily="34" charset="0"/>
                <a:cs typeface="Arial" panose="020B0604020202020204" pitchFamily="34" charset="0"/>
              </a:rPr>
              <a:t>(</a:t>
            </a:r>
            <a:r>
              <a:rPr lang="lt-LT" sz="2000" i="1" dirty="0">
                <a:latin typeface="Arial" panose="020B0604020202020204" pitchFamily="34" charset="0"/>
                <a:cs typeface="Arial" panose="020B0604020202020204" pitchFamily="34" charset="0"/>
              </a:rPr>
              <a:t>pvz., sunkų sveikatos sutrikdymą</a:t>
            </a:r>
            <a:r>
              <a:rPr lang="lt-LT" sz="2000" dirty="0">
                <a:latin typeface="Arial" panose="020B0604020202020204" pitchFamily="34" charset="0"/>
                <a:cs typeface="Arial" panose="020B0604020202020204" pitchFamily="34" charset="0"/>
              </a:rPr>
              <a:t>), </a:t>
            </a:r>
            <a:r>
              <a:rPr lang="lt-LT" sz="2000" b="1" dirty="0">
                <a:latin typeface="Arial" panose="020B0604020202020204" pitchFamily="34" charset="0"/>
                <a:cs typeface="Arial" panose="020B0604020202020204" pitchFamily="34" charset="0"/>
              </a:rPr>
              <a:t>jeigu vykdydamas profesines pareigas neperžengia teisės aktuose nustatytų ribų</a:t>
            </a:r>
            <a:r>
              <a:rPr lang="lt-LT" sz="2000" dirty="0">
                <a:latin typeface="Arial" panose="020B0604020202020204" pitchFamily="34" charset="0"/>
                <a:cs typeface="Arial" panose="020B0604020202020204" pitchFamily="34" charset="0"/>
              </a:rPr>
              <a:t>“ (</a:t>
            </a:r>
            <a:r>
              <a:rPr lang="lt-LT" sz="2000" i="1" dirty="0">
                <a:latin typeface="Arial" panose="020B0604020202020204" pitchFamily="34" charset="0"/>
                <a:cs typeface="Arial" panose="020B0604020202020204" pitchFamily="34" charset="0"/>
              </a:rPr>
              <a:t>LAT kasacinė nutartis Nr. 2K-P-1/2014</a:t>
            </a:r>
            <a:r>
              <a:rPr lang="lt-LT" sz="2000" dirty="0">
                <a:latin typeface="Arial" panose="020B0604020202020204" pitchFamily="34" charset="0"/>
                <a:cs typeface="Arial" panose="020B0604020202020204" pitchFamily="34" charset="0"/>
              </a:rPr>
              <a:t>). </a:t>
            </a:r>
          </a:p>
        </p:txBody>
      </p:sp>
      <p:sp>
        <p:nvSpPr>
          <p:cNvPr id="4" name="Pavadinimas 1">
            <a:extLst>
              <a:ext uri="{FF2B5EF4-FFF2-40B4-BE49-F238E27FC236}">
                <a16:creationId xmlns:a16="http://schemas.microsoft.com/office/drawing/2014/main" id="{1CA843BF-F36A-48F4-BD12-CABAAA25E77C}"/>
              </a:ext>
            </a:extLst>
          </p:cNvPr>
          <p:cNvSpPr txBox="1">
            <a:spLocks/>
          </p:cNvSpPr>
          <p:nvPr/>
        </p:nvSpPr>
        <p:spPr>
          <a:xfrm>
            <a:off x="915837" y="841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Profesinių pareigų vykdymas (BK 30 str.) </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2589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E3F8D7F8-A02C-47F1-90F7-5CD66FA51D8A}"/>
              </a:ext>
            </a:extLst>
          </p:cNvPr>
          <p:cNvSpPr>
            <a:spLocks noGrp="1"/>
          </p:cNvSpPr>
          <p:nvPr>
            <p:ph idx="1"/>
          </p:nvPr>
        </p:nvSpPr>
        <p:spPr>
          <a:xfrm>
            <a:off x="1380226" y="1409743"/>
            <a:ext cx="10051211" cy="5267102"/>
          </a:xfrm>
        </p:spPr>
        <p:txBody>
          <a:bodyPr>
            <a:noAutofit/>
          </a:bodyPr>
          <a:lstStyle/>
          <a:p>
            <a:pPr>
              <a:lnSpc>
                <a:spcPct val="10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II. </a:t>
            </a:r>
            <a:r>
              <a:rPr lang="lt-LT" sz="2000" b="1" dirty="0">
                <a:latin typeface="Arial" panose="020B0604020202020204" pitchFamily="34" charset="0"/>
                <a:cs typeface="Arial" panose="020B0604020202020204" pitchFamily="34" charset="0"/>
              </a:rPr>
              <a:t>TEISĖTUMO SĄLYGA: </a:t>
            </a:r>
            <a:r>
              <a:rPr lang="lt-LT" sz="2000" b="1" dirty="0">
                <a:latin typeface="Arial" panose="020B0604020202020204" pitchFamily="34" charset="0"/>
                <a:ea typeface="Microsoft Sans Serif" panose="020B0604020202020204" pitchFamily="34" charset="0"/>
                <a:cs typeface="Arial" panose="020B0604020202020204" pitchFamily="34" charset="0"/>
              </a:rPr>
              <a:t>VYKDANT PROFESINĖS PAREIGAS NEPERŽENGIAMOS TEISĖS AKTO NUSTATYTOS RIBOS</a:t>
            </a:r>
            <a:r>
              <a:rPr lang="lt-LT" sz="2000" dirty="0">
                <a:latin typeface="Arial" panose="020B0604020202020204" pitchFamily="34" charset="0"/>
                <a:ea typeface="Microsoft Sans Serif" panose="020B0604020202020204" pitchFamily="34" charset="0"/>
                <a:cs typeface="Arial" panose="020B0604020202020204" pitchFamily="34" charset="0"/>
              </a:rPr>
              <a:t>:</a:t>
            </a:r>
            <a:endParaRPr lang="lt-LT" sz="2000" dirty="0">
              <a:latin typeface="Arial" panose="020B0604020202020204" pitchFamily="34" charset="0"/>
              <a:cs typeface="Arial" panose="020B0604020202020204" pitchFamily="34" charset="0"/>
            </a:endParaRPr>
          </a:p>
          <a:p>
            <a:pPr>
              <a:lnSpc>
                <a:spcPct val="100000"/>
              </a:lnSpc>
              <a:spcBef>
                <a:spcPts val="600"/>
              </a:spcBef>
            </a:pPr>
            <a:r>
              <a:rPr lang="lt-LT" sz="2000" b="1" dirty="0">
                <a:latin typeface="Arial" panose="020B0604020202020204" pitchFamily="34" charset="0"/>
                <a:cs typeface="Arial" panose="020B0604020202020204" pitchFamily="34" charset="0"/>
              </a:rPr>
              <a:t>BENDRA TAISYKLĖ</a:t>
            </a:r>
            <a:r>
              <a:rPr lang="lt-LT" sz="2000" dirty="0">
                <a:latin typeface="Arial" panose="020B0604020202020204" pitchFamily="34" charset="0"/>
                <a:cs typeface="Arial" panose="020B0604020202020204" pitchFamily="34" charset="0"/>
              </a:rPr>
              <a:t>: įstatymai reikalauja, kad vykdydami savo profesines pareigas asmenys siektų padaryti kiek įmanoma mažiau žalos. </a:t>
            </a:r>
          </a:p>
          <a:p>
            <a:pPr>
              <a:lnSpc>
                <a:spcPct val="100000"/>
              </a:lnSpc>
              <a:spcBef>
                <a:spcPts val="600"/>
              </a:spcBef>
            </a:pPr>
            <a:r>
              <a:rPr lang="lt-LT" sz="2000" dirty="0">
                <a:latin typeface="Arial" panose="020B0604020202020204" pitchFamily="34" charset="0"/>
                <a:cs typeface="Arial" panose="020B0604020202020204" pitchFamily="34" charset="0"/>
              </a:rPr>
              <a:t>Žalos dydis - vertinamasis požymis, kurį kiekvienu konkrečiu atveju nustato ir įvertina prokuroras, teisėjas ar teismas, remdamiesi įstatymų ar kitų teisės aktų reikalavimais </a:t>
            </a:r>
          </a:p>
          <a:p>
            <a:pPr>
              <a:lnSpc>
                <a:spcPct val="100000"/>
              </a:lnSpc>
              <a:spcBef>
                <a:spcPts val="600"/>
              </a:spcBef>
            </a:pPr>
            <a:r>
              <a:rPr lang="lt-LT" sz="2000" b="1" dirty="0">
                <a:latin typeface="Arial" panose="020B0604020202020204" pitchFamily="34" charset="0"/>
                <a:cs typeface="Arial" panose="020B0604020202020204" pitchFamily="34" charset="0"/>
              </a:rPr>
              <a:t>BENDRA TAISYKLE</a:t>
            </a:r>
            <a:r>
              <a:rPr lang="lt-LT" sz="2000" dirty="0">
                <a:latin typeface="Arial" panose="020B0604020202020204" pitchFamily="34" charset="0"/>
                <a:cs typeface="Arial" panose="020B0604020202020204" pitchFamily="34" charset="0"/>
              </a:rPr>
              <a:t>: kuo vertingesni interesai, vertybės, dėl kurių apsaugos padaryta žalos, tuo daugiau žalos gali būti laikoma padaryta neperžengiant įstatymo ar kito teisės akto leistų profesinės pareigos vykdymo ribų.</a:t>
            </a:r>
          </a:p>
        </p:txBody>
      </p:sp>
      <p:sp>
        <p:nvSpPr>
          <p:cNvPr id="6" name="Pavadinimas 1">
            <a:extLst>
              <a:ext uri="{FF2B5EF4-FFF2-40B4-BE49-F238E27FC236}">
                <a16:creationId xmlns:a16="http://schemas.microsoft.com/office/drawing/2014/main" id="{5CC561D1-6361-400D-A866-1BB4811FA2D7}"/>
              </a:ext>
            </a:extLst>
          </p:cNvPr>
          <p:cNvSpPr txBox="1">
            <a:spLocks/>
          </p:cNvSpPr>
          <p:nvPr/>
        </p:nvSpPr>
        <p:spPr>
          <a:xfrm>
            <a:off x="915837" y="841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Profesinių pareigų vykdymas (BK 30 str.) </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729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494E2D19-8B8C-4D1E-A309-C01BA26B35C5}"/>
              </a:ext>
            </a:extLst>
          </p:cNvPr>
          <p:cNvSpPr>
            <a:spLocks noGrp="1"/>
          </p:cNvSpPr>
          <p:nvPr>
            <p:ph idx="1"/>
          </p:nvPr>
        </p:nvSpPr>
        <p:spPr>
          <a:xfrm>
            <a:off x="1319842" y="1343818"/>
            <a:ext cx="10282686" cy="5100114"/>
          </a:xfrm>
        </p:spPr>
        <p:txBody>
          <a:bodyPr>
            <a:normAutofit/>
          </a:bodyPr>
          <a:lstStyle/>
          <a:p>
            <a:pPr>
              <a:lnSpc>
                <a:spcPct val="100000"/>
              </a:lnSpc>
              <a:spcBef>
                <a:spcPts val="600"/>
              </a:spcBef>
            </a:pPr>
            <a:r>
              <a:rPr lang="lt-LT" sz="2000" b="1" dirty="0">
                <a:latin typeface="Arial" panose="020B0604020202020204" pitchFamily="34" charset="0"/>
                <a:cs typeface="Arial" panose="020B0604020202020204" pitchFamily="34" charset="0"/>
              </a:rPr>
              <a:t>TEISINĖS PASEKMĖS</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dirty="0">
                <a:latin typeface="Arial" panose="020B0604020202020204" pitchFamily="34" charset="0"/>
                <a:cs typeface="Arial" panose="020B0604020202020204" pitchFamily="34" charset="0"/>
              </a:rPr>
              <a:t>jei asmuo įstatyme ar kituose teisės aktuose nustatytas profesines pareigas atlieka nesilaikydamas atitinkamų sąlygų arba peržengia įstatyme ar kituose teisės aktuose nustatytas profesinių pareigų vykdymo ribas - </a:t>
            </a:r>
            <a:r>
              <a:rPr lang="lt-LT" sz="2000" b="1" dirty="0">
                <a:latin typeface="Arial" panose="020B0604020202020204" pitchFamily="34" charset="0"/>
                <a:cs typeface="Arial" panose="020B0604020202020204" pitchFamily="34" charset="0"/>
              </a:rPr>
              <a:t>už padarytą žalą jis traukiamas atsakomybėn bendraisiais pagrindais</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b="1" dirty="0">
                <a:latin typeface="Arial" panose="020B0604020202020204" pitchFamily="34" charset="0"/>
                <a:cs typeface="Arial" panose="020B0604020202020204" pitchFamily="34" charset="0"/>
              </a:rPr>
              <a:t>TAČIAU</a:t>
            </a:r>
            <a:r>
              <a:rPr lang="lt-LT" sz="2000" dirty="0">
                <a:latin typeface="Arial" panose="020B0604020202020204" pitchFamily="34" charset="0"/>
                <a:cs typeface="Arial" panose="020B0604020202020204" pitchFamily="34" charset="0"/>
              </a:rPr>
              <a:t> BK suteikia teismui teisę asmeniui, pažeidusiam profesinės pareigos vykdymo teisėtumo sąlygas:</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skirti švelnesnę bausmę, negu numatyta įstatyme (BK 62 str.), arba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skiriant bausmę pripažinti tokią situaciją atsakomybę lengvinančia aplinkybe (BK 59 str.). </a:t>
            </a:r>
          </a:p>
        </p:txBody>
      </p:sp>
      <p:sp>
        <p:nvSpPr>
          <p:cNvPr id="4" name="Pavadinimas 1">
            <a:extLst>
              <a:ext uri="{FF2B5EF4-FFF2-40B4-BE49-F238E27FC236}">
                <a16:creationId xmlns:a16="http://schemas.microsoft.com/office/drawing/2014/main" id="{714F881C-E63F-4397-8623-1D627217E938}"/>
              </a:ext>
            </a:extLst>
          </p:cNvPr>
          <p:cNvSpPr txBox="1">
            <a:spLocks noGrp="1"/>
          </p:cNvSpPr>
          <p:nvPr>
            <p:ph type="title"/>
          </p:nvPr>
        </p:nvSpPr>
        <p:spPr>
          <a:xfrm>
            <a:off x="915838"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Profesinių pareigų vykdymas (BK 30 str.) </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6894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1E8ABAE-73DD-4169-B733-3AE3B54810D2}"/>
              </a:ext>
            </a:extLst>
          </p:cNvPr>
          <p:cNvSpPr>
            <a:spLocks noGrp="1"/>
          </p:cNvSpPr>
          <p:nvPr>
            <p:ph type="title"/>
          </p:nvPr>
        </p:nvSpPr>
        <p:spPr>
          <a:xfrm>
            <a:off x="838200" y="2766218"/>
            <a:ext cx="10515600" cy="1325563"/>
          </a:xfrm>
        </p:spPr>
        <p:txBody>
          <a:bodyPr>
            <a:normAutofit/>
          </a:bodyPr>
          <a:lstStyle/>
          <a:p>
            <a:r>
              <a:rPr lang="lt-LT" sz="4000" b="1" dirty="0">
                <a:latin typeface="Microsoft Sans Serif" panose="020B0604020202020204" pitchFamily="34" charset="0"/>
                <a:ea typeface="Microsoft Sans Serif" panose="020B0604020202020204" pitchFamily="34" charset="0"/>
                <a:cs typeface="Microsoft Sans Serif" panose="020B0604020202020204" pitchFamily="34" charset="0"/>
              </a:rPr>
              <a:t>Būtinasis reikalingumas (BK 31 str.)</a:t>
            </a:r>
          </a:p>
        </p:txBody>
      </p:sp>
    </p:spTree>
    <p:extLst>
      <p:ext uri="{BB962C8B-B14F-4D97-AF65-F5344CB8AC3E}">
        <p14:creationId xmlns:p14="http://schemas.microsoft.com/office/powerpoint/2010/main" val="2969444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D796E3A7-A715-47FC-980A-02E84BDE9E36}"/>
              </a:ext>
            </a:extLst>
          </p:cNvPr>
          <p:cNvSpPr>
            <a:spLocks noGrp="1"/>
          </p:cNvSpPr>
          <p:nvPr>
            <p:ph idx="1"/>
          </p:nvPr>
        </p:nvSpPr>
        <p:spPr>
          <a:xfrm>
            <a:off x="1328468" y="1397480"/>
            <a:ext cx="10025331" cy="5158596"/>
          </a:xfrm>
        </p:spPr>
        <p:txBody>
          <a:bodyPr>
            <a:normAutofit/>
          </a:bodyPr>
          <a:lstStyle/>
          <a:p>
            <a:pPr>
              <a:lnSpc>
                <a:spcPct val="100000"/>
              </a:lnSpc>
              <a:spcBef>
                <a:spcPts val="600"/>
              </a:spcBef>
            </a:pPr>
            <a:r>
              <a:rPr lang="lt-LT" sz="2000" b="1" dirty="0">
                <a:latin typeface="Arial" panose="020B0604020202020204" pitchFamily="34" charset="0"/>
                <a:cs typeface="Arial" panose="020B0604020202020204" pitchFamily="34" charset="0"/>
              </a:rPr>
              <a:t>APIBRĖŽIMAS: </a:t>
            </a:r>
            <a:r>
              <a:rPr lang="lt-LT" sz="2000" i="1" dirty="0">
                <a:latin typeface="Arial" panose="020B0604020202020204" pitchFamily="34" charset="0"/>
                <a:cs typeface="Arial" panose="020B0604020202020204" pitchFamily="34" charset="0"/>
              </a:rPr>
              <a:t>tai tokia situacija, kai teisėtai padaroma žala baudžiamojo įstatymo saugomiems interesams siekiant pašalinti pavojų, gresiantį Lietuvos valstybės interesams, visuomenės interesams, to asmens ar kitų asmenų teisėms, jei toks pavojus tomis aplinkybėmis negalėjo būti pašalintas kitomis priemonėmis ir jeigu padaryta žala yra mažiau reikšminga negu išvengta</a:t>
            </a:r>
            <a:r>
              <a:rPr lang="lt-LT" sz="2000" dirty="0">
                <a:latin typeface="Arial" panose="020B0604020202020204" pitchFamily="34" charset="0"/>
                <a:cs typeface="Arial" panose="020B0604020202020204" pitchFamily="34" charset="0"/>
              </a:rPr>
              <a:t>.</a:t>
            </a:r>
          </a:p>
          <a:p>
            <a:pPr>
              <a:lnSpc>
                <a:spcPct val="100000"/>
              </a:lnSpc>
              <a:spcBef>
                <a:spcPts val="600"/>
              </a:spcBef>
            </a:pPr>
            <a:r>
              <a:rPr lang="lt-LT" sz="2000" dirty="0">
                <a:latin typeface="Arial" panose="020B0604020202020204" pitchFamily="34" charset="0"/>
                <a:cs typeface="Arial" panose="020B0604020202020204" pitchFamily="34" charset="0"/>
              </a:rPr>
              <a:t>Veikimas būtinojo reikalingumo atveju yra asmens </a:t>
            </a:r>
            <a:r>
              <a:rPr lang="lt-LT" sz="2000" b="1" dirty="0">
                <a:latin typeface="Arial" panose="020B0604020202020204" pitchFamily="34" charset="0"/>
                <a:cs typeface="Arial" panose="020B0604020202020204" pitchFamily="34" charset="0"/>
              </a:rPr>
              <a:t>TEISĖ</a:t>
            </a:r>
            <a:r>
              <a:rPr lang="lt-LT" sz="2000" dirty="0">
                <a:latin typeface="Arial" panose="020B0604020202020204" pitchFamily="34" charset="0"/>
                <a:cs typeface="Arial" panose="020B0604020202020204" pitchFamily="34" charset="0"/>
              </a:rPr>
              <a:t>, o ne pareiga, </a:t>
            </a:r>
            <a:r>
              <a:rPr lang="lt-LT" sz="2000" b="1" dirty="0">
                <a:latin typeface="Arial" panose="020B0604020202020204" pitchFamily="34" charset="0"/>
                <a:cs typeface="Arial" panose="020B0604020202020204" pitchFamily="34" charset="0"/>
              </a:rPr>
              <a:t>TODĖL</a:t>
            </a:r>
            <a:r>
              <a:rPr lang="lt-LT" sz="2000" dirty="0">
                <a:latin typeface="Arial" panose="020B0604020202020204" pitchFamily="34" charset="0"/>
                <a:cs typeface="Arial" panose="020B0604020202020204" pitchFamily="34" charset="0"/>
              </a:rPr>
              <a:t> nepasinaudojimas šia teise paprastai neužtraukia atsakomybės. </a:t>
            </a:r>
          </a:p>
          <a:p>
            <a:pPr>
              <a:lnSpc>
                <a:spcPct val="100000"/>
              </a:lnSpc>
              <a:spcBef>
                <a:spcPts val="600"/>
              </a:spcBef>
            </a:pPr>
            <a:r>
              <a:rPr lang="lt-LT" sz="2000" b="1" dirty="0">
                <a:latin typeface="Arial" panose="020B0604020202020204" pitchFamily="34" charset="0"/>
                <a:cs typeface="Arial" panose="020B0604020202020204" pitchFamily="34" charset="0"/>
              </a:rPr>
              <a:t>PASTABOS</a:t>
            </a:r>
            <a:r>
              <a:rPr lang="lt-LT" sz="2000" dirty="0">
                <a:latin typeface="Arial" panose="020B0604020202020204" pitchFamily="34" charset="0"/>
                <a:cs typeface="Arial" panose="020B0604020202020204" pitchFamily="34" charset="0"/>
              </a:rPr>
              <a:t>: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teisės aktai tam tikriems valstybės pareigūnams </a:t>
            </a:r>
            <a:r>
              <a:rPr lang="lt-LT" sz="2000" i="1" dirty="0">
                <a:latin typeface="Arial" panose="020B0604020202020204" pitchFamily="34" charset="0"/>
                <a:cs typeface="Arial" panose="020B0604020202020204" pitchFamily="34" charset="0"/>
              </a:rPr>
              <a:t>(pvz., gaisrininkams, policininkams ir pan.) </a:t>
            </a:r>
            <a:r>
              <a:rPr lang="lt-LT" sz="2000" dirty="0">
                <a:latin typeface="Arial" panose="020B0604020202020204" pitchFamily="34" charset="0"/>
                <a:cs typeface="Arial" panose="020B0604020202020204" pitchFamily="34" charset="0"/>
              </a:rPr>
              <a:t>bei kitiems asmenims </a:t>
            </a:r>
            <a:r>
              <a:rPr lang="lt-LT" sz="2000" i="1" dirty="0">
                <a:latin typeface="Arial" panose="020B0604020202020204" pitchFamily="34" charset="0"/>
                <a:cs typeface="Arial" panose="020B0604020202020204" pitchFamily="34" charset="0"/>
              </a:rPr>
              <a:t>(pvz., gelbėtojams) </a:t>
            </a:r>
            <a:r>
              <a:rPr lang="lt-LT" sz="2000" dirty="0">
                <a:latin typeface="Arial" panose="020B0604020202020204" pitchFamily="34" charset="0"/>
                <a:cs typeface="Arial" panose="020B0604020202020204" pitchFamily="34" charset="0"/>
              </a:rPr>
              <a:t>nustato pareigą rizikuoti savo gyvybe ar sveikata ir apsaugoti kitus interesus, </a:t>
            </a:r>
            <a:r>
              <a:rPr lang="lt-LT" sz="2000" b="1" dirty="0">
                <a:latin typeface="Arial" panose="020B0604020202020204" pitchFamily="34" charset="0"/>
                <a:cs typeface="Arial" panose="020B0604020202020204" pitchFamily="34" charset="0"/>
              </a:rPr>
              <a:t>TODĖL</a:t>
            </a:r>
            <a:r>
              <a:rPr lang="lt-LT" sz="2000" dirty="0">
                <a:latin typeface="Arial" panose="020B0604020202020204" pitchFamily="34" charset="0"/>
                <a:cs typeface="Arial" panose="020B0604020202020204" pitchFamily="34" charset="0"/>
              </a:rPr>
              <a:t> jų veiksmai vertinami pagal </a:t>
            </a:r>
            <a:r>
              <a:rPr lang="lt-LT" sz="2000" b="1" dirty="0">
                <a:latin typeface="Arial" panose="020B0604020202020204" pitchFamily="34" charset="0"/>
                <a:cs typeface="Arial" panose="020B0604020202020204" pitchFamily="34" charset="0"/>
              </a:rPr>
              <a:t>profesinės pareigos vykdymo taisykles</a:t>
            </a:r>
            <a:r>
              <a:rPr lang="lt-LT" sz="2000" dirty="0">
                <a:latin typeface="Arial" panose="020B0604020202020204" pitchFamily="34" charset="0"/>
                <a:cs typeface="Arial" panose="020B0604020202020204" pitchFamily="34" charset="0"/>
              </a:rPr>
              <a:t> (</a:t>
            </a:r>
            <a:r>
              <a:rPr lang="lt-LT" sz="2000" b="1" dirty="0">
                <a:latin typeface="Arial" panose="020B0604020202020204" pitchFamily="34" charset="0"/>
                <a:cs typeface="Arial" panose="020B0604020202020204" pitchFamily="34" charset="0"/>
              </a:rPr>
              <a:t>NE BŪTINOJO REIKALINGUMO</a:t>
            </a:r>
            <a:r>
              <a:rPr lang="lt-LT" sz="2000" dirty="0">
                <a:latin typeface="Arial" panose="020B0604020202020204" pitchFamily="34" charset="0"/>
                <a:cs typeface="Arial" panose="020B0604020202020204" pitchFamily="34" charset="0"/>
              </a:rPr>
              <a:t>). </a:t>
            </a:r>
          </a:p>
          <a:p>
            <a:pPr marL="457200" indent="-4572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BK</a:t>
            </a:r>
            <a:r>
              <a:rPr lang="lt-LT" sz="2000" dirty="0">
                <a:latin typeface="Arial" panose="020B0604020202020204" pitchFamily="34" charset="0"/>
                <a:cs typeface="Arial" panose="020B0604020202020204" pitchFamily="34" charset="0"/>
              </a:rPr>
              <a:t>: </a:t>
            </a:r>
            <a:r>
              <a:rPr lang="lt-LT" sz="2000" i="1" dirty="0">
                <a:latin typeface="Arial" panose="020B0604020202020204" pitchFamily="34" charset="0"/>
                <a:cs typeface="Arial" panose="020B0604020202020204" pitchFamily="34" charset="0"/>
              </a:rPr>
              <a:t>asmuo negali pateisinti pareigos nevykdymo būtinojo reikalingumo nuostatomis, jeigu jis dėl profesijos, pareigų ar kitų aplinkybių privalo veikti didesnio pavojaus sąlygomis</a:t>
            </a:r>
            <a:r>
              <a:rPr lang="lt-LT" sz="2000" dirty="0">
                <a:latin typeface="Arial" panose="020B0604020202020204" pitchFamily="34" charset="0"/>
                <a:cs typeface="Arial" panose="020B0604020202020204" pitchFamily="34" charset="0"/>
              </a:rPr>
              <a:t>. </a:t>
            </a:r>
          </a:p>
        </p:txBody>
      </p:sp>
      <p:sp>
        <p:nvSpPr>
          <p:cNvPr id="4" name="Pavadinimas 1">
            <a:extLst>
              <a:ext uri="{FF2B5EF4-FFF2-40B4-BE49-F238E27FC236}">
                <a16:creationId xmlns:a16="http://schemas.microsoft.com/office/drawing/2014/main" id="{EDAB0685-F683-4942-920C-148D45E84F10}"/>
              </a:ext>
            </a:extLst>
          </p:cNvPr>
          <p:cNvSpPr>
            <a:spLocks noGrp="1"/>
          </p:cNvSpPr>
          <p:nvPr>
            <p:ph type="title"/>
          </p:nvPr>
        </p:nvSpPr>
        <p:spPr>
          <a:xfrm>
            <a:off x="838200" y="143294"/>
            <a:ext cx="10515600" cy="1075486"/>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Būtinasis reikalingumas (BK 31 str.)</a:t>
            </a:r>
          </a:p>
        </p:txBody>
      </p:sp>
    </p:spTree>
    <p:extLst>
      <p:ext uri="{BB962C8B-B14F-4D97-AF65-F5344CB8AC3E}">
        <p14:creationId xmlns:p14="http://schemas.microsoft.com/office/powerpoint/2010/main" val="3515322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13E9CF1D-DF9D-4F49-B92D-9FAA5B5F7BDD}"/>
              </a:ext>
            </a:extLst>
          </p:cNvPr>
          <p:cNvSpPr>
            <a:spLocks noGrp="1"/>
          </p:cNvSpPr>
          <p:nvPr>
            <p:ph idx="1"/>
          </p:nvPr>
        </p:nvSpPr>
        <p:spPr>
          <a:xfrm>
            <a:off x="1130060" y="1233578"/>
            <a:ext cx="10394831" cy="5624422"/>
          </a:xfrm>
        </p:spPr>
        <p:txBody>
          <a:bodyPr>
            <a:normAutofit/>
          </a:bodyPr>
          <a:lstStyle/>
          <a:p>
            <a:pPr>
              <a:lnSpc>
                <a:spcPct val="11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BŪTINOJO REIKALINGUMO TEISĖTUMO SĄLYGOS</a:t>
            </a:r>
            <a:r>
              <a:rPr lang="lt-LT" sz="2000" dirty="0">
                <a:latin typeface="Arial" panose="020B0604020202020204" pitchFamily="34" charset="0"/>
                <a:ea typeface="Microsoft Sans Serif" panose="020B0604020202020204" pitchFamily="34" charset="0"/>
                <a:cs typeface="Arial" panose="020B0604020202020204" pitchFamily="34" charset="0"/>
              </a:rPr>
              <a:t>: </a:t>
            </a:r>
            <a:endParaRPr lang="lt-LT" sz="2000" dirty="0">
              <a:latin typeface="Arial" panose="020B0604020202020204" pitchFamily="34" charset="0"/>
              <a:cs typeface="Arial" panose="020B0604020202020204" pitchFamily="34" charset="0"/>
            </a:endParaRPr>
          </a:p>
          <a:p>
            <a:pPr marL="47625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Gresiantis pavojus pačiam asmeniui, kitiems asmenims ar jų teisėms, visuomenės ar valstybės interesams; </a:t>
            </a:r>
          </a:p>
          <a:p>
            <a:pPr marL="47625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Realus ir akivaizdus pavojus; </a:t>
            </a:r>
          </a:p>
          <a:p>
            <a:pPr marL="47625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Gresiantis pavojus, kurį galima pašalinti tik darant žalą teisės saugomiems interesams; </a:t>
            </a:r>
          </a:p>
          <a:p>
            <a:pPr marL="47625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Pavojus, pašalinamas darant žalą trečiajam asmeniui; </a:t>
            </a:r>
          </a:p>
          <a:p>
            <a:pPr marL="47625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Padaryta žala, kuri yra mažesnė nei išvengta.</a:t>
            </a:r>
          </a:p>
          <a:p>
            <a:pPr>
              <a:lnSpc>
                <a:spcPct val="110000"/>
              </a:lnSpc>
              <a:spcBef>
                <a:spcPts val="600"/>
              </a:spcBef>
            </a:pPr>
            <a:r>
              <a:rPr lang="lt-LT" sz="2000" b="1" dirty="0">
                <a:latin typeface="Arial" panose="020B0604020202020204" pitchFamily="34" charset="0"/>
                <a:cs typeface="Arial" panose="020B0604020202020204" pitchFamily="34" charset="0"/>
              </a:rPr>
              <a:t>TEISINIAI PADARINIAI PERŽENGUS RIBAS:</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Jei asmuo nereikalingai pa­daro žalos, jo veiksmai nebus vertinami kaip būtinasis reikalingumas ir asmuo už padarytą žalą </a:t>
            </a:r>
            <a:r>
              <a:rPr lang="lt-LT" sz="2000" b="1" dirty="0">
                <a:latin typeface="Arial" panose="020B0604020202020204" pitchFamily="34" charset="0"/>
                <a:cs typeface="Arial" panose="020B0604020202020204" pitchFamily="34" charset="0"/>
              </a:rPr>
              <a:t>traukiamas</a:t>
            </a:r>
            <a:r>
              <a:rPr lang="lt-LT" sz="2000" dirty="0">
                <a:latin typeface="Arial" panose="020B0604020202020204" pitchFamily="34" charset="0"/>
                <a:cs typeface="Arial" panose="020B0604020202020204" pitchFamily="34" charset="0"/>
              </a:rPr>
              <a:t> </a:t>
            </a:r>
            <a:r>
              <a:rPr lang="lt-LT" sz="2000" b="1" dirty="0">
                <a:latin typeface="Arial" panose="020B0604020202020204" pitchFamily="34" charset="0"/>
                <a:cs typeface="Arial" panose="020B0604020202020204" pitchFamily="34" charset="0"/>
              </a:rPr>
              <a:t>BA ­bendraisiais pagrindais</a:t>
            </a:r>
            <a:r>
              <a:rPr lang="lt-LT" sz="2000" dirty="0">
                <a:latin typeface="Arial" panose="020B0604020202020204" pitchFamily="34" charset="0"/>
                <a:cs typeface="Arial" panose="020B0604020202020204" pitchFamily="34" charset="0"/>
              </a:rPr>
              <a:t>.</a:t>
            </a:r>
          </a:p>
          <a:p>
            <a:pPr marL="457200" indent="-457200">
              <a:lnSpc>
                <a:spcPct val="110000"/>
              </a:lnSpc>
              <a:spcBef>
                <a:spcPts val="600"/>
              </a:spcBef>
              <a:buFont typeface="+mj-lt"/>
              <a:buAutoNum type="arabicPeriod"/>
            </a:pPr>
            <a:r>
              <a:rPr lang="lt-LT" sz="2000" b="1" dirty="0">
                <a:latin typeface="Arial" panose="020B0604020202020204" pitchFamily="34" charset="0"/>
                <a:cs typeface="Arial" panose="020B0604020202020204" pitchFamily="34" charset="0"/>
              </a:rPr>
              <a:t>TAČIAU</a:t>
            </a:r>
            <a:r>
              <a:rPr lang="lt-LT" sz="2000" dirty="0">
                <a:latin typeface="Arial" panose="020B0604020202020204" pitchFamily="34" charset="0"/>
                <a:cs typeface="Arial" panose="020B0604020202020204" pitchFamily="34" charset="0"/>
              </a:rPr>
              <a:t> BK suteikia teismui teisę as­meniui, pažeidusiam būtinojo reikalingumo teisėtumo sąlygas: </a:t>
            </a:r>
            <a:r>
              <a:rPr lang="lt-LT" sz="2000" b="1" dirty="0">
                <a:latin typeface="Arial" panose="020B0604020202020204" pitchFamily="34" charset="0"/>
                <a:cs typeface="Arial" panose="020B0604020202020204" pitchFamily="34" charset="0"/>
              </a:rPr>
              <a:t>1) skirti švelnesnę bausmę, negu numatyta įstatyme (BK 62 str.), arba 2) skiriant bausmę pripažinti tokią situaciją atsakomybę lengvinančia aplinkybe (BK 59 str.).</a:t>
            </a:r>
          </a:p>
          <a:p>
            <a:pPr marL="0" indent="0">
              <a:buNone/>
            </a:pPr>
            <a:endParaRPr lang="lt-LT" sz="2000" dirty="0">
              <a:latin typeface="Arial" panose="020B0604020202020204" pitchFamily="34" charset="0"/>
              <a:cs typeface="Arial" panose="020B0604020202020204" pitchFamily="34" charset="0"/>
            </a:endParaRPr>
          </a:p>
        </p:txBody>
      </p:sp>
      <p:sp>
        <p:nvSpPr>
          <p:cNvPr id="4" name="Pavadinimas 1">
            <a:extLst>
              <a:ext uri="{FF2B5EF4-FFF2-40B4-BE49-F238E27FC236}">
                <a16:creationId xmlns:a16="http://schemas.microsoft.com/office/drawing/2014/main" id="{A55A9956-888F-4257-9761-50BF47CF5250}"/>
              </a:ext>
            </a:extLst>
          </p:cNvPr>
          <p:cNvSpPr>
            <a:spLocks noGrp="1"/>
          </p:cNvSpPr>
          <p:nvPr>
            <p:ph type="title"/>
          </p:nvPr>
        </p:nvSpPr>
        <p:spPr>
          <a:xfrm>
            <a:off x="838200" y="143294"/>
            <a:ext cx="10515600" cy="865997"/>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Būtinasis reikalingumas (BK 31 str.)</a:t>
            </a:r>
          </a:p>
        </p:txBody>
      </p:sp>
    </p:spTree>
    <p:extLst>
      <p:ext uri="{BB962C8B-B14F-4D97-AF65-F5344CB8AC3E}">
        <p14:creationId xmlns:p14="http://schemas.microsoft.com/office/powerpoint/2010/main" val="1438717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D796E3A7-A715-47FC-980A-02E84BDE9E36}"/>
              </a:ext>
            </a:extLst>
          </p:cNvPr>
          <p:cNvSpPr>
            <a:spLocks noGrp="1"/>
          </p:cNvSpPr>
          <p:nvPr>
            <p:ph idx="1"/>
          </p:nvPr>
        </p:nvSpPr>
        <p:spPr>
          <a:xfrm>
            <a:off x="1009292" y="1218780"/>
            <a:ext cx="10813253" cy="5570209"/>
          </a:xfrm>
        </p:spPr>
        <p:txBody>
          <a:bodyPr>
            <a:noAutofit/>
          </a:bodyPr>
          <a:lstStyle/>
          <a:p>
            <a:pPr>
              <a:lnSpc>
                <a:spcPct val="100000"/>
              </a:lnSpc>
              <a:spcBef>
                <a:spcPts val="600"/>
              </a:spcBef>
            </a:pPr>
            <a:r>
              <a:rPr lang="lt-LT" sz="1900" b="1" dirty="0">
                <a:latin typeface="Arial" panose="020B0604020202020204" pitchFamily="34" charset="0"/>
                <a:cs typeface="Arial" panose="020B0604020202020204" pitchFamily="34" charset="0"/>
              </a:rPr>
              <a:t>BŪTINOJO REIKALINGUMO SANTYKIS SU BŪTINĄJA GINTIMI: </a:t>
            </a:r>
            <a:r>
              <a:rPr lang="lt-LT" sz="1900" b="1" i="0" u="none" strike="noStrike" baseline="0" dirty="0">
                <a:latin typeface="Arial" panose="020B0604020202020204" pitchFamily="34" charset="0"/>
                <a:cs typeface="Arial" panose="020B0604020202020204" pitchFamily="34" charset="0"/>
              </a:rPr>
              <a:t>ATRIBOJIMO KRITERIJAI</a:t>
            </a:r>
            <a:r>
              <a:rPr lang="lt-LT" sz="1900" b="0" i="0" u="none" strike="noStrike" baseline="0" dirty="0">
                <a:latin typeface="Arial"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1900" b="0" i="0" u="none" strike="noStrike" baseline="0" dirty="0">
                <a:latin typeface="Arial" panose="020B0604020202020204" pitchFamily="34" charset="0"/>
                <a:cs typeface="Arial" panose="020B0604020202020204" pitchFamily="34" charset="0"/>
              </a:rPr>
              <a:t>būtinojo reikalingumo ir būtinosios ginties </a:t>
            </a:r>
            <a:r>
              <a:rPr lang="lt-LT" sz="1900" dirty="0">
                <a:latin typeface="Arial" panose="020B0604020202020204" pitchFamily="34" charset="0"/>
                <a:cs typeface="Arial" panose="020B0604020202020204" pitchFamily="34" charset="0"/>
              </a:rPr>
              <a:t>tikslas (pavojaus šalinimas ar gynyba);</a:t>
            </a:r>
            <a:endParaRPr lang="lt-LT" sz="1900" b="0" i="0" u="none" strike="noStrike" baseline="0" dirty="0">
              <a:latin typeface="Arial" panose="020B0604020202020204" pitchFamily="34" charset="0"/>
              <a:cs typeface="Arial" panose="020B0604020202020204" pitchFamily="34" charset="0"/>
            </a:endParaRPr>
          </a:p>
          <a:p>
            <a:pPr marL="342900" indent="-342900" algn="l">
              <a:lnSpc>
                <a:spcPct val="100000"/>
              </a:lnSpc>
              <a:spcBef>
                <a:spcPts val="600"/>
              </a:spcBef>
              <a:buFont typeface="+mj-lt"/>
              <a:buAutoNum type="arabicPeriod"/>
            </a:pPr>
            <a:r>
              <a:rPr lang="lt-LT" sz="1900" b="0" i="0" u="none" strike="noStrike" baseline="0" dirty="0">
                <a:latin typeface="Arial" panose="020B0604020202020204" pitchFamily="34" charset="0"/>
                <a:cs typeface="Arial" panose="020B0604020202020204" pitchFamily="34" charset="0"/>
              </a:rPr>
              <a:t>pavojaus šaltinis būtinojo reikalingumo atveju platesnio pobūdžio; </a:t>
            </a:r>
          </a:p>
          <a:p>
            <a:pPr marL="342900" indent="-342900" algn="l">
              <a:lnSpc>
                <a:spcPct val="100000"/>
              </a:lnSpc>
              <a:spcBef>
                <a:spcPts val="600"/>
              </a:spcBef>
              <a:buFont typeface="+mj-lt"/>
              <a:buAutoNum type="arabicPeriod"/>
            </a:pPr>
            <a:r>
              <a:rPr lang="lt-LT" sz="1900" b="0" i="0" u="none" strike="noStrike" baseline="0" dirty="0">
                <a:latin typeface="Arial" panose="020B0604020202020204" pitchFamily="34" charset="0"/>
                <a:cs typeface="Arial" panose="020B0604020202020204" pitchFamily="34" charset="0"/>
              </a:rPr>
              <a:t>žalos „</a:t>
            </a:r>
            <a:r>
              <a:rPr lang="lt-LT" sz="1900" b="0" i="0" u="none" strike="noStrike" baseline="0" dirty="0" err="1">
                <a:latin typeface="Arial" panose="020B0604020202020204" pitchFamily="34" charset="0"/>
                <a:cs typeface="Arial" panose="020B0604020202020204" pitchFamily="34" charset="0"/>
              </a:rPr>
              <a:t>patyrėjas</a:t>
            </a:r>
            <a:r>
              <a:rPr lang="lt-LT" sz="1900" b="0" i="0" u="none" strike="noStrike" baseline="0" dirty="0">
                <a:latin typeface="Arial" panose="020B0604020202020204" pitchFamily="34" charset="0"/>
                <a:cs typeface="Arial" panose="020B0604020202020204" pitchFamily="34" charset="0"/>
              </a:rPr>
              <a:t>“ – būtinosios ginties atveju žala padaroma tik besikėsinančiajam; </a:t>
            </a:r>
          </a:p>
          <a:p>
            <a:pPr marL="342900" indent="-342900" algn="l">
              <a:lnSpc>
                <a:spcPct val="100000"/>
              </a:lnSpc>
              <a:spcBef>
                <a:spcPts val="600"/>
              </a:spcBef>
              <a:buFont typeface="+mj-lt"/>
              <a:buAutoNum type="arabicPeriod"/>
            </a:pPr>
            <a:r>
              <a:rPr lang="lt-LT" sz="1900" b="0" i="0" u="none" strike="noStrike" baseline="0" dirty="0">
                <a:latin typeface="Arial" panose="020B0604020202020204" pitchFamily="34" charset="0"/>
                <a:cs typeface="Arial" panose="020B0604020202020204" pitchFamily="34" charset="0"/>
              </a:rPr>
              <a:t>būtinojo reikalingumo atveju imtis atitinkamų veiksmų galima tik tuo atveju, kai pavojaus pašalinti kitais būdais neįmanoma;</a:t>
            </a:r>
          </a:p>
          <a:p>
            <a:pPr marL="342900" indent="-342900" algn="l">
              <a:lnSpc>
                <a:spcPct val="100000"/>
              </a:lnSpc>
              <a:spcBef>
                <a:spcPts val="600"/>
              </a:spcBef>
              <a:buFont typeface="+mj-lt"/>
              <a:buAutoNum type="arabicPeriod"/>
            </a:pPr>
            <a:r>
              <a:rPr lang="lt-LT" sz="1900" b="0" i="0" u="none" strike="noStrike" baseline="0" dirty="0">
                <a:latin typeface="Arial" panose="020B0604020202020204" pitchFamily="34" charset="0"/>
                <a:cs typeface="Arial" panose="020B0604020202020204" pitchFamily="34" charset="0"/>
              </a:rPr>
              <a:t>būtinojo reikalingumo atveju nustatytas žalų santykis: padarytoji žala turi būti mažiau reikšminga negu išvengtoji.</a:t>
            </a:r>
          </a:p>
          <a:p>
            <a:pPr algn="l">
              <a:lnSpc>
                <a:spcPct val="100000"/>
              </a:lnSpc>
              <a:spcBef>
                <a:spcPts val="600"/>
              </a:spcBef>
            </a:pPr>
            <a:r>
              <a:rPr lang="lt-LT" sz="1900" b="1" i="0" u="none" strike="noStrike" baseline="0" dirty="0">
                <a:latin typeface="Arial" panose="020B0604020202020204" pitchFamily="34" charset="0"/>
                <a:cs typeface="Arial" panose="020B0604020202020204" pitchFamily="34" charset="0"/>
              </a:rPr>
              <a:t>PROBLEMA:</a:t>
            </a:r>
            <a:r>
              <a:rPr lang="lt-LT" sz="1900" b="0" i="0" u="none" strike="noStrike" baseline="0" dirty="0">
                <a:latin typeface="Arial" panose="020B0604020202020204" pitchFamily="34" charset="0"/>
                <a:cs typeface="Arial" panose="020B0604020202020204" pitchFamily="34" charset="0"/>
              </a:rPr>
              <a:t> kai kuriose iškylančiose situacijose, kai žala padaroma asmeniui, kuris yra pavojaus šaltinis, lieka atviras klausimas, kuri iš BAŠA turėtų būti taikoma: būtinasis reikalingumas ar būtinoji gintis. </a:t>
            </a:r>
          </a:p>
          <a:p>
            <a:pPr algn="l">
              <a:lnSpc>
                <a:spcPct val="100000"/>
              </a:lnSpc>
              <a:spcBef>
                <a:spcPts val="600"/>
              </a:spcBef>
            </a:pPr>
            <a:r>
              <a:rPr lang="lt-LT" sz="1900" b="1" i="0" u="none" strike="noStrike" baseline="0" dirty="0">
                <a:latin typeface="Arial" panose="020B0604020202020204" pitchFamily="34" charset="0"/>
                <a:cs typeface="Arial" panose="020B0604020202020204" pitchFamily="34" charset="0"/>
              </a:rPr>
              <a:t>GALIMAS SPRENDIMAS BT DOKTRINOJE</a:t>
            </a:r>
            <a:r>
              <a:rPr lang="lt-LT" sz="1900" b="0" i="0" u="none" strike="noStrike" baseline="0" dirty="0">
                <a:latin typeface="Arial" panose="020B0604020202020204" pitchFamily="34" charset="0"/>
                <a:cs typeface="Arial" panose="020B0604020202020204" pitchFamily="34" charset="0"/>
              </a:rPr>
              <a:t>: tais atvejais, kai žala padaroma pavojaus šaltiniui, reikia </a:t>
            </a:r>
            <a:r>
              <a:rPr lang="lt-LT" sz="1900" b="1" i="0" u="none" strike="noStrike" baseline="0" dirty="0">
                <a:latin typeface="Arial" panose="020B0604020202020204" pitchFamily="34" charset="0"/>
                <a:cs typeface="Arial" panose="020B0604020202020204" pitchFamily="34" charset="0"/>
              </a:rPr>
              <a:t>vadovautis asmens, kaip pavojaus šaltinio, elgesio pobūdžio požymiu</a:t>
            </a:r>
            <a:r>
              <a:rPr lang="lt-LT" sz="1900" dirty="0">
                <a:latin typeface="Arial" panose="020B0604020202020204" pitchFamily="34" charset="0"/>
                <a:cs typeface="Arial" panose="020B0604020202020204" pitchFamily="34" charset="0"/>
              </a:rPr>
              <a:t>: </a:t>
            </a:r>
            <a:r>
              <a:rPr lang="lt-LT" sz="1900" b="0" i="0" u="none" strike="noStrike" baseline="0" dirty="0">
                <a:latin typeface="Arial" panose="020B0604020202020204" pitchFamily="34" charset="0"/>
                <a:cs typeface="Arial" panose="020B0604020202020204" pitchFamily="34" charset="0"/>
              </a:rPr>
              <a:t>būtinosios ginties atveju asmens, kaip pavojaus šaltinio, </a:t>
            </a:r>
            <a:r>
              <a:rPr lang="lt-LT" sz="1900" b="1" i="0" u="none" strike="noStrike" baseline="0" dirty="0">
                <a:latin typeface="Arial" panose="020B0604020202020204" pitchFamily="34" charset="0"/>
                <a:cs typeface="Arial" panose="020B0604020202020204" pitchFamily="34" charset="0"/>
              </a:rPr>
              <a:t>elgesys pasireiškia tyčiniu, agresyviu poveikiu </a:t>
            </a:r>
            <a:r>
              <a:rPr lang="lt-LT" sz="1900" b="0" i="0" u="none" strike="noStrike" baseline="0" dirty="0">
                <a:latin typeface="Arial" panose="020B0604020202020204" pitchFamily="34" charset="0"/>
                <a:cs typeface="Arial" panose="020B0604020202020204" pitchFamily="34" charset="0"/>
              </a:rPr>
              <a:t>kitam asmeniui ar jam priklausančiai vertybei.</a:t>
            </a:r>
            <a:endParaRPr lang="lt-LT" sz="1900" dirty="0">
              <a:latin typeface="Arial" panose="020B0604020202020204" pitchFamily="34" charset="0"/>
              <a:cs typeface="Arial" panose="020B0604020202020204" pitchFamily="34" charset="0"/>
            </a:endParaRPr>
          </a:p>
        </p:txBody>
      </p:sp>
      <p:sp>
        <p:nvSpPr>
          <p:cNvPr id="4" name="Pavadinimas 1">
            <a:extLst>
              <a:ext uri="{FF2B5EF4-FFF2-40B4-BE49-F238E27FC236}">
                <a16:creationId xmlns:a16="http://schemas.microsoft.com/office/drawing/2014/main" id="{EDAB0685-F683-4942-920C-148D45E84F10}"/>
              </a:ext>
            </a:extLst>
          </p:cNvPr>
          <p:cNvSpPr>
            <a:spLocks noGrp="1"/>
          </p:cNvSpPr>
          <p:nvPr>
            <p:ph type="title"/>
          </p:nvPr>
        </p:nvSpPr>
        <p:spPr>
          <a:xfrm>
            <a:off x="838200" y="143294"/>
            <a:ext cx="10515600" cy="1075486"/>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Būtinasis reikalingumas (BK 31 str.)</a:t>
            </a:r>
          </a:p>
        </p:txBody>
      </p:sp>
    </p:spTree>
    <p:extLst>
      <p:ext uri="{BB962C8B-B14F-4D97-AF65-F5344CB8AC3E}">
        <p14:creationId xmlns:p14="http://schemas.microsoft.com/office/powerpoint/2010/main" val="191288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B5A05EC3-2560-4701-BDBC-7083BB23DE2B}"/>
              </a:ext>
            </a:extLst>
          </p:cNvPr>
          <p:cNvSpPr>
            <a:spLocks noGrp="1"/>
          </p:cNvSpPr>
          <p:nvPr>
            <p:ph idx="1"/>
          </p:nvPr>
        </p:nvSpPr>
        <p:spPr>
          <a:xfrm>
            <a:off x="1414732" y="1362974"/>
            <a:ext cx="9939068" cy="5371439"/>
          </a:xfrm>
        </p:spPr>
        <p:txBody>
          <a:bodyPr>
            <a:normAutofit lnSpcReduction="10000"/>
          </a:bodyPr>
          <a:lstStyle/>
          <a:p>
            <a:pPr>
              <a:lnSpc>
                <a:spcPct val="110000"/>
              </a:lnSpc>
              <a:spcBef>
                <a:spcPts val="600"/>
              </a:spcBef>
            </a:pPr>
            <a:r>
              <a:rPr lang="lt-LT" sz="2000" b="1" dirty="0">
                <a:latin typeface="Arial" panose="020B0604020202020204" pitchFamily="34" charset="0"/>
                <a:cs typeface="Arial" panose="020B0604020202020204" pitchFamily="34" charset="0"/>
              </a:rPr>
              <a:t>II GRUPĖ: </a:t>
            </a:r>
            <a:r>
              <a:rPr lang="lt-LT" sz="2000" dirty="0">
                <a:latin typeface="Arial" panose="020B0604020202020204" pitchFamily="34" charset="0"/>
                <a:cs typeface="Arial" panose="020B0604020202020204" pitchFamily="34" charset="0"/>
              </a:rPr>
              <a:t>BAŠA, kurias reglamentuoja specialieji asmens sveikatos priežiūrą reglamentuojantys įstatymai:</a:t>
            </a:r>
          </a:p>
          <a:p>
            <a:pPr>
              <a:lnSpc>
                <a:spcPct val="110000"/>
              </a:lnSpc>
              <a:spcBef>
                <a:spcPts val="600"/>
              </a:spcBef>
            </a:pPr>
            <a:r>
              <a:rPr lang="lt-LT" sz="2000" i="1" dirty="0">
                <a:latin typeface="Arial" panose="020B0604020202020204" pitchFamily="34" charset="0"/>
                <a:cs typeface="Arial" panose="020B0604020202020204" pitchFamily="34" charset="0"/>
              </a:rPr>
              <a:t>Pvz.: kraujo donorystę – LR Kraujo donorystės įstatymas, žmogaus audinių, ląstelių ir organų donorystę - LR Žmogaus audinių, ląstelių ir organų donorystės ir transplantacijos įstatymas. </a:t>
            </a:r>
            <a:endParaRPr lang="en-US" sz="2000" i="1" dirty="0">
              <a:latin typeface="Arial" panose="020B0604020202020204" pitchFamily="34" charset="0"/>
              <a:cs typeface="Arial" panose="020B0604020202020204" pitchFamily="34" charset="0"/>
            </a:endParaRPr>
          </a:p>
          <a:p>
            <a:pPr>
              <a:lnSpc>
                <a:spcPct val="110000"/>
              </a:lnSpc>
              <a:spcBef>
                <a:spcPts val="600"/>
              </a:spcBef>
            </a:pPr>
            <a:r>
              <a:rPr lang="en-US" sz="2000" b="1" dirty="0">
                <a:latin typeface="Arial" panose="020B0604020202020204" pitchFamily="34" charset="0"/>
                <a:cs typeface="Arial" panose="020B0604020202020204" pitchFamily="34" charset="0"/>
              </a:rPr>
              <a:t>III </a:t>
            </a:r>
            <a:r>
              <a:rPr lang="lt-LT" sz="2000" b="1" dirty="0">
                <a:latin typeface="Arial" panose="020B0604020202020204" pitchFamily="34" charset="0"/>
                <a:cs typeface="Arial" panose="020B0604020202020204" pitchFamily="34" charset="0"/>
              </a:rPr>
              <a:t>GRUPĖ</a:t>
            </a:r>
            <a:r>
              <a:rPr lang="lt-LT" sz="2000" dirty="0">
                <a:latin typeface="Arial" panose="020B0604020202020204" pitchFamily="34" charset="0"/>
                <a:cs typeface="Arial" panose="020B0604020202020204" pitchFamily="34" charset="0"/>
              </a:rPr>
              <a:t>: BAŠA nenumatytos tiesiogiai įstatymuose (BT doktrinoje nurodomos).</a:t>
            </a:r>
          </a:p>
          <a:p>
            <a:pPr>
              <a:lnSpc>
                <a:spcPct val="110000"/>
              </a:lnSpc>
              <a:spcBef>
                <a:spcPts val="600"/>
              </a:spcBef>
            </a:pPr>
            <a:r>
              <a:rPr lang="lt-LT" sz="2000" i="1" dirty="0">
                <a:latin typeface="Arial" panose="020B0604020202020204" pitchFamily="34" charset="0"/>
                <a:cs typeface="Arial" panose="020B0604020202020204" pitchFamily="34" charset="0"/>
              </a:rPr>
              <a:t>Pvz.: nukentėjusiojo sutikimas, savo teisės įgyvendinimas, sporto varžybos, nenugalima jėga, fizinė ar psichinė prievarta, klaida ir t. t. </a:t>
            </a:r>
          </a:p>
          <a:p>
            <a:pPr>
              <a:lnSpc>
                <a:spcPct val="110000"/>
              </a:lnSpc>
              <a:spcBef>
                <a:spcPts val="600"/>
              </a:spcBef>
            </a:pPr>
            <a:endParaRPr lang="lt-LT" sz="2000" b="1" dirty="0">
              <a:latin typeface="Arial" panose="020B0604020202020204" pitchFamily="34" charset="0"/>
              <a:cs typeface="Arial" panose="020B0604020202020204" pitchFamily="34" charset="0"/>
            </a:endParaRPr>
          </a:p>
          <a:p>
            <a:pPr>
              <a:lnSpc>
                <a:spcPct val="110000"/>
              </a:lnSpc>
              <a:spcBef>
                <a:spcPts val="600"/>
              </a:spcBef>
            </a:pPr>
            <a:r>
              <a:rPr lang="lt-LT" sz="2000" b="1" dirty="0">
                <a:latin typeface="Arial" panose="020B0604020202020204" pitchFamily="34" charset="0"/>
                <a:cs typeface="Arial" panose="020B0604020202020204" pitchFamily="34" charset="0"/>
              </a:rPr>
              <a:t>VISOMS BAŠA BŪDINGI BENDRIE­JI POŽYMIAI: </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būtinas žalos, numatytos BK, padarymas (priešingu atveju neatsiranda baudžiamieji teisiniai santykiai ir nelieka diskusijos objekto); </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veiksmai, kuriais padaroma BK numatyta žala, turi būti socialiai vertingi;</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aplinkybės turi pašalinti būtent BA (o ne veikos baudžiamumą); </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BA pašalinimas nesusijęs su kaltės nebuvimu.</a:t>
            </a:r>
          </a:p>
          <a:p>
            <a:pPr marL="0" indent="0">
              <a:buNone/>
            </a:pPr>
            <a:endParaRPr lang="lt-LT" sz="2000" dirty="0">
              <a:latin typeface="Arial" panose="020B0604020202020204" pitchFamily="34" charset="0"/>
              <a:cs typeface="Arial" panose="020B0604020202020204" pitchFamily="34" charset="0"/>
            </a:endParaRPr>
          </a:p>
        </p:txBody>
      </p:sp>
      <p:sp>
        <p:nvSpPr>
          <p:cNvPr id="4" name="Pavadinimas 1">
            <a:extLst>
              <a:ext uri="{FF2B5EF4-FFF2-40B4-BE49-F238E27FC236}">
                <a16:creationId xmlns:a16="http://schemas.microsoft.com/office/drawing/2014/main" id="{2CFD8D8A-B0AB-4670-8CC7-BF4778D5C365}"/>
              </a:ext>
            </a:extLst>
          </p:cNvPr>
          <p:cNvSpPr>
            <a:spLocks noGrp="1"/>
          </p:cNvSpPr>
          <p:nvPr>
            <p:ph type="title"/>
          </p:nvPr>
        </p:nvSpPr>
        <p:spPr>
          <a:xfrm>
            <a:off x="838200" y="123586"/>
            <a:ext cx="10515600" cy="1066860"/>
          </a:xfrm>
        </p:spPr>
        <p:txBody>
          <a:bodyPr>
            <a:normAutofit/>
          </a:bodyPr>
          <a:lstStyle/>
          <a:p>
            <a:pPr algn="ctr"/>
            <a:r>
              <a:rPr lang="lt-LT" sz="3200" b="1" dirty="0">
                <a:solidFill>
                  <a:prstClr val="black"/>
                </a:solidFill>
                <a:latin typeface="Arial" panose="020B0604020202020204" pitchFamily="34" charset="0"/>
                <a:ea typeface="Microsoft Sans Serif" panose="020B0604020202020204" pitchFamily="34" charset="0"/>
                <a:cs typeface="Arial" panose="020B0604020202020204" pitchFamily="34" charset="0"/>
              </a:rPr>
              <a:t>Baudžiamąją atsakomybę šalinančios aplinkybės (BAŠA): bendri klausimai</a:t>
            </a:r>
            <a:endParaRPr lang="lt-LT" sz="3200" b="1" dirty="0">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686821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AC5FA70E-AD40-4585-A942-B84553153808}"/>
              </a:ext>
            </a:extLst>
          </p:cNvPr>
          <p:cNvSpPr>
            <a:spLocks noGrp="1"/>
          </p:cNvSpPr>
          <p:nvPr>
            <p:ph idx="1"/>
          </p:nvPr>
        </p:nvSpPr>
        <p:spPr>
          <a:xfrm>
            <a:off x="1431985" y="1164566"/>
            <a:ext cx="10101532" cy="5693433"/>
          </a:xfrm>
        </p:spPr>
        <p:txBody>
          <a:bodyPr>
            <a:noAutofit/>
          </a:bodyPr>
          <a:lstStyle/>
          <a:p>
            <a:pPr>
              <a:lnSpc>
                <a:spcPct val="10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I. GRESIANTIS PAVOJUS PAČIAM ASMENIUI, KITIEMS ASMENIMS AR JŲ TEISĖMS, VISUOMENĖS AR VALSTYBĖS INTERESAMS:</a:t>
            </a:r>
          </a:p>
          <a:p>
            <a:pPr>
              <a:lnSpc>
                <a:spcPct val="100000"/>
              </a:lnSpc>
              <a:spcBef>
                <a:spcPts val="600"/>
              </a:spcBef>
            </a:pPr>
            <a:r>
              <a:rPr lang="lt-LT" sz="2000" dirty="0">
                <a:latin typeface="Arial" panose="020B0604020202020204" pitchFamily="34" charset="0"/>
                <a:cs typeface="Arial" panose="020B0604020202020204" pitchFamily="34" charset="0"/>
              </a:rPr>
              <a:t>Objektų, kuriems gali grėsti pavojus, sąrašą sudaro kone visi teisės saugomi interesai, </a:t>
            </a:r>
            <a:r>
              <a:rPr lang="lt-LT" sz="2000" i="1" dirty="0">
                <a:latin typeface="Arial" panose="020B0604020202020204" pitchFamily="34" charset="0"/>
                <a:cs typeface="Arial" panose="020B0604020202020204" pitchFamily="34" charset="0"/>
              </a:rPr>
              <a:t>pvz., gyvybė, sveikata, laisvė, nuosavybė ir pan.</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b="1" dirty="0">
                <a:latin typeface="Arial" panose="020B0604020202020204" pitchFamily="34" charset="0"/>
                <a:cs typeface="Arial" panose="020B0604020202020204" pitchFamily="34" charset="0"/>
              </a:rPr>
              <a:t>BK SPECIALI TAISYKLĖ</a:t>
            </a:r>
            <a:r>
              <a:rPr lang="lt-LT" sz="2000" dirty="0">
                <a:latin typeface="Arial"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asmuo, savo veiksmais sukėlęs pavojingą situaciją, gali remtis būtinojo reikalingumo taisyklėmis </a:t>
            </a:r>
            <a:r>
              <a:rPr lang="lt-LT" sz="2000" dirty="0">
                <a:latin typeface="Arial" panose="020B0604020202020204" pitchFamily="34" charset="0"/>
                <a:cs typeface="Arial" panose="020B0604020202020204" pitchFamily="34" charset="0"/>
              </a:rPr>
              <a:t>tik tuo atveju, jei pavojinga situacija buvo sudaryta dėl </a:t>
            </a:r>
            <a:r>
              <a:rPr lang="lt-LT" sz="2000" b="1" dirty="0">
                <a:latin typeface="Arial" panose="020B0604020202020204" pitchFamily="34" charset="0"/>
                <a:cs typeface="Arial" panose="020B0604020202020204" pitchFamily="34" charset="0"/>
              </a:rPr>
              <a:t>NEATSARGUMO. </a:t>
            </a:r>
            <a:endParaRPr lang="lt-LT" sz="2000" dirty="0">
              <a:latin typeface="Arial" panose="020B0604020202020204" pitchFamily="34" charset="0"/>
              <a:cs typeface="Arial" panose="020B0604020202020204" pitchFamily="34" charset="0"/>
            </a:endParaRPr>
          </a:p>
          <a:p>
            <a:pPr marL="342900" indent="-3429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TODĖL</a:t>
            </a:r>
            <a:r>
              <a:rPr lang="lt-LT" sz="2000" dirty="0">
                <a:latin typeface="Arial" panose="020B0604020202020204" pitchFamily="34" charset="0"/>
                <a:cs typeface="Arial" panose="020B0604020202020204" pitchFamily="34" charset="0"/>
              </a:rPr>
              <a:t> jei asmuo savo tyčiniais veiksmais sukėlė pavojingą situaciją – BA klausimai tada sprendžiami bendraisiais pagrindais.</a:t>
            </a:r>
          </a:p>
          <a:p>
            <a:pPr>
              <a:lnSpc>
                <a:spcPct val="100000"/>
              </a:lnSpc>
              <a:spcBef>
                <a:spcPts val="600"/>
              </a:spcBef>
            </a:pPr>
            <a:endParaRPr lang="lt-LT" sz="2000" b="1" dirty="0">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II. REALUS IR AKIVAIZDUS PAVOJUS:</a:t>
            </a:r>
          </a:p>
          <a:p>
            <a:pPr>
              <a:lnSpc>
                <a:spcPct val="100000"/>
              </a:lnSpc>
              <a:spcBef>
                <a:spcPts val="600"/>
              </a:spcBef>
            </a:pPr>
            <a:r>
              <a:rPr lang="lt-LT" sz="2000" b="1" dirty="0">
                <a:latin typeface="Arial" panose="020B0604020202020204" pitchFamily="34" charset="0"/>
                <a:cs typeface="Arial" panose="020B0604020202020204" pitchFamily="34" charset="0"/>
              </a:rPr>
              <a:t>AKIVAIZDUS - </a:t>
            </a:r>
            <a:r>
              <a:rPr lang="lt-LT" sz="2000" dirty="0">
                <a:latin typeface="Arial" panose="020B0604020202020204" pitchFamily="34" charset="0"/>
                <a:cs typeface="Arial" panose="020B0604020202020204" pitchFamily="34" charset="0"/>
              </a:rPr>
              <a:t>toks pavojus, kuris kilo, dar tebegresia ir kelia tiesioginę grėsmę saugomiems interesams. </a:t>
            </a:r>
          </a:p>
          <a:p>
            <a:pPr>
              <a:lnSpc>
                <a:spcPct val="100000"/>
              </a:lnSpc>
              <a:spcBef>
                <a:spcPts val="600"/>
              </a:spcBef>
            </a:pPr>
            <a:r>
              <a:rPr lang="lt-LT" sz="2000" b="1" dirty="0">
                <a:latin typeface="Arial" panose="020B0604020202020204" pitchFamily="34" charset="0"/>
                <a:cs typeface="Arial" panose="020B0604020202020204" pitchFamily="34" charset="0"/>
              </a:rPr>
              <a:t>TODĖL</a:t>
            </a:r>
            <a:r>
              <a:rPr lang="lt-LT" sz="2000" dirty="0">
                <a:latin typeface="Arial" panose="020B0604020202020204" pitchFamily="34" charset="0"/>
                <a:cs typeface="Arial" panose="020B0604020202020204" pitchFamily="34" charset="0"/>
              </a:rPr>
              <a:t> ir būsimas, ir praėjęs pavojus negali sudaryti būtinojo reikalingumo situacijos. </a:t>
            </a:r>
          </a:p>
          <a:p>
            <a:pPr>
              <a:lnSpc>
                <a:spcPct val="100000"/>
              </a:lnSpc>
              <a:spcBef>
                <a:spcPts val="600"/>
              </a:spcBef>
            </a:pPr>
            <a:r>
              <a:rPr lang="lt-LT" sz="2000" b="1" dirty="0">
                <a:latin typeface="Arial" panose="020B0604020202020204" pitchFamily="34" charset="0"/>
                <a:cs typeface="Arial" panose="020B0604020202020204" pitchFamily="34" charset="0"/>
              </a:rPr>
              <a:t>REALUS - </a:t>
            </a:r>
            <a:r>
              <a:rPr lang="lt-LT" sz="2000" dirty="0">
                <a:latin typeface="Arial" panose="020B0604020202020204" pitchFamily="34" charset="0"/>
                <a:cs typeface="Arial" panose="020B0604020202020204" pitchFamily="34" charset="0"/>
              </a:rPr>
              <a:t>toks pavojus, kuris egzistuoja tikrovėje, o ne asmens vaizduotėje.</a:t>
            </a:r>
          </a:p>
        </p:txBody>
      </p:sp>
      <p:sp>
        <p:nvSpPr>
          <p:cNvPr id="4" name="Pavadinimas 1">
            <a:extLst>
              <a:ext uri="{FF2B5EF4-FFF2-40B4-BE49-F238E27FC236}">
                <a16:creationId xmlns:a16="http://schemas.microsoft.com/office/drawing/2014/main" id="{DF5E7F09-5DD5-4F2C-BF92-27987CE72619}"/>
              </a:ext>
            </a:extLst>
          </p:cNvPr>
          <p:cNvSpPr txBox="1">
            <a:spLocks/>
          </p:cNvSpPr>
          <p:nvPr/>
        </p:nvSpPr>
        <p:spPr>
          <a:xfrm>
            <a:off x="838200" y="143294"/>
            <a:ext cx="10515600" cy="865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Būtinasis reikalingumas (BK 31 str.)</a:t>
            </a:r>
          </a:p>
        </p:txBody>
      </p:sp>
    </p:spTree>
    <p:extLst>
      <p:ext uri="{BB962C8B-B14F-4D97-AF65-F5344CB8AC3E}">
        <p14:creationId xmlns:p14="http://schemas.microsoft.com/office/powerpoint/2010/main" val="610312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FFA46013-B9BD-4359-A550-469433698A46}"/>
              </a:ext>
            </a:extLst>
          </p:cNvPr>
          <p:cNvSpPr>
            <a:spLocks noGrp="1"/>
          </p:cNvSpPr>
          <p:nvPr>
            <p:ph idx="1"/>
          </p:nvPr>
        </p:nvSpPr>
        <p:spPr>
          <a:xfrm>
            <a:off x="1052424" y="1118586"/>
            <a:ext cx="10301376" cy="5808425"/>
          </a:xfrm>
        </p:spPr>
        <p:txBody>
          <a:bodyPr>
            <a:normAutofit fontScale="70000" lnSpcReduction="20000"/>
          </a:bodyPr>
          <a:lstStyle/>
          <a:p>
            <a:pPr>
              <a:lnSpc>
                <a:spcPct val="120000"/>
              </a:lnSpc>
              <a:spcBef>
                <a:spcPts val="600"/>
              </a:spcBef>
            </a:pPr>
            <a:r>
              <a:rPr lang="lt-LT" sz="2600" b="1" dirty="0">
                <a:latin typeface="Arial" panose="020B0604020202020204" pitchFamily="34" charset="0"/>
                <a:cs typeface="Arial" panose="020B0604020202020204" pitchFamily="34" charset="0"/>
              </a:rPr>
              <a:t>PASTABOS:</a:t>
            </a:r>
          </a:p>
          <a:p>
            <a:pPr marL="457200" indent="-457200">
              <a:lnSpc>
                <a:spcPct val="120000"/>
              </a:lnSpc>
              <a:spcBef>
                <a:spcPts val="600"/>
              </a:spcBef>
              <a:buFont typeface="+mj-lt"/>
              <a:buAutoNum type="arabicPeriod"/>
            </a:pPr>
            <a:r>
              <a:rPr lang="lt-LT" sz="2600" dirty="0">
                <a:latin typeface="Arial" panose="020B0604020202020204" pitchFamily="34" charset="0"/>
                <a:cs typeface="Arial" panose="020B0604020202020204" pitchFamily="34" charset="0"/>
              </a:rPr>
              <a:t>jeigu asmuo manė, kad egzistuoja pavojus, kurio realiai nebuvo, ir jis to </a:t>
            </a:r>
            <a:r>
              <a:rPr lang="lt-LT" sz="2600" b="1" dirty="0">
                <a:latin typeface="Arial" panose="020B0604020202020204" pitchFamily="34" charset="0"/>
                <a:cs typeface="Arial" panose="020B0604020202020204" pitchFamily="34" charset="0"/>
              </a:rPr>
              <a:t>negalėjo suvokti </a:t>
            </a:r>
            <a:r>
              <a:rPr lang="lt-LT" sz="2600" dirty="0">
                <a:latin typeface="Arial" panose="020B0604020202020204" pitchFamily="34" charset="0"/>
                <a:cs typeface="Arial" panose="020B0604020202020204" pitchFamily="34" charset="0"/>
              </a:rPr>
              <a:t>- tai jo veika negali būti laikoma NV, nes joje </a:t>
            </a:r>
            <a:r>
              <a:rPr lang="lt-LT" sz="2600" b="1" dirty="0">
                <a:latin typeface="Arial" panose="020B0604020202020204" pitchFamily="34" charset="0"/>
                <a:cs typeface="Arial" panose="020B0604020202020204" pitchFamily="34" charset="0"/>
              </a:rPr>
              <a:t>nėra kaltės</a:t>
            </a:r>
            <a:r>
              <a:rPr lang="lt-LT" sz="2600" dirty="0">
                <a:latin typeface="Arial" panose="020B0604020202020204" pitchFamily="34" charset="0"/>
                <a:cs typeface="Arial" panose="020B0604020202020204" pitchFamily="34" charset="0"/>
              </a:rPr>
              <a:t>. </a:t>
            </a:r>
          </a:p>
          <a:p>
            <a:pPr marL="457200" indent="-457200">
              <a:lnSpc>
                <a:spcPct val="120000"/>
              </a:lnSpc>
              <a:spcBef>
                <a:spcPts val="600"/>
              </a:spcBef>
              <a:buFont typeface="+mj-lt"/>
              <a:buAutoNum type="arabicPeriod"/>
            </a:pPr>
            <a:r>
              <a:rPr lang="lt-LT" sz="2600" dirty="0">
                <a:latin typeface="Arial" panose="020B0604020202020204" pitchFamily="34" charset="0"/>
                <a:cs typeface="Arial" panose="020B0604020202020204" pitchFamily="34" charset="0"/>
              </a:rPr>
              <a:t>jei asmuo, vertindamas situaciją, </a:t>
            </a:r>
            <a:r>
              <a:rPr lang="lt-LT" sz="2600" b="1" dirty="0">
                <a:latin typeface="Arial" panose="020B0604020202020204" pitchFamily="34" charset="0"/>
                <a:cs typeface="Arial" panose="020B0604020202020204" pitchFamily="34" charset="0"/>
              </a:rPr>
              <a:t>nebuvo pakankamai apdairus</a:t>
            </a:r>
            <a:r>
              <a:rPr lang="lt-LT" sz="2600" dirty="0">
                <a:latin typeface="Arial" panose="020B0604020202020204" pitchFamily="34" charset="0"/>
                <a:cs typeface="Arial" panose="020B0604020202020204" pitchFamily="34" charset="0"/>
              </a:rPr>
              <a:t>, todėl neteisingai suvokė pavojų, kurio iš tikrųjų nebuvo, už padarytą žalą jis gali būti patrauktas BA kaip už </a:t>
            </a:r>
            <a:r>
              <a:rPr lang="lt-LT" sz="2600" b="1" dirty="0">
                <a:latin typeface="Arial" panose="020B0604020202020204" pitchFamily="34" charset="0"/>
                <a:cs typeface="Arial" panose="020B0604020202020204" pitchFamily="34" charset="0"/>
              </a:rPr>
              <a:t>NV, padarytą dėl neatsargumo.</a:t>
            </a:r>
          </a:p>
          <a:p>
            <a:pPr>
              <a:lnSpc>
                <a:spcPct val="120000"/>
              </a:lnSpc>
              <a:spcBef>
                <a:spcPts val="600"/>
              </a:spcBef>
            </a:pPr>
            <a:endParaRPr lang="lt-LT" sz="2600" b="1" dirty="0">
              <a:latin typeface="Arial" panose="020B0604020202020204" pitchFamily="34" charset="0"/>
              <a:ea typeface="Microsoft Sans Serif" panose="020B0604020202020204" pitchFamily="34" charset="0"/>
              <a:cs typeface="Arial" panose="020B0604020202020204" pitchFamily="34" charset="0"/>
            </a:endParaRPr>
          </a:p>
          <a:p>
            <a:pPr>
              <a:lnSpc>
                <a:spcPct val="120000"/>
              </a:lnSpc>
              <a:spcBef>
                <a:spcPts val="600"/>
              </a:spcBef>
            </a:pPr>
            <a:r>
              <a:rPr lang="lt-LT" sz="2600" b="1" dirty="0">
                <a:latin typeface="Arial" panose="020B0604020202020204" pitchFamily="34" charset="0"/>
                <a:ea typeface="Microsoft Sans Serif" panose="020B0604020202020204" pitchFamily="34" charset="0"/>
                <a:cs typeface="Arial" panose="020B0604020202020204" pitchFamily="34" charset="0"/>
              </a:rPr>
              <a:t>III. GRESIANTIS PAVOJUS, KURĮ GALIMA PAŠALINTI TIK DARANT ŽALĄ TEISĖS SAUGOMIEMS INTERESAMS:</a:t>
            </a:r>
            <a:endParaRPr lang="lt-LT" sz="2600" b="1" dirty="0">
              <a:latin typeface="Arial" panose="020B0604020202020204" pitchFamily="34" charset="0"/>
              <a:cs typeface="Arial" panose="020B0604020202020204" pitchFamily="34" charset="0"/>
            </a:endParaRPr>
          </a:p>
          <a:p>
            <a:pPr>
              <a:lnSpc>
                <a:spcPct val="120000"/>
              </a:lnSpc>
              <a:spcBef>
                <a:spcPts val="600"/>
              </a:spcBef>
            </a:pPr>
            <a:r>
              <a:rPr lang="lt-LT" sz="2600" dirty="0">
                <a:latin typeface="Arial" panose="020B0604020202020204" pitchFamily="34" charset="0"/>
                <a:cs typeface="Arial" panose="020B0604020202020204" pitchFamily="34" charset="0"/>
              </a:rPr>
              <a:t>Tokios žalos padarymas </a:t>
            </a:r>
            <a:r>
              <a:rPr lang="lt-LT" sz="2600" b="1" dirty="0">
                <a:latin typeface="Arial" panose="020B0604020202020204" pitchFamily="34" charset="0"/>
                <a:cs typeface="Arial" panose="020B0604020202020204" pitchFamily="34" charset="0"/>
              </a:rPr>
              <a:t>turi būti vienintelis būdas išgelbėti vertin­gesni interesą</a:t>
            </a:r>
            <a:r>
              <a:rPr lang="lt-LT" sz="2600" dirty="0">
                <a:latin typeface="Arial" panose="020B0604020202020204" pitchFamily="34" charset="0"/>
                <a:cs typeface="Arial" panose="020B0604020202020204" pitchFamily="34" charset="0"/>
              </a:rPr>
              <a:t>. </a:t>
            </a:r>
          </a:p>
          <a:p>
            <a:pPr>
              <a:lnSpc>
                <a:spcPct val="120000"/>
              </a:lnSpc>
              <a:spcBef>
                <a:spcPts val="600"/>
              </a:spcBef>
            </a:pPr>
            <a:r>
              <a:rPr lang="lt-LT" sz="2600" b="1" dirty="0">
                <a:latin typeface="Arial" panose="020B0604020202020204" pitchFamily="34" charset="0"/>
                <a:cs typeface="Arial" panose="020B0604020202020204" pitchFamily="34" charset="0"/>
              </a:rPr>
              <a:t>TODĖL</a:t>
            </a:r>
            <a:r>
              <a:rPr lang="lt-LT" sz="2600" dirty="0">
                <a:latin typeface="Arial" panose="020B0604020202020204" pitchFamily="34" charset="0"/>
                <a:cs typeface="Arial" panose="020B0604020202020204" pitchFamily="34" charset="0"/>
              </a:rPr>
              <a:t> jei asmuo turi galimybę pašalinti teisės saugomiems interesams gresiančią žalą nepadarydamas jokios žalos - tai jis privalo pasinaudoti šia galimybe. </a:t>
            </a:r>
          </a:p>
          <a:p>
            <a:pPr>
              <a:lnSpc>
                <a:spcPct val="120000"/>
              </a:lnSpc>
              <a:spcBef>
                <a:spcPts val="600"/>
              </a:spcBef>
            </a:pPr>
            <a:endParaRPr lang="lt-LT" sz="2600" dirty="0">
              <a:latin typeface="Arial" panose="020B0604020202020204" pitchFamily="34" charset="0"/>
              <a:ea typeface="Microsoft Sans Serif" panose="020B0604020202020204" pitchFamily="34" charset="0"/>
              <a:cs typeface="Arial" panose="020B0604020202020204" pitchFamily="34" charset="0"/>
            </a:endParaRPr>
          </a:p>
          <a:p>
            <a:pPr>
              <a:lnSpc>
                <a:spcPct val="120000"/>
              </a:lnSpc>
              <a:spcBef>
                <a:spcPts val="600"/>
              </a:spcBef>
            </a:pPr>
            <a:r>
              <a:rPr lang="lt-LT" sz="2600" b="1" dirty="0">
                <a:latin typeface="Arial" panose="020B0604020202020204" pitchFamily="34" charset="0"/>
                <a:ea typeface="Microsoft Sans Serif" panose="020B0604020202020204" pitchFamily="34" charset="0"/>
                <a:cs typeface="Arial" panose="020B0604020202020204" pitchFamily="34" charset="0"/>
              </a:rPr>
              <a:t>IV. PAVOJUS, PAŠALINAMAS DARANT ŽALĄ TREČIAJAM ASMENIUI:</a:t>
            </a:r>
            <a:endParaRPr lang="lt-LT" sz="2600" b="1"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a:lnSpc>
                <a:spcPct val="120000"/>
              </a:lnSpc>
              <a:spcBef>
                <a:spcPts val="600"/>
              </a:spcBef>
            </a:pPr>
            <a:r>
              <a:rPr lang="lt-LT" sz="26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K</a:t>
            </a:r>
            <a:r>
              <a:rPr lang="lt-LT" sz="26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ilęs pavojus turi būti pašalinamas </a:t>
            </a:r>
            <a:r>
              <a:rPr lang="lt-LT" sz="2600" b="1" i="0"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pa­darant žalą trečiajam asmeniui </a:t>
            </a:r>
            <a:r>
              <a:rPr lang="lt-LT" sz="2600" b="1" i="0"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26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2600" dirty="0">
                <a:latin typeface="Arial" panose="020B0604020202020204" pitchFamily="34" charset="0"/>
                <a:cs typeface="Arial" panose="020B0604020202020204" pitchFamily="34" charset="0"/>
              </a:rPr>
              <a:t>fiziniam ar juridiniam asmeniui, </a:t>
            </a:r>
            <a:r>
              <a:rPr lang="lt-LT" sz="2600" b="1" dirty="0">
                <a:latin typeface="Arial" panose="020B0604020202020204" pitchFamily="34" charset="0"/>
                <a:cs typeface="Arial" panose="020B0604020202020204" pitchFamily="34" charset="0"/>
              </a:rPr>
              <a:t>neturinčiam nieko bendra su susidariusia situacija</a:t>
            </a:r>
            <a:r>
              <a:rPr lang="lt-LT" sz="2600" dirty="0">
                <a:latin typeface="Arial" panose="020B0604020202020204" pitchFamily="34" charset="0"/>
                <a:cs typeface="Arial" panose="020B0604020202020204" pitchFamily="34" charset="0"/>
              </a:rPr>
              <a:t>. </a:t>
            </a:r>
          </a:p>
          <a:p>
            <a:pPr>
              <a:lnSpc>
                <a:spcPct val="120000"/>
              </a:lnSpc>
              <a:spcBef>
                <a:spcPts val="600"/>
              </a:spcBef>
            </a:pPr>
            <a:r>
              <a:rPr lang="lt-LT" sz="2600" dirty="0">
                <a:latin typeface="Arial" panose="020B0604020202020204" pitchFamily="34" charset="0"/>
                <a:cs typeface="Arial" panose="020B0604020202020204" pitchFamily="34" charset="0"/>
              </a:rPr>
              <a:t>Šiems asmenims gali būti padaryta fizinė, materialinė ar kitokia žala.</a:t>
            </a:r>
          </a:p>
          <a:p>
            <a:pPr>
              <a:lnSpc>
                <a:spcPct val="100000"/>
              </a:lnSpc>
              <a:spcBef>
                <a:spcPts val="600"/>
              </a:spcBef>
            </a:pPr>
            <a:endParaRPr lang="lt-LT" sz="2000" dirty="0">
              <a:latin typeface="Arial" panose="020B0604020202020204" pitchFamily="34" charset="0"/>
              <a:cs typeface="Arial" panose="020B0604020202020204" pitchFamily="34" charset="0"/>
            </a:endParaRPr>
          </a:p>
          <a:p>
            <a:pPr marL="0" indent="0">
              <a:buNone/>
            </a:pPr>
            <a:endParaRPr lang="lt-LT" sz="2000" dirty="0">
              <a:latin typeface="Arial" panose="020B0604020202020204" pitchFamily="34" charset="0"/>
              <a:cs typeface="Arial" panose="020B0604020202020204" pitchFamily="34" charset="0"/>
            </a:endParaRPr>
          </a:p>
        </p:txBody>
      </p:sp>
      <p:sp>
        <p:nvSpPr>
          <p:cNvPr id="5" name="Pavadinimas 1">
            <a:extLst>
              <a:ext uri="{FF2B5EF4-FFF2-40B4-BE49-F238E27FC236}">
                <a16:creationId xmlns:a16="http://schemas.microsoft.com/office/drawing/2014/main" id="{93AB4FF9-09B7-4DD0-AEC1-FE99F9C5CA52}"/>
              </a:ext>
            </a:extLst>
          </p:cNvPr>
          <p:cNvSpPr txBox="1">
            <a:spLocks/>
          </p:cNvSpPr>
          <p:nvPr/>
        </p:nvSpPr>
        <p:spPr>
          <a:xfrm>
            <a:off x="838200" y="143294"/>
            <a:ext cx="10515600" cy="865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Būtinasis reikalingumas (BK 31 str.)</a:t>
            </a:r>
          </a:p>
        </p:txBody>
      </p:sp>
    </p:spTree>
    <p:extLst>
      <p:ext uri="{BB962C8B-B14F-4D97-AF65-F5344CB8AC3E}">
        <p14:creationId xmlns:p14="http://schemas.microsoft.com/office/powerpoint/2010/main" val="45146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E19A972B-AD1F-43FD-B55C-27D3C03E4469}"/>
              </a:ext>
            </a:extLst>
          </p:cNvPr>
          <p:cNvSpPr>
            <a:spLocks noGrp="1"/>
          </p:cNvSpPr>
          <p:nvPr>
            <p:ph idx="1"/>
          </p:nvPr>
        </p:nvSpPr>
        <p:spPr>
          <a:xfrm>
            <a:off x="1423358" y="1198485"/>
            <a:ext cx="9930441" cy="5516221"/>
          </a:xfrm>
        </p:spPr>
        <p:txBody>
          <a:bodyPr>
            <a:normAutofit fontScale="55000" lnSpcReduction="20000"/>
          </a:bodyPr>
          <a:lstStyle/>
          <a:p>
            <a:pPr>
              <a:lnSpc>
                <a:spcPct val="120000"/>
              </a:lnSpc>
              <a:spcBef>
                <a:spcPts val="600"/>
              </a:spcBef>
            </a:pPr>
            <a:r>
              <a:rPr lang="lt-LT" sz="3600" b="1" dirty="0">
                <a:latin typeface="Arial" panose="020B0604020202020204" pitchFamily="34" charset="0"/>
                <a:ea typeface="Microsoft Sans Serif" panose="020B0604020202020204" pitchFamily="34" charset="0"/>
                <a:cs typeface="Arial" panose="020B0604020202020204" pitchFamily="34" charset="0"/>
              </a:rPr>
              <a:t>V. PADARYTA ŽALA, KURI YRA MAŽESNĖ NEI IŠVENGTA:</a:t>
            </a:r>
            <a:endParaRPr lang="lt-LT" sz="3600" b="1" dirty="0">
              <a:latin typeface="Arial" panose="020B0604020202020204" pitchFamily="34" charset="0"/>
              <a:cs typeface="Arial" panose="020B0604020202020204" pitchFamily="34" charset="0"/>
            </a:endParaRPr>
          </a:p>
          <a:p>
            <a:pPr>
              <a:lnSpc>
                <a:spcPct val="120000"/>
              </a:lnSpc>
              <a:spcBef>
                <a:spcPts val="600"/>
              </a:spcBef>
            </a:pPr>
            <a:r>
              <a:rPr lang="lt-LT" sz="3600" b="1" dirty="0">
                <a:latin typeface="Arial" panose="020B0604020202020204" pitchFamily="34" charset="0"/>
                <a:cs typeface="Arial" panose="020B0604020202020204" pitchFamily="34" charset="0"/>
              </a:rPr>
              <a:t>NORS BK </a:t>
            </a:r>
            <a:r>
              <a:rPr lang="lt-LT" sz="3600" dirty="0">
                <a:latin typeface="Arial" panose="020B0604020202020204" pitchFamily="34" charset="0"/>
                <a:cs typeface="Arial" panose="020B0604020202020204" pitchFamily="34" charset="0"/>
              </a:rPr>
              <a:t>iš asmens, turinčio kelias galimybes iš­vengti pavojaus padarant žalą, nereikalauja pasirinkti </a:t>
            </a:r>
            <a:r>
              <a:rPr lang="lt-LT" sz="3600" b="1" dirty="0">
                <a:latin typeface="Arial" panose="020B0604020202020204" pitchFamily="34" charset="0"/>
                <a:cs typeface="Arial" panose="020B0604020202020204" pitchFamily="34" charset="0"/>
              </a:rPr>
              <a:t>mažiausią žalą darančią galimybę</a:t>
            </a:r>
            <a:r>
              <a:rPr lang="lt-LT" sz="3600" dirty="0">
                <a:latin typeface="Arial" panose="020B0604020202020204" pitchFamily="34" charset="0"/>
                <a:cs typeface="Arial" panose="020B0604020202020204" pitchFamily="34" charset="0"/>
              </a:rPr>
              <a:t>. </a:t>
            </a:r>
          </a:p>
          <a:p>
            <a:pPr>
              <a:lnSpc>
                <a:spcPct val="120000"/>
              </a:lnSpc>
              <a:spcBef>
                <a:spcPts val="600"/>
              </a:spcBef>
            </a:pPr>
            <a:r>
              <a:rPr lang="lt-LT" sz="3600" b="1" dirty="0">
                <a:latin typeface="Arial" panose="020B0604020202020204" pitchFamily="34" charset="0"/>
                <a:cs typeface="Arial" panose="020B0604020202020204" pitchFamily="34" charset="0"/>
              </a:rPr>
              <a:t>TAČIAU</a:t>
            </a:r>
            <a:r>
              <a:rPr lang="lt-LT" sz="3600" dirty="0">
                <a:latin typeface="Arial" panose="020B0604020202020204" pitchFamily="34" charset="0"/>
                <a:cs typeface="Arial" panose="020B0604020202020204" pitchFamily="34" charset="0"/>
              </a:rPr>
              <a:t> didesnės ar lygiavertės žalos padarymas nebus pripažįstamas būtinuoju reikalingumu </a:t>
            </a:r>
            <a:r>
              <a:rPr lang="lt-LT" sz="3600" b="1" dirty="0">
                <a:latin typeface="Arial" panose="020B0604020202020204" pitchFamily="34" charset="0"/>
                <a:cs typeface="Arial" panose="020B0604020202020204" pitchFamily="34" charset="0"/>
              </a:rPr>
              <a:t>TIK TUO ATVEJU, JEI asmuo negalė­jo numatyti, kad padaryta žala bus didesnė ar lygiavertė nei išvengtoji. </a:t>
            </a:r>
          </a:p>
          <a:p>
            <a:pPr>
              <a:lnSpc>
                <a:spcPct val="120000"/>
              </a:lnSpc>
              <a:spcBef>
                <a:spcPts val="600"/>
              </a:spcBef>
            </a:pPr>
            <a:r>
              <a:rPr lang="lt-LT" sz="3600" b="1" dirty="0">
                <a:latin typeface="Arial" panose="020B0604020202020204" pitchFamily="34" charset="0"/>
                <a:cs typeface="Arial" panose="020B0604020202020204" pitchFamily="34" charset="0"/>
              </a:rPr>
              <a:t>GYVYBĖS ATĖMIMO PROBLEMA BŪTINOJO REIKALINGUMO SITUACIJOJE:</a:t>
            </a:r>
          </a:p>
          <a:p>
            <a:pPr marL="514350" indent="-514350">
              <a:lnSpc>
                <a:spcPct val="120000"/>
              </a:lnSpc>
              <a:spcBef>
                <a:spcPts val="600"/>
              </a:spcBef>
              <a:buFont typeface="+mj-lt"/>
              <a:buAutoNum type="arabicPeriod"/>
            </a:pPr>
            <a:r>
              <a:rPr lang="lt-LT" sz="3600" dirty="0">
                <a:latin typeface="Arial" panose="020B0604020202020204" pitchFamily="34" charset="0"/>
                <a:cs typeface="Arial" panose="020B0604020202020204" pitchFamily="34" charset="0"/>
              </a:rPr>
              <a:t>BT doktrinoje vyravo požiūris, kad būtinojo reikalingumo situacijoje </a:t>
            </a:r>
            <a:r>
              <a:rPr lang="lt-LT" sz="3600" b="1" dirty="0">
                <a:latin typeface="Arial" panose="020B0604020202020204" pitchFamily="34" charset="0"/>
                <a:cs typeface="Arial" panose="020B0604020202020204" pitchFamily="34" charset="0"/>
              </a:rPr>
              <a:t>negalima gelbėti savo gyvybės kitos gyvybės sąskaita</a:t>
            </a:r>
            <a:r>
              <a:rPr lang="lt-LT" sz="3600" dirty="0">
                <a:latin typeface="Arial" panose="020B0604020202020204" pitchFamily="34" charset="0"/>
                <a:cs typeface="Arial" panose="020B0604020202020204" pitchFamily="34" charset="0"/>
              </a:rPr>
              <a:t>. </a:t>
            </a:r>
          </a:p>
          <a:p>
            <a:pPr marL="514350" indent="-514350">
              <a:lnSpc>
                <a:spcPct val="120000"/>
              </a:lnSpc>
              <a:spcBef>
                <a:spcPts val="600"/>
              </a:spcBef>
              <a:buFont typeface="+mj-lt"/>
              <a:buAutoNum type="arabicPeriod"/>
            </a:pPr>
            <a:r>
              <a:rPr lang="lt-LT" sz="3600" b="1" dirty="0">
                <a:latin typeface="Arial" panose="020B0604020202020204" pitchFamily="34" charset="0"/>
                <a:cs typeface="Arial" panose="020B0604020202020204" pitchFamily="34" charset="0"/>
              </a:rPr>
              <a:t>TAČIAU</a:t>
            </a:r>
            <a:r>
              <a:rPr lang="lt-LT" sz="3600" dirty="0">
                <a:latin typeface="Arial" panose="020B0604020202020204" pitchFamily="34" charset="0"/>
                <a:cs typeface="Arial" panose="020B0604020202020204" pitchFamily="34" charset="0"/>
              </a:rPr>
              <a:t> šiuo metu šis draudimas neturėtų būti vertinamas kaip </a:t>
            </a:r>
            <a:r>
              <a:rPr lang="lt-LT" sz="3600" b="1" dirty="0">
                <a:latin typeface="Arial" panose="020B0604020202020204" pitchFamily="34" charset="0"/>
                <a:cs typeface="Arial" panose="020B0604020202020204" pitchFamily="34" charset="0"/>
              </a:rPr>
              <a:t>absoliutus</a:t>
            </a:r>
            <a:r>
              <a:rPr lang="lt-LT" sz="3600" dirty="0">
                <a:latin typeface="Arial" panose="020B0604020202020204" pitchFamily="34" charset="0"/>
                <a:cs typeface="Arial" panose="020B0604020202020204" pitchFamily="34" charset="0"/>
              </a:rPr>
              <a:t>, t. y. gyvybės atėmimas būtinojo reikalingumo situacijoje turėtų būti pripažįstamas teisėtu, jei </a:t>
            </a:r>
            <a:r>
              <a:rPr lang="lt-LT" sz="3600" b="1" dirty="0">
                <a:latin typeface="Arial" panose="020B0604020202020204" pitchFamily="34" charset="0"/>
                <a:cs typeface="Arial" panose="020B0604020202020204" pitchFamily="34" charset="0"/>
              </a:rPr>
              <a:t>pavojus grėsė kelių ar keliolikos žmonių gyvybėms ir jų išgelbėjimui paaukota vieno žmogaus gyvybė.</a:t>
            </a:r>
          </a:p>
          <a:p>
            <a:pPr marL="514350" indent="-514350">
              <a:lnSpc>
                <a:spcPct val="120000"/>
              </a:lnSpc>
              <a:spcBef>
                <a:spcPts val="600"/>
              </a:spcBef>
              <a:buFont typeface="+mj-lt"/>
              <a:buAutoNum type="arabicPeriod"/>
            </a:pPr>
            <a:r>
              <a:rPr lang="lt-LT" sz="3600" i="1" dirty="0">
                <a:latin typeface="Arial" panose="020B0604020202020204" pitchFamily="34" charset="0"/>
                <a:cs typeface="Arial" panose="020B0604020202020204" pitchFamily="34" charset="0"/>
              </a:rPr>
              <a:t>Pvz., vairuotojas, stabdydamas nuo kalno važiuojantį pilną mokinių autobusą, kurio stabdžiai nebe­veikia, trenkiasi į priešingą pusę važiuojančią mašiną, ir tokios avarijos metu žūsta tos mašinos vairuotojas, bet išgelbėjamos mokinių gyvybės</a:t>
            </a:r>
            <a:r>
              <a:rPr lang="lt-LT" sz="3600" dirty="0">
                <a:latin typeface="Arial" panose="020B0604020202020204" pitchFamily="34" charset="0"/>
                <a:cs typeface="Arial" panose="020B0604020202020204" pitchFamily="34" charset="0"/>
              </a:rPr>
              <a:t>.</a:t>
            </a:r>
          </a:p>
          <a:p>
            <a:pPr marL="0" indent="0">
              <a:buNone/>
            </a:pPr>
            <a:endParaRPr lang="lt-LT" sz="2000" dirty="0">
              <a:latin typeface="Arial" panose="020B0604020202020204" pitchFamily="34" charset="0"/>
              <a:cs typeface="Arial" panose="020B0604020202020204" pitchFamily="34" charset="0"/>
            </a:endParaRPr>
          </a:p>
        </p:txBody>
      </p:sp>
      <p:sp>
        <p:nvSpPr>
          <p:cNvPr id="7" name="Pavadinimas 1">
            <a:extLst>
              <a:ext uri="{FF2B5EF4-FFF2-40B4-BE49-F238E27FC236}">
                <a16:creationId xmlns:a16="http://schemas.microsoft.com/office/drawing/2014/main" id="{C2E41569-D315-4451-85D9-2F1BCF750C68}"/>
              </a:ext>
            </a:extLst>
          </p:cNvPr>
          <p:cNvSpPr txBox="1">
            <a:spLocks/>
          </p:cNvSpPr>
          <p:nvPr/>
        </p:nvSpPr>
        <p:spPr>
          <a:xfrm>
            <a:off x="838200" y="143294"/>
            <a:ext cx="10515600" cy="865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Būtinasis reikalingumas (BK 31 str.)</a:t>
            </a:r>
          </a:p>
        </p:txBody>
      </p:sp>
    </p:spTree>
    <p:extLst>
      <p:ext uri="{BB962C8B-B14F-4D97-AF65-F5344CB8AC3E}">
        <p14:creationId xmlns:p14="http://schemas.microsoft.com/office/powerpoint/2010/main" val="1766397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F3D68F0-27A9-4F89-9FCE-5C5861A88641}"/>
              </a:ext>
            </a:extLst>
          </p:cNvPr>
          <p:cNvSpPr>
            <a:spLocks noGrp="1"/>
          </p:cNvSpPr>
          <p:nvPr>
            <p:ph type="title"/>
          </p:nvPr>
        </p:nvSpPr>
        <p:spPr>
          <a:xfrm>
            <a:off x="838200" y="2701214"/>
            <a:ext cx="10515600" cy="1325563"/>
          </a:xfrm>
        </p:spPr>
        <p:txBody>
          <a:bodyPr>
            <a:normAutofit/>
          </a:bodyPr>
          <a:lstStyle/>
          <a:p>
            <a:r>
              <a:rPr lang="lt-LT" sz="3600" b="1" dirty="0">
                <a:latin typeface="Arial" panose="020B0604020202020204" pitchFamily="34" charset="0"/>
                <a:ea typeface="Microsoft Sans Serif" panose="020B0604020202020204" pitchFamily="34" charset="0"/>
                <a:cs typeface="Arial" panose="020B0604020202020204" pitchFamily="34" charset="0"/>
              </a:rPr>
              <a:t>Teisėsaugos institucijos užduoties vykdymas (BK 32 str.)</a:t>
            </a:r>
          </a:p>
        </p:txBody>
      </p:sp>
    </p:spTree>
    <p:extLst>
      <p:ext uri="{BB962C8B-B14F-4D97-AF65-F5344CB8AC3E}">
        <p14:creationId xmlns:p14="http://schemas.microsoft.com/office/powerpoint/2010/main" val="3946879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2CE8280A-5285-4262-A799-43BB9BEA377A}"/>
              </a:ext>
            </a:extLst>
          </p:cNvPr>
          <p:cNvSpPr>
            <a:spLocks noGrp="1"/>
          </p:cNvSpPr>
          <p:nvPr>
            <p:ph idx="1"/>
          </p:nvPr>
        </p:nvSpPr>
        <p:spPr>
          <a:xfrm>
            <a:off x="1337093" y="1449238"/>
            <a:ext cx="10016705" cy="5408762"/>
          </a:xfrm>
        </p:spPr>
        <p:txBody>
          <a:bodyPr>
            <a:noAutofit/>
          </a:bodyPr>
          <a:lstStyle/>
          <a:p>
            <a:pPr>
              <a:lnSpc>
                <a:spcPct val="100000"/>
              </a:lnSpc>
              <a:spcBef>
                <a:spcPts val="600"/>
              </a:spcBef>
              <a:tabLst>
                <a:tab pos="180975" algn="l"/>
              </a:tabLst>
            </a:pPr>
            <a:r>
              <a:rPr lang="lt-LT" sz="2000" dirty="0">
                <a:latin typeface="Arial" panose="020B0604020202020204" pitchFamily="34" charset="0"/>
                <a:cs typeface="Arial" panose="020B0604020202020204" pitchFamily="34" charset="0"/>
              </a:rPr>
              <a:t>BK 32 str. apima 2 </a:t>
            </a:r>
            <a:r>
              <a:rPr lang="lt-LT" sz="2000" b="1" dirty="0">
                <a:latin typeface="Arial" panose="020B0604020202020204" pitchFamily="34" charset="0"/>
                <a:cs typeface="Arial" panose="020B0604020202020204" pitchFamily="34" charset="0"/>
              </a:rPr>
              <a:t>savarankiškas</a:t>
            </a:r>
            <a:r>
              <a:rPr lang="lt-LT" sz="2000" dirty="0">
                <a:latin typeface="Arial" panose="020B0604020202020204" pitchFamily="34" charset="0"/>
                <a:cs typeface="Arial" panose="020B0604020202020204" pitchFamily="34" charset="0"/>
              </a:rPr>
              <a:t> </a:t>
            </a:r>
            <a:r>
              <a:rPr lang="lt-LT" sz="2000" b="1" dirty="0">
                <a:latin typeface="Arial" panose="020B0604020202020204" pitchFamily="34" charset="0"/>
                <a:cs typeface="Arial" panose="020B0604020202020204" pitchFamily="34" charset="0"/>
              </a:rPr>
              <a:t>BAŠA APLINKYBES</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b="1" dirty="0">
                <a:latin typeface="Arial" panose="020B0604020202020204" pitchFamily="34" charset="0"/>
                <a:cs typeface="Arial" panose="020B0604020202020204" pitchFamily="34" charset="0"/>
              </a:rPr>
              <a:t>I. APLINYBĖ: NV IMITUOJANTIS ELGESIO MODELIS:</a:t>
            </a:r>
          </a:p>
          <a:p>
            <a:pPr>
              <a:lnSpc>
                <a:spcPct val="100000"/>
              </a:lnSpc>
              <a:spcBef>
                <a:spcPts val="600"/>
              </a:spcBef>
            </a:pPr>
            <a:r>
              <a:rPr lang="lt-LT" sz="2000" b="1" dirty="0">
                <a:latin typeface="Arial" panose="020B0604020202020204" pitchFamily="34" charset="0"/>
                <a:cs typeface="Arial" panose="020B0604020202020204" pitchFamily="34" charset="0"/>
              </a:rPr>
              <a:t>PASTABA: </a:t>
            </a:r>
            <a:r>
              <a:rPr lang="lt-LT" sz="2000" dirty="0">
                <a:latin typeface="Arial" panose="020B0604020202020204" pitchFamily="34" charset="0"/>
                <a:cs typeface="Arial" panose="020B0604020202020204" pitchFamily="34" charset="0"/>
              </a:rPr>
              <a:t>tik LR kriminalinės žvalgybos įstatymo ir BPK reikalavimus atitinkantis modelis gali būti laikomas teisėtu ir sudaryti pagrindą, šalinantį BA. </a:t>
            </a:r>
          </a:p>
          <a:p>
            <a:pPr>
              <a:lnSpc>
                <a:spcPct val="100000"/>
              </a:lnSpc>
              <a:spcBef>
                <a:spcPts val="600"/>
              </a:spcBef>
            </a:pPr>
            <a:r>
              <a:rPr lang="lt-LT" sz="2000" dirty="0">
                <a:latin typeface="Arial" panose="020B0604020202020204" pitchFamily="34" charset="0"/>
                <a:cs typeface="Arial" panose="020B0604020202020204" pitchFamily="34" charset="0"/>
              </a:rPr>
              <a:t>NV imituojančio elgesio modelio taikymo pagrindą, sąlygas, ribas, kai NV imituojantis elgesio modelis taikomas </a:t>
            </a:r>
            <a:r>
              <a:rPr lang="lt-LT" sz="2000" b="1" dirty="0">
                <a:latin typeface="Arial" panose="020B0604020202020204" pitchFamily="34" charset="0"/>
                <a:cs typeface="Arial" panose="020B0604020202020204" pitchFamily="34" charset="0"/>
              </a:rPr>
              <a:t>IKI IKITEISMINIO TYRIMO PRADŽIOS, </a:t>
            </a:r>
            <a:r>
              <a:rPr lang="lt-LT" sz="2000" dirty="0">
                <a:latin typeface="Arial" panose="020B0604020202020204" pitchFamily="34" charset="0"/>
                <a:cs typeface="Arial" panose="020B0604020202020204" pitchFamily="34" charset="0"/>
              </a:rPr>
              <a:t>reglamentuoja </a:t>
            </a:r>
            <a:r>
              <a:rPr lang="lt-LT" sz="2000" b="1" dirty="0">
                <a:latin typeface="Arial" panose="020B0604020202020204" pitchFamily="34" charset="0"/>
                <a:cs typeface="Arial" panose="020B0604020202020204" pitchFamily="34" charset="0"/>
              </a:rPr>
              <a:t>LR kriminalinės žvalgybos įstatymas</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b="1" dirty="0">
                <a:latin typeface="Arial" panose="020B0604020202020204" pitchFamily="34" charset="0"/>
                <a:cs typeface="Arial" panose="020B0604020202020204" pitchFamily="34" charset="0"/>
              </a:rPr>
              <a:t>Pagrindinės NV imituojančio elgesio modelio teisėtumo sąlygos yra šios: </a:t>
            </a:r>
          </a:p>
          <a:p>
            <a:pPr marL="342900" indent="-3429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NV požymiai nėra nustatyti, bet turima informacijos apie rengiamą, daromą ar padarytą labai sunkų ar sunkų nusikaltimą arba apysunkį nusikaltimą, numatytą LR kriminalinės žvalgybos įstatymo 8 str.;</a:t>
            </a:r>
          </a:p>
          <a:p>
            <a:pPr marL="342900" indent="-3429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sankcija duodama pagal kriminalinės žvalgybos subjekto vadovo ar jo įgalioto vadovo pavaduotojo motyvuotą teikimą; </a:t>
            </a:r>
          </a:p>
          <a:p>
            <a:pPr marL="342900" indent="-3429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prokuroro sankcija (leidimas);</a:t>
            </a:r>
          </a:p>
          <a:p>
            <a:pPr marL="342900" indent="-3429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neperžengtos NV imituojančio elgesio modelio ribos.</a:t>
            </a:r>
          </a:p>
        </p:txBody>
      </p:sp>
      <p:sp>
        <p:nvSpPr>
          <p:cNvPr id="4" name="Pavadinimas 1">
            <a:extLst>
              <a:ext uri="{FF2B5EF4-FFF2-40B4-BE49-F238E27FC236}">
                <a16:creationId xmlns:a16="http://schemas.microsoft.com/office/drawing/2014/main" id="{EEB2FE40-8594-45CF-83FA-06A63965E17A}"/>
              </a:ext>
            </a:extLst>
          </p:cNvPr>
          <p:cNvSpPr>
            <a:spLocks noGrp="1"/>
          </p:cNvSpPr>
          <p:nvPr>
            <p:ph type="title"/>
          </p:nvPr>
        </p:nvSpPr>
        <p:spPr>
          <a:xfrm>
            <a:off x="838200" y="130354"/>
            <a:ext cx="10515600" cy="1101366"/>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Teisėsaugos institucijos užduoties vykdymas </a:t>
            </a:r>
            <a:br>
              <a:rPr lang="lt-LT" sz="3200" b="1" dirty="0">
                <a:latin typeface="Arial" panose="020B0604020202020204" pitchFamily="34" charset="0"/>
                <a:ea typeface="Microsoft Sans Serif" panose="020B0604020202020204" pitchFamily="34" charset="0"/>
                <a:cs typeface="Arial" panose="020B0604020202020204" pitchFamily="34" charset="0"/>
              </a:rPr>
            </a:br>
            <a:r>
              <a:rPr lang="lt-LT" sz="3200" b="1" dirty="0">
                <a:latin typeface="Arial" panose="020B0604020202020204" pitchFamily="34" charset="0"/>
                <a:ea typeface="Microsoft Sans Serif" panose="020B0604020202020204" pitchFamily="34" charset="0"/>
                <a:cs typeface="Arial" panose="020B0604020202020204" pitchFamily="34" charset="0"/>
              </a:rPr>
              <a:t>(BK 32 str.) </a:t>
            </a:r>
          </a:p>
        </p:txBody>
      </p:sp>
    </p:spTree>
    <p:extLst>
      <p:ext uri="{BB962C8B-B14F-4D97-AF65-F5344CB8AC3E}">
        <p14:creationId xmlns:p14="http://schemas.microsoft.com/office/powerpoint/2010/main" val="2709836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6DE0E1C5-0160-4337-A32D-24F02BE13047}"/>
              </a:ext>
            </a:extLst>
          </p:cNvPr>
          <p:cNvSpPr>
            <a:spLocks noGrp="1"/>
          </p:cNvSpPr>
          <p:nvPr>
            <p:ph idx="1"/>
          </p:nvPr>
        </p:nvSpPr>
        <p:spPr>
          <a:xfrm>
            <a:off x="1483743" y="1535501"/>
            <a:ext cx="9870058" cy="5192145"/>
          </a:xfrm>
        </p:spPr>
        <p:txBody>
          <a:bodyPr>
            <a:normAutofit/>
          </a:bodyPr>
          <a:lstStyle/>
          <a:p>
            <a:pPr>
              <a:lnSpc>
                <a:spcPct val="100000"/>
              </a:lnSpc>
              <a:spcBef>
                <a:spcPts val="600"/>
              </a:spcBef>
            </a:pPr>
            <a:endParaRPr lang="lt-LT" sz="2000" dirty="0">
              <a:latin typeface="Arial" panose="020B0604020202020204" pitchFamily="34" charset="0"/>
              <a:cs typeface="Arial" panose="020B0604020202020204" pitchFamily="34" charset="0"/>
            </a:endParaRPr>
          </a:p>
          <a:p>
            <a:pPr>
              <a:lnSpc>
                <a:spcPct val="100000"/>
              </a:lnSpc>
              <a:spcBef>
                <a:spcPts val="600"/>
              </a:spcBef>
            </a:pPr>
            <a:r>
              <a:rPr lang="lt-LT" sz="2000" dirty="0">
                <a:latin typeface="Arial" panose="020B0604020202020204" pitchFamily="34" charset="0"/>
                <a:cs typeface="Arial" panose="020B0604020202020204" pitchFamily="34" charset="0"/>
              </a:rPr>
              <a:t>NV imituojančio elgesio modelio taikymo pagrindą, sąlygas, ribas ir subjektus, kai NV imituojantis elgesio modelis taikomas</a:t>
            </a:r>
            <a:r>
              <a:rPr lang="lt-LT" sz="2000" b="1" dirty="0">
                <a:latin typeface="Arial" panose="020B0604020202020204" pitchFamily="34" charset="0"/>
                <a:cs typeface="Arial" panose="020B0604020202020204" pitchFamily="34" charset="0"/>
              </a:rPr>
              <a:t> JAU PRADĖJUS IKITEISMINĮ TYRIMĄ</a:t>
            </a:r>
            <a:r>
              <a:rPr lang="lt-LT" sz="2000" dirty="0">
                <a:latin typeface="Arial" panose="020B0604020202020204" pitchFamily="34" charset="0"/>
                <a:cs typeface="Arial" panose="020B0604020202020204" pitchFamily="34" charset="0"/>
              </a:rPr>
              <a:t>, </a:t>
            </a:r>
            <a:r>
              <a:rPr lang="lt-LT" sz="2000" b="1" dirty="0">
                <a:latin typeface="Arial" panose="020B0604020202020204" pitchFamily="34" charset="0"/>
                <a:cs typeface="Arial" panose="020B0604020202020204" pitchFamily="34" charset="0"/>
              </a:rPr>
              <a:t>reglamentuoja BPK</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b="1" dirty="0">
                <a:latin typeface="Arial" panose="020B0604020202020204" pitchFamily="34" charset="0"/>
                <a:cs typeface="Arial" panose="020B0604020202020204" pitchFamily="34" charset="0"/>
              </a:rPr>
              <a:t>Pagrindinės NV imituojančio elgesio modelio teisėtumo sąlygos yra šios: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tiriama iš asmens gauta informacija, kad šiam asmeniui siūloma padaryti nusikaltimą arba dalyvauti jį darant;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sankcija duodama pagal motyvuotą prokuroro prašymą;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ikiteisminio tyrimo teisėjo sankcija (leidimas);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neperžengtos NV imituojančio elgesio modelio ribos.</a:t>
            </a:r>
          </a:p>
          <a:p>
            <a:pPr marL="0" indent="0">
              <a:buNone/>
            </a:pPr>
            <a:endParaRPr lang="lt-LT" sz="2000" dirty="0">
              <a:latin typeface="Arial" panose="020B0604020202020204" pitchFamily="34" charset="0"/>
              <a:cs typeface="Arial" panose="020B0604020202020204" pitchFamily="34" charset="0"/>
            </a:endParaRPr>
          </a:p>
        </p:txBody>
      </p:sp>
      <p:sp>
        <p:nvSpPr>
          <p:cNvPr id="4" name="Pavadinimas 1">
            <a:extLst>
              <a:ext uri="{FF2B5EF4-FFF2-40B4-BE49-F238E27FC236}">
                <a16:creationId xmlns:a16="http://schemas.microsoft.com/office/drawing/2014/main" id="{B6EC95E9-3C72-4674-B97A-A5E6015C592E}"/>
              </a:ext>
            </a:extLst>
          </p:cNvPr>
          <p:cNvSpPr>
            <a:spLocks noGrp="1"/>
          </p:cNvSpPr>
          <p:nvPr>
            <p:ph type="title"/>
          </p:nvPr>
        </p:nvSpPr>
        <p:spPr>
          <a:xfrm>
            <a:off x="838200" y="130354"/>
            <a:ext cx="10515600" cy="1101366"/>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Teisėsaugos institucijos užduoties vykdymas </a:t>
            </a:r>
            <a:br>
              <a:rPr lang="lt-LT" sz="3200" b="1" dirty="0">
                <a:latin typeface="Arial" panose="020B0604020202020204" pitchFamily="34" charset="0"/>
                <a:ea typeface="Microsoft Sans Serif" panose="020B0604020202020204" pitchFamily="34" charset="0"/>
                <a:cs typeface="Arial" panose="020B0604020202020204" pitchFamily="34" charset="0"/>
              </a:rPr>
            </a:br>
            <a:r>
              <a:rPr lang="lt-LT" sz="3200" b="1" dirty="0">
                <a:latin typeface="Arial" panose="020B0604020202020204" pitchFamily="34" charset="0"/>
                <a:ea typeface="Microsoft Sans Serif" panose="020B0604020202020204" pitchFamily="34" charset="0"/>
                <a:cs typeface="Arial" panose="020B0604020202020204" pitchFamily="34" charset="0"/>
              </a:rPr>
              <a:t>(BK 32 str.) </a:t>
            </a:r>
          </a:p>
        </p:txBody>
      </p:sp>
    </p:spTree>
    <p:extLst>
      <p:ext uri="{BB962C8B-B14F-4D97-AF65-F5344CB8AC3E}">
        <p14:creationId xmlns:p14="http://schemas.microsoft.com/office/powerpoint/2010/main" val="3940191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1AE1CF9F-D273-4C77-9C5D-E2F116122B0E}"/>
              </a:ext>
            </a:extLst>
          </p:cNvPr>
          <p:cNvSpPr>
            <a:spLocks noGrp="1"/>
          </p:cNvSpPr>
          <p:nvPr>
            <p:ph idx="1"/>
          </p:nvPr>
        </p:nvSpPr>
        <p:spPr>
          <a:xfrm>
            <a:off x="1216325" y="1397478"/>
            <a:ext cx="10327256" cy="5460521"/>
          </a:xfrm>
        </p:spPr>
        <p:txBody>
          <a:bodyPr>
            <a:normAutofit/>
          </a:bodyPr>
          <a:lstStyle/>
          <a:p>
            <a:pPr>
              <a:lnSpc>
                <a:spcPct val="100000"/>
              </a:lnSpc>
              <a:spcBef>
                <a:spcPts val="600"/>
              </a:spcBef>
            </a:pPr>
            <a:r>
              <a:rPr lang="lt-LT" sz="1800" b="1" dirty="0">
                <a:latin typeface="Arial" panose="020B0604020202020204" pitchFamily="34" charset="0"/>
                <a:cs typeface="Arial" panose="020B0604020202020204" pitchFamily="34" charset="0"/>
              </a:rPr>
              <a:t>KONSTITUCINIO TEISMO PRAKTIKA</a:t>
            </a:r>
            <a:r>
              <a:rPr lang="lt-LT" sz="1800" dirty="0">
                <a:latin typeface="Arial"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1800" dirty="0">
                <a:latin typeface="Arial" panose="020B0604020202020204" pitchFamily="34" charset="0"/>
                <a:cs typeface="Arial" panose="020B0604020202020204" pitchFamily="34" charset="0"/>
              </a:rPr>
              <a:t>NV imituojančio elgesio modeliu </a:t>
            </a:r>
            <a:r>
              <a:rPr lang="lt-LT" sz="1800" b="1" dirty="0">
                <a:latin typeface="Arial" panose="020B0604020202020204" pitchFamily="34" charset="0"/>
                <a:cs typeface="Arial" panose="020B0604020202020204" pitchFamily="34" charset="0"/>
              </a:rPr>
              <a:t>negali būti: 1) kurstomas ar provokuojamas naujos NV darymas</a:t>
            </a:r>
            <a:r>
              <a:rPr lang="lt-LT" sz="1800" dirty="0">
                <a:latin typeface="Arial" panose="020B0604020202020204" pitchFamily="34" charset="0"/>
                <a:cs typeface="Arial" panose="020B0604020202020204" pitchFamily="34" charset="0"/>
              </a:rPr>
              <a:t>, 2) </a:t>
            </a:r>
            <a:r>
              <a:rPr lang="lt-LT" sz="1800" b="1" dirty="0">
                <a:latin typeface="Arial" panose="020B0604020202020204" pitchFamily="34" charset="0"/>
                <a:cs typeface="Arial" panose="020B0604020202020204" pitchFamily="34" charset="0"/>
              </a:rPr>
              <a:t>kurstoma padaryti NV, kurią asmuo tik rengė ir tokius veiksmus nutraukė</a:t>
            </a:r>
            <a:r>
              <a:rPr lang="lt-LT" sz="1800" dirty="0">
                <a:latin typeface="Arial"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1800" b="1" dirty="0">
                <a:latin typeface="Arial" panose="020B0604020202020204" pitchFamily="34" charset="0"/>
                <a:cs typeface="Arial" panose="020B0604020202020204" pitchFamily="34" charset="0"/>
              </a:rPr>
              <a:t>Draudžiama</a:t>
            </a:r>
            <a:r>
              <a:rPr lang="lt-LT" sz="1800" dirty="0">
                <a:latin typeface="Arial" panose="020B0604020202020204" pitchFamily="34" charset="0"/>
                <a:cs typeface="Arial" panose="020B0604020202020204" pitchFamily="34" charset="0"/>
              </a:rPr>
              <a:t> veikti pagal NV imituojančio elgesio modelį (1), atlikti kontroliuojamąjį gabenimą (2) ar kitą teisėtą teisėsaugos institucijos užduotį (3), jeigu jie kelia </a:t>
            </a:r>
            <a:r>
              <a:rPr lang="lt-LT" sz="1800" b="1" dirty="0">
                <a:latin typeface="Arial" panose="020B0604020202020204" pitchFamily="34" charset="0"/>
                <a:cs typeface="Arial" panose="020B0604020202020204" pitchFamily="34" charset="0"/>
              </a:rPr>
              <a:t>tiesioginį pavojų žmogaus gyvybei, sveikatai arba gali sukelti kitų sunkių padarinių</a:t>
            </a:r>
            <a:r>
              <a:rPr lang="lt-LT" sz="1800" dirty="0">
                <a:latin typeface="Arial" panose="020B0604020202020204" pitchFamily="34" charset="0"/>
                <a:cs typeface="Arial" panose="020B0604020202020204" pitchFamily="34" charset="0"/>
              </a:rPr>
              <a:t>.</a:t>
            </a:r>
            <a:endParaRPr lang="lt-LT" sz="1800" b="1" dirty="0">
              <a:latin typeface="Arial" panose="020B0604020202020204" pitchFamily="34" charset="0"/>
              <a:cs typeface="Arial" panose="020B0604020202020204" pitchFamily="34" charset="0"/>
            </a:endParaRPr>
          </a:p>
          <a:p>
            <a:pPr>
              <a:lnSpc>
                <a:spcPct val="100000"/>
              </a:lnSpc>
              <a:spcBef>
                <a:spcPts val="600"/>
              </a:spcBef>
            </a:pPr>
            <a:endParaRPr lang="lt-LT" sz="1800" b="1" dirty="0">
              <a:latin typeface="Arial" panose="020B0604020202020204" pitchFamily="34" charset="0"/>
              <a:cs typeface="Arial" panose="020B0604020202020204" pitchFamily="34" charset="0"/>
            </a:endParaRPr>
          </a:p>
          <a:p>
            <a:pPr>
              <a:lnSpc>
                <a:spcPct val="100000"/>
              </a:lnSpc>
              <a:spcBef>
                <a:spcPts val="600"/>
              </a:spcBef>
            </a:pPr>
            <a:r>
              <a:rPr lang="lt-LT" sz="1800" b="1" dirty="0">
                <a:latin typeface="Arial" panose="020B0604020202020204" pitchFamily="34" charset="0"/>
                <a:cs typeface="Arial" panose="020B0604020202020204" pitchFamily="34" charset="0"/>
              </a:rPr>
              <a:t>KONTROLIUOJAMASIS GABENIMAS </a:t>
            </a:r>
            <a:r>
              <a:rPr lang="lt-LT" sz="1800" dirty="0">
                <a:latin typeface="Arial" panose="020B0604020202020204" pitchFamily="34" charset="0"/>
                <a:cs typeface="Arial" panose="020B0604020202020204" pitchFamily="34" charset="0"/>
              </a:rPr>
              <a:t>- situacija, kai leidžiama, kontroliuojant kriminalinės žvalgybos subjektui, įvežti į LR teritoriją, vežti per ją arba išvežti iš jos neteisėtai gabenamas ar keliančias įtarimą prekes ir kitokius objektus, siekiant išaiškinti NV, jas rengiančius, darančius ar padariusius asmenis.</a:t>
            </a:r>
          </a:p>
          <a:p>
            <a:pPr>
              <a:lnSpc>
                <a:spcPct val="100000"/>
              </a:lnSpc>
              <a:spcBef>
                <a:spcPts val="600"/>
              </a:spcBef>
            </a:pPr>
            <a:r>
              <a:rPr lang="lt-LT" sz="1800" b="1" dirty="0">
                <a:latin typeface="Arial" panose="020B0604020202020204" pitchFamily="34" charset="0"/>
                <a:cs typeface="Arial" panose="020B0604020202020204" pitchFamily="34" charset="0"/>
              </a:rPr>
              <a:t>APRIBOJIMO SĄLYGOS</a:t>
            </a:r>
            <a:r>
              <a:rPr lang="lt-LT" sz="1800" dirty="0">
                <a:latin typeface="Arial" panose="020B0604020202020204" pitchFamily="34" charset="0"/>
                <a:cs typeface="Arial" panose="020B0604020202020204" pitchFamily="34" charset="0"/>
              </a:rPr>
              <a:t>:</a:t>
            </a:r>
          </a:p>
          <a:p>
            <a:pPr marL="342900" indent="-342900">
              <a:lnSpc>
                <a:spcPct val="100000"/>
              </a:lnSpc>
              <a:spcBef>
                <a:spcPts val="600"/>
              </a:spcBef>
              <a:buFont typeface="+mj-lt"/>
              <a:buAutoNum type="arabicPeriod"/>
            </a:pPr>
            <a:r>
              <a:rPr lang="lt-LT" sz="1800" dirty="0">
                <a:latin typeface="Arial" panose="020B0604020202020204" pitchFamily="34" charset="0"/>
                <a:cs typeface="Arial" panose="020B0604020202020204" pitchFamily="34" charset="0"/>
              </a:rPr>
              <a:t>Kontroliuojamasis gabenimas gali būti atliekamas tik LR tarptautinių sutarčių ar susitarimų pagrindu. </a:t>
            </a:r>
          </a:p>
          <a:p>
            <a:pPr marL="342900" indent="-342900">
              <a:lnSpc>
                <a:spcPct val="100000"/>
              </a:lnSpc>
              <a:spcBef>
                <a:spcPts val="600"/>
              </a:spcBef>
              <a:buFont typeface="+mj-lt"/>
              <a:buAutoNum type="arabicPeriod"/>
            </a:pPr>
            <a:r>
              <a:rPr lang="lt-LT" sz="1800" dirty="0">
                <a:latin typeface="Arial" panose="020B0604020202020204" pitchFamily="34" charset="0"/>
                <a:cs typeface="Arial" panose="020B0604020202020204" pitchFamily="34" charset="0"/>
              </a:rPr>
              <a:t>Pagrindinės kontroliuojamojo gabenimo teisėtumo sąlygos yra analogiškos NV imituojančio elgesio modelio teisėtumo sąlygoms.</a:t>
            </a:r>
          </a:p>
          <a:p>
            <a:pPr marL="0" indent="0">
              <a:lnSpc>
                <a:spcPct val="100000"/>
              </a:lnSpc>
              <a:spcBef>
                <a:spcPts val="600"/>
              </a:spcBef>
              <a:buNone/>
            </a:pPr>
            <a:endParaRPr lang="lt-LT" sz="1800" dirty="0">
              <a:latin typeface="Arial" panose="020B0604020202020204" pitchFamily="34" charset="0"/>
              <a:cs typeface="Arial" panose="020B0604020202020204" pitchFamily="34" charset="0"/>
            </a:endParaRPr>
          </a:p>
        </p:txBody>
      </p:sp>
      <p:sp>
        <p:nvSpPr>
          <p:cNvPr id="4" name="Pavadinimas 1">
            <a:extLst>
              <a:ext uri="{FF2B5EF4-FFF2-40B4-BE49-F238E27FC236}">
                <a16:creationId xmlns:a16="http://schemas.microsoft.com/office/drawing/2014/main" id="{0A11FF80-6646-4B99-B0A5-4F6AD8FF5754}"/>
              </a:ext>
            </a:extLst>
          </p:cNvPr>
          <p:cNvSpPr>
            <a:spLocks noGrp="1"/>
          </p:cNvSpPr>
          <p:nvPr>
            <p:ph type="title"/>
          </p:nvPr>
        </p:nvSpPr>
        <p:spPr>
          <a:xfrm>
            <a:off x="838200" y="130354"/>
            <a:ext cx="10515600" cy="1101366"/>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Teisėsaugos institucijos užduoties vykdymas </a:t>
            </a:r>
            <a:br>
              <a:rPr lang="lt-LT" sz="3200" b="1" dirty="0">
                <a:latin typeface="Arial" panose="020B0604020202020204" pitchFamily="34" charset="0"/>
                <a:ea typeface="Microsoft Sans Serif" panose="020B0604020202020204" pitchFamily="34" charset="0"/>
                <a:cs typeface="Arial" panose="020B0604020202020204" pitchFamily="34" charset="0"/>
              </a:rPr>
            </a:br>
            <a:r>
              <a:rPr lang="lt-LT" sz="3200" b="1" dirty="0">
                <a:latin typeface="Arial" panose="020B0604020202020204" pitchFamily="34" charset="0"/>
                <a:ea typeface="Microsoft Sans Serif" panose="020B0604020202020204" pitchFamily="34" charset="0"/>
                <a:cs typeface="Arial" panose="020B0604020202020204" pitchFamily="34" charset="0"/>
              </a:rPr>
              <a:t>(BK 32 str.) </a:t>
            </a:r>
          </a:p>
        </p:txBody>
      </p:sp>
    </p:spTree>
    <p:extLst>
      <p:ext uri="{BB962C8B-B14F-4D97-AF65-F5344CB8AC3E}">
        <p14:creationId xmlns:p14="http://schemas.microsoft.com/office/powerpoint/2010/main" val="928865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EDBCBC08-D04A-419C-BC7C-2D6C3B451239}"/>
              </a:ext>
            </a:extLst>
          </p:cNvPr>
          <p:cNvSpPr>
            <a:spLocks noGrp="1"/>
          </p:cNvSpPr>
          <p:nvPr>
            <p:ph idx="1"/>
          </p:nvPr>
        </p:nvSpPr>
        <p:spPr>
          <a:xfrm>
            <a:off x="1285336" y="1440611"/>
            <a:ext cx="10161917" cy="5417389"/>
          </a:xfrm>
        </p:spPr>
        <p:txBody>
          <a:bodyPr>
            <a:normAutofit/>
          </a:bodyPr>
          <a:lstStyle/>
          <a:p>
            <a:pPr>
              <a:lnSpc>
                <a:spcPct val="100000"/>
              </a:lnSpc>
              <a:spcBef>
                <a:spcPts val="600"/>
              </a:spcBef>
            </a:pPr>
            <a:r>
              <a:rPr lang="lt-LT" sz="2000" b="1" dirty="0">
                <a:latin typeface="Arial" panose="020B0604020202020204" pitchFamily="34" charset="0"/>
                <a:cs typeface="Arial" panose="020B0604020202020204" pitchFamily="34" charset="0"/>
              </a:rPr>
              <a:t>I. APLINYBĖ: KITA TEISĖSAUGOS INSTITUCIJOS UŽDUOTIS:</a:t>
            </a:r>
          </a:p>
          <a:p>
            <a:pPr>
              <a:lnSpc>
                <a:spcPct val="100000"/>
              </a:lnSpc>
              <a:spcBef>
                <a:spcPts val="600"/>
              </a:spcBef>
            </a:pPr>
            <a:r>
              <a:rPr lang="lt-LT" sz="2000" dirty="0">
                <a:latin typeface="Arial" panose="020B0604020202020204" pitchFamily="34" charset="0"/>
                <a:cs typeface="Arial" panose="020B0604020202020204" pitchFamily="34" charset="0"/>
              </a:rPr>
              <a:t>Kitos teisėsaugos institucijos užduoties taikymo pagrindą, sąlygas, ribas ir subjektus reglamentuoja LR kriminalinės žvalgybos įstatymas. </a:t>
            </a:r>
          </a:p>
          <a:p>
            <a:pPr>
              <a:lnSpc>
                <a:spcPct val="100000"/>
              </a:lnSpc>
              <a:spcBef>
                <a:spcPts val="600"/>
              </a:spcBef>
            </a:pPr>
            <a:r>
              <a:rPr lang="lt-LT" sz="2000" b="1" dirty="0">
                <a:latin typeface="Arial" panose="020B0604020202020204" pitchFamily="34" charset="0"/>
                <a:cs typeface="Arial" panose="020B0604020202020204" pitchFamily="34" charset="0"/>
              </a:rPr>
              <a:t>Pagrindinės kitos teisėsaugos institucijos užduoties teisėtumo sąlygos yra šios: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tiriama nusikalstamo susivienijimo arba organizuotos grupės NV, arba renkama informacija apie kriminalinės žvalgybos objektus;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apygardos teismo pirmininko ar jo įgalioto teisėjo sankcija (leidimas);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sankcija duodama pagal prokuroro motyvuotą teikimą, kuris rengiamas pagal kriminalinės žvalgybos subjekto vadovo ar jo įgalioto vadovo pavaduotojo pateiktus duomenis;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neperžengtos NV imituojančio elgesio modelio ribos.</a:t>
            </a:r>
          </a:p>
          <a:p>
            <a:pPr marL="0" indent="0">
              <a:lnSpc>
                <a:spcPct val="110000"/>
              </a:lnSpc>
              <a:spcBef>
                <a:spcPts val="600"/>
              </a:spcBef>
              <a:buNone/>
            </a:pPr>
            <a:endParaRPr lang="lt-LT" sz="2000" dirty="0">
              <a:latin typeface="Arial" panose="020B0604020202020204" pitchFamily="34" charset="0"/>
              <a:cs typeface="Arial" panose="020B0604020202020204" pitchFamily="34" charset="0"/>
            </a:endParaRPr>
          </a:p>
        </p:txBody>
      </p:sp>
      <p:sp>
        <p:nvSpPr>
          <p:cNvPr id="4" name="Pavadinimas 1">
            <a:extLst>
              <a:ext uri="{FF2B5EF4-FFF2-40B4-BE49-F238E27FC236}">
                <a16:creationId xmlns:a16="http://schemas.microsoft.com/office/drawing/2014/main" id="{3A40CE84-0D10-43D6-B058-537C900E9157}"/>
              </a:ext>
            </a:extLst>
          </p:cNvPr>
          <p:cNvSpPr>
            <a:spLocks noGrp="1"/>
          </p:cNvSpPr>
          <p:nvPr>
            <p:ph type="title"/>
          </p:nvPr>
        </p:nvSpPr>
        <p:spPr>
          <a:xfrm>
            <a:off x="838200" y="130354"/>
            <a:ext cx="10515600" cy="1101366"/>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Teisėsaugos institucijos užduoties vykdymas </a:t>
            </a:r>
            <a:br>
              <a:rPr lang="lt-LT" sz="3200" b="1" dirty="0">
                <a:latin typeface="Arial" panose="020B0604020202020204" pitchFamily="34" charset="0"/>
                <a:ea typeface="Microsoft Sans Serif" panose="020B0604020202020204" pitchFamily="34" charset="0"/>
                <a:cs typeface="Arial" panose="020B0604020202020204" pitchFamily="34" charset="0"/>
              </a:rPr>
            </a:br>
            <a:r>
              <a:rPr lang="lt-LT" sz="3200" b="1" dirty="0">
                <a:latin typeface="Arial" panose="020B0604020202020204" pitchFamily="34" charset="0"/>
                <a:ea typeface="Microsoft Sans Serif" panose="020B0604020202020204" pitchFamily="34" charset="0"/>
                <a:cs typeface="Arial" panose="020B0604020202020204" pitchFamily="34" charset="0"/>
              </a:rPr>
              <a:t>(BK 32 str.) </a:t>
            </a:r>
          </a:p>
        </p:txBody>
      </p:sp>
    </p:spTree>
    <p:extLst>
      <p:ext uri="{BB962C8B-B14F-4D97-AF65-F5344CB8AC3E}">
        <p14:creationId xmlns:p14="http://schemas.microsoft.com/office/powerpoint/2010/main" val="199376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AAE6B82E-5FE3-476C-9EC6-9E972ABDAC98}"/>
              </a:ext>
            </a:extLst>
          </p:cNvPr>
          <p:cNvSpPr>
            <a:spLocks noGrp="1"/>
          </p:cNvSpPr>
          <p:nvPr>
            <p:ph idx="1"/>
          </p:nvPr>
        </p:nvSpPr>
        <p:spPr>
          <a:xfrm>
            <a:off x="1716657" y="1397479"/>
            <a:ext cx="9723407" cy="5460520"/>
          </a:xfrm>
        </p:spPr>
        <p:txBody>
          <a:bodyPr>
            <a:noAutofit/>
          </a:bodyPr>
          <a:lstStyle/>
          <a:p>
            <a:pPr>
              <a:lnSpc>
                <a:spcPct val="100000"/>
              </a:lnSpc>
              <a:spcBef>
                <a:spcPts val="600"/>
              </a:spcBef>
            </a:pPr>
            <a:r>
              <a:rPr lang="lt-LT" sz="2000" b="1" dirty="0">
                <a:latin typeface="Arial" panose="020B0604020202020204" pitchFamily="34" charset="0"/>
                <a:cs typeface="Arial" panose="020B0604020202020204" pitchFamily="34" charset="0"/>
              </a:rPr>
              <a:t>NETEISĖTUMAS</a:t>
            </a:r>
            <a:r>
              <a:rPr lang="lt-LT" sz="2000" dirty="0">
                <a:latin typeface="Arial" panose="020B0604020202020204" pitchFamily="34" charset="0"/>
                <a:cs typeface="Arial" panose="020B0604020202020204" pitchFamily="34" charset="0"/>
              </a:rPr>
              <a:t>:</a:t>
            </a:r>
          </a:p>
          <a:p>
            <a:pPr marL="342900" indent="-3429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nustatytų NV imituojančio elgesio modelio, kontroliuojamojo gabenimo ar kitos teisėsaugos institucijos užduoties ribų nepaisymas, </a:t>
            </a:r>
          </a:p>
          <a:p>
            <a:pPr marL="342900" indent="-3429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NV provokavimas,</a:t>
            </a:r>
          </a:p>
          <a:p>
            <a:pPr marL="342900" indent="-3429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kitoks piktnaudžiavimas modeliu, gabenimu ar kita teisėsaugos institucijos užduotimi.</a:t>
            </a:r>
          </a:p>
          <a:p>
            <a:pPr>
              <a:lnSpc>
                <a:spcPct val="100000"/>
              </a:lnSpc>
              <a:spcBef>
                <a:spcPts val="600"/>
              </a:spcBef>
            </a:pPr>
            <a:r>
              <a:rPr lang="lt-LT" sz="2000" b="1" dirty="0">
                <a:latin typeface="Arial" panose="020B0604020202020204" pitchFamily="34" charset="0"/>
                <a:cs typeface="Arial" panose="020B0604020202020204" pitchFamily="34" charset="0"/>
              </a:rPr>
              <a:t>SVARBU</a:t>
            </a:r>
            <a:r>
              <a:rPr lang="lt-LT" sz="2000" dirty="0">
                <a:latin typeface="Arial"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NV imituojančio elgesio modelį ar teisėsaugos institucijos kitą teisėsaugos institucijos užduotį vykdantis asmuo </a:t>
            </a:r>
            <a:r>
              <a:rPr lang="lt-LT" sz="2000" b="1" dirty="0">
                <a:latin typeface="Arial" panose="020B0604020202020204" pitchFamily="34" charset="0"/>
                <a:cs typeface="Arial" panose="020B0604020202020204" pitchFamily="34" charset="0"/>
              </a:rPr>
              <a:t>turi vengti žalos padarymo</a:t>
            </a:r>
            <a:r>
              <a:rPr lang="lt-LT" sz="2000" dirty="0">
                <a:latin typeface="Arial" panose="020B0604020202020204" pitchFamily="34" charset="0"/>
                <a:cs typeface="Arial" panose="020B0604020202020204" pitchFamily="34" charset="0"/>
              </a:rPr>
              <a:t>, o jei ji </a:t>
            </a:r>
            <a:r>
              <a:rPr lang="lt-LT" sz="2000" b="1" dirty="0">
                <a:latin typeface="Arial" panose="020B0604020202020204" pitchFamily="34" charset="0"/>
                <a:cs typeface="Arial" panose="020B0604020202020204" pitchFamily="34" charset="0"/>
              </a:rPr>
              <a:t>neišvengiama</a:t>
            </a:r>
            <a:r>
              <a:rPr lang="lt-LT" sz="2000" dirty="0">
                <a:latin typeface="Arial" panose="020B0604020202020204" pitchFamily="34" charset="0"/>
                <a:cs typeface="Arial" panose="020B0604020202020204" pitchFamily="34" charset="0"/>
              </a:rPr>
              <a:t> - </a:t>
            </a:r>
            <a:r>
              <a:rPr lang="lt-LT" sz="2000" b="1" dirty="0">
                <a:latin typeface="Arial" panose="020B0604020202020204" pitchFamily="34" charset="0"/>
                <a:cs typeface="Arial" panose="020B0604020202020204" pitchFamily="34" charset="0"/>
              </a:rPr>
              <a:t>siekti padaryti kiek įmanoma mažiau žalos</a:t>
            </a:r>
            <a:r>
              <a:rPr lang="lt-LT" sz="2000" dirty="0">
                <a:latin typeface="Arial"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Kuo </a:t>
            </a:r>
            <a:r>
              <a:rPr lang="lt-LT" sz="2000" b="1" dirty="0">
                <a:latin typeface="Arial" panose="020B0604020202020204" pitchFamily="34" charset="0"/>
                <a:cs typeface="Arial" panose="020B0604020202020204" pitchFamily="34" charset="0"/>
              </a:rPr>
              <a:t>svarbesni interesai, vertybės</a:t>
            </a:r>
            <a:r>
              <a:rPr lang="lt-LT" sz="2000" dirty="0">
                <a:latin typeface="Arial" panose="020B0604020202020204" pitchFamily="34" charset="0"/>
                <a:cs typeface="Arial" panose="020B0604020202020204" pitchFamily="34" charset="0"/>
              </a:rPr>
              <a:t>, kurias siekiant apsaugoti padaryta žalos, t</a:t>
            </a:r>
            <a:r>
              <a:rPr lang="lt-LT" sz="2000" b="1" dirty="0">
                <a:latin typeface="Arial" panose="020B0604020202020204" pitchFamily="34" charset="0"/>
                <a:cs typeface="Arial" panose="020B0604020202020204" pitchFamily="34" charset="0"/>
              </a:rPr>
              <a:t>uo didesnė žala gali būti laikoma padaryta</a:t>
            </a:r>
            <a:r>
              <a:rPr lang="lt-LT" sz="2000" dirty="0">
                <a:latin typeface="Arial" panose="020B0604020202020204" pitchFamily="34" charset="0"/>
                <a:cs typeface="Arial" panose="020B0604020202020204" pitchFamily="34" charset="0"/>
              </a:rPr>
              <a:t> neperžengiant NV imituojančio elgesio modelio ar kitos teisėsaugos institucijos užduoties vykdymo ribų.</a:t>
            </a:r>
          </a:p>
        </p:txBody>
      </p:sp>
      <p:sp>
        <p:nvSpPr>
          <p:cNvPr id="4" name="Pavadinimas 1">
            <a:extLst>
              <a:ext uri="{FF2B5EF4-FFF2-40B4-BE49-F238E27FC236}">
                <a16:creationId xmlns:a16="http://schemas.microsoft.com/office/drawing/2014/main" id="{E7DCB2C9-E334-4466-9C3B-0DCBD4CD0B7F}"/>
              </a:ext>
            </a:extLst>
          </p:cNvPr>
          <p:cNvSpPr>
            <a:spLocks noGrp="1"/>
          </p:cNvSpPr>
          <p:nvPr>
            <p:ph type="title"/>
          </p:nvPr>
        </p:nvSpPr>
        <p:spPr>
          <a:xfrm>
            <a:off x="838200" y="130354"/>
            <a:ext cx="10515600" cy="1101366"/>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Teisėsaugos institucijos užduoties vykdymas </a:t>
            </a:r>
            <a:br>
              <a:rPr lang="lt-LT" sz="3200" b="1" dirty="0">
                <a:latin typeface="Arial" panose="020B0604020202020204" pitchFamily="34" charset="0"/>
                <a:ea typeface="Microsoft Sans Serif" panose="020B0604020202020204" pitchFamily="34" charset="0"/>
                <a:cs typeface="Arial" panose="020B0604020202020204" pitchFamily="34" charset="0"/>
              </a:rPr>
            </a:br>
            <a:r>
              <a:rPr lang="lt-LT" sz="3200" b="1" dirty="0">
                <a:latin typeface="Arial" panose="020B0604020202020204" pitchFamily="34" charset="0"/>
                <a:ea typeface="Microsoft Sans Serif" panose="020B0604020202020204" pitchFamily="34" charset="0"/>
                <a:cs typeface="Arial" panose="020B0604020202020204" pitchFamily="34" charset="0"/>
              </a:rPr>
              <a:t>(BK 32 str.) </a:t>
            </a:r>
          </a:p>
        </p:txBody>
      </p:sp>
    </p:spTree>
    <p:extLst>
      <p:ext uri="{BB962C8B-B14F-4D97-AF65-F5344CB8AC3E}">
        <p14:creationId xmlns:p14="http://schemas.microsoft.com/office/powerpoint/2010/main" val="321425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1F6EC3C8-F79B-4D84-8A02-3F3B13F38EF2}"/>
              </a:ext>
            </a:extLst>
          </p:cNvPr>
          <p:cNvSpPr>
            <a:spLocks noGrp="1"/>
          </p:cNvSpPr>
          <p:nvPr>
            <p:ph idx="1"/>
          </p:nvPr>
        </p:nvSpPr>
        <p:spPr>
          <a:xfrm>
            <a:off x="1328468" y="1825625"/>
            <a:ext cx="10025332" cy="4351338"/>
          </a:xfrm>
        </p:spPr>
        <p:txBody>
          <a:bodyPr/>
          <a:lstStyle/>
          <a:p>
            <a:r>
              <a:rPr lang="lt-LT" sz="2000" b="1" dirty="0">
                <a:latin typeface="Arial" panose="020B0604020202020204" pitchFamily="34" charset="0"/>
                <a:cs typeface="Arial" panose="020B0604020202020204" pitchFamily="34" charset="0"/>
              </a:rPr>
              <a:t>TEISINĖS PASEKMĖS</a:t>
            </a:r>
            <a:r>
              <a:rPr lang="lt-LT" sz="2000" dirty="0">
                <a:latin typeface="Arial" panose="020B0604020202020204" pitchFamily="34" charset="0"/>
                <a:cs typeface="Arial" panose="020B0604020202020204" pitchFamily="34" charset="0"/>
              </a:rPr>
              <a:t>: </a:t>
            </a:r>
          </a:p>
          <a:p>
            <a:r>
              <a:rPr lang="lt-LT" sz="2000" dirty="0">
                <a:latin typeface="Arial" panose="020B0604020202020204" pitchFamily="34" charset="0"/>
                <a:cs typeface="Arial" panose="020B0604020202020204" pitchFamily="34" charset="0"/>
              </a:rPr>
              <a:t>Tais atvejais, kai veikiant NV imituojančio elgesio modelio, kontroliuojamojo gabenimo ar kitos teisėsaugos institucijos užduoties situacijoje </a:t>
            </a:r>
            <a:r>
              <a:rPr lang="lt-LT" sz="2000" b="1" dirty="0">
                <a:latin typeface="Arial" panose="020B0604020202020204" pitchFamily="34" charset="0"/>
                <a:cs typeface="Arial" panose="020B0604020202020204" pitchFamily="34" charset="0"/>
              </a:rPr>
              <a:t>pažeidžiamos teisėtumo sąlygas</a:t>
            </a:r>
            <a:r>
              <a:rPr lang="lt-LT" sz="2000" dirty="0">
                <a:latin typeface="Arial" panose="020B0604020202020204" pitchFamily="34" charset="0"/>
                <a:cs typeface="Arial" panose="020B0604020202020204" pitchFamily="34" charset="0"/>
              </a:rPr>
              <a:t>, asmuo už padarytą žalą traukiamas atsakomybėn </a:t>
            </a:r>
            <a:r>
              <a:rPr lang="lt-LT" sz="2000" b="1" dirty="0">
                <a:latin typeface="Arial" panose="020B0604020202020204" pitchFamily="34" charset="0"/>
                <a:cs typeface="Arial" panose="020B0604020202020204" pitchFamily="34" charset="0"/>
              </a:rPr>
              <a:t>BENDRAISIAIS PAGRINDAIS</a:t>
            </a:r>
            <a:r>
              <a:rPr lang="lt-LT" sz="2000" dirty="0">
                <a:latin typeface="Arial" panose="020B0604020202020204" pitchFamily="34" charset="0"/>
                <a:cs typeface="Arial" panose="020B0604020202020204" pitchFamily="34" charset="0"/>
              </a:rPr>
              <a:t>. </a:t>
            </a:r>
          </a:p>
          <a:p>
            <a:r>
              <a:rPr lang="lt-LT" sz="2000" b="1" dirty="0">
                <a:latin typeface="Arial" panose="020B0604020202020204" pitchFamily="34" charset="0"/>
                <a:cs typeface="Arial" panose="020B0604020202020204" pitchFamily="34" charset="0"/>
              </a:rPr>
              <a:t>TAČIAU</a:t>
            </a:r>
            <a:r>
              <a:rPr lang="lt-LT" sz="2000" dirty="0">
                <a:latin typeface="Arial" panose="020B0604020202020204" pitchFamily="34" charset="0"/>
                <a:cs typeface="Arial" panose="020B0604020202020204" pitchFamily="34" charset="0"/>
              </a:rPr>
              <a:t> BK suteikia teismui teisę asmeniui, pažeidusiam būtinojo reikalingumo teisėtumo sąlygas:</a:t>
            </a:r>
          </a:p>
          <a:p>
            <a:pPr marL="457200" indent="-457200">
              <a:buFont typeface="+mj-lt"/>
              <a:buAutoNum type="arabicPeriod"/>
            </a:pPr>
            <a:r>
              <a:rPr lang="lt-LT" sz="2000" dirty="0">
                <a:latin typeface="Arial" panose="020B0604020202020204" pitchFamily="34" charset="0"/>
                <a:cs typeface="Arial" panose="020B0604020202020204" pitchFamily="34" charset="0"/>
              </a:rPr>
              <a:t>skirti švelnesnę bausmę, negu numatyta įstatyme (BK 62 str.), arba </a:t>
            </a:r>
          </a:p>
          <a:p>
            <a:pPr marL="457200" indent="-457200">
              <a:buFont typeface="+mj-lt"/>
              <a:buAutoNum type="arabicPeriod"/>
            </a:pPr>
            <a:r>
              <a:rPr lang="lt-LT" sz="2000" dirty="0">
                <a:latin typeface="Arial" panose="020B0604020202020204" pitchFamily="34" charset="0"/>
                <a:cs typeface="Arial" panose="020B0604020202020204" pitchFamily="34" charset="0"/>
              </a:rPr>
              <a:t>skiriant bausmę pripažinti tokią situaciją atsakomybę lengvinančia aplinkybe (BK 59 str.).</a:t>
            </a:r>
          </a:p>
          <a:p>
            <a:endParaRPr lang="lt-LT" dirty="0"/>
          </a:p>
        </p:txBody>
      </p:sp>
      <p:sp>
        <p:nvSpPr>
          <p:cNvPr id="4" name="Pavadinimas 1">
            <a:extLst>
              <a:ext uri="{FF2B5EF4-FFF2-40B4-BE49-F238E27FC236}">
                <a16:creationId xmlns:a16="http://schemas.microsoft.com/office/drawing/2014/main" id="{70780958-A7DB-4DFA-8BAA-2A1D546E5F7B}"/>
              </a:ext>
            </a:extLst>
          </p:cNvPr>
          <p:cNvSpPr>
            <a:spLocks noGrp="1"/>
          </p:cNvSpPr>
          <p:nvPr>
            <p:ph type="title"/>
          </p:nvPr>
        </p:nvSpPr>
        <p:spPr>
          <a:xfrm>
            <a:off x="838200" y="365125"/>
            <a:ext cx="10515600" cy="1325563"/>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Teisėsaugos institucijos užduoties vykdymas </a:t>
            </a:r>
            <a:br>
              <a:rPr lang="lt-LT" sz="3200" b="1" dirty="0">
                <a:latin typeface="Arial" panose="020B0604020202020204" pitchFamily="34" charset="0"/>
                <a:ea typeface="Microsoft Sans Serif" panose="020B0604020202020204" pitchFamily="34" charset="0"/>
                <a:cs typeface="Arial" panose="020B0604020202020204" pitchFamily="34" charset="0"/>
              </a:rPr>
            </a:br>
            <a:r>
              <a:rPr lang="lt-LT" sz="3200" b="1" dirty="0">
                <a:latin typeface="Arial" panose="020B0604020202020204" pitchFamily="34" charset="0"/>
                <a:ea typeface="Microsoft Sans Serif" panose="020B0604020202020204" pitchFamily="34" charset="0"/>
                <a:cs typeface="Arial" panose="020B0604020202020204" pitchFamily="34" charset="0"/>
              </a:rPr>
              <a:t>(BK 32 str.) </a:t>
            </a:r>
          </a:p>
        </p:txBody>
      </p:sp>
    </p:spTree>
    <p:extLst>
      <p:ext uri="{BB962C8B-B14F-4D97-AF65-F5344CB8AC3E}">
        <p14:creationId xmlns:p14="http://schemas.microsoft.com/office/powerpoint/2010/main" val="305664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45BFDBB-11BF-47A5-A104-BB1C9480F717}"/>
              </a:ext>
            </a:extLst>
          </p:cNvPr>
          <p:cNvSpPr>
            <a:spLocks noGrp="1"/>
          </p:cNvSpPr>
          <p:nvPr>
            <p:ph type="title"/>
          </p:nvPr>
        </p:nvSpPr>
        <p:spPr>
          <a:xfrm>
            <a:off x="838200" y="2429899"/>
            <a:ext cx="10515600" cy="1325563"/>
          </a:xfrm>
        </p:spPr>
        <p:txBody>
          <a:bodyPr>
            <a:normAutofit/>
          </a:bodyPr>
          <a:lstStyle/>
          <a:p>
            <a:r>
              <a:rPr lang="nl-NL" sz="4000" b="1" dirty="0">
                <a:latin typeface="Microsoft Sans Serif" panose="020B0604020202020204" pitchFamily="34" charset="0"/>
                <a:ea typeface="Microsoft Sans Serif" panose="020B0604020202020204" pitchFamily="34" charset="0"/>
                <a:cs typeface="Microsoft Sans Serif" panose="020B0604020202020204" pitchFamily="34" charset="0"/>
              </a:rPr>
              <a:t>Būtinoji gintis</a:t>
            </a:r>
            <a:r>
              <a:rPr lang="lt-LT" sz="4000" b="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nl-NL" sz="4000" b="1" dirty="0">
                <a:latin typeface="Microsoft Sans Serif" panose="020B0604020202020204" pitchFamily="34" charset="0"/>
                <a:ea typeface="Microsoft Sans Serif" panose="020B0604020202020204" pitchFamily="34" charset="0"/>
                <a:cs typeface="Microsoft Sans Serif" panose="020B0604020202020204" pitchFamily="34" charset="0"/>
              </a:rPr>
              <a:t>BK 28 str.</a:t>
            </a:r>
            <a:r>
              <a:rPr lang="lt-LT" sz="4000" b="1" dirty="0">
                <a:latin typeface="Microsoft Sans Serif" panose="020B0604020202020204" pitchFamily="34" charset="0"/>
                <a:ea typeface="Microsoft Sans Serif" panose="020B0604020202020204" pitchFamily="34" charset="0"/>
                <a:cs typeface="Microsoft Sans Serif" panose="020B0604020202020204" pitchFamily="34" charset="0"/>
              </a:rPr>
              <a:t>)</a:t>
            </a:r>
          </a:p>
        </p:txBody>
      </p:sp>
    </p:spTree>
    <p:extLst>
      <p:ext uri="{BB962C8B-B14F-4D97-AF65-F5344CB8AC3E}">
        <p14:creationId xmlns:p14="http://schemas.microsoft.com/office/powerpoint/2010/main" val="15253944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EE52708-C1DD-4631-893A-0B1128C3CCF7}"/>
              </a:ext>
            </a:extLst>
          </p:cNvPr>
          <p:cNvSpPr>
            <a:spLocks noGrp="1"/>
          </p:cNvSpPr>
          <p:nvPr>
            <p:ph type="title"/>
          </p:nvPr>
        </p:nvSpPr>
        <p:spPr>
          <a:xfrm>
            <a:off x="838200" y="2766218"/>
            <a:ext cx="10515600" cy="1325563"/>
          </a:xfrm>
        </p:spPr>
        <p:txBody>
          <a:bodyPr>
            <a:normAutofit/>
          </a:bodyPr>
          <a:lstStyle/>
          <a:p>
            <a:r>
              <a:rPr lang="lt-LT" sz="3600" b="1" dirty="0">
                <a:latin typeface="Microsoft Sans Serif" panose="020B0604020202020204" pitchFamily="34" charset="0"/>
                <a:ea typeface="Microsoft Sans Serif" panose="020B0604020202020204" pitchFamily="34" charset="0"/>
                <a:cs typeface="Microsoft Sans Serif" panose="020B0604020202020204" pitchFamily="34" charset="0"/>
              </a:rPr>
              <a:t>Įsakymo vykdymas (BK 33 str.) </a:t>
            </a:r>
          </a:p>
        </p:txBody>
      </p:sp>
    </p:spTree>
    <p:extLst>
      <p:ext uri="{BB962C8B-B14F-4D97-AF65-F5344CB8AC3E}">
        <p14:creationId xmlns:p14="http://schemas.microsoft.com/office/powerpoint/2010/main" val="505959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BA03FB4B-DA41-449C-92EC-C3D72723C02C}"/>
              </a:ext>
            </a:extLst>
          </p:cNvPr>
          <p:cNvSpPr>
            <a:spLocks noGrp="1"/>
          </p:cNvSpPr>
          <p:nvPr>
            <p:ph idx="1"/>
          </p:nvPr>
        </p:nvSpPr>
        <p:spPr>
          <a:xfrm>
            <a:off x="1595887" y="1285336"/>
            <a:ext cx="9989387" cy="5432077"/>
          </a:xfrm>
        </p:spPr>
        <p:txBody>
          <a:bodyPr>
            <a:normAutofit/>
          </a:bodyPr>
          <a:lstStyle/>
          <a:p>
            <a:endParaRPr lang="lt-LT" sz="2000" b="1" dirty="0">
              <a:latin typeface="Arial" panose="020B0604020202020204" pitchFamily="34" charset="0"/>
              <a:cs typeface="Arial" panose="020B0604020202020204" pitchFamily="34" charset="0"/>
            </a:endParaRPr>
          </a:p>
          <a:p>
            <a:r>
              <a:rPr lang="lt-LT" sz="2000" b="1" dirty="0">
                <a:latin typeface="Arial" panose="020B0604020202020204" pitchFamily="34" charset="0"/>
                <a:cs typeface="Arial" panose="020B0604020202020204" pitchFamily="34" charset="0"/>
              </a:rPr>
              <a:t>Įsakymo (potvarkio, nurodymo) vykdymas -</a:t>
            </a:r>
            <a:r>
              <a:rPr lang="lt-LT" sz="2000" dirty="0">
                <a:latin typeface="Arial" panose="020B0604020202020204" pitchFamily="34" charset="0"/>
                <a:cs typeface="Arial" panose="020B0604020202020204" pitchFamily="34" charset="0"/>
              </a:rPr>
              <a:t> </a:t>
            </a:r>
            <a:r>
              <a:rPr lang="lt-LT" sz="2000" i="1" dirty="0">
                <a:latin typeface="Arial" panose="020B0604020202020204" pitchFamily="34" charset="0"/>
                <a:cs typeface="Arial" panose="020B0604020202020204" pitchFamily="34" charset="0"/>
              </a:rPr>
              <a:t>tai situacija, kai BK ginamiems interesams asmuo padaro žalos vykdydamas aukštesnio pagal pavaldumą asmens teisėtą įsakymą (potvarkį, nurodymą).</a:t>
            </a:r>
          </a:p>
          <a:p>
            <a:r>
              <a:rPr lang="lt-LT" sz="2000" b="1" dirty="0">
                <a:latin typeface="Arial" panose="020B0604020202020204" pitchFamily="34" charset="0"/>
                <a:cs typeface="Arial" panose="020B0604020202020204" pitchFamily="34" charset="0"/>
              </a:rPr>
              <a:t>PAGRINDIMAS</a:t>
            </a:r>
            <a:r>
              <a:rPr lang="lt-LT" sz="2000" dirty="0">
                <a:latin typeface="Arial" panose="020B0604020202020204" pitchFamily="34" charset="0"/>
                <a:cs typeface="Arial" panose="020B0604020202020204" pitchFamily="34" charset="0"/>
              </a:rPr>
              <a:t>: įsakymo vykdymo veiksmai, nors ir atitinka tam tikrą BK specialiojoje dalyje numatytą NV sudėtį, negali būti laikomi nusikalstamais, nes </a:t>
            </a:r>
            <a:r>
              <a:rPr lang="lt-LT" sz="2000" b="1" dirty="0">
                <a:latin typeface="Arial" panose="020B0604020202020204" pitchFamily="34" charset="0"/>
                <a:cs typeface="Arial" panose="020B0604020202020204" pitchFamily="34" charset="0"/>
              </a:rPr>
              <a:t>jie yra teisėti ir atlikti ginant visuomenei naudingus interesus. </a:t>
            </a:r>
          </a:p>
          <a:p>
            <a:r>
              <a:rPr lang="lt-LT" sz="2000" b="1" dirty="0">
                <a:latin typeface="Arial" panose="020B0604020202020204" pitchFamily="34" charset="0"/>
                <a:cs typeface="Arial" panose="020B0604020202020204" pitchFamily="34" charset="0"/>
              </a:rPr>
              <a:t>SVARBU: taikoma civilinės tarnybos sąlygomis išskyrus KARINĖS TARNYBOS SĄLYGOMIS.</a:t>
            </a:r>
          </a:p>
          <a:p>
            <a:r>
              <a:rPr lang="lt-LT" sz="2000" b="1" dirty="0">
                <a:latin typeface="Arial" panose="020B0604020202020204" pitchFamily="34" charset="0"/>
                <a:cs typeface="Arial" panose="020B0604020202020204" pitchFamily="34" charset="0"/>
              </a:rPr>
              <a:t>TEISĖTUMO SĄLYGOS: tam, kad įsakymo (potvarkio, nurodymo) vykdymas būtų laikomas BAŠA, jis turi atitikti BK jam keliamus reikalavimus: </a:t>
            </a:r>
          </a:p>
          <a:p>
            <a:pPr marL="457200" indent="-457200">
              <a:buFont typeface="+mj-lt"/>
              <a:buAutoNum type="arabicPeriod"/>
            </a:pPr>
            <a:r>
              <a:rPr lang="lt-LT" sz="2000" dirty="0">
                <a:latin typeface="Arial" panose="020B0604020202020204" pitchFamily="34" charset="0"/>
                <a:cs typeface="Arial" panose="020B0604020202020204" pitchFamily="34" charset="0"/>
              </a:rPr>
              <a:t>turi būti teisėtas,</a:t>
            </a:r>
          </a:p>
          <a:p>
            <a:pPr marL="457200" indent="-457200">
              <a:buFont typeface="+mj-lt"/>
              <a:buAutoNum type="arabicPeriod"/>
            </a:pPr>
            <a:r>
              <a:rPr lang="lt-LT" sz="2000" dirty="0">
                <a:latin typeface="Arial" panose="020B0604020202020204" pitchFamily="34" charset="0"/>
                <a:cs typeface="Arial" panose="020B0604020202020204" pitchFamily="34" charset="0"/>
              </a:rPr>
              <a:t>privalomas jį vykdančiam asmeniui.</a:t>
            </a:r>
          </a:p>
        </p:txBody>
      </p:sp>
      <p:sp>
        <p:nvSpPr>
          <p:cNvPr id="4" name="Pavadinimas 1">
            <a:extLst>
              <a:ext uri="{FF2B5EF4-FFF2-40B4-BE49-F238E27FC236}">
                <a16:creationId xmlns:a16="http://schemas.microsoft.com/office/drawing/2014/main" id="{5A535CF2-63CE-4002-B9AA-D55CC16E872A}"/>
              </a:ext>
            </a:extLst>
          </p:cNvPr>
          <p:cNvSpPr>
            <a:spLocks noGrp="1"/>
          </p:cNvSpPr>
          <p:nvPr>
            <p:ph type="title"/>
          </p:nvPr>
        </p:nvSpPr>
        <p:spPr>
          <a:xfrm>
            <a:off x="838200" y="140586"/>
            <a:ext cx="10515600" cy="808319"/>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Įsakymo vykdymas (BK 33 str.)</a:t>
            </a:r>
          </a:p>
        </p:txBody>
      </p:sp>
    </p:spTree>
    <p:extLst>
      <p:ext uri="{BB962C8B-B14F-4D97-AF65-F5344CB8AC3E}">
        <p14:creationId xmlns:p14="http://schemas.microsoft.com/office/powerpoint/2010/main" val="3202527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8D4304A3-1401-4DEA-AB18-E10720A2B0B3}"/>
              </a:ext>
            </a:extLst>
          </p:cNvPr>
          <p:cNvSpPr>
            <a:spLocks noGrp="1"/>
          </p:cNvSpPr>
          <p:nvPr>
            <p:ph idx="1"/>
          </p:nvPr>
        </p:nvSpPr>
        <p:spPr>
          <a:xfrm>
            <a:off x="1285336" y="1414732"/>
            <a:ext cx="10068464" cy="5443267"/>
          </a:xfrm>
        </p:spPr>
        <p:txBody>
          <a:bodyPr>
            <a:normAutofit lnSpcReduction="10000"/>
          </a:bodyPr>
          <a:lstStyle/>
          <a:p>
            <a:pPr>
              <a:lnSpc>
                <a:spcPct val="100000"/>
              </a:lnSpc>
              <a:spcBef>
                <a:spcPts val="600"/>
              </a:spcBef>
            </a:pPr>
            <a:r>
              <a:rPr lang="lt-LT" sz="2000" b="1" dirty="0">
                <a:latin typeface="Arial" panose="020B0604020202020204" pitchFamily="34" charset="0"/>
                <a:cs typeface="Arial" panose="020B0604020202020204" pitchFamily="34" charset="0"/>
              </a:rPr>
              <a:t>I. APLINKYBĖ: ĮSAKYMAS (POTVARKIS, NURODYMAS) - TEISĖTAS:</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jis neprieštarauja galiojantiems teisės aktams;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jis atitinka kompetentingo asmens (viršininko, vadovo) kompetencijos ribas. </a:t>
            </a:r>
          </a:p>
          <a:p>
            <a:pPr>
              <a:lnSpc>
                <a:spcPct val="100000"/>
              </a:lnSpc>
              <a:spcBef>
                <a:spcPts val="600"/>
              </a:spcBef>
            </a:pPr>
            <a:r>
              <a:rPr lang="lt-LT" sz="2000" dirty="0">
                <a:latin typeface="Arial" panose="020B0604020202020204" pitchFamily="34" charset="0"/>
                <a:cs typeface="Arial" panose="020B0604020202020204" pitchFamily="34" charset="0"/>
              </a:rPr>
              <a:t>Įsakymą (potvarkį, nurodymą) pavaldžiam, pagal tarnybą privalančiam paklusti asmeniui gali duoti tik: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valdingus įgalinimus turintis, aukštesnis pagal pareigas,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oficialiai laikinai tokias pareigas einantis asmuo. </a:t>
            </a:r>
          </a:p>
          <a:p>
            <a:pPr>
              <a:lnSpc>
                <a:spcPct val="100000"/>
              </a:lnSpc>
              <a:spcBef>
                <a:spcPts val="600"/>
              </a:spcBef>
            </a:pPr>
            <a:endParaRPr lang="lt-LT" sz="2000" b="1" dirty="0">
              <a:latin typeface="Arial" panose="020B0604020202020204" pitchFamily="34" charset="0"/>
              <a:cs typeface="Arial" panose="020B0604020202020204" pitchFamily="34" charset="0"/>
            </a:endParaRPr>
          </a:p>
          <a:p>
            <a:pPr>
              <a:lnSpc>
                <a:spcPct val="100000"/>
              </a:lnSpc>
              <a:spcBef>
                <a:spcPts val="600"/>
              </a:spcBef>
            </a:pPr>
            <a:r>
              <a:rPr lang="lt-LT" sz="2000" b="1" dirty="0">
                <a:latin typeface="Arial" panose="020B0604020202020204" pitchFamily="34" charset="0"/>
                <a:cs typeface="Arial" panose="020B0604020202020204" pitchFamily="34" charset="0"/>
              </a:rPr>
              <a:t>II. APLINKYBĖ: ĮSAKYMAS (POTVARKIS, NURODYMAS) – PRIVALOMAS:</a:t>
            </a:r>
          </a:p>
          <a:p>
            <a:pPr>
              <a:lnSpc>
                <a:spcPct val="100000"/>
              </a:lnSpc>
              <a:spcBef>
                <a:spcPts val="600"/>
              </a:spcBef>
            </a:pPr>
            <a:r>
              <a:rPr lang="lt-LT" sz="2000" dirty="0">
                <a:latin typeface="Arial" panose="020B0604020202020204" pitchFamily="34" charset="0"/>
                <a:cs typeface="Arial" panose="020B0604020202020204" pitchFamily="34" charset="0"/>
              </a:rPr>
              <a:t>Kai jis yra duotas nustatyta tvarka ir laikantis nurodytos formos. </a:t>
            </a:r>
          </a:p>
          <a:p>
            <a:pPr>
              <a:lnSpc>
                <a:spcPct val="100000"/>
              </a:lnSpc>
              <a:spcBef>
                <a:spcPts val="600"/>
              </a:spcBef>
            </a:pPr>
            <a:r>
              <a:rPr lang="lt-LT" sz="2000" b="1" dirty="0">
                <a:latin typeface="Arial" panose="020B0604020202020204" pitchFamily="34" charset="0"/>
                <a:cs typeface="Arial" panose="020B0604020202020204" pitchFamily="34" charset="0"/>
              </a:rPr>
              <a:t>ĮSAKYMŲ ĮVAIROVĖ</a:t>
            </a:r>
            <a:r>
              <a:rPr lang="lt-LT" sz="2000" dirty="0">
                <a:latin typeface="Arial" panose="020B0604020202020204" pitchFamily="34" charset="0"/>
                <a:cs typeface="Arial" panose="020B0604020202020204" pitchFamily="34" charset="0"/>
              </a:rPr>
              <a:t>: Įsakymas (potvarkis, nurodymas) gali būti:</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duodamas žodžiu arba raštu,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perduodamas tiesiogiai jį turinčiam įvykdyti asmeniui ar per kitą asmenį, kuris įsakymą vykdančiam asmeniui žinomas, nekelia abejonių (</a:t>
            </a:r>
            <a:r>
              <a:rPr lang="lt-LT" sz="2000" i="1" dirty="0">
                <a:latin typeface="Arial" panose="020B0604020202020204" pitchFamily="34" charset="0"/>
                <a:cs typeface="Arial" panose="020B0604020202020204" pitchFamily="34" charset="0"/>
              </a:rPr>
              <a:t>pvz., per padėjėją, sekretorę ir pan</a:t>
            </a:r>
            <a:r>
              <a:rPr lang="lt-LT" sz="2000" dirty="0">
                <a:latin typeface="Arial" panose="020B0604020202020204" pitchFamily="34" charset="0"/>
                <a:cs typeface="Arial" panose="020B0604020202020204" pitchFamily="34" charset="0"/>
              </a:rPr>
              <a:t>.). </a:t>
            </a:r>
          </a:p>
        </p:txBody>
      </p:sp>
      <p:sp>
        <p:nvSpPr>
          <p:cNvPr id="4" name="Pavadinimas 1">
            <a:extLst>
              <a:ext uri="{FF2B5EF4-FFF2-40B4-BE49-F238E27FC236}">
                <a16:creationId xmlns:a16="http://schemas.microsoft.com/office/drawing/2014/main" id="{31A1B0DF-F92A-476B-9239-EAE1AF0C2D66}"/>
              </a:ext>
            </a:extLst>
          </p:cNvPr>
          <p:cNvSpPr>
            <a:spLocks noGrp="1"/>
          </p:cNvSpPr>
          <p:nvPr>
            <p:ph type="title"/>
          </p:nvPr>
        </p:nvSpPr>
        <p:spPr>
          <a:xfrm>
            <a:off x="838200" y="140586"/>
            <a:ext cx="10515600" cy="808319"/>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Įsakymo vykdymas (BK 33 str.)</a:t>
            </a:r>
          </a:p>
        </p:txBody>
      </p:sp>
    </p:spTree>
    <p:extLst>
      <p:ext uri="{BB962C8B-B14F-4D97-AF65-F5344CB8AC3E}">
        <p14:creationId xmlns:p14="http://schemas.microsoft.com/office/powerpoint/2010/main" val="794937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1822239B-237D-46D5-A2AA-05D046063EDB}"/>
              </a:ext>
            </a:extLst>
          </p:cNvPr>
          <p:cNvSpPr>
            <a:spLocks noGrp="1"/>
          </p:cNvSpPr>
          <p:nvPr>
            <p:ph idx="1"/>
          </p:nvPr>
        </p:nvSpPr>
        <p:spPr>
          <a:xfrm>
            <a:off x="1285336" y="1216325"/>
            <a:ext cx="10148362" cy="5641675"/>
          </a:xfrm>
        </p:spPr>
        <p:txBody>
          <a:bodyPr>
            <a:normAutofit fontScale="92500"/>
          </a:bodyPr>
          <a:lstStyle/>
          <a:p>
            <a:pPr>
              <a:lnSpc>
                <a:spcPct val="110000"/>
              </a:lnSpc>
              <a:spcBef>
                <a:spcPts val="600"/>
              </a:spcBef>
            </a:pPr>
            <a:r>
              <a:rPr lang="lt-LT" sz="2000" b="1" dirty="0">
                <a:latin typeface="Arial" panose="020B0604020202020204" pitchFamily="34" charset="0"/>
                <a:cs typeface="Arial" panose="020B0604020202020204" pitchFamily="34" charset="0"/>
              </a:rPr>
              <a:t>ŽINOMAI NUSIKALSTAMAS ĮSAKYMAS (POTVARKIS, NURODYMAS):</a:t>
            </a:r>
          </a:p>
          <a:p>
            <a:pPr marL="457200" indent="-457200">
              <a:lnSpc>
                <a:spcPct val="110000"/>
              </a:lnSpc>
              <a:spcBef>
                <a:spcPts val="600"/>
              </a:spcBef>
              <a:buFont typeface="+mj-lt"/>
              <a:buAutoNum type="arabicPeriod"/>
            </a:pPr>
            <a:r>
              <a:rPr lang="lt-LT" sz="2000" b="1" dirty="0">
                <a:latin typeface="Arial" panose="020B0604020202020204" pitchFamily="34" charset="0"/>
                <a:cs typeface="Arial" panose="020B0604020202020204" pitchFamily="34" charset="0"/>
              </a:rPr>
              <a:t>JEI</a:t>
            </a:r>
            <a:r>
              <a:rPr lang="lt-LT" sz="2000" dirty="0">
                <a:latin typeface="Arial" panose="020B0604020202020204" pitchFamily="34" charset="0"/>
                <a:cs typeface="Arial" panose="020B0604020202020204" pitchFamily="34" charset="0"/>
              </a:rPr>
              <a:t> vykdantis asmuo </a:t>
            </a:r>
            <a:r>
              <a:rPr lang="lt-LT" sz="2000" b="1" dirty="0">
                <a:latin typeface="Arial" panose="020B0604020202020204" pitchFamily="34" charset="0"/>
                <a:cs typeface="Arial" panose="020B0604020202020204" pitchFamily="34" charset="0"/>
              </a:rPr>
              <a:t>neabejotinai suprato</a:t>
            </a:r>
            <a:r>
              <a:rPr lang="lt-LT" sz="2000" dirty="0">
                <a:latin typeface="Arial" panose="020B0604020202020204" pitchFamily="34" charset="0"/>
                <a:cs typeface="Arial" panose="020B0604020202020204" pitchFamily="34" charset="0"/>
              </a:rPr>
              <a:t>, kad toks įsakymas, potvarkis ar nurodymas yra nusikalstamas - asmuo, įvykdęs tokį įsakymą (potvarkį, nurodymą) - </a:t>
            </a:r>
            <a:r>
              <a:rPr lang="lt-LT" sz="2000" b="1" dirty="0">
                <a:latin typeface="Arial" panose="020B0604020202020204" pitchFamily="34" charset="0"/>
                <a:cs typeface="Arial" panose="020B0604020202020204" pitchFamily="34" charset="0"/>
              </a:rPr>
              <a:t>traukiamas BA</a:t>
            </a:r>
            <a:r>
              <a:rPr lang="lt-LT" sz="2000" dirty="0">
                <a:latin typeface="Arial" panose="020B0604020202020204" pitchFamily="34" charset="0"/>
                <a:cs typeface="Arial" panose="020B0604020202020204" pitchFamily="34" charset="0"/>
              </a:rPr>
              <a:t>. </a:t>
            </a:r>
          </a:p>
          <a:p>
            <a:pPr marL="457200" indent="-457200">
              <a:lnSpc>
                <a:spcPct val="110000"/>
              </a:lnSpc>
              <a:spcBef>
                <a:spcPts val="600"/>
              </a:spcBef>
              <a:buFont typeface="+mj-lt"/>
              <a:buAutoNum type="arabicPeriod"/>
            </a:pPr>
            <a:r>
              <a:rPr lang="lt-LT" sz="2000" b="1" dirty="0">
                <a:latin typeface="Arial" panose="020B0604020202020204" pitchFamily="34" charset="0"/>
                <a:cs typeface="Arial" panose="020B0604020202020204" pitchFamily="34" charset="0"/>
              </a:rPr>
              <a:t>JEI</a:t>
            </a:r>
            <a:r>
              <a:rPr lang="lt-LT" sz="2000" dirty="0">
                <a:latin typeface="Arial" panose="020B0604020202020204" pitchFamily="34" charset="0"/>
                <a:cs typeface="Arial" panose="020B0604020202020204" pitchFamily="34" charset="0"/>
              </a:rPr>
              <a:t> asmuo, </a:t>
            </a:r>
            <a:r>
              <a:rPr lang="lt-LT" sz="2000" b="1" dirty="0">
                <a:latin typeface="Arial" panose="020B0604020202020204" pitchFamily="34" charset="0"/>
                <a:cs typeface="Arial" panose="020B0604020202020204" pitchFamily="34" charset="0"/>
              </a:rPr>
              <a:t>abejojantis vykdomo įsakymo (potvarkio, nurodymo) teisėtumu</a:t>
            </a:r>
            <a:r>
              <a:rPr lang="lt-LT" sz="2000" dirty="0">
                <a:latin typeface="Arial" panose="020B0604020202020204" pitchFamily="34" charset="0"/>
                <a:cs typeface="Arial" panose="020B0604020202020204" pitchFamily="34" charset="0"/>
              </a:rPr>
              <a:t> (nusikalstamumu) - </a:t>
            </a:r>
            <a:r>
              <a:rPr lang="lt-LT" sz="2000" b="1" dirty="0">
                <a:latin typeface="Arial" panose="020B0604020202020204" pitchFamily="34" charset="0"/>
                <a:cs typeface="Arial" panose="020B0604020202020204" pitchFamily="34" charset="0"/>
              </a:rPr>
              <a:t>atsakomybė jam kyla už neatsargios NV padarymą</a:t>
            </a:r>
            <a:r>
              <a:rPr lang="lt-LT" sz="2000" dirty="0">
                <a:latin typeface="Arial" panose="020B0604020202020204" pitchFamily="34" charset="0"/>
                <a:cs typeface="Arial" panose="020B0604020202020204" pitchFamily="34" charset="0"/>
              </a:rPr>
              <a:t>. </a:t>
            </a:r>
          </a:p>
          <a:p>
            <a:pPr marL="457200" indent="-457200">
              <a:lnSpc>
                <a:spcPct val="110000"/>
              </a:lnSpc>
              <a:spcBef>
                <a:spcPts val="600"/>
              </a:spcBef>
              <a:buFont typeface="+mj-lt"/>
              <a:buAutoNum type="arabicPeriod"/>
            </a:pPr>
            <a:r>
              <a:rPr lang="lt-LT" sz="2000" b="1" dirty="0">
                <a:latin typeface="Arial" panose="020B0604020202020204" pitchFamily="34" charset="0"/>
                <a:cs typeface="Arial" panose="020B0604020202020204" pitchFamily="34" charset="0"/>
              </a:rPr>
              <a:t>JEI</a:t>
            </a:r>
            <a:r>
              <a:rPr lang="lt-LT" sz="2000" dirty="0">
                <a:latin typeface="Arial" panose="020B0604020202020204" pitchFamily="34" charset="0"/>
                <a:cs typeface="Arial" panose="020B0604020202020204" pitchFamily="34" charset="0"/>
              </a:rPr>
              <a:t> asmuo, nesuvokęs, kad vykdo nusikalstamą įsakymą (potvarkį, nurodymą), jei jis </a:t>
            </a:r>
            <a:r>
              <a:rPr lang="lt-LT" sz="2000" b="1" dirty="0">
                <a:latin typeface="Arial" panose="020B0604020202020204" pitchFamily="34" charset="0"/>
                <a:cs typeface="Arial" panose="020B0604020202020204" pitchFamily="34" charset="0"/>
              </a:rPr>
              <a:t>negalėjo suvokti tokio įsakymo (potvarkio, nurodymo) pobūdžio – </a:t>
            </a:r>
            <a:r>
              <a:rPr lang="lt-LT" sz="2000" dirty="0">
                <a:latin typeface="Arial" panose="020B0604020202020204" pitchFamily="34" charset="0"/>
                <a:cs typeface="Arial" panose="020B0604020202020204" pitchFamily="34" charset="0"/>
              </a:rPr>
              <a:t>tai BAŠA aplinkybė. </a:t>
            </a:r>
          </a:p>
          <a:p>
            <a:pPr>
              <a:lnSpc>
                <a:spcPct val="110000"/>
              </a:lnSpc>
              <a:spcBef>
                <a:spcPts val="600"/>
              </a:spcBef>
            </a:pPr>
            <a:r>
              <a:rPr lang="lt-LT" sz="2000" b="1" dirty="0">
                <a:latin typeface="Arial" panose="020B0604020202020204" pitchFamily="34" charset="0"/>
                <a:cs typeface="Arial" panose="020B0604020202020204" pitchFamily="34" charset="0"/>
              </a:rPr>
              <a:t>TAČIAU ŠIOS TAISYKLĖS IŠIMTIS: </a:t>
            </a:r>
          </a:p>
          <a:p>
            <a:pPr marL="457200" indent="-457200">
              <a:lnSpc>
                <a:spcPct val="110000"/>
              </a:lnSpc>
              <a:spcBef>
                <a:spcPts val="600"/>
              </a:spcBef>
              <a:buFont typeface="+mj-lt"/>
              <a:buAutoNum type="arabicPeriod"/>
            </a:pPr>
            <a:r>
              <a:rPr lang="lt-LT" sz="2000" dirty="0">
                <a:latin typeface="Arial" panose="020B0604020202020204" pitchFamily="34" charset="0"/>
                <a:cs typeface="Arial" panose="020B0604020202020204" pitchFamily="34" charset="0"/>
              </a:rPr>
              <a:t>kai </a:t>
            </a:r>
            <a:r>
              <a:rPr lang="lt-LT" sz="2000" b="1" dirty="0">
                <a:latin typeface="Arial" panose="020B0604020202020204" pitchFamily="34" charset="0"/>
                <a:cs typeface="Arial" panose="020B0604020202020204" pitchFamily="34" charset="0"/>
              </a:rPr>
              <a:t>dėl tam tikrų įgaliojimų, numatytų įstatyme</a:t>
            </a:r>
            <a:r>
              <a:rPr lang="lt-LT" sz="2000" dirty="0">
                <a:latin typeface="Arial" panose="020B0604020202020204" pitchFamily="34" charset="0"/>
                <a:cs typeface="Arial" panose="020B0604020202020204" pitchFamily="34" charset="0"/>
              </a:rPr>
              <a:t>, pavaldinys privalo ir gali numatyti padarinius, kurių gali atsirasti vykdant įsakymą (potvarkį, nurodymą), </a:t>
            </a:r>
            <a:r>
              <a:rPr lang="lt-LT" sz="2000" i="1" dirty="0">
                <a:latin typeface="Arial" panose="020B0604020202020204" pitchFamily="34" charset="0"/>
                <a:cs typeface="Arial" panose="020B0604020202020204" pitchFamily="34" charset="0"/>
              </a:rPr>
              <a:t>pvz., vyriausiasis finansininkas atsako už įmonės finansinę veiklą</a:t>
            </a:r>
            <a:r>
              <a:rPr lang="lt-LT" sz="2000" dirty="0">
                <a:latin typeface="Arial" panose="020B0604020202020204" pitchFamily="34" charset="0"/>
                <a:cs typeface="Arial" panose="020B0604020202020204" pitchFamily="34" charset="0"/>
              </a:rPr>
              <a:t>, </a:t>
            </a:r>
            <a:r>
              <a:rPr lang="lt-LT" sz="2000" b="1" dirty="0">
                <a:latin typeface="Arial" panose="020B0604020202020204" pitchFamily="34" charset="0"/>
                <a:cs typeface="Arial" panose="020B0604020202020204" pitchFamily="34" charset="0"/>
              </a:rPr>
              <a:t>TODĖL atsakys už neatsargiai padarytą NV</a:t>
            </a:r>
            <a:r>
              <a:rPr lang="lt-LT" sz="2000" dirty="0">
                <a:latin typeface="Arial" panose="020B0604020202020204" pitchFamily="34" charset="0"/>
                <a:cs typeface="Arial" panose="020B0604020202020204" pitchFamily="34" charset="0"/>
              </a:rPr>
              <a:t>.</a:t>
            </a:r>
          </a:p>
          <a:p>
            <a:pPr marL="457200" indent="-457200">
              <a:lnSpc>
                <a:spcPct val="110000"/>
              </a:lnSpc>
              <a:spcBef>
                <a:spcPts val="600"/>
              </a:spcBef>
              <a:buFont typeface="+mj-lt"/>
              <a:buAutoNum type="arabicPeriod"/>
            </a:pPr>
            <a:r>
              <a:rPr lang="lt-LT" sz="2000" b="1" dirty="0">
                <a:latin typeface="Arial" panose="020B0604020202020204" pitchFamily="34" charset="0"/>
                <a:cs typeface="Arial" panose="020B0604020202020204" pitchFamily="34" charset="0"/>
              </a:rPr>
              <a:t>BK 33 str. NETAIKOMAS</a:t>
            </a:r>
            <a:r>
              <a:rPr lang="lt-LT" sz="2000" dirty="0">
                <a:latin typeface="Arial" panose="020B0604020202020204" pitchFamily="34" charset="0"/>
                <a:cs typeface="Arial" panose="020B0604020202020204" pitchFamily="34" charset="0"/>
              </a:rPr>
              <a:t>: 1) genocido, nusikaltimo žmoniškumui ir karo nusikaltimo padarymo atvejais; 2) sunkiausių nusikaltimų žmogui (</a:t>
            </a:r>
            <a:r>
              <a:rPr lang="lt-LT" sz="2000" i="1" dirty="0">
                <a:latin typeface="Arial" panose="020B0604020202020204" pitchFamily="34" charset="0"/>
                <a:cs typeface="Arial" panose="020B0604020202020204" pitchFamily="34" charset="0"/>
              </a:rPr>
              <a:t>pvz., nužudymo, išžaginimo ir pan.) </a:t>
            </a:r>
            <a:r>
              <a:rPr lang="lt-LT" sz="2000" dirty="0">
                <a:latin typeface="Arial" panose="020B0604020202020204" pitchFamily="34" charset="0"/>
                <a:cs typeface="Arial" panose="020B0604020202020204" pitchFamily="34" charset="0"/>
              </a:rPr>
              <a:t>padarymo atvejais.</a:t>
            </a:r>
          </a:p>
        </p:txBody>
      </p:sp>
      <p:sp>
        <p:nvSpPr>
          <p:cNvPr id="4" name="Pavadinimas 1">
            <a:extLst>
              <a:ext uri="{FF2B5EF4-FFF2-40B4-BE49-F238E27FC236}">
                <a16:creationId xmlns:a16="http://schemas.microsoft.com/office/drawing/2014/main" id="{053DD778-711C-49E9-ACE7-FE41C945A7FD}"/>
              </a:ext>
            </a:extLst>
          </p:cNvPr>
          <p:cNvSpPr>
            <a:spLocks noGrp="1"/>
          </p:cNvSpPr>
          <p:nvPr>
            <p:ph type="title"/>
          </p:nvPr>
        </p:nvSpPr>
        <p:spPr>
          <a:xfrm>
            <a:off x="838200" y="140586"/>
            <a:ext cx="10515600" cy="808319"/>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Įsakymo vykdymas (BK 33 str.)</a:t>
            </a:r>
          </a:p>
        </p:txBody>
      </p:sp>
    </p:spTree>
    <p:extLst>
      <p:ext uri="{BB962C8B-B14F-4D97-AF65-F5344CB8AC3E}">
        <p14:creationId xmlns:p14="http://schemas.microsoft.com/office/powerpoint/2010/main" val="736937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EF2675C2-5E6A-40E6-ACAB-68E63F8A13C9}"/>
              </a:ext>
            </a:extLst>
          </p:cNvPr>
          <p:cNvSpPr>
            <a:spLocks noGrp="1"/>
          </p:cNvSpPr>
          <p:nvPr>
            <p:ph idx="1"/>
          </p:nvPr>
        </p:nvSpPr>
        <p:spPr>
          <a:xfrm>
            <a:off x="1889184" y="1371600"/>
            <a:ext cx="9464615" cy="5486400"/>
          </a:xfrm>
        </p:spPr>
        <p:txBody>
          <a:bodyPr>
            <a:normAutofit/>
          </a:bodyPr>
          <a:lstStyle/>
          <a:p>
            <a:r>
              <a:rPr lang="lt-LT" sz="2000" b="1" dirty="0">
                <a:latin typeface="Arial" panose="020B0604020202020204" pitchFamily="34" charset="0"/>
                <a:cs typeface="Arial" panose="020B0604020202020204" pitchFamily="34" charset="0"/>
              </a:rPr>
              <a:t>KARINĖS TARNYBOS SĄLYGOMIS: BK 33 str. santykis su BK 317 str. (Įsakymo nevykdymas) ir 321 str. (Neteisėtas įsakymas ir jo vykdymas):</a:t>
            </a:r>
            <a:r>
              <a:rPr lang="lt-LT" sz="2000" dirty="0">
                <a:latin typeface="Arial" panose="020B0604020202020204" pitchFamily="34" charset="0"/>
                <a:cs typeface="Arial" panose="020B0604020202020204" pitchFamily="34" charset="0"/>
              </a:rPr>
              <a:t> </a:t>
            </a:r>
          </a:p>
          <a:p>
            <a:r>
              <a:rPr lang="lt-LT" sz="2000" b="1" dirty="0">
                <a:latin typeface="Arial" panose="020B0604020202020204" pitchFamily="34" charset="0"/>
                <a:cs typeface="Arial" panose="020B0604020202020204" pitchFamily="34" charset="0"/>
              </a:rPr>
              <a:t>Karinėje tarnyboje </a:t>
            </a:r>
            <a:r>
              <a:rPr lang="lt-LT" sz="2000" dirty="0">
                <a:latin typeface="Arial" panose="020B0604020202020204" pitchFamily="34" charset="0"/>
                <a:cs typeface="Arial" panose="020B0604020202020204" pitchFamily="34" charset="0"/>
              </a:rPr>
              <a:t>pavaldinys neturi teisės svarstyti gauto įsakymo, nes įsakymo nevykdymas, atsisakymas jį vykdyti arba kitoks nepaklusimas vado įsakymui užtraukia BA. </a:t>
            </a:r>
          </a:p>
          <a:p>
            <a:r>
              <a:rPr lang="lt-LT" sz="2000" dirty="0">
                <a:latin typeface="Arial" panose="020B0604020202020204" pitchFamily="34" charset="0"/>
                <a:cs typeface="Arial" panose="020B0604020202020204" pitchFamily="34" charset="0"/>
              </a:rPr>
              <a:t>Karys privalo vykdyti ir tokį vado įsakymą, kurio </a:t>
            </a:r>
            <a:r>
              <a:rPr lang="lt-LT" sz="2000" b="1" dirty="0">
                <a:latin typeface="Arial" panose="020B0604020202020204" pitchFamily="34" charset="0"/>
                <a:cs typeface="Arial" panose="020B0604020202020204" pitchFamily="34" charset="0"/>
              </a:rPr>
              <a:t>teisėtumu jis abejoja ar net įtaria, kad jis nusikalstamas</a:t>
            </a:r>
            <a:r>
              <a:rPr lang="lt-LT" sz="2000" dirty="0">
                <a:latin typeface="Arial" panose="020B0604020202020204" pitchFamily="34" charset="0"/>
                <a:cs typeface="Arial" panose="020B0604020202020204" pitchFamily="34" charset="0"/>
              </a:rPr>
              <a:t>. </a:t>
            </a:r>
          </a:p>
          <a:p>
            <a:r>
              <a:rPr lang="lt-LT" sz="2000" dirty="0">
                <a:latin typeface="Arial" panose="020B0604020202020204" pitchFamily="34" charset="0"/>
                <a:cs typeface="Arial" panose="020B0604020202020204" pitchFamily="34" charset="0"/>
              </a:rPr>
              <a:t>Pavaldinys turi teisę nevykdyti </a:t>
            </a:r>
            <a:r>
              <a:rPr lang="lt-LT" sz="2000" b="1" dirty="0">
                <a:latin typeface="Arial" panose="020B0604020202020204" pitchFamily="34" charset="0"/>
                <a:cs typeface="Arial" panose="020B0604020202020204" pitchFamily="34" charset="0"/>
              </a:rPr>
              <a:t>TIK AIŠKIAI NETEISĖTO ĮSAKYMO</a:t>
            </a:r>
            <a:r>
              <a:rPr lang="lt-LT" sz="2000" dirty="0">
                <a:latin typeface="Arial" panose="020B0604020202020204" pitchFamily="34" charset="0"/>
                <a:cs typeface="Arial" panose="020B0604020202020204" pitchFamily="34" charset="0"/>
              </a:rPr>
              <a:t>, už ką jam nekils BA pagal BK 317 str. 2 d. </a:t>
            </a:r>
          </a:p>
          <a:p>
            <a:r>
              <a:rPr lang="lt-LT" sz="2000" dirty="0">
                <a:latin typeface="Arial" panose="020B0604020202020204" pitchFamily="34" charset="0"/>
                <a:cs typeface="Arial" panose="020B0604020202020204" pitchFamily="34" charset="0"/>
              </a:rPr>
              <a:t>Jei karys </a:t>
            </a:r>
            <a:r>
              <a:rPr lang="lt-LT" sz="2000" b="1" dirty="0">
                <a:latin typeface="Arial" panose="020B0604020202020204" pitchFamily="34" charset="0"/>
                <a:cs typeface="Arial" panose="020B0604020202020204" pitchFamily="34" charset="0"/>
              </a:rPr>
              <a:t>aiškiai neteisėtą</a:t>
            </a:r>
            <a:r>
              <a:rPr lang="lt-LT" sz="2000" dirty="0">
                <a:latin typeface="Arial" panose="020B0604020202020204" pitchFamily="34" charset="0"/>
                <a:cs typeface="Arial" panose="020B0604020202020204" pitchFamily="34" charset="0"/>
              </a:rPr>
              <a:t> </a:t>
            </a:r>
            <a:r>
              <a:rPr lang="lt-LT" sz="2000" b="1" dirty="0">
                <a:latin typeface="Arial" panose="020B0604020202020204" pitchFamily="34" charset="0"/>
                <a:cs typeface="Arial" panose="020B0604020202020204" pitchFamily="34" charset="0"/>
              </a:rPr>
              <a:t>įsakymą</a:t>
            </a:r>
            <a:r>
              <a:rPr lang="lt-LT" sz="2000" dirty="0">
                <a:latin typeface="Arial" panose="020B0604020202020204" pitchFamily="34" charset="0"/>
                <a:cs typeface="Arial" panose="020B0604020202020204" pitchFamily="34" charset="0"/>
              </a:rPr>
              <a:t> įvykdo ir tai </a:t>
            </a:r>
            <a:r>
              <a:rPr lang="lt-LT" sz="2000" b="1" dirty="0">
                <a:latin typeface="Arial" panose="020B0604020202020204" pitchFamily="34" charset="0"/>
                <a:cs typeface="Arial" panose="020B0604020202020204" pitchFamily="34" charset="0"/>
              </a:rPr>
              <a:t>sukelia sunkių padarinių </a:t>
            </a:r>
            <a:r>
              <a:rPr lang="lt-LT" sz="2000" dirty="0">
                <a:latin typeface="Arial" panose="020B0604020202020204" pitchFamily="34" charset="0"/>
                <a:cs typeface="Arial" panose="020B0604020202020204" pitchFamily="34" charset="0"/>
              </a:rPr>
              <a:t>– BA traukiamas ir įsakymą davęs arba tokį įsakymą vertęs vykdyti vadas, ir jį įvykdys karys.</a:t>
            </a:r>
          </a:p>
        </p:txBody>
      </p:sp>
      <p:sp>
        <p:nvSpPr>
          <p:cNvPr id="4" name="Pavadinimas 1">
            <a:extLst>
              <a:ext uri="{FF2B5EF4-FFF2-40B4-BE49-F238E27FC236}">
                <a16:creationId xmlns:a16="http://schemas.microsoft.com/office/drawing/2014/main" id="{BDC7695D-2188-45A2-89A9-0D5CB68068B1}"/>
              </a:ext>
            </a:extLst>
          </p:cNvPr>
          <p:cNvSpPr>
            <a:spLocks noGrp="1"/>
          </p:cNvSpPr>
          <p:nvPr>
            <p:ph type="title"/>
          </p:nvPr>
        </p:nvSpPr>
        <p:spPr>
          <a:xfrm>
            <a:off x="838200" y="140586"/>
            <a:ext cx="10515600" cy="808319"/>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Įsakymo vykdymas (BK 33 str.)</a:t>
            </a:r>
          </a:p>
        </p:txBody>
      </p:sp>
    </p:spTree>
    <p:extLst>
      <p:ext uri="{BB962C8B-B14F-4D97-AF65-F5344CB8AC3E}">
        <p14:creationId xmlns:p14="http://schemas.microsoft.com/office/powerpoint/2010/main" val="9706545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5E18221-841D-4136-A709-CB08A07B86A1}"/>
              </a:ext>
            </a:extLst>
          </p:cNvPr>
          <p:cNvSpPr>
            <a:spLocks noGrp="1"/>
          </p:cNvSpPr>
          <p:nvPr>
            <p:ph type="title"/>
          </p:nvPr>
        </p:nvSpPr>
        <p:spPr>
          <a:xfrm>
            <a:off x="838200" y="2474144"/>
            <a:ext cx="10515600" cy="1325563"/>
          </a:xfrm>
        </p:spPr>
        <p:txBody>
          <a:bodyPr>
            <a:normAutofit/>
          </a:bodyPr>
          <a:lstStyle/>
          <a:p>
            <a:r>
              <a:rPr lang="lt-LT" sz="4000" b="1" dirty="0">
                <a:latin typeface="Microsoft Sans Serif" panose="020B0604020202020204" pitchFamily="34" charset="0"/>
                <a:ea typeface="Microsoft Sans Serif" panose="020B0604020202020204" pitchFamily="34" charset="0"/>
                <a:cs typeface="Microsoft Sans Serif" panose="020B0604020202020204" pitchFamily="34" charset="0"/>
              </a:rPr>
              <a:t>Pateisinama profesinė ar ūkinė rizika </a:t>
            </a:r>
            <a:br>
              <a:rPr lang="lt-LT" sz="4000" b="1"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lt-LT" sz="4000" b="1" dirty="0">
                <a:latin typeface="Microsoft Sans Serif" panose="020B0604020202020204" pitchFamily="34" charset="0"/>
                <a:ea typeface="Microsoft Sans Serif" panose="020B0604020202020204" pitchFamily="34" charset="0"/>
                <a:cs typeface="Microsoft Sans Serif" panose="020B0604020202020204" pitchFamily="34" charset="0"/>
              </a:rPr>
              <a:t>(BK 34 str.) </a:t>
            </a:r>
          </a:p>
        </p:txBody>
      </p:sp>
    </p:spTree>
    <p:extLst>
      <p:ext uri="{BB962C8B-B14F-4D97-AF65-F5344CB8AC3E}">
        <p14:creationId xmlns:p14="http://schemas.microsoft.com/office/powerpoint/2010/main" val="2571576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56E4765C-5785-4C69-B77C-D5CC9B1B1083}"/>
              </a:ext>
            </a:extLst>
          </p:cNvPr>
          <p:cNvSpPr>
            <a:spLocks noGrp="1"/>
          </p:cNvSpPr>
          <p:nvPr>
            <p:ph idx="1"/>
          </p:nvPr>
        </p:nvSpPr>
        <p:spPr>
          <a:xfrm>
            <a:off x="1483743" y="1121434"/>
            <a:ext cx="10058400" cy="5736566"/>
          </a:xfrm>
        </p:spPr>
        <p:txBody>
          <a:bodyPr>
            <a:normAutofit fontScale="92500" lnSpcReduction="20000"/>
          </a:bodyPr>
          <a:lstStyle/>
          <a:p>
            <a:pPr marL="361950" indent="-276225">
              <a:lnSpc>
                <a:spcPct val="110000"/>
              </a:lnSpc>
              <a:spcBef>
                <a:spcPts val="600"/>
              </a:spcBef>
            </a:pPr>
            <a:r>
              <a:rPr lang="lt-LT" sz="2200" b="1" dirty="0">
                <a:latin typeface="Arial" panose="020B0604020202020204" pitchFamily="34" charset="0"/>
                <a:cs typeface="Arial" panose="020B0604020202020204" pitchFamily="34" charset="0"/>
              </a:rPr>
              <a:t>Pateisinama profesinė ar ūkinė rizika -</a:t>
            </a:r>
            <a:r>
              <a:rPr lang="lt-LT" sz="2200" dirty="0">
                <a:latin typeface="Arial" panose="020B0604020202020204" pitchFamily="34" charset="0"/>
                <a:cs typeface="Arial" panose="020B0604020202020204" pitchFamily="34" charset="0"/>
              </a:rPr>
              <a:t> </a:t>
            </a:r>
            <a:r>
              <a:rPr lang="lt-LT" sz="2200" i="1" dirty="0">
                <a:latin typeface="Arial" panose="020B0604020202020204" pitchFamily="34" charset="0"/>
                <a:cs typeface="Arial" panose="020B0604020202020204" pitchFamily="34" charset="0"/>
              </a:rPr>
              <a:t>tai tokia situacija, kai žala BK saugomiems teisiniams gėriams padaroma siekiant visuomenei, individui naudingų rezultatų ir neperžengiant pateisinamos rizikos ribų.</a:t>
            </a:r>
          </a:p>
          <a:p>
            <a:pPr marL="361950" indent="-276225">
              <a:lnSpc>
                <a:spcPct val="110000"/>
              </a:lnSpc>
              <a:spcBef>
                <a:spcPts val="600"/>
              </a:spcBef>
            </a:pPr>
            <a:r>
              <a:rPr lang="lt-LT" sz="2200" b="1" dirty="0">
                <a:latin typeface="Arial" panose="020B0604020202020204" pitchFamily="34" charset="0"/>
                <a:cs typeface="Arial" panose="020B0604020202020204" pitchFamily="34" charset="0"/>
              </a:rPr>
              <a:t>ĮVAIROVĖ</a:t>
            </a:r>
            <a:r>
              <a:rPr lang="lt-LT" sz="2200" dirty="0">
                <a:latin typeface="Arial" panose="020B0604020202020204" pitchFamily="34" charset="0"/>
                <a:cs typeface="Arial" panose="020B0604020202020204" pitchFamily="34" charset="0"/>
              </a:rPr>
              <a:t>:</a:t>
            </a:r>
          </a:p>
          <a:p>
            <a:pPr marL="361950" indent="-276225">
              <a:lnSpc>
                <a:spcPct val="110000"/>
              </a:lnSpc>
              <a:spcBef>
                <a:spcPts val="600"/>
              </a:spcBef>
              <a:buFont typeface="+mj-lt"/>
              <a:buAutoNum type="arabicPeriod"/>
            </a:pPr>
            <a:r>
              <a:rPr lang="lt-LT" sz="2200" b="1" dirty="0">
                <a:latin typeface="Arial" panose="020B0604020202020204" pitchFamily="34" charset="0"/>
                <a:cs typeface="Arial" panose="020B0604020202020204" pitchFamily="34" charset="0"/>
              </a:rPr>
              <a:t>profesinė, mokslinė rizika</a:t>
            </a:r>
            <a:r>
              <a:rPr lang="lt-LT" sz="2200" dirty="0">
                <a:latin typeface="Arial" panose="020B0604020202020204" pitchFamily="34" charset="0"/>
                <a:cs typeface="Arial" panose="020B0604020202020204" pitchFamily="34" charset="0"/>
              </a:rPr>
              <a:t>, kai į praktiką diegiamos naujos metodikos, technologijos, išradimai; </a:t>
            </a:r>
          </a:p>
          <a:p>
            <a:pPr marL="361950" indent="-276225">
              <a:lnSpc>
                <a:spcPct val="110000"/>
              </a:lnSpc>
              <a:spcBef>
                <a:spcPts val="600"/>
              </a:spcBef>
              <a:buFont typeface="+mj-lt"/>
              <a:buAutoNum type="arabicPeriod"/>
            </a:pPr>
            <a:r>
              <a:rPr lang="lt-LT" sz="2200" b="1" dirty="0">
                <a:latin typeface="Arial" panose="020B0604020202020204" pitchFamily="34" charset="0"/>
                <a:cs typeface="Arial" panose="020B0604020202020204" pitchFamily="34" charset="0"/>
              </a:rPr>
              <a:t>medicininė rizika </a:t>
            </a:r>
            <a:r>
              <a:rPr lang="lt-LT" sz="2200" dirty="0">
                <a:latin typeface="Arial" panose="020B0604020202020204" pitchFamily="34" charset="0"/>
                <a:cs typeface="Arial" panose="020B0604020202020204" pitchFamily="34" charset="0"/>
              </a:rPr>
              <a:t>- išbandomi nauji medikamentai ar gydymo metodai; </a:t>
            </a:r>
          </a:p>
          <a:p>
            <a:pPr marL="361950" indent="-276225">
              <a:lnSpc>
                <a:spcPct val="110000"/>
              </a:lnSpc>
              <a:spcBef>
                <a:spcPts val="600"/>
              </a:spcBef>
              <a:buFont typeface="+mj-lt"/>
              <a:buAutoNum type="arabicPeriod"/>
            </a:pPr>
            <a:r>
              <a:rPr lang="lt-LT" sz="2200" b="1" dirty="0">
                <a:latin typeface="Arial" panose="020B0604020202020204" pitchFamily="34" charset="0"/>
                <a:cs typeface="Arial" panose="020B0604020202020204" pitchFamily="34" charset="0"/>
              </a:rPr>
              <a:t>techninė rizika -</a:t>
            </a:r>
            <a:r>
              <a:rPr lang="lt-LT" sz="2200" dirty="0">
                <a:latin typeface="Arial" panose="020B0604020202020204" pitchFamily="34" charset="0"/>
                <a:cs typeface="Arial" panose="020B0604020202020204" pitchFamily="34" charset="0"/>
              </a:rPr>
              <a:t> išbandomos naujos techninės sistemos; </a:t>
            </a:r>
          </a:p>
          <a:p>
            <a:pPr marL="361950" indent="-276225">
              <a:lnSpc>
                <a:spcPct val="110000"/>
              </a:lnSpc>
              <a:spcBef>
                <a:spcPts val="600"/>
              </a:spcBef>
              <a:buFont typeface="+mj-lt"/>
              <a:buAutoNum type="arabicPeriod"/>
            </a:pPr>
            <a:r>
              <a:rPr lang="lt-LT" sz="2200" b="1" dirty="0">
                <a:latin typeface="Arial" panose="020B0604020202020204" pitchFamily="34" charset="0"/>
                <a:cs typeface="Arial" panose="020B0604020202020204" pitchFamily="34" charset="0"/>
              </a:rPr>
              <a:t>ūkinė rizika </a:t>
            </a:r>
            <a:r>
              <a:rPr lang="lt-LT" sz="2200" dirty="0">
                <a:latin typeface="Arial" panose="020B0604020202020204" pitchFamily="34" charset="0"/>
                <a:cs typeface="Arial" panose="020B0604020202020204" pitchFamily="34" charset="0"/>
              </a:rPr>
              <a:t>- pereinama prie naujų gamybos būdų ir technologijų.</a:t>
            </a:r>
          </a:p>
          <a:p>
            <a:pPr marL="361950" indent="-276225">
              <a:lnSpc>
                <a:spcPct val="110000"/>
              </a:lnSpc>
              <a:spcBef>
                <a:spcPts val="600"/>
              </a:spcBef>
            </a:pPr>
            <a:r>
              <a:rPr lang="lt-LT" sz="2200" b="1" dirty="0">
                <a:latin typeface="Arial" panose="020B0604020202020204" pitchFamily="34" charset="0"/>
                <a:cs typeface="Arial" panose="020B0604020202020204" pitchFamily="34" charset="0"/>
              </a:rPr>
              <a:t>PASTABOS:</a:t>
            </a:r>
            <a:r>
              <a:rPr lang="lt-LT" sz="2200" dirty="0">
                <a:latin typeface="Arial" panose="020B0604020202020204" pitchFamily="34" charset="0"/>
                <a:cs typeface="Arial" panose="020B0604020202020204" pitchFamily="34" charset="0"/>
              </a:rPr>
              <a:t> </a:t>
            </a:r>
          </a:p>
          <a:p>
            <a:pPr marL="542925" indent="-457200">
              <a:lnSpc>
                <a:spcPct val="110000"/>
              </a:lnSpc>
              <a:spcBef>
                <a:spcPts val="600"/>
              </a:spcBef>
              <a:buFont typeface="+mj-lt"/>
              <a:buAutoNum type="arabicPeriod"/>
            </a:pPr>
            <a:r>
              <a:rPr lang="lt-LT" sz="2200" dirty="0">
                <a:latin typeface="Arial" panose="020B0604020202020204" pitchFamily="34" charset="0"/>
                <a:cs typeface="Arial" panose="020B0604020202020204" pitchFamily="34" charset="0"/>
              </a:rPr>
              <a:t>rizikinga situacija pasižymi tuo, kad </a:t>
            </a:r>
            <a:r>
              <a:rPr lang="lt-LT" sz="2200" b="1" dirty="0">
                <a:latin typeface="Arial" panose="020B0604020202020204" pitchFamily="34" charset="0"/>
                <a:cs typeface="Arial" panose="020B0604020202020204" pitchFamily="34" charset="0"/>
              </a:rPr>
              <a:t>net jei asmuo taiko visas, jo nuomone, būtinas priemones, lieka žalos padarymo galimybė</a:t>
            </a:r>
            <a:r>
              <a:rPr lang="lt-LT" sz="2200" dirty="0">
                <a:latin typeface="Arial" panose="020B0604020202020204" pitchFamily="34" charset="0"/>
                <a:cs typeface="Arial" panose="020B0604020202020204" pitchFamily="34" charset="0"/>
              </a:rPr>
              <a:t>. </a:t>
            </a:r>
          </a:p>
          <a:p>
            <a:pPr marL="542925" indent="-457200">
              <a:lnSpc>
                <a:spcPct val="110000"/>
              </a:lnSpc>
              <a:spcBef>
                <a:spcPts val="600"/>
              </a:spcBef>
              <a:buFont typeface="+mj-lt"/>
              <a:buAutoNum type="arabicPeriod"/>
            </a:pPr>
            <a:r>
              <a:rPr lang="lt-LT" sz="2200" dirty="0">
                <a:latin typeface="Arial" panose="020B0604020202020204" pitchFamily="34" charset="0"/>
                <a:cs typeface="Arial" panose="020B0604020202020204" pitchFamily="34" charset="0"/>
              </a:rPr>
              <a:t>pateisinami gali būti tik tokie rizikingi veiksmai (neveikimas), kurie nukreipti pasiekti </a:t>
            </a:r>
            <a:r>
              <a:rPr lang="lt-LT" sz="2200" b="1" dirty="0">
                <a:latin typeface="Arial" panose="020B0604020202020204" pitchFamily="34" charset="0"/>
                <a:cs typeface="Arial" panose="020B0604020202020204" pitchFamily="34" charset="0"/>
              </a:rPr>
              <a:t>VISUOMENEI NAUDINGŲ TIKSLŲ</a:t>
            </a:r>
            <a:r>
              <a:rPr lang="lt-LT" sz="2200" dirty="0">
                <a:latin typeface="Arial" panose="020B0604020202020204" pitchFamily="34" charset="0"/>
                <a:cs typeface="Arial" panose="020B0604020202020204" pitchFamily="34" charset="0"/>
              </a:rPr>
              <a:t>, </a:t>
            </a:r>
            <a:r>
              <a:rPr lang="lt-LT" sz="2200" i="1" dirty="0">
                <a:latin typeface="Arial" panose="020B0604020202020204" pitchFamily="34" charset="0"/>
                <a:cs typeface="Arial" panose="020B0604020202020204" pitchFamily="34" charset="0"/>
              </a:rPr>
              <a:t>pvz., unikali rizikinga operacija atliekama gelbstint vieno žmogaus gyvybę, o vėliau pradedama plačiai taikyti atitinkamoms ligoms, traumoms gydyti, ir pan</a:t>
            </a:r>
            <a:r>
              <a:rPr lang="lt-LT" sz="2200" dirty="0">
                <a:latin typeface="Arial" panose="020B0604020202020204" pitchFamily="34" charset="0"/>
                <a:cs typeface="Arial" panose="020B0604020202020204" pitchFamily="34" charset="0"/>
              </a:rPr>
              <a:t>. </a:t>
            </a:r>
            <a:r>
              <a:rPr lang="lt-LT" sz="2200" b="1" dirty="0">
                <a:latin typeface="Arial" panose="020B0604020202020204" pitchFamily="34" charset="0"/>
                <a:cs typeface="Arial" panose="020B0604020202020204" pitchFamily="34" charset="0"/>
              </a:rPr>
              <a:t>TODĖL</a:t>
            </a:r>
            <a:r>
              <a:rPr lang="lt-LT" sz="2200" dirty="0">
                <a:latin typeface="Arial" panose="020B0604020202020204" pitchFamily="34" charset="0"/>
                <a:cs typeface="Arial" panose="020B0604020202020204" pitchFamily="34" charset="0"/>
              </a:rPr>
              <a:t> negali būti pateisinami atvejai, kai asmuo rizikuoja dėl </a:t>
            </a:r>
            <a:r>
              <a:rPr lang="lt-LT" sz="2200" b="1" dirty="0">
                <a:latin typeface="Arial" panose="020B0604020202020204" pitchFamily="34" charset="0"/>
                <a:cs typeface="Arial" panose="020B0604020202020204" pitchFamily="34" charset="0"/>
              </a:rPr>
              <a:t>IŠIMTINAI ASMENINIŲ TIKSLŲ</a:t>
            </a:r>
            <a:r>
              <a:rPr lang="lt-LT" sz="2200" dirty="0">
                <a:latin typeface="Arial" panose="020B0604020202020204" pitchFamily="34" charset="0"/>
                <a:cs typeface="Arial" panose="020B0604020202020204" pitchFamily="34" charset="0"/>
              </a:rPr>
              <a:t>.</a:t>
            </a:r>
          </a:p>
          <a:p>
            <a:pPr marL="0" indent="0">
              <a:buNone/>
            </a:pPr>
            <a:endParaRPr lang="lt-LT" sz="2000" dirty="0">
              <a:latin typeface="Arial" panose="020B0604020202020204" pitchFamily="34" charset="0"/>
              <a:cs typeface="Arial" panose="020B0604020202020204" pitchFamily="34" charset="0"/>
            </a:endParaRPr>
          </a:p>
        </p:txBody>
      </p:sp>
      <p:sp>
        <p:nvSpPr>
          <p:cNvPr id="4" name="Pavadinimas 1">
            <a:extLst>
              <a:ext uri="{FF2B5EF4-FFF2-40B4-BE49-F238E27FC236}">
                <a16:creationId xmlns:a16="http://schemas.microsoft.com/office/drawing/2014/main" id="{43C09C71-3763-49BF-8F32-E87CF598DE44}"/>
              </a:ext>
            </a:extLst>
          </p:cNvPr>
          <p:cNvSpPr>
            <a:spLocks noGrp="1"/>
          </p:cNvSpPr>
          <p:nvPr>
            <p:ph type="title"/>
          </p:nvPr>
        </p:nvSpPr>
        <p:spPr>
          <a:xfrm>
            <a:off x="1209136" y="132213"/>
            <a:ext cx="10515600" cy="739056"/>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Pateisinama profesinė ar ūkinė rizika (BK 34 str.)</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6398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BC647CC3-5A2B-48E9-8A6C-FA73F0B148F4}"/>
              </a:ext>
            </a:extLst>
          </p:cNvPr>
          <p:cNvSpPr>
            <a:spLocks noGrp="1"/>
          </p:cNvSpPr>
          <p:nvPr>
            <p:ph idx="1"/>
          </p:nvPr>
        </p:nvSpPr>
        <p:spPr>
          <a:xfrm>
            <a:off x="1526875" y="1302590"/>
            <a:ext cx="9826924" cy="5555410"/>
          </a:xfrm>
        </p:spPr>
        <p:txBody>
          <a:bodyPr>
            <a:normAutofit/>
          </a:bodyPr>
          <a:lstStyle/>
          <a:p>
            <a:r>
              <a:rPr lang="lt-LT" sz="2000" dirty="0">
                <a:latin typeface="Arial" panose="020B0604020202020204" pitchFamily="34" charset="0"/>
                <a:cs typeface="Arial" panose="020B0604020202020204" pitchFamily="34" charset="0"/>
              </a:rPr>
              <a:t>Kad už padarytą žalą nekiltų BA, rizika turi būti </a:t>
            </a:r>
            <a:r>
              <a:rPr lang="lt-LT" sz="2000" b="1" dirty="0">
                <a:latin typeface="Arial" panose="020B0604020202020204" pitchFamily="34" charset="0"/>
                <a:cs typeface="Arial" panose="020B0604020202020204" pitchFamily="34" charset="0"/>
              </a:rPr>
              <a:t>PATEISINAMA, t. y. pateisinama yra tokia rizika, kuri atitinka šias sąlygas: </a:t>
            </a:r>
          </a:p>
          <a:p>
            <a:r>
              <a:rPr lang="lt-LT" sz="2000" b="1" dirty="0">
                <a:latin typeface="Arial" panose="020B0604020202020204" pitchFamily="34" charset="0"/>
                <a:cs typeface="Arial" panose="020B0604020202020204" pitchFamily="34" charset="0"/>
              </a:rPr>
              <a:t>I. SĄLYGA: padaryta veika turi atitikti šiuolaikinį mokslą ir techniką:</a:t>
            </a:r>
            <a:endParaRPr lang="lt-LT" sz="2000" dirty="0">
              <a:latin typeface="Arial" panose="020B0604020202020204" pitchFamily="34" charset="0"/>
              <a:cs typeface="Arial" panose="020B0604020202020204" pitchFamily="34" charset="0"/>
            </a:endParaRPr>
          </a:p>
          <a:p>
            <a:r>
              <a:rPr lang="lt-LT" sz="2000" dirty="0">
                <a:latin typeface="Arial" panose="020B0604020202020204" pitchFamily="34" charset="0"/>
                <a:cs typeface="Arial" panose="020B0604020202020204" pitchFamily="34" charset="0"/>
              </a:rPr>
              <a:t>Asmuo, atlikdamas rizikingą veiką, atsižvelgė į savo paties profesinį pasirengimą, gebėjimus, objektyviomis tos srities žiniomis, ilgalaike patirtimi ir laimėjimais, vadovavosi atitinkamomis rekomendacijomis.</a:t>
            </a:r>
          </a:p>
          <a:p>
            <a:r>
              <a:rPr lang="lt-LT" sz="2000" b="1" dirty="0">
                <a:latin typeface="Arial" panose="020B0604020202020204" pitchFamily="34" charset="0"/>
                <a:cs typeface="Arial" panose="020B0604020202020204" pitchFamily="34" charset="0"/>
              </a:rPr>
              <a:t>II. SĄLYGA: </a:t>
            </a:r>
            <a:r>
              <a:rPr lang="lt-LT" sz="2000" b="1" dirty="0">
                <a:latin typeface="Arial" panose="020B0604020202020204" pitchFamily="34" charset="0"/>
                <a:ea typeface="Microsoft Sans Serif" panose="020B0604020202020204" pitchFamily="34" charset="0"/>
                <a:cs typeface="Arial" panose="020B0604020202020204" pitchFamily="34" charset="0"/>
              </a:rPr>
              <a:t>nurodyto tikslo nebuvo galima pasiekti nesusijusiais su rizika veiksmais:</a:t>
            </a:r>
            <a:endParaRPr lang="lt-LT" sz="2000" b="1" dirty="0">
              <a:latin typeface="Arial" panose="020B0604020202020204" pitchFamily="34" charset="0"/>
              <a:cs typeface="Arial" panose="020B0604020202020204" pitchFamily="34" charset="0"/>
            </a:endParaRPr>
          </a:p>
          <a:p>
            <a:r>
              <a:rPr lang="lt-LT" sz="2000" dirty="0">
                <a:latin typeface="Arial" panose="020B0604020202020204" pitchFamily="34" charset="0"/>
                <a:cs typeface="Arial" panose="020B0604020202020204" pitchFamily="34" charset="0"/>
              </a:rPr>
              <a:t>Turi būti imamasi veiksmų, kurie galbūt galėtų sukelti mažiausią žalą teisės saugomiems interesams.</a:t>
            </a:r>
          </a:p>
          <a:p>
            <a:r>
              <a:rPr lang="lt-LT" sz="2000" b="1" dirty="0">
                <a:latin typeface="Arial" panose="020B0604020202020204" pitchFamily="34" charset="0"/>
                <a:cs typeface="Arial" panose="020B0604020202020204" pitchFamily="34" charset="0"/>
              </a:rPr>
              <a:t>BE TO</a:t>
            </a:r>
            <a:r>
              <a:rPr lang="lt-LT" sz="2000" dirty="0">
                <a:latin typeface="Arial" panose="020B0604020202020204" pitchFamily="34" charset="0"/>
                <a:cs typeface="Arial" panose="020B0604020202020204" pitchFamily="34" charset="0"/>
              </a:rPr>
              <a:t>, reikia įvertinti siekto naudingo tikslo ir rizikos bei galimos žalos proporcingumą, nes svarbesnis, reikšmingesnis tikslas pateisina didesnę riziką. </a:t>
            </a:r>
          </a:p>
          <a:p>
            <a:r>
              <a:rPr lang="lt-LT" sz="2000" dirty="0">
                <a:latin typeface="Arial" panose="020B0604020202020204" pitchFamily="34" charset="0"/>
                <a:cs typeface="Arial" panose="020B0604020202020204" pitchFamily="34" charset="0"/>
              </a:rPr>
              <a:t>Iš asmens reikalaujama pasirinkti, </a:t>
            </a:r>
            <a:r>
              <a:rPr lang="lt-LT" sz="2000" b="1" dirty="0">
                <a:latin typeface="Arial" panose="020B0604020202020204" pitchFamily="34" charset="0"/>
                <a:cs typeface="Arial" panose="020B0604020202020204" pitchFamily="34" charset="0"/>
              </a:rPr>
              <a:t>jo nuomone, </a:t>
            </a:r>
            <a:r>
              <a:rPr lang="lt-LT" sz="2000" dirty="0">
                <a:latin typeface="Arial" panose="020B0604020202020204" pitchFamily="34" charset="0"/>
                <a:cs typeface="Arial" panose="020B0604020202020204" pitchFamily="34" charset="0"/>
              </a:rPr>
              <a:t>optimaliausią elgesio variantą, leisiantį pasiekti maksimalų rezultatą mažiausiai rizikuojant. </a:t>
            </a:r>
          </a:p>
          <a:p>
            <a:pPr marL="0" indent="0">
              <a:buNone/>
            </a:pPr>
            <a:endParaRPr lang="lt-LT" sz="2000" dirty="0">
              <a:latin typeface="Arial" panose="020B0604020202020204" pitchFamily="34" charset="0"/>
              <a:cs typeface="Arial" panose="020B0604020202020204" pitchFamily="34" charset="0"/>
            </a:endParaRPr>
          </a:p>
        </p:txBody>
      </p:sp>
      <p:sp>
        <p:nvSpPr>
          <p:cNvPr id="6" name="Pavadinimas 1">
            <a:extLst>
              <a:ext uri="{FF2B5EF4-FFF2-40B4-BE49-F238E27FC236}">
                <a16:creationId xmlns:a16="http://schemas.microsoft.com/office/drawing/2014/main" id="{0CA85428-2C61-446B-A374-FE12EED934A5}"/>
              </a:ext>
            </a:extLst>
          </p:cNvPr>
          <p:cNvSpPr>
            <a:spLocks noGrp="1"/>
          </p:cNvSpPr>
          <p:nvPr>
            <p:ph type="title"/>
          </p:nvPr>
        </p:nvSpPr>
        <p:spPr>
          <a:xfrm>
            <a:off x="1209136" y="132213"/>
            <a:ext cx="10515600" cy="739056"/>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Pateisinama profesinė ar ūkinė rizika (BK 34 str.)</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55012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BCE6DA7C-E74D-488E-910C-7143FAD563D5}"/>
              </a:ext>
            </a:extLst>
          </p:cNvPr>
          <p:cNvSpPr>
            <a:spLocks noGrp="1"/>
          </p:cNvSpPr>
          <p:nvPr>
            <p:ph idx="1"/>
          </p:nvPr>
        </p:nvSpPr>
        <p:spPr>
          <a:xfrm>
            <a:off x="1664897" y="1337095"/>
            <a:ext cx="9826925" cy="5311055"/>
          </a:xfrm>
        </p:spPr>
        <p:txBody>
          <a:bodyPr>
            <a:normAutofit/>
          </a:bodyPr>
          <a:lstStyle/>
          <a:p>
            <a:pPr>
              <a:lnSpc>
                <a:spcPct val="100000"/>
              </a:lnSpc>
              <a:spcBef>
                <a:spcPts val="600"/>
              </a:spcBef>
            </a:pPr>
            <a:r>
              <a:rPr lang="lt-LT" sz="1900" b="1" dirty="0">
                <a:latin typeface="Arial" panose="020B0604020202020204" pitchFamily="34" charset="0"/>
                <a:cs typeface="Arial" panose="020B0604020202020204" pitchFamily="34" charset="0"/>
              </a:rPr>
              <a:t>III. SĄLYGA: </a:t>
            </a:r>
            <a:r>
              <a:rPr lang="lt-LT" sz="1900" b="1" dirty="0">
                <a:latin typeface="Arial" panose="020B0604020202020204" pitchFamily="34" charset="0"/>
                <a:ea typeface="Microsoft Sans Serif" panose="020B0604020202020204" pitchFamily="34" charset="0"/>
                <a:cs typeface="Arial" panose="020B0604020202020204" pitchFamily="34" charset="0"/>
              </a:rPr>
              <a:t>rizikavęs asmuo ėmėsi būtinų saugumo priemonių, kad apsaugotų nuo žalos įstatymų ginamus interesus:</a:t>
            </a:r>
            <a:endParaRPr lang="lt-LT" sz="1900" b="1" dirty="0">
              <a:latin typeface="Arial" panose="020B0604020202020204" pitchFamily="34" charset="0"/>
              <a:cs typeface="Arial" panose="020B0604020202020204" pitchFamily="34" charset="0"/>
            </a:endParaRPr>
          </a:p>
          <a:p>
            <a:pPr>
              <a:lnSpc>
                <a:spcPct val="100000"/>
              </a:lnSpc>
              <a:spcBef>
                <a:spcPts val="600"/>
              </a:spcBef>
            </a:pPr>
            <a:r>
              <a:rPr lang="lt-LT" sz="1900" dirty="0">
                <a:latin typeface="Arial" panose="020B0604020202020204" pitchFamily="34" charset="0"/>
                <a:cs typeface="Arial" panose="020B0604020202020204" pitchFamily="34" charset="0"/>
              </a:rPr>
              <a:t>Žalai išvengti asmuo ėmėsi, jo nuomone, pakankamų priemonių, pagrįstų šiuolaikiniais mokslo ir technikos laimėjimais, profesinėmis žiniomis, patirtimi ir kitais faktoriais. </a:t>
            </a:r>
          </a:p>
          <a:p>
            <a:pPr>
              <a:lnSpc>
                <a:spcPct val="100000"/>
              </a:lnSpc>
              <a:spcBef>
                <a:spcPts val="600"/>
              </a:spcBef>
            </a:pPr>
            <a:r>
              <a:rPr lang="lt-LT" sz="1900" dirty="0">
                <a:latin typeface="Arial" panose="020B0604020202020204" pitchFamily="34" charset="0"/>
                <a:cs typeface="Arial" panose="020B0604020202020204" pitchFamily="34" charset="0"/>
              </a:rPr>
              <a:t>Iš asmens gali būti reikalaujama imtis </a:t>
            </a:r>
            <a:r>
              <a:rPr lang="lt-LT" sz="1900" b="1" dirty="0">
                <a:latin typeface="Arial" panose="020B0604020202020204" pitchFamily="34" charset="0"/>
                <a:cs typeface="Arial" panose="020B0604020202020204" pitchFamily="34" charset="0"/>
              </a:rPr>
              <a:t>tik rizikos metu egzistuojančių</a:t>
            </a:r>
            <a:r>
              <a:rPr lang="lt-LT" sz="1900" dirty="0">
                <a:latin typeface="Arial" panose="020B0604020202020204" pitchFamily="34" charset="0"/>
                <a:cs typeface="Arial" panose="020B0604020202020204" pitchFamily="34" charset="0"/>
              </a:rPr>
              <a:t> galimų saugumo priemonių.</a:t>
            </a:r>
          </a:p>
          <a:p>
            <a:pPr>
              <a:lnSpc>
                <a:spcPct val="100000"/>
              </a:lnSpc>
              <a:spcBef>
                <a:spcPts val="600"/>
              </a:spcBef>
            </a:pPr>
            <a:endParaRPr lang="lt-LT" sz="1900" b="1" dirty="0">
              <a:latin typeface="Arial" panose="020B0604020202020204" pitchFamily="34" charset="0"/>
              <a:cs typeface="Arial" panose="020B0604020202020204" pitchFamily="34" charset="0"/>
            </a:endParaRPr>
          </a:p>
          <a:p>
            <a:pPr>
              <a:lnSpc>
                <a:spcPct val="100000"/>
              </a:lnSpc>
              <a:spcBef>
                <a:spcPts val="600"/>
              </a:spcBef>
            </a:pPr>
            <a:r>
              <a:rPr lang="lt-LT" sz="1900" b="1" dirty="0">
                <a:latin typeface="Arial" panose="020B0604020202020204" pitchFamily="34" charset="0"/>
                <a:cs typeface="Arial" panose="020B0604020202020204" pitchFamily="34" charset="0"/>
              </a:rPr>
              <a:t>TEISINĖS PASEKMĖS:</a:t>
            </a:r>
          </a:p>
          <a:p>
            <a:pPr>
              <a:lnSpc>
                <a:spcPct val="100000"/>
              </a:lnSpc>
              <a:spcBef>
                <a:spcPts val="600"/>
              </a:spcBef>
            </a:pPr>
            <a:r>
              <a:rPr lang="lt-LT" sz="1900" b="1" dirty="0">
                <a:latin typeface="Arial" panose="020B0604020202020204" pitchFamily="34" charset="0"/>
                <a:cs typeface="Arial" panose="020B0604020202020204" pitchFamily="34" charset="0"/>
              </a:rPr>
              <a:t>Pažeisti pateisinamos profesinės ar ūkinės rizikos teisėtumo sąlygas </a:t>
            </a:r>
            <a:r>
              <a:rPr lang="lt-LT" sz="1900" dirty="0">
                <a:latin typeface="Arial" panose="020B0604020202020204" pitchFamily="34" charset="0"/>
                <a:cs typeface="Arial" panose="020B0604020202020204" pitchFamily="34" charset="0"/>
              </a:rPr>
              <a:t>(peržengus jos ribas) asmuo gali tik veikdamas neatsargiai ir tik </a:t>
            </a:r>
            <a:r>
              <a:rPr lang="lt-LT" sz="1900" b="1" dirty="0">
                <a:latin typeface="Arial" panose="020B0604020202020204" pitchFamily="34" charset="0"/>
                <a:cs typeface="Arial" panose="020B0604020202020204" pitchFamily="34" charset="0"/>
              </a:rPr>
              <a:t>NUSIKALSTAMO PASITIKĖJIMO FORMA</a:t>
            </a:r>
            <a:r>
              <a:rPr lang="lt-LT" sz="1900" dirty="0">
                <a:latin typeface="Arial" panose="020B0604020202020204" pitchFamily="34" charset="0"/>
                <a:cs typeface="Arial" panose="020B0604020202020204" pitchFamily="34" charset="0"/>
              </a:rPr>
              <a:t>, kai suvokia galimos žalos atsiradimą, bet lengvabūdiškai tikisi jos išvengti.</a:t>
            </a:r>
          </a:p>
          <a:p>
            <a:pPr>
              <a:lnSpc>
                <a:spcPct val="100000"/>
              </a:lnSpc>
              <a:spcBef>
                <a:spcPts val="600"/>
              </a:spcBef>
            </a:pPr>
            <a:r>
              <a:rPr lang="lt-LT" sz="1900" b="1" dirty="0">
                <a:latin typeface="Arial" panose="020B0604020202020204" pitchFamily="34" charset="0"/>
                <a:cs typeface="Arial" panose="020B0604020202020204" pitchFamily="34" charset="0"/>
              </a:rPr>
              <a:t>TAČIAU</a:t>
            </a:r>
            <a:r>
              <a:rPr lang="lt-LT" sz="1900" dirty="0">
                <a:latin typeface="Arial" panose="020B0604020202020204" pitchFamily="34" charset="0"/>
                <a:cs typeface="Arial" panose="020B0604020202020204" pitchFamily="34" charset="0"/>
              </a:rPr>
              <a:t> teismas asmeniui, pažeidusiam profesinės ar ūkinės rizikos teisėtumo sąlygas:</a:t>
            </a:r>
          </a:p>
          <a:p>
            <a:pPr marL="457200" indent="-457200">
              <a:lnSpc>
                <a:spcPct val="100000"/>
              </a:lnSpc>
              <a:spcBef>
                <a:spcPts val="600"/>
              </a:spcBef>
              <a:buFont typeface="+mj-lt"/>
              <a:buAutoNum type="arabicPeriod"/>
            </a:pPr>
            <a:r>
              <a:rPr lang="lt-LT" sz="1900" dirty="0">
                <a:latin typeface="Arial" panose="020B0604020202020204" pitchFamily="34" charset="0"/>
                <a:cs typeface="Arial" panose="020B0604020202020204" pitchFamily="34" charset="0"/>
              </a:rPr>
              <a:t>turi teisę skirti švelnesnę, negu įstatymo numatyta, bausmę (BK 62 str.) arba </a:t>
            </a:r>
          </a:p>
          <a:p>
            <a:pPr marL="457200" indent="-457200">
              <a:lnSpc>
                <a:spcPct val="100000"/>
              </a:lnSpc>
              <a:spcBef>
                <a:spcPts val="600"/>
              </a:spcBef>
              <a:buFont typeface="+mj-lt"/>
              <a:buAutoNum type="arabicPeriod"/>
            </a:pPr>
            <a:r>
              <a:rPr lang="lt-LT" sz="1900" dirty="0">
                <a:latin typeface="Arial" panose="020B0604020202020204" pitchFamily="34" charset="0"/>
                <a:cs typeface="Arial" panose="020B0604020202020204" pitchFamily="34" charset="0"/>
              </a:rPr>
              <a:t>skiriant bausmę pripažinti tokią situaciją atsakomybę lengvinančia aplinkybe (BK 59 str.).</a:t>
            </a:r>
          </a:p>
          <a:p>
            <a:endParaRPr lang="lt-LT" dirty="0"/>
          </a:p>
        </p:txBody>
      </p:sp>
      <p:sp>
        <p:nvSpPr>
          <p:cNvPr id="4" name="Pavadinimas 1">
            <a:extLst>
              <a:ext uri="{FF2B5EF4-FFF2-40B4-BE49-F238E27FC236}">
                <a16:creationId xmlns:a16="http://schemas.microsoft.com/office/drawing/2014/main" id="{215CDCC6-B2ED-4B1E-99C8-DB6475633039}"/>
              </a:ext>
            </a:extLst>
          </p:cNvPr>
          <p:cNvSpPr>
            <a:spLocks noGrp="1"/>
          </p:cNvSpPr>
          <p:nvPr>
            <p:ph type="title"/>
          </p:nvPr>
        </p:nvSpPr>
        <p:spPr>
          <a:xfrm>
            <a:off x="1209136" y="132213"/>
            <a:ext cx="10515600" cy="937462"/>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Pateisinama profesinė ar ūkinė rizika (BK 34 str.)</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90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911635FE-DCFD-4418-88B3-C2B17D861ACE}"/>
              </a:ext>
            </a:extLst>
          </p:cNvPr>
          <p:cNvSpPr>
            <a:spLocks noGrp="1"/>
          </p:cNvSpPr>
          <p:nvPr>
            <p:ph type="title"/>
          </p:nvPr>
        </p:nvSpPr>
        <p:spPr>
          <a:xfrm>
            <a:off x="838200" y="2592132"/>
            <a:ext cx="10515600" cy="1325563"/>
          </a:xfrm>
        </p:spPr>
        <p:txBody>
          <a:bodyPr>
            <a:normAutofit/>
          </a:bodyPr>
          <a:lstStyle/>
          <a:p>
            <a:r>
              <a:rPr lang="lt-LT" sz="4000" b="1" dirty="0">
                <a:latin typeface="Microsoft Sans Serif" panose="020B0604020202020204" pitchFamily="34" charset="0"/>
                <a:ea typeface="Microsoft Sans Serif" panose="020B0604020202020204" pitchFamily="34" charset="0"/>
                <a:cs typeface="Microsoft Sans Serif" panose="020B0604020202020204" pitchFamily="34" charset="0"/>
              </a:rPr>
              <a:t>Mokslinis eksperimentas (BK 35 str.)</a:t>
            </a:r>
          </a:p>
        </p:txBody>
      </p:sp>
    </p:spTree>
    <p:extLst>
      <p:ext uri="{BB962C8B-B14F-4D97-AF65-F5344CB8AC3E}">
        <p14:creationId xmlns:p14="http://schemas.microsoft.com/office/powerpoint/2010/main" val="54153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0129D23B-CF9A-4691-9C62-86DDF8BDA1D5}"/>
              </a:ext>
            </a:extLst>
          </p:cNvPr>
          <p:cNvSpPr>
            <a:spLocks noGrp="1"/>
          </p:cNvSpPr>
          <p:nvPr>
            <p:ph idx="1"/>
          </p:nvPr>
        </p:nvSpPr>
        <p:spPr>
          <a:xfrm>
            <a:off x="1311214" y="1181819"/>
            <a:ext cx="10193505" cy="5676181"/>
          </a:xfrm>
        </p:spPr>
        <p:txBody>
          <a:bodyPr/>
          <a:lstStyle/>
          <a:p>
            <a:pPr>
              <a:lnSpc>
                <a:spcPct val="100000"/>
              </a:lnSpc>
              <a:spcBef>
                <a:spcPts val="600"/>
              </a:spcBef>
            </a:pP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BŪTINOJI GINTIS </a:t>
            </a:r>
            <a:r>
              <a:rPr lang="lt-LT" sz="20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a:t>
            </a:r>
            <a:r>
              <a:rPr lang="lt-LT" sz="20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tai tokia situacija, kai BK ginamiems interesams žala padaroma asmeniui ginant save, kitą asmenį, nuosavybę, būsto neliečiamybę, kitas teises, visuomenės ar valstybės interesus nuo pradėto ar tiesiogiai gresiančio pavojingo kėsinimosi, jei tuo nebuvo peržengtos būtinosios ginties ribos.</a:t>
            </a:r>
          </a:p>
          <a:p>
            <a:pPr>
              <a:lnSpc>
                <a:spcPct val="100000"/>
              </a:lnSpc>
              <a:spcBef>
                <a:spcPts val="600"/>
              </a:spcBef>
            </a:pPr>
            <a:r>
              <a:rPr lang="lt-LT" sz="2000" b="1" dirty="0">
                <a:effectLst/>
                <a:latin typeface="Arial" panose="020B0604020202020204" pitchFamily="34" charset="0"/>
                <a:ea typeface="Book Antiqua" panose="02040602050305030304" pitchFamily="18" charset="0"/>
                <a:cs typeface="Arial" panose="020B0604020202020204" pitchFamily="34" charset="0"/>
              </a:rPr>
              <a:t>PAŽYMĖTINA:</a:t>
            </a:r>
          </a:p>
          <a:p>
            <a:pPr marL="457200" marR="0" lvl="0" indent="-457200" algn="l" defTabSz="914400" rtl="0" eaLnBrk="1" fontAlgn="auto" latinLnBrk="0" hangingPunct="1">
              <a:lnSpc>
                <a:spcPct val="100000"/>
              </a:lnSpc>
              <a:spcBef>
                <a:spcPts val="600"/>
              </a:spcBef>
              <a:buClrTx/>
              <a:buSzTx/>
              <a:buFont typeface="+mj-lt"/>
              <a:buAutoNum type="arabicParenR"/>
              <a:tabLst/>
              <a:defRPr/>
            </a:pP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Būtinoji gintis yra </a:t>
            </a:r>
            <a:r>
              <a:rPr kumimoji="0" lang="lt-LT"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žmogaus teisė</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o ne pareiga, todėl nepasinaudojimas šia teise neužtraukia teisinės atsakomybės.</a:t>
            </a:r>
          </a:p>
          <a:p>
            <a:pPr marL="457200" marR="0" lvl="0" indent="-457200" algn="l" defTabSz="914400" rtl="0" eaLnBrk="1" fontAlgn="auto" latinLnBrk="0" hangingPunct="1">
              <a:lnSpc>
                <a:spcPct val="100000"/>
              </a:lnSpc>
              <a:spcBef>
                <a:spcPts val="600"/>
              </a:spcBef>
              <a:buClrTx/>
              <a:buSzTx/>
              <a:buFont typeface="+mj-lt"/>
              <a:buAutoNum type="arabicParenR"/>
              <a:tabLst/>
              <a:defRPr/>
            </a:pP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Teisė į būtinąją gintį gali būti įgyvendinta </a:t>
            </a:r>
            <a:r>
              <a:rPr kumimoji="0" lang="lt-LT"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neatsižvelgiant</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į </a:t>
            </a:r>
            <a:r>
              <a:rPr kumimoji="0" lang="lt-LT"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galimybę išvengti pavojingo kėsinimosi</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lt-LT" sz="20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pvz., bėgant slepiantis ar kreipiantis pagalbos į kitus asmenis ar pareigūnus.</a:t>
            </a:r>
          </a:p>
          <a:p>
            <a:pPr marL="457200" marR="0" lvl="0" indent="-457200" algn="l" defTabSz="914400" rtl="0" eaLnBrk="1" fontAlgn="auto" latinLnBrk="0" hangingPunct="1">
              <a:lnSpc>
                <a:spcPct val="100000"/>
              </a:lnSpc>
              <a:spcBef>
                <a:spcPts val="600"/>
              </a:spcBef>
              <a:buClrTx/>
              <a:buSzTx/>
              <a:buFont typeface="+mj-lt"/>
              <a:buAutoNum type="arabicParenR"/>
              <a:tabLst/>
              <a:defRPr/>
            </a:pP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BK leidžia ginti ne tik savo, bet ir </a:t>
            </a:r>
            <a:r>
              <a:rPr kumimoji="0" lang="lt-LT"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kitų asmenų teises, valstybės ar visuomenės interesus,</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atremiant pavojingą kėsinimąsi. </a:t>
            </a:r>
            <a:r>
              <a:rPr kumimoji="0" lang="lt-LT"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PASTABA</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ginant kitą asmenį - nebūtinas to asmens sutikimas.</a:t>
            </a:r>
          </a:p>
          <a:p>
            <a:pPr marL="457200" marR="0" lvl="0" indent="-457200" algn="l" defTabSz="914400" rtl="0" eaLnBrk="1" fontAlgn="auto" latinLnBrk="0" hangingPunct="1">
              <a:lnSpc>
                <a:spcPct val="100000"/>
              </a:lnSpc>
              <a:spcBef>
                <a:spcPts val="600"/>
              </a:spcBef>
              <a:buClrTx/>
              <a:buSzTx/>
              <a:buFont typeface="+mj-lt"/>
              <a:buAutoNum type="arabicParenR"/>
              <a:tabLst/>
              <a:defRPr/>
            </a:pP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Būtinoji gintis neužtraukia BA, jei yra visos įstatyme numatytos būtinosios ginties </a:t>
            </a:r>
            <a:r>
              <a:rPr kumimoji="0" lang="lt-LT"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teisėtumo sąlygos</a:t>
            </a:r>
            <a:r>
              <a:rPr lang="lt-LT" sz="2000" dirty="0">
                <a:solidFill>
                  <a:prstClr val="black"/>
                </a:solidFill>
                <a:latin typeface="Arial" panose="020B0604020202020204" pitchFamily="34" charset="0"/>
                <a:cs typeface="Arial" panose="020B0604020202020204" pitchFamily="34" charset="0"/>
              </a:rPr>
              <a:t>, kurios </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susijusios su 2 esminiais momentais − </a:t>
            </a:r>
            <a:r>
              <a:rPr kumimoji="0" lang="lt-LT"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kėsinimusi ir gynyba</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a:r>
          </a:p>
          <a:p>
            <a:pPr marL="0" indent="0">
              <a:buNone/>
            </a:pPr>
            <a:endParaRPr lang="lt-LT" sz="2000" dirty="0">
              <a:effectLst/>
              <a:latin typeface="Arial" panose="020B0604020202020204" pitchFamily="34" charset="0"/>
              <a:ea typeface="Book Antiqua" panose="02040602050305030304" pitchFamily="18" charset="0"/>
              <a:cs typeface="Arial" panose="020B0604020202020204" pitchFamily="34" charset="0"/>
            </a:endParaRPr>
          </a:p>
          <a:p>
            <a:endParaRPr lang="lt-LT" dirty="0"/>
          </a:p>
        </p:txBody>
      </p:sp>
      <p:sp>
        <p:nvSpPr>
          <p:cNvPr id="4" name="Pavadinimas 1">
            <a:extLst>
              <a:ext uri="{FF2B5EF4-FFF2-40B4-BE49-F238E27FC236}">
                <a16:creationId xmlns:a16="http://schemas.microsoft.com/office/drawing/2014/main" id="{677975CD-32F1-427C-B2D9-AB644323754F}"/>
              </a:ext>
            </a:extLst>
          </p:cNvPr>
          <p:cNvSpPr>
            <a:spLocks noGrp="1"/>
          </p:cNvSpPr>
          <p:nvPr>
            <p:ph type="title"/>
          </p:nvPr>
        </p:nvSpPr>
        <p:spPr>
          <a:xfrm>
            <a:off x="838200" y="80454"/>
            <a:ext cx="10515600" cy="980595"/>
          </a:xfrm>
        </p:spPr>
        <p:txBody>
          <a:bodyPr>
            <a:normAutofit/>
          </a:bodyPr>
          <a:lstStyle/>
          <a:p>
            <a:pPr algn="ctr"/>
            <a:r>
              <a:rPr kumimoji="0" lang="lt-LT" sz="3200" b="1" i="0" u="none" strike="noStrike" kern="1200" cap="none" spc="0" normalizeH="0" baseline="0" noProof="0" dirty="0">
                <a:ln>
                  <a:noFill/>
                </a:ln>
                <a:solidFill>
                  <a:prstClr val="black"/>
                </a:solidFill>
                <a:effectLst/>
                <a:uLnTx/>
                <a:uFillTx/>
                <a:latin typeface="Arial" panose="020B0604020202020204" pitchFamily="34" charset="0"/>
                <a:ea typeface="Microsoft Sans Serif" panose="020B0604020202020204" pitchFamily="34" charset="0"/>
                <a:cs typeface="Arial" panose="020B0604020202020204" pitchFamily="34" charset="0"/>
              </a:rPr>
              <a:t>Būtinoji </a:t>
            </a:r>
            <a:r>
              <a:rPr lang="lt-LT" sz="3200" b="1" dirty="0">
                <a:solidFill>
                  <a:prstClr val="black"/>
                </a:solidFill>
                <a:latin typeface="Arial" panose="020B0604020202020204" pitchFamily="34" charset="0"/>
                <a:ea typeface="Microsoft Sans Serif" panose="020B0604020202020204" pitchFamily="34" charset="0"/>
                <a:cs typeface="Arial" panose="020B0604020202020204" pitchFamily="34" charset="0"/>
              </a:rPr>
              <a:t>gintis (BK 28 str.) </a:t>
            </a:r>
            <a:endParaRPr lang="lt-LT" sz="3200" b="1" dirty="0">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371446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19F7BC6F-1AEF-41DE-927B-671BFD955B4D}"/>
              </a:ext>
            </a:extLst>
          </p:cNvPr>
          <p:cNvSpPr>
            <a:spLocks noGrp="1"/>
          </p:cNvSpPr>
          <p:nvPr>
            <p:ph idx="1"/>
          </p:nvPr>
        </p:nvSpPr>
        <p:spPr>
          <a:xfrm>
            <a:off x="1777042" y="1340528"/>
            <a:ext cx="9428671" cy="5517472"/>
          </a:xfrm>
        </p:spPr>
        <p:txBody>
          <a:bodyPr/>
          <a:lstStyle/>
          <a:p>
            <a:pPr marL="361950" indent="-276225">
              <a:lnSpc>
                <a:spcPct val="100000"/>
              </a:lnSpc>
              <a:spcBef>
                <a:spcPts val="600"/>
              </a:spcBef>
            </a:pPr>
            <a:endParaRPr lang="lt-LT" sz="2000" b="1" dirty="0">
              <a:latin typeface="Arial" panose="020B0604020202020204" pitchFamily="34" charset="0"/>
              <a:cs typeface="Arial" panose="020B0604020202020204" pitchFamily="34" charset="0"/>
            </a:endParaRPr>
          </a:p>
          <a:p>
            <a:pPr marL="361950" indent="-276225">
              <a:lnSpc>
                <a:spcPct val="100000"/>
              </a:lnSpc>
              <a:spcBef>
                <a:spcPts val="600"/>
              </a:spcBef>
            </a:pPr>
            <a:r>
              <a:rPr lang="lt-LT" sz="2000" b="1" dirty="0">
                <a:latin typeface="Arial" panose="020B0604020202020204" pitchFamily="34" charset="0"/>
                <a:cs typeface="Arial" panose="020B0604020202020204" pitchFamily="34" charset="0"/>
              </a:rPr>
              <a:t>Mokslinis eksperimentas - </a:t>
            </a:r>
            <a:r>
              <a:rPr lang="lt-LT" sz="2000" i="1" dirty="0">
                <a:latin typeface="Arial" panose="020B0604020202020204" pitchFamily="34" charset="0"/>
                <a:cs typeface="Arial" panose="020B0604020202020204" pitchFamily="34" charset="0"/>
              </a:rPr>
              <a:t>tai tokia situacija, kai žala BK saugomiems teisiniams gėriams padaroma mokslo žiniomis pagrįstu eksperimentu, kuriuo siekiama išspręsti išskirtinės reikšmės mokslui turinčią problemą</a:t>
            </a:r>
            <a:r>
              <a:rPr lang="lt-LT" sz="2000" dirty="0">
                <a:latin typeface="Arial" panose="020B0604020202020204" pitchFamily="34" charset="0"/>
                <a:cs typeface="Arial" panose="020B0604020202020204" pitchFamily="34" charset="0"/>
              </a:rPr>
              <a:t>.</a:t>
            </a:r>
          </a:p>
          <a:p>
            <a:pPr marL="361950" indent="-276225">
              <a:lnSpc>
                <a:spcPct val="100000"/>
              </a:lnSpc>
              <a:spcBef>
                <a:spcPts val="600"/>
              </a:spcBef>
            </a:pPr>
            <a:r>
              <a:rPr lang="lt-LT" sz="2000" b="1" dirty="0">
                <a:latin typeface="Arial" panose="020B0604020202020204" pitchFamily="34" charset="0"/>
                <a:cs typeface="Arial" panose="020B0604020202020204" pitchFamily="34" charset="0"/>
              </a:rPr>
              <a:t>MOKSLINIO EKSPERIMENTO TEISĖTUMO SĄLYGOS:  </a:t>
            </a:r>
          </a:p>
          <a:p>
            <a:pPr marL="361950" indent="-276225">
              <a:lnSpc>
                <a:spcPct val="10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I. SĄLYGA: eksperimentuojant remtasi mokslo aprobuotomis metodikomis:</a:t>
            </a:r>
          </a:p>
          <a:p>
            <a:pPr marL="361950" indent="-276225">
              <a:lnSpc>
                <a:spcPct val="100000"/>
              </a:lnSpc>
              <a:spcBef>
                <a:spcPts val="600"/>
              </a:spcBef>
            </a:pPr>
            <a:r>
              <a:rPr lang="lt-LT" sz="2000" dirty="0">
                <a:latin typeface="Arial" panose="020B0604020202020204" pitchFamily="34" charset="0"/>
                <a:cs typeface="Arial" panose="020B0604020202020204" pitchFamily="34" charset="0"/>
              </a:rPr>
              <a:t>Eksperimentuotojas vadovavosi tik tokiomis mokslo žiniomis, tyrimais, kurie yra iki eksperimento atlikimo momento: </a:t>
            </a:r>
          </a:p>
          <a:p>
            <a:pPr marL="542925"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oficialiai pripažinti leistinais naudoti, </a:t>
            </a:r>
          </a:p>
          <a:p>
            <a:pPr marL="542925"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pagrįsti pripažintomis teorinėmis žiniomis, rekomendacijomis, praktiniais bandymais ir kitais iki tol atliktais moksliniais eksperimentais. </a:t>
            </a:r>
          </a:p>
          <a:p>
            <a:pPr marL="361950" indent="-276225">
              <a:lnSpc>
                <a:spcPct val="100000"/>
              </a:lnSpc>
              <a:spcBef>
                <a:spcPts val="600"/>
              </a:spcBef>
            </a:pPr>
            <a:r>
              <a:rPr lang="lt-LT" sz="2000" b="1" dirty="0">
                <a:latin typeface="Arial" panose="020B0604020202020204" pitchFamily="34" charset="0"/>
                <a:cs typeface="Arial" panose="020B0604020202020204" pitchFamily="34" charset="0"/>
              </a:rPr>
              <a:t>PRIEŠ ATLIKDAMAS EKSPERIMENTĄ: </a:t>
            </a:r>
            <a:r>
              <a:rPr lang="lt-LT" sz="2000" dirty="0">
                <a:latin typeface="Arial" panose="020B0604020202020204" pitchFamily="34" charset="0"/>
                <a:cs typeface="Arial" panose="020B0604020202020204" pitchFamily="34" charset="0"/>
              </a:rPr>
              <a:t>asmuo turi jį pagrįsti tikėtiną rezultatą, kurį nustatyti leidžia pasiektas mokslo ir technikos lygis.</a:t>
            </a:r>
          </a:p>
        </p:txBody>
      </p:sp>
      <p:sp>
        <p:nvSpPr>
          <p:cNvPr id="4" name="Pavadinimas 1">
            <a:extLst>
              <a:ext uri="{FF2B5EF4-FFF2-40B4-BE49-F238E27FC236}">
                <a16:creationId xmlns:a16="http://schemas.microsoft.com/office/drawing/2014/main" id="{14558A8D-7AD6-4AC4-A564-89E344FCEA2A}"/>
              </a:ext>
            </a:extLst>
          </p:cNvPr>
          <p:cNvSpPr>
            <a:spLocks noGrp="1"/>
          </p:cNvSpPr>
          <p:nvPr>
            <p:ph type="title"/>
          </p:nvPr>
        </p:nvSpPr>
        <p:spPr>
          <a:xfrm>
            <a:off x="838200" y="365125"/>
            <a:ext cx="10515600" cy="963343"/>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Mokslinis eksperimentas (BK 35 str.) </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3726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5425C569-5991-48F6-8E27-356B30170FD7}"/>
              </a:ext>
            </a:extLst>
          </p:cNvPr>
          <p:cNvSpPr>
            <a:spLocks noGrp="1"/>
          </p:cNvSpPr>
          <p:nvPr>
            <p:ph idx="1"/>
          </p:nvPr>
        </p:nvSpPr>
        <p:spPr>
          <a:xfrm>
            <a:off x="1768414" y="1322773"/>
            <a:ext cx="9585385" cy="5397623"/>
          </a:xfrm>
        </p:spPr>
        <p:txBody>
          <a:bodyPr>
            <a:normAutofit/>
          </a:bodyPr>
          <a:lstStyle/>
          <a:p>
            <a:pPr>
              <a:lnSpc>
                <a:spcPct val="10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II. SĄLYGA: sprendžiama problema turi išskirtinės reikšmės mokslui:</a:t>
            </a:r>
          </a:p>
          <a:p>
            <a:pPr>
              <a:lnSpc>
                <a:spcPct val="100000"/>
              </a:lnSpc>
              <a:spcBef>
                <a:spcPts val="600"/>
              </a:spcBef>
            </a:pPr>
            <a:r>
              <a:rPr lang="lt-LT" sz="2000" dirty="0">
                <a:latin typeface="Arial" panose="020B0604020202020204" pitchFamily="34" charset="0"/>
                <a:cs typeface="Arial" panose="020B0604020202020204" pitchFamily="34" charset="0"/>
              </a:rPr>
              <a:t>Eksperimentu siekiama sėkmės, kuri teiktų naudos mokslui, daugeliui žmonių ar visai visuomenei, </a:t>
            </a:r>
            <a:r>
              <a:rPr lang="lt-LT" sz="2000" i="1" dirty="0">
                <a:latin typeface="Arial" panose="020B0604020202020204" pitchFamily="34" charset="0"/>
                <a:cs typeface="Arial" panose="020B0604020202020204" pitchFamily="34" charset="0"/>
              </a:rPr>
              <a:t>pvz., surasti medikamentų dar neišgydomoms ligoms gydyti, būdą sumažinti ultravioletinių spindulių neigiamą poveikį žmogaus organizmui ir pan</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dirty="0">
                <a:latin typeface="Arial" panose="020B0604020202020204" pitchFamily="34" charset="0"/>
                <a:cs typeface="Arial" panose="020B0604020202020204" pitchFamily="34" charset="0"/>
              </a:rPr>
              <a:t>Šios sąlygos neatitiks situacija, kai eksperimentuoto jas siekia </a:t>
            </a:r>
            <a:r>
              <a:rPr lang="lt-LT" sz="2000" b="1" dirty="0">
                <a:latin typeface="Arial" panose="020B0604020202020204" pitchFamily="34" charset="0"/>
                <a:cs typeface="Arial" panose="020B0604020202020204" pitchFamily="34" charset="0"/>
              </a:rPr>
              <a:t>išimtinai asmeninių tikslų</a:t>
            </a:r>
            <a:r>
              <a:rPr lang="lt-LT" sz="2000" dirty="0">
                <a:latin typeface="Arial" panose="020B0604020202020204" pitchFamily="34" charset="0"/>
                <a:cs typeface="Arial" panose="020B0604020202020204" pitchFamily="34" charset="0"/>
              </a:rPr>
              <a:t>.</a:t>
            </a:r>
          </a:p>
          <a:p>
            <a:pPr>
              <a:lnSpc>
                <a:spcPct val="100000"/>
              </a:lnSpc>
              <a:spcBef>
                <a:spcPts val="600"/>
              </a:spcBef>
            </a:pPr>
            <a:endParaRPr lang="lt-LT" sz="2000" b="1" dirty="0">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III. SĄLYGA: eksperimentuotojas ėmėsi būtinų priemonių, kad būtų išvengta žalos įstatymų saugomiems interesams:</a:t>
            </a:r>
          </a:p>
          <a:p>
            <a:pPr>
              <a:lnSpc>
                <a:spcPct val="100000"/>
              </a:lnSpc>
              <a:spcBef>
                <a:spcPts val="600"/>
              </a:spcBef>
            </a:pPr>
            <a:r>
              <a:rPr lang="lt-LT" sz="2000" dirty="0">
                <a:latin typeface="Arial" panose="020B0604020202020204" pitchFamily="34" charset="0"/>
                <a:cs typeface="Arial" panose="020B0604020202020204" pitchFamily="34" charset="0"/>
              </a:rPr>
              <a:t>Asmuo žalai išvengti ėmėsi, jo nuomone, pakankamų priemonių, kurios yra pagrįstos šiuolaikiniais mokslo ir technikos laimėjimais, profesinėmis žiniomis, patirtimi ir pan. </a:t>
            </a:r>
          </a:p>
          <a:p>
            <a:pPr>
              <a:lnSpc>
                <a:spcPct val="100000"/>
              </a:lnSpc>
              <a:spcBef>
                <a:spcPts val="600"/>
              </a:spcBef>
            </a:pPr>
            <a:r>
              <a:rPr lang="lt-LT" sz="2000" dirty="0">
                <a:latin typeface="Arial" panose="020B0604020202020204" pitchFamily="34" charset="0"/>
                <a:cs typeface="Arial" panose="020B0604020202020204" pitchFamily="34" charset="0"/>
              </a:rPr>
              <a:t>Iš asmens gali būti reikalaujama imtis tik reikalingų eksperimento metu egzistuojančių ir galimų saugumo priemonių.</a:t>
            </a:r>
          </a:p>
          <a:p>
            <a:pPr marL="0" indent="0">
              <a:buNone/>
            </a:pPr>
            <a:endParaRPr lang="lt-LT" sz="2000" dirty="0">
              <a:latin typeface="Arial" panose="020B0604020202020204" pitchFamily="34" charset="0"/>
              <a:cs typeface="Arial" panose="020B0604020202020204" pitchFamily="34" charset="0"/>
            </a:endParaRPr>
          </a:p>
          <a:p>
            <a:pPr marL="0" indent="0">
              <a:buNone/>
            </a:pPr>
            <a:endParaRPr lang="lt-LT" sz="2000" dirty="0">
              <a:latin typeface="Arial" panose="020B0604020202020204" pitchFamily="34" charset="0"/>
              <a:cs typeface="Arial" panose="020B0604020202020204" pitchFamily="34" charset="0"/>
            </a:endParaRPr>
          </a:p>
          <a:p>
            <a:pPr marL="0" indent="0">
              <a:buNone/>
            </a:pPr>
            <a:endParaRPr lang="lt-LT" sz="2000" dirty="0">
              <a:latin typeface="Arial" panose="020B0604020202020204" pitchFamily="34" charset="0"/>
              <a:cs typeface="Arial" panose="020B0604020202020204" pitchFamily="34" charset="0"/>
            </a:endParaRPr>
          </a:p>
          <a:p>
            <a:endParaRPr lang="lt-LT" dirty="0"/>
          </a:p>
        </p:txBody>
      </p:sp>
      <p:sp>
        <p:nvSpPr>
          <p:cNvPr id="5" name="Pavadinimas 1">
            <a:extLst>
              <a:ext uri="{FF2B5EF4-FFF2-40B4-BE49-F238E27FC236}">
                <a16:creationId xmlns:a16="http://schemas.microsoft.com/office/drawing/2014/main" id="{F1C759CD-B843-4046-9B4E-A96781429B18}"/>
              </a:ext>
            </a:extLst>
          </p:cNvPr>
          <p:cNvSpPr>
            <a:spLocks noGrp="1"/>
          </p:cNvSpPr>
          <p:nvPr>
            <p:ph type="title"/>
          </p:nvPr>
        </p:nvSpPr>
        <p:spPr>
          <a:xfrm>
            <a:off x="838200" y="137604"/>
            <a:ext cx="10515600" cy="963343"/>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Mokslinis eksperimentas (BK 35 str.) </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51278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2C6A3D91-75D4-49F7-933C-F6506F8A3DAD}"/>
              </a:ext>
            </a:extLst>
          </p:cNvPr>
          <p:cNvSpPr>
            <a:spLocks noGrp="1"/>
          </p:cNvSpPr>
          <p:nvPr>
            <p:ph idx="1"/>
          </p:nvPr>
        </p:nvSpPr>
        <p:spPr>
          <a:xfrm>
            <a:off x="1854678" y="1604513"/>
            <a:ext cx="9583947" cy="5032556"/>
          </a:xfrm>
        </p:spPr>
        <p:txBody>
          <a:bodyPr>
            <a:normAutofit/>
          </a:bodyPr>
          <a:lstStyle/>
          <a:p>
            <a:pPr>
              <a:lnSpc>
                <a:spcPct val="10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IV. SĄLYGA: yra asmens, kurio gyvybei ar sveikatai atliekant mokslinį eksperimentą gali kilti žala, laisvas sutikimas:</a:t>
            </a:r>
            <a:endParaRPr lang="lt-LT" sz="2000" b="1" dirty="0">
              <a:latin typeface="Arial" panose="020B0604020202020204" pitchFamily="34" charset="0"/>
              <a:cs typeface="Arial" panose="020B0604020202020204" pitchFamily="34" charset="0"/>
            </a:endParaRPr>
          </a:p>
          <a:p>
            <a:pPr>
              <a:lnSpc>
                <a:spcPct val="100000"/>
              </a:lnSpc>
              <a:spcBef>
                <a:spcPts val="600"/>
              </a:spcBef>
            </a:pPr>
            <a:r>
              <a:rPr lang="lt-LT" sz="2000" b="1" dirty="0">
                <a:latin typeface="Arial" panose="020B0604020202020204" pitchFamily="34" charset="0"/>
                <a:cs typeface="Arial" panose="020B0604020202020204" pitchFamily="34" charset="0"/>
              </a:rPr>
              <a:t>LR biomedicininių tyrimų etikos įstatymas: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biomedicininio tyrimo dalyvio, veiksnaus ir sulaukusio 18 metų amžiaus, galinčio pareikšti savo valią, laisvas sutikimas </a:t>
            </a:r>
            <a:r>
              <a:rPr lang="lt-LT" sz="2000" b="1" dirty="0">
                <a:latin typeface="Arial" panose="020B0604020202020204" pitchFamily="34" charset="0"/>
                <a:cs typeface="Arial" panose="020B0604020202020204" pitchFamily="34" charset="0"/>
              </a:rPr>
              <a:t>turi būti duotas raštu</a:t>
            </a:r>
            <a:r>
              <a:rPr lang="lt-LT" sz="2000" dirty="0">
                <a:latin typeface="Arial" panose="020B0604020202020204" pitchFamily="34" charset="0"/>
                <a:cs typeface="Arial" panose="020B0604020202020204" pitchFamily="34" charset="0"/>
              </a:rPr>
              <a:t>.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sutikęs atlikti su juo tyrimą asmuo </a:t>
            </a:r>
            <a:r>
              <a:rPr lang="lt-LT" sz="2000" b="1" dirty="0">
                <a:latin typeface="Arial" panose="020B0604020202020204" pitchFamily="34" charset="0"/>
                <a:cs typeface="Arial" panose="020B0604020202020204" pitchFamily="34" charset="0"/>
              </a:rPr>
              <a:t>gali bet kuriuo momentu atšaukti sutikimą</a:t>
            </a:r>
            <a:r>
              <a:rPr lang="lt-LT" sz="2000" dirty="0">
                <a:latin typeface="Arial" panose="020B0604020202020204" pitchFamily="34" charset="0"/>
                <a:cs typeface="Arial" panose="020B0604020202020204" pitchFamily="34" charset="0"/>
              </a:rPr>
              <a:t>.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prieš duodamas sutikimą dalyvis turi būti pakankamai ir </a:t>
            </a:r>
            <a:r>
              <a:rPr lang="lt-LT" sz="2000" b="1" dirty="0">
                <a:latin typeface="Arial" panose="020B0604020202020204" pitchFamily="34" charset="0"/>
                <a:cs typeface="Arial" panose="020B0604020202020204" pitchFamily="34" charset="0"/>
              </a:rPr>
              <a:t>aiškiai informuotas </a:t>
            </a:r>
            <a:r>
              <a:rPr lang="lt-LT" sz="2000" dirty="0">
                <a:latin typeface="Arial" panose="020B0604020202020204" pitchFamily="34" charset="0"/>
                <a:cs typeface="Arial" panose="020B0604020202020204" pitchFamily="34" charset="0"/>
              </a:rPr>
              <a:t>apie tyrimo atlikimo sąlygas, jo metu planuojamas naudoti technikos priemones, preparatus ir pan.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sutikimas negali būti išgautas </a:t>
            </a:r>
            <a:r>
              <a:rPr lang="lt-LT" sz="2000" b="1" dirty="0">
                <a:latin typeface="Arial" panose="020B0604020202020204" pitchFamily="34" charset="0"/>
                <a:cs typeface="Arial" panose="020B0604020202020204" pitchFamily="34" charset="0"/>
              </a:rPr>
              <a:t>prievarta, apgaule, nenurodant asmeniui galimų žalingų padarinių</a:t>
            </a:r>
            <a:r>
              <a:rPr lang="lt-LT" sz="2000" dirty="0">
                <a:latin typeface="Arial" panose="020B0604020202020204" pitchFamily="34" charset="0"/>
                <a:cs typeface="Arial" panose="020B0604020202020204" pitchFamily="34" charset="0"/>
              </a:rPr>
              <a:t> ir pan.</a:t>
            </a:r>
          </a:p>
          <a:p>
            <a:endParaRPr lang="lt-LT" dirty="0"/>
          </a:p>
        </p:txBody>
      </p:sp>
      <p:sp>
        <p:nvSpPr>
          <p:cNvPr id="6" name="Pavadinimas 1">
            <a:extLst>
              <a:ext uri="{FF2B5EF4-FFF2-40B4-BE49-F238E27FC236}">
                <a16:creationId xmlns:a16="http://schemas.microsoft.com/office/drawing/2014/main" id="{709EB77C-35DD-4CE9-ADB9-9A9E73061A7A}"/>
              </a:ext>
            </a:extLst>
          </p:cNvPr>
          <p:cNvSpPr>
            <a:spLocks noGrp="1"/>
          </p:cNvSpPr>
          <p:nvPr>
            <p:ph type="title"/>
          </p:nvPr>
        </p:nvSpPr>
        <p:spPr>
          <a:xfrm>
            <a:off x="1027982" y="220931"/>
            <a:ext cx="10515600" cy="920211"/>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Mokslinis eksperimentas (BK 35 str.) </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6932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C31ABAEA-A0C3-4AF5-AED9-2ABA59E8252A}"/>
              </a:ext>
            </a:extLst>
          </p:cNvPr>
          <p:cNvSpPr>
            <a:spLocks noGrp="1"/>
          </p:cNvSpPr>
          <p:nvPr>
            <p:ph idx="1"/>
          </p:nvPr>
        </p:nvSpPr>
        <p:spPr>
          <a:xfrm>
            <a:off x="1500996" y="1276709"/>
            <a:ext cx="9852804" cy="5503652"/>
          </a:xfrm>
        </p:spPr>
        <p:txBody>
          <a:bodyPr>
            <a:normAutofit/>
          </a:bodyPr>
          <a:lstStyle/>
          <a:p>
            <a:pPr>
              <a:lnSpc>
                <a:spcPct val="100000"/>
              </a:lnSpc>
              <a:spcBef>
                <a:spcPts val="600"/>
              </a:spcBef>
            </a:pPr>
            <a:r>
              <a:rPr lang="lt-LT" sz="2000" dirty="0">
                <a:latin typeface="Arial" panose="020B0604020202020204" pitchFamily="34" charset="0"/>
                <a:cs typeface="Arial" panose="020B0604020202020204" pitchFamily="34" charset="0"/>
              </a:rPr>
              <a:t>BK </a:t>
            </a:r>
            <a:r>
              <a:rPr lang="lt-LT" sz="2000" b="1" dirty="0">
                <a:latin typeface="Arial" panose="020B0604020202020204" pitchFamily="34" charset="0"/>
                <a:cs typeface="Arial" panose="020B0604020202020204" pitchFamily="34" charset="0"/>
              </a:rPr>
              <a:t>DRAUDŽIA </a:t>
            </a:r>
            <a:r>
              <a:rPr lang="lt-LT" sz="2000" dirty="0">
                <a:latin typeface="Arial" panose="020B0604020202020204" pitchFamily="34" charset="0"/>
                <a:cs typeface="Arial" panose="020B0604020202020204" pitchFamily="34" charset="0"/>
              </a:rPr>
              <a:t>atlikti mokslinį eksperimentą su:</a:t>
            </a:r>
          </a:p>
          <a:p>
            <a:pPr marL="457200" indent="-4572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nėščia moterimi, jos vaisiumi;</a:t>
            </a:r>
          </a:p>
          <a:p>
            <a:pPr marL="457200" indent="-4572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mažamečiu ir sutrikusios psichikos asmeniu</a:t>
            </a:r>
            <a:r>
              <a:rPr lang="lt-LT" sz="2000" dirty="0">
                <a:latin typeface="Arial" panose="020B0604020202020204" pitchFamily="34" charset="0"/>
                <a:cs typeface="Arial" panose="020B0604020202020204" pitchFamily="34" charset="0"/>
              </a:rPr>
              <a:t>, kadangi jie negali duoti laisvo sutikimo su jais atlikti eksperimentą;</a:t>
            </a:r>
          </a:p>
          <a:p>
            <a:pPr marL="457200" indent="-4572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asmeniu, kuriam atimta laisvė </a:t>
            </a:r>
            <a:r>
              <a:rPr lang="lt-LT" sz="2000" dirty="0">
                <a:latin typeface="Arial" panose="020B0604020202020204" pitchFamily="34" charset="0"/>
                <a:cs typeface="Arial" panose="020B0604020202020204" pitchFamily="34" charset="0"/>
              </a:rPr>
              <a:t>- visuotinai pripažinta nuostata, įtvirtinta tarptautinės teisės aktuose (</a:t>
            </a:r>
            <a:r>
              <a:rPr lang="lt-LT" sz="2000" i="1" dirty="0">
                <a:latin typeface="Arial" panose="020B0604020202020204" pitchFamily="34" charset="0"/>
                <a:cs typeface="Arial" panose="020B0604020202020204" pitchFamily="34" charset="0"/>
              </a:rPr>
              <a:t>Sulaikytų ar suimtų bet kuria forma asmenų apsaugos principų sąvado, priimto Jungtinių Tautų Generalinės Asamblėjos 1988 m. gruodžio 9 d., 22 principas);</a:t>
            </a:r>
          </a:p>
          <a:p>
            <a:pPr>
              <a:lnSpc>
                <a:spcPct val="100000"/>
              </a:lnSpc>
              <a:spcBef>
                <a:spcPts val="600"/>
              </a:spcBef>
            </a:pPr>
            <a:r>
              <a:rPr lang="lt-LT" sz="2000" b="1" dirty="0">
                <a:latin typeface="Arial" panose="020B0604020202020204" pitchFamily="34" charset="0"/>
                <a:cs typeface="Arial" panose="020B0604020202020204" pitchFamily="34" charset="0"/>
              </a:rPr>
              <a:t>IŠIMTIS</a:t>
            </a:r>
            <a:r>
              <a:rPr lang="lt-LT" sz="2000" dirty="0">
                <a:latin typeface="Arial" panose="020B0604020202020204" pitchFamily="34" charset="0"/>
                <a:cs typeface="Arial" panose="020B0604020202020204" pitchFamily="34" charset="0"/>
              </a:rPr>
              <a:t>: galima nesilaikyti šio draudimo </a:t>
            </a:r>
            <a:r>
              <a:rPr lang="lt-LT" sz="2000" b="1" dirty="0">
                <a:latin typeface="Arial" panose="020B0604020202020204" pitchFamily="34" charset="0"/>
                <a:cs typeface="Arial" panose="020B0604020202020204" pitchFamily="34" charset="0"/>
              </a:rPr>
              <a:t>tik įstatymų konkrečiai numatytais atvejais</a:t>
            </a:r>
            <a:r>
              <a:rPr lang="lt-LT" sz="2000" dirty="0">
                <a:latin typeface="Arial" panose="020B0604020202020204" pitchFamily="34" charset="0"/>
                <a:cs typeface="Arial" panose="020B0604020202020204" pitchFamily="34" charset="0"/>
              </a:rPr>
              <a:t>, </a:t>
            </a:r>
            <a:r>
              <a:rPr lang="lt-LT" sz="2000" i="1" dirty="0">
                <a:latin typeface="Arial" panose="020B0604020202020204" pitchFamily="34" charset="0"/>
                <a:cs typeface="Arial" panose="020B0604020202020204" pitchFamily="34" charset="0"/>
              </a:rPr>
              <a:t>pvz., pagal LR biomedicininių tyrimų etikos įstatymą „kai klinikinis tyrimas tiesiogiai susijęs su tiriamojo gyvybei pavojų keliančia arba sekinančia sveikatos būkle, kurios atveju nėra pakankamos asmens sveikatos priežiūros, ir yra mokslinio pagrindo tikėtis, kad dalyvavimas klinikiniame tyrime tiriamajam duos tiesioginės naudos, kuri bus didesnė negu su klinikiniu tyrimu susijusi rizika ir nepatogumai“, ir pan.</a:t>
            </a:r>
          </a:p>
        </p:txBody>
      </p:sp>
      <p:sp>
        <p:nvSpPr>
          <p:cNvPr id="4" name="Pavadinimas 1">
            <a:extLst>
              <a:ext uri="{FF2B5EF4-FFF2-40B4-BE49-F238E27FC236}">
                <a16:creationId xmlns:a16="http://schemas.microsoft.com/office/drawing/2014/main" id="{483AA959-87F4-4CD1-B5D1-2DED11A09549}"/>
              </a:ext>
            </a:extLst>
          </p:cNvPr>
          <p:cNvSpPr>
            <a:spLocks noGrp="1"/>
          </p:cNvSpPr>
          <p:nvPr>
            <p:ph type="title"/>
          </p:nvPr>
        </p:nvSpPr>
        <p:spPr>
          <a:xfrm>
            <a:off x="1088367" y="77639"/>
            <a:ext cx="10515600" cy="920211"/>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Mokslinis eksperimentas (BK 35 str.) </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9307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DAC4323E-6DB5-4877-85BC-FC69D4AD8034}"/>
              </a:ext>
            </a:extLst>
          </p:cNvPr>
          <p:cNvSpPr>
            <a:spLocks noGrp="1"/>
          </p:cNvSpPr>
          <p:nvPr>
            <p:ph idx="1"/>
          </p:nvPr>
        </p:nvSpPr>
        <p:spPr>
          <a:xfrm>
            <a:off x="2078966" y="1526958"/>
            <a:ext cx="9274834" cy="4822083"/>
          </a:xfrm>
        </p:spPr>
        <p:txBody>
          <a:bodyPr>
            <a:normAutofit/>
          </a:bodyPr>
          <a:lstStyle/>
          <a:p>
            <a:endParaRPr lang="lt-LT" sz="2000" b="1" dirty="0">
              <a:latin typeface="Arial" panose="020B0604020202020204" pitchFamily="34" charset="0"/>
              <a:cs typeface="Arial" panose="020B0604020202020204" pitchFamily="34" charset="0"/>
            </a:endParaRPr>
          </a:p>
          <a:p>
            <a:r>
              <a:rPr lang="lt-LT" sz="2000" b="1" dirty="0">
                <a:latin typeface="Arial" panose="020B0604020202020204" pitchFamily="34" charset="0"/>
                <a:cs typeface="Arial" panose="020B0604020202020204" pitchFamily="34" charset="0"/>
              </a:rPr>
              <a:t>TEISINĖS PASEKMĖS</a:t>
            </a:r>
            <a:r>
              <a:rPr lang="lt-LT" sz="2000" dirty="0">
                <a:latin typeface="Arial" panose="020B0604020202020204" pitchFamily="34" charset="0"/>
                <a:cs typeface="Arial" panose="020B0604020202020204" pitchFamily="34" charset="0"/>
              </a:rPr>
              <a:t>: </a:t>
            </a:r>
          </a:p>
          <a:p>
            <a:r>
              <a:rPr lang="lt-LT" sz="2000" dirty="0">
                <a:latin typeface="Arial" panose="020B0604020202020204" pitchFamily="34" charset="0"/>
                <a:cs typeface="Arial" panose="020B0604020202020204" pitchFamily="34" charset="0"/>
              </a:rPr>
              <a:t>Pažeisti mokslinio eksperimento teisėtumo sąlygas asmuo gali tik veikdamas </a:t>
            </a:r>
            <a:r>
              <a:rPr lang="lt-LT" sz="2000" b="1" dirty="0">
                <a:latin typeface="Arial" panose="020B0604020202020204" pitchFamily="34" charset="0"/>
                <a:cs typeface="Arial" panose="020B0604020202020204" pitchFamily="34" charset="0"/>
              </a:rPr>
              <a:t>NEATSARGIAI</a:t>
            </a:r>
            <a:r>
              <a:rPr lang="lt-LT" sz="2000" dirty="0">
                <a:latin typeface="Arial" panose="020B0604020202020204" pitchFamily="34" charset="0"/>
                <a:cs typeface="Arial" panose="020B0604020202020204" pitchFamily="34" charset="0"/>
              </a:rPr>
              <a:t> ir tik </a:t>
            </a:r>
            <a:r>
              <a:rPr lang="lt-LT" sz="2000" b="1" dirty="0">
                <a:latin typeface="Arial" panose="020B0604020202020204" pitchFamily="34" charset="0"/>
                <a:cs typeface="Arial" panose="020B0604020202020204" pitchFamily="34" charset="0"/>
              </a:rPr>
              <a:t>NUSIKALSTAMO PASITIKĖJIMO </a:t>
            </a:r>
            <a:r>
              <a:rPr lang="lt-LT" sz="2000" dirty="0">
                <a:latin typeface="Arial" panose="020B0604020202020204" pitchFamily="34" charset="0"/>
                <a:cs typeface="Arial" panose="020B0604020202020204" pitchFamily="34" charset="0"/>
              </a:rPr>
              <a:t>forma, kai suvokia galimą žalos atsiradimą, bet lengvabūdiškai tikisi to išvengti. </a:t>
            </a:r>
          </a:p>
          <a:p>
            <a:r>
              <a:rPr lang="lt-LT" sz="2000" b="1" dirty="0">
                <a:latin typeface="Arial" panose="020B0604020202020204" pitchFamily="34" charset="0"/>
                <a:cs typeface="Arial" panose="020B0604020202020204" pitchFamily="34" charset="0"/>
              </a:rPr>
              <a:t>TAČIAU</a:t>
            </a:r>
            <a:r>
              <a:rPr lang="lt-LT" sz="2000" dirty="0">
                <a:latin typeface="Arial" panose="020B0604020202020204" pitchFamily="34" charset="0"/>
                <a:cs typeface="Arial" panose="020B0604020202020204" pitchFamily="34" charset="0"/>
              </a:rPr>
              <a:t> teismas asmeniui, pažeidusiam mokslinio teisėtumo sąlygas, turi teisę:</a:t>
            </a:r>
          </a:p>
          <a:p>
            <a:pPr marL="457200" indent="-457200">
              <a:buFont typeface="+mj-lt"/>
              <a:buAutoNum type="arabicPeriod"/>
            </a:pPr>
            <a:r>
              <a:rPr lang="lt-LT" sz="2000" dirty="0">
                <a:latin typeface="Arial" panose="020B0604020202020204" pitchFamily="34" charset="0"/>
                <a:cs typeface="Arial" panose="020B0604020202020204" pitchFamily="34" charset="0"/>
              </a:rPr>
              <a:t>skirti švelnesnę, negu įstatymo numatyta, bausmę (BK 62 str.) arba </a:t>
            </a:r>
          </a:p>
          <a:p>
            <a:pPr marL="457200" indent="-457200">
              <a:buFont typeface="+mj-lt"/>
              <a:buAutoNum type="arabicPeriod"/>
            </a:pPr>
            <a:r>
              <a:rPr lang="lt-LT" sz="2000" dirty="0">
                <a:latin typeface="Arial" panose="020B0604020202020204" pitchFamily="34" charset="0"/>
                <a:cs typeface="Arial" panose="020B0604020202020204" pitchFamily="34" charset="0"/>
              </a:rPr>
              <a:t>skiriant bausmę pripažinti tokią situaciją atsakomybę lengvinančia aplinkybe (BK 59 str.). </a:t>
            </a:r>
          </a:p>
          <a:p>
            <a:endParaRPr lang="lt-LT" dirty="0"/>
          </a:p>
        </p:txBody>
      </p:sp>
      <p:sp>
        <p:nvSpPr>
          <p:cNvPr id="4" name="Pavadinimas 1">
            <a:extLst>
              <a:ext uri="{FF2B5EF4-FFF2-40B4-BE49-F238E27FC236}">
                <a16:creationId xmlns:a16="http://schemas.microsoft.com/office/drawing/2014/main" id="{440691B2-E389-4EDE-A6D6-A3E9C04863B7}"/>
              </a:ext>
            </a:extLst>
          </p:cNvPr>
          <p:cNvSpPr>
            <a:spLocks noGrp="1"/>
          </p:cNvSpPr>
          <p:nvPr>
            <p:ph type="title"/>
          </p:nvPr>
        </p:nvSpPr>
        <p:spPr>
          <a:xfrm>
            <a:off x="1088367" y="293300"/>
            <a:ext cx="10515600" cy="920211"/>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Mokslinis eksperimentas (BK 35 str.) </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6920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FC372DF-CDEB-4E37-AF6E-E380148EE9DB}"/>
              </a:ext>
            </a:extLst>
          </p:cNvPr>
          <p:cNvSpPr>
            <a:spLocks noGrp="1"/>
          </p:cNvSpPr>
          <p:nvPr>
            <p:ph type="title"/>
          </p:nvPr>
        </p:nvSpPr>
        <p:spPr>
          <a:xfrm>
            <a:off x="838200" y="2766218"/>
            <a:ext cx="10515600" cy="1325563"/>
          </a:xfrm>
        </p:spPr>
        <p:txBody>
          <a:bodyPr>
            <a:normAutofit/>
          </a:bodyPr>
          <a:lstStyle/>
          <a:p>
            <a:pPr algn="ctr"/>
            <a:r>
              <a:rPr lang="lt-LT" sz="4000" b="1" dirty="0">
                <a:latin typeface="Arial" panose="020B0604020202020204" pitchFamily="34" charset="0"/>
                <a:ea typeface="Microsoft Sans Serif" panose="020B0604020202020204" pitchFamily="34" charset="0"/>
                <a:cs typeface="Arial" panose="020B0604020202020204" pitchFamily="34" charset="0"/>
              </a:rPr>
              <a:t>BK nenumatytos BAŠA</a:t>
            </a:r>
          </a:p>
        </p:txBody>
      </p:sp>
    </p:spTree>
    <p:extLst>
      <p:ext uri="{BB962C8B-B14F-4D97-AF65-F5344CB8AC3E}">
        <p14:creationId xmlns:p14="http://schemas.microsoft.com/office/powerpoint/2010/main" val="3866842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3031721C-5BB3-43FF-8452-17E69A4D74D9}"/>
              </a:ext>
            </a:extLst>
          </p:cNvPr>
          <p:cNvSpPr>
            <a:spLocks noGrp="1"/>
          </p:cNvSpPr>
          <p:nvPr>
            <p:ph idx="1"/>
          </p:nvPr>
        </p:nvSpPr>
        <p:spPr>
          <a:xfrm>
            <a:off x="1466491" y="1811045"/>
            <a:ext cx="9958329" cy="4365918"/>
          </a:xfrm>
        </p:spPr>
        <p:txBody>
          <a:bodyPr>
            <a:normAutofit/>
          </a:bodyPr>
          <a:lstStyle/>
          <a:p>
            <a:r>
              <a:rPr lang="lt-LT" sz="2000" dirty="0">
                <a:latin typeface="Arial" panose="020B0604020202020204" pitchFamily="34" charset="0"/>
                <a:cs typeface="Arial" panose="020B0604020202020204" pitchFamily="34" charset="0"/>
              </a:rPr>
              <a:t>Lietuvoje prie BK nenumatytų BAŠA galima priskirti asmens sveikatos priežiūrą reglamentuojančiuose įstatymuose numatytą:</a:t>
            </a:r>
          </a:p>
          <a:p>
            <a:pPr marL="457200" indent="-457200">
              <a:buFont typeface="+mj-lt"/>
              <a:buAutoNum type="arabicPeriod"/>
            </a:pPr>
            <a:r>
              <a:rPr lang="lt-LT" sz="2000" b="1" dirty="0">
                <a:latin typeface="Arial" panose="020B0604020202020204" pitchFamily="34" charset="0"/>
                <a:cs typeface="Arial" panose="020B0604020202020204" pitchFamily="34" charset="0"/>
              </a:rPr>
              <a:t>kraujo donorystę</a:t>
            </a:r>
            <a:r>
              <a:rPr lang="lt-LT" sz="2000" dirty="0">
                <a:latin typeface="Arial" panose="020B0604020202020204" pitchFamily="34" charset="0"/>
                <a:cs typeface="Arial" panose="020B0604020202020204" pitchFamily="34" charset="0"/>
              </a:rPr>
              <a:t>,</a:t>
            </a:r>
          </a:p>
          <a:p>
            <a:pPr marL="457200" indent="-457200">
              <a:buFont typeface="+mj-lt"/>
              <a:buAutoNum type="arabicPeriod"/>
            </a:pPr>
            <a:r>
              <a:rPr lang="lt-LT" sz="2000" b="1" dirty="0">
                <a:latin typeface="Arial" panose="020B0604020202020204" pitchFamily="34" charset="0"/>
                <a:cs typeface="Arial" panose="020B0604020202020204" pitchFamily="34" charset="0"/>
              </a:rPr>
              <a:t>audinių, ląstelių, organų donorystę, </a:t>
            </a:r>
          </a:p>
          <a:p>
            <a:pPr marL="457200" indent="-457200">
              <a:buFont typeface="+mj-lt"/>
              <a:buAutoNum type="arabicPeriod"/>
            </a:pPr>
            <a:r>
              <a:rPr lang="lt-LT" sz="2000" b="1" dirty="0">
                <a:latin typeface="Arial" panose="020B0604020202020204" pitchFamily="34" charset="0"/>
                <a:cs typeface="Arial" panose="020B0604020202020204" pitchFamily="34" charset="0"/>
              </a:rPr>
              <a:t>aplinkybes, kurių nereglamentuoja teisė </a:t>
            </a:r>
            <a:r>
              <a:rPr lang="lt-LT" sz="2000" dirty="0">
                <a:latin typeface="Arial" panose="020B0604020202020204" pitchFamily="34" charset="0"/>
                <a:cs typeface="Arial" panose="020B0604020202020204" pitchFamily="34" charset="0"/>
              </a:rPr>
              <a:t>(</a:t>
            </a:r>
            <a:r>
              <a:rPr lang="lt-LT" sz="2000" i="1" dirty="0">
                <a:latin typeface="Arial" panose="020B0604020202020204" pitchFamily="34" charset="0"/>
                <a:cs typeface="Arial" panose="020B0604020202020204" pitchFamily="34" charset="0"/>
              </a:rPr>
              <a:t>pvz., nukentėjusiojo sutikimas, savo teisės įgyvendinimas ir pan.</a:t>
            </a:r>
            <a:r>
              <a:rPr lang="lt-LT" sz="2000" dirty="0">
                <a:latin typeface="Arial" panose="020B0604020202020204" pitchFamily="34" charset="0"/>
                <a:cs typeface="Arial" panose="020B0604020202020204" pitchFamily="34" charset="0"/>
              </a:rPr>
              <a:t>). </a:t>
            </a:r>
          </a:p>
        </p:txBody>
      </p:sp>
      <p:sp>
        <p:nvSpPr>
          <p:cNvPr id="4" name="Pavadinimas 1">
            <a:extLst>
              <a:ext uri="{FF2B5EF4-FFF2-40B4-BE49-F238E27FC236}">
                <a16:creationId xmlns:a16="http://schemas.microsoft.com/office/drawing/2014/main" id="{8237B84E-183A-49EE-96E2-F7760184B85B}"/>
              </a:ext>
            </a:extLst>
          </p:cNvPr>
          <p:cNvSpPr>
            <a:spLocks noGrp="1"/>
          </p:cNvSpPr>
          <p:nvPr>
            <p:ph type="title"/>
          </p:nvPr>
        </p:nvSpPr>
        <p:spPr>
          <a:xfrm>
            <a:off x="1088367" y="293300"/>
            <a:ext cx="10515600" cy="920211"/>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BK nenumatytos BAŠA</a:t>
            </a:r>
            <a:endParaRPr lang="lt-LT"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0440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8F70A12D-ED8C-4292-9504-97632A472755}"/>
              </a:ext>
            </a:extLst>
          </p:cNvPr>
          <p:cNvSpPr>
            <a:spLocks noGrp="1"/>
          </p:cNvSpPr>
          <p:nvPr>
            <p:ph idx="1"/>
          </p:nvPr>
        </p:nvSpPr>
        <p:spPr>
          <a:xfrm>
            <a:off x="1759789" y="1199072"/>
            <a:ext cx="9844178" cy="5658928"/>
          </a:xfrm>
        </p:spPr>
        <p:txBody>
          <a:bodyPr>
            <a:noAutofit/>
          </a:bodyPr>
          <a:lstStyle/>
          <a:p>
            <a:pPr>
              <a:lnSpc>
                <a:spcPct val="100000"/>
              </a:lnSpc>
              <a:spcBef>
                <a:spcPts val="600"/>
              </a:spcBef>
            </a:pPr>
            <a:r>
              <a:rPr lang="lt-LT" sz="1800" b="1" dirty="0">
                <a:latin typeface="Arial" panose="020B0604020202020204" pitchFamily="34" charset="0"/>
                <a:cs typeface="Arial" panose="020B0604020202020204" pitchFamily="34" charset="0"/>
              </a:rPr>
              <a:t>Kraujo donorystė -</a:t>
            </a:r>
            <a:r>
              <a:rPr lang="lt-LT" sz="1800" dirty="0">
                <a:latin typeface="Arial" panose="020B0604020202020204" pitchFamily="34" charset="0"/>
                <a:cs typeface="Arial" panose="020B0604020202020204" pitchFamily="34" charset="0"/>
              </a:rPr>
              <a:t> </a:t>
            </a:r>
            <a:r>
              <a:rPr lang="lt-LT" sz="1800" i="1" dirty="0">
                <a:latin typeface="Arial" panose="020B0604020202020204" pitchFamily="34" charset="0"/>
                <a:cs typeface="Arial" panose="020B0604020202020204" pitchFamily="34" charset="0"/>
              </a:rPr>
              <a:t>tai tokia situacija, kai žala BK saugomiems teisiniams gėriams padaroma </a:t>
            </a:r>
            <a:r>
              <a:rPr lang="lt-LT" sz="1800" i="1" dirty="0" err="1">
                <a:latin typeface="Arial" panose="020B0604020202020204" pitchFamily="34" charset="0"/>
                <a:cs typeface="Arial" panose="020B0604020202020204" pitchFamily="34" charset="0"/>
              </a:rPr>
              <a:t>imunizuojant</a:t>
            </a:r>
            <a:r>
              <a:rPr lang="lt-LT" sz="1800" i="1" dirty="0">
                <a:latin typeface="Arial" panose="020B0604020202020204" pitchFamily="34" charset="0"/>
                <a:cs typeface="Arial" panose="020B0604020202020204" pitchFamily="34" charset="0"/>
              </a:rPr>
              <a:t> ir (arba) paimant donoro kraujo (jo sudėtinių dalių) medicininiams tikslams</a:t>
            </a:r>
            <a:r>
              <a:rPr lang="lt-LT" sz="1800" dirty="0">
                <a:latin typeface="Arial" panose="020B0604020202020204" pitchFamily="34" charset="0"/>
                <a:cs typeface="Arial" panose="020B0604020202020204" pitchFamily="34" charset="0"/>
              </a:rPr>
              <a:t>. </a:t>
            </a:r>
          </a:p>
          <a:p>
            <a:pPr>
              <a:lnSpc>
                <a:spcPct val="100000"/>
              </a:lnSpc>
              <a:spcBef>
                <a:spcPts val="600"/>
              </a:spcBef>
            </a:pPr>
            <a:r>
              <a:rPr lang="lt-LT" sz="1800" b="1" dirty="0">
                <a:latin typeface="Arial" panose="020B0604020202020204" pitchFamily="34" charset="0"/>
                <a:cs typeface="Arial" panose="020B0604020202020204" pitchFamily="34" charset="0"/>
              </a:rPr>
              <a:t>KRAUJO DONORYSTĖ TEISĖTUMO SĄLYGOS PAGAL LR KRAUJO DONORYSTĖS ĮSTATYMĄ: </a:t>
            </a:r>
          </a:p>
          <a:p>
            <a:pPr marL="342900" indent="-342900">
              <a:lnSpc>
                <a:spcPct val="100000"/>
              </a:lnSpc>
              <a:spcBef>
                <a:spcPts val="600"/>
              </a:spcBef>
              <a:buFont typeface="+mj-lt"/>
              <a:buAutoNum type="arabicPeriod"/>
            </a:pPr>
            <a:r>
              <a:rPr lang="lt-LT" sz="1800" b="1" dirty="0">
                <a:latin typeface="Arial" panose="020B0604020202020204" pitchFamily="34" charset="0"/>
                <a:cs typeface="Arial" panose="020B0604020202020204" pitchFamily="34" charset="0"/>
              </a:rPr>
              <a:t>kraujo (jo sudėtinių dalių) paimama iš donoro</a:t>
            </a:r>
            <a:r>
              <a:rPr lang="lt-LT" sz="1800" dirty="0">
                <a:latin typeface="Arial"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1800" b="1" dirty="0">
                <a:latin typeface="Arial" panose="020B0604020202020204" pitchFamily="34" charset="0"/>
                <a:cs typeface="Arial" panose="020B0604020202020204" pitchFamily="34" charset="0"/>
              </a:rPr>
              <a:t>donoras yra sveikas</a:t>
            </a:r>
            <a:r>
              <a:rPr lang="lt-LT" sz="1800" dirty="0">
                <a:latin typeface="Arial" panose="020B0604020202020204" pitchFamily="34" charset="0"/>
                <a:cs typeface="Arial" panose="020B0604020202020204" pitchFamily="34" charset="0"/>
              </a:rPr>
              <a:t>: prieš imant kraujo (jo sudėtinių dalių) turi būti patikrinta donoro sveikata, atlikta Kraujo donorų registro duomenų apie kraujo donorus patikra ir konstatuota, kad donoras atitinka Sveikatos apsaugos ministerijos nustatytus sveikatos kriterijus;</a:t>
            </a:r>
          </a:p>
          <a:p>
            <a:pPr marL="342900" indent="-342900">
              <a:lnSpc>
                <a:spcPct val="100000"/>
              </a:lnSpc>
              <a:spcBef>
                <a:spcPts val="600"/>
              </a:spcBef>
              <a:buFont typeface="+mj-lt"/>
              <a:buAutoNum type="arabicPeriod"/>
            </a:pPr>
            <a:r>
              <a:rPr lang="lt-LT" sz="1800" b="1" dirty="0">
                <a:latin typeface="Arial" panose="020B0604020202020204" pitchFamily="34" charset="0"/>
                <a:cs typeface="Arial" panose="020B0604020202020204" pitchFamily="34" charset="0"/>
              </a:rPr>
              <a:t>kraujo (jo sudėtinių dalių) paėmimo procesas ir sąlygos atitinka nustatytus reikalavimus: </a:t>
            </a:r>
            <a:r>
              <a:rPr lang="lt-LT" sz="1800" dirty="0">
                <a:latin typeface="Arial" panose="020B0604020202020204" pitchFamily="34" charset="0"/>
                <a:cs typeface="Arial" panose="020B0604020202020204" pitchFamily="34" charset="0"/>
              </a:rPr>
              <a:t>donoras gavo išsamią ir suprantamą informaciją apie: 1) iš jo paimto kraujo (jo sudėtinių dalių) kiekį, 2) galimus kraujo (jo sudėtinių dalių) paėmimo, </a:t>
            </a:r>
            <a:r>
              <a:rPr lang="lt-LT" sz="1800" dirty="0" err="1">
                <a:latin typeface="Arial" panose="020B0604020202020204" pitchFamily="34" charset="0"/>
                <a:cs typeface="Arial" panose="020B0604020202020204" pitchFamily="34" charset="0"/>
              </a:rPr>
              <a:t>imunizavimo</a:t>
            </a:r>
            <a:r>
              <a:rPr lang="lt-LT" sz="1800" dirty="0">
                <a:latin typeface="Arial" panose="020B0604020202020204" pitchFamily="34" charset="0"/>
                <a:cs typeface="Arial" panose="020B0604020202020204" pitchFamily="34" charset="0"/>
              </a:rPr>
              <a:t> padarinius jo sveikatai, 3) kraujo (jo sudėtinių dalių) paėmimo dozę ir dažnumą, jų atitikimą Sveikatos apsaugos ministerijos nustatytas normas.</a:t>
            </a:r>
          </a:p>
          <a:p>
            <a:pPr marL="342900" indent="-342900">
              <a:lnSpc>
                <a:spcPct val="100000"/>
              </a:lnSpc>
              <a:spcBef>
                <a:spcPts val="600"/>
              </a:spcBef>
              <a:buFont typeface="+mj-lt"/>
              <a:buAutoNum type="arabicPeriod"/>
            </a:pPr>
            <a:r>
              <a:rPr lang="lt-LT" sz="1800" b="1" dirty="0">
                <a:latin typeface="Arial" panose="020B0604020202020204" pitchFamily="34" charset="0"/>
                <a:cs typeface="Arial" panose="020B0604020202020204" pitchFamily="34" charset="0"/>
              </a:rPr>
              <a:t>PASTABOS</a:t>
            </a:r>
            <a:r>
              <a:rPr lang="lt-LT" sz="1800" dirty="0">
                <a:latin typeface="Arial" panose="020B0604020202020204" pitchFamily="34" charset="0"/>
                <a:cs typeface="Arial" panose="020B0604020202020204" pitchFamily="34" charset="0"/>
              </a:rPr>
              <a:t>: 1) donoru gali būti kiekvienas sveikas ir veiksnus 18-65 m. asmuo, savanoriškai pateikęs raštišką sutikimą duoti kraujo (jo sudėtinių dalių); 2) donoro kraujo (jo sudėtinių dalių) imama kraujo donorystės įstaigoje arba jos išvažiuojamuosiuose padaliniuose ir t. t. </a:t>
            </a:r>
          </a:p>
        </p:txBody>
      </p:sp>
      <p:sp>
        <p:nvSpPr>
          <p:cNvPr id="4" name="Pavadinimas 1">
            <a:extLst>
              <a:ext uri="{FF2B5EF4-FFF2-40B4-BE49-F238E27FC236}">
                <a16:creationId xmlns:a16="http://schemas.microsoft.com/office/drawing/2014/main" id="{1BBC2913-E7F8-4BF7-BBFB-0A4D362FEA27}"/>
              </a:ext>
            </a:extLst>
          </p:cNvPr>
          <p:cNvSpPr>
            <a:spLocks noGrp="1"/>
          </p:cNvSpPr>
          <p:nvPr>
            <p:ph type="title"/>
          </p:nvPr>
        </p:nvSpPr>
        <p:spPr>
          <a:xfrm>
            <a:off x="1088367" y="155277"/>
            <a:ext cx="10515600" cy="920211"/>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BK nenumatytos BAŠA: Kraujo donorystė</a:t>
            </a:r>
          </a:p>
        </p:txBody>
      </p:sp>
    </p:spTree>
    <p:extLst>
      <p:ext uri="{BB962C8B-B14F-4D97-AF65-F5344CB8AC3E}">
        <p14:creationId xmlns:p14="http://schemas.microsoft.com/office/powerpoint/2010/main" val="1851536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13648883-2DE1-4D94-8266-2800E1650FE9}"/>
              </a:ext>
            </a:extLst>
          </p:cNvPr>
          <p:cNvSpPr>
            <a:spLocks noGrp="1"/>
          </p:cNvSpPr>
          <p:nvPr>
            <p:ph idx="1"/>
          </p:nvPr>
        </p:nvSpPr>
        <p:spPr>
          <a:xfrm>
            <a:off x="1475116" y="1406106"/>
            <a:ext cx="10213675" cy="5451894"/>
          </a:xfrm>
        </p:spPr>
        <p:txBody>
          <a:bodyPr>
            <a:noAutofit/>
          </a:bodyPr>
          <a:lstStyle/>
          <a:p>
            <a:pPr>
              <a:lnSpc>
                <a:spcPct val="100000"/>
              </a:lnSpc>
              <a:spcBef>
                <a:spcPts val="600"/>
              </a:spcBef>
            </a:pPr>
            <a:r>
              <a:rPr lang="lt-LT" sz="1800" b="1" dirty="0">
                <a:latin typeface="Arial" panose="020B0604020202020204" pitchFamily="34" charset="0"/>
                <a:cs typeface="Arial" panose="020B0604020202020204" pitchFamily="34" charset="0"/>
              </a:rPr>
              <a:t>TEISĖTUMO SĄLYGOS PAGAL LR ŽMOGAUS AUDINIŲ, LĄSTELIŲ IR ORGANŲ DONORYSTĖS IR TRANSPLANTACIJOS ĮSTATYMĄ : </a:t>
            </a:r>
          </a:p>
          <a:p>
            <a:pPr marL="342900" indent="-342900">
              <a:lnSpc>
                <a:spcPct val="100000"/>
              </a:lnSpc>
              <a:spcBef>
                <a:spcPts val="600"/>
              </a:spcBef>
              <a:buFont typeface="+mj-lt"/>
              <a:buAutoNum type="arabicPeriod"/>
            </a:pPr>
            <a:r>
              <a:rPr lang="lt-LT" sz="1800" b="1" dirty="0">
                <a:latin typeface="Arial" panose="020B0604020202020204" pitchFamily="34" charset="0"/>
                <a:cs typeface="Arial" panose="020B0604020202020204" pitchFamily="34" charset="0"/>
              </a:rPr>
              <a:t>audiniai, ląstelės ar organas paimamas iš donoro</a:t>
            </a:r>
            <a:r>
              <a:rPr lang="lt-LT" sz="1800" dirty="0">
                <a:latin typeface="Arial"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1800" b="1" dirty="0">
                <a:latin typeface="Arial" panose="020B0604020202020204" pitchFamily="34" charset="0"/>
                <a:cs typeface="Arial" panose="020B0604020202020204" pitchFamily="34" charset="0"/>
              </a:rPr>
              <a:t>audinių, ląstelių arba organo paėmimo procesas ir sąlygos atitinka nustatytus reikalavimus;</a:t>
            </a:r>
            <a:endParaRPr lang="lt-LT" sz="1800" dirty="0">
              <a:latin typeface="Arial" panose="020B0604020202020204" pitchFamily="34" charset="0"/>
              <a:cs typeface="Arial" panose="020B0604020202020204" pitchFamily="34" charset="0"/>
            </a:endParaRPr>
          </a:p>
          <a:p>
            <a:pPr marL="342900" indent="-342900">
              <a:lnSpc>
                <a:spcPct val="100000"/>
              </a:lnSpc>
              <a:spcBef>
                <a:spcPts val="600"/>
              </a:spcBef>
              <a:buFont typeface="+mj-lt"/>
              <a:buAutoNum type="arabicPeriod"/>
            </a:pPr>
            <a:r>
              <a:rPr lang="lt-LT" sz="1800" b="1" dirty="0">
                <a:latin typeface="Arial" panose="020B0604020202020204" pitchFamily="34" charset="0"/>
                <a:cs typeface="Arial" panose="020B0604020202020204" pitchFamily="34" charset="0"/>
              </a:rPr>
              <a:t>savanoriška ir neatlyginama audinių, ląstelių, organų donorystė ar persodinimas recipientams gydymo tikslams.</a:t>
            </a:r>
          </a:p>
          <a:p>
            <a:pPr marL="342900" indent="-342900">
              <a:lnSpc>
                <a:spcPct val="100000"/>
              </a:lnSpc>
              <a:spcBef>
                <a:spcPts val="600"/>
              </a:spcBef>
              <a:buFont typeface="+mj-lt"/>
              <a:buAutoNum type="alphaLcParenR"/>
            </a:pPr>
            <a:r>
              <a:rPr lang="lt-LT" sz="1800" dirty="0">
                <a:latin typeface="Arial" panose="020B0604020202020204" pitchFamily="34" charset="0"/>
                <a:cs typeface="Arial" panose="020B0604020202020204" pitchFamily="34" charset="0"/>
              </a:rPr>
              <a:t>Donoru gali būti kiekvienas </a:t>
            </a:r>
            <a:r>
              <a:rPr lang="lt-LT" sz="1800" b="1" dirty="0">
                <a:latin typeface="Arial" panose="020B0604020202020204" pitchFamily="34" charset="0"/>
                <a:cs typeface="Arial" panose="020B0604020202020204" pitchFamily="34" charset="0"/>
              </a:rPr>
              <a:t>veiksnus asmuo</a:t>
            </a:r>
            <a:r>
              <a:rPr lang="lt-LT" sz="1800" dirty="0">
                <a:latin typeface="Arial" panose="020B0604020202020204" pitchFamily="34" charset="0"/>
                <a:cs typeface="Arial" panose="020B0604020202020204" pitchFamily="34" charset="0"/>
              </a:rPr>
              <a:t>, nustatyta tvarka davęs </a:t>
            </a:r>
            <a:r>
              <a:rPr lang="lt-LT" sz="1800" b="1" dirty="0">
                <a:latin typeface="Arial" panose="020B0604020202020204" pitchFamily="34" charset="0"/>
                <a:cs typeface="Arial" panose="020B0604020202020204" pitchFamily="34" charset="0"/>
              </a:rPr>
              <a:t>raštišką sutikimą</a:t>
            </a:r>
            <a:r>
              <a:rPr lang="lt-LT" sz="1800" dirty="0">
                <a:latin typeface="Arial" panose="020B0604020202020204" pitchFamily="34" charset="0"/>
                <a:cs typeface="Arial" panose="020B0604020202020204" pitchFamily="34" charset="0"/>
              </a:rPr>
              <a:t>, kad jo audiniai, ląstelės, organai būtų atiduoti transplantavimui. </a:t>
            </a:r>
          </a:p>
          <a:p>
            <a:pPr marL="342900" indent="-342900">
              <a:lnSpc>
                <a:spcPct val="100000"/>
              </a:lnSpc>
              <a:spcBef>
                <a:spcPts val="600"/>
              </a:spcBef>
              <a:buFont typeface="+mj-lt"/>
              <a:buAutoNum type="alphaLcParenR"/>
            </a:pPr>
            <a:r>
              <a:rPr lang="lt-LT" sz="1800" dirty="0">
                <a:latin typeface="Arial" panose="020B0604020202020204" pitchFamily="34" charset="0"/>
                <a:cs typeface="Arial" panose="020B0604020202020204" pitchFamily="34" charset="0"/>
              </a:rPr>
              <a:t>Mirusio asmens, kuris būdamas gyvas neišreiškė savo valios, organus galima paimti ir atiduoti transplantacijai, </a:t>
            </a:r>
            <a:r>
              <a:rPr lang="lt-LT" sz="1800" b="1" dirty="0">
                <a:latin typeface="Arial" panose="020B0604020202020204" pitchFamily="34" charset="0"/>
                <a:cs typeface="Arial" panose="020B0604020202020204" pitchFamily="34" charset="0"/>
              </a:rPr>
              <a:t>jeigu jo artimieji nustatyta tvarka sutinka </a:t>
            </a:r>
            <a:r>
              <a:rPr lang="lt-LT" sz="1800" dirty="0">
                <a:latin typeface="Arial" panose="020B0604020202020204" pitchFamily="34" charset="0"/>
                <a:cs typeface="Arial" panose="020B0604020202020204" pitchFamily="34" charset="0"/>
              </a:rPr>
              <a:t>su mirusio asmens audinių, organų donoryste. </a:t>
            </a:r>
          </a:p>
          <a:p>
            <a:pPr marL="342900" indent="-342900">
              <a:lnSpc>
                <a:spcPct val="100000"/>
              </a:lnSpc>
              <a:spcBef>
                <a:spcPts val="600"/>
              </a:spcBef>
              <a:buFont typeface="+mj-lt"/>
              <a:buAutoNum type="alphaLcParenR"/>
            </a:pPr>
            <a:r>
              <a:rPr lang="lt-LT" sz="1800" dirty="0">
                <a:latin typeface="Arial" panose="020B0604020202020204" pitchFamily="34" charset="0"/>
                <a:cs typeface="Arial" panose="020B0604020202020204" pitchFamily="34" charset="0"/>
              </a:rPr>
              <a:t>Jei miręs asmuo neturi artimųjų - sprendimą gali priimti </a:t>
            </a:r>
            <a:r>
              <a:rPr lang="lt-LT" sz="1800" b="1" dirty="0">
                <a:latin typeface="Arial" panose="020B0604020202020204" pitchFamily="34" charset="0"/>
                <a:cs typeface="Arial" panose="020B0604020202020204" pitchFamily="34" charset="0"/>
              </a:rPr>
              <a:t>asmens sveikatos priežiūros įstaigos gydytojų konsiliumas</a:t>
            </a:r>
            <a:r>
              <a:rPr lang="lt-LT" sz="1800" dirty="0">
                <a:latin typeface="Arial" panose="020B0604020202020204" pitchFamily="34" charset="0"/>
                <a:cs typeface="Arial" panose="020B0604020202020204" pitchFamily="34" charset="0"/>
              </a:rPr>
              <a:t>. </a:t>
            </a:r>
          </a:p>
          <a:p>
            <a:pPr>
              <a:lnSpc>
                <a:spcPct val="100000"/>
              </a:lnSpc>
              <a:spcBef>
                <a:spcPts val="600"/>
              </a:spcBef>
            </a:pPr>
            <a:r>
              <a:rPr lang="lt-LT" sz="1800" b="1" dirty="0">
                <a:latin typeface="Arial" panose="020B0604020202020204" pitchFamily="34" charset="0"/>
                <a:cs typeface="Arial" panose="020B0604020202020204" pitchFamily="34" charset="0"/>
              </a:rPr>
              <a:t>DRAUDŽIAMA</a:t>
            </a:r>
            <a:r>
              <a:rPr lang="lt-LT" sz="1800" dirty="0">
                <a:latin typeface="Arial" panose="020B0604020202020204" pitchFamily="34" charset="0"/>
                <a:cs typeface="Arial" panose="020B0604020202020204" pitchFamily="34" charset="0"/>
              </a:rPr>
              <a:t> imti audinių, ląstelių ar organų iš: 1) </a:t>
            </a:r>
            <a:r>
              <a:rPr lang="lt-LT" sz="1800" b="1" dirty="0">
                <a:latin typeface="Arial" panose="020B0604020202020204" pitchFamily="34" charset="0"/>
                <a:cs typeface="Arial" panose="020B0604020202020204" pitchFamily="34" charset="0"/>
              </a:rPr>
              <a:t>pilnamečio neveiksnaus ar ribotai veiksnaus donoro</a:t>
            </a:r>
            <a:r>
              <a:rPr lang="lt-LT" sz="1800" dirty="0">
                <a:latin typeface="Arial" panose="020B0604020202020204" pitchFamily="34" charset="0"/>
                <a:cs typeface="Arial" panose="020B0604020202020204" pitchFamily="34" charset="0"/>
              </a:rPr>
              <a:t>, 2) </a:t>
            </a:r>
            <a:r>
              <a:rPr lang="lt-LT" sz="1800" b="1" dirty="0">
                <a:latin typeface="Arial" panose="020B0604020202020204" pitchFamily="34" charset="0"/>
                <a:cs typeface="Arial" panose="020B0604020202020204" pitchFamily="34" charset="0"/>
              </a:rPr>
              <a:t>gyvo nepilnamečio asmens </a:t>
            </a:r>
            <a:r>
              <a:rPr lang="lt-LT" sz="1800" dirty="0">
                <a:latin typeface="Arial" panose="020B0604020202020204" pitchFamily="34" charset="0"/>
                <a:cs typeface="Arial" panose="020B0604020202020204" pitchFamily="34" charset="0"/>
              </a:rPr>
              <a:t>neregeneruojančių audinių ir organų.</a:t>
            </a:r>
          </a:p>
        </p:txBody>
      </p:sp>
      <p:sp>
        <p:nvSpPr>
          <p:cNvPr id="6" name="Pavadinimas 1">
            <a:extLst>
              <a:ext uri="{FF2B5EF4-FFF2-40B4-BE49-F238E27FC236}">
                <a16:creationId xmlns:a16="http://schemas.microsoft.com/office/drawing/2014/main" id="{B727BBBF-EFC0-4396-92A7-3074C7EBD2F4}"/>
              </a:ext>
            </a:extLst>
          </p:cNvPr>
          <p:cNvSpPr>
            <a:spLocks noGrp="1"/>
          </p:cNvSpPr>
          <p:nvPr>
            <p:ph type="title"/>
          </p:nvPr>
        </p:nvSpPr>
        <p:spPr>
          <a:xfrm>
            <a:off x="1088367" y="155277"/>
            <a:ext cx="10515600" cy="1026542"/>
          </a:xfrm>
        </p:spPr>
        <p:txBody>
          <a:bodyPr>
            <a:normAutofit/>
          </a:body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BK nenumatytos BAŠA: </a:t>
            </a:r>
            <a:r>
              <a:rPr lang="lt-LT" sz="3200" b="1" dirty="0">
                <a:latin typeface="Arial" panose="020B0604020202020204" pitchFamily="34" charset="0"/>
                <a:cs typeface="Arial" panose="020B0604020202020204" pitchFamily="34" charset="0"/>
              </a:rPr>
              <a:t>Audinių, ląstelių, organų donorystė </a:t>
            </a:r>
            <a:endParaRPr lang="lt-LT" sz="3200" b="1" dirty="0">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306324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EFF05467-D804-4F5F-874C-11FDD12062B5}"/>
              </a:ext>
            </a:extLst>
          </p:cNvPr>
          <p:cNvSpPr>
            <a:spLocks noGrp="1"/>
          </p:cNvSpPr>
          <p:nvPr>
            <p:ph idx="1"/>
          </p:nvPr>
        </p:nvSpPr>
        <p:spPr>
          <a:xfrm>
            <a:off x="629728" y="1406105"/>
            <a:ext cx="11205713" cy="5512279"/>
          </a:xfrm>
        </p:spPr>
        <p:txBody>
          <a:bodyPr>
            <a:normAutofit fontScale="40000" lnSpcReduction="20000"/>
          </a:bodyPr>
          <a:lstStyle/>
          <a:p>
            <a:pPr marL="361950" indent="-276225">
              <a:lnSpc>
                <a:spcPct val="120000"/>
              </a:lnSpc>
              <a:spcBef>
                <a:spcPts val="600"/>
              </a:spcBef>
            </a:pPr>
            <a:r>
              <a:rPr lang="lt-LT" sz="5000" b="1" dirty="0">
                <a:latin typeface="Arial" panose="020B0604020202020204" pitchFamily="34" charset="0"/>
                <a:cs typeface="Arial" panose="020B0604020202020204" pitchFamily="34" charset="0"/>
              </a:rPr>
              <a:t>ŽALOS PADARYMO SU NUKENTĖJUSIOJO SUTIKIMU TEISĖTUMO REIKALAVIMAI:</a:t>
            </a:r>
          </a:p>
          <a:p>
            <a:pPr marL="361950" indent="-276225">
              <a:lnSpc>
                <a:spcPct val="120000"/>
              </a:lnSpc>
              <a:spcBef>
                <a:spcPts val="600"/>
              </a:spcBef>
              <a:buFont typeface="+mj-lt"/>
              <a:buAutoNum type="arabicPeriod"/>
            </a:pPr>
            <a:r>
              <a:rPr lang="lt-LT" sz="5000" dirty="0">
                <a:latin typeface="Arial" panose="020B0604020202020204" pitchFamily="34" charset="0"/>
                <a:cs typeface="Arial" panose="020B0604020202020204" pitchFamily="34" charset="0"/>
              </a:rPr>
              <a:t>sutikimą turi duoti veiksnus (pakaltinamas), sulaukęs 18 metų asmuo. </a:t>
            </a:r>
          </a:p>
          <a:p>
            <a:pPr marL="361950" indent="-276225">
              <a:lnSpc>
                <a:spcPct val="120000"/>
              </a:lnSpc>
              <a:spcBef>
                <a:spcPts val="600"/>
              </a:spcBef>
              <a:buFont typeface="+mj-lt"/>
              <a:buAutoNum type="arabicPeriod"/>
            </a:pPr>
            <a:r>
              <a:rPr lang="lt-LT" sz="5000" dirty="0">
                <a:latin typeface="Arial" panose="020B0604020202020204" pitchFamily="34" charset="0"/>
                <a:cs typeface="Arial" panose="020B0604020202020204" pitchFamily="34" charset="0"/>
              </a:rPr>
              <a:t>sutikimas turi būti savanoriškas ir duotas iki veiksmų arba jų atlikimo metu. </a:t>
            </a:r>
          </a:p>
          <a:p>
            <a:pPr marL="361950" indent="-276225">
              <a:lnSpc>
                <a:spcPct val="120000"/>
              </a:lnSpc>
              <a:spcBef>
                <a:spcPts val="600"/>
              </a:spcBef>
              <a:buFont typeface="+mj-lt"/>
              <a:buAutoNum type="arabicPeriod"/>
            </a:pPr>
            <a:r>
              <a:rPr lang="lt-LT" sz="5000" dirty="0">
                <a:latin typeface="Arial" panose="020B0604020202020204" pitchFamily="34" charset="0"/>
                <a:cs typeface="Arial" panose="020B0604020202020204" pitchFamily="34" charset="0"/>
              </a:rPr>
              <a:t>sutikimas nelaikomas teisėtu, jei jis gautas apgaulės būdu, vartojant fizinę ar psichinę prievartą. </a:t>
            </a:r>
          </a:p>
          <a:p>
            <a:pPr marL="361950" indent="-276225">
              <a:lnSpc>
                <a:spcPct val="120000"/>
              </a:lnSpc>
              <a:spcBef>
                <a:spcPts val="600"/>
              </a:spcBef>
              <a:buFont typeface="+mj-lt"/>
              <a:buAutoNum type="arabicPeriod"/>
            </a:pPr>
            <a:r>
              <a:rPr lang="lt-LT" sz="5000" dirty="0">
                <a:latin typeface="Arial" panose="020B0604020202020204" pitchFamily="34" charset="0"/>
                <a:cs typeface="Arial" panose="020B0604020202020204" pitchFamily="34" charset="0"/>
              </a:rPr>
              <a:t>atsižvelgiama į asmeninių ar turtinių interesų, kuriais gali laisvai disponuoti asmuo, buvimą. </a:t>
            </a:r>
          </a:p>
          <a:p>
            <a:pPr marL="361950" indent="-276225">
              <a:lnSpc>
                <a:spcPct val="120000"/>
              </a:lnSpc>
              <a:spcBef>
                <a:spcPts val="600"/>
              </a:spcBef>
            </a:pPr>
            <a:r>
              <a:rPr lang="lt-LT" sz="5000" b="1" dirty="0">
                <a:latin typeface="Arial" panose="020B0604020202020204" pitchFamily="34" charset="0"/>
                <a:cs typeface="Arial" panose="020B0604020202020204" pitchFamily="34" charset="0"/>
              </a:rPr>
              <a:t>PAGRINDIMAS</a:t>
            </a:r>
            <a:r>
              <a:rPr lang="lt-LT" sz="5000" dirty="0">
                <a:latin typeface="Arial" panose="020B0604020202020204" pitchFamily="34" charset="0"/>
                <a:cs typeface="Arial" panose="020B0604020202020204" pitchFamily="34" charset="0"/>
              </a:rPr>
              <a:t>: BT domina tik savininko teisė į nuosavybės netekimą, sužalojimą arba sunaikinimą, tačiau savininko sutikimas šiuos veiksmus atlikti pašalina pastarųjų prieštaravimą įstatymui,</a:t>
            </a:r>
            <a:r>
              <a:rPr lang="lt-LT" sz="5000" i="1" dirty="0">
                <a:latin typeface="Arial" panose="020B0604020202020204" pitchFamily="34" charset="0"/>
                <a:cs typeface="Arial" panose="020B0604020202020204" pitchFamily="34" charset="0"/>
              </a:rPr>
              <a:t> pvz., negalima BA už vagystę patraukti asmens, paėmusio daiktą su savininko leidimu, arba už tyčinį turto sunaikinimą, jei savininkas su tuo sutiko. </a:t>
            </a:r>
          </a:p>
          <a:p>
            <a:pPr marL="361950" indent="-276225">
              <a:lnSpc>
                <a:spcPct val="120000"/>
              </a:lnSpc>
              <a:spcBef>
                <a:spcPts val="600"/>
              </a:spcBef>
            </a:pPr>
            <a:r>
              <a:rPr lang="lt-LT" sz="5000" b="1" dirty="0">
                <a:latin typeface="Arial" panose="020B0604020202020204" pitchFamily="34" charset="0"/>
                <a:cs typeface="Arial" panose="020B0604020202020204" pitchFamily="34" charset="0"/>
              </a:rPr>
              <a:t>TAČIAU:</a:t>
            </a:r>
          </a:p>
          <a:p>
            <a:pPr marL="361950" indent="-276225">
              <a:lnSpc>
                <a:spcPct val="120000"/>
              </a:lnSpc>
              <a:spcBef>
                <a:spcPts val="600"/>
              </a:spcBef>
              <a:buFont typeface="+mj-lt"/>
              <a:buAutoNum type="arabicPeriod"/>
            </a:pPr>
            <a:r>
              <a:rPr lang="lt-LT" sz="5000" b="1" dirty="0">
                <a:latin typeface="Arial" panose="020B0604020202020204" pitchFamily="34" charset="0"/>
                <a:cs typeface="Arial" panose="020B0604020202020204" pitchFamily="34" charset="0"/>
              </a:rPr>
              <a:t>asmuo negali laisvai disponuoti savo gyvybe</a:t>
            </a:r>
            <a:r>
              <a:rPr lang="lt-LT" sz="5000" dirty="0">
                <a:latin typeface="Arial" panose="020B0604020202020204" pitchFamily="34" charset="0"/>
                <a:cs typeface="Arial" panose="020B0604020202020204" pitchFamily="34" charset="0"/>
              </a:rPr>
              <a:t>. </a:t>
            </a:r>
            <a:r>
              <a:rPr lang="lt-LT" sz="5000" b="1" dirty="0">
                <a:latin typeface="Arial" panose="020B0604020202020204" pitchFamily="34" charset="0"/>
                <a:cs typeface="Arial" panose="020B0604020202020204" pitchFamily="34" charset="0"/>
              </a:rPr>
              <a:t>TODĖL</a:t>
            </a:r>
            <a:r>
              <a:rPr lang="lt-LT" sz="5000" dirty="0">
                <a:latin typeface="Arial" panose="020B0604020202020204" pitchFamily="34" charset="0"/>
                <a:cs typeface="Arial" panose="020B0604020202020204" pitchFamily="34" charset="0"/>
              </a:rPr>
              <a:t> nors savižudybė ar pasikėsinimas nusižudyti nebaudžiami, bet </a:t>
            </a:r>
            <a:r>
              <a:rPr lang="lt-LT" sz="5000" b="1" dirty="0">
                <a:latin typeface="Arial" panose="020B0604020202020204" pitchFamily="34" charset="0"/>
                <a:cs typeface="Arial" panose="020B0604020202020204" pitchFamily="34" charset="0"/>
              </a:rPr>
              <a:t>nužudymas nukentėjusiojo prašymu arba su jo sutikimu - NV</a:t>
            </a:r>
            <a:r>
              <a:rPr lang="lt-LT" sz="5000" dirty="0">
                <a:latin typeface="Arial" panose="020B0604020202020204" pitchFamily="34" charset="0"/>
                <a:cs typeface="Arial" panose="020B0604020202020204" pitchFamily="34" charset="0"/>
              </a:rPr>
              <a:t>. </a:t>
            </a:r>
          </a:p>
          <a:p>
            <a:pPr marL="361950" indent="-276225">
              <a:lnSpc>
                <a:spcPct val="120000"/>
              </a:lnSpc>
              <a:spcBef>
                <a:spcPts val="600"/>
              </a:spcBef>
              <a:buFont typeface="+mj-lt"/>
              <a:buAutoNum type="arabicPeriod"/>
            </a:pPr>
            <a:r>
              <a:rPr lang="lt-LT" sz="5000" dirty="0">
                <a:latin typeface="Arial" panose="020B0604020202020204" pitchFamily="34" charset="0"/>
                <a:cs typeface="Arial" panose="020B0604020202020204" pitchFamily="34" charset="0"/>
              </a:rPr>
              <a:t>BA už </a:t>
            </a:r>
            <a:r>
              <a:rPr lang="lt-LT" sz="5000" b="1" dirty="0">
                <a:latin typeface="Arial" panose="020B0604020202020204" pitchFamily="34" charset="0"/>
                <a:cs typeface="Arial" panose="020B0604020202020204" pitchFamily="34" charset="0"/>
              </a:rPr>
              <a:t>tyčinį nesunkų ar sunkų sveikatos sutrikdymą </a:t>
            </a:r>
            <a:r>
              <a:rPr lang="lt-LT" sz="5000" dirty="0">
                <a:latin typeface="Arial" panose="020B0604020202020204" pitchFamily="34" charset="0"/>
                <a:cs typeface="Arial" panose="020B0604020202020204" pitchFamily="34" charset="0"/>
              </a:rPr>
              <a:t>kyla net ir esant nukentėjusiojo sutikimui.</a:t>
            </a:r>
          </a:p>
          <a:p>
            <a:endParaRPr lang="lt-LT" dirty="0"/>
          </a:p>
        </p:txBody>
      </p:sp>
      <p:sp>
        <p:nvSpPr>
          <p:cNvPr id="4" name="Pavadinimas 1">
            <a:extLst>
              <a:ext uri="{FF2B5EF4-FFF2-40B4-BE49-F238E27FC236}">
                <a16:creationId xmlns:a16="http://schemas.microsoft.com/office/drawing/2014/main" id="{27A445CF-542B-471A-8A59-E8E9295FA9FA}"/>
              </a:ext>
            </a:extLst>
          </p:cNvPr>
          <p:cNvSpPr txBox="1">
            <a:spLocks/>
          </p:cNvSpPr>
          <p:nvPr/>
        </p:nvSpPr>
        <p:spPr>
          <a:xfrm>
            <a:off x="1088367" y="155277"/>
            <a:ext cx="10515600" cy="974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BK nenumatytos BAŠA: Nukentėjusiojo sutikimas </a:t>
            </a:r>
          </a:p>
        </p:txBody>
      </p:sp>
    </p:spTree>
    <p:extLst>
      <p:ext uri="{BB962C8B-B14F-4D97-AF65-F5344CB8AC3E}">
        <p14:creationId xmlns:p14="http://schemas.microsoft.com/office/powerpoint/2010/main" val="76919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DE00DBB6-3A42-405A-A981-65F6178A1FE2}"/>
              </a:ext>
            </a:extLst>
          </p:cNvPr>
          <p:cNvSpPr>
            <a:spLocks noGrp="1"/>
          </p:cNvSpPr>
          <p:nvPr>
            <p:ph idx="1"/>
          </p:nvPr>
        </p:nvSpPr>
        <p:spPr>
          <a:xfrm>
            <a:off x="1130058" y="1216325"/>
            <a:ext cx="10515601" cy="5641675"/>
          </a:xfrm>
        </p:spPr>
        <p:txBody>
          <a:bodyPr>
            <a:noAutofit/>
          </a:bodyPr>
          <a:lstStyle/>
          <a:p>
            <a:pPr>
              <a:lnSpc>
                <a:spcPct val="100000"/>
              </a:lnSpc>
              <a:spcBef>
                <a:spcPts val="600"/>
              </a:spcBef>
            </a:pPr>
            <a:r>
              <a:rPr lang="lt-LT" sz="2000" b="1" u="sng" dirty="0">
                <a:latin typeface="Arial" panose="020B0604020202020204" pitchFamily="34" charset="0"/>
                <a:cs typeface="Arial" panose="020B0604020202020204" pitchFamily="34" charset="0"/>
              </a:rPr>
              <a:t>I. SĄLYGOS APIBŪDINANČIOS KĖSINIMĄSI</a:t>
            </a:r>
            <a:r>
              <a:rPr lang="lt-LT" sz="2000" dirty="0">
                <a:latin typeface="Arial" panose="020B0604020202020204" pitchFamily="34" charset="0"/>
                <a:cs typeface="Arial" panose="020B0604020202020204" pitchFamily="34" charset="0"/>
              </a:rPr>
              <a:t>:</a:t>
            </a:r>
          </a:p>
          <a:p>
            <a:pPr>
              <a:lnSpc>
                <a:spcPct val="100000"/>
              </a:lnSpc>
              <a:spcBef>
                <a:spcPts val="600"/>
              </a:spcBef>
            </a:pPr>
            <a:r>
              <a:rPr lang="lt-LT" sz="2000" b="1" dirty="0">
                <a:latin typeface="Arial" panose="020B0604020202020204" pitchFamily="34" charset="0"/>
                <a:cs typeface="Arial" panose="020B0604020202020204" pitchFamily="34" charset="0"/>
              </a:rPr>
              <a:t>1.1. KĖSINIMOSI PAVOJINGUMAS</a:t>
            </a:r>
            <a:r>
              <a:rPr lang="lt-LT" sz="2000" dirty="0">
                <a:latin typeface="Arial" panose="020B0604020202020204" pitchFamily="34" charset="0"/>
                <a:cs typeface="Arial" panose="020B0604020202020204" pitchFamily="34" charset="0"/>
              </a:rPr>
              <a:t>:</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BK leidžia gintis tik </a:t>
            </a:r>
            <a:r>
              <a:rPr lang="lt-LT" sz="2000" b="1" dirty="0">
                <a:latin typeface="Arial" panose="020B0604020202020204" pitchFamily="34" charset="0"/>
                <a:cs typeface="Arial" panose="020B0604020202020204" pitchFamily="34" charset="0"/>
              </a:rPr>
              <a:t>įstatymo ar kitais teisės aktais saugomas asmens teises, visuomenės ar valstybės interesus (1) </a:t>
            </a:r>
            <a:r>
              <a:rPr lang="lt-LT" sz="2000" dirty="0">
                <a:latin typeface="Arial" panose="020B0604020202020204" pitchFamily="34" charset="0"/>
                <a:cs typeface="Arial" panose="020B0604020202020204" pitchFamily="34" charset="0"/>
              </a:rPr>
              <a:t>ir tik nuo tokio kėsinimosi, kuris atitinka </a:t>
            </a:r>
            <a:r>
              <a:rPr lang="lt-LT" sz="2000" b="1" dirty="0">
                <a:latin typeface="Arial" panose="020B0604020202020204" pitchFamily="34" charset="0"/>
                <a:cs typeface="Arial" panose="020B0604020202020204" pitchFamily="34" charset="0"/>
              </a:rPr>
              <a:t>BK NUMATYTOS NV POŽYMIUS (2)</a:t>
            </a:r>
            <a:r>
              <a:rPr lang="lt-LT" sz="2000" dirty="0">
                <a:latin typeface="Arial" panose="020B0604020202020204" pitchFamily="34" charset="0"/>
                <a:cs typeface="Arial" panose="020B0604020202020204" pitchFamily="34" charset="0"/>
              </a:rPr>
              <a:t>, kai kėsinamasi į asmens gyvybę, svei­katą, lytinę laisvę, nuosavybę, būsto neliečiamybę ar kitas teises, vi­suomenės ar valstybės interesus (</a:t>
            </a:r>
            <a:r>
              <a:rPr lang="lt-LT" sz="2000" i="1" dirty="0">
                <a:latin typeface="Arial" panose="020B0604020202020204" pitchFamily="34" charset="0"/>
                <a:cs typeface="Arial" panose="020B0604020202020204" pitchFamily="34" charset="0"/>
              </a:rPr>
              <a:t>visuomenės ir valstybės saugumą, ir pan</a:t>
            </a:r>
            <a:r>
              <a:rPr lang="lt-LT" sz="2000" dirty="0">
                <a:latin typeface="Arial" panose="020B0604020202020204" pitchFamily="34" charset="0"/>
                <a:cs typeface="Arial" panose="020B0604020202020204" pitchFamily="34" charset="0"/>
              </a:rPr>
              <a:t>.).</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Pavo­jingu kėsinimusi laikomos tik tos BK numatytos veikos, kurios gali pasireikšti veikimu, </a:t>
            </a:r>
            <a:r>
              <a:rPr lang="lt-LT" sz="2000" b="1" dirty="0">
                <a:latin typeface="Arial" panose="020B0604020202020204" pitchFamily="34" charset="0"/>
                <a:cs typeface="Arial" panose="020B0604020202020204" pitchFamily="34" charset="0"/>
              </a:rPr>
              <a:t>TODĖL</a:t>
            </a:r>
            <a:r>
              <a:rPr lang="lt-LT" sz="2000" dirty="0">
                <a:latin typeface="Arial" panose="020B0604020202020204" pitchFamily="34" charset="0"/>
                <a:cs typeface="Arial" panose="020B0604020202020204" pitchFamily="34" charset="0"/>
              </a:rPr>
              <a:t> būtinoji gintis </a:t>
            </a:r>
            <a:r>
              <a:rPr lang="lt-LT" sz="2000" b="1" dirty="0">
                <a:latin typeface="Arial" panose="020B0604020202020204" pitchFamily="34" charset="0"/>
                <a:cs typeface="Arial" panose="020B0604020202020204" pitchFamily="34" charset="0"/>
              </a:rPr>
              <a:t>negalima prieš NV, kuri padaroma neveikimu</a:t>
            </a:r>
            <a:r>
              <a:rPr lang="lt-LT" sz="2000" i="1" dirty="0">
                <a:latin typeface="Arial" panose="020B0604020202020204" pitchFamily="34" charset="0"/>
                <a:cs typeface="Arial" panose="020B0604020202020204" pitchFamily="34" charset="0"/>
              </a:rPr>
              <a:t>, pvz.: vengimas išlaikyti vaiką (BK 164 str.), nes šiuo atveju nėra užpuolimo.</a:t>
            </a:r>
          </a:p>
          <a:p>
            <a:pPr>
              <a:lnSpc>
                <a:spcPct val="100000"/>
              </a:lnSpc>
              <a:spcBef>
                <a:spcPts val="600"/>
              </a:spcBef>
            </a:pPr>
            <a:r>
              <a:rPr lang="lt-LT" sz="2000" b="1" dirty="0">
                <a:latin typeface="Arial" panose="020B0604020202020204" pitchFamily="34" charset="0"/>
                <a:cs typeface="Arial" panose="020B0604020202020204" pitchFamily="34" charset="0"/>
              </a:rPr>
              <a:t>TEISMŲ PRAKTIKOJE</a:t>
            </a:r>
            <a:r>
              <a:rPr lang="lt-LT" sz="2000" dirty="0">
                <a:latin typeface="Arial" panose="020B0604020202020204" pitchFamily="34" charset="0"/>
                <a:cs typeface="Arial" panose="020B0604020202020204" pitchFamily="34" charset="0"/>
              </a:rPr>
              <a:t>: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pavojingumą lemia </a:t>
            </a:r>
            <a:r>
              <a:rPr lang="lt-LT" sz="2000" b="1" dirty="0">
                <a:latin typeface="Arial" panose="020B0604020202020204" pitchFamily="34" charset="0"/>
                <a:cs typeface="Arial" panose="020B0604020202020204" pitchFamily="34" charset="0"/>
              </a:rPr>
              <a:t>kėsinimosi intensyvumas, taiko­mos priemonės, užpuolikų ir besiginančiųjų jėgų santykis, galimos žalos dydis </a:t>
            </a:r>
            <a:r>
              <a:rPr lang="lt-LT" sz="2000" dirty="0">
                <a:latin typeface="Arial" panose="020B0604020202020204" pitchFamily="34" charset="0"/>
                <a:cs typeface="Arial" panose="020B0604020202020204" pitchFamily="34" charset="0"/>
              </a:rPr>
              <a:t>ir pan.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Ši taisyklė leidžia gintis ir nuo pavojingų veiksmų, kuriuos daro </a:t>
            </a:r>
            <a:r>
              <a:rPr lang="lt-LT" sz="2000" b="1" dirty="0">
                <a:latin typeface="Arial" panose="020B0604020202020204" pitchFamily="34" charset="0"/>
                <a:cs typeface="Arial" panose="020B0604020202020204" pitchFamily="34" charset="0"/>
              </a:rPr>
              <a:t>nepakaltinamas asmuo arba mažametis</a:t>
            </a:r>
            <a:r>
              <a:rPr lang="lt-LT" sz="2000" dirty="0">
                <a:latin typeface="Arial" panose="020B0604020202020204" pitchFamily="34" charset="0"/>
                <a:cs typeface="Arial" panose="020B0604020202020204" pitchFamily="34" charset="0"/>
              </a:rPr>
              <a:t>. </a:t>
            </a:r>
            <a:r>
              <a:rPr lang="lt-LT" sz="2000" b="1" dirty="0">
                <a:latin typeface="Arial" panose="020B0604020202020204" pitchFamily="34" charset="0"/>
                <a:cs typeface="Arial" panose="020B0604020202020204" pitchFamily="34" charset="0"/>
              </a:rPr>
              <a:t>TAČIAU</a:t>
            </a:r>
            <a:r>
              <a:rPr lang="lt-LT" sz="2000" dirty="0">
                <a:latin typeface="Arial" panose="020B0604020202020204" pitchFamily="34" charset="0"/>
                <a:cs typeface="Arial" panose="020B0604020202020204" pitchFamily="34" charset="0"/>
              </a:rPr>
              <a:t> tokių asmenų kėsinima­sis būtų atremiamas padarant jiems minimalią žalą, esant galimybei - visai išvengiant žalos jų gyvybei, sveikatai ir pan.</a:t>
            </a:r>
          </a:p>
          <a:p>
            <a:pPr marL="457200" indent="-457200">
              <a:buFont typeface="+mj-lt"/>
              <a:buAutoNum type="arabicPeriod"/>
            </a:pPr>
            <a:endParaRPr lang="lt-LT" sz="2400" dirty="0"/>
          </a:p>
          <a:p>
            <a:pPr marL="0" indent="0">
              <a:buNone/>
            </a:pPr>
            <a:endParaRPr lang="lt-LT" sz="2400" dirty="0"/>
          </a:p>
          <a:p>
            <a:endParaRPr lang="lt-LT" sz="2400" dirty="0"/>
          </a:p>
        </p:txBody>
      </p:sp>
      <p:sp>
        <p:nvSpPr>
          <p:cNvPr id="4" name="Pavadinimas 1">
            <a:extLst>
              <a:ext uri="{FF2B5EF4-FFF2-40B4-BE49-F238E27FC236}">
                <a16:creationId xmlns:a16="http://schemas.microsoft.com/office/drawing/2014/main" id="{490333FB-D603-4529-9906-8CD642484315}"/>
              </a:ext>
            </a:extLst>
          </p:cNvPr>
          <p:cNvSpPr txBox="1">
            <a:spLocks/>
          </p:cNvSpPr>
          <p:nvPr/>
        </p:nvSpPr>
        <p:spPr>
          <a:xfrm>
            <a:off x="838200" y="80454"/>
            <a:ext cx="10515600" cy="9805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solidFill>
                  <a:prstClr val="black"/>
                </a:solidFill>
                <a:latin typeface="Arial" panose="020B0604020202020204" pitchFamily="34" charset="0"/>
                <a:ea typeface="Microsoft Sans Serif" panose="020B0604020202020204" pitchFamily="34" charset="0"/>
                <a:cs typeface="Arial" panose="020B0604020202020204" pitchFamily="34" charset="0"/>
              </a:rPr>
              <a:t>Būtinoji gintis (BK 28 str.): </a:t>
            </a:r>
            <a:r>
              <a:rPr lang="lt-LT" sz="3200" b="1" dirty="0">
                <a:latin typeface="Microsoft Sans Serif" panose="020B0604020202020204" pitchFamily="34" charset="0"/>
                <a:ea typeface="Microsoft Sans Serif" panose="020B0604020202020204" pitchFamily="34" charset="0"/>
                <a:cs typeface="Microsoft Sans Serif" panose="020B0604020202020204" pitchFamily="34" charset="0"/>
              </a:rPr>
              <a:t>teisėtumo sąlygos</a:t>
            </a:r>
            <a:r>
              <a:rPr lang="lt-LT" sz="3200" b="1" dirty="0">
                <a:solidFill>
                  <a:prstClr val="black"/>
                </a:solidFill>
                <a:latin typeface="Arial" panose="020B0604020202020204" pitchFamily="34" charset="0"/>
                <a:ea typeface="Microsoft Sans Serif" panose="020B0604020202020204" pitchFamily="34" charset="0"/>
                <a:cs typeface="Arial" panose="020B0604020202020204" pitchFamily="34" charset="0"/>
              </a:rPr>
              <a:t> </a:t>
            </a:r>
            <a:endParaRPr lang="lt-LT" sz="3200" b="1" dirty="0">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12398663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B1C3159B-05F6-4D4D-A4B3-C673464D6213}"/>
              </a:ext>
            </a:extLst>
          </p:cNvPr>
          <p:cNvSpPr>
            <a:spLocks noGrp="1"/>
          </p:cNvSpPr>
          <p:nvPr>
            <p:ph idx="1"/>
          </p:nvPr>
        </p:nvSpPr>
        <p:spPr>
          <a:xfrm>
            <a:off x="1561381" y="1397480"/>
            <a:ext cx="9963510" cy="5374256"/>
          </a:xfrm>
        </p:spPr>
        <p:txBody>
          <a:bodyPr>
            <a:normAutofit/>
          </a:bodyPr>
          <a:lstStyle/>
          <a:p>
            <a:pPr>
              <a:lnSpc>
                <a:spcPct val="100000"/>
              </a:lnSpc>
              <a:spcBef>
                <a:spcPts val="600"/>
              </a:spcBef>
            </a:pPr>
            <a:r>
              <a:rPr lang="lt-LT" sz="2000" dirty="0">
                <a:latin typeface="Arial" panose="020B0604020202020204" pitchFamily="34" charset="0"/>
                <a:cs typeface="Arial" panose="020B0604020202020204" pitchFamily="34" charset="0"/>
              </a:rPr>
              <a:t>Tai tokia situacija, kai BK ginamiems interesams žalą padaro asmuo, įgyvendinantis savo teises.</a:t>
            </a:r>
          </a:p>
          <a:p>
            <a:pPr>
              <a:lnSpc>
                <a:spcPct val="100000"/>
              </a:lnSpc>
              <a:spcBef>
                <a:spcPts val="600"/>
              </a:spcBef>
            </a:pPr>
            <a:r>
              <a:rPr lang="lt-LT" sz="2000" dirty="0">
                <a:latin typeface="Arial" panose="020B0604020202020204" pitchFamily="34" charset="0"/>
                <a:cs typeface="Arial" panose="020B0604020202020204" pitchFamily="34" charset="0"/>
              </a:rPr>
              <a:t>BT doktrinoje savo teisės įgyvendinimas kaip BAŠA </a:t>
            </a:r>
            <a:r>
              <a:rPr lang="lt-LT" sz="2000" b="1" dirty="0">
                <a:latin typeface="Arial" panose="020B0604020202020204" pitchFamily="34" charset="0"/>
                <a:cs typeface="Arial" panose="020B0604020202020204" pitchFamily="34" charset="0"/>
              </a:rPr>
              <a:t>dažniausiai siejamas </a:t>
            </a:r>
            <a:r>
              <a:rPr lang="lt-LT" sz="2000" dirty="0">
                <a:latin typeface="Arial" panose="020B0604020202020204" pitchFamily="34" charset="0"/>
                <a:cs typeface="Arial" panose="020B0604020202020204" pitchFamily="34" charset="0"/>
              </a:rPr>
              <a:t>su:</a:t>
            </a:r>
          </a:p>
          <a:p>
            <a:pPr marL="457200" indent="-4572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teise disponuoti turtu </a:t>
            </a:r>
            <a:r>
              <a:rPr lang="lt-LT" sz="2000" dirty="0">
                <a:latin typeface="Arial" panose="020B0604020202020204" pitchFamily="34" charset="0"/>
                <a:cs typeface="Arial" panose="020B0604020202020204" pitchFamily="34" charset="0"/>
              </a:rPr>
              <a:t>(jį sunaikinti ar sužaloti);</a:t>
            </a:r>
          </a:p>
          <a:p>
            <a:pPr marL="457200" indent="-4572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tėvų teisių įgyvendinimu taikant prievartos priemones vaikams auklėti</a:t>
            </a:r>
            <a:r>
              <a:rPr lang="lt-LT" sz="2000" dirty="0">
                <a:latin typeface="Arial" panose="020B0604020202020204" pitchFamily="34" charset="0"/>
                <a:cs typeface="Arial" panose="020B0604020202020204" pitchFamily="34" charset="0"/>
              </a:rPr>
              <a:t>, </a:t>
            </a:r>
            <a:r>
              <a:rPr lang="lt-LT" sz="2000" i="1" dirty="0">
                <a:latin typeface="Arial" panose="020B0604020202020204" pitchFamily="34" charset="0"/>
                <a:cs typeface="Arial" panose="020B0604020202020204" pitchFamily="34" charset="0"/>
              </a:rPr>
              <a:t>pvz., vaiko judėjimo teisės apribojimas negali būti vertinamas kaip neteisėtas laisvės atėmimas. </a:t>
            </a:r>
          </a:p>
          <a:p>
            <a:pPr>
              <a:lnSpc>
                <a:spcPct val="100000"/>
              </a:lnSpc>
              <a:spcBef>
                <a:spcPts val="600"/>
              </a:spcBef>
            </a:pPr>
            <a:r>
              <a:rPr lang="lt-LT" sz="2000" b="1" dirty="0">
                <a:latin typeface="Arial" panose="020B0604020202020204" pitchFamily="34" charset="0"/>
                <a:cs typeface="Arial" panose="020B0604020202020204" pitchFamily="34" charset="0"/>
              </a:rPr>
              <a:t>TEISĖTUMO SĄLYGOS: </a:t>
            </a:r>
          </a:p>
          <a:p>
            <a:pPr marL="457200" indent="-4572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asmuo turi turėti teisę</a:t>
            </a:r>
            <a:r>
              <a:rPr lang="lt-LT" sz="2000" dirty="0">
                <a:latin typeface="Arial" panose="020B0604020202020204" pitchFamily="34" charset="0"/>
                <a:cs typeface="Arial" panose="020B0604020202020204" pitchFamily="34" charset="0"/>
              </a:rPr>
              <a:t>; </a:t>
            </a:r>
          </a:p>
          <a:p>
            <a:pPr marL="457200" indent="-4572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ši teisė negali būti ginčijama arba tariama</a:t>
            </a:r>
            <a:r>
              <a:rPr lang="lt-LT" sz="2000" dirty="0">
                <a:latin typeface="Arial" panose="020B0604020202020204" pitchFamily="34" charset="0"/>
                <a:cs typeface="Arial" panose="020B0604020202020204" pitchFamily="34" charset="0"/>
              </a:rPr>
              <a:t>, nes tariamos arba ginčijamos teisės įgyvendinimas gali būti vertinamas kaip </a:t>
            </a:r>
            <a:r>
              <a:rPr lang="lt-LT" sz="2000" dirty="0" err="1">
                <a:latin typeface="Arial" panose="020B0604020202020204" pitchFamily="34" charset="0"/>
                <a:cs typeface="Arial" panose="020B0604020202020204" pitchFamily="34" charset="0"/>
              </a:rPr>
              <a:t>savivaldžiavimas</a:t>
            </a:r>
            <a:r>
              <a:rPr lang="lt-LT" sz="2000" dirty="0">
                <a:latin typeface="Arial" panose="020B0604020202020204" pitchFamily="34" charset="0"/>
                <a:cs typeface="Arial" panose="020B0604020202020204" pitchFamily="34" charset="0"/>
              </a:rPr>
              <a:t>. </a:t>
            </a:r>
          </a:p>
          <a:p>
            <a:pPr marL="457200" indent="-457200">
              <a:lnSpc>
                <a:spcPct val="100000"/>
              </a:lnSpc>
              <a:spcBef>
                <a:spcPts val="600"/>
              </a:spcBef>
              <a:buFont typeface="+mj-lt"/>
              <a:buAutoNum type="arabicPeriod"/>
            </a:pPr>
            <a:r>
              <a:rPr lang="lt-LT" sz="2000" b="1" dirty="0">
                <a:latin typeface="Arial" panose="020B0604020202020204" pitchFamily="34" charset="0"/>
                <a:cs typeface="Arial" panose="020B0604020202020204" pitchFamily="34" charset="0"/>
              </a:rPr>
              <a:t>teisę įgyvendinti gali tik ją turintis asmuo ir tik įstatymo leistinais būdais</a:t>
            </a:r>
            <a:r>
              <a:rPr lang="lt-LT" sz="2000" dirty="0">
                <a:latin typeface="Arial" panose="020B0604020202020204" pitchFamily="34" charset="0"/>
                <a:cs typeface="Arial" panose="020B0604020202020204" pitchFamily="34" charset="0"/>
              </a:rPr>
              <a:t>.</a:t>
            </a:r>
          </a:p>
        </p:txBody>
      </p:sp>
      <p:sp>
        <p:nvSpPr>
          <p:cNvPr id="4" name="Pavadinimas 1">
            <a:extLst>
              <a:ext uri="{FF2B5EF4-FFF2-40B4-BE49-F238E27FC236}">
                <a16:creationId xmlns:a16="http://schemas.microsoft.com/office/drawing/2014/main" id="{392A8821-902A-42F9-90D7-502B0BCD6E59}"/>
              </a:ext>
            </a:extLst>
          </p:cNvPr>
          <p:cNvSpPr txBox="1">
            <a:spLocks/>
          </p:cNvSpPr>
          <p:nvPr/>
        </p:nvSpPr>
        <p:spPr>
          <a:xfrm>
            <a:off x="1088367" y="155277"/>
            <a:ext cx="10515600" cy="1035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latin typeface="Arial" panose="020B0604020202020204" pitchFamily="34" charset="0"/>
                <a:ea typeface="Microsoft Sans Serif" panose="020B0604020202020204" pitchFamily="34" charset="0"/>
                <a:cs typeface="Arial" panose="020B0604020202020204" pitchFamily="34" charset="0"/>
              </a:rPr>
              <a:t>BK nenumatytos BAŠA: </a:t>
            </a:r>
            <a:r>
              <a:rPr lang="lt-LT" sz="3200" b="1" dirty="0">
                <a:latin typeface="Arial" panose="020B0604020202020204" pitchFamily="34" charset="0"/>
                <a:cs typeface="Arial" panose="020B0604020202020204" pitchFamily="34" charset="0"/>
              </a:rPr>
              <a:t>Savo teisės įgyvendinimas </a:t>
            </a:r>
            <a:endParaRPr lang="lt-LT" sz="3200" b="1" dirty="0">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19457206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Picture 4" descr="Picture 4"/>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286" name="Google Shape;91;p13"/>
          <p:cNvSpPr txBox="1"/>
          <p:nvPr/>
        </p:nvSpPr>
        <p:spPr>
          <a:xfrm>
            <a:off x="9827337" y="6075567"/>
            <a:ext cx="2318940" cy="396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2000">
                <a:solidFill>
                  <a:srgbClr val="FFFFFF"/>
                </a:solidFill>
                <a:latin typeface="Europa-Bold"/>
                <a:ea typeface="Europa-Bold"/>
                <a:cs typeface="Europa-Bold"/>
                <a:sym typeface="Europa-Bold"/>
              </a:defRPr>
            </a:lvl1pPr>
          </a:lstStyle>
          <a:p>
            <a:r>
              <a:t>www.ksu.lt</a:t>
            </a:r>
          </a:p>
        </p:txBody>
      </p:sp>
      <p:pic>
        <p:nvPicPr>
          <p:cNvPr id="6" name="Graphic 5">
            <a:extLst>
              <a:ext uri="{FF2B5EF4-FFF2-40B4-BE49-F238E27FC236}">
                <a16:creationId xmlns:a16="http://schemas.microsoft.com/office/drawing/2014/main" id="{5960ED3A-0477-D06B-3641-E43DD28C0B4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47293" y="2336792"/>
            <a:ext cx="4297410" cy="2260618"/>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A2155397-E75B-4EB4-B4F1-89E65FA365CD}"/>
              </a:ext>
            </a:extLst>
          </p:cNvPr>
          <p:cNvSpPr>
            <a:spLocks noGrp="1"/>
          </p:cNvSpPr>
          <p:nvPr>
            <p:ph idx="1"/>
          </p:nvPr>
        </p:nvSpPr>
        <p:spPr>
          <a:xfrm>
            <a:off x="1250830" y="1181819"/>
            <a:ext cx="10429892" cy="5676180"/>
          </a:xfrm>
        </p:spPr>
        <p:txBody>
          <a:bodyPr>
            <a:normAutofit/>
          </a:bodyPr>
          <a:lstStyle/>
          <a:p>
            <a:pPr marL="457200" marR="0" lvl="0" indent="-457200" algn="l" defTabSz="914400" rtl="0" eaLnBrk="1" fontAlgn="auto" latinLnBrk="0" hangingPunct="1">
              <a:lnSpc>
                <a:spcPct val="100000"/>
              </a:lnSpc>
              <a:spcBef>
                <a:spcPts val="600"/>
              </a:spcBef>
              <a:buClrTx/>
              <a:buSzTx/>
              <a:buFont typeface="+mj-lt"/>
              <a:buAutoNum type="arabicPeriod" startAt="3"/>
              <a:tabLst/>
              <a:defRPr/>
            </a:pP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Būtinoji gintis visada susijusi su </a:t>
            </a:r>
            <a:r>
              <a:rPr kumimoji="0" lang="lt-LT"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ŽALOS PADARYMU UŽPUOLIKUI</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lt-LT"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PASTABA</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žalos padarymas užpuolikui pripažįstamas </a:t>
            </a:r>
            <a:r>
              <a:rPr kumimoji="0" lang="lt-LT"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teisėtu tik tais atvejais</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kai žala padaroma laikantis </a:t>
            </a:r>
            <a:r>
              <a:rPr kumimoji="0" lang="lt-LT"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tam tikrų reikalavimų, susijusių su kėsinimusi ir gynyba</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p>
          <a:p>
            <a:pPr marL="457200" indent="-457200">
              <a:lnSpc>
                <a:spcPct val="100000"/>
              </a:lnSpc>
              <a:spcBef>
                <a:spcPts val="600"/>
              </a:spcBef>
              <a:buFont typeface="+mj-lt"/>
              <a:buAutoNum type="arabicPeriod" startAt="3"/>
              <a:defRPr/>
            </a:pPr>
            <a:r>
              <a:rPr lang="lt-LT" sz="2000" b="1" dirty="0">
                <a:latin typeface="Arial" panose="020B0604020202020204" pitchFamily="34" charset="0"/>
                <a:cs typeface="Arial" panose="020B0604020202020204" pitchFamily="34" charset="0"/>
              </a:rPr>
              <a:t>Negali būti pripažinti pavojingu kėsinimusi</a:t>
            </a:r>
            <a:r>
              <a:rPr lang="lt-LT" sz="2000" dirty="0">
                <a:latin typeface="Arial" panose="020B0604020202020204" pitchFamily="34" charset="0"/>
                <a:cs typeface="Arial" panose="020B0604020202020204" pitchFamily="34" charset="0"/>
              </a:rPr>
              <a:t> įstatymo ir kitų teisės aktų apibrėžti </a:t>
            </a:r>
            <a:r>
              <a:rPr lang="lt-LT" sz="2000" b="1" dirty="0">
                <a:latin typeface="Arial" panose="020B0604020202020204" pitchFamily="34" charset="0"/>
                <a:cs typeface="Arial" panose="020B0604020202020204" pitchFamily="34" charset="0"/>
              </a:rPr>
              <a:t>PAREIGŪNŲ AR KITŲ ASMENŲ VEIKSMAI</a:t>
            </a:r>
            <a:r>
              <a:rPr lang="lt-LT" sz="2000" dirty="0">
                <a:latin typeface="Arial" panose="020B0604020202020204" pitchFamily="34" charset="0"/>
                <a:cs typeface="Arial" panose="020B0604020202020204" pitchFamily="34" charset="0"/>
              </a:rPr>
              <a:t>, kuriais ribojamos žmogaus teisės ir laisvės, </a:t>
            </a:r>
            <a:r>
              <a:rPr lang="lt-LT" sz="2000" i="1" dirty="0">
                <a:latin typeface="Arial" panose="020B0604020202020204" pitchFamily="34" charset="0"/>
                <a:cs typeface="Arial" panose="020B0604020202020204" pitchFamily="34" charset="0"/>
              </a:rPr>
              <a:t>pvz.: administracinis sulaikymas arba laikinas sulaikymas baudžiamojo proceso tvarka.</a:t>
            </a:r>
          </a:p>
          <a:p>
            <a:pPr marL="361950" indent="-361950">
              <a:lnSpc>
                <a:spcPct val="100000"/>
              </a:lnSpc>
              <a:spcBef>
                <a:spcPts val="600"/>
              </a:spcBef>
              <a:defRPr/>
            </a:pPr>
            <a:r>
              <a:rPr lang="lt-LT" sz="2000" b="1" dirty="0">
                <a:latin typeface="Arial" panose="020B0604020202020204" pitchFamily="34" charset="0"/>
                <a:cs typeface="Arial" panose="020B0604020202020204" pitchFamily="34" charset="0"/>
              </a:rPr>
              <a:t>PASTABA</a:t>
            </a:r>
            <a:r>
              <a:rPr lang="lt-LT" sz="2000" dirty="0">
                <a:latin typeface="Arial" panose="020B0604020202020204" pitchFamily="34" charset="0"/>
                <a:cs typeface="Arial" panose="020B0604020202020204" pitchFamily="34" charset="0"/>
              </a:rPr>
              <a:t>: visais atvejais as­muo nepraranda teisės į būtinąją gintį, jeigu: 1) </a:t>
            </a:r>
            <a:r>
              <a:rPr lang="lt-LT" sz="2000" b="1" dirty="0">
                <a:latin typeface="Arial" panose="020B0604020202020204" pitchFamily="34" charset="0"/>
                <a:cs typeface="Arial" panose="020B0604020202020204" pitchFamily="34" charset="0"/>
              </a:rPr>
              <a:t>pareigūno ar kito asmens veiksmai yra aiškiai neteisėti; + 2) </a:t>
            </a:r>
            <a:r>
              <a:rPr lang="lt-LT" sz="2000" dirty="0">
                <a:latin typeface="Arial" panose="020B0604020202020204" pitchFamily="34" charset="0"/>
                <a:cs typeface="Arial" panose="020B0604020202020204" pitchFamily="34" charset="0"/>
              </a:rPr>
              <a:t>pareigūno veiksmų neteisė­tumas turi būti objektyvus faktas, o ne asmens vaizduotės rezultatas.</a:t>
            </a:r>
            <a:endPar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457200" marR="0" lvl="0" indent="-457200" algn="l" defTabSz="914400" rtl="0" eaLnBrk="1" fontAlgn="auto" latinLnBrk="0" hangingPunct="1">
              <a:lnSpc>
                <a:spcPct val="100000"/>
              </a:lnSpc>
              <a:spcBef>
                <a:spcPts val="600"/>
              </a:spcBef>
              <a:buClrTx/>
              <a:buSzTx/>
              <a:buFont typeface="+mj-lt"/>
              <a:buAutoNum type="arabicPeriod" startAt="5"/>
              <a:tabLst/>
              <a:defRPr/>
            </a:pP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Būtinoji gintis negalima, kai </a:t>
            </a:r>
            <a:r>
              <a:rPr kumimoji="0" lang="lt-LT"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ABI PUSĖS YRA AGRESORIAI</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a:r>
          </a:p>
          <a:p>
            <a:pPr marL="361950" marR="0" lvl="0" indent="-361950" algn="l" defTabSz="914400" rtl="0" eaLnBrk="1" fontAlgn="auto" latinLnBrk="0" hangingPunct="1">
              <a:lnSpc>
                <a:spcPct val="100000"/>
              </a:lnSpc>
              <a:spcBef>
                <a:spcPts val="600"/>
              </a:spcBef>
              <a:buClrTx/>
              <a:buSzTx/>
              <a:buFont typeface="+mj-lt"/>
              <a:buAutoNum type="arabicPeriod" startAt="5"/>
              <a:tabLst/>
              <a:defRPr/>
            </a:pP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Būtinoji gintis negalima, kai </a:t>
            </a:r>
            <a:r>
              <a:rPr kumimoji="0" lang="lt-LT"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PATS ASMUO IŠPROVOKUOJA UŽPUOLIKĄ</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p>
          <a:p>
            <a:pPr marL="361950" indent="-361950">
              <a:lnSpc>
                <a:spcPct val="100000"/>
              </a:lnSpc>
              <a:spcBef>
                <a:spcPts val="600"/>
              </a:spcBef>
              <a:defRPr/>
            </a:pPr>
            <a:r>
              <a:rPr lang="lt-LT" sz="2000" b="1" dirty="0">
                <a:solidFill>
                  <a:prstClr val="black"/>
                </a:solidFill>
                <a:latin typeface="Arial" panose="020B0604020202020204" pitchFamily="34" charset="0"/>
                <a:cs typeface="Arial" panose="020B0604020202020204" pitchFamily="34" charset="0"/>
              </a:rPr>
              <a:t>TEISMŲ PRAKTIKOJE</a:t>
            </a:r>
            <a:r>
              <a:rPr lang="lt-LT" sz="2000" dirty="0">
                <a:solidFill>
                  <a:prstClr val="black"/>
                </a:solidFill>
                <a:latin typeface="Arial" panose="020B0604020202020204" pitchFamily="34" charset="0"/>
                <a:cs typeface="Arial" panose="020B0604020202020204" pitchFamily="34" charset="0"/>
              </a:rPr>
              <a:t>: </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abipusių muštynių metu teisė į būtinąją gintį nekyla, nes tuo metu „</a:t>
            </a:r>
            <a:r>
              <a:rPr kumimoji="0" lang="lt-LT" sz="20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abi pusės naudoja fizinį smurtą ne gynybos, bet puolimo tikslais</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(LAT kasacinė nutartis Nr. 2K-7-62-489/2015), </a:t>
            </a:r>
            <a:r>
              <a:rPr kumimoji="0" lang="lt-LT"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IŠSKYRUS</a:t>
            </a:r>
            <a:r>
              <a:rPr kumimoji="0" lang="lt-LT"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atvejį, kai viena iš pusių muštynes nutraukia, o kita toliau puola (LAT kasacinė nutartis Nr. 2K-7-313/2012);</a:t>
            </a:r>
          </a:p>
          <a:p>
            <a:pPr marL="0" indent="0">
              <a:buNone/>
            </a:pPr>
            <a:endParaRPr lang="lt-LT" dirty="0"/>
          </a:p>
        </p:txBody>
      </p:sp>
      <p:sp>
        <p:nvSpPr>
          <p:cNvPr id="4" name="Pavadinimas 1">
            <a:extLst>
              <a:ext uri="{FF2B5EF4-FFF2-40B4-BE49-F238E27FC236}">
                <a16:creationId xmlns:a16="http://schemas.microsoft.com/office/drawing/2014/main" id="{8EDA6AEF-0FBF-4964-AE1E-C0E09D48496E}"/>
              </a:ext>
            </a:extLst>
          </p:cNvPr>
          <p:cNvSpPr txBox="1">
            <a:spLocks/>
          </p:cNvSpPr>
          <p:nvPr/>
        </p:nvSpPr>
        <p:spPr>
          <a:xfrm>
            <a:off x="838200" y="80454"/>
            <a:ext cx="10515600" cy="9805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solidFill>
                  <a:prstClr val="black"/>
                </a:solidFill>
                <a:latin typeface="Arial" panose="020B0604020202020204" pitchFamily="34" charset="0"/>
                <a:ea typeface="Microsoft Sans Serif" panose="020B0604020202020204" pitchFamily="34" charset="0"/>
                <a:cs typeface="Arial" panose="020B0604020202020204" pitchFamily="34" charset="0"/>
              </a:rPr>
              <a:t>Būtinoji gintis (BK 28 str.): </a:t>
            </a:r>
            <a:r>
              <a:rPr lang="lt-LT" sz="3200" b="1" dirty="0">
                <a:latin typeface="Microsoft Sans Serif" panose="020B0604020202020204" pitchFamily="34" charset="0"/>
                <a:ea typeface="Microsoft Sans Serif" panose="020B0604020202020204" pitchFamily="34" charset="0"/>
                <a:cs typeface="Microsoft Sans Serif" panose="020B0604020202020204" pitchFamily="34" charset="0"/>
              </a:rPr>
              <a:t>teisėtumo sąlygos</a:t>
            </a:r>
            <a:r>
              <a:rPr lang="lt-LT" sz="3200" b="1" dirty="0">
                <a:solidFill>
                  <a:prstClr val="black"/>
                </a:solidFill>
                <a:latin typeface="Arial" panose="020B0604020202020204" pitchFamily="34" charset="0"/>
                <a:ea typeface="Microsoft Sans Serif" panose="020B0604020202020204" pitchFamily="34" charset="0"/>
                <a:cs typeface="Arial" panose="020B0604020202020204" pitchFamily="34" charset="0"/>
              </a:rPr>
              <a:t> </a:t>
            </a:r>
            <a:endParaRPr lang="lt-LT" sz="3200" b="1" dirty="0">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2753732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31C7BAF1-67FF-4223-AF20-FA9C57343DBD}"/>
              </a:ext>
            </a:extLst>
          </p:cNvPr>
          <p:cNvSpPr>
            <a:spLocks noGrp="1"/>
          </p:cNvSpPr>
          <p:nvPr>
            <p:ph idx="1"/>
          </p:nvPr>
        </p:nvSpPr>
        <p:spPr>
          <a:xfrm>
            <a:off x="1431984" y="940279"/>
            <a:ext cx="9921815" cy="6081957"/>
          </a:xfrm>
        </p:spPr>
        <p:txBody>
          <a:bodyPr>
            <a:normAutofit fontScale="47500" lnSpcReduction="20000"/>
          </a:bodyPr>
          <a:lstStyle/>
          <a:p>
            <a:pPr>
              <a:lnSpc>
                <a:spcPct val="120000"/>
              </a:lnSpc>
              <a:spcBef>
                <a:spcPts val="600"/>
              </a:spcBef>
            </a:pPr>
            <a:r>
              <a:rPr lang="lt-LT" sz="4200" b="1" dirty="0">
                <a:latin typeface="Arial" panose="020B0604020202020204" pitchFamily="34" charset="0"/>
                <a:cs typeface="Arial" panose="020B0604020202020204" pitchFamily="34" charset="0"/>
              </a:rPr>
              <a:t>1.2. KĖSINIMOSI AKIVAIZDUMAS:</a:t>
            </a:r>
          </a:p>
          <a:p>
            <a:pPr>
              <a:lnSpc>
                <a:spcPct val="120000"/>
              </a:lnSpc>
              <a:spcBef>
                <a:spcPts val="600"/>
              </a:spcBef>
            </a:pPr>
            <a:r>
              <a:rPr lang="lt-LT" sz="4200" dirty="0">
                <a:latin typeface="Arial" panose="020B0604020202020204" pitchFamily="34" charset="0"/>
                <a:cs typeface="Arial" panose="020B0604020202020204" pitchFamily="34" charset="0"/>
              </a:rPr>
              <a:t>Akivaizdžiu kėsinimasis, kai</a:t>
            </a:r>
            <a:r>
              <a:rPr lang="lt-LT" sz="4200" b="1" dirty="0">
                <a:latin typeface="Arial" panose="020B0604020202020204" pitchFamily="34" charset="0"/>
                <a:cs typeface="Arial" panose="020B0604020202020204" pitchFamily="34" charset="0"/>
              </a:rPr>
              <a:t> JAU DAROMA ŽALA ARBA JAU YRA AIŠKI JOS GRĖSMĖ</a:t>
            </a:r>
            <a:r>
              <a:rPr lang="lt-LT" sz="4200" dirty="0">
                <a:latin typeface="Arial" panose="020B0604020202020204" pitchFamily="34" charset="0"/>
                <a:cs typeface="Arial" panose="020B0604020202020204" pitchFamily="34" charset="0"/>
              </a:rPr>
              <a:t>, t. y. kai jis yra pradėtas ar tiesiogiai gresia besiginančiojo ar kito asmens teisėms, valstybės ar visuomenės interesams. </a:t>
            </a:r>
          </a:p>
          <a:p>
            <a:pPr>
              <a:lnSpc>
                <a:spcPct val="120000"/>
              </a:lnSpc>
              <a:spcBef>
                <a:spcPts val="600"/>
              </a:spcBef>
            </a:pPr>
            <a:r>
              <a:rPr lang="lt-LT" sz="4200" dirty="0">
                <a:latin typeface="Arial" panose="020B0604020202020204" pitchFamily="34" charset="0"/>
                <a:cs typeface="Arial" panose="020B0604020202020204" pitchFamily="34" charset="0"/>
              </a:rPr>
              <a:t>Būtina itin kruopščiai nustatyti pavojingo</a:t>
            </a:r>
            <a:r>
              <a:rPr lang="lt-LT" sz="4200" b="1" dirty="0">
                <a:latin typeface="Arial" panose="020B0604020202020204" pitchFamily="34" charset="0"/>
                <a:cs typeface="Arial" panose="020B0604020202020204" pitchFamily="34" charset="0"/>
              </a:rPr>
              <a:t> KĖSINIMOSI PRADŽIĄ IR PABAIGĄ</a:t>
            </a:r>
            <a:r>
              <a:rPr lang="lt-LT" sz="4200" dirty="0">
                <a:latin typeface="Arial" panose="020B0604020202020204" pitchFamily="34" charset="0"/>
                <a:cs typeface="Arial" panose="020B0604020202020204" pitchFamily="34" charset="0"/>
              </a:rPr>
              <a:t>, nes: 1) būtinosios ginties būklė atsiranda ir tais atvejais, kai yra </a:t>
            </a:r>
            <a:r>
              <a:rPr lang="lt-LT" sz="4200" b="1" dirty="0">
                <a:latin typeface="Arial" panose="020B0604020202020204" pitchFamily="34" charset="0"/>
                <a:cs typeface="Arial" panose="020B0604020202020204" pitchFamily="34" charset="0"/>
              </a:rPr>
              <a:t>reali jo grėsmė </a:t>
            </a:r>
            <a:r>
              <a:rPr lang="lt-LT" sz="4200" dirty="0">
                <a:latin typeface="Arial" panose="020B0604020202020204" pitchFamily="34" charset="0"/>
                <a:cs typeface="Arial" panose="020B0604020202020204" pitchFamily="34" charset="0"/>
              </a:rPr>
              <a:t>(</a:t>
            </a:r>
            <a:r>
              <a:rPr lang="lt-LT" sz="4200" i="1" dirty="0">
                <a:latin typeface="Arial" panose="020B0604020202020204" pitchFamily="34" charset="0"/>
                <a:cs typeface="Arial" panose="020B0604020202020204" pitchFamily="34" charset="0"/>
              </a:rPr>
              <a:t>ištraukiamas ginklas, atlenkiamas peilis, besiginantis asmuo apsupamas kitų asmenų ir pan</a:t>
            </a:r>
            <a:r>
              <a:rPr lang="lt-LT" sz="4200" dirty="0">
                <a:latin typeface="Arial" panose="020B0604020202020204" pitchFamily="34" charset="0"/>
                <a:cs typeface="Arial" panose="020B0604020202020204" pitchFamily="34" charset="0"/>
              </a:rPr>
              <a:t>.), 2) kai gynyba vyksta ir </a:t>
            </a:r>
            <a:r>
              <a:rPr lang="lt-LT" sz="4200" b="1" dirty="0">
                <a:latin typeface="Arial" panose="020B0604020202020204" pitchFamily="34" charset="0"/>
                <a:cs typeface="Arial" panose="020B0604020202020204" pitchFamily="34" charset="0"/>
              </a:rPr>
              <a:t>pasibaigus kėsinimuisi</a:t>
            </a:r>
            <a:r>
              <a:rPr lang="lt-LT" sz="4200" dirty="0">
                <a:latin typeface="Arial" panose="020B0604020202020204" pitchFamily="34" charset="0"/>
                <a:cs typeface="Arial" panose="020B0604020202020204" pitchFamily="34" charset="0"/>
              </a:rPr>
              <a:t>, kurio pabaigos momentas </a:t>
            </a:r>
            <a:r>
              <a:rPr lang="lt-LT" sz="4200" b="1" dirty="0">
                <a:latin typeface="Arial" panose="020B0604020202020204" pitchFamily="34" charset="0"/>
                <a:cs typeface="Arial" panose="020B0604020202020204" pitchFamily="34" charset="0"/>
              </a:rPr>
              <a:t>besiginančiajam nebuvo aiškus</a:t>
            </a:r>
            <a:r>
              <a:rPr lang="lt-LT" sz="4200" dirty="0">
                <a:latin typeface="Arial" panose="020B0604020202020204" pitchFamily="34" charset="0"/>
                <a:cs typeface="Arial" panose="020B0604020202020204" pitchFamily="34" charset="0"/>
              </a:rPr>
              <a:t>. </a:t>
            </a:r>
          </a:p>
          <a:p>
            <a:pPr>
              <a:lnSpc>
                <a:spcPct val="120000"/>
              </a:lnSpc>
              <a:spcBef>
                <a:spcPts val="600"/>
              </a:spcBef>
            </a:pPr>
            <a:r>
              <a:rPr lang="lt-LT" sz="4200" b="1" dirty="0">
                <a:latin typeface="Arial" panose="020B0604020202020204" pitchFamily="34" charset="0"/>
                <a:cs typeface="Arial" panose="020B0604020202020204" pitchFamily="34" charset="0"/>
              </a:rPr>
              <a:t>1.3. KĖSINIMOSI REALUMAS:</a:t>
            </a:r>
          </a:p>
          <a:p>
            <a:pPr>
              <a:lnSpc>
                <a:spcPct val="120000"/>
              </a:lnSpc>
              <a:spcBef>
                <a:spcPts val="600"/>
              </a:spcBef>
            </a:pPr>
            <a:r>
              <a:rPr lang="lt-LT" sz="4200" dirty="0">
                <a:latin typeface="Arial" panose="020B0604020202020204" pitchFamily="34" charset="0"/>
                <a:cs typeface="Arial" panose="020B0604020202020204" pitchFamily="34" charset="0"/>
              </a:rPr>
              <a:t>Realiu kėsinimasis, kai jis yra iš tikrųjų </a:t>
            </a:r>
            <a:r>
              <a:rPr lang="lt-LT" sz="4200" b="1" dirty="0">
                <a:latin typeface="Arial" panose="020B0604020202020204" pitchFamily="34" charset="0"/>
                <a:cs typeface="Arial" panose="020B0604020202020204" pitchFamily="34" charset="0"/>
              </a:rPr>
              <a:t>EGZISTUOJA OBJEKTYVIAI</a:t>
            </a:r>
            <a:r>
              <a:rPr lang="lt-LT" sz="4200" dirty="0">
                <a:latin typeface="Arial" panose="020B0604020202020204" pitchFamily="34" charset="0"/>
                <a:cs typeface="Arial" panose="020B0604020202020204" pitchFamily="34" charset="0"/>
              </a:rPr>
              <a:t>, o </a:t>
            </a:r>
            <a:r>
              <a:rPr lang="lt-LT" sz="4200" b="1" dirty="0">
                <a:latin typeface="Arial" panose="020B0604020202020204" pitchFamily="34" charset="0"/>
                <a:cs typeface="Arial" panose="020B0604020202020204" pitchFamily="34" charset="0"/>
              </a:rPr>
              <a:t>ne besiginančiojo vaizduotėje</a:t>
            </a:r>
            <a:r>
              <a:rPr lang="lt-LT" sz="4200" dirty="0">
                <a:latin typeface="Arial" panose="020B0604020202020204" pitchFamily="34" charset="0"/>
                <a:cs typeface="Arial" panose="020B0604020202020204" pitchFamily="34" charset="0"/>
              </a:rPr>
              <a:t>.</a:t>
            </a:r>
          </a:p>
          <a:p>
            <a:pPr>
              <a:lnSpc>
                <a:spcPct val="120000"/>
              </a:lnSpc>
              <a:spcBef>
                <a:spcPts val="600"/>
              </a:spcBef>
            </a:pPr>
            <a:r>
              <a:rPr lang="lt-LT" sz="4200" b="1" dirty="0">
                <a:latin typeface="Arial" panose="020B0604020202020204" pitchFamily="34" charset="0"/>
                <a:cs typeface="Arial" panose="020B0604020202020204" pitchFamily="34" charset="0"/>
              </a:rPr>
              <a:t>TARIAMA BŪTINOJI GINTIS</a:t>
            </a:r>
            <a:r>
              <a:rPr lang="lt-LT" sz="4200" dirty="0">
                <a:latin typeface="Arial" panose="020B0604020202020204" pitchFamily="34" charset="0"/>
                <a:cs typeface="Arial" panose="020B0604020202020204" pitchFamily="34" charset="0"/>
              </a:rPr>
              <a:t>: kai realiai kėsinimosi nebuvo ir žmogus dėl tokio kėsinimosi klydo, </a:t>
            </a:r>
            <a:r>
              <a:rPr lang="lt-LT" sz="4200" b="1" dirty="0">
                <a:latin typeface="Arial" panose="020B0604020202020204" pitchFamily="34" charset="0"/>
                <a:cs typeface="Arial" panose="020B0604020202020204" pitchFamily="34" charset="0"/>
              </a:rPr>
              <a:t>įsivaizduodamas jį buvus</a:t>
            </a:r>
            <a:r>
              <a:rPr lang="lt-LT" sz="4200" dirty="0">
                <a:latin typeface="Arial" panose="020B0604020202020204" pitchFamily="34" charset="0"/>
                <a:cs typeface="Arial" panose="020B0604020202020204" pitchFamily="34" charset="0"/>
              </a:rPr>
              <a:t>. </a:t>
            </a:r>
          </a:p>
          <a:p>
            <a:pPr>
              <a:lnSpc>
                <a:spcPct val="120000"/>
              </a:lnSpc>
              <a:spcBef>
                <a:spcPts val="600"/>
              </a:spcBef>
            </a:pPr>
            <a:r>
              <a:rPr lang="lt-LT" sz="4200" dirty="0">
                <a:latin typeface="Arial" panose="020B0604020202020204" pitchFamily="34" charset="0"/>
                <a:cs typeface="Arial" panose="020B0604020202020204" pitchFamily="34" charset="0"/>
              </a:rPr>
              <a:t>Tokia klaida gali atsirasti dėl </a:t>
            </a:r>
            <a:r>
              <a:rPr lang="lt-LT" sz="4200" b="1" dirty="0">
                <a:latin typeface="Arial" panose="020B0604020202020204" pitchFamily="34" charset="0"/>
                <a:cs typeface="Arial" panose="020B0604020202020204" pitchFamily="34" charset="0"/>
              </a:rPr>
              <a:t>neteisingai įvertintos konkrečios situacijos, kito asmens elgesį palaikius pavojingu, neteisingai suvokus pašalinio asmens įsikišimą užpuolimo sąlygomis ir pan. </a:t>
            </a:r>
          </a:p>
          <a:p>
            <a:pPr marL="0" indent="0">
              <a:buNone/>
            </a:pPr>
            <a:endParaRPr lang="lt-LT" sz="2000" dirty="0">
              <a:latin typeface="Arial" panose="020B0604020202020204" pitchFamily="34" charset="0"/>
              <a:cs typeface="Arial" panose="020B0604020202020204" pitchFamily="34" charset="0"/>
            </a:endParaRPr>
          </a:p>
        </p:txBody>
      </p:sp>
      <p:sp>
        <p:nvSpPr>
          <p:cNvPr id="4" name="Pavadinimas 1">
            <a:extLst>
              <a:ext uri="{FF2B5EF4-FFF2-40B4-BE49-F238E27FC236}">
                <a16:creationId xmlns:a16="http://schemas.microsoft.com/office/drawing/2014/main" id="{51453289-9054-4BE9-B8FC-2055672B39CB}"/>
              </a:ext>
            </a:extLst>
          </p:cNvPr>
          <p:cNvSpPr txBox="1">
            <a:spLocks/>
          </p:cNvSpPr>
          <p:nvPr/>
        </p:nvSpPr>
        <p:spPr>
          <a:xfrm>
            <a:off x="838200" y="80454"/>
            <a:ext cx="10515600" cy="9805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solidFill>
                  <a:prstClr val="black"/>
                </a:solidFill>
                <a:latin typeface="Arial" panose="020B0604020202020204" pitchFamily="34" charset="0"/>
                <a:ea typeface="Microsoft Sans Serif" panose="020B0604020202020204" pitchFamily="34" charset="0"/>
                <a:cs typeface="Arial" panose="020B0604020202020204" pitchFamily="34" charset="0"/>
              </a:rPr>
              <a:t>Būtinoji gintis (BK 28 str.): </a:t>
            </a:r>
            <a:r>
              <a:rPr lang="lt-LT" sz="3200" b="1" dirty="0">
                <a:latin typeface="Microsoft Sans Serif" panose="020B0604020202020204" pitchFamily="34" charset="0"/>
                <a:ea typeface="Microsoft Sans Serif" panose="020B0604020202020204" pitchFamily="34" charset="0"/>
                <a:cs typeface="Microsoft Sans Serif" panose="020B0604020202020204" pitchFamily="34" charset="0"/>
              </a:rPr>
              <a:t>teisėtumo sąlygos</a:t>
            </a:r>
            <a:r>
              <a:rPr lang="lt-LT" sz="3200" b="1" dirty="0">
                <a:solidFill>
                  <a:prstClr val="black"/>
                </a:solidFill>
                <a:latin typeface="Arial" panose="020B0604020202020204" pitchFamily="34" charset="0"/>
                <a:ea typeface="Microsoft Sans Serif" panose="020B0604020202020204" pitchFamily="34" charset="0"/>
                <a:cs typeface="Arial" panose="020B0604020202020204" pitchFamily="34" charset="0"/>
              </a:rPr>
              <a:t> </a:t>
            </a:r>
            <a:endParaRPr lang="lt-LT" sz="3200" b="1" dirty="0">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217278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0E5C2C94-ADCC-4723-A36B-D0A7EADA47FB}"/>
              </a:ext>
            </a:extLst>
          </p:cNvPr>
          <p:cNvSpPr>
            <a:spLocks noGrp="1"/>
          </p:cNvSpPr>
          <p:nvPr>
            <p:ph idx="1"/>
          </p:nvPr>
        </p:nvSpPr>
        <p:spPr>
          <a:xfrm>
            <a:off x="1492370" y="1155940"/>
            <a:ext cx="9861429" cy="5702059"/>
          </a:xfrm>
        </p:spPr>
        <p:txBody>
          <a:bodyPr>
            <a:normAutofit/>
          </a:bodyPr>
          <a:lstStyle/>
          <a:p>
            <a:pPr>
              <a:lnSpc>
                <a:spcPct val="100000"/>
              </a:lnSpc>
              <a:spcBef>
                <a:spcPts val="600"/>
              </a:spcBef>
            </a:pPr>
            <a:r>
              <a:rPr lang="lt-LT" sz="2000" b="1" dirty="0">
                <a:latin typeface="Arial" panose="020B0604020202020204" pitchFamily="34" charset="0"/>
                <a:cs typeface="Arial" panose="020B0604020202020204" pitchFamily="34" charset="0"/>
              </a:rPr>
              <a:t>TARIAMOSIOS BŪTINOSIOS GINTIES SPRENDIMO MECHANIZMAS</a:t>
            </a:r>
            <a:r>
              <a:rPr lang="lt-LT" sz="2000" dirty="0">
                <a:latin typeface="Arial" panose="020B0604020202020204" pitchFamily="34" charset="0"/>
                <a:cs typeface="Arial" panose="020B0604020202020204" pitchFamily="34" charset="0"/>
              </a:rPr>
              <a:t>: kaltininko veiksmai gali būti įvertinti kaip padaryti esant būtinajai ginčiai tik jei: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įvykio </a:t>
            </a:r>
            <a:r>
              <a:rPr lang="lt-LT" sz="2000" b="1" dirty="0">
                <a:latin typeface="Arial" panose="020B0604020202020204" pitchFamily="34" charset="0"/>
                <a:cs typeface="Arial" panose="020B0604020202020204" pitchFamily="34" charset="0"/>
              </a:rPr>
              <a:t>aplinkybės leido manyti</a:t>
            </a:r>
            <a:r>
              <a:rPr lang="lt-LT" sz="2000" dirty="0">
                <a:latin typeface="Arial" panose="020B0604020202020204" pitchFamily="34" charset="0"/>
                <a:cs typeface="Arial" panose="020B0604020202020204" pitchFamily="34" charset="0"/>
              </a:rPr>
              <a:t>, kad vyksta realus kėsinimasis,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besiginantis žmogus nesuvokė ir negalėjo suvokti klystąs dėl gresiančio pavojaus.</a:t>
            </a:r>
          </a:p>
          <a:p>
            <a:pPr>
              <a:lnSpc>
                <a:spcPct val="100000"/>
              </a:lnSpc>
              <a:spcBef>
                <a:spcPts val="600"/>
              </a:spcBef>
            </a:pPr>
            <a:r>
              <a:rPr lang="lt-LT" sz="2000" b="1" dirty="0">
                <a:latin typeface="Arial" panose="020B0604020202020204" pitchFamily="34" charset="0"/>
                <a:cs typeface="Arial" panose="020B0604020202020204" pitchFamily="34" charset="0"/>
              </a:rPr>
              <a:t>TARIAMOS BŪTINOSIOS GINTIES TEISINIAI PADARINIAI: j</a:t>
            </a:r>
            <a:r>
              <a:rPr lang="lt-LT" sz="2000" dirty="0">
                <a:latin typeface="Arial" panose="020B0604020202020204" pitchFamily="34" charset="0"/>
                <a:cs typeface="Arial" panose="020B0604020202020204" pitchFamily="34" charset="0"/>
              </a:rPr>
              <a:t>eigu besiginantysis turėjo ir galėjo numatyti, kad iš tikrųjų kėsinimosi nėra - tai jo veiksmų sukelti padariniai kitam asmeniui kvalifikuojami kaip padaryti </a:t>
            </a:r>
            <a:r>
              <a:rPr lang="lt-LT" sz="2000" b="1" dirty="0">
                <a:latin typeface="Arial" panose="020B0604020202020204" pitchFamily="34" charset="0"/>
                <a:cs typeface="Arial" panose="020B0604020202020204" pitchFamily="34" charset="0"/>
              </a:rPr>
              <a:t>DĖL NEATSARGUMO</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b="1" dirty="0">
                <a:latin typeface="Arial" panose="020B0604020202020204" pitchFamily="34" charset="0"/>
                <a:cs typeface="Arial" panose="020B0604020202020204" pitchFamily="34" charset="0"/>
              </a:rPr>
              <a:t>TEISMŲ PRAKTIKOJE</a:t>
            </a:r>
            <a:r>
              <a:rPr lang="lt-LT" sz="2000" dirty="0">
                <a:latin typeface="Arial" panose="020B0604020202020204" pitchFamily="34" charset="0"/>
                <a:cs typeface="Arial" panose="020B0604020202020204" pitchFamily="34" charset="0"/>
              </a:rPr>
              <a:t>:</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nelaikomi tariamąja būtinąja gintimi atvejai, kai nebuvo pakankamo pagrindo tikėtis kėsinimosi ir </a:t>
            </a:r>
            <a:r>
              <a:rPr lang="lt-LT" sz="2000" b="1" dirty="0">
                <a:latin typeface="Arial" panose="020B0604020202020204" pitchFamily="34" charset="0"/>
                <a:cs typeface="Arial" panose="020B0604020202020204" pitchFamily="34" charset="0"/>
              </a:rPr>
              <a:t>gintis pradėta IŠ BAIMĖS AR DĖL NEPAGRĮSTO ĮTARUMO</a:t>
            </a:r>
            <a:r>
              <a:rPr lang="lt-LT" sz="2000" dirty="0">
                <a:latin typeface="Arial" panose="020B0604020202020204" pitchFamily="34" charset="0"/>
                <a:cs typeface="Arial" panose="020B0604020202020204" pitchFamily="34" charset="0"/>
              </a:rPr>
              <a:t>. </a:t>
            </a:r>
          </a:p>
          <a:p>
            <a:pPr marL="457200" indent="-457200">
              <a:lnSpc>
                <a:spcPct val="100000"/>
              </a:lnSpc>
              <a:spcBef>
                <a:spcPts val="600"/>
              </a:spcBef>
              <a:buFont typeface="+mj-lt"/>
              <a:buAutoNum type="arabicPeriod"/>
            </a:pPr>
            <a:r>
              <a:rPr lang="lt-LT" sz="2000" dirty="0">
                <a:latin typeface="Arial" panose="020B0604020202020204" pitchFamily="34" charset="0"/>
                <a:cs typeface="Arial" panose="020B0604020202020204" pitchFamily="34" charset="0"/>
              </a:rPr>
              <a:t>žalos padarymas tokiomis aplinkybėmis pripažįstamas </a:t>
            </a:r>
            <a:r>
              <a:rPr lang="lt-LT" sz="2000" b="1" dirty="0">
                <a:latin typeface="Arial" panose="020B0604020202020204" pitchFamily="34" charset="0"/>
                <a:cs typeface="Arial" panose="020B0604020202020204" pitchFamily="34" charset="0"/>
              </a:rPr>
              <a:t>tyčine NV</a:t>
            </a:r>
            <a:r>
              <a:rPr lang="lt-LT" sz="2000" dirty="0">
                <a:latin typeface="Arial" panose="020B0604020202020204" pitchFamily="34" charset="0"/>
                <a:cs typeface="Arial" panose="020B0604020202020204" pitchFamily="34" charset="0"/>
              </a:rPr>
              <a:t>, jei atitinka konkrečius NV sudėties požymius.</a:t>
            </a:r>
            <a:endParaRPr lang="lt-LT" sz="2000" b="1" dirty="0">
              <a:latin typeface="Arial" panose="020B0604020202020204" pitchFamily="34" charset="0"/>
              <a:cs typeface="Arial" panose="020B0604020202020204" pitchFamily="34" charset="0"/>
            </a:endParaRPr>
          </a:p>
        </p:txBody>
      </p:sp>
      <p:sp>
        <p:nvSpPr>
          <p:cNvPr id="4" name="Pavadinimas 1">
            <a:extLst>
              <a:ext uri="{FF2B5EF4-FFF2-40B4-BE49-F238E27FC236}">
                <a16:creationId xmlns:a16="http://schemas.microsoft.com/office/drawing/2014/main" id="{C13AB9ED-6B58-4877-B4C4-0B7C3AB01335}"/>
              </a:ext>
            </a:extLst>
          </p:cNvPr>
          <p:cNvSpPr txBox="1">
            <a:spLocks/>
          </p:cNvSpPr>
          <p:nvPr/>
        </p:nvSpPr>
        <p:spPr>
          <a:xfrm>
            <a:off x="838200" y="80454"/>
            <a:ext cx="10515600" cy="9805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lt-LT" sz="3200" b="1" dirty="0">
                <a:solidFill>
                  <a:prstClr val="black"/>
                </a:solidFill>
                <a:latin typeface="Arial" panose="020B0604020202020204" pitchFamily="34" charset="0"/>
                <a:ea typeface="Microsoft Sans Serif" panose="020B0604020202020204" pitchFamily="34" charset="0"/>
                <a:cs typeface="Arial" panose="020B0604020202020204" pitchFamily="34" charset="0"/>
              </a:rPr>
              <a:t>Būtinoji gintis (BK 28 str.): </a:t>
            </a:r>
            <a:r>
              <a:rPr lang="lt-LT" sz="3200" b="1" dirty="0">
                <a:latin typeface="Microsoft Sans Serif" panose="020B0604020202020204" pitchFamily="34" charset="0"/>
                <a:ea typeface="Microsoft Sans Serif" panose="020B0604020202020204" pitchFamily="34" charset="0"/>
                <a:cs typeface="Microsoft Sans Serif" panose="020B0604020202020204" pitchFamily="34" charset="0"/>
              </a:rPr>
              <a:t>teisėtumo sąlygos</a:t>
            </a:r>
            <a:r>
              <a:rPr lang="lt-LT" sz="3200" b="1" dirty="0">
                <a:solidFill>
                  <a:prstClr val="black"/>
                </a:solidFill>
                <a:latin typeface="Arial" panose="020B0604020202020204" pitchFamily="34" charset="0"/>
                <a:ea typeface="Microsoft Sans Serif" panose="020B0604020202020204" pitchFamily="34" charset="0"/>
                <a:cs typeface="Arial" panose="020B0604020202020204" pitchFamily="34" charset="0"/>
              </a:rPr>
              <a:t> </a:t>
            </a:r>
            <a:endParaRPr lang="lt-LT" sz="3200" b="1" dirty="0">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1538018992"/>
      </p:ext>
    </p:extLst>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3763</TotalTime>
  <Words>6912</Words>
  <Application>Microsoft Office PowerPoint</Application>
  <PresentationFormat>Plačiaekranė</PresentationFormat>
  <Paragraphs>426</Paragraphs>
  <Slides>61</Slides>
  <Notes>0</Notes>
  <HiddenSlides>0</HiddenSlides>
  <MMClips>0</MMClips>
  <ScaleCrop>false</ScaleCrop>
  <HeadingPairs>
    <vt:vector size="6" baseType="variant">
      <vt:variant>
        <vt:lpstr>Naudojami šriftai</vt:lpstr>
      </vt:variant>
      <vt:variant>
        <vt:i4>6</vt:i4>
      </vt:variant>
      <vt:variant>
        <vt:lpstr>Tema</vt:lpstr>
      </vt:variant>
      <vt:variant>
        <vt:i4>1</vt:i4>
      </vt:variant>
      <vt:variant>
        <vt:lpstr>Skaidrių pavadinimai</vt:lpstr>
      </vt:variant>
      <vt:variant>
        <vt:i4>61</vt:i4>
      </vt:variant>
    </vt:vector>
  </HeadingPairs>
  <TitlesOfParts>
    <vt:vector size="68" baseType="lpstr">
      <vt:lpstr>Arial</vt:lpstr>
      <vt:lpstr>Cabinet Grotesk</vt:lpstr>
      <vt:lpstr>Calibri</vt:lpstr>
      <vt:lpstr>Calibri Light</vt:lpstr>
      <vt:lpstr>Europa-Bold</vt:lpstr>
      <vt:lpstr>Microsoft Sans Serif</vt:lpstr>
      <vt:lpstr>„Office“ tema</vt:lpstr>
      <vt:lpstr>„PowerPoint“ pateiktis</vt:lpstr>
      <vt:lpstr>Baudžiamąją atsakomybę šalinančios aplinkybės (BAŠA): bendri klausimai</vt:lpstr>
      <vt:lpstr>Baudžiamąją atsakomybę šalinančios aplinkybės (BAŠA): bendri klausimai</vt:lpstr>
      <vt:lpstr>Būtinoji gintis (BK 28 str.)</vt:lpstr>
      <vt:lpstr>Būtinoji gintis (BK 28 str.) </vt:lpstr>
      <vt:lpstr>„PowerPoint“ pateiktis</vt:lpstr>
      <vt:lpstr>„PowerPoint“ pateiktis</vt:lpstr>
      <vt:lpstr>„PowerPoint“ pateiktis</vt:lpstr>
      <vt:lpstr>„PowerPoint“ pateiktis</vt:lpstr>
      <vt:lpstr>„PowerPoint“ pateiktis</vt:lpstr>
      <vt:lpstr>Būtinosios ginties ribų peržengimas</vt:lpstr>
      <vt:lpstr>Būtinosios ginties ribų peržengimas</vt:lpstr>
      <vt:lpstr>Būtinosios ginties ribų peržengimas</vt:lpstr>
      <vt:lpstr>Asmens, padariusio nusikalstamą veiką, sulaikymas (BK 29 str.)</vt:lpstr>
      <vt:lpstr>Asmens, padariusio NV, sulaikymas (BK 29 str.)</vt:lpstr>
      <vt:lpstr>Asmens, padariusio NV, sulaikymas (BK 29 str.)</vt:lpstr>
      <vt:lpstr>Asmens, padariusio NV, sulaikymas (BK 29 str.)</vt:lpstr>
      <vt:lpstr>„PowerPoint“ pateiktis</vt:lpstr>
      <vt:lpstr>„PowerPoint“ pateiktis</vt:lpstr>
      <vt:lpstr>„PowerPoint“ pateiktis</vt:lpstr>
      <vt:lpstr>Profesinių pareigų vykdymas (BK 30 str.) </vt:lpstr>
      <vt:lpstr>Profesinių pareigų vykdymas (BK 30 str.) </vt:lpstr>
      <vt:lpstr>„PowerPoint“ pateiktis</vt:lpstr>
      <vt:lpstr>„PowerPoint“ pateiktis</vt:lpstr>
      <vt:lpstr>Profesinių pareigų vykdymas (BK 30 str.) </vt:lpstr>
      <vt:lpstr>Būtinasis reikalingumas (BK 31 str.)</vt:lpstr>
      <vt:lpstr>Būtinasis reikalingumas (BK 31 str.)</vt:lpstr>
      <vt:lpstr>Būtinasis reikalingumas (BK 31 str.)</vt:lpstr>
      <vt:lpstr>Būtinasis reikalingumas (BK 31 str.)</vt:lpstr>
      <vt:lpstr>„PowerPoint“ pateiktis</vt:lpstr>
      <vt:lpstr>„PowerPoint“ pateiktis</vt:lpstr>
      <vt:lpstr>„PowerPoint“ pateiktis</vt:lpstr>
      <vt:lpstr>Teisėsaugos institucijos užduoties vykdymas (BK 32 str.)</vt:lpstr>
      <vt:lpstr>Teisėsaugos institucijos užduoties vykdymas  (BK 32 str.) </vt:lpstr>
      <vt:lpstr>Teisėsaugos institucijos užduoties vykdymas  (BK 32 str.) </vt:lpstr>
      <vt:lpstr>Teisėsaugos institucijos užduoties vykdymas  (BK 32 str.) </vt:lpstr>
      <vt:lpstr>Teisėsaugos institucijos užduoties vykdymas  (BK 32 str.) </vt:lpstr>
      <vt:lpstr>Teisėsaugos institucijos užduoties vykdymas  (BK 32 str.) </vt:lpstr>
      <vt:lpstr>Teisėsaugos institucijos užduoties vykdymas  (BK 32 str.) </vt:lpstr>
      <vt:lpstr>Įsakymo vykdymas (BK 33 str.) </vt:lpstr>
      <vt:lpstr>Įsakymo vykdymas (BK 33 str.)</vt:lpstr>
      <vt:lpstr>Įsakymo vykdymas (BK 33 str.)</vt:lpstr>
      <vt:lpstr>Įsakymo vykdymas (BK 33 str.)</vt:lpstr>
      <vt:lpstr>Įsakymo vykdymas (BK 33 str.)</vt:lpstr>
      <vt:lpstr>Pateisinama profesinė ar ūkinė rizika  (BK 34 str.) </vt:lpstr>
      <vt:lpstr>Pateisinama profesinė ar ūkinė rizika (BK 34 str.)</vt:lpstr>
      <vt:lpstr>Pateisinama profesinė ar ūkinė rizika (BK 34 str.)</vt:lpstr>
      <vt:lpstr>Pateisinama profesinė ar ūkinė rizika (BK 34 str.)</vt:lpstr>
      <vt:lpstr>Mokslinis eksperimentas (BK 35 str.)</vt:lpstr>
      <vt:lpstr>Mokslinis eksperimentas (BK 35 str.) </vt:lpstr>
      <vt:lpstr>Mokslinis eksperimentas (BK 35 str.) </vt:lpstr>
      <vt:lpstr>Mokslinis eksperimentas (BK 35 str.) </vt:lpstr>
      <vt:lpstr>Mokslinis eksperimentas (BK 35 str.) </vt:lpstr>
      <vt:lpstr>Mokslinis eksperimentas (BK 35 str.) </vt:lpstr>
      <vt:lpstr>BK nenumatytos BAŠA</vt:lpstr>
      <vt:lpstr>BK nenumatytos BAŠA</vt:lpstr>
      <vt:lpstr>BK nenumatytos BAŠA: Kraujo donorystė</vt:lpstr>
      <vt:lpstr>BK nenumatytos BAŠA: Audinių, ląstelių, organų donorystė </vt:lpstr>
      <vt:lpstr>„PowerPoint“ pateiktis</vt:lpstr>
      <vt:lpstr>„PowerPoint“ pateiktis</vt:lpstr>
      <vt:lpstr>„PowerPoint“ pateiktis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XII SKYRIUS</dc:title>
  <dc:creator>Silvija</dc:creator>
  <cp:lastModifiedBy>Giedrius Nemeikšis</cp:lastModifiedBy>
  <cp:revision>36</cp:revision>
  <dcterms:created xsi:type="dcterms:W3CDTF">2021-07-07T10:17:35Z</dcterms:created>
  <dcterms:modified xsi:type="dcterms:W3CDTF">2022-10-12T18:26:22Z</dcterms:modified>
</cp:coreProperties>
</file>