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03" r:id="rId2"/>
    <p:sldId id="268" r:id="rId3"/>
    <p:sldId id="261" r:id="rId4"/>
    <p:sldId id="269" r:id="rId5"/>
    <p:sldId id="270" r:id="rId6"/>
    <p:sldId id="271" r:id="rId7"/>
    <p:sldId id="273" r:id="rId8"/>
    <p:sldId id="272" r:id="rId9"/>
    <p:sldId id="275" r:id="rId10"/>
    <p:sldId id="276" r:id="rId11"/>
    <p:sldId id="277" r:id="rId12"/>
    <p:sldId id="278" r:id="rId13"/>
    <p:sldId id="280" r:id="rId14"/>
    <p:sldId id="281" r:id="rId15"/>
    <p:sldId id="282" r:id="rId16"/>
    <p:sldId id="284" r:id="rId17"/>
    <p:sldId id="285" r:id="rId18"/>
    <p:sldId id="286" r:id="rId19"/>
    <p:sldId id="287" r:id="rId20"/>
    <p:sldId id="288" r:id="rId21"/>
    <p:sldId id="291" r:id="rId22"/>
    <p:sldId id="290" r:id="rId23"/>
    <p:sldId id="292" r:id="rId24"/>
    <p:sldId id="293" r:id="rId25"/>
    <p:sldId id="294" r:id="rId26"/>
    <p:sldId id="295" r:id="rId27"/>
    <p:sldId id="296" r:id="rId28"/>
    <p:sldId id="297" r:id="rId29"/>
    <p:sldId id="298" r:id="rId30"/>
    <p:sldId id="299" r:id="rId31"/>
    <p:sldId id="300" r:id="rId32"/>
    <p:sldId id="301" r:id="rId33"/>
    <p:sldId id="302" r:id="rId34"/>
    <p:sldId id="304" r:id="rId35"/>
  </p:sldIdLst>
  <p:sldSz cx="12192000" cy="6858000"/>
  <p:notesSz cx="6858000" cy="9144000"/>
  <p:defaultTextStyle>
    <a:defPPr>
      <a:defRPr lang="lt-L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91D1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46" d="100"/>
          <a:sy n="46" d="100"/>
        </p:scale>
        <p:origin x="38" y="81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Pavadinimo skaidrė">
    <p:spTree>
      <p:nvGrpSpPr>
        <p:cNvPr id="1" name=""/>
        <p:cNvGrpSpPr/>
        <p:nvPr/>
      </p:nvGrpSpPr>
      <p:grpSpPr>
        <a:xfrm>
          <a:off x="0" y="0"/>
          <a:ext cx="0" cy="0"/>
          <a:chOff x="0" y="0"/>
          <a:chExt cx="0" cy="0"/>
        </a:xfrm>
      </p:grpSpPr>
      <p:sp>
        <p:nvSpPr>
          <p:cNvPr id="2" name="Pavadinimas 1"/>
          <p:cNvSpPr>
            <a:spLocks noGrp="1"/>
          </p:cNvSpPr>
          <p:nvPr>
            <p:ph type="ctrTitle"/>
          </p:nvPr>
        </p:nvSpPr>
        <p:spPr>
          <a:xfrm>
            <a:off x="1524000" y="1122363"/>
            <a:ext cx="9144000" cy="2387600"/>
          </a:xfrm>
        </p:spPr>
        <p:txBody>
          <a:bodyPr anchor="b"/>
          <a:lstStyle>
            <a:lvl1pPr algn="ctr">
              <a:defRPr sz="6000"/>
            </a:lvl1pPr>
          </a:lstStyle>
          <a:p>
            <a:r>
              <a:rPr lang="lt-LT"/>
              <a:t>Spustelėję redag. ruoš. pavad. stilių</a:t>
            </a:r>
          </a:p>
        </p:txBody>
      </p:sp>
      <p:sp>
        <p:nvSpPr>
          <p:cNvPr id="3" name="Antrinis pavadinimas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lt-LT"/>
              <a:t>Spustelėkite norėdami redaguoti šablono paantraštės stilių</a:t>
            </a:r>
          </a:p>
        </p:txBody>
      </p:sp>
      <p:sp>
        <p:nvSpPr>
          <p:cNvPr id="4" name="Datos vietos rezervavimo ženklas 3"/>
          <p:cNvSpPr>
            <a:spLocks noGrp="1"/>
          </p:cNvSpPr>
          <p:nvPr>
            <p:ph type="dt" sz="half" idx="10"/>
          </p:nvPr>
        </p:nvSpPr>
        <p:spPr/>
        <p:txBody>
          <a:bodyPr/>
          <a:lstStyle/>
          <a:p>
            <a:fld id="{120DCAD2-297B-4C27-ACC3-BF5B03A0973A}" type="datetimeFigureOut">
              <a:rPr lang="lt-LT" smtClean="0"/>
              <a:t>2022-09-12</a:t>
            </a:fld>
            <a:endParaRPr lang="lt-LT"/>
          </a:p>
        </p:txBody>
      </p:sp>
      <p:sp>
        <p:nvSpPr>
          <p:cNvPr id="5" name="Poraštės vietos rezervavimo ženklas 4"/>
          <p:cNvSpPr>
            <a:spLocks noGrp="1"/>
          </p:cNvSpPr>
          <p:nvPr>
            <p:ph type="ftr" sz="quarter" idx="11"/>
          </p:nvPr>
        </p:nvSpPr>
        <p:spPr/>
        <p:txBody>
          <a:bodyPr/>
          <a:lstStyle/>
          <a:p>
            <a:endParaRPr lang="lt-LT"/>
          </a:p>
        </p:txBody>
      </p:sp>
      <p:sp>
        <p:nvSpPr>
          <p:cNvPr id="6" name="Skaidrės numerio vietos rezervavimo ženklas 5"/>
          <p:cNvSpPr>
            <a:spLocks noGrp="1"/>
          </p:cNvSpPr>
          <p:nvPr>
            <p:ph type="sldNum" sz="quarter" idx="12"/>
          </p:nvPr>
        </p:nvSpPr>
        <p:spPr/>
        <p:txBody>
          <a:bodyPr/>
          <a:lstStyle/>
          <a:p>
            <a:fld id="{5474B7C8-90D5-4FA6-9649-975AF98A560F}" type="slidenum">
              <a:rPr lang="lt-LT" smtClean="0"/>
              <a:t>‹#›</a:t>
            </a:fld>
            <a:endParaRPr lang="lt-LT"/>
          </a:p>
        </p:txBody>
      </p:sp>
    </p:spTree>
    <p:extLst>
      <p:ext uri="{BB962C8B-B14F-4D97-AF65-F5344CB8AC3E}">
        <p14:creationId xmlns:p14="http://schemas.microsoft.com/office/powerpoint/2010/main" val="32584962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Pavadinimas ir vertikalus tekstas">
    <p:spTree>
      <p:nvGrpSpPr>
        <p:cNvPr id="1" name=""/>
        <p:cNvGrpSpPr/>
        <p:nvPr/>
      </p:nvGrpSpPr>
      <p:grpSpPr>
        <a:xfrm>
          <a:off x="0" y="0"/>
          <a:ext cx="0" cy="0"/>
          <a:chOff x="0" y="0"/>
          <a:chExt cx="0" cy="0"/>
        </a:xfrm>
      </p:grpSpPr>
      <p:sp>
        <p:nvSpPr>
          <p:cNvPr id="2" name="Pavadinimas 1"/>
          <p:cNvSpPr>
            <a:spLocks noGrp="1"/>
          </p:cNvSpPr>
          <p:nvPr>
            <p:ph type="title"/>
          </p:nvPr>
        </p:nvSpPr>
        <p:spPr/>
        <p:txBody>
          <a:bodyPr/>
          <a:lstStyle/>
          <a:p>
            <a:r>
              <a:rPr lang="lt-LT"/>
              <a:t>Spustelėję redag. ruoš. pavad. stilių</a:t>
            </a:r>
          </a:p>
        </p:txBody>
      </p:sp>
      <p:sp>
        <p:nvSpPr>
          <p:cNvPr id="3" name="Vertikalaus teksto vietos rezervavimo ženklas 2"/>
          <p:cNvSpPr>
            <a:spLocks noGrp="1"/>
          </p:cNvSpPr>
          <p:nvPr>
            <p:ph type="body" orient="vert" idx="1"/>
          </p:nvPr>
        </p:nvSpPr>
        <p:spPr/>
        <p:txBody>
          <a:bodyPr vert="eaVert"/>
          <a:lstStyle/>
          <a:p>
            <a:pPr lvl="0"/>
            <a:r>
              <a:rPr lang="lt-LT"/>
              <a:t>Redaguoti šablono teksto stilius</a:t>
            </a:r>
          </a:p>
          <a:p>
            <a:pPr lvl="1"/>
            <a:r>
              <a:rPr lang="lt-LT"/>
              <a:t>Antras lygis</a:t>
            </a:r>
          </a:p>
          <a:p>
            <a:pPr lvl="2"/>
            <a:r>
              <a:rPr lang="lt-LT"/>
              <a:t>Trečias lygis</a:t>
            </a:r>
          </a:p>
          <a:p>
            <a:pPr lvl="3"/>
            <a:r>
              <a:rPr lang="lt-LT"/>
              <a:t>Ketvirtas lygis</a:t>
            </a:r>
          </a:p>
          <a:p>
            <a:pPr lvl="4"/>
            <a:r>
              <a:rPr lang="lt-LT"/>
              <a:t>Penktas lygis</a:t>
            </a:r>
          </a:p>
        </p:txBody>
      </p:sp>
      <p:sp>
        <p:nvSpPr>
          <p:cNvPr id="4" name="Datos vietos rezervavimo ženklas 3"/>
          <p:cNvSpPr>
            <a:spLocks noGrp="1"/>
          </p:cNvSpPr>
          <p:nvPr>
            <p:ph type="dt" sz="half" idx="10"/>
          </p:nvPr>
        </p:nvSpPr>
        <p:spPr/>
        <p:txBody>
          <a:bodyPr/>
          <a:lstStyle/>
          <a:p>
            <a:fld id="{120DCAD2-297B-4C27-ACC3-BF5B03A0973A}" type="datetimeFigureOut">
              <a:rPr lang="lt-LT" smtClean="0"/>
              <a:t>2022-09-12</a:t>
            </a:fld>
            <a:endParaRPr lang="lt-LT"/>
          </a:p>
        </p:txBody>
      </p:sp>
      <p:sp>
        <p:nvSpPr>
          <p:cNvPr id="5" name="Poraštės vietos rezervavimo ženklas 4"/>
          <p:cNvSpPr>
            <a:spLocks noGrp="1"/>
          </p:cNvSpPr>
          <p:nvPr>
            <p:ph type="ftr" sz="quarter" idx="11"/>
          </p:nvPr>
        </p:nvSpPr>
        <p:spPr/>
        <p:txBody>
          <a:bodyPr/>
          <a:lstStyle/>
          <a:p>
            <a:endParaRPr lang="lt-LT"/>
          </a:p>
        </p:txBody>
      </p:sp>
      <p:sp>
        <p:nvSpPr>
          <p:cNvPr id="6" name="Skaidrės numerio vietos rezervavimo ženklas 5"/>
          <p:cNvSpPr>
            <a:spLocks noGrp="1"/>
          </p:cNvSpPr>
          <p:nvPr>
            <p:ph type="sldNum" sz="quarter" idx="12"/>
          </p:nvPr>
        </p:nvSpPr>
        <p:spPr/>
        <p:txBody>
          <a:bodyPr/>
          <a:lstStyle/>
          <a:p>
            <a:fld id="{5474B7C8-90D5-4FA6-9649-975AF98A560F}" type="slidenum">
              <a:rPr lang="lt-LT" smtClean="0"/>
              <a:t>‹#›</a:t>
            </a:fld>
            <a:endParaRPr lang="lt-LT"/>
          </a:p>
        </p:txBody>
      </p:sp>
    </p:spTree>
    <p:extLst>
      <p:ext uri="{BB962C8B-B14F-4D97-AF65-F5344CB8AC3E}">
        <p14:creationId xmlns:p14="http://schemas.microsoft.com/office/powerpoint/2010/main" val="5639993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us pavadinimas ir tekstas">
    <p:spTree>
      <p:nvGrpSpPr>
        <p:cNvPr id="1" name=""/>
        <p:cNvGrpSpPr/>
        <p:nvPr/>
      </p:nvGrpSpPr>
      <p:grpSpPr>
        <a:xfrm>
          <a:off x="0" y="0"/>
          <a:ext cx="0" cy="0"/>
          <a:chOff x="0" y="0"/>
          <a:chExt cx="0" cy="0"/>
        </a:xfrm>
      </p:grpSpPr>
      <p:sp>
        <p:nvSpPr>
          <p:cNvPr id="2" name="Vertikalus pavadinimas 1"/>
          <p:cNvSpPr>
            <a:spLocks noGrp="1"/>
          </p:cNvSpPr>
          <p:nvPr>
            <p:ph type="title" orient="vert"/>
          </p:nvPr>
        </p:nvSpPr>
        <p:spPr>
          <a:xfrm>
            <a:off x="8724900" y="365125"/>
            <a:ext cx="2628900" cy="5811838"/>
          </a:xfrm>
        </p:spPr>
        <p:txBody>
          <a:bodyPr vert="eaVert"/>
          <a:lstStyle/>
          <a:p>
            <a:r>
              <a:rPr lang="lt-LT"/>
              <a:t>Spustelėję redag. ruoš. pavad. stilių</a:t>
            </a:r>
          </a:p>
        </p:txBody>
      </p:sp>
      <p:sp>
        <p:nvSpPr>
          <p:cNvPr id="3" name="Vertikalaus teksto vietos rezervavimo ženklas 2"/>
          <p:cNvSpPr>
            <a:spLocks noGrp="1"/>
          </p:cNvSpPr>
          <p:nvPr>
            <p:ph type="body" orient="vert" idx="1"/>
          </p:nvPr>
        </p:nvSpPr>
        <p:spPr>
          <a:xfrm>
            <a:off x="838200" y="365125"/>
            <a:ext cx="7734300" cy="5811838"/>
          </a:xfrm>
        </p:spPr>
        <p:txBody>
          <a:bodyPr vert="eaVert"/>
          <a:lstStyle/>
          <a:p>
            <a:pPr lvl="0"/>
            <a:r>
              <a:rPr lang="lt-LT"/>
              <a:t>Redaguoti šablono teksto stilius</a:t>
            </a:r>
          </a:p>
          <a:p>
            <a:pPr lvl="1"/>
            <a:r>
              <a:rPr lang="lt-LT"/>
              <a:t>Antras lygis</a:t>
            </a:r>
          </a:p>
          <a:p>
            <a:pPr lvl="2"/>
            <a:r>
              <a:rPr lang="lt-LT"/>
              <a:t>Trečias lygis</a:t>
            </a:r>
          </a:p>
          <a:p>
            <a:pPr lvl="3"/>
            <a:r>
              <a:rPr lang="lt-LT"/>
              <a:t>Ketvirtas lygis</a:t>
            </a:r>
          </a:p>
          <a:p>
            <a:pPr lvl="4"/>
            <a:r>
              <a:rPr lang="lt-LT"/>
              <a:t>Penktas lygis</a:t>
            </a:r>
          </a:p>
        </p:txBody>
      </p:sp>
      <p:sp>
        <p:nvSpPr>
          <p:cNvPr id="4" name="Datos vietos rezervavimo ženklas 3"/>
          <p:cNvSpPr>
            <a:spLocks noGrp="1"/>
          </p:cNvSpPr>
          <p:nvPr>
            <p:ph type="dt" sz="half" idx="10"/>
          </p:nvPr>
        </p:nvSpPr>
        <p:spPr/>
        <p:txBody>
          <a:bodyPr/>
          <a:lstStyle/>
          <a:p>
            <a:fld id="{120DCAD2-297B-4C27-ACC3-BF5B03A0973A}" type="datetimeFigureOut">
              <a:rPr lang="lt-LT" smtClean="0"/>
              <a:t>2022-09-12</a:t>
            </a:fld>
            <a:endParaRPr lang="lt-LT"/>
          </a:p>
        </p:txBody>
      </p:sp>
      <p:sp>
        <p:nvSpPr>
          <p:cNvPr id="5" name="Poraštės vietos rezervavimo ženklas 4"/>
          <p:cNvSpPr>
            <a:spLocks noGrp="1"/>
          </p:cNvSpPr>
          <p:nvPr>
            <p:ph type="ftr" sz="quarter" idx="11"/>
          </p:nvPr>
        </p:nvSpPr>
        <p:spPr/>
        <p:txBody>
          <a:bodyPr/>
          <a:lstStyle/>
          <a:p>
            <a:endParaRPr lang="lt-LT"/>
          </a:p>
        </p:txBody>
      </p:sp>
      <p:sp>
        <p:nvSpPr>
          <p:cNvPr id="6" name="Skaidrės numerio vietos rezervavimo ženklas 5"/>
          <p:cNvSpPr>
            <a:spLocks noGrp="1"/>
          </p:cNvSpPr>
          <p:nvPr>
            <p:ph type="sldNum" sz="quarter" idx="12"/>
          </p:nvPr>
        </p:nvSpPr>
        <p:spPr/>
        <p:txBody>
          <a:bodyPr/>
          <a:lstStyle/>
          <a:p>
            <a:fld id="{5474B7C8-90D5-4FA6-9649-975AF98A560F}" type="slidenum">
              <a:rPr lang="lt-LT" smtClean="0"/>
              <a:t>‹#›</a:t>
            </a:fld>
            <a:endParaRPr lang="lt-LT"/>
          </a:p>
        </p:txBody>
      </p:sp>
    </p:spTree>
    <p:extLst>
      <p:ext uri="{BB962C8B-B14F-4D97-AF65-F5344CB8AC3E}">
        <p14:creationId xmlns:p14="http://schemas.microsoft.com/office/powerpoint/2010/main" val="34646171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p:spTree>
      <p:nvGrpSpPr>
        <p:cNvPr id="1" name=""/>
        <p:cNvGrpSpPr/>
        <p:nvPr/>
      </p:nvGrpSpPr>
      <p:grpSpPr>
        <a:xfrm>
          <a:off x="0" y="0"/>
          <a:ext cx="0" cy="0"/>
          <a:chOff x="0" y="0"/>
          <a:chExt cx="0" cy="0"/>
        </a:xfrm>
      </p:grpSpPr>
      <p:sp>
        <p:nvSpPr>
          <p:cNvPr id="57" name="Title Text"/>
          <p:cNvSpPr txBox="1">
            <a:spLocks noGrp="1"/>
          </p:cNvSpPr>
          <p:nvPr>
            <p:ph type="title"/>
          </p:nvPr>
        </p:nvSpPr>
        <p:spPr>
          <a:xfrm>
            <a:off x="1524000" y="1122362"/>
            <a:ext cx="9144000" cy="2387601"/>
          </a:xfrm>
          <a:prstGeom prst="rect">
            <a:avLst/>
          </a:prstGeom>
        </p:spPr>
        <p:txBody>
          <a:bodyPr anchor="b"/>
          <a:lstStyle>
            <a:lvl1pPr algn="ctr">
              <a:defRPr sz="6000"/>
            </a:lvl1pPr>
          </a:lstStyle>
          <a:p>
            <a:r>
              <a:t>Title Text</a:t>
            </a:r>
          </a:p>
        </p:txBody>
      </p:sp>
      <p:sp>
        <p:nvSpPr>
          <p:cNvPr id="58" name="Body Level One…"/>
          <p:cNvSpPr txBox="1">
            <a:spLocks noGrp="1"/>
          </p:cNvSpPr>
          <p:nvPr>
            <p:ph type="body" sz="quarter" idx="1"/>
          </p:nvPr>
        </p:nvSpPr>
        <p:spPr>
          <a:xfrm>
            <a:off x="1524000" y="3602037"/>
            <a:ext cx="9144000" cy="1655764"/>
          </a:xfrm>
          <a:prstGeom prst="rect">
            <a:avLst/>
          </a:prstGeom>
        </p:spPr>
        <p:txBody>
          <a:bodyPr/>
          <a:lstStyle>
            <a:lvl1pPr marL="355600" indent="-304800" algn="ctr">
              <a:buClrTx/>
              <a:buSzTx/>
              <a:buFontTx/>
              <a:buNone/>
              <a:defRPr sz="2400"/>
            </a:lvl1pPr>
            <a:lvl2pPr marL="355600" indent="50800" algn="ctr">
              <a:buClrTx/>
              <a:buSzTx/>
              <a:buFontTx/>
              <a:buNone/>
              <a:defRPr sz="2400"/>
            </a:lvl2pPr>
            <a:lvl3pPr marL="355600" indent="50800" algn="ctr">
              <a:buClrTx/>
              <a:buSzTx/>
              <a:buFontTx/>
              <a:buNone/>
              <a:defRPr sz="2400"/>
            </a:lvl3pPr>
            <a:lvl4pPr marL="355600" indent="50800" algn="ctr">
              <a:buClrTx/>
              <a:buSzTx/>
              <a:buFontTx/>
              <a:buNone/>
              <a:defRPr sz="2400"/>
            </a:lvl4pPr>
            <a:lvl5pPr marL="355600" indent="50800" algn="ctr">
              <a:buClrTx/>
              <a:buSzTx/>
              <a:buFontTx/>
              <a:buNone/>
              <a:defRPr sz="2400"/>
            </a:lvl5pPr>
          </a:lstStyle>
          <a:p>
            <a:r>
              <a:t>Body Level One</a:t>
            </a:r>
          </a:p>
          <a:p>
            <a:pPr lvl="1"/>
            <a:r>
              <a:t>Body Level Two</a:t>
            </a:r>
          </a:p>
          <a:p>
            <a:pPr lvl="2"/>
            <a:r>
              <a:t>Body Level Three</a:t>
            </a:r>
          </a:p>
          <a:p>
            <a:pPr lvl="3"/>
            <a:r>
              <a:t>Body Level Four</a:t>
            </a:r>
          </a:p>
          <a:p>
            <a:pPr lvl="4"/>
            <a:r>
              <a:t>Body Level Five</a:t>
            </a:r>
          </a:p>
        </p:txBody>
      </p:sp>
      <p:sp>
        <p:nvSpPr>
          <p:cNvPr id="5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3370324179"/>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Pavadinimas ir turinys">
    <p:spTree>
      <p:nvGrpSpPr>
        <p:cNvPr id="1" name=""/>
        <p:cNvGrpSpPr/>
        <p:nvPr/>
      </p:nvGrpSpPr>
      <p:grpSpPr>
        <a:xfrm>
          <a:off x="0" y="0"/>
          <a:ext cx="0" cy="0"/>
          <a:chOff x="0" y="0"/>
          <a:chExt cx="0" cy="0"/>
        </a:xfrm>
      </p:grpSpPr>
      <p:sp>
        <p:nvSpPr>
          <p:cNvPr id="2" name="Pavadinimas 1"/>
          <p:cNvSpPr>
            <a:spLocks noGrp="1"/>
          </p:cNvSpPr>
          <p:nvPr>
            <p:ph type="title"/>
          </p:nvPr>
        </p:nvSpPr>
        <p:spPr/>
        <p:txBody>
          <a:bodyPr/>
          <a:lstStyle/>
          <a:p>
            <a:r>
              <a:rPr lang="lt-LT"/>
              <a:t>Spustelėję redag. ruoš. pavad. stilių</a:t>
            </a:r>
          </a:p>
        </p:txBody>
      </p:sp>
      <p:sp>
        <p:nvSpPr>
          <p:cNvPr id="3" name="Turinio vietos rezervavimo ženklas 2"/>
          <p:cNvSpPr>
            <a:spLocks noGrp="1"/>
          </p:cNvSpPr>
          <p:nvPr>
            <p:ph idx="1"/>
          </p:nvPr>
        </p:nvSpPr>
        <p:spPr/>
        <p:txBody>
          <a:bodyPr/>
          <a:lstStyle/>
          <a:p>
            <a:pPr lvl="0"/>
            <a:r>
              <a:rPr lang="lt-LT"/>
              <a:t>Redaguoti šablono teksto stilius</a:t>
            </a:r>
          </a:p>
          <a:p>
            <a:pPr lvl="1"/>
            <a:r>
              <a:rPr lang="lt-LT"/>
              <a:t>Antras lygis</a:t>
            </a:r>
          </a:p>
          <a:p>
            <a:pPr lvl="2"/>
            <a:r>
              <a:rPr lang="lt-LT"/>
              <a:t>Trečias lygis</a:t>
            </a:r>
          </a:p>
          <a:p>
            <a:pPr lvl="3"/>
            <a:r>
              <a:rPr lang="lt-LT"/>
              <a:t>Ketvirtas lygis</a:t>
            </a:r>
          </a:p>
          <a:p>
            <a:pPr lvl="4"/>
            <a:r>
              <a:rPr lang="lt-LT"/>
              <a:t>Penktas lygis</a:t>
            </a:r>
          </a:p>
        </p:txBody>
      </p:sp>
      <p:sp>
        <p:nvSpPr>
          <p:cNvPr id="4" name="Datos vietos rezervavimo ženklas 3"/>
          <p:cNvSpPr>
            <a:spLocks noGrp="1"/>
          </p:cNvSpPr>
          <p:nvPr>
            <p:ph type="dt" sz="half" idx="10"/>
          </p:nvPr>
        </p:nvSpPr>
        <p:spPr/>
        <p:txBody>
          <a:bodyPr/>
          <a:lstStyle/>
          <a:p>
            <a:fld id="{120DCAD2-297B-4C27-ACC3-BF5B03A0973A}" type="datetimeFigureOut">
              <a:rPr lang="lt-LT" smtClean="0"/>
              <a:t>2022-09-12</a:t>
            </a:fld>
            <a:endParaRPr lang="lt-LT"/>
          </a:p>
        </p:txBody>
      </p:sp>
      <p:sp>
        <p:nvSpPr>
          <p:cNvPr id="5" name="Poraštės vietos rezervavimo ženklas 4"/>
          <p:cNvSpPr>
            <a:spLocks noGrp="1"/>
          </p:cNvSpPr>
          <p:nvPr>
            <p:ph type="ftr" sz="quarter" idx="11"/>
          </p:nvPr>
        </p:nvSpPr>
        <p:spPr/>
        <p:txBody>
          <a:bodyPr/>
          <a:lstStyle/>
          <a:p>
            <a:endParaRPr lang="lt-LT"/>
          </a:p>
        </p:txBody>
      </p:sp>
      <p:sp>
        <p:nvSpPr>
          <p:cNvPr id="6" name="Skaidrės numerio vietos rezervavimo ženklas 5"/>
          <p:cNvSpPr>
            <a:spLocks noGrp="1"/>
          </p:cNvSpPr>
          <p:nvPr>
            <p:ph type="sldNum" sz="quarter" idx="12"/>
          </p:nvPr>
        </p:nvSpPr>
        <p:spPr/>
        <p:txBody>
          <a:bodyPr/>
          <a:lstStyle/>
          <a:p>
            <a:fld id="{5474B7C8-90D5-4FA6-9649-975AF98A560F}" type="slidenum">
              <a:rPr lang="lt-LT" smtClean="0"/>
              <a:t>‹#›</a:t>
            </a:fld>
            <a:endParaRPr lang="lt-LT"/>
          </a:p>
        </p:txBody>
      </p:sp>
    </p:spTree>
    <p:extLst>
      <p:ext uri="{BB962C8B-B14F-4D97-AF65-F5344CB8AC3E}">
        <p14:creationId xmlns:p14="http://schemas.microsoft.com/office/powerpoint/2010/main" val="33905504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kcijos antraštė">
    <p:spTree>
      <p:nvGrpSpPr>
        <p:cNvPr id="1" name=""/>
        <p:cNvGrpSpPr/>
        <p:nvPr/>
      </p:nvGrpSpPr>
      <p:grpSpPr>
        <a:xfrm>
          <a:off x="0" y="0"/>
          <a:ext cx="0" cy="0"/>
          <a:chOff x="0" y="0"/>
          <a:chExt cx="0" cy="0"/>
        </a:xfrm>
      </p:grpSpPr>
      <p:sp>
        <p:nvSpPr>
          <p:cNvPr id="2" name="Pavadinimas 1"/>
          <p:cNvSpPr>
            <a:spLocks noGrp="1"/>
          </p:cNvSpPr>
          <p:nvPr>
            <p:ph type="title"/>
          </p:nvPr>
        </p:nvSpPr>
        <p:spPr>
          <a:xfrm>
            <a:off x="831850" y="1709738"/>
            <a:ext cx="10515600" cy="2852737"/>
          </a:xfrm>
        </p:spPr>
        <p:txBody>
          <a:bodyPr anchor="b"/>
          <a:lstStyle>
            <a:lvl1pPr>
              <a:defRPr sz="6000"/>
            </a:lvl1pPr>
          </a:lstStyle>
          <a:p>
            <a:r>
              <a:rPr lang="lt-LT"/>
              <a:t>Spustelėję redag. ruoš. pavad. stilių</a:t>
            </a:r>
          </a:p>
        </p:txBody>
      </p:sp>
      <p:sp>
        <p:nvSpPr>
          <p:cNvPr id="3" name="Teksto vietos rezervavimo ženklas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lt-LT"/>
              <a:t>Redaguoti šablono teksto stilius</a:t>
            </a:r>
          </a:p>
        </p:txBody>
      </p:sp>
      <p:sp>
        <p:nvSpPr>
          <p:cNvPr id="4" name="Datos vietos rezervavimo ženklas 3"/>
          <p:cNvSpPr>
            <a:spLocks noGrp="1"/>
          </p:cNvSpPr>
          <p:nvPr>
            <p:ph type="dt" sz="half" idx="10"/>
          </p:nvPr>
        </p:nvSpPr>
        <p:spPr/>
        <p:txBody>
          <a:bodyPr/>
          <a:lstStyle/>
          <a:p>
            <a:fld id="{120DCAD2-297B-4C27-ACC3-BF5B03A0973A}" type="datetimeFigureOut">
              <a:rPr lang="lt-LT" smtClean="0"/>
              <a:t>2022-09-12</a:t>
            </a:fld>
            <a:endParaRPr lang="lt-LT"/>
          </a:p>
        </p:txBody>
      </p:sp>
      <p:sp>
        <p:nvSpPr>
          <p:cNvPr id="5" name="Poraštės vietos rezervavimo ženklas 4"/>
          <p:cNvSpPr>
            <a:spLocks noGrp="1"/>
          </p:cNvSpPr>
          <p:nvPr>
            <p:ph type="ftr" sz="quarter" idx="11"/>
          </p:nvPr>
        </p:nvSpPr>
        <p:spPr/>
        <p:txBody>
          <a:bodyPr/>
          <a:lstStyle/>
          <a:p>
            <a:endParaRPr lang="lt-LT"/>
          </a:p>
        </p:txBody>
      </p:sp>
      <p:sp>
        <p:nvSpPr>
          <p:cNvPr id="6" name="Skaidrės numerio vietos rezervavimo ženklas 5"/>
          <p:cNvSpPr>
            <a:spLocks noGrp="1"/>
          </p:cNvSpPr>
          <p:nvPr>
            <p:ph type="sldNum" sz="quarter" idx="12"/>
          </p:nvPr>
        </p:nvSpPr>
        <p:spPr/>
        <p:txBody>
          <a:bodyPr/>
          <a:lstStyle/>
          <a:p>
            <a:fld id="{5474B7C8-90D5-4FA6-9649-975AF98A560F}" type="slidenum">
              <a:rPr lang="lt-LT" smtClean="0"/>
              <a:t>‹#›</a:t>
            </a:fld>
            <a:endParaRPr lang="lt-LT"/>
          </a:p>
        </p:txBody>
      </p:sp>
    </p:spTree>
    <p:extLst>
      <p:ext uri="{BB962C8B-B14F-4D97-AF65-F5344CB8AC3E}">
        <p14:creationId xmlns:p14="http://schemas.microsoft.com/office/powerpoint/2010/main" val="430430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 turiniai">
    <p:spTree>
      <p:nvGrpSpPr>
        <p:cNvPr id="1" name=""/>
        <p:cNvGrpSpPr/>
        <p:nvPr/>
      </p:nvGrpSpPr>
      <p:grpSpPr>
        <a:xfrm>
          <a:off x="0" y="0"/>
          <a:ext cx="0" cy="0"/>
          <a:chOff x="0" y="0"/>
          <a:chExt cx="0" cy="0"/>
        </a:xfrm>
      </p:grpSpPr>
      <p:sp>
        <p:nvSpPr>
          <p:cNvPr id="2" name="Pavadinimas 1"/>
          <p:cNvSpPr>
            <a:spLocks noGrp="1"/>
          </p:cNvSpPr>
          <p:nvPr>
            <p:ph type="title"/>
          </p:nvPr>
        </p:nvSpPr>
        <p:spPr/>
        <p:txBody>
          <a:bodyPr/>
          <a:lstStyle/>
          <a:p>
            <a:r>
              <a:rPr lang="lt-LT"/>
              <a:t>Spustelėję redag. ruoš. pavad. stilių</a:t>
            </a:r>
          </a:p>
        </p:txBody>
      </p:sp>
      <p:sp>
        <p:nvSpPr>
          <p:cNvPr id="3" name="Turinio vietos rezervavimo ženklas 2"/>
          <p:cNvSpPr>
            <a:spLocks noGrp="1"/>
          </p:cNvSpPr>
          <p:nvPr>
            <p:ph sz="half" idx="1"/>
          </p:nvPr>
        </p:nvSpPr>
        <p:spPr>
          <a:xfrm>
            <a:off x="838200" y="1825625"/>
            <a:ext cx="5181600" cy="4351338"/>
          </a:xfrm>
        </p:spPr>
        <p:txBody>
          <a:bodyPr/>
          <a:lstStyle/>
          <a:p>
            <a:pPr lvl="0"/>
            <a:r>
              <a:rPr lang="lt-LT"/>
              <a:t>Redaguoti šablono teksto stilius</a:t>
            </a:r>
          </a:p>
          <a:p>
            <a:pPr lvl="1"/>
            <a:r>
              <a:rPr lang="lt-LT"/>
              <a:t>Antras lygis</a:t>
            </a:r>
          </a:p>
          <a:p>
            <a:pPr lvl="2"/>
            <a:r>
              <a:rPr lang="lt-LT"/>
              <a:t>Trečias lygis</a:t>
            </a:r>
          </a:p>
          <a:p>
            <a:pPr lvl="3"/>
            <a:r>
              <a:rPr lang="lt-LT"/>
              <a:t>Ketvirtas lygis</a:t>
            </a:r>
          </a:p>
          <a:p>
            <a:pPr lvl="4"/>
            <a:r>
              <a:rPr lang="lt-LT"/>
              <a:t>Penktas lygis</a:t>
            </a:r>
          </a:p>
        </p:txBody>
      </p:sp>
      <p:sp>
        <p:nvSpPr>
          <p:cNvPr id="4" name="Turinio vietos rezervavimo ženklas 3"/>
          <p:cNvSpPr>
            <a:spLocks noGrp="1"/>
          </p:cNvSpPr>
          <p:nvPr>
            <p:ph sz="half" idx="2"/>
          </p:nvPr>
        </p:nvSpPr>
        <p:spPr>
          <a:xfrm>
            <a:off x="6172200" y="1825625"/>
            <a:ext cx="5181600" cy="4351338"/>
          </a:xfrm>
        </p:spPr>
        <p:txBody>
          <a:bodyPr/>
          <a:lstStyle/>
          <a:p>
            <a:pPr lvl="0"/>
            <a:r>
              <a:rPr lang="lt-LT"/>
              <a:t>Redaguoti šablono teksto stilius</a:t>
            </a:r>
          </a:p>
          <a:p>
            <a:pPr lvl="1"/>
            <a:r>
              <a:rPr lang="lt-LT"/>
              <a:t>Antras lygis</a:t>
            </a:r>
          </a:p>
          <a:p>
            <a:pPr lvl="2"/>
            <a:r>
              <a:rPr lang="lt-LT"/>
              <a:t>Trečias lygis</a:t>
            </a:r>
          </a:p>
          <a:p>
            <a:pPr lvl="3"/>
            <a:r>
              <a:rPr lang="lt-LT"/>
              <a:t>Ketvirtas lygis</a:t>
            </a:r>
          </a:p>
          <a:p>
            <a:pPr lvl="4"/>
            <a:r>
              <a:rPr lang="lt-LT"/>
              <a:t>Penktas lygis</a:t>
            </a:r>
          </a:p>
        </p:txBody>
      </p:sp>
      <p:sp>
        <p:nvSpPr>
          <p:cNvPr id="5" name="Datos vietos rezervavimo ženklas 4"/>
          <p:cNvSpPr>
            <a:spLocks noGrp="1"/>
          </p:cNvSpPr>
          <p:nvPr>
            <p:ph type="dt" sz="half" idx="10"/>
          </p:nvPr>
        </p:nvSpPr>
        <p:spPr/>
        <p:txBody>
          <a:bodyPr/>
          <a:lstStyle/>
          <a:p>
            <a:fld id="{120DCAD2-297B-4C27-ACC3-BF5B03A0973A}" type="datetimeFigureOut">
              <a:rPr lang="lt-LT" smtClean="0"/>
              <a:t>2022-09-12</a:t>
            </a:fld>
            <a:endParaRPr lang="lt-LT"/>
          </a:p>
        </p:txBody>
      </p:sp>
      <p:sp>
        <p:nvSpPr>
          <p:cNvPr id="6" name="Poraštės vietos rezervavimo ženklas 5"/>
          <p:cNvSpPr>
            <a:spLocks noGrp="1"/>
          </p:cNvSpPr>
          <p:nvPr>
            <p:ph type="ftr" sz="quarter" idx="11"/>
          </p:nvPr>
        </p:nvSpPr>
        <p:spPr/>
        <p:txBody>
          <a:bodyPr/>
          <a:lstStyle/>
          <a:p>
            <a:endParaRPr lang="lt-LT"/>
          </a:p>
        </p:txBody>
      </p:sp>
      <p:sp>
        <p:nvSpPr>
          <p:cNvPr id="7" name="Skaidrės numerio vietos rezervavimo ženklas 6"/>
          <p:cNvSpPr>
            <a:spLocks noGrp="1"/>
          </p:cNvSpPr>
          <p:nvPr>
            <p:ph type="sldNum" sz="quarter" idx="12"/>
          </p:nvPr>
        </p:nvSpPr>
        <p:spPr/>
        <p:txBody>
          <a:bodyPr/>
          <a:lstStyle/>
          <a:p>
            <a:fld id="{5474B7C8-90D5-4FA6-9649-975AF98A560F}" type="slidenum">
              <a:rPr lang="lt-LT" smtClean="0"/>
              <a:t>‹#›</a:t>
            </a:fld>
            <a:endParaRPr lang="lt-LT"/>
          </a:p>
        </p:txBody>
      </p:sp>
    </p:spTree>
    <p:extLst>
      <p:ext uri="{BB962C8B-B14F-4D97-AF65-F5344CB8AC3E}">
        <p14:creationId xmlns:p14="http://schemas.microsoft.com/office/powerpoint/2010/main" val="34634303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Lyginimas">
    <p:spTree>
      <p:nvGrpSpPr>
        <p:cNvPr id="1" name=""/>
        <p:cNvGrpSpPr/>
        <p:nvPr/>
      </p:nvGrpSpPr>
      <p:grpSpPr>
        <a:xfrm>
          <a:off x="0" y="0"/>
          <a:ext cx="0" cy="0"/>
          <a:chOff x="0" y="0"/>
          <a:chExt cx="0" cy="0"/>
        </a:xfrm>
      </p:grpSpPr>
      <p:sp>
        <p:nvSpPr>
          <p:cNvPr id="2" name="Pavadinimas 1"/>
          <p:cNvSpPr>
            <a:spLocks noGrp="1"/>
          </p:cNvSpPr>
          <p:nvPr>
            <p:ph type="title"/>
          </p:nvPr>
        </p:nvSpPr>
        <p:spPr>
          <a:xfrm>
            <a:off x="839788" y="365125"/>
            <a:ext cx="10515600" cy="1325563"/>
          </a:xfrm>
        </p:spPr>
        <p:txBody>
          <a:bodyPr/>
          <a:lstStyle/>
          <a:p>
            <a:r>
              <a:rPr lang="lt-LT"/>
              <a:t>Spustelėję redag. ruoš. pavad. stilių</a:t>
            </a:r>
          </a:p>
        </p:txBody>
      </p:sp>
      <p:sp>
        <p:nvSpPr>
          <p:cNvPr id="3" name="Teksto vietos rezervavimo ženklas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lt-LT"/>
              <a:t>Redaguoti šablono teksto stilius</a:t>
            </a:r>
          </a:p>
        </p:txBody>
      </p:sp>
      <p:sp>
        <p:nvSpPr>
          <p:cNvPr id="4" name="Turinio vietos rezervavimo ženklas 3"/>
          <p:cNvSpPr>
            <a:spLocks noGrp="1"/>
          </p:cNvSpPr>
          <p:nvPr>
            <p:ph sz="half" idx="2"/>
          </p:nvPr>
        </p:nvSpPr>
        <p:spPr>
          <a:xfrm>
            <a:off x="839788" y="2505075"/>
            <a:ext cx="5157787" cy="3684588"/>
          </a:xfrm>
        </p:spPr>
        <p:txBody>
          <a:bodyPr/>
          <a:lstStyle/>
          <a:p>
            <a:pPr lvl="0"/>
            <a:r>
              <a:rPr lang="lt-LT"/>
              <a:t>Redaguoti šablono teksto stilius</a:t>
            </a:r>
          </a:p>
          <a:p>
            <a:pPr lvl="1"/>
            <a:r>
              <a:rPr lang="lt-LT"/>
              <a:t>Antras lygis</a:t>
            </a:r>
          </a:p>
          <a:p>
            <a:pPr lvl="2"/>
            <a:r>
              <a:rPr lang="lt-LT"/>
              <a:t>Trečias lygis</a:t>
            </a:r>
          </a:p>
          <a:p>
            <a:pPr lvl="3"/>
            <a:r>
              <a:rPr lang="lt-LT"/>
              <a:t>Ketvirtas lygis</a:t>
            </a:r>
          </a:p>
          <a:p>
            <a:pPr lvl="4"/>
            <a:r>
              <a:rPr lang="lt-LT"/>
              <a:t>Penktas lygis</a:t>
            </a:r>
          </a:p>
        </p:txBody>
      </p:sp>
      <p:sp>
        <p:nvSpPr>
          <p:cNvPr id="5" name="Teksto vietos rezervavimo ženklas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lt-LT"/>
              <a:t>Redaguoti šablono teksto stilius</a:t>
            </a:r>
          </a:p>
        </p:txBody>
      </p:sp>
      <p:sp>
        <p:nvSpPr>
          <p:cNvPr id="6" name="Turinio vietos rezervavimo ženklas 5"/>
          <p:cNvSpPr>
            <a:spLocks noGrp="1"/>
          </p:cNvSpPr>
          <p:nvPr>
            <p:ph sz="quarter" idx="4"/>
          </p:nvPr>
        </p:nvSpPr>
        <p:spPr>
          <a:xfrm>
            <a:off x="6172200" y="2505075"/>
            <a:ext cx="5183188" cy="3684588"/>
          </a:xfrm>
        </p:spPr>
        <p:txBody>
          <a:bodyPr/>
          <a:lstStyle/>
          <a:p>
            <a:pPr lvl="0"/>
            <a:r>
              <a:rPr lang="lt-LT"/>
              <a:t>Redaguoti šablono teksto stilius</a:t>
            </a:r>
          </a:p>
          <a:p>
            <a:pPr lvl="1"/>
            <a:r>
              <a:rPr lang="lt-LT"/>
              <a:t>Antras lygis</a:t>
            </a:r>
          </a:p>
          <a:p>
            <a:pPr lvl="2"/>
            <a:r>
              <a:rPr lang="lt-LT"/>
              <a:t>Trečias lygis</a:t>
            </a:r>
          </a:p>
          <a:p>
            <a:pPr lvl="3"/>
            <a:r>
              <a:rPr lang="lt-LT"/>
              <a:t>Ketvirtas lygis</a:t>
            </a:r>
          </a:p>
          <a:p>
            <a:pPr lvl="4"/>
            <a:r>
              <a:rPr lang="lt-LT"/>
              <a:t>Penktas lygis</a:t>
            </a:r>
          </a:p>
        </p:txBody>
      </p:sp>
      <p:sp>
        <p:nvSpPr>
          <p:cNvPr id="7" name="Datos vietos rezervavimo ženklas 6"/>
          <p:cNvSpPr>
            <a:spLocks noGrp="1"/>
          </p:cNvSpPr>
          <p:nvPr>
            <p:ph type="dt" sz="half" idx="10"/>
          </p:nvPr>
        </p:nvSpPr>
        <p:spPr/>
        <p:txBody>
          <a:bodyPr/>
          <a:lstStyle/>
          <a:p>
            <a:fld id="{120DCAD2-297B-4C27-ACC3-BF5B03A0973A}" type="datetimeFigureOut">
              <a:rPr lang="lt-LT" smtClean="0"/>
              <a:t>2022-09-12</a:t>
            </a:fld>
            <a:endParaRPr lang="lt-LT"/>
          </a:p>
        </p:txBody>
      </p:sp>
      <p:sp>
        <p:nvSpPr>
          <p:cNvPr id="8" name="Poraštės vietos rezervavimo ženklas 7"/>
          <p:cNvSpPr>
            <a:spLocks noGrp="1"/>
          </p:cNvSpPr>
          <p:nvPr>
            <p:ph type="ftr" sz="quarter" idx="11"/>
          </p:nvPr>
        </p:nvSpPr>
        <p:spPr/>
        <p:txBody>
          <a:bodyPr/>
          <a:lstStyle/>
          <a:p>
            <a:endParaRPr lang="lt-LT"/>
          </a:p>
        </p:txBody>
      </p:sp>
      <p:sp>
        <p:nvSpPr>
          <p:cNvPr id="9" name="Skaidrės numerio vietos rezervavimo ženklas 8"/>
          <p:cNvSpPr>
            <a:spLocks noGrp="1"/>
          </p:cNvSpPr>
          <p:nvPr>
            <p:ph type="sldNum" sz="quarter" idx="12"/>
          </p:nvPr>
        </p:nvSpPr>
        <p:spPr/>
        <p:txBody>
          <a:bodyPr/>
          <a:lstStyle/>
          <a:p>
            <a:fld id="{5474B7C8-90D5-4FA6-9649-975AF98A560F}" type="slidenum">
              <a:rPr lang="lt-LT" smtClean="0"/>
              <a:t>‹#›</a:t>
            </a:fld>
            <a:endParaRPr lang="lt-LT"/>
          </a:p>
        </p:txBody>
      </p:sp>
    </p:spTree>
    <p:extLst>
      <p:ext uri="{BB962C8B-B14F-4D97-AF65-F5344CB8AC3E}">
        <p14:creationId xmlns:p14="http://schemas.microsoft.com/office/powerpoint/2010/main" val="19983855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k pavadinimas">
    <p:spTree>
      <p:nvGrpSpPr>
        <p:cNvPr id="1" name=""/>
        <p:cNvGrpSpPr/>
        <p:nvPr/>
      </p:nvGrpSpPr>
      <p:grpSpPr>
        <a:xfrm>
          <a:off x="0" y="0"/>
          <a:ext cx="0" cy="0"/>
          <a:chOff x="0" y="0"/>
          <a:chExt cx="0" cy="0"/>
        </a:xfrm>
      </p:grpSpPr>
      <p:sp>
        <p:nvSpPr>
          <p:cNvPr id="2" name="Pavadinimas 1"/>
          <p:cNvSpPr>
            <a:spLocks noGrp="1"/>
          </p:cNvSpPr>
          <p:nvPr>
            <p:ph type="title"/>
          </p:nvPr>
        </p:nvSpPr>
        <p:spPr/>
        <p:txBody>
          <a:bodyPr/>
          <a:lstStyle/>
          <a:p>
            <a:r>
              <a:rPr lang="lt-LT"/>
              <a:t>Spustelėję redag. ruoš. pavad. stilių</a:t>
            </a:r>
          </a:p>
        </p:txBody>
      </p:sp>
      <p:sp>
        <p:nvSpPr>
          <p:cNvPr id="3" name="Datos vietos rezervavimo ženklas 2"/>
          <p:cNvSpPr>
            <a:spLocks noGrp="1"/>
          </p:cNvSpPr>
          <p:nvPr>
            <p:ph type="dt" sz="half" idx="10"/>
          </p:nvPr>
        </p:nvSpPr>
        <p:spPr/>
        <p:txBody>
          <a:bodyPr/>
          <a:lstStyle/>
          <a:p>
            <a:fld id="{120DCAD2-297B-4C27-ACC3-BF5B03A0973A}" type="datetimeFigureOut">
              <a:rPr lang="lt-LT" smtClean="0"/>
              <a:t>2022-09-12</a:t>
            </a:fld>
            <a:endParaRPr lang="lt-LT"/>
          </a:p>
        </p:txBody>
      </p:sp>
      <p:sp>
        <p:nvSpPr>
          <p:cNvPr id="4" name="Poraštės vietos rezervavimo ženklas 3"/>
          <p:cNvSpPr>
            <a:spLocks noGrp="1"/>
          </p:cNvSpPr>
          <p:nvPr>
            <p:ph type="ftr" sz="quarter" idx="11"/>
          </p:nvPr>
        </p:nvSpPr>
        <p:spPr/>
        <p:txBody>
          <a:bodyPr/>
          <a:lstStyle/>
          <a:p>
            <a:endParaRPr lang="lt-LT"/>
          </a:p>
        </p:txBody>
      </p:sp>
      <p:sp>
        <p:nvSpPr>
          <p:cNvPr id="5" name="Skaidrės numerio vietos rezervavimo ženklas 4"/>
          <p:cNvSpPr>
            <a:spLocks noGrp="1"/>
          </p:cNvSpPr>
          <p:nvPr>
            <p:ph type="sldNum" sz="quarter" idx="12"/>
          </p:nvPr>
        </p:nvSpPr>
        <p:spPr/>
        <p:txBody>
          <a:bodyPr/>
          <a:lstStyle/>
          <a:p>
            <a:fld id="{5474B7C8-90D5-4FA6-9649-975AF98A560F}" type="slidenum">
              <a:rPr lang="lt-LT" smtClean="0"/>
              <a:t>‹#›</a:t>
            </a:fld>
            <a:endParaRPr lang="lt-LT"/>
          </a:p>
        </p:txBody>
      </p:sp>
    </p:spTree>
    <p:extLst>
      <p:ext uri="{BB962C8B-B14F-4D97-AF65-F5344CB8AC3E}">
        <p14:creationId xmlns:p14="http://schemas.microsoft.com/office/powerpoint/2010/main" val="1047221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uščia">
    <p:spTree>
      <p:nvGrpSpPr>
        <p:cNvPr id="1" name=""/>
        <p:cNvGrpSpPr/>
        <p:nvPr/>
      </p:nvGrpSpPr>
      <p:grpSpPr>
        <a:xfrm>
          <a:off x="0" y="0"/>
          <a:ext cx="0" cy="0"/>
          <a:chOff x="0" y="0"/>
          <a:chExt cx="0" cy="0"/>
        </a:xfrm>
      </p:grpSpPr>
      <p:sp>
        <p:nvSpPr>
          <p:cNvPr id="2" name="Datos vietos rezervavimo ženklas 1"/>
          <p:cNvSpPr>
            <a:spLocks noGrp="1"/>
          </p:cNvSpPr>
          <p:nvPr>
            <p:ph type="dt" sz="half" idx="10"/>
          </p:nvPr>
        </p:nvSpPr>
        <p:spPr/>
        <p:txBody>
          <a:bodyPr/>
          <a:lstStyle/>
          <a:p>
            <a:fld id="{120DCAD2-297B-4C27-ACC3-BF5B03A0973A}" type="datetimeFigureOut">
              <a:rPr lang="lt-LT" smtClean="0"/>
              <a:t>2022-09-12</a:t>
            </a:fld>
            <a:endParaRPr lang="lt-LT"/>
          </a:p>
        </p:txBody>
      </p:sp>
      <p:sp>
        <p:nvSpPr>
          <p:cNvPr id="3" name="Poraštės vietos rezervavimo ženklas 2"/>
          <p:cNvSpPr>
            <a:spLocks noGrp="1"/>
          </p:cNvSpPr>
          <p:nvPr>
            <p:ph type="ftr" sz="quarter" idx="11"/>
          </p:nvPr>
        </p:nvSpPr>
        <p:spPr/>
        <p:txBody>
          <a:bodyPr/>
          <a:lstStyle/>
          <a:p>
            <a:endParaRPr lang="lt-LT"/>
          </a:p>
        </p:txBody>
      </p:sp>
      <p:sp>
        <p:nvSpPr>
          <p:cNvPr id="4" name="Skaidrės numerio vietos rezervavimo ženklas 3"/>
          <p:cNvSpPr>
            <a:spLocks noGrp="1"/>
          </p:cNvSpPr>
          <p:nvPr>
            <p:ph type="sldNum" sz="quarter" idx="12"/>
          </p:nvPr>
        </p:nvSpPr>
        <p:spPr/>
        <p:txBody>
          <a:bodyPr/>
          <a:lstStyle/>
          <a:p>
            <a:fld id="{5474B7C8-90D5-4FA6-9649-975AF98A560F}" type="slidenum">
              <a:rPr lang="lt-LT" smtClean="0"/>
              <a:t>‹#›</a:t>
            </a:fld>
            <a:endParaRPr lang="lt-LT"/>
          </a:p>
        </p:txBody>
      </p:sp>
    </p:spTree>
    <p:extLst>
      <p:ext uri="{BB962C8B-B14F-4D97-AF65-F5344CB8AC3E}">
        <p14:creationId xmlns:p14="http://schemas.microsoft.com/office/powerpoint/2010/main" val="26309407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Turinys ir antraštė">
    <p:spTree>
      <p:nvGrpSpPr>
        <p:cNvPr id="1" name=""/>
        <p:cNvGrpSpPr/>
        <p:nvPr/>
      </p:nvGrpSpPr>
      <p:grpSpPr>
        <a:xfrm>
          <a:off x="0" y="0"/>
          <a:ext cx="0" cy="0"/>
          <a:chOff x="0" y="0"/>
          <a:chExt cx="0" cy="0"/>
        </a:xfrm>
      </p:grpSpPr>
      <p:sp>
        <p:nvSpPr>
          <p:cNvPr id="2" name="Pavadinimas 1"/>
          <p:cNvSpPr>
            <a:spLocks noGrp="1"/>
          </p:cNvSpPr>
          <p:nvPr>
            <p:ph type="title"/>
          </p:nvPr>
        </p:nvSpPr>
        <p:spPr>
          <a:xfrm>
            <a:off x="839788" y="457200"/>
            <a:ext cx="3932237" cy="1600200"/>
          </a:xfrm>
        </p:spPr>
        <p:txBody>
          <a:bodyPr anchor="b"/>
          <a:lstStyle>
            <a:lvl1pPr>
              <a:defRPr sz="3200"/>
            </a:lvl1pPr>
          </a:lstStyle>
          <a:p>
            <a:r>
              <a:rPr lang="lt-LT"/>
              <a:t>Spustelėję redag. ruoš. pavad. stilių</a:t>
            </a:r>
          </a:p>
        </p:txBody>
      </p:sp>
      <p:sp>
        <p:nvSpPr>
          <p:cNvPr id="3" name="Turinio vietos rezervavimo ženklas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lt-LT"/>
              <a:t>Redaguoti šablono teksto stilius</a:t>
            </a:r>
          </a:p>
          <a:p>
            <a:pPr lvl="1"/>
            <a:r>
              <a:rPr lang="lt-LT"/>
              <a:t>Antras lygis</a:t>
            </a:r>
          </a:p>
          <a:p>
            <a:pPr lvl="2"/>
            <a:r>
              <a:rPr lang="lt-LT"/>
              <a:t>Trečias lygis</a:t>
            </a:r>
          </a:p>
          <a:p>
            <a:pPr lvl="3"/>
            <a:r>
              <a:rPr lang="lt-LT"/>
              <a:t>Ketvirtas lygis</a:t>
            </a:r>
          </a:p>
          <a:p>
            <a:pPr lvl="4"/>
            <a:r>
              <a:rPr lang="lt-LT"/>
              <a:t>Penktas lygis</a:t>
            </a:r>
          </a:p>
        </p:txBody>
      </p:sp>
      <p:sp>
        <p:nvSpPr>
          <p:cNvPr id="4" name="Teksto vietos rezervavimo ženklas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lt-LT"/>
              <a:t>Redaguoti šablono teksto stilius</a:t>
            </a:r>
          </a:p>
        </p:txBody>
      </p:sp>
      <p:sp>
        <p:nvSpPr>
          <p:cNvPr id="5" name="Datos vietos rezervavimo ženklas 4"/>
          <p:cNvSpPr>
            <a:spLocks noGrp="1"/>
          </p:cNvSpPr>
          <p:nvPr>
            <p:ph type="dt" sz="half" idx="10"/>
          </p:nvPr>
        </p:nvSpPr>
        <p:spPr/>
        <p:txBody>
          <a:bodyPr/>
          <a:lstStyle/>
          <a:p>
            <a:fld id="{120DCAD2-297B-4C27-ACC3-BF5B03A0973A}" type="datetimeFigureOut">
              <a:rPr lang="lt-LT" smtClean="0"/>
              <a:t>2022-09-12</a:t>
            </a:fld>
            <a:endParaRPr lang="lt-LT"/>
          </a:p>
        </p:txBody>
      </p:sp>
      <p:sp>
        <p:nvSpPr>
          <p:cNvPr id="6" name="Poraštės vietos rezervavimo ženklas 5"/>
          <p:cNvSpPr>
            <a:spLocks noGrp="1"/>
          </p:cNvSpPr>
          <p:nvPr>
            <p:ph type="ftr" sz="quarter" idx="11"/>
          </p:nvPr>
        </p:nvSpPr>
        <p:spPr/>
        <p:txBody>
          <a:bodyPr/>
          <a:lstStyle/>
          <a:p>
            <a:endParaRPr lang="lt-LT"/>
          </a:p>
        </p:txBody>
      </p:sp>
      <p:sp>
        <p:nvSpPr>
          <p:cNvPr id="7" name="Skaidrės numerio vietos rezervavimo ženklas 6"/>
          <p:cNvSpPr>
            <a:spLocks noGrp="1"/>
          </p:cNvSpPr>
          <p:nvPr>
            <p:ph type="sldNum" sz="quarter" idx="12"/>
          </p:nvPr>
        </p:nvSpPr>
        <p:spPr/>
        <p:txBody>
          <a:bodyPr/>
          <a:lstStyle/>
          <a:p>
            <a:fld id="{5474B7C8-90D5-4FA6-9649-975AF98A560F}" type="slidenum">
              <a:rPr lang="lt-LT" smtClean="0"/>
              <a:t>‹#›</a:t>
            </a:fld>
            <a:endParaRPr lang="lt-LT"/>
          </a:p>
        </p:txBody>
      </p:sp>
    </p:spTree>
    <p:extLst>
      <p:ext uri="{BB962C8B-B14F-4D97-AF65-F5344CB8AC3E}">
        <p14:creationId xmlns:p14="http://schemas.microsoft.com/office/powerpoint/2010/main" val="8918983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aveikslėlis ir antraštė">
    <p:spTree>
      <p:nvGrpSpPr>
        <p:cNvPr id="1" name=""/>
        <p:cNvGrpSpPr/>
        <p:nvPr/>
      </p:nvGrpSpPr>
      <p:grpSpPr>
        <a:xfrm>
          <a:off x="0" y="0"/>
          <a:ext cx="0" cy="0"/>
          <a:chOff x="0" y="0"/>
          <a:chExt cx="0" cy="0"/>
        </a:xfrm>
      </p:grpSpPr>
      <p:sp>
        <p:nvSpPr>
          <p:cNvPr id="2" name="Pavadinimas 1"/>
          <p:cNvSpPr>
            <a:spLocks noGrp="1"/>
          </p:cNvSpPr>
          <p:nvPr>
            <p:ph type="title"/>
          </p:nvPr>
        </p:nvSpPr>
        <p:spPr>
          <a:xfrm>
            <a:off x="839788" y="457200"/>
            <a:ext cx="3932237" cy="1600200"/>
          </a:xfrm>
        </p:spPr>
        <p:txBody>
          <a:bodyPr anchor="b"/>
          <a:lstStyle>
            <a:lvl1pPr>
              <a:defRPr sz="3200"/>
            </a:lvl1pPr>
          </a:lstStyle>
          <a:p>
            <a:r>
              <a:rPr lang="lt-LT"/>
              <a:t>Spustelėję redag. ruoš. pavad. stilių</a:t>
            </a:r>
          </a:p>
        </p:txBody>
      </p:sp>
      <p:sp>
        <p:nvSpPr>
          <p:cNvPr id="3" name="Paveikslėlio vietos rezervavimo ženklas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lt-LT"/>
          </a:p>
        </p:txBody>
      </p:sp>
      <p:sp>
        <p:nvSpPr>
          <p:cNvPr id="4" name="Teksto vietos rezervavimo ženklas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lt-LT"/>
              <a:t>Redaguoti šablono teksto stilius</a:t>
            </a:r>
          </a:p>
        </p:txBody>
      </p:sp>
      <p:sp>
        <p:nvSpPr>
          <p:cNvPr id="5" name="Datos vietos rezervavimo ženklas 4"/>
          <p:cNvSpPr>
            <a:spLocks noGrp="1"/>
          </p:cNvSpPr>
          <p:nvPr>
            <p:ph type="dt" sz="half" idx="10"/>
          </p:nvPr>
        </p:nvSpPr>
        <p:spPr/>
        <p:txBody>
          <a:bodyPr/>
          <a:lstStyle/>
          <a:p>
            <a:fld id="{120DCAD2-297B-4C27-ACC3-BF5B03A0973A}" type="datetimeFigureOut">
              <a:rPr lang="lt-LT" smtClean="0"/>
              <a:t>2022-09-12</a:t>
            </a:fld>
            <a:endParaRPr lang="lt-LT"/>
          </a:p>
        </p:txBody>
      </p:sp>
      <p:sp>
        <p:nvSpPr>
          <p:cNvPr id="6" name="Poraštės vietos rezervavimo ženklas 5"/>
          <p:cNvSpPr>
            <a:spLocks noGrp="1"/>
          </p:cNvSpPr>
          <p:nvPr>
            <p:ph type="ftr" sz="quarter" idx="11"/>
          </p:nvPr>
        </p:nvSpPr>
        <p:spPr/>
        <p:txBody>
          <a:bodyPr/>
          <a:lstStyle/>
          <a:p>
            <a:endParaRPr lang="lt-LT"/>
          </a:p>
        </p:txBody>
      </p:sp>
      <p:sp>
        <p:nvSpPr>
          <p:cNvPr id="7" name="Skaidrės numerio vietos rezervavimo ženklas 6"/>
          <p:cNvSpPr>
            <a:spLocks noGrp="1"/>
          </p:cNvSpPr>
          <p:nvPr>
            <p:ph type="sldNum" sz="quarter" idx="12"/>
          </p:nvPr>
        </p:nvSpPr>
        <p:spPr/>
        <p:txBody>
          <a:bodyPr/>
          <a:lstStyle/>
          <a:p>
            <a:fld id="{5474B7C8-90D5-4FA6-9649-975AF98A560F}" type="slidenum">
              <a:rPr lang="lt-LT" smtClean="0"/>
              <a:t>‹#›</a:t>
            </a:fld>
            <a:endParaRPr lang="lt-LT"/>
          </a:p>
        </p:txBody>
      </p:sp>
    </p:spTree>
    <p:extLst>
      <p:ext uri="{BB962C8B-B14F-4D97-AF65-F5344CB8AC3E}">
        <p14:creationId xmlns:p14="http://schemas.microsoft.com/office/powerpoint/2010/main" val="20119218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avadinimo vietos rezervavimo ženklas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lt-LT"/>
              <a:t>Spustelėję redag. ruoš. pavad. stilių</a:t>
            </a:r>
          </a:p>
        </p:txBody>
      </p:sp>
      <p:sp>
        <p:nvSpPr>
          <p:cNvPr id="3" name="Teksto vietos rezervavimo ženklas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lt-LT"/>
              <a:t>Redaguoti šablono teksto stilius</a:t>
            </a:r>
          </a:p>
          <a:p>
            <a:pPr lvl="1"/>
            <a:r>
              <a:rPr lang="lt-LT"/>
              <a:t>Antras lygis</a:t>
            </a:r>
          </a:p>
          <a:p>
            <a:pPr lvl="2"/>
            <a:r>
              <a:rPr lang="lt-LT"/>
              <a:t>Trečias lygis</a:t>
            </a:r>
          </a:p>
          <a:p>
            <a:pPr lvl="3"/>
            <a:r>
              <a:rPr lang="lt-LT"/>
              <a:t>Ketvirtas lygis</a:t>
            </a:r>
          </a:p>
          <a:p>
            <a:pPr lvl="4"/>
            <a:r>
              <a:rPr lang="lt-LT"/>
              <a:t>Penktas lygis</a:t>
            </a:r>
          </a:p>
        </p:txBody>
      </p:sp>
      <p:sp>
        <p:nvSpPr>
          <p:cNvPr id="4" name="Datos vietos rezervavimo ženklas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20DCAD2-297B-4C27-ACC3-BF5B03A0973A}" type="datetimeFigureOut">
              <a:rPr lang="lt-LT" smtClean="0"/>
              <a:t>2022-09-12</a:t>
            </a:fld>
            <a:endParaRPr lang="lt-LT"/>
          </a:p>
        </p:txBody>
      </p:sp>
      <p:sp>
        <p:nvSpPr>
          <p:cNvPr id="5" name="Poraštės vietos rezervavimo ženklas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lt-LT"/>
          </a:p>
        </p:txBody>
      </p:sp>
      <p:sp>
        <p:nvSpPr>
          <p:cNvPr id="6" name="Skaidrės numerio vietos rezervavimo ženklas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74B7C8-90D5-4FA6-9649-975AF98A560F}" type="slidenum">
              <a:rPr lang="lt-LT" smtClean="0"/>
              <a:t>‹#›</a:t>
            </a:fld>
            <a:endParaRPr lang="lt-LT"/>
          </a:p>
        </p:txBody>
      </p:sp>
    </p:spTree>
    <p:extLst>
      <p:ext uri="{BB962C8B-B14F-4D97-AF65-F5344CB8AC3E}">
        <p14:creationId xmlns:p14="http://schemas.microsoft.com/office/powerpoint/2010/main" val="42244792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lt-L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2.xml"/><Relationship Id="rId4" Type="http://schemas.openxmlformats.org/officeDocument/2006/relationships/image" Target="../media/image3.sv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2.xml"/><Relationship Id="rId4" Type="http://schemas.openxmlformats.org/officeDocument/2006/relationships/image" Target="../media/image3.sv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5" name="Picture 10" descr="Picture 10"/>
          <p:cNvPicPr>
            <a:picLocks noChangeAspect="1"/>
          </p:cNvPicPr>
          <p:nvPr/>
        </p:nvPicPr>
        <p:blipFill>
          <a:blip r:embed="rId2"/>
          <a:stretch>
            <a:fillRect/>
          </a:stretch>
        </p:blipFill>
        <p:spPr>
          <a:xfrm>
            <a:off x="0" y="0"/>
            <a:ext cx="12192000" cy="6858000"/>
          </a:xfrm>
          <a:prstGeom prst="rect">
            <a:avLst/>
          </a:prstGeom>
          <a:ln w="12700">
            <a:miter lim="400000"/>
          </a:ln>
        </p:spPr>
      </p:pic>
      <p:sp>
        <p:nvSpPr>
          <p:cNvPr id="146" name="Google Shape;91;p13"/>
          <p:cNvSpPr txBox="1"/>
          <p:nvPr/>
        </p:nvSpPr>
        <p:spPr>
          <a:xfrm>
            <a:off x="6606240" y="2034364"/>
            <a:ext cx="5230281" cy="86173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699" tIns="45699" rIns="45699" bIns="45699">
            <a:spAutoFit/>
          </a:bodyPr>
          <a:lstStyle/>
          <a:p>
            <a:pPr>
              <a:defRPr sz="5000" b="1">
                <a:solidFill>
                  <a:srgbClr val="FFFFFF"/>
                </a:solidFill>
                <a:latin typeface="Cabinet Grotesk"/>
                <a:ea typeface="Cabinet Grotesk"/>
                <a:cs typeface="Cabinet Grotesk"/>
                <a:sym typeface="Cabinet Grotesk"/>
              </a:defRPr>
            </a:pPr>
            <a:endParaRPr dirty="0"/>
          </a:p>
        </p:txBody>
      </p:sp>
      <p:sp>
        <p:nvSpPr>
          <p:cNvPr id="147" name="Google Shape;90;p13"/>
          <p:cNvSpPr txBox="1"/>
          <p:nvPr/>
        </p:nvSpPr>
        <p:spPr>
          <a:xfrm>
            <a:off x="2765793" y="2880749"/>
            <a:ext cx="3362444" cy="52317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699" tIns="45699" rIns="45699" bIns="45699">
            <a:spAutoFit/>
          </a:bodyPr>
          <a:lstStyle>
            <a:lvl1pPr algn="r">
              <a:defRPr sz="2800" b="1">
                <a:latin typeface="Cabinet Grotesk"/>
                <a:ea typeface="Cabinet Grotesk"/>
                <a:cs typeface="Cabinet Grotesk"/>
                <a:sym typeface="Cabinet Grotesk"/>
              </a:defRPr>
            </a:lvl1pPr>
          </a:lstStyle>
          <a:p>
            <a:endParaRPr dirty="0"/>
          </a:p>
        </p:txBody>
      </p:sp>
      <p:pic>
        <p:nvPicPr>
          <p:cNvPr id="8" name="Graphic 7">
            <a:extLst>
              <a:ext uri="{FF2B5EF4-FFF2-40B4-BE49-F238E27FC236}">
                <a16:creationId xmlns:a16="http://schemas.microsoft.com/office/drawing/2014/main" id="{1EE959F7-E57E-0EA4-E103-56296D3E2818}"/>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63569" y="771269"/>
            <a:ext cx="2102902" cy="1106214"/>
          </a:xfrm>
          <a:prstGeom prst="rect">
            <a:avLst/>
          </a:prstGeom>
        </p:spPr>
      </p:pic>
      <p:sp>
        <p:nvSpPr>
          <p:cNvPr id="6" name="TextBox 5">
            <a:extLst>
              <a:ext uri="{FF2B5EF4-FFF2-40B4-BE49-F238E27FC236}">
                <a16:creationId xmlns:a16="http://schemas.microsoft.com/office/drawing/2014/main" id="{B414F1A6-2E60-4C84-9FCB-5BE05EA2A8AD}"/>
              </a:ext>
            </a:extLst>
          </p:cNvPr>
          <p:cNvSpPr txBox="1"/>
          <p:nvPr/>
        </p:nvSpPr>
        <p:spPr>
          <a:xfrm>
            <a:off x="273424" y="2880749"/>
            <a:ext cx="11645152" cy="769441"/>
          </a:xfrm>
          <a:prstGeom prst="rect">
            <a:avLst/>
          </a:prstGeom>
          <a:noFill/>
        </p:spPr>
        <p:txBody>
          <a:bodyPr wrap="square" rtlCol="0">
            <a:spAutoFit/>
          </a:bodyPr>
          <a:lstStyle/>
          <a:p>
            <a:pPr algn="ctr"/>
            <a:r>
              <a:rPr lang="lt-LT" sz="4400" b="1" dirty="0">
                <a:solidFill>
                  <a:schemeClr val="bg1"/>
                </a:solidFill>
              </a:rPr>
              <a:t>BAUDŽIAMOSIOS TEISĖS SAMPRATA IR ŠALTINIAI</a:t>
            </a:r>
          </a:p>
        </p:txBody>
      </p:sp>
      <p:sp>
        <p:nvSpPr>
          <p:cNvPr id="7" name="TextBox 6">
            <a:extLst>
              <a:ext uri="{FF2B5EF4-FFF2-40B4-BE49-F238E27FC236}">
                <a16:creationId xmlns:a16="http://schemas.microsoft.com/office/drawing/2014/main" id="{3668B346-DAFF-47EE-907D-19691DACB987}"/>
              </a:ext>
            </a:extLst>
          </p:cNvPr>
          <p:cNvSpPr txBox="1"/>
          <p:nvPr/>
        </p:nvSpPr>
        <p:spPr>
          <a:xfrm>
            <a:off x="2765793" y="4101273"/>
            <a:ext cx="6329082" cy="553998"/>
          </a:xfrm>
          <a:prstGeom prst="rect">
            <a:avLst/>
          </a:prstGeom>
          <a:noFill/>
        </p:spPr>
        <p:txBody>
          <a:bodyPr wrap="square" rtlCol="0">
            <a:spAutoFit/>
          </a:bodyPr>
          <a:lstStyle/>
          <a:p>
            <a:pPr algn="ctr"/>
            <a:r>
              <a:rPr lang="lt-LT" sz="3000" dirty="0">
                <a:solidFill>
                  <a:schemeClr val="bg1"/>
                </a:solidFill>
              </a:rPr>
              <a:t>doc. dr. Giedrius </a:t>
            </a:r>
            <a:r>
              <a:rPr lang="lt-LT" sz="3000" dirty="0" err="1">
                <a:solidFill>
                  <a:schemeClr val="bg1"/>
                </a:solidFill>
              </a:rPr>
              <a:t>Nemeikšis</a:t>
            </a:r>
            <a:endParaRPr lang="lt-LT" sz="3000" dirty="0">
              <a:solidFill>
                <a:schemeClr val="bg1"/>
              </a:solidFill>
            </a:endParaRP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vadinimas 1">
            <a:extLst>
              <a:ext uri="{FF2B5EF4-FFF2-40B4-BE49-F238E27FC236}">
                <a16:creationId xmlns:a16="http://schemas.microsoft.com/office/drawing/2014/main" id="{7D4E60A5-FDDE-4035-8355-F3C8AEC54BBE}"/>
              </a:ext>
            </a:extLst>
          </p:cNvPr>
          <p:cNvSpPr>
            <a:spLocks noGrp="1"/>
          </p:cNvSpPr>
          <p:nvPr>
            <p:ph type="title"/>
          </p:nvPr>
        </p:nvSpPr>
        <p:spPr>
          <a:xfrm>
            <a:off x="838200" y="18255"/>
            <a:ext cx="10515600" cy="1539612"/>
          </a:xfrm>
        </p:spPr>
        <p:txBody>
          <a:bodyPr>
            <a:normAutofit/>
          </a:bodyPr>
          <a:lstStyle/>
          <a:p>
            <a:pPr algn="ctr"/>
            <a:r>
              <a:rPr lang="lt-LT" sz="3600" b="1" dirty="0">
                <a:solidFill>
                  <a:srgbClr val="000000"/>
                </a:solidFill>
                <a:latin typeface="Microsoft Sans Serif" panose="020B0604020202020204" pitchFamily="34" charset="0"/>
                <a:ea typeface="Microsoft Sans Serif" panose="020B0604020202020204" pitchFamily="34" charset="0"/>
                <a:cs typeface="Sylfaen" panose="010A0502050306030303" pitchFamily="18" charset="0"/>
              </a:rPr>
              <a:t>Baudžiamoji teisė (BT) teisinėje sistemoje</a:t>
            </a:r>
            <a:endParaRPr lang="lt-LT" sz="3600" b="1" dirty="0">
              <a:solidFill>
                <a:srgbClr val="000000"/>
              </a:solidFill>
              <a:latin typeface="Microsoft Sans Serif" panose="020B0604020202020204" pitchFamily="34" charset="0"/>
              <a:ea typeface="Microsoft Sans Serif" panose="020B0604020202020204" pitchFamily="34" charset="0"/>
            </a:endParaRPr>
          </a:p>
        </p:txBody>
      </p:sp>
      <p:sp>
        <p:nvSpPr>
          <p:cNvPr id="3" name="Turinio vietos rezervavimo ženklas 2">
            <a:extLst>
              <a:ext uri="{FF2B5EF4-FFF2-40B4-BE49-F238E27FC236}">
                <a16:creationId xmlns:a16="http://schemas.microsoft.com/office/drawing/2014/main" id="{EF3A5A40-2923-4432-9A13-D9FB59429387}"/>
              </a:ext>
            </a:extLst>
          </p:cNvPr>
          <p:cNvSpPr>
            <a:spLocks noGrp="1"/>
          </p:cNvSpPr>
          <p:nvPr>
            <p:ph idx="1"/>
          </p:nvPr>
        </p:nvSpPr>
        <p:spPr>
          <a:xfrm>
            <a:off x="1544128" y="1405468"/>
            <a:ext cx="10393406" cy="5347670"/>
          </a:xfrm>
        </p:spPr>
        <p:txBody>
          <a:bodyPr>
            <a:noAutofit/>
          </a:bodyPr>
          <a:lstStyle/>
          <a:p>
            <a:pPr>
              <a:lnSpc>
                <a:spcPct val="100000"/>
              </a:lnSpc>
              <a:spcBef>
                <a:spcPts val="600"/>
              </a:spcBef>
            </a:pPr>
            <a:r>
              <a:rPr lang="lt-LT" sz="2000" b="1"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SVARBU: </a:t>
            </a:r>
            <a:r>
              <a:rPr lang="lt-LT" sz="2000" b="1" dirty="0">
                <a:solidFill>
                  <a:srgbClr val="000000"/>
                </a:solidFill>
                <a:latin typeface="Arial" panose="020B0604020202020204" pitchFamily="34" charset="0"/>
                <a:ea typeface="Microsoft Sans Serif" panose="020B0604020202020204" pitchFamily="34" charset="0"/>
                <a:cs typeface="Arial" panose="020B0604020202020204" pitchFamily="34" charset="0"/>
              </a:rPr>
              <a:t>BT </a:t>
            </a:r>
            <a:r>
              <a:rPr lang="lt-LT" sz="2000" b="1"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ir kitų teisės šakų objektas dažniausiai yra tas pats - teisiniai gėriai (gy­vybė, sveikata, nuosavybė, viešoji tvarka ir kt.), </a:t>
            </a:r>
            <a:r>
              <a:rPr lang="lt-LT" sz="2000"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tačiau jie ginami skir­tingomis priemonėmis ir taikant skirtingus teisinio reguliavimo meto­dus</a:t>
            </a:r>
            <a:r>
              <a:rPr lang="lt-LT" sz="2000" b="1"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 </a:t>
            </a:r>
            <a:endParaRPr lang="lt-LT" sz="2000" b="0" dirty="0">
              <a:solidFill>
                <a:srgbClr val="000000"/>
              </a:solidFill>
              <a:effectLst/>
              <a:latin typeface="Arial" panose="020B0604020202020204" pitchFamily="34" charset="0"/>
              <a:ea typeface="Sylfaen" panose="010A0502050306030303" pitchFamily="18" charset="0"/>
              <a:cs typeface="Arial" panose="020B0604020202020204" pitchFamily="34" charset="0"/>
            </a:endParaRPr>
          </a:p>
          <a:p>
            <a:pPr>
              <a:lnSpc>
                <a:spcPct val="100000"/>
              </a:lnSpc>
              <a:spcBef>
                <a:spcPts val="600"/>
              </a:spcBef>
            </a:pPr>
            <a:r>
              <a:rPr lang="lt-LT" sz="2000" b="1" dirty="0">
                <a:solidFill>
                  <a:srgbClr val="000000"/>
                </a:solidFill>
                <a:effectLst/>
                <a:latin typeface="Arial" panose="020B0604020202020204" pitchFamily="34" charset="0"/>
                <a:ea typeface="Sylfaen" panose="010A0502050306030303" pitchFamily="18" charset="0"/>
                <a:cs typeface="Arial" panose="020B0604020202020204" pitchFamily="34" charset="0"/>
              </a:rPr>
              <a:t>DĖL TO BT ryšį su minėtosiomis teisės šakomis galima apibūdinti keliais požiūriais</a:t>
            </a:r>
            <a:r>
              <a:rPr lang="lt-LT" sz="2000" b="0" dirty="0">
                <a:solidFill>
                  <a:srgbClr val="000000"/>
                </a:solidFill>
                <a:effectLst/>
                <a:latin typeface="Arial" panose="020B0604020202020204" pitchFamily="34" charset="0"/>
                <a:ea typeface="Sylfaen" panose="010A0502050306030303" pitchFamily="18" charset="0"/>
                <a:cs typeface="Arial" panose="020B0604020202020204" pitchFamily="34" charset="0"/>
              </a:rPr>
              <a:t>: </a:t>
            </a:r>
          </a:p>
          <a:p>
            <a:pPr marL="342900" indent="-342900">
              <a:lnSpc>
                <a:spcPct val="100000"/>
              </a:lnSpc>
              <a:spcBef>
                <a:spcPts val="600"/>
              </a:spcBef>
              <a:buFont typeface="+mj-lt"/>
              <a:buAutoNum type="arabicPeriod"/>
            </a:pPr>
            <a:r>
              <a:rPr lang="lt-LT" sz="2000" b="1" dirty="0">
                <a:solidFill>
                  <a:srgbClr val="000000"/>
                </a:solidFill>
                <a:latin typeface="Arial" panose="020B0604020202020204" pitchFamily="34" charset="0"/>
                <a:ea typeface="Sylfaen" panose="010A0502050306030303" pitchFamily="18" charset="0"/>
                <a:cs typeface="Arial" panose="020B0604020202020204" pitchFamily="34" charset="0"/>
              </a:rPr>
              <a:t>BT </a:t>
            </a:r>
            <a:r>
              <a:rPr lang="lt-LT" sz="2000" b="1" dirty="0">
                <a:solidFill>
                  <a:srgbClr val="000000"/>
                </a:solidFill>
                <a:effectLst/>
                <a:latin typeface="Arial" panose="020B0604020202020204" pitchFamily="34" charset="0"/>
                <a:ea typeface="Sylfaen" panose="010A0502050306030303" pitchFamily="18" charset="0"/>
                <a:cs typeface="Arial" panose="020B0604020202020204" pitchFamily="34" charset="0"/>
              </a:rPr>
              <a:t>gana dažnai numato BA už taisyklių, kurias nustato kitos teisės šakos, pažeidimą</a:t>
            </a:r>
            <a:r>
              <a:rPr lang="lt-LT" sz="2000" b="0" dirty="0">
                <a:solidFill>
                  <a:srgbClr val="000000"/>
                </a:solidFill>
                <a:effectLst/>
                <a:latin typeface="Arial" panose="020B0604020202020204" pitchFamily="34" charset="0"/>
                <a:ea typeface="Sylfaen" panose="010A0502050306030303" pitchFamily="18" charset="0"/>
                <a:cs typeface="Arial" panose="020B0604020202020204" pitchFamily="34" charset="0"/>
              </a:rPr>
              <a:t>, </a:t>
            </a:r>
            <a:r>
              <a:rPr lang="lt-LT" sz="2000" b="0" i="1" dirty="0">
                <a:solidFill>
                  <a:srgbClr val="000000"/>
                </a:solidFill>
                <a:effectLst/>
                <a:latin typeface="Arial" panose="020B0604020202020204" pitchFamily="34" charset="0"/>
                <a:ea typeface="Sylfaen" panose="010A0502050306030303" pitchFamily="18" charset="0"/>
                <a:cs typeface="Arial" panose="020B0604020202020204" pitchFamily="34" charset="0"/>
              </a:rPr>
              <a:t>pvz., rinkimų teisės - trukdymas pasinaudoti rinkimų arba referendumo teise (BK 172 str.), intelektinės nuosavybės teisės - au­torystės pasisavinimas (BK 191 str.), mokesčių teisės - mokesčių nesumokėjimas (BK 220 str.) ir pan.</a:t>
            </a:r>
            <a:r>
              <a:rPr lang="lt-LT" sz="2000" b="0" dirty="0">
                <a:solidFill>
                  <a:srgbClr val="000000"/>
                </a:solidFill>
                <a:effectLst/>
                <a:latin typeface="Arial" panose="020B0604020202020204" pitchFamily="34" charset="0"/>
                <a:ea typeface="Sylfaen" panose="010A0502050306030303" pitchFamily="18" charset="0"/>
                <a:cs typeface="Arial" panose="020B0604020202020204" pitchFamily="34" charset="0"/>
              </a:rPr>
              <a:t>; </a:t>
            </a:r>
            <a:endParaRPr lang="lt-LT" sz="2000" dirty="0">
              <a:solidFill>
                <a:srgbClr val="000000"/>
              </a:solidFill>
              <a:latin typeface="Arial" panose="020B0604020202020204" pitchFamily="34" charset="0"/>
              <a:ea typeface="Sylfaen" panose="010A0502050306030303" pitchFamily="18" charset="0"/>
              <a:cs typeface="Arial" panose="020B0604020202020204" pitchFamily="34" charset="0"/>
            </a:endParaRPr>
          </a:p>
          <a:p>
            <a:pPr marL="342900" indent="-342900">
              <a:lnSpc>
                <a:spcPct val="100000"/>
              </a:lnSpc>
              <a:spcBef>
                <a:spcPts val="600"/>
              </a:spcBef>
              <a:buFont typeface="+mj-lt"/>
              <a:buAutoNum type="arabicPeriod"/>
            </a:pPr>
            <a:r>
              <a:rPr lang="lt-LT" sz="2000" b="1" dirty="0">
                <a:solidFill>
                  <a:srgbClr val="000000"/>
                </a:solidFill>
                <a:latin typeface="Arial" panose="020B0604020202020204" pitchFamily="34" charset="0"/>
                <a:ea typeface="Sylfaen" panose="010A0502050306030303" pitchFamily="18" charset="0"/>
                <a:cs typeface="Arial" panose="020B0604020202020204" pitchFamily="34" charset="0"/>
              </a:rPr>
              <a:t>BT</a:t>
            </a:r>
            <a:r>
              <a:rPr lang="lt-LT" sz="2000" b="1" dirty="0">
                <a:solidFill>
                  <a:srgbClr val="000000"/>
                </a:solidFill>
                <a:effectLst/>
                <a:latin typeface="Arial" panose="020B0604020202020204" pitchFamily="34" charset="0"/>
                <a:ea typeface="Sylfaen" panose="010A0502050306030303" pitchFamily="18" charset="0"/>
                <a:cs typeface="Arial" panose="020B0604020202020204" pitchFamily="34" charset="0"/>
              </a:rPr>
              <a:t> gana dažnai vartoja teisines kategorijas (sąvokas), kurias apibrėžia (reglamentuoja) ir kitos teisės šakos</a:t>
            </a:r>
            <a:r>
              <a:rPr lang="lt-LT" sz="2000" b="0" dirty="0">
                <a:solidFill>
                  <a:srgbClr val="000000"/>
                </a:solidFill>
                <a:effectLst/>
                <a:latin typeface="Arial" panose="020B0604020202020204" pitchFamily="34" charset="0"/>
                <a:ea typeface="Sylfaen" panose="010A0502050306030303" pitchFamily="18" charset="0"/>
                <a:cs typeface="Arial" panose="020B0604020202020204" pitchFamily="34" charset="0"/>
              </a:rPr>
              <a:t>, </a:t>
            </a:r>
            <a:r>
              <a:rPr lang="lt-LT" sz="2000" b="0" i="1" dirty="0">
                <a:solidFill>
                  <a:srgbClr val="000000"/>
                </a:solidFill>
                <a:effectLst/>
                <a:latin typeface="Arial" panose="020B0604020202020204" pitchFamily="34" charset="0"/>
                <a:ea typeface="Sylfaen" panose="010A0502050306030303" pitchFamily="18" charset="0"/>
                <a:cs typeface="Arial" panose="020B0604020202020204" pitchFamily="34" charset="0"/>
              </a:rPr>
              <a:t>pvz. BK 28 str. nustatytą būsto sampratą pateikia civilinė teisė, BK 176 str. darbdavio sampratą - darbo teisė ir pan.</a:t>
            </a:r>
          </a:p>
          <a:p>
            <a:pPr>
              <a:lnSpc>
                <a:spcPct val="100000"/>
              </a:lnSpc>
              <a:spcBef>
                <a:spcPts val="600"/>
              </a:spcBef>
            </a:pPr>
            <a:endParaRPr lang="lt-LT" sz="1800" b="1" dirty="0">
              <a:effectLst/>
              <a:latin typeface="Arial" panose="020B0604020202020204" pitchFamily="34" charset="0"/>
              <a:ea typeface="Sylfaen" panose="010A0502050306030303" pitchFamily="18" charset="0"/>
              <a:cs typeface="Arial" panose="020B0604020202020204" pitchFamily="34" charset="0"/>
            </a:endParaRPr>
          </a:p>
          <a:p>
            <a:endParaRPr lang="lt-LT" sz="1800" dirty="0">
              <a:effectLst/>
              <a:latin typeface="Arial" panose="020B0604020202020204" pitchFamily="34" charset="0"/>
              <a:ea typeface="Sylfaen" panose="010A0502050306030303" pitchFamily="18" charset="0"/>
              <a:cs typeface="Arial" panose="020B0604020202020204" pitchFamily="34" charset="0"/>
            </a:endParaRPr>
          </a:p>
        </p:txBody>
      </p:sp>
    </p:spTree>
    <p:extLst>
      <p:ext uri="{BB962C8B-B14F-4D97-AF65-F5344CB8AC3E}">
        <p14:creationId xmlns:p14="http://schemas.microsoft.com/office/powerpoint/2010/main" val="28679621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vadinimas 1">
            <a:extLst>
              <a:ext uri="{FF2B5EF4-FFF2-40B4-BE49-F238E27FC236}">
                <a16:creationId xmlns:a16="http://schemas.microsoft.com/office/drawing/2014/main" id="{7D4E60A5-FDDE-4035-8355-F3C8AEC54BBE}"/>
              </a:ext>
            </a:extLst>
          </p:cNvPr>
          <p:cNvSpPr>
            <a:spLocks noGrp="1"/>
          </p:cNvSpPr>
          <p:nvPr>
            <p:ph type="title"/>
          </p:nvPr>
        </p:nvSpPr>
        <p:spPr>
          <a:xfrm>
            <a:off x="838200" y="18255"/>
            <a:ext cx="10515600" cy="1539612"/>
          </a:xfrm>
        </p:spPr>
        <p:txBody>
          <a:bodyPr>
            <a:normAutofit/>
          </a:bodyPr>
          <a:lstStyle/>
          <a:p>
            <a:pPr algn="ctr"/>
            <a:r>
              <a:rPr lang="lt-LT" sz="3600" b="1" dirty="0">
                <a:solidFill>
                  <a:srgbClr val="000000"/>
                </a:solidFill>
                <a:latin typeface="Microsoft Sans Serif" panose="020B0604020202020204" pitchFamily="34" charset="0"/>
                <a:ea typeface="Microsoft Sans Serif" panose="020B0604020202020204" pitchFamily="34" charset="0"/>
                <a:cs typeface="Sylfaen" panose="010A0502050306030303" pitchFamily="18" charset="0"/>
              </a:rPr>
              <a:t>Baudžiamoji teisė (BT) teisinėje sistemoje</a:t>
            </a:r>
            <a:endParaRPr lang="lt-LT" sz="3600" b="1" dirty="0">
              <a:solidFill>
                <a:srgbClr val="000000"/>
              </a:solidFill>
              <a:latin typeface="Microsoft Sans Serif" panose="020B0604020202020204" pitchFamily="34" charset="0"/>
              <a:ea typeface="Microsoft Sans Serif" panose="020B0604020202020204" pitchFamily="34" charset="0"/>
            </a:endParaRPr>
          </a:p>
        </p:txBody>
      </p:sp>
      <p:sp>
        <p:nvSpPr>
          <p:cNvPr id="3" name="Turinio vietos rezervavimo ženklas 2">
            <a:extLst>
              <a:ext uri="{FF2B5EF4-FFF2-40B4-BE49-F238E27FC236}">
                <a16:creationId xmlns:a16="http://schemas.microsoft.com/office/drawing/2014/main" id="{EF3A5A40-2923-4432-9A13-D9FB59429387}"/>
              </a:ext>
            </a:extLst>
          </p:cNvPr>
          <p:cNvSpPr>
            <a:spLocks noGrp="1"/>
          </p:cNvSpPr>
          <p:nvPr>
            <p:ph idx="1"/>
          </p:nvPr>
        </p:nvSpPr>
        <p:spPr>
          <a:xfrm>
            <a:off x="1259456" y="1405468"/>
            <a:ext cx="10678077" cy="5347670"/>
          </a:xfrm>
        </p:spPr>
        <p:txBody>
          <a:bodyPr>
            <a:noAutofit/>
          </a:bodyPr>
          <a:lstStyle/>
          <a:p>
            <a:pPr marL="361950" indent="-276225">
              <a:lnSpc>
                <a:spcPct val="100000"/>
              </a:lnSpc>
              <a:spcBef>
                <a:spcPts val="600"/>
              </a:spcBef>
            </a:pPr>
            <a:r>
              <a:rPr lang="lt-LT" sz="1900" b="1"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BT </a:t>
            </a:r>
            <a:r>
              <a:rPr lang="lt-LT" sz="1900" b="1" dirty="0" err="1">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vs</a:t>
            </a:r>
            <a:r>
              <a:rPr lang="lt-LT" sz="1900" b="1"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 MORALĖ IR RELIGIJA:</a:t>
            </a:r>
          </a:p>
          <a:p>
            <a:pPr marL="361950" indent="-276225">
              <a:lnSpc>
                <a:spcPct val="100000"/>
              </a:lnSpc>
              <a:spcBef>
                <a:spcPts val="600"/>
              </a:spcBef>
            </a:pPr>
            <a:r>
              <a:rPr lang="lt-LT" sz="1900" b="1" dirty="0">
                <a:solidFill>
                  <a:srgbClr val="000000"/>
                </a:solidFill>
                <a:latin typeface="Arial" panose="020B0604020202020204" pitchFamily="34" charset="0"/>
                <a:ea typeface="Microsoft Sans Serif" panose="020B0604020202020204" pitchFamily="34" charset="0"/>
                <a:cs typeface="Arial" panose="020B0604020202020204" pitchFamily="34" charset="0"/>
              </a:rPr>
              <a:t>Moralė ir religija </a:t>
            </a:r>
            <a:r>
              <a:rPr lang="lt-LT" sz="1900" b="1"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daro įtaką tam tikrų vei­kų pripažinimui nusikalstamomis</a:t>
            </a:r>
            <a:r>
              <a:rPr lang="lt-LT" sz="1900"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 dėl moralės bei religinių normų įtakos kai kuriose valstybėse yra uždrausti arba itin ribojami abortai, o asme­nims numatyta </a:t>
            </a:r>
            <a:r>
              <a:rPr lang="lt-LT" sz="1900" dirty="0">
                <a:solidFill>
                  <a:srgbClr val="000000"/>
                </a:solidFill>
                <a:latin typeface="Arial" panose="020B0604020202020204" pitchFamily="34" charset="0"/>
                <a:ea typeface="Microsoft Sans Serif" panose="020B0604020202020204" pitchFamily="34" charset="0"/>
                <a:cs typeface="Arial" panose="020B0604020202020204" pitchFamily="34" charset="0"/>
              </a:rPr>
              <a:t>BA </a:t>
            </a:r>
            <a:r>
              <a:rPr lang="lt-LT" sz="1900"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už aborto padarymą. </a:t>
            </a:r>
          </a:p>
          <a:p>
            <a:pPr marL="361950" indent="-276225">
              <a:lnSpc>
                <a:spcPct val="100000"/>
              </a:lnSpc>
              <a:spcBef>
                <a:spcPts val="600"/>
              </a:spcBef>
            </a:pPr>
            <a:r>
              <a:rPr lang="lt-LT" sz="1900" b="1" dirty="0">
                <a:solidFill>
                  <a:srgbClr val="000000"/>
                </a:solidFill>
                <a:effectLst/>
                <a:latin typeface="Arial" panose="020B0604020202020204" pitchFamily="34" charset="0"/>
                <a:ea typeface="Sylfaen" panose="010A0502050306030303" pitchFamily="18" charset="0"/>
                <a:cs typeface="Arial" panose="020B0604020202020204" pitchFamily="34" charset="0"/>
              </a:rPr>
              <a:t>Moralinės nuostatos gali daryti įtaką ir teismų praktikai</a:t>
            </a:r>
            <a:r>
              <a:rPr lang="lt-LT" sz="1900" dirty="0">
                <a:solidFill>
                  <a:srgbClr val="000000"/>
                </a:solidFill>
                <a:effectLst/>
                <a:latin typeface="Arial" panose="020B0604020202020204" pitchFamily="34" charset="0"/>
                <a:ea typeface="Sylfaen" panose="010A0502050306030303" pitchFamily="18" charset="0"/>
                <a:cs typeface="Arial" panose="020B0604020202020204" pitchFamily="34" charset="0"/>
              </a:rPr>
              <a:t>: sovietmečiu baudžiamieji įstatymai už valstybinio turto vagystes numatė griežtesnes sankcijas nei už asmeninio turto vagystes.</a:t>
            </a:r>
            <a:endParaRPr lang="lt-LT" sz="1900" dirty="0">
              <a:effectLst/>
              <a:latin typeface="Arial" panose="020B0604020202020204" pitchFamily="34" charset="0"/>
              <a:ea typeface="Sylfaen" panose="010A0502050306030303" pitchFamily="18" charset="0"/>
              <a:cs typeface="Arial" panose="020B0604020202020204" pitchFamily="34" charset="0"/>
            </a:endParaRPr>
          </a:p>
          <a:p>
            <a:pPr marL="361950" indent="-276225">
              <a:lnSpc>
                <a:spcPct val="100000"/>
              </a:lnSpc>
              <a:spcBef>
                <a:spcPts val="600"/>
              </a:spcBef>
            </a:pPr>
            <a:r>
              <a:rPr lang="lt-LT" sz="1900" b="1" dirty="0">
                <a:solidFill>
                  <a:srgbClr val="000000"/>
                </a:solidFill>
                <a:effectLst/>
                <a:latin typeface="Arial" panose="020B0604020202020204" pitchFamily="34" charset="0"/>
                <a:ea typeface="Sylfaen" panose="010A0502050306030303" pitchFamily="18" charset="0"/>
                <a:cs typeface="Arial" panose="020B0604020202020204" pitchFamily="34" charset="0"/>
              </a:rPr>
              <a:t>Mora­lės normos dažniausiai sutampa su BT draudimais</a:t>
            </a:r>
            <a:r>
              <a:rPr lang="lt-LT" sz="1900" dirty="0">
                <a:solidFill>
                  <a:srgbClr val="000000"/>
                </a:solidFill>
                <a:effectLst/>
                <a:latin typeface="Arial" panose="020B0604020202020204" pitchFamily="34" charset="0"/>
                <a:ea typeface="Sylfaen" panose="010A0502050306030303" pitchFamily="18" charset="0"/>
                <a:cs typeface="Arial" panose="020B0604020202020204" pitchFamily="34" charset="0"/>
              </a:rPr>
              <a:t>:</a:t>
            </a:r>
            <a:endParaRPr lang="lt-LT" sz="1900" dirty="0">
              <a:effectLst/>
              <a:latin typeface="Arial" panose="020B0604020202020204" pitchFamily="34" charset="0"/>
              <a:ea typeface="Sylfaen" panose="010A0502050306030303" pitchFamily="18" charset="0"/>
              <a:cs typeface="Arial" panose="020B0604020202020204" pitchFamily="34" charset="0"/>
            </a:endParaRPr>
          </a:p>
          <a:p>
            <a:pPr marL="361950" indent="-276225">
              <a:lnSpc>
                <a:spcPct val="100000"/>
              </a:lnSpc>
              <a:spcBef>
                <a:spcPts val="600"/>
              </a:spcBef>
            </a:pPr>
            <a:r>
              <a:rPr lang="lt-LT" sz="1900" i="1"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Nusikaltimais pagal Kanonų tei­sės kodeksą laikomas Bažnytiniame baudžiamajame įstatyme numa­tytas elgesys, kuriuo kėsinamasi į bažnytinę valdžią ir Bažnyčios laisvę (1370—1377 kanonai), nusikalstama tiesai (1390—1391 kanonai), specialiosioms bažnyčios pareigoms (1392—1396 kanonai) bei žmogaus gyvybei ar laisvei (1397—1398 kanonai) ir pan. </a:t>
            </a:r>
          </a:p>
          <a:p>
            <a:pPr marL="361950" indent="-276225">
              <a:lnSpc>
                <a:spcPct val="100000"/>
              </a:lnSpc>
              <a:spcBef>
                <a:spcPts val="600"/>
              </a:spcBef>
            </a:pPr>
            <a:endParaRPr lang="lt-LT" sz="1800" b="1" dirty="0">
              <a:effectLst/>
              <a:latin typeface="Arial" panose="020B0604020202020204" pitchFamily="34" charset="0"/>
              <a:ea typeface="Sylfaen" panose="010A0502050306030303" pitchFamily="18" charset="0"/>
              <a:cs typeface="Arial" panose="020B0604020202020204" pitchFamily="34" charset="0"/>
            </a:endParaRPr>
          </a:p>
          <a:p>
            <a:pPr marL="361950" indent="-276225">
              <a:lnSpc>
                <a:spcPct val="100000"/>
              </a:lnSpc>
              <a:spcBef>
                <a:spcPts val="600"/>
              </a:spcBef>
            </a:pPr>
            <a:endParaRPr lang="lt-LT" sz="1800" dirty="0">
              <a:effectLst/>
              <a:latin typeface="Arial" panose="020B0604020202020204" pitchFamily="34" charset="0"/>
              <a:ea typeface="Sylfaen" panose="010A0502050306030303" pitchFamily="18" charset="0"/>
              <a:cs typeface="Arial" panose="020B0604020202020204" pitchFamily="34" charset="0"/>
            </a:endParaRPr>
          </a:p>
        </p:txBody>
      </p:sp>
    </p:spTree>
    <p:extLst>
      <p:ext uri="{BB962C8B-B14F-4D97-AF65-F5344CB8AC3E}">
        <p14:creationId xmlns:p14="http://schemas.microsoft.com/office/powerpoint/2010/main" val="15618015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vadinimas 1">
            <a:extLst>
              <a:ext uri="{FF2B5EF4-FFF2-40B4-BE49-F238E27FC236}">
                <a16:creationId xmlns:a16="http://schemas.microsoft.com/office/drawing/2014/main" id="{7D4E60A5-FDDE-4035-8355-F3C8AEC54BBE}"/>
              </a:ext>
            </a:extLst>
          </p:cNvPr>
          <p:cNvSpPr>
            <a:spLocks noGrp="1"/>
          </p:cNvSpPr>
          <p:nvPr>
            <p:ph type="title"/>
          </p:nvPr>
        </p:nvSpPr>
        <p:spPr>
          <a:xfrm>
            <a:off x="838200" y="18255"/>
            <a:ext cx="10515600" cy="1539612"/>
          </a:xfrm>
        </p:spPr>
        <p:txBody>
          <a:bodyPr>
            <a:normAutofit/>
          </a:bodyPr>
          <a:lstStyle/>
          <a:p>
            <a:pPr algn="ctr"/>
            <a:r>
              <a:rPr lang="lt-LT" sz="3600" b="1" dirty="0">
                <a:solidFill>
                  <a:srgbClr val="000000"/>
                </a:solidFill>
                <a:latin typeface="Microsoft Sans Serif" panose="020B0604020202020204" pitchFamily="34" charset="0"/>
                <a:ea typeface="Microsoft Sans Serif" panose="020B0604020202020204" pitchFamily="34" charset="0"/>
                <a:cs typeface="Sylfaen" panose="010A0502050306030303" pitchFamily="18" charset="0"/>
              </a:rPr>
              <a:t>Baudžiamosios teisės (BT) sistema</a:t>
            </a:r>
            <a:endParaRPr lang="lt-LT" sz="3600" b="1" dirty="0">
              <a:solidFill>
                <a:srgbClr val="000000"/>
              </a:solidFill>
              <a:latin typeface="Microsoft Sans Serif" panose="020B0604020202020204" pitchFamily="34" charset="0"/>
              <a:ea typeface="Microsoft Sans Serif" panose="020B0604020202020204" pitchFamily="34" charset="0"/>
            </a:endParaRPr>
          </a:p>
        </p:txBody>
      </p:sp>
      <p:sp>
        <p:nvSpPr>
          <p:cNvPr id="3" name="Turinio vietos rezervavimo ženklas 2">
            <a:extLst>
              <a:ext uri="{FF2B5EF4-FFF2-40B4-BE49-F238E27FC236}">
                <a16:creationId xmlns:a16="http://schemas.microsoft.com/office/drawing/2014/main" id="{EF3A5A40-2923-4432-9A13-D9FB59429387}"/>
              </a:ext>
            </a:extLst>
          </p:cNvPr>
          <p:cNvSpPr>
            <a:spLocks noGrp="1"/>
          </p:cNvSpPr>
          <p:nvPr>
            <p:ph idx="1"/>
          </p:nvPr>
        </p:nvSpPr>
        <p:spPr>
          <a:xfrm>
            <a:off x="914400" y="1302589"/>
            <a:ext cx="11023134" cy="5450549"/>
          </a:xfrm>
        </p:spPr>
        <p:txBody>
          <a:bodyPr>
            <a:noAutofit/>
          </a:bodyPr>
          <a:lstStyle/>
          <a:p>
            <a:pPr>
              <a:lnSpc>
                <a:spcPct val="100000"/>
              </a:lnSpc>
              <a:spcBef>
                <a:spcPts val="600"/>
              </a:spcBef>
            </a:pPr>
            <a:r>
              <a:rPr lang="lt-LT" sz="1800" b="1"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BK suteikia šiuolaikinę BT formą</a:t>
            </a:r>
            <a:r>
              <a:rPr lang="lt-LT" sz="1800"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 BK visumą sudaro </a:t>
            </a:r>
            <a:r>
              <a:rPr lang="lt-LT" sz="1800" b="1"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Bendroji dalis + Specialioji dalis</a:t>
            </a:r>
            <a:r>
              <a:rPr lang="lt-LT" sz="1800"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a:t>
            </a:r>
          </a:p>
          <a:p>
            <a:pPr>
              <a:lnSpc>
                <a:spcPct val="100000"/>
              </a:lnSpc>
              <a:spcBef>
                <a:spcPts val="600"/>
              </a:spcBef>
            </a:pPr>
            <a:r>
              <a:rPr lang="lt-LT" sz="1800"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BK Specialiosios dalies normos visada taikomos kartu su BK Bendrosios dalies normomis, kurios skirtos </a:t>
            </a:r>
            <a:r>
              <a:rPr lang="lt-LT" sz="1800" b="1"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„APTARNAUTI“ BK Specialiosios dalies teisės normas</a:t>
            </a:r>
            <a:r>
              <a:rPr lang="lt-LT" sz="1800"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 Pvz.:</a:t>
            </a:r>
          </a:p>
          <a:p>
            <a:pPr marL="342900" indent="-342900">
              <a:lnSpc>
                <a:spcPct val="100000"/>
              </a:lnSpc>
              <a:spcBef>
                <a:spcPts val="600"/>
              </a:spcBef>
              <a:buFont typeface="+mj-lt"/>
              <a:buAutoNum type="arabicPeriod"/>
            </a:pPr>
            <a:r>
              <a:rPr lang="lt-LT" sz="1800" i="1"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spren­džiant </a:t>
            </a:r>
            <a:r>
              <a:rPr lang="lt-LT" sz="1800" i="1" dirty="0">
                <a:solidFill>
                  <a:srgbClr val="000000"/>
                </a:solidFill>
                <a:latin typeface="Arial" panose="020B0604020202020204" pitchFamily="34" charset="0"/>
                <a:ea typeface="Microsoft Sans Serif" panose="020B0604020202020204" pitchFamily="34" charset="0"/>
                <a:cs typeface="Arial" panose="020B0604020202020204" pitchFamily="34" charset="0"/>
              </a:rPr>
              <a:t>BA </a:t>
            </a:r>
            <a:r>
              <a:rPr lang="lt-LT" sz="1800" i="1"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už nebaigtą daryti nusikaltimą klausimą būtina atsižvelgti į BK Bendrojoje dalyje nustatytas </a:t>
            </a:r>
            <a:r>
              <a:rPr lang="lt-LT" sz="1800" i="1" dirty="0">
                <a:solidFill>
                  <a:srgbClr val="000000"/>
                </a:solidFill>
                <a:latin typeface="Arial" panose="020B0604020202020204" pitchFamily="34" charset="0"/>
                <a:ea typeface="Microsoft Sans Serif" panose="020B0604020202020204" pitchFamily="34" charset="0"/>
                <a:cs typeface="Arial" panose="020B0604020202020204" pitchFamily="34" charset="0"/>
              </a:rPr>
              <a:t>NV </a:t>
            </a:r>
            <a:r>
              <a:rPr lang="lt-LT" sz="1800" i="1"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padarymo stadijų taisykles (BK 21 ir 22 str.), spren­džiant BA bendrininkams klausimą - į BK Bendrojoje dalyje nustatytas bendrininkavimo ir jo formų taisykles (BK 24-26 str.) ir pan. </a:t>
            </a:r>
          </a:p>
          <a:p>
            <a:pPr marL="342900" indent="-342900">
              <a:lnSpc>
                <a:spcPct val="100000"/>
              </a:lnSpc>
              <a:spcBef>
                <a:spcPts val="600"/>
              </a:spcBef>
              <a:buFont typeface="+mj-lt"/>
              <a:buAutoNum type="arabicPeriod"/>
            </a:pPr>
            <a:r>
              <a:rPr lang="lt-LT" sz="1800" dirty="0">
                <a:solidFill>
                  <a:srgbClr val="000000"/>
                </a:solidFill>
                <a:latin typeface="Arial" panose="020B0604020202020204" pitchFamily="34" charset="0"/>
                <a:ea typeface="Microsoft Sans Serif" panose="020B0604020202020204" pitchFamily="34" charset="0"/>
                <a:cs typeface="Arial" panose="020B0604020202020204" pitchFamily="34" charset="0"/>
              </a:rPr>
              <a:t>v</a:t>
            </a:r>
            <a:r>
              <a:rPr lang="lt-LT" sz="1800"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isa bausmės sky­rimo tvarka yra nustatyti BK Bendrojoje dalyje (</a:t>
            </a:r>
            <a:r>
              <a:rPr lang="lt-LT" sz="1800" i="1"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pvz., bendrieji konkrečios bausmės skyrimo pagrindai, švelnesnės, negu numato tam tikro BK Specialiosios dalies straipsnio sankcija, bausmės paskyrimas, subendrintos bausmės paskyrimas už kelias </a:t>
            </a:r>
            <a:r>
              <a:rPr lang="lt-LT" sz="1800" i="1" dirty="0">
                <a:solidFill>
                  <a:srgbClr val="000000"/>
                </a:solidFill>
                <a:latin typeface="Arial" panose="020B0604020202020204" pitchFamily="34" charset="0"/>
                <a:ea typeface="Microsoft Sans Serif" panose="020B0604020202020204" pitchFamily="34" charset="0"/>
                <a:cs typeface="Arial" panose="020B0604020202020204" pitchFamily="34" charset="0"/>
              </a:rPr>
              <a:t>NV </a:t>
            </a:r>
            <a:r>
              <a:rPr lang="lt-LT" sz="1800" i="1"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ir pan.</a:t>
            </a:r>
            <a:r>
              <a:rPr lang="lt-LT" sz="1800"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 ir kiti klausimai.</a:t>
            </a:r>
          </a:p>
          <a:p>
            <a:pPr>
              <a:lnSpc>
                <a:spcPct val="100000"/>
              </a:lnSpc>
              <a:spcBef>
                <a:spcPts val="600"/>
              </a:spcBef>
            </a:pPr>
            <a:r>
              <a:rPr lang="lt-LT" sz="1800" b="1" dirty="0">
                <a:solidFill>
                  <a:srgbClr val="000000"/>
                </a:solidFill>
                <a:latin typeface="Arial" panose="020B0604020202020204" pitchFamily="34" charset="0"/>
                <a:ea typeface="Sylfaen" panose="010A0502050306030303" pitchFamily="18" charset="0"/>
                <a:cs typeface="Arial" panose="020B0604020202020204" pitchFamily="34" charset="0"/>
              </a:rPr>
              <a:t>TAČIAU</a:t>
            </a:r>
            <a:r>
              <a:rPr lang="lt-LT" sz="1800" dirty="0">
                <a:solidFill>
                  <a:srgbClr val="000000"/>
                </a:solidFill>
                <a:latin typeface="Arial" panose="020B0604020202020204" pitchFamily="34" charset="0"/>
                <a:ea typeface="Sylfaen" panose="010A0502050306030303" pitchFamily="18" charset="0"/>
                <a:cs typeface="Arial" panose="020B0604020202020204" pitchFamily="34" charset="0"/>
              </a:rPr>
              <a:t>: </a:t>
            </a:r>
          </a:p>
          <a:p>
            <a:pPr marL="342900" indent="-342900">
              <a:lnSpc>
                <a:spcPct val="100000"/>
              </a:lnSpc>
              <a:spcBef>
                <a:spcPts val="600"/>
              </a:spcBef>
              <a:buFont typeface="+mj-lt"/>
              <a:buAutoNum type="arabicPeriod"/>
            </a:pPr>
            <a:r>
              <a:rPr lang="lt-LT" sz="1800" b="1" dirty="0">
                <a:solidFill>
                  <a:srgbClr val="000000"/>
                </a:solidFill>
                <a:effectLst/>
                <a:latin typeface="Arial" panose="020B0604020202020204" pitchFamily="34" charset="0"/>
                <a:ea typeface="Sylfaen" panose="010A0502050306030303" pitchFamily="18" charset="0"/>
                <a:cs typeface="Arial" panose="020B0604020202020204" pitchFamily="34" charset="0"/>
              </a:rPr>
              <a:t>BK Specialiosios dalies </a:t>
            </a:r>
            <a:r>
              <a:rPr lang="lt-LT" sz="1800" dirty="0">
                <a:solidFill>
                  <a:srgbClr val="000000"/>
                </a:solidFill>
                <a:effectLst/>
                <a:latin typeface="Arial" panose="020B0604020202020204" pitchFamily="34" charset="0"/>
                <a:ea typeface="Sylfaen" panose="010A0502050306030303" pitchFamily="18" charset="0"/>
                <a:cs typeface="Arial" panose="020B0604020202020204" pitchFamily="34" charset="0"/>
              </a:rPr>
              <a:t>skyriuose yra teisės normų, kurios atskleidžia atskirų šiuose sky­riuose numatytų </a:t>
            </a:r>
            <a:r>
              <a:rPr lang="lt-LT" sz="1800" b="1" dirty="0">
                <a:solidFill>
                  <a:srgbClr val="000000"/>
                </a:solidFill>
                <a:latin typeface="Arial" panose="020B0604020202020204" pitchFamily="34" charset="0"/>
                <a:ea typeface="Sylfaen" panose="010A0502050306030303" pitchFamily="18" charset="0"/>
                <a:cs typeface="Arial" panose="020B0604020202020204" pitchFamily="34" charset="0"/>
              </a:rPr>
              <a:t>NV </a:t>
            </a:r>
            <a:r>
              <a:rPr lang="lt-LT" sz="1800" b="1" dirty="0">
                <a:solidFill>
                  <a:srgbClr val="000000"/>
                </a:solidFill>
                <a:effectLst/>
                <a:latin typeface="Arial" panose="020B0604020202020204" pitchFamily="34" charset="0"/>
                <a:ea typeface="Sylfaen" panose="010A0502050306030303" pitchFamily="18" charset="0"/>
                <a:cs typeface="Arial" panose="020B0604020202020204" pitchFamily="34" charset="0"/>
              </a:rPr>
              <a:t>sudėčių požymių turinį</a:t>
            </a:r>
            <a:r>
              <a:rPr lang="lt-LT" sz="1800" dirty="0">
                <a:solidFill>
                  <a:srgbClr val="000000"/>
                </a:solidFill>
                <a:effectLst/>
                <a:latin typeface="Arial" panose="020B0604020202020204" pitchFamily="34" charset="0"/>
                <a:ea typeface="Sylfaen" panose="010A0502050306030303" pitchFamily="18" charset="0"/>
                <a:cs typeface="Arial" panose="020B0604020202020204" pitchFamily="34" charset="0"/>
              </a:rPr>
              <a:t>, </a:t>
            </a:r>
            <a:r>
              <a:rPr lang="lt-LT" sz="1800" i="1" dirty="0">
                <a:solidFill>
                  <a:srgbClr val="000000"/>
                </a:solidFill>
                <a:effectLst/>
                <a:latin typeface="Arial" panose="020B0604020202020204" pitchFamily="34" charset="0"/>
                <a:ea typeface="Sylfaen" panose="010A0502050306030303" pitchFamily="18" charset="0"/>
                <a:cs typeface="Arial" panose="020B0604020202020204" pitchFamily="34" charset="0"/>
              </a:rPr>
              <a:t>pvz. artimieji giminaičiai (BK 248 str.), valstybės tarnautojas ar jam prilygintas asmuo (BK 230 str.), didelė turtinė žala (BK 212 str.) ir pan</a:t>
            </a:r>
            <a:r>
              <a:rPr lang="lt-LT" sz="1800" dirty="0">
                <a:solidFill>
                  <a:srgbClr val="000000"/>
                </a:solidFill>
                <a:effectLst/>
                <a:latin typeface="Arial" panose="020B0604020202020204" pitchFamily="34" charset="0"/>
                <a:ea typeface="Sylfaen" panose="010A0502050306030303" pitchFamily="18" charset="0"/>
                <a:cs typeface="Arial" panose="020B0604020202020204" pitchFamily="34" charset="0"/>
              </a:rPr>
              <a:t>.</a:t>
            </a:r>
            <a:endParaRPr lang="lt-LT" sz="1800" dirty="0">
              <a:effectLst/>
              <a:latin typeface="Arial" panose="020B0604020202020204" pitchFamily="34" charset="0"/>
              <a:ea typeface="Sylfaen" panose="010A0502050306030303" pitchFamily="18" charset="0"/>
              <a:cs typeface="Arial" panose="020B0604020202020204" pitchFamily="34" charset="0"/>
            </a:endParaRPr>
          </a:p>
          <a:p>
            <a:pPr marL="342900" indent="-342900">
              <a:lnSpc>
                <a:spcPct val="100000"/>
              </a:lnSpc>
              <a:spcBef>
                <a:spcPts val="600"/>
              </a:spcBef>
              <a:buFont typeface="+mj-lt"/>
              <a:buAutoNum type="arabicPeriod"/>
            </a:pPr>
            <a:r>
              <a:rPr lang="lt-LT" sz="1800" b="1"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Ne visada užtenka va­dovautis BK</a:t>
            </a:r>
            <a:r>
              <a:rPr lang="lt-LT" sz="1800"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 kai </a:t>
            </a:r>
            <a:r>
              <a:rPr lang="lt-LT" sz="1800" dirty="0">
                <a:solidFill>
                  <a:srgbClr val="000000"/>
                </a:solidFill>
                <a:latin typeface="Arial" panose="020B0604020202020204" pitchFamily="34" charset="0"/>
                <a:ea typeface="Microsoft Sans Serif" panose="020B0604020202020204" pitchFamily="34" charset="0"/>
                <a:cs typeface="Arial" panose="020B0604020202020204" pitchFamily="34" charset="0"/>
              </a:rPr>
              <a:t>BK </a:t>
            </a:r>
            <a:r>
              <a:rPr lang="lt-LT" sz="1800"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įtvirtinamos blankes­nės dispozicijos, kurios teikia nuorodas į teisės aktus, apibūdinančius NV sudėties po­žymį, </a:t>
            </a:r>
            <a:r>
              <a:rPr lang="lt-LT" sz="1800" i="1" dirty="0">
                <a:solidFill>
                  <a:srgbClr val="000000"/>
                </a:solidFill>
                <a:latin typeface="Arial" panose="020B0604020202020204" pitchFamily="34" charset="0"/>
                <a:ea typeface="Microsoft Sans Serif" panose="020B0604020202020204" pitchFamily="34" charset="0"/>
                <a:cs typeface="Arial" panose="020B0604020202020204" pitchFamily="34" charset="0"/>
              </a:rPr>
              <a:t>pvz.</a:t>
            </a:r>
            <a:r>
              <a:rPr lang="lt-LT" sz="1800" i="1"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 BK 281 str. interpretavimas ir taikymas nėra įmanomas be Kelių eismo taisyklių, kurios detaliai apibūdina tam tikrus kelių eismo taisyklių pažeidimus</a:t>
            </a:r>
            <a:r>
              <a:rPr lang="lt-LT" sz="1800"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 </a:t>
            </a:r>
          </a:p>
          <a:p>
            <a:pPr>
              <a:lnSpc>
                <a:spcPct val="100000"/>
              </a:lnSpc>
              <a:spcBef>
                <a:spcPts val="600"/>
              </a:spcBef>
            </a:pPr>
            <a:endParaRPr lang="lt-LT" sz="1800" dirty="0">
              <a:effectLst/>
              <a:latin typeface="Arial" panose="020B0604020202020204" pitchFamily="34" charset="0"/>
              <a:ea typeface="Sylfaen" panose="010A0502050306030303" pitchFamily="18" charset="0"/>
              <a:cs typeface="Arial" panose="020B0604020202020204" pitchFamily="34" charset="0"/>
            </a:endParaRPr>
          </a:p>
        </p:txBody>
      </p:sp>
    </p:spTree>
    <p:extLst>
      <p:ext uri="{BB962C8B-B14F-4D97-AF65-F5344CB8AC3E}">
        <p14:creationId xmlns:p14="http://schemas.microsoft.com/office/powerpoint/2010/main" val="33577870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vadinimas 1">
            <a:extLst>
              <a:ext uri="{FF2B5EF4-FFF2-40B4-BE49-F238E27FC236}">
                <a16:creationId xmlns:a16="http://schemas.microsoft.com/office/drawing/2014/main" id="{7D4E60A5-FDDE-4035-8355-F3C8AEC54BBE}"/>
              </a:ext>
            </a:extLst>
          </p:cNvPr>
          <p:cNvSpPr>
            <a:spLocks noGrp="1"/>
          </p:cNvSpPr>
          <p:nvPr>
            <p:ph type="title"/>
          </p:nvPr>
        </p:nvSpPr>
        <p:spPr>
          <a:xfrm>
            <a:off x="838200" y="18255"/>
            <a:ext cx="10515600" cy="1539612"/>
          </a:xfrm>
        </p:spPr>
        <p:txBody>
          <a:bodyPr>
            <a:normAutofit/>
          </a:bodyPr>
          <a:lstStyle/>
          <a:p>
            <a:pPr algn="ctr"/>
            <a:r>
              <a:rPr lang="lt-LT" sz="3600" b="1" dirty="0">
                <a:solidFill>
                  <a:srgbClr val="000000"/>
                </a:solidFill>
                <a:latin typeface="Microsoft Sans Serif" panose="020B0604020202020204" pitchFamily="34" charset="0"/>
                <a:ea typeface="Microsoft Sans Serif" panose="020B0604020202020204" pitchFamily="34" charset="0"/>
              </a:rPr>
              <a:t>BT principai: Nėra nusikaltimo be įstatymo (</a:t>
            </a:r>
            <a:r>
              <a:rPr lang="lt-LT" sz="3600" b="1" i="1" dirty="0" err="1">
                <a:solidFill>
                  <a:srgbClr val="000000"/>
                </a:solidFill>
                <a:latin typeface="Microsoft Sans Serif" panose="020B0604020202020204" pitchFamily="34" charset="0"/>
                <a:ea typeface="Microsoft Sans Serif" panose="020B0604020202020204" pitchFamily="34" charset="0"/>
              </a:rPr>
              <a:t>nullum</a:t>
            </a:r>
            <a:r>
              <a:rPr lang="lt-LT" sz="3600" b="1" i="1" dirty="0">
                <a:solidFill>
                  <a:srgbClr val="000000"/>
                </a:solidFill>
                <a:latin typeface="Microsoft Sans Serif" panose="020B0604020202020204" pitchFamily="34" charset="0"/>
                <a:ea typeface="Microsoft Sans Serif" panose="020B0604020202020204" pitchFamily="34" charset="0"/>
              </a:rPr>
              <a:t> </a:t>
            </a:r>
            <a:r>
              <a:rPr lang="lt-LT" sz="3600" b="1" i="1" dirty="0" err="1">
                <a:solidFill>
                  <a:srgbClr val="000000"/>
                </a:solidFill>
                <a:latin typeface="Microsoft Sans Serif" panose="020B0604020202020204" pitchFamily="34" charset="0"/>
                <a:ea typeface="Microsoft Sans Serif" panose="020B0604020202020204" pitchFamily="34" charset="0"/>
              </a:rPr>
              <a:t>crimen</a:t>
            </a:r>
            <a:r>
              <a:rPr lang="lt-LT" sz="3600" b="1" i="1" dirty="0">
                <a:solidFill>
                  <a:srgbClr val="000000"/>
                </a:solidFill>
                <a:latin typeface="Microsoft Sans Serif" panose="020B0604020202020204" pitchFamily="34" charset="0"/>
                <a:ea typeface="Microsoft Sans Serif" panose="020B0604020202020204" pitchFamily="34" charset="0"/>
              </a:rPr>
              <a:t> </a:t>
            </a:r>
            <a:r>
              <a:rPr lang="lt-LT" sz="3600" b="1" i="1" dirty="0" err="1">
                <a:solidFill>
                  <a:srgbClr val="000000"/>
                </a:solidFill>
                <a:latin typeface="Microsoft Sans Serif" panose="020B0604020202020204" pitchFamily="34" charset="0"/>
                <a:ea typeface="Microsoft Sans Serif" panose="020B0604020202020204" pitchFamily="34" charset="0"/>
              </a:rPr>
              <a:t>sine</a:t>
            </a:r>
            <a:r>
              <a:rPr lang="lt-LT" sz="3600" b="1" i="1" dirty="0">
                <a:solidFill>
                  <a:srgbClr val="000000"/>
                </a:solidFill>
                <a:latin typeface="Microsoft Sans Serif" panose="020B0604020202020204" pitchFamily="34" charset="0"/>
                <a:ea typeface="Microsoft Sans Serif" panose="020B0604020202020204" pitchFamily="34" charset="0"/>
              </a:rPr>
              <a:t> </a:t>
            </a:r>
            <a:r>
              <a:rPr lang="lt-LT" sz="3600" b="1" i="1" dirty="0" err="1">
                <a:solidFill>
                  <a:srgbClr val="000000"/>
                </a:solidFill>
                <a:latin typeface="Microsoft Sans Serif" panose="020B0604020202020204" pitchFamily="34" charset="0"/>
                <a:ea typeface="Microsoft Sans Serif" panose="020B0604020202020204" pitchFamily="34" charset="0"/>
              </a:rPr>
              <a:t>lege</a:t>
            </a:r>
            <a:r>
              <a:rPr lang="lt-LT" sz="3600" b="1" dirty="0">
                <a:solidFill>
                  <a:srgbClr val="000000"/>
                </a:solidFill>
                <a:latin typeface="Microsoft Sans Serif" panose="020B0604020202020204" pitchFamily="34" charset="0"/>
                <a:ea typeface="Microsoft Sans Serif" panose="020B0604020202020204" pitchFamily="34" charset="0"/>
              </a:rPr>
              <a:t>)</a:t>
            </a:r>
          </a:p>
        </p:txBody>
      </p:sp>
      <p:sp>
        <p:nvSpPr>
          <p:cNvPr id="3" name="Turinio vietos rezervavimo ženklas 2">
            <a:extLst>
              <a:ext uri="{FF2B5EF4-FFF2-40B4-BE49-F238E27FC236}">
                <a16:creationId xmlns:a16="http://schemas.microsoft.com/office/drawing/2014/main" id="{EF3A5A40-2923-4432-9A13-D9FB59429387}"/>
              </a:ext>
            </a:extLst>
          </p:cNvPr>
          <p:cNvSpPr>
            <a:spLocks noGrp="1"/>
          </p:cNvSpPr>
          <p:nvPr>
            <p:ph idx="1"/>
          </p:nvPr>
        </p:nvSpPr>
        <p:spPr>
          <a:xfrm>
            <a:off x="1130060" y="1557866"/>
            <a:ext cx="10610491" cy="5195271"/>
          </a:xfrm>
        </p:spPr>
        <p:txBody>
          <a:bodyPr>
            <a:noAutofit/>
          </a:bodyPr>
          <a:lstStyle/>
          <a:p>
            <a:pPr>
              <a:lnSpc>
                <a:spcPct val="100000"/>
              </a:lnSpc>
              <a:spcBef>
                <a:spcPts val="600"/>
              </a:spcBef>
            </a:pPr>
            <a:endParaRPr lang="lt-LT" sz="1900" dirty="0">
              <a:solidFill>
                <a:srgbClr val="000000"/>
              </a:solidFill>
              <a:effectLst/>
              <a:latin typeface="Arial" panose="020B0604020202020204" pitchFamily="34" charset="0"/>
              <a:ea typeface="Sylfaen" panose="010A0502050306030303" pitchFamily="18" charset="0"/>
              <a:cs typeface="Arial" panose="020B0604020202020204" pitchFamily="34" charset="0"/>
            </a:endParaRPr>
          </a:p>
          <a:p>
            <a:pPr marL="361950">
              <a:lnSpc>
                <a:spcPct val="100000"/>
              </a:lnSpc>
              <a:spcBef>
                <a:spcPts val="600"/>
              </a:spcBef>
            </a:pPr>
            <a:r>
              <a:rPr lang="lt-LT" sz="2000" dirty="0">
                <a:solidFill>
                  <a:srgbClr val="000000"/>
                </a:solidFill>
                <a:effectLst/>
                <a:latin typeface="Arial" panose="020B0604020202020204" pitchFamily="34" charset="0"/>
                <a:ea typeface="Sylfaen" panose="010A0502050306030303" pitchFamily="18" charset="0"/>
                <a:cs typeface="Arial" panose="020B0604020202020204" pitchFamily="34" charset="0"/>
              </a:rPr>
              <a:t>Šio </a:t>
            </a:r>
            <a:r>
              <a:rPr lang="lt-LT" sz="2000" b="1" dirty="0">
                <a:solidFill>
                  <a:srgbClr val="000000"/>
                </a:solidFill>
                <a:effectLst/>
                <a:latin typeface="Arial" panose="020B0604020202020204" pitchFamily="34" charset="0"/>
                <a:ea typeface="Sylfaen" panose="010A0502050306030303" pitchFamily="18" charset="0"/>
                <a:cs typeface="Arial" panose="020B0604020202020204" pitchFamily="34" charset="0"/>
              </a:rPr>
              <a:t>principo esmė </a:t>
            </a:r>
            <a:r>
              <a:rPr lang="lt-LT" sz="2000" dirty="0">
                <a:solidFill>
                  <a:srgbClr val="000000"/>
                </a:solidFill>
                <a:effectLst/>
                <a:latin typeface="Arial" panose="020B0604020202020204" pitchFamily="34" charset="0"/>
                <a:ea typeface="Sylfaen" panose="010A0502050306030303" pitchFamily="18" charset="0"/>
                <a:cs typeface="Arial" panose="020B0604020202020204" pitchFamily="34" charset="0"/>
              </a:rPr>
              <a:t>atskleidžiama BK 2 str. 1 d.: „</a:t>
            </a:r>
            <a:r>
              <a:rPr lang="lt-LT" sz="2000" i="1" dirty="0">
                <a:solidFill>
                  <a:srgbClr val="000000"/>
                </a:solidFill>
                <a:effectLst/>
                <a:latin typeface="Arial" panose="020B0604020202020204" pitchFamily="34" charset="0"/>
                <a:ea typeface="Sylfaen" panose="010A0502050306030303" pitchFamily="18" charset="0"/>
                <a:cs typeface="Arial" panose="020B0604020202020204" pitchFamily="34" charset="0"/>
              </a:rPr>
              <a:t>asmuo atsako pagal šį kodeksą tik tuo atveju, jeigu jo padaryta veika buvo uždrausta baudžiamojo įstatymo, galiojusio nusikalstamos veikos padarymo metu</a:t>
            </a:r>
            <a:r>
              <a:rPr lang="lt-LT" sz="2000" dirty="0">
                <a:solidFill>
                  <a:srgbClr val="000000"/>
                </a:solidFill>
                <a:effectLst/>
                <a:latin typeface="Arial" panose="020B0604020202020204" pitchFamily="34" charset="0"/>
                <a:ea typeface="Sylfaen" panose="010A0502050306030303" pitchFamily="18" charset="0"/>
                <a:cs typeface="Arial" panose="020B0604020202020204" pitchFamily="34" charset="0"/>
              </a:rPr>
              <a:t>“.</a:t>
            </a:r>
          </a:p>
          <a:p>
            <a:pPr marL="361950">
              <a:lnSpc>
                <a:spcPct val="100000"/>
              </a:lnSpc>
              <a:spcBef>
                <a:spcPts val="600"/>
              </a:spcBef>
            </a:pPr>
            <a:r>
              <a:rPr lang="lt-LT" sz="2000" dirty="0">
                <a:solidFill>
                  <a:srgbClr val="000000"/>
                </a:solidFill>
                <a:effectLst/>
                <a:latin typeface="Arial" panose="020B0604020202020204" pitchFamily="34" charset="0"/>
                <a:ea typeface="Sylfaen" panose="010A0502050306030303" pitchFamily="18" charset="0"/>
                <a:cs typeface="Arial" panose="020B0604020202020204" pitchFamily="34" charset="0"/>
              </a:rPr>
              <a:t>Šio </a:t>
            </a:r>
            <a:r>
              <a:rPr lang="lt-LT" sz="2000" b="1" dirty="0">
                <a:solidFill>
                  <a:srgbClr val="000000"/>
                </a:solidFill>
                <a:effectLst/>
                <a:latin typeface="Arial" panose="020B0604020202020204" pitchFamily="34" charset="0"/>
                <a:ea typeface="Sylfaen" panose="010A0502050306030303" pitchFamily="18" charset="0"/>
                <a:cs typeface="Arial" panose="020B0604020202020204" pitchFamily="34" charset="0"/>
              </a:rPr>
              <a:t>principo turinį</a:t>
            </a:r>
            <a:r>
              <a:rPr lang="lt-LT" sz="2000" dirty="0">
                <a:solidFill>
                  <a:srgbClr val="000000"/>
                </a:solidFill>
                <a:effectLst/>
                <a:latin typeface="Arial" panose="020B0604020202020204" pitchFamily="34" charset="0"/>
                <a:ea typeface="Sylfaen" panose="010A0502050306030303" pitchFamily="18" charset="0"/>
                <a:cs typeface="Arial" panose="020B0604020202020204" pitchFamily="34" charset="0"/>
              </a:rPr>
              <a:t> sudaro keletas nuostatų: </a:t>
            </a:r>
          </a:p>
          <a:p>
            <a:pPr marL="361950">
              <a:lnSpc>
                <a:spcPct val="100000"/>
              </a:lnSpc>
              <a:spcBef>
                <a:spcPts val="600"/>
              </a:spcBef>
              <a:buFont typeface="+mj-lt"/>
              <a:buAutoNum type="arabicPeriod"/>
            </a:pPr>
            <a:r>
              <a:rPr lang="lt-LT" sz="2000" dirty="0">
                <a:solidFill>
                  <a:srgbClr val="000000"/>
                </a:solidFill>
                <a:effectLst/>
                <a:latin typeface="Arial" panose="020B0604020202020204" pitchFamily="34" charset="0"/>
                <a:ea typeface="Sylfaen" panose="010A0502050306030303" pitchFamily="18" charset="0"/>
                <a:cs typeface="Arial" panose="020B0604020202020204" pitchFamily="34" charset="0"/>
              </a:rPr>
              <a:t>įstaty­mai turi tiksliai nustatyti baudžiamojo įstatymo galiojimo laiką (pra­džią ir pabaigą); </a:t>
            </a:r>
          </a:p>
          <a:p>
            <a:pPr marL="361950">
              <a:lnSpc>
                <a:spcPct val="100000"/>
              </a:lnSpc>
              <a:spcBef>
                <a:spcPts val="600"/>
              </a:spcBef>
              <a:buFont typeface="+mj-lt"/>
              <a:buAutoNum type="arabicPeriod"/>
            </a:pPr>
            <a:r>
              <a:rPr lang="lt-LT" sz="2000" dirty="0">
                <a:solidFill>
                  <a:srgbClr val="000000"/>
                </a:solidFill>
                <a:effectLst/>
                <a:latin typeface="Arial" panose="020B0604020202020204" pitchFamily="34" charset="0"/>
                <a:ea typeface="Sylfaen" panose="010A0502050306030303" pitchFamily="18" charset="0"/>
                <a:cs typeface="Arial" panose="020B0604020202020204" pitchFamily="34" charset="0"/>
              </a:rPr>
              <a:t>veiką kaip nusikalstamą gali uždrausti tik baudžia­masis įstatymas (lot. </a:t>
            </a:r>
            <a:r>
              <a:rPr lang="lt-LT" sz="2000" i="1" spc="0" dirty="0" err="1">
                <a:solidFill>
                  <a:srgbClr val="000000"/>
                </a:solidFill>
                <a:effectLst/>
                <a:latin typeface="Arial" panose="020B0604020202020204" pitchFamily="34" charset="0"/>
                <a:ea typeface="Sylfaen" panose="010A0502050306030303" pitchFamily="18" charset="0"/>
                <a:cs typeface="Arial" panose="020B0604020202020204" pitchFamily="34" charset="0"/>
              </a:rPr>
              <a:t>nullum</a:t>
            </a:r>
            <a:r>
              <a:rPr lang="lt-LT" sz="2000" i="1" spc="0" dirty="0">
                <a:solidFill>
                  <a:srgbClr val="000000"/>
                </a:solidFill>
                <a:effectLst/>
                <a:latin typeface="Arial" panose="020B0604020202020204" pitchFamily="34" charset="0"/>
                <a:ea typeface="Sylfaen" panose="010A0502050306030303" pitchFamily="18" charset="0"/>
                <a:cs typeface="Arial" panose="020B0604020202020204" pitchFamily="34" charset="0"/>
              </a:rPr>
              <a:t> </a:t>
            </a:r>
            <a:r>
              <a:rPr lang="lt-LT" sz="2000" i="1" spc="0" dirty="0" err="1">
                <a:solidFill>
                  <a:srgbClr val="000000"/>
                </a:solidFill>
                <a:effectLst/>
                <a:latin typeface="Arial" panose="020B0604020202020204" pitchFamily="34" charset="0"/>
                <a:ea typeface="Sylfaen" panose="010A0502050306030303" pitchFamily="18" charset="0"/>
                <a:cs typeface="Arial" panose="020B0604020202020204" pitchFamily="34" charset="0"/>
              </a:rPr>
              <a:t>crimen</a:t>
            </a:r>
            <a:r>
              <a:rPr lang="lt-LT" sz="2000" i="1" spc="0" dirty="0">
                <a:solidFill>
                  <a:srgbClr val="000000"/>
                </a:solidFill>
                <a:effectLst/>
                <a:latin typeface="Arial" panose="020B0604020202020204" pitchFamily="34" charset="0"/>
                <a:ea typeface="Sylfaen" panose="010A0502050306030303" pitchFamily="18" charset="0"/>
                <a:cs typeface="Arial" panose="020B0604020202020204" pitchFamily="34" charset="0"/>
              </a:rPr>
              <a:t> </a:t>
            </a:r>
            <a:r>
              <a:rPr lang="lt-LT" sz="2000" i="1" spc="0" dirty="0" err="1">
                <a:solidFill>
                  <a:srgbClr val="000000"/>
                </a:solidFill>
                <a:effectLst/>
                <a:latin typeface="Arial" panose="020B0604020202020204" pitchFamily="34" charset="0"/>
                <a:ea typeface="Sylfaen" panose="010A0502050306030303" pitchFamily="18" charset="0"/>
                <a:cs typeface="Arial" panose="020B0604020202020204" pitchFamily="34" charset="0"/>
              </a:rPr>
              <a:t>sine</a:t>
            </a:r>
            <a:r>
              <a:rPr lang="lt-LT" sz="2000" i="1" spc="0" dirty="0">
                <a:solidFill>
                  <a:srgbClr val="000000"/>
                </a:solidFill>
                <a:effectLst/>
                <a:latin typeface="Arial" panose="020B0604020202020204" pitchFamily="34" charset="0"/>
                <a:ea typeface="Sylfaen" panose="010A0502050306030303" pitchFamily="18" charset="0"/>
                <a:cs typeface="Arial" panose="020B0604020202020204" pitchFamily="34" charset="0"/>
              </a:rPr>
              <a:t> </a:t>
            </a:r>
            <a:r>
              <a:rPr lang="lt-LT" sz="2000" i="1" spc="0" dirty="0" err="1">
                <a:solidFill>
                  <a:srgbClr val="000000"/>
                </a:solidFill>
                <a:effectLst/>
                <a:latin typeface="Arial" panose="020B0604020202020204" pitchFamily="34" charset="0"/>
                <a:ea typeface="Sylfaen" panose="010A0502050306030303" pitchFamily="18" charset="0"/>
                <a:cs typeface="Arial" panose="020B0604020202020204" pitchFamily="34" charset="0"/>
              </a:rPr>
              <a:t>lege</a:t>
            </a:r>
            <a:r>
              <a:rPr lang="lt-LT" sz="2000" i="1" spc="0" dirty="0">
                <a:solidFill>
                  <a:srgbClr val="000000"/>
                </a:solidFill>
                <a:effectLst/>
                <a:latin typeface="Arial" panose="020B0604020202020204" pitchFamily="34" charset="0"/>
                <a:ea typeface="Sylfaen" panose="010A0502050306030303" pitchFamily="18" charset="0"/>
                <a:cs typeface="Arial" panose="020B0604020202020204" pitchFamily="34" charset="0"/>
              </a:rPr>
              <a:t> </a:t>
            </a:r>
            <a:r>
              <a:rPr lang="lt-LT" sz="2000" i="1" spc="0" dirty="0" err="1">
                <a:solidFill>
                  <a:srgbClr val="000000"/>
                </a:solidFill>
                <a:effectLst/>
                <a:latin typeface="Arial" panose="020B0604020202020204" pitchFamily="34" charset="0"/>
                <a:ea typeface="Sylfaen" panose="010A0502050306030303" pitchFamily="18" charset="0"/>
                <a:cs typeface="Arial" panose="020B0604020202020204" pitchFamily="34" charset="0"/>
              </a:rPr>
              <a:t>scripta</a:t>
            </a:r>
            <a:r>
              <a:rPr lang="lt-LT" sz="2000" i="1" spc="0" dirty="0">
                <a:solidFill>
                  <a:srgbClr val="000000"/>
                </a:solidFill>
                <a:effectLst/>
                <a:latin typeface="Arial" panose="020B0604020202020204" pitchFamily="34" charset="0"/>
                <a:ea typeface="Sylfaen" panose="010A0502050306030303" pitchFamily="18" charset="0"/>
                <a:cs typeface="Arial" panose="020B0604020202020204" pitchFamily="34" charset="0"/>
              </a:rPr>
              <a:t>);</a:t>
            </a:r>
            <a:r>
              <a:rPr lang="lt-LT" sz="2000" dirty="0">
                <a:solidFill>
                  <a:srgbClr val="000000"/>
                </a:solidFill>
                <a:effectLst/>
                <a:latin typeface="Arial" panose="020B0604020202020204" pitchFamily="34" charset="0"/>
                <a:ea typeface="Sylfaen" panose="010A0502050306030303" pitchFamily="18" charset="0"/>
                <a:cs typeface="Arial" panose="020B0604020202020204" pitchFamily="34" charset="0"/>
              </a:rPr>
              <a:t> </a:t>
            </a:r>
          </a:p>
          <a:p>
            <a:pPr marL="361950">
              <a:lnSpc>
                <a:spcPct val="100000"/>
              </a:lnSpc>
              <a:spcBef>
                <a:spcPts val="600"/>
              </a:spcBef>
              <a:buFont typeface="+mj-lt"/>
              <a:buAutoNum type="arabicPeriod"/>
            </a:pPr>
            <a:r>
              <a:rPr lang="lt-LT" sz="2000" dirty="0">
                <a:solidFill>
                  <a:srgbClr val="000000"/>
                </a:solidFill>
                <a:effectLst/>
                <a:latin typeface="Arial" panose="020B0604020202020204" pitchFamily="34" charset="0"/>
                <a:ea typeface="Sylfaen" panose="010A0502050306030303" pitchFamily="18" charset="0"/>
                <a:cs typeface="Arial" panose="020B0604020202020204" pitchFamily="34" charset="0"/>
              </a:rPr>
              <a:t>NV požymiai baudžiamajame įstatyme turi būti aiškūs ir tikslūs (lot. </a:t>
            </a:r>
            <a:r>
              <a:rPr lang="lt-LT" sz="2000" i="1" spc="0" dirty="0" err="1">
                <a:solidFill>
                  <a:srgbClr val="000000"/>
                </a:solidFill>
                <a:effectLst/>
                <a:latin typeface="Arial" panose="020B0604020202020204" pitchFamily="34" charset="0"/>
                <a:ea typeface="Sylfaen" panose="010A0502050306030303" pitchFamily="18" charset="0"/>
                <a:cs typeface="Arial" panose="020B0604020202020204" pitchFamily="34" charset="0"/>
              </a:rPr>
              <a:t>nullum</a:t>
            </a:r>
            <a:r>
              <a:rPr lang="lt-LT" sz="2000" i="1" spc="0" dirty="0">
                <a:solidFill>
                  <a:srgbClr val="000000"/>
                </a:solidFill>
                <a:effectLst/>
                <a:latin typeface="Arial" panose="020B0604020202020204" pitchFamily="34" charset="0"/>
                <a:ea typeface="Sylfaen" panose="010A0502050306030303" pitchFamily="18" charset="0"/>
                <a:cs typeface="Arial" panose="020B0604020202020204" pitchFamily="34" charset="0"/>
              </a:rPr>
              <a:t> </a:t>
            </a:r>
            <a:r>
              <a:rPr lang="lt-LT" sz="2000" i="1" spc="0" dirty="0" err="1">
                <a:solidFill>
                  <a:srgbClr val="000000"/>
                </a:solidFill>
                <a:effectLst/>
                <a:latin typeface="Arial" panose="020B0604020202020204" pitchFamily="34" charset="0"/>
                <a:ea typeface="Sylfaen" panose="010A0502050306030303" pitchFamily="18" charset="0"/>
                <a:cs typeface="Arial" panose="020B0604020202020204" pitchFamily="34" charset="0"/>
              </a:rPr>
              <a:t>crimen</a:t>
            </a:r>
            <a:r>
              <a:rPr lang="lt-LT" sz="2000" i="1" spc="0" dirty="0">
                <a:solidFill>
                  <a:srgbClr val="000000"/>
                </a:solidFill>
                <a:effectLst/>
                <a:latin typeface="Arial" panose="020B0604020202020204" pitchFamily="34" charset="0"/>
                <a:ea typeface="Sylfaen" panose="010A0502050306030303" pitchFamily="18" charset="0"/>
                <a:cs typeface="Arial" panose="020B0604020202020204" pitchFamily="34" charset="0"/>
              </a:rPr>
              <a:t> </a:t>
            </a:r>
            <a:r>
              <a:rPr lang="lt-LT" sz="2000" i="1" spc="0" dirty="0" err="1">
                <a:solidFill>
                  <a:srgbClr val="000000"/>
                </a:solidFill>
                <a:effectLst/>
                <a:latin typeface="Arial" panose="020B0604020202020204" pitchFamily="34" charset="0"/>
                <a:ea typeface="Sylfaen" panose="010A0502050306030303" pitchFamily="18" charset="0"/>
                <a:cs typeface="Arial" panose="020B0604020202020204" pitchFamily="34" charset="0"/>
              </a:rPr>
              <a:t>sine</a:t>
            </a:r>
            <a:r>
              <a:rPr lang="lt-LT" sz="2000" i="1" spc="0" dirty="0">
                <a:solidFill>
                  <a:srgbClr val="000000"/>
                </a:solidFill>
                <a:effectLst/>
                <a:latin typeface="Arial" panose="020B0604020202020204" pitchFamily="34" charset="0"/>
                <a:ea typeface="Sylfaen" panose="010A0502050306030303" pitchFamily="18" charset="0"/>
                <a:cs typeface="Arial" panose="020B0604020202020204" pitchFamily="34" charset="0"/>
              </a:rPr>
              <a:t> </a:t>
            </a:r>
            <a:r>
              <a:rPr lang="lt-LT" sz="2000" i="1" spc="0" dirty="0" err="1">
                <a:solidFill>
                  <a:srgbClr val="000000"/>
                </a:solidFill>
                <a:effectLst/>
                <a:latin typeface="Arial" panose="020B0604020202020204" pitchFamily="34" charset="0"/>
                <a:ea typeface="Sylfaen" panose="010A0502050306030303" pitchFamily="18" charset="0"/>
                <a:cs typeface="Arial" panose="020B0604020202020204" pitchFamily="34" charset="0"/>
              </a:rPr>
              <a:t>lege</a:t>
            </a:r>
            <a:r>
              <a:rPr lang="lt-LT" sz="2000" i="1" spc="0" dirty="0">
                <a:solidFill>
                  <a:srgbClr val="000000"/>
                </a:solidFill>
                <a:effectLst/>
                <a:latin typeface="Arial" panose="020B0604020202020204" pitchFamily="34" charset="0"/>
                <a:ea typeface="Sylfaen" panose="010A0502050306030303" pitchFamily="18" charset="0"/>
                <a:cs typeface="Arial" panose="020B0604020202020204" pitchFamily="34" charset="0"/>
              </a:rPr>
              <a:t> </a:t>
            </a:r>
            <a:r>
              <a:rPr lang="lt-LT" sz="2000" i="1" spc="0" dirty="0" err="1">
                <a:solidFill>
                  <a:srgbClr val="000000"/>
                </a:solidFill>
                <a:effectLst/>
                <a:latin typeface="Arial" panose="020B0604020202020204" pitchFamily="34" charset="0"/>
                <a:ea typeface="Sylfaen" panose="010A0502050306030303" pitchFamily="18" charset="0"/>
                <a:cs typeface="Arial" panose="020B0604020202020204" pitchFamily="34" charset="0"/>
              </a:rPr>
              <a:t>certa</a:t>
            </a:r>
            <a:r>
              <a:rPr lang="lt-LT" sz="2000" i="1" spc="0" dirty="0">
                <a:solidFill>
                  <a:srgbClr val="000000"/>
                </a:solidFill>
                <a:effectLst/>
                <a:latin typeface="Arial" panose="020B0604020202020204" pitchFamily="34" charset="0"/>
                <a:ea typeface="Sylfaen" panose="010A0502050306030303" pitchFamily="18" charset="0"/>
                <a:cs typeface="Arial" panose="020B0604020202020204" pitchFamily="34" charset="0"/>
              </a:rPr>
              <a:t>);</a:t>
            </a:r>
            <a:r>
              <a:rPr lang="lt-LT" sz="2000" dirty="0">
                <a:solidFill>
                  <a:srgbClr val="000000"/>
                </a:solidFill>
                <a:effectLst/>
                <a:latin typeface="Arial" panose="020B0604020202020204" pitchFamily="34" charset="0"/>
                <a:ea typeface="Sylfaen" panose="010A0502050306030303" pitchFamily="18" charset="0"/>
                <a:cs typeface="Arial" panose="020B0604020202020204" pitchFamily="34" charset="0"/>
              </a:rPr>
              <a:t> </a:t>
            </a:r>
          </a:p>
          <a:p>
            <a:pPr marL="361950">
              <a:lnSpc>
                <a:spcPct val="100000"/>
              </a:lnSpc>
              <a:spcBef>
                <a:spcPts val="600"/>
              </a:spcBef>
              <a:buFont typeface="+mj-lt"/>
              <a:buAutoNum type="arabicPeriod"/>
            </a:pPr>
            <a:r>
              <a:rPr lang="lt-LT" sz="2000" dirty="0">
                <a:solidFill>
                  <a:srgbClr val="000000"/>
                </a:solidFill>
                <a:effectLst/>
                <a:latin typeface="Arial" panose="020B0604020202020204" pitchFamily="34" charset="0"/>
                <a:ea typeface="Sylfaen" panose="010A0502050306030303" pitchFamily="18" charset="0"/>
                <a:cs typeface="Arial" panose="020B0604020202020204" pitchFamily="34" charset="0"/>
              </a:rPr>
              <a:t>draudimas taikyti teisės ir įstaty­mo analogiją nustatant veikos nusikalstamumą ir baudžiamumą (lot. </a:t>
            </a:r>
            <a:r>
              <a:rPr lang="lt-LT" sz="2000" i="1" spc="0" dirty="0" err="1">
                <a:solidFill>
                  <a:srgbClr val="000000"/>
                </a:solidFill>
                <a:effectLst/>
                <a:latin typeface="Arial" panose="020B0604020202020204" pitchFamily="34" charset="0"/>
                <a:ea typeface="Sylfaen" panose="010A0502050306030303" pitchFamily="18" charset="0"/>
                <a:cs typeface="Arial" panose="020B0604020202020204" pitchFamily="34" charset="0"/>
              </a:rPr>
              <a:t>nullum</a:t>
            </a:r>
            <a:r>
              <a:rPr lang="lt-LT" sz="2000" i="1" spc="0" dirty="0">
                <a:solidFill>
                  <a:srgbClr val="000000"/>
                </a:solidFill>
                <a:effectLst/>
                <a:latin typeface="Arial" panose="020B0604020202020204" pitchFamily="34" charset="0"/>
                <a:ea typeface="Sylfaen" panose="010A0502050306030303" pitchFamily="18" charset="0"/>
                <a:cs typeface="Arial" panose="020B0604020202020204" pitchFamily="34" charset="0"/>
              </a:rPr>
              <a:t> </a:t>
            </a:r>
            <a:r>
              <a:rPr lang="lt-LT" sz="2000" i="1" spc="0" dirty="0" err="1">
                <a:solidFill>
                  <a:srgbClr val="000000"/>
                </a:solidFill>
                <a:effectLst/>
                <a:latin typeface="Arial" panose="020B0604020202020204" pitchFamily="34" charset="0"/>
                <a:ea typeface="Sylfaen" panose="010A0502050306030303" pitchFamily="18" charset="0"/>
                <a:cs typeface="Arial" panose="020B0604020202020204" pitchFamily="34" charset="0"/>
              </a:rPr>
              <a:t>crimen</a:t>
            </a:r>
            <a:r>
              <a:rPr lang="lt-LT" sz="2000" i="1" spc="0" dirty="0">
                <a:solidFill>
                  <a:srgbClr val="000000"/>
                </a:solidFill>
                <a:effectLst/>
                <a:latin typeface="Arial" panose="020B0604020202020204" pitchFamily="34" charset="0"/>
                <a:ea typeface="Sylfaen" panose="010A0502050306030303" pitchFamily="18" charset="0"/>
                <a:cs typeface="Arial" panose="020B0604020202020204" pitchFamily="34" charset="0"/>
              </a:rPr>
              <a:t> </a:t>
            </a:r>
            <a:r>
              <a:rPr lang="lt-LT" sz="2000" i="1" spc="0" dirty="0" err="1">
                <a:solidFill>
                  <a:srgbClr val="000000"/>
                </a:solidFill>
                <a:effectLst/>
                <a:latin typeface="Arial" panose="020B0604020202020204" pitchFamily="34" charset="0"/>
                <a:ea typeface="Sylfaen" panose="010A0502050306030303" pitchFamily="18" charset="0"/>
                <a:cs typeface="Arial" panose="020B0604020202020204" pitchFamily="34" charset="0"/>
              </a:rPr>
              <a:t>sine</a:t>
            </a:r>
            <a:r>
              <a:rPr lang="lt-LT" sz="2000" i="1" spc="0" dirty="0">
                <a:solidFill>
                  <a:srgbClr val="000000"/>
                </a:solidFill>
                <a:effectLst/>
                <a:latin typeface="Arial" panose="020B0604020202020204" pitchFamily="34" charset="0"/>
                <a:ea typeface="Sylfaen" panose="010A0502050306030303" pitchFamily="18" charset="0"/>
                <a:cs typeface="Arial" panose="020B0604020202020204" pitchFamily="34" charset="0"/>
              </a:rPr>
              <a:t> </a:t>
            </a:r>
            <a:r>
              <a:rPr lang="lt-LT" sz="2000" i="1" spc="0" dirty="0" err="1">
                <a:solidFill>
                  <a:srgbClr val="000000"/>
                </a:solidFill>
                <a:effectLst/>
                <a:latin typeface="Arial" panose="020B0604020202020204" pitchFamily="34" charset="0"/>
                <a:ea typeface="Sylfaen" panose="010A0502050306030303" pitchFamily="18" charset="0"/>
                <a:cs typeface="Arial" panose="020B0604020202020204" pitchFamily="34" charset="0"/>
              </a:rPr>
              <a:t>lege</a:t>
            </a:r>
            <a:r>
              <a:rPr lang="lt-LT" sz="2000" i="1" spc="0" dirty="0">
                <a:solidFill>
                  <a:srgbClr val="000000"/>
                </a:solidFill>
                <a:effectLst/>
                <a:latin typeface="Arial" panose="020B0604020202020204" pitchFamily="34" charset="0"/>
                <a:ea typeface="Sylfaen" panose="010A0502050306030303" pitchFamily="18" charset="0"/>
                <a:cs typeface="Arial" panose="020B0604020202020204" pitchFamily="34" charset="0"/>
              </a:rPr>
              <a:t> </a:t>
            </a:r>
            <a:r>
              <a:rPr lang="lt-LT" sz="2000" i="1" spc="0" dirty="0" err="1">
                <a:solidFill>
                  <a:srgbClr val="000000"/>
                </a:solidFill>
                <a:effectLst/>
                <a:latin typeface="Arial" panose="020B0604020202020204" pitchFamily="34" charset="0"/>
                <a:ea typeface="Sylfaen" panose="010A0502050306030303" pitchFamily="18" charset="0"/>
                <a:cs typeface="Arial" panose="020B0604020202020204" pitchFamily="34" charset="0"/>
              </a:rPr>
              <a:t>stricta</a:t>
            </a:r>
            <a:r>
              <a:rPr lang="lt-LT" sz="2000" i="1" spc="0" dirty="0">
                <a:solidFill>
                  <a:srgbClr val="000000"/>
                </a:solidFill>
                <a:effectLst/>
                <a:latin typeface="Arial" panose="020B0604020202020204" pitchFamily="34" charset="0"/>
                <a:ea typeface="Sylfaen" panose="010A0502050306030303" pitchFamily="18" charset="0"/>
                <a:cs typeface="Arial" panose="020B0604020202020204" pitchFamily="34" charset="0"/>
              </a:rPr>
              <a:t>).</a:t>
            </a:r>
            <a:endParaRPr lang="lt-LT" sz="2000" dirty="0">
              <a:effectLst/>
              <a:latin typeface="Arial" panose="020B0604020202020204" pitchFamily="34" charset="0"/>
              <a:ea typeface="Sylfaen" panose="010A0502050306030303" pitchFamily="18" charset="0"/>
              <a:cs typeface="Arial" panose="020B0604020202020204" pitchFamily="34" charset="0"/>
            </a:endParaRPr>
          </a:p>
          <a:p>
            <a:pPr>
              <a:lnSpc>
                <a:spcPct val="100000"/>
              </a:lnSpc>
              <a:spcBef>
                <a:spcPts val="600"/>
              </a:spcBef>
            </a:pPr>
            <a:endParaRPr lang="lt-LT" sz="1800" dirty="0">
              <a:effectLst/>
              <a:latin typeface="Arial" panose="020B0604020202020204" pitchFamily="34" charset="0"/>
              <a:ea typeface="Sylfaen" panose="010A0502050306030303" pitchFamily="18" charset="0"/>
              <a:cs typeface="Arial" panose="020B0604020202020204" pitchFamily="34" charset="0"/>
            </a:endParaRPr>
          </a:p>
        </p:txBody>
      </p:sp>
    </p:spTree>
    <p:extLst>
      <p:ext uri="{BB962C8B-B14F-4D97-AF65-F5344CB8AC3E}">
        <p14:creationId xmlns:p14="http://schemas.microsoft.com/office/powerpoint/2010/main" val="26305876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vadinimas 1">
            <a:extLst>
              <a:ext uri="{FF2B5EF4-FFF2-40B4-BE49-F238E27FC236}">
                <a16:creationId xmlns:a16="http://schemas.microsoft.com/office/drawing/2014/main" id="{7D4E60A5-FDDE-4035-8355-F3C8AEC54BBE}"/>
              </a:ext>
            </a:extLst>
          </p:cNvPr>
          <p:cNvSpPr>
            <a:spLocks noGrp="1"/>
          </p:cNvSpPr>
          <p:nvPr>
            <p:ph type="title"/>
          </p:nvPr>
        </p:nvSpPr>
        <p:spPr>
          <a:xfrm>
            <a:off x="838200" y="18255"/>
            <a:ext cx="10515600" cy="1539612"/>
          </a:xfrm>
        </p:spPr>
        <p:txBody>
          <a:bodyPr>
            <a:normAutofit/>
          </a:bodyPr>
          <a:lstStyle/>
          <a:p>
            <a:pPr algn="ctr"/>
            <a:r>
              <a:rPr lang="lt-LT" sz="3600" b="1" dirty="0">
                <a:solidFill>
                  <a:srgbClr val="000000"/>
                </a:solidFill>
                <a:latin typeface="Microsoft Sans Serif" panose="020B0604020202020204" pitchFamily="34" charset="0"/>
                <a:ea typeface="Microsoft Sans Serif" panose="020B0604020202020204" pitchFamily="34" charset="0"/>
              </a:rPr>
              <a:t>BT principai: Nėra bausmės be įstatymo (</a:t>
            </a:r>
            <a:r>
              <a:rPr lang="lt-LT" sz="3600" b="1" i="1" dirty="0" err="1">
                <a:solidFill>
                  <a:srgbClr val="000000"/>
                </a:solidFill>
                <a:latin typeface="Microsoft Sans Serif" panose="020B0604020202020204" pitchFamily="34" charset="0"/>
                <a:ea typeface="Microsoft Sans Serif" panose="020B0604020202020204" pitchFamily="34" charset="0"/>
              </a:rPr>
              <a:t>nulla</a:t>
            </a:r>
            <a:r>
              <a:rPr lang="lt-LT" sz="3600" b="1" i="1" dirty="0">
                <a:solidFill>
                  <a:srgbClr val="000000"/>
                </a:solidFill>
                <a:latin typeface="Microsoft Sans Serif" panose="020B0604020202020204" pitchFamily="34" charset="0"/>
                <a:ea typeface="Microsoft Sans Serif" panose="020B0604020202020204" pitchFamily="34" charset="0"/>
              </a:rPr>
              <a:t> </a:t>
            </a:r>
            <a:r>
              <a:rPr lang="lt-LT" sz="3600" b="1" i="1" dirty="0" err="1">
                <a:solidFill>
                  <a:srgbClr val="000000"/>
                </a:solidFill>
                <a:latin typeface="Microsoft Sans Serif" panose="020B0604020202020204" pitchFamily="34" charset="0"/>
                <a:ea typeface="Microsoft Sans Serif" panose="020B0604020202020204" pitchFamily="34" charset="0"/>
              </a:rPr>
              <a:t>poena</a:t>
            </a:r>
            <a:r>
              <a:rPr lang="lt-LT" sz="3600" b="1" i="1" dirty="0">
                <a:solidFill>
                  <a:srgbClr val="000000"/>
                </a:solidFill>
                <a:latin typeface="Microsoft Sans Serif" panose="020B0604020202020204" pitchFamily="34" charset="0"/>
                <a:ea typeface="Microsoft Sans Serif" panose="020B0604020202020204" pitchFamily="34" charset="0"/>
              </a:rPr>
              <a:t> </a:t>
            </a:r>
            <a:r>
              <a:rPr lang="lt-LT" sz="3600" b="1" i="1" dirty="0" err="1">
                <a:solidFill>
                  <a:srgbClr val="000000"/>
                </a:solidFill>
                <a:latin typeface="Microsoft Sans Serif" panose="020B0604020202020204" pitchFamily="34" charset="0"/>
                <a:ea typeface="Microsoft Sans Serif" panose="020B0604020202020204" pitchFamily="34" charset="0"/>
              </a:rPr>
              <a:t>sine</a:t>
            </a:r>
            <a:r>
              <a:rPr lang="lt-LT" sz="3600" b="1" i="1" dirty="0">
                <a:solidFill>
                  <a:srgbClr val="000000"/>
                </a:solidFill>
                <a:latin typeface="Microsoft Sans Serif" panose="020B0604020202020204" pitchFamily="34" charset="0"/>
                <a:ea typeface="Microsoft Sans Serif" panose="020B0604020202020204" pitchFamily="34" charset="0"/>
              </a:rPr>
              <a:t> </a:t>
            </a:r>
            <a:r>
              <a:rPr lang="lt-LT" sz="3600" b="1" i="1" dirty="0" err="1">
                <a:solidFill>
                  <a:srgbClr val="000000"/>
                </a:solidFill>
                <a:latin typeface="Microsoft Sans Serif" panose="020B0604020202020204" pitchFamily="34" charset="0"/>
                <a:ea typeface="Microsoft Sans Serif" panose="020B0604020202020204" pitchFamily="34" charset="0"/>
              </a:rPr>
              <a:t>lege</a:t>
            </a:r>
            <a:r>
              <a:rPr lang="lt-LT" sz="3600" b="1" dirty="0">
                <a:solidFill>
                  <a:srgbClr val="000000"/>
                </a:solidFill>
                <a:latin typeface="Microsoft Sans Serif" panose="020B0604020202020204" pitchFamily="34" charset="0"/>
                <a:ea typeface="Microsoft Sans Serif" panose="020B0604020202020204" pitchFamily="34" charset="0"/>
              </a:rPr>
              <a:t>)</a:t>
            </a:r>
          </a:p>
        </p:txBody>
      </p:sp>
      <p:sp>
        <p:nvSpPr>
          <p:cNvPr id="3" name="Turinio vietos rezervavimo ženklas 2">
            <a:extLst>
              <a:ext uri="{FF2B5EF4-FFF2-40B4-BE49-F238E27FC236}">
                <a16:creationId xmlns:a16="http://schemas.microsoft.com/office/drawing/2014/main" id="{EF3A5A40-2923-4432-9A13-D9FB59429387}"/>
              </a:ext>
            </a:extLst>
          </p:cNvPr>
          <p:cNvSpPr>
            <a:spLocks noGrp="1"/>
          </p:cNvSpPr>
          <p:nvPr>
            <p:ph idx="1"/>
          </p:nvPr>
        </p:nvSpPr>
        <p:spPr>
          <a:xfrm>
            <a:off x="1069674" y="1557866"/>
            <a:ext cx="10867859" cy="5195271"/>
          </a:xfrm>
        </p:spPr>
        <p:txBody>
          <a:bodyPr>
            <a:noAutofit/>
          </a:bodyPr>
          <a:lstStyle/>
          <a:p>
            <a:pPr marL="361950" indent="-276225">
              <a:lnSpc>
                <a:spcPct val="100000"/>
              </a:lnSpc>
              <a:spcBef>
                <a:spcPts val="600"/>
              </a:spcBef>
            </a:pPr>
            <a:endParaRPr lang="lt-LT" sz="1900"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endParaRPr>
          </a:p>
          <a:p>
            <a:pPr marL="361950" indent="-276225">
              <a:lnSpc>
                <a:spcPct val="100000"/>
              </a:lnSpc>
              <a:spcBef>
                <a:spcPts val="600"/>
              </a:spcBef>
            </a:pPr>
            <a:r>
              <a:rPr lang="lt-LT" sz="2000"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Šio </a:t>
            </a:r>
            <a:r>
              <a:rPr lang="lt-LT" sz="2000" b="1"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principo esmę </a:t>
            </a:r>
            <a:r>
              <a:rPr lang="lt-LT" sz="2000"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atskleidžia BK 2 str. 5 </a:t>
            </a:r>
            <a:r>
              <a:rPr lang="lt-LT" sz="2000" dirty="0">
                <a:solidFill>
                  <a:srgbClr val="000000"/>
                </a:solidFill>
                <a:latin typeface="Arial" panose="020B0604020202020204" pitchFamily="34" charset="0"/>
                <a:ea typeface="Microsoft Sans Serif" panose="020B0604020202020204" pitchFamily="34" charset="0"/>
                <a:cs typeface="Arial" panose="020B0604020202020204" pitchFamily="34" charset="0"/>
              </a:rPr>
              <a:t>d.: </a:t>
            </a:r>
            <a:r>
              <a:rPr lang="lt-LT" sz="2000"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a:t>
            </a:r>
            <a:r>
              <a:rPr lang="lt-LT" sz="2000" i="1"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bausmės, baudžiamojo ar auklėjamojo po­veikio priemonės bei priverčiamosios medicinos priemonės skiriamos tik pagal įstatymą</a:t>
            </a:r>
            <a:r>
              <a:rPr lang="lt-LT" sz="2000"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 </a:t>
            </a:r>
          </a:p>
          <a:p>
            <a:pPr marL="361950" indent="-276225">
              <a:lnSpc>
                <a:spcPct val="100000"/>
              </a:lnSpc>
              <a:spcBef>
                <a:spcPts val="600"/>
              </a:spcBef>
            </a:pPr>
            <a:r>
              <a:rPr lang="lt-LT" sz="2000" b="1"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KONSTITUCIJA</a:t>
            </a:r>
            <a:r>
              <a:rPr lang="lt-LT" sz="2000" b="1" dirty="0">
                <a:solidFill>
                  <a:srgbClr val="000000"/>
                </a:solidFill>
                <a:latin typeface="Arial" panose="020B0604020202020204" pitchFamily="34" charset="0"/>
                <a:ea typeface="Microsoft Sans Serif" panose="020B0604020202020204" pitchFamily="34" charset="0"/>
                <a:cs typeface="Arial" panose="020B0604020202020204" pitchFamily="34" charset="0"/>
              </a:rPr>
              <a:t>: </a:t>
            </a:r>
            <a:r>
              <a:rPr lang="lt-LT" sz="2000"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bausmės, kurios gali būti paskiriamos už padarytą NV, gali būti įteisintos ne bet kuriuo teisės aktu, o tik įstatymu.</a:t>
            </a:r>
          </a:p>
          <a:p>
            <a:pPr marL="361950" indent="-276225">
              <a:lnSpc>
                <a:spcPct val="100000"/>
              </a:lnSpc>
              <a:spcBef>
                <a:spcPts val="600"/>
              </a:spcBef>
            </a:pPr>
            <a:r>
              <a:rPr lang="lt-LT" sz="2000" dirty="0">
                <a:solidFill>
                  <a:srgbClr val="000000"/>
                </a:solidFill>
                <a:effectLst/>
                <a:latin typeface="Arial" panose="020B0604020202020204" pitchFamily="34" charset="0"/>
                <a:ea typeface="Sylfaen" panose="010A0502050306030303" pitchFamily="18" charset="0"/>
                <a:cs typeface="Arial" panose="020B0604020202020204" pitchFamily="34" charset="0"/>
              </a:rPr>
              <a:t>Šio </a:t>
            </a:r>
            <a:r>
              <a:rPr lang="lt-LT" sz="2000" b="1" dirty="0">
                <a:solidFill>
                  <a:srgbClr val="000000"/>
                </a:solidFill>
                <a:effectLst/>
                <a:latin typeface="Arial" panose="020B0604020202020204" pitchFamily="34" charset="0"/>
                <a:ea typeface="Sylfaen" panose="010A0502050306030303" pitchFamily="18" charset="0"/>
                <a:cs typeface="Arial" panose="020B0604020202020204" pitchFamily="34" charset="0"/>
              </a:rPr>
              <a:t>principo turinį </a:t>
            </a:r>
            <a:r>
              <a:rPr lang="lt-LT" sz="2000" dirty="0">
                <a:solidFill>
                  <a:srgbClr val="000000"/>
                </a:solidFill>
                <a:effectLst/>
                <a:latin typeface="Arial" panose="020B0604020202020204" pitchFamily="34" charset="0"/>
                <a:ea typeface="Sylfaen" panose="010A0502050306030303" pitchFamily="18" charset="0"/>
                <a:cs typeface="Arial" panose="020B0604020202020204" pitchFamily="34" charset="0"/>
              </a:rPr>
              <a:t>sudaro keletas nuostatų:</a:t>
            </a:r>
          </a:p>
          <a:p>
            <a:pPr marL="361950" indent="-276225">
              <a:lnSpc>
                <a:spcPct val="100000"/>
              </a:lnSpc>
              <a:spcBef>
                <a:spcPts val="600"/>
              </a:spcBef>
              <a:buFont typeface="+mj-lt"/>
              <a:buAutoNum type="arabicPeriod"/>
            </a:pPr>
            <a:r>
              <a:rPr lang="lt-LT" sz="2000" dirty="0">
                <a:solidFill>
                  <a:srgbClr val="000000"/>
                </a:solidFill>
                <a:effectLst/>
                <a:latin typeface="Arial" panose="020B0604020202020204" pitchFamily="34" charset="0"/>
                <a:ea typeface="Sylfaen" panose="010A0502050306030303" pitchFamily="18" charset="0"/>
                <a:cs typeface="Arial" panose="020B0604020202020204" pitchFamily="34" charset="0"/>
              </a:rPr>
              <a:t>įstatymai turi tiksliai nustatyti baudžiamojo įstatymo galiojimo laiką (pradžią ir pabaigą);</a:t>
            </a:r>
          </a:p>
          <a:p>
            <a:pPr marL="361950" indent="-276225">
              <a:lnSpc>
                <a:spcPct val="100000"/>
              </a:lnSpc>
              <a:spcBef>
                <a:spcPts val="600"/>
              </a:spcBef>
              <a:buFont typeface="+mj-lt"/>
              <a:buAutoNum type="arabicPeriod"/>
            </a:pPr>
            <a:r>
              <a:rPr lang="lt-LT" sz="2000" dirty="0">
                <a:solidFill>
                  <a:srgbClr val="000000"/>
                </a:solidFill>
                <a:effectLst/>
                <a:latin typeface="Arial" panose="020B0604020202020204" pitchFamily="34" charset="0"/>
                <a:ea typeface="Sylfaen" panose="010A0502050306030303" pitchFamily="18" charset="0"/>
                <a:cs typeface="Arial" panose="020B0604020202020204" pitchFamily="34" charset="0"/>
              </a:rPr>
              <a:t>bausmę ar kitą baudžiamo­sios teisės poveikio priemonę už NV gali nustatyti tik baudžiamasis įstatymas </a:t>
            </a:r>
            <a:r>
              <a:rPr lang="lt-LT" sz="2000" i="1" spc="0" dirty="0">
                <a:solidFill>
                  <a:srgbClr val="000000"/>
                </a:solidFill>
                <a:effectLst/>
                <a:latin typeface="Arial" panose="020B0604020202020204" pitchFamily="34" charset="0"/>
                <a:ea typeface="Sylfaen" panose="010A0502050306030303" pitchFamily="18" charset="0"/>
                <a:cs typeface="Arial" panose="020B0604020202020204" pitchFamily="34" charset="0"/>
              </a:rPr>
              <a:t>(</a:t>
            </a:r>
            <a:r>
              <a:rPr lang="lt-LT" sz="2000" i="1" spc="0" dirty="0" err="1">
                <a:solidFill>
                  <a:srgbClr val="000000"/>
                </a:solidFill>
                <a:effectLst/>
                <a:latin typeface="Arial" panose="020B0604020202020204" pitchFamily="34" charset="0"/>
                <a:ea typeface="Sylfaen" panose="010A0502050306030303" pitchFamily="18" charset="0"/>
                <a:cs typeface="Arial" panose="020B0604020202020204" pitchFamily="34" charset="0"/>
              </a:rPr>
              <a:t>nulla</a:t>
            </a:r>
            <a:r>
              <a:rPr lang="lt-LT" sz="2000" i="1" spc="0" dirty="0">
                <a:solidFill>
                  <a:srgbClr val="000000"/>
                </a:solidFill>
                <a:effectLst/>
                <a:latin typeface="Arial" panose="020B0604020202020204" pitchFamily="34" charset="0"/>
                <a:ea typeface="Sylfaen" panose="010A0502050306030303" pitchFamily="18" charset="0"/>
                <a:cs typeface="Arial" panose="020B0604020202020204" pitchFamily="34" charset="0"/>
              </a:rPr>
              <a:t> </a:t>
            </a:r>
            <a:r>
              <a:rPr lang="lt-LT" sz="2000" i="1" spc="0" dirty="0" err="1">
                <a:solidFill>
                  <a:srgbClr val="000000"/>
                </a:solidFill>
                <a:effectLst/>
                <a:latin typeface="Arial" panose="020B0604020202020204" pitchFamily="34" charset="0"/>
                <a:ea typeface="Sylfaen" panose="010A0502050306030303" pitchFamily="18" charset="0"/>
                <a:cs typeface="Arial" panose="020B0604020202020204" pitchFamily="34" charset="0"/>
              </a:rPr>
              <a:t>poena</a:t>
            </a:r>
            <a:r>
              <a:rPr lang="lt-LT" sz="2000" i="1" spc="0" dirty="0">
                <a:solidFill>
                  <a:srgbClr val="000000"/>
                </a:solidFill>
                <a:effectLst/>
                <a:latin typeface="Arial" panose="020B0604020202020204" pitchFamily="34" charset="0"/>
                <a:ea typeface="Sylfaen" panose="010A0502050306030303" pitchFamily="18" charset="0"/>
                <a:cs typeface="Arial" panose="020B0604020202020204" pitchFamily="34" charset="0"/>
              </a:rPr>
              <a:t> </a:t>
            </a:r>
            <a:r>
              <a:rPr lang="lt-LT" sz="2000" i="1" spc="0" dirty="0" err="1">
                <a:solidFill>
                  <a:srgbClr val="000000"/>
                </a:solidFill>
                <a:effectLst/>
                <a:latin typeface="Arial" panose="020B0604020202020204" pitchFamily="34" charset="0"/>
                <a:ea typeface="Sylfaen" panose="010A0502050306030303" pitchFamily="18" charset="0"/>
                <a:cs typeface="Arial" panose="020B0604020202020204" pitchFamily="34" charset="0"/>
              </a:rPr>
              <a:t>sine</a:t>
            </a:r>
            <a:r>
              <a:rPr lang="lt-LT" sz="2000" i="1" spc="0" dirty="0">
                <a:solidFill>
                  <a:srgbClr val="000000"/>
                </a:solidFill>
                <a:effectLst/>
                <a:latin typeface="Arial" panose="020B0604020202020204" pitchFamily="34" charset="0"/>
                <a:ea typeface="Sylfaen" panose="010A0502050306030303" pitchFamily="18" charset="0"/>
                <a:cs typeface="Arial" panose="020B0604020202020204" pitchFamily="34" charset="0"/>
              </a:rPr>
              <a:t> </a:t>
            </a:r>
            <a:r>
              <a:rPr lang="lt-LT" sz="2000" i="1" spc="0" dirty="0" err="1">
                <a:solidFill>
                  <a:srgbClr val="000000"/>
                </a:solidFill>
                <a:effectLst/>
                <a:latin typeface="Arial" panose="020B0604020202020204" pitchFamily="34" charset="0"/>
                <a:ea typeface="Sylfaen" panose="010A0502050306030303" pitchFamily="18" charset="0"/>
                <a:cs typeface="Arial" panose="020B0604020202020204" pitchFamily="34" charset="0"/>
              </a:rPr>
              <a:t>lege</a:t>
            </a:r>
            <a:r>
              <a:rPr lang="lt-LT" sz="2000" i="1" spc="0" dirty="0">
                <a:solidFill>
                  <a:srgbClr val="000000"/>
                </a:solidFill>
                <a:effectLst/>
                <a:latin typeface="Arial" panose="020B0604020202020204" pitchFamily="34" charset="0"/>
                <a:ea typeface="Sylfaen" panose="010A0502050306030303" pitchFamily="18" charset="0"/>
                <a:cs typeface="Arial" panose="020B0604020202020204" pitchFamily="34" charset="0"/>
              </a:rPr>
              <a:t> </a:t>
            </a:r>
            <a:r>
              <a:rPr lang="lt-LT" sz="2000" i="1" spc="0" dirty="0" err="1">
                <a:solidFill>
                  <a:srgbClr val="000000"/>
                </a:solidFill>
                <a:effectLst/>
                <a:latin typeface="Arial" panose="020B0604020202020204" pitchFamily="34" charset="0"/>
                <a:ea typeface="Sylfaen" panose="010A0502050306030303" pitchFamily="18" charset="0"/>
                <a:cs typeface="Arial" panose="020B0604020202020204" pitchFamily="34" charset="0"/>
              </a:rPr>
              <a:t>scripta</a:t>
            </a:r>
            <a:r>
              <a:rPr lang="lt-LT" sz="2000" i="1" spc="0" dirty="0">
                <a:solidFill>
                  <a:srgbClr val="000000"/>
                </a:solidFill>
                <a:effectLst/>
                <a:latin typeface="Arial" panose="020B0604020202020204" pitchFamily="34" charset="0"/>
                <a:ea typeface="Sylfaen" panose="010A0502050306030303" pitchFamily="18" charset="0"/>
                <a:cs typeface="Arial" panose="020B0604020202020204" pitchFamily="34" charset="0"/>
              </a:rPr>
              <a:t>);</a:t>
            </a:r>
          </a:p>
          <a:p>
            <a:pPr marL="361950" indent="-276225">
              <a:lnSpc>
                <a:spcPct val="100000"/>
              </a:lnSpc>
              <a:spcBef>
                <a:spcPts val="600"/>
              </a:spcBef>
              <a:buFont typeface="+mj-lt"/>
              <a:buAutoNum type="arabicPeriod"/>
            </a:pPr>
            <a:r>
              <a:rPr lang="lt-LT" sz="2000" dirty="0">
                <a:solidFill>
                  <a:srgbClr val="000000"/>
                </a:solidFill>
                <a:effectLst/>
                <a:latin typeface="Arial" panose="020B0604020202020204" pitchFamily="34" charset="0"/>
                <a:ea typeface="Sylfaen" panose="010A0502050306030303" pitchFamily="18" charset="0"/>
                <a:cs typeface="Arial" panose="020B0604020202020204" pitchFamily="34" charset="0"/>
              </a:rPr>
              <a:t>bausmės ar kitos BT poveikio priemonės požymiai ir turinys baudžiamajame įstatyme turi būti aiškūs ir tikslūs </a:t>
            </a:r>
            <a:r>
              <a:rPr lang="lt-LT" sz="2000" i="1" spc="0" dirty="0">
                <a:solidFill>
                  <a:srgbClr val="000000"/>
                </a:solidFill>
                <a:effectLst/>
                <a:latin typeface="Arial" panose="020B0604020202020204" pitchFamily="34" charset="0"/>
                <a:ea typeface="Sylfaen" panose="010A0502050306030303" pitchFamily="18" charset="0"/>
                <a:cs typeface="Arial" panose="020B0604020202020204" pitchFamily="34" charset="0"/>
              </a:rPr>
              <a:t>(</a:t>
            </a:r>
            <a:r>
              <a:rPr lang="lt-LT" sz="2000" i="1" spc="0" dirty="0" err="1">
                <a:solidFill>
                  <a:srgbClr val="000000"/>
                </a:solidFill>
                <a:effectLst/>
                <a:latin typeface="Arial" panose="020B0604020202020204" pitchFamily="34" charset="0"/>
                <a:ea typeface="Sylfaen" panose="010A0502050306030303" pitchFamily="18" charset="0"/>
                <a:cs typeface="Arial" panose="020B0604020202020204" pitchFamily="34" charset="0"/>
              </a:rPr>
              <a:t>nulla</a:t>
            </a:r>
            <a:r>
              <a:rPr lang="lt-LT" sz="2000" i="1" spc="0" dirty="0">
                <a:solidFill>
                  <a:srgbClr val="000000"/>
                </a:solidFill>
                <a:effectLst/>
                <a:latin typeface="Arial" panose="020B0604020202020204" pitchFamily="34" charset="0"/>
                <a:ea typeface="Sylfaen" panose="010A0502050306030303" pitchFamily="18" charset="0"/>
                <a:cs typeface="Arial" panose="020B0604020202020204" pitchFamily="34" charset="0"/>
              </a:rPr>
              <a:t> </a:t>
            </a:r>
            <a:r>
              <a:rPr lang="lt-LT" sz="2000" i="1" spc="0" dirty="0" err="1">
                <a:solidFill>
                  <a:srgbClr val="000000"/>
                </a:solidFill>
                <a:effectLst/>
                <a:latin typeface="Arial" panose="020B0604020202020204" pitchFamily="34" charset="0"/>
                <a:ea typeface="Sylfaen" panose="010A0502050306030303" pitchFamily="18" charset="0"/>
                <a:cs typeface="Arial" panose="020B0604020202020204" pitchFamily="34" charset="0"/>
              </a:rPr>
              <a:t>poena</a:t>
            </a:r>
            <a:r>
              <a:rPr lang="lt-LT" sz="2000" i="1" spc="0" dirty="0">
                <a:solidFill>
                  <a:srgbClr val="000000"/>
                </a:solidFill>
                <a:effectLst/>
                <a:latin typeface="Arial" panose="020B0604020202020204" pitchFamily="34" charset="0"/>
                <a:ea typeface="Sylfaen" panose="010A0502050306030303" pitchFamily="18" charset="0"/>
                <a:cs typeface="Arial" panose="020B0604020202020204" pitchFamily="34" charset="0"/>
              </a:rPr>
              <a:t> </a:t>
            </a:r>
            <a:r>
              <a:rPr lang="lt-LT" sz="2000" i="1" spc="0" dirty="0" err="1">
                <a:solidFill>
                  <a:srgbClr val="000000"/>
                </a:solidFill>
                <a:effectLst/>
                <a:latin typeface="Arial" panose="020B0604020202020204" pitchFamily="34" charset="0"/>
                <a:ea typeface="Sylfaen" panose="010A0502050306030303" pitchFamily="18" charset="0"/>
                <a:cs typeface="Arial" panose="020B0604020202020204" pitchFamily="34" charset="0"/>
              </a:rPr>
              <a:t>sine</a:t>
            </a:r>
            <a:r>
              <a:rPr lang="lt-LT" sz="2000" i="1" spc="0" dirty="0">
                <a:solidFill>
                  <a:srgbClr val="000000"/>
                </a:solidFill>
                <a:effectLst/>
                <a:latin typeface="Arial" panose="020B0604020202020204" pitchFamily="34" charset="0"/>
                <a:ea typeface="Sylfaen" panose="010A0502050306030303" pitchFamily="18" charset="0"/>
                <a:cs typeface="Arial" panose="020B0604020202020204" pitchFamily="34" charset="0"/>
              </a:rPr>
              <a:t> </a:t>
            </a:r>
            <a:r>
              <a:rPr lang="lt-LT" sz="2000" i="1" spc="0" dirty="0" err="1">
                <a:solidFill>
                  <a:srgbClr val="000000"/>
                </a:solidFill>
                <a:effectLst/>
                <a:latin typeface="Arial" panose="020B0604020202020204" pitchFamily="34" charset="0"/>
                <a:ea typeface="Sylfaen" panose="010A0502050306030303" pitchFamily="18" charset="0"/>
                <a:cs typeface="Arial" panose="020B0604020202020204" pitchFamily="34" charset="0"/>
              </a:rPr>
              <a:t>lege</a:t>
            </a:r>
            <a:r>
              <a:rPr lang="lt-LT" sz="2000" i="1" spc="0" dirty="0">
                <a:solidFill>
                  <a:srgbClr val="000000"/>
                </a:solidFill>
                <a:effectLst/>
                <a:latin typeface="Arial" panose="020B0604020202020204" pitchFamily="34" charset="0"/>
                <a:ea typeface="Sylfaen" panose="010A0502050306030303" pitchFamily="18" charset="0"/>
                <a:cs typeface="Arial" panose="020B0604020202020204" pitchFamily="34" charset="0"/>
              </a:rPr>
              <a:t> </a:t>
            </a:r>
            <a:r>
              <a:rPr lang="lt-LT" sz="2000" i="1" spc="0" dirty="0" err="1">
                <a:solidFill>
                  <a:srgbClr val="000000"/>
                </a:solidFill>
                <a:effectLst/>
                <a:latin typeface="Arial" panose="020B0604020202020204" pitchFamily="34" charset="0"/>
                <a:ea typeface="Sylfaen" panose="010A0502050306030303" pitchFamily="18" charset="0"/>
                <a:cs typeface="Arial" panose="020B0604020202020204" pitchFamily="34" charset="0"/>
              </a:rPr>
              <a:t>certa</a:t>
            </a:r>
            <a:r>
              <a:rPr lang="lt-LT" sz="2000" i="1" spc="0" dirty="0">
                <a:solidFill>
                  <a:srgbClr val="000000"/>
                </a:solidFill>
                <a:effectLst/>
                <a:latin typeface="Arial" panose="020B0604020202020204" pitchFamily="34" charset="0"/>
                <a:ea typeface="Sylfaen" panose="010A0502050306030303" pitchFamily="18" charset="0"/>
                <a:cs typeface="Arial" panose="020B0604020202020204" pitchFamily="34" charset="0"/>
              </a:rPr>
              <a:t>);</a:t>
            </a:r>
            <a:r>
              <a:rPr lang="lt-LT" sz="2000" dirty="0">
                <a:solidFill>
                  <a:srgbClr val="000000"/>
                </a:solidFill>
                <a:effectLst/>
                <a:latin typeface="Arial" panose="020B0604020202020204" pitchFamily="34" charset="0"/>
                <a:ea typeface="Sylfaen" panose="010A0502050306030303" pitchFamily="18" charset="0"/>
                <a:cs typeface="Arial" panose="020B0604020202020204" pitchFamily="34" charset="0"/>
              </a:rPr>
              <a:t> </a:t>
            </a:r>
          </a:p>
          <a:p>
            <a:pPr marL="361950" indent="-276225">
              <a:lnSpc>
                <a:spcPct val="100000"/>
              </a:lnSpc>
              <a:spcBef>
                <a:spcPts val="600"/>
              </a:spcBef>
              <a:buFont typeface="+mj-lt"/>
              <a:buAutoNum type="arabicPeriod"/>
            </a:pPr>
            <a:r>
              <a:rPr lang="lt-LT" sz="2000" dirty="0">
                <a:solidFill>
                  <a:srgbClr val="000000"/>
                </a:solidFill>
                <a:effectLst/>
                <a:latin typeface="Arial" panose="020B0604020202020204" pitchFamily="34" charset="0"/>
                <a:ea typeface="Sylfaen" panose="010A0502050306030303" pitchFamily="18" charset="0"/>
                <a:cs typeface="Arial" panose="020B0604020202020204" pitchFamily="34" charset="0"/>
              </a:rPr>
              <a:t>draudžiama taikyti teisės ir įstatymo analogiją nusta­tant bausmės ar kitos BT poveikio priemonės turinį </a:t>
            </a:r>
            <a:r>
              <a:rPr lang="lt-LT" sz="2000" i="1" spc="0" dirty="0">
                <a:solidFill>
                  <a:srgbClr val="000000"/>
                </a:solidFill>
                <a:effectLst/>
                <a:latin typeface="Arial" panose="020B0604020202020204" pitchFamily="34" charset="0"/>
                <a:ea typeface="Sylfaen" panose="010A0502050306030303" pitchFamily="18" charset="0"/>
                <a:cs typeface="Arial" panose="020B0604020202020204" pitchFamily="34" charset="0"/>
              </a:rPr>
              <a:t>(</a:t>
            </a:r>
            <a:r>
              <a:rPr lang="lt-LT" sz="2000" i="1" spc="0" dirty="0" err="1">
                <a:solidFill>
                  <a:srgbClr val="000000"/>
                </a:solidFill>
                <a:effectLst/>
                <a:latin typeface="Arial" panose="020B0604020202020204" pitchFamily="34" charset="0"/>
                <a:ea typeface="Sylfaen" panose="010A0502050306030303" pitchFamily="18" charset="0"/>
                <a:cs typeface="Arial" panose="020B0604020202020204" pitchFamily="34" charset="0"/>
              </a:rPr>
              <a:t>nulla</a:t>
            </a:r>
            <a:r>
              <a:rPr lang="lt-LT" sz="2000" i="1" spc="0" dirty="0">
                <a:solidFill>
                  <a:srgbClr val="000000"/>
                </a:solidFill>
                <a:effectLst/>
                <a:latin typeface="Arial" panose="020B0604020202020204" pitchFamily="34" charset="0"/>
                <a:ea typeface="Sylfaen" panose="010A0502050306030303" pitchFamily="18" charset="0"/>
                <a:cs typeface="Arial" panose="020B0604020202020204" pitchFamily="34" charset="0"/>
              </a:rPr>
              <a:t> </a:t>
            </a:r>
            <a:r>
              <a:rPr lang="lt-LT" sz="2000" i="1" spc="0" dirty="0" err="1">
                <a:solidFill>
                  <a:srgbClr val="000000"/>
                </a:solidFill>
                <a:effectLst/>
                <a:latin typeface="Arial" panose="020B0604020202020204" pitchFamily="34" charset="0"/>
                <a:ea typeface="Sylfaen" panose="010A0502050306030303" pitchFamily="18" charset="0"/>
                <a:cs typeface="Arial" panose="020B0604020202020204" pitchFamily="34" charset="0"/>
              </a:rPr>
              <a:t>poena</a:t>
            </a:r>
            <a:r>
              <a:rPr lang="lt-LT" sz="2000" i="1" spc="0" dirty="0">
                <a:solidFill>
                  <a:srgbClr val="000000"/>
                </a:solidFill>
                <a:effectLst/>
                <a:latin typeface="Arial" panose="020B0604020202020204" pitchFamily="34" charset="0"/>
                <a:ea typeface="Sylfaen" panose="010A0502050306030303" pitchFamily="18" charset="0"/>
                <a:cs typeface="Arial" panose="020B0604020202020204" pitchFamily="34" charset="0"/>
              </a:rPr>
              <a:t> </a:t>
            </a:r>
            <a:r>
              <a:rPr lang="lt-LT" sz="2000" i="1" spc="0" dirty="0" err="1">
                <a:solidFill>
                  <a:srgbClr val="000000"/>
                </a:solidFill>
                <a:effectLst/>
                <a:latin typeface="Arial" panose="020B0604020202020204" pitchFamily="34" charset="0"/>
                <a:ea typeface="Sylfaen" panose="010A0502050306030303" pitchFamily="18" charset="0"/>
                <a:cs typeface="Arial" panose="020B0604020202020204" pitchFamily="34" charset="0"/>
              </a:rPr>
              <a:t>sine</a:t>
            </a:r>
            <a:r>
              <a:rPr lang="lt-LT" sz="2000" i="1" spc="0" dirty="0">
                <a:solidFill>
                  <a:srgbClr val="000000"/>
                </a:solidFill>
                <a:effectLst/>
                <a:latin typeface="Arial" panose="020B0604020202020204" pitchFamily="34" charset="0"/>
                <a:ea typeface="Sylfaen" panose="010A0502050306030303" pitchFamily="18" charset="0"/>
                <a:cs typeface="Arial" panose="020B0604020202020204" pitchFamily="34" charset="0"/>
              </a:rPr>
              <a:t> </a:t>
            </a:r>
            <a:r>
              <a:rPr lang="lt-LT" sz="2000" i="1" spc="0" dirty="0" err="1">
                <a:solidFill>
                  <a:srgbClr val="000000"/>
                </a:solidFill>
                <a:effectLst/>
                <a:latin typeface="Arial" panose="020B0604020202020204" pitchFamily="34" charset="0"/>
                <a:ea typeface="Sylfaen" panose="010A0502050306030303" pitchFamily="18" charset="0"/>
                <a:cs typeface="Arial" panose="020B0604020202020204" pitchFamily="34" charset="0"/>
              </a:rPr>
              <a:t>lege</a:t>
            </a:r>
            <a:r>
              <a:rPr lang="lt-LT" sz="2000" i="1" spc="0" dirty="0">
                <a:solidFill>
                  <a:srgbClr val="000000"/>
                </a:solidFill>
                <a:effectLst/>
                <a:latin typeface="Arial" panose="020B0604020202020204" pitchFamily="34" charset="0"/>
                <a:ea typeface="Sylfaen" panose="010A0502050306030303" pitchFamily="18" charset="0"/>
                <a:cs typeface="Arial" panose="020B0604020202020204" pitchFamily="34" charset="0"/>
              </a:rPr>
              <a:t> </a:t>
            </a:r>
            <a:r>
              <a:rPr lang="lt-LT" sz="2000" i="1" spc="0" dirty="0" err="1">
                <a:solidFill>
                  <a:srgbClr val="000000"/>
                </a:solidFill>
                <a:effectLst/>
                <a:latin typeface="Arial" panose="020B0604020202020204" pitchFamily="34" charset="0"/>
                <a:ea typeface="Sylfaen" panose="010A0502050306030303" pitchFamily="18" charset="0"/>
                <a:cs typeface="Arial" panose="020B0604020202020204" pitchFamily="34" charset="0"/>
              </a:rPr>
              <a:t>stricta</a:t>
            </a:r>
            <a:r>
              <a:rPr lang="lt-LT" sz="2000" i="1" spc="0" dirty="0">
                <a:solidFill>
                  <a:srgbClr val="000000"/>
                </a:solidFill>
                <a:effectLst/>
                <a:latin typeface="Arial" panose="020B0604020202020204" pitchFamily="34" charset="0"/>
                <a:ea typeface="Sylfaen" panose="010A0502050306030303" pitchFamily="18" charset="0"/>
                <a:cs typeface="Arial" panose="020B0604020202020204" pitchFamily="34" charset="0"/>
              </a:rPr>
              <a:t>).</a:t>
            </a:r>
            <a:endParaRPr lang="lt-LT" sz="2000" dirty="0">
              <a:effectLst/>
              <a:latin typeface="Arial" panose="020B0604020202020204" pitchFamily="34" charset="0"/>
              <a:ea typeface="Sylfaen" panose="010A0502050306030303" pitchFamily="18" charset="0"/>
              <a:cs typeface="Arial" panose="020B0604020202020204" pitchFamily="34" charset="0"/>
            </a:endParaRPr>
          </a:p>
          <a:p>
            <a:pPr>
              <a:lnSpc>
                <a:spcPct val="100000"/>
              </a:lnSpc>
              <a:spcBef>
                <a:spcPts val="600"/>
              </a:spcBef>
            </a:pPr>
            <a:endParaRPr lang="lt-LT" sz="1800" dirty="0">
              <a:effectLst/>
              <a:latin typeface="Arial" panose="020B0604020202020204" pitchFamily="34" charset="0"/>
              <a:ea typeface="Sylfaen" panose="010A0502050306030303" pitchFamily="18" charset="0"/>
              <a:cs typeface="Arial" panose="020B0604020202020204" pitchFamily="34" charset="0"/>
            </a:endParaRPr>
          </a:p>
        </p:txBody>
      </p:sp>
    </p:spTree>
    <p:extLst>
      <p:ext uri="{BB962C8B-B14F-4D97-AF65-F5344CB8AC3E}">
        <p14:creationId xmlns:p14="http://schemas.microsoft.com/office/powerpoint/2010/main" val="25818635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vadinimas 1">
            <a:extLst>
              <a:ext uri="{FF2B5EF4-FFF2-40B4-BE49-F238E27FC236}">
                <a16:creationId xmlns:a16="http://schemas.microsoft.com/office/drawing/2014/main" id="{7D4E60A5-FDDE-4035-8355-F3C8AEC54BBE}"/>
              </a:ext>
            </a:extLst>
          </p:cNvPr>
          <p:cNvSpPr>
            <a:spLocks noGrp="1"/>
          </p:cNvSpPr>
          <p:nvPr>
            <p:ph type="title"/>
          </p:nvPr>
        </p:nvSpPr>
        <p:spPr>
          <a:xfrm>
            <a:off x="838200" y="18255"/>
            <a:ext cx="10515600" cy="1539612"/>
          </a:xfrm>
        </p:spPr>
        <p:txBody>
          <a:bodyPr>
            <a:normAutofit/>
          </a:bodyPr>
          <a:lstStyle/>
          <a:p>
            <a:pPr marL="457200" lvl="1" algn="ctr">
              <a:buClr>
                <a:srgbClr val="000000"/>
              </a:buClr>
              <a:buSzPts val="1000"/>
              <a:tabLst>
                <a:tab pos="283845" algn="l"/>
              </a:tabLst>
            </a:pPr>
            <a:r>
              <a:rPr lang="lt-LT" sz="3600" b="1" dirty="0">
                <a:solidFill>
                  <a:srgbClr val="000000"/>
                </a:solidFill>
                <a:latin typeface="Microsoft Sans Serif" panose="020B0604020202020204" pitchFamily="34" charset="0"/>
                <a:ea typeface="Microsoft Sans Serif" panose="020B0604020202020204" pitchFamily="34" charset="0"/>
              </a:rPr>
              <a:t>BT principai: Draudimas bausti du kartus už tą pačią veiką (</a:t>
            </a:r>
            <a:r>
              <a:rPr lang="lt-LT" sz="3600" b="1" i="1" dirty="0" err="1">
                <a:solidFill>
                  <a:srgbClr val="000000"/>
                </a:solidFill>
                <a:latin typeface="Microsoft Sans Serif" panose="020B0604020202020204" pitchFamily="34" charset="0"/>
                <a:ea typeface="Microsoft Sans Serif" panose="020B0604020202020204" pitchFamily="34" charset="0"/>
              </a:rPr>
              <a:t>non</a:t>
            </a:r>
            <a:r>
              <a:rPr lang="lt-LT" sz="3600" b="1" i="1" dirty="0">
                <a:solidFill>
                  <a:srgbClr val="000000"/>
                </a:solidFill>
                <a:latin typeface="Microsoft Sans Serif" panose="020B0604020202020204" pitchFamily="34" charset="0"/>
                <a:ea typeface="Microsoft Sans Serif" panose="020B0604020202020204" pitchFamily="34" charset="0"/>
              </a:rPr>
              <a:t> bis </a:t>
            </a:r>
            <a:r>
              <a:rPr lang="lt-LT" sz="3600" b="1" i="1" dirty="0" err="1">
                <a:solidFill>
                  <a:srgbClr val="000000"/>
                </a:solidFill>
                <a:latin typeface="Microsoft Sans Serif" panose="020B0604020202020204" pitchFamily="34" charset="0"/>
                <a:ea typeface="Microsoft Sans Serif" panose="020B0604020202020204" pitchFamily="34" charset="0"/>
              </a:rPr>
              <a:t>in</a:t>
            </a:r>
            <a:r>
              <a:rPr lang="lt-LT" sz="3600" b="1" i="1" dirty="0">
                <a:solidFill>
                  <a:srgbClr val="000000"/>
                </a:solidFill>
                <a:latin typeface="Microsoft Sans Serif" panose="020B0604020202020204" pitchFamily="34" charset="0"/>
                <a:ea typeface="Microsoft Sans Serif" panose="020B0604020202020204" pitchFamily="34" charset="0"/>
              </a:rPr>
              <a:t> </a:t>
            </a:r>
            <a:r>
              <a:rPr lang="lt-LT" sz="3600" b="1" i="1" dirty="0" err="1">
                <a:solidFill>
                  <a:srgbClr val="000000"/>
                </a:solidFill>
                <a:latin typeface="Microsoft Sans Serif" panose="020B0604020202020204" pitchFamily="34" charset="0"/>
                <a:ea typeface="Microsoft Sans Serif" panose="020B0604020202020204" pitchFamily="34" charset="0"/>
              </a:rPr>
              <a:t>idem</a:t>
            </a:r>
            <a:r>
              <a:rPr lang="lt-LT" sz="3600" b="1" dirty="0">
                <a:solidFill>
                  <a:srgbClr val="000000"/>
                </a:solidFill>
                <a:latin typeface="Microsoft Sans Serif" panose="020B0604020202020204" pitchFamily="34" charset="0"/>
                <a:ea typeface="Microsoft Sans Serif" panose="020B0604020202020204" pitchFamily="34" charset="0"/>
              </a:rPr>
              <a:t>)</a:t>
            </a:r>
          </a:p>
        </p:txBody>
      </p:sp>
      <p:sp>
        <p:nvSpPr>
          <p:cNvPr id="3" name="Turinio vietos rezervavimo ženklas 2">
            <a:extLst>
              <a:ext uri="{FF2B5EF4-FFF2-40B4-BE49-F238E27FC236}">
                <a16:creationId xmlns:a16="http://schemas.microsoft.com/office/drawing/2014/main" id="{EF3A5A40-2923-4432-9A13-D9FB59429387}"/>
              </a:ext>
            </a:extLst>
          </p:cNvPr>
          <p:cNvSpPr>
            <a:spLocks noGrp="1"/>
          </p:cNvSpPr>
          <p:nvPr>
            <p:ph idx="1"/>
          </p:nvPr>
        </p:nvSpPr>
        <p:spPr>
          <a:xfrm>
            <a:off x="914400" y="1710267"/>
            <a:ext cx="11023134" cy="5042870"/>
          </a:xfrm>
        </p:spPr>
        <p:txBody>
          <a:bodyPr>
            <a:noAutofit/>
          </a:bodyPr>
          <a:lstStyle/>
          <a:p>
            <a:pPr>
              <a:lnSpc>
                <a:spcPct val="100000"/>
              </a:lnSpc>
              <a:spcBef>
                <a:spcPts val="600"/>
              </a:spcBef>
            </a:pPr>
            <a:r>
              <a:rPr lang="lt-LT" sz="2000"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BK 2 str. 6 d.: „</a:t>
            </a:r>
            <a:r>
              <a:rPr lang="lt-LT" sz="2000" i="1"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niekas negali būti baudžiamas už tą pačią nusikalstamą veiką antrą kartą</a:t>
            </a:r>
            <a:r>
              <a:rPr lang="lt-LT" sz="2000"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 </a:t>
            </a:r>
          </a:p>
          <a:p>
            <a:pPr>
              <a:lnSpc>
                <a:spcPct val="100000"/>
              </a:lnSpc>
              <a:spcBef>
                <a:spcPts val="600"/>
              </a:spcBef>
            </a:pPr>
            <a:r>
              <a:rPr lang="lt-LT" sz="2000" b="1"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ESMĖ</a:t>
            </a:r>
            <a:r>
              <a:rPr lang="lt-LT" sz="2000" b="1" dirty="0">
                <a:solidFill>
                  <a:srgbClr val="000000"/>
                </a:solidFill>
                <a:latin typeface="Arial" panose="020B0604020202020204" pitchFamily="34" charset="0"/>
                <a:ea typeface="Microsoft Sans Serif" panose="020B0604020202020204" pitchFamily="34" charset="0"/>
                <a:cs typeface="Arial" panose="020B0604020202020204" pitchFamily="34" charset="0"/>
              </a:rPr>
              <a:t>: </a:t>
            </a:r>
            <a:r>
              <a:rPr lang="lt-LT" sz="2000"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asmuo, kuris buvo patrauktas BA, nuteistas arba išteisintas įsiteisėjus teismo arba prokuroro sprendimui, negali būti tais pačiais pagrindais iš naujo patrauktas BA, vėl nuteisiamas arba išteisina­mas. </a:t>
            </a:r>
            <a:endParaRPr lang="lt-LT" sz="2000" dirty="0">
              <a:solidFill>
                <a:srgbClr val="000000"/>
              </a:solidFill>
              <a:latin typeface="Arial" panose="020B0604020202020204" pitchFamily="34" charset="0"/>
              <a:ea typeface="Microsoft Sans Serif" panose="020B0604020202020204" pitchFamily="34" charset="0"/>
              <a:cs typeface="Arial" panose="020B0604020202020204" pitchFamily="34" charset="0"/>
            </a:endParaRPr>
          </a:p>
          <a:p>
            <a:pPr>
              <a:lnSpc>
                <a:spcPct val="100000"/>
              </a:lnSpc>
              <a:spcBef>
                <a:spcPts val="600"/>
              </a:spcBef>
            </a:pPr>
            <a:r>
              <a:rPr lang="lt-LT" sz="2000" b="1" dirty="0">
                <a:solidFill>
                  <a:srgbClr val="000000"/>
                </a:solidFill>
                <a:effectLst/>
                <a:latin typeface="Arial" panose="020B0604020202020204" pitchFamily="34" charset="0"/>
                <a:ea typeface="Sylfaen" panose="010A0502050306030303" pitchFamily="18" charset="0"/>
                <a:cs typeface="Arial" panose="020B0604020202020204" pitchFamily="34" charset="0"/>
              </a:rPr>
              <a:t>PROBLEMA PRAKTIKOJE:</a:t>
            </a:r>
            <a:endParaRPr lang="lt-LT" sz="2000" dirty="0">
              <a:solidFill>
                <a:srgbClr val="000000"/>
              </a:solidFill>
              <a:effectLst/>
              <a:latin typeface="Arial" panose="020B0604020202020204" pitchFamily="34" charset="0"/>
              <a:ea typeface="Sylfaen" panose="010A0502050306030303" pitchFamily="18" charset="0"/>
              <a:cs typeface="Arial" panose="020B0604020202020204" pitchFamily="34" charset="0"/>
            </a:endParaRPr>
          </a:p>
          <a:p>
            <a:pPr>
              <a:lnSpc>
                <a:spcPct val="100000"/>
              </a:lnSpc>
              <a:spcBef>
                <a:spcPts val="600"/>
              </a:spcBef>
            </a:pPr>
            <a:r>
              <a:rPr lang="lt-LT" sz="2000"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Konstitucinio Teismo 2001-05-07 nutarimas „</a:t>
            </a:r>
            <a:r>
              <a:rPr lang="lt-LT" sz="2000" i="1"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Dėl Admi­nistracinių teisės pažeidimų kodekso 130</a:t>
            </a:r>
            <a:r>
              <a:rPr lang="lt-LT" sz="2000" i="1" baseline="30000"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2</a:t>
            </a:r>
            <a:r>
              <a:rPr lang="lt-LT" sz="2000" i="1"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 straipsnio atitikties Konsti­tucijai</a:t>
            </a:r>
            <a:r>
              <a:rPr lang="lt-LT" sz="2000"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a:t>
            </a:r>
          </a:p>
          <a:p>
            <a:pPr marL="342900" indent="-342900">
              <a:lnSpc>
                <a:spcPct val="100000"/>
              </a:lnSpc>
              <a:spcBef>
                <a:spcPts val="600"/>
              </a:spcBef>
              <a:buFont typeface="+mj-lt"/>
              <a:buAutoNum type="arabicPeriod"/>
            </a:pPr>
            <a:r>
              <a:rPr lang="lt-LT" sz="2000" dirty="0">
                <a:solidFill>
                  <a:srgbClr val="000000"/>
                </a:solidFill>
                <a:latin typeface="Arial" panose="020B0604020202020204" pitchFamily="34" charset="0"/>
                <a:ea typeface="Microsoft Sans Serif" panose="020B0604020202020204" pitchFamily="34" charset="0"/>
                <a:cs typeface="Arial" panose="020B0604020202020204" pitchFamily="34" charset="0"/>
              </a:rPr>
              <a:t>B</a:t>
            </a:r>
            <a:r>
              <a:rPr lang="lt-LT" sz="2000"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e BA gali būti įgyvendinamos ir kitų rūšių atsakomybės, kurių pagrindas yra ta pati NV, bet </a:t>
            </a:r>
            <a:r>
              <a:rPr lang="lt-LT" sz="2000" b="1"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jų paskirtis nėra nu­baudimas už padarytą NV </a:t>
            </a:r>
            <a:r>
              <a:rPr lang="lt-LT" sz="2000"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a:t>
            </a:r>
            <a:r>
              <a:rPr lang="lt-LT" sz="2000" i="1"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pvz., konstitucinė, civilinė, materialinė, drausminė ir pan.</a:t>
            </a:r>
            <a:r>
              <a:rPr lang="lt-LT" sz="2000"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 </a:t>
            </a:r>
            <a:endParaRPr lang="lt-LT" sz="2000" dirty="0">
              <a:solidFill>
                <a:srgbClr val="000000"/>
              </a:solidFill>
              <a:latin typeface="Arial" panose="020B0604020202020204" pitchFamily="34" charset="0"/>
              <a:ea typeface="Microsoft Sans Serif" panose="020B0604020202020204" pitchFamily="34" charset="0"/>
              <a:cs typeface="Arial" panose="020B0604020202020204" pitchFamily="34" charset="0"/>
            </a:endParaRPr>
          </a:p>
          <a:p>
            <a:pPr marL="342900" indent="-342900">
              <a:lnSpc>
                <a:spcPct val="100000"/>
              </a:lnSpc>
              <a:spcBef>
                <a:spcPts val="600"/>
              </a:spcBef>
              <a:buFont typeface="+mj-lt"/>
              <a:buAutoNum type="arabicPeriod"/>
            </a:pPr>
            <a:r>
              <a:rPr lang="lt-LT" sz="2000"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BA ir adminis­tracinės atsakomybės (taip pat ir ekonominių sankcijų) santykis visada buvo sprendžiamas remiantis </a:t>
            </a:r>
            <a:r>
              <a:rPr lang="lt-LT" sz="2000" b="1"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TAISYKLE</a:t>
            </a:r>
            <a:r>
              <a:rPr lang="lt-LT" sz="2000"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 </a:t>
            </a:r>
            <a:r>
              <a:rPr lang="lt-LT" sz="2000" dirty="0">
                <a:solidFill>
                  <a:srgbClr val="000000"/>
                </a:solidFill>
                <a:latin typeface="Arial" panose="020B0604020202020204" pitchFamily="34" charset="0"/>
                <a:ea typeface="Microsoft Sans Serif" panose="020B0604020202020204" pitchFamily="34" charset="0"/>
                <a:cs typeface="Arial" panose="020B0604020202020204" pitchFamily="34" charset="0"/>
              </a:rPr>
              <a:t>- </a:t>
            </a:r>
            <a:r>
              <a:rPr lang="lt-LT" sz="2000" b="1"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gali būti taikoma tik viena atsakomybė - BA arba administracinė (taip pat ekonominės sankcijos)</a:t>
            </a:r>
            <a:r>
              <a:rPr lang="lt-LT" sz="2000"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 </a:t>
            </a:r>
            <a:endParaRPr lang="lt-LT" sz="2000" dirty="0">
              <a:effectLst/>
              <a:latin typeface="Arial" panose="020B0604020202020204" pitchFamily="34" charset="0"/>
              <a:ea typeface="Sylfaen" panose="010A0502050306030303" pitchFamily="18" charset="0"/>
              <a:cs typeface="Arial" panose="020B0604020202020204" pitchFamily="34" charset="0"/>
            </a:endParaRPr>
          </a:p>
          <a:p>
            <a:pPr>
              <a:lnSpc>
                <a:spcPct val="100000"/>
              </a:lnSpc>
              <a:spcBef>
                <a:spcPts val="600"/>
              </a:spcBef>
            </a:pPr>
            <a:endParaRPr lang="lt-LT" sz="1800" dirty="0">
              <a:effectLst/>
              <a:latin typeface="Arial" panose="020B0604020202020204" pitchFamily="34" charset="0"/>
              <a:ea typeface="Sylfaen" panose="010A0502050306030303" pitchFamily="18" charset="0"/>
              <a:cs typeface="Arial" panose="020B0604020202020204" pitchFamily="34" charset="0"/>
            </a:endParaRPr>
          </a:p>
          <a:p>
            <a:endParaRPr lang="lt-LT" sz="1800" dirty="0">
              <a:effectLst/>
              <a:latin typeface="Sylfaen" panose="010A0502050306030303" pitchFamily="18" charset="0"/>
              <a:ea typeface="Sylfaen" panose="010A0502050306030303" pitchFamily="18" charset="0"/>
              <a:cs typeface="Sylfaen" panose="010A0502050306030303" pitchFamily="18" charset="0"/>
            </a:endParaRPr>
          </a:p>
        </p:txBody>
      </p:sp>
    </p:spTree>
    <p:extLst>
      <p:ext uri="{BB962C8B-B14F-4D97-AF65-F5344CB8AC3E}">
        <p14:creationId xmlns:p14="http://schemas.microsoft.com/office/powerpoint/2010/main" val="34503271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vadinimas 1">
            <a:extLst>
              <a:ext uri="{FF2B5EF4-FFF2-40B4-BE49-F238E27FC236}">
                <a16:creationId xmlns:a16="http://schemas.microsoft.com/office/drawing/2014/main" id="{7D4E60A5-FDDE-4035-8355-F3C8AEC54BBE}"/>
              </a:ext>
            </a:extLst>
          </p:cNvPr>
          <p:cNvSpPr>
            <a:spLocks noGrp="1"/>
          </p:cNvSpPr>
          <p:nvPr>
            <p:ph type="title"/>
          </p:nvPr>
        </p:nvSpPr>
        <p:spPr>
          <a:xfrm>
            <a:off x="838200" y="18255"/>
            <a:ext cx="10515600" cy="1539612"/>
          </a:xfrm>
        </p:spPr>
        <p:txBody>
          <a:bodyPr>
            <a:normAutofit/>
          </a:bodyPr>
          <a:lstStyle/>
          <a:p>
            <a:pPr marL="457200" lvl="1" algn="ctr">
              <a:buClr>
                <a:srgbClr val="000000"/>
              </a:buClr>
              <a:buSzPts val="1000"/>
              <a:tabLst>
                <a:tab pos="283845" algn="l"/>
              </a:tabLst>
            </a:pPr>
            <a:r>
              <a:rPr lang="lt-LT" sz="3600" b="1" dirty="0">
                <a:solidFill>
                  <a:srgbClr val="000000"/>
                </a:solidFill>
                <a:latin typeface="Microsoft Sans Serif" panose="020B0604020202020204" pitchFamily="34" charset="0"/>
                <a:ea typeface="Microsoft Sans Serif" panose="020B0604020202020204" pitchFamily="34" charset="0"/>
              </a:rPr>
              <a:t>BT principai: Nėra nusikaltimo be kaltės </a:t>
            </a:r>
            <a:br>
              <a:rPr lang="lt-LT" sz="3600" b="1" dirty="0">
                <a:solidFill>
                  <a:srgbClr val="000000"/>
                </a:solidFill>
                <a:latin typeface="Microsoft Sans Serif" panose="020B0604020202020204" pitchFamily="34" charset="0"/>
                <a:ea typeface="Microsoft Sans Serif" panose="020B0604020202020204" pitchFamily="34" charset="0"/>
              </a:rPr>
            </a:br>
            <a:r>
              <a:rPr lang="lt-LT" sz="3600" b="1" dirty="0">
                <a:solidFill>
                  <a:srgbClr val="000000"/>
                </a:solidFill>
                <a:latin typeface="Microsoft Sans Serif" panose="020B0604020202020204" pitchFamily="34" charset="0"/>
                <a:ea typeface="Microsoft Sans Serif" panose="020B0604020202020204" pitchFamily="34" charset="0"/>
              </a:rPr>
              <a:t>(</a:t>
            </a:r>
            <a:r>
              <a:rPr lang="lt-LT" sz="3600" b="1" i="1" dirty="0" err="1">
                <a:solidFill>
                  <a:srgbClr val="000000"/>
                </a:solidFill>
                <a:latin typeface="Microsoft Sans Serif" panose="020B0604020202020204" pitchFamily="34" charset="0"/>
                <a:ea typeface="Microsoft Sans Serif" panose="020B0604020202020204" pitchFamily="34" charset="0"/>
              </a:rPr>
              <a:t>nullum</a:t>
            </a:r>
            <a:r>
              <a:rPr lang="lt-LT" sz="3600" b="1" i="1" dirty="0">
                <a:solidFill>
                  <a:srgbClr val="000000"/>
                </a:solidFill>
                <a:latin typeface="Microsoft Sans Serif" panose="020B0604020202020204" pitchFamily="34" charset="0"/>
                <a:ea typeface="Microsoft Sans Serif" panose="020B0604020202020204" pitchFamily="34" charset="0"/>
              </a:rPr>
              <a:t> </a:t>
            </a:r>
            <a:r>
              <a:rPr lang="lt-LT" sz="3600" b="1" i="1" dirty="0" err="1">
                <a:solidFill>
                  <a:srgbClr val="000000"/>
                </a:solidFill>
                <a:latin typeface="Microsoft Sans Serif" panose="020B0604020202020204" pitchFamily="34" charset="0"/>
                <a:ea typeface="Microsoft Sans Serif" panose="020B0604020202020204" pitchFamily="34" charset="0"/>
              </a:rPr>
              <a:t>crimeti</a:t>
            </a:r>
            <a:r>
              <a:rPr lang="lt-LT" sz="3600" b="1" i="1" dirty="0">
                <a:solidFill>
                  <a:srgbClr val="000000"/>
                </a:solidFill>
                <a:latin typeface="Microsoft Sans Serif" panose="020B0604020202020204" pitchFamily="34" charset="0"/>
                <a:ea typeface="Microsoft Sans Serif" panose="020B0604020202020204" pitchFamily="34" charset="0"/>
              </a:rPr>
              <a:t> </a:t>
            </a:r>
            <a:r>
              <a:rPr lang="lt-LT" sz="3600" b="1" i="1" dirty="0" err="1">
                <a:solidFill>
                  <a:srgbClr val="000000"/>
                </a:solidFill>
                <a:latin typeface="Microsoft Sans Serif" panose="020B0604020202020204" pitchFamily="34" charset="0"/>
                <a:ea typeface="Microsoft Sans Serif" panose="020B0604020202020204" pitchFamily="34" charset="0"/>
              </a:rPr>
              <a:t>sine</a:t>
            </a:r>
            <a:r>
              <a:rPr lang="lt-LT" sz="3600" b="1" i="1" dirty="0">
                <a:solidFill>
                  <a:srgbClr val="000000"/>
                </a:solidFill>
                <a:latin typeface="Microsoft Sans Serif" panose="020B0604020202020204" pitchFamily="34" charset="0"/>
                <a:ea typeface="Microsoft Sans Serif" panose="020B0604020202020204" pitchFamily="34" charset="0"/>
              </a:rPr>
              <a:t> </a:t>
            </a:r>
            <a:r>
              <a:rPr lang="lt-LT" sz="3600" b="1" i="1" dirty="0" err="1">
                <a:solidFill>
                  <a:srgbClr val="000000"/>
                </a:solidFill>
                <a:latin typeface="Microsoft Sans Serif" panose="020B0604020202020204" pitchFamily="34" charset="0"/>
                <a:ea typeface="Microsoft Sans Serif" panose="020B0604020202020204" pitchFamily="34" charset="0"/>
              </a:rPr>
              <a:t>lege</a:t>
            </a:r>
            <a:r>
              <a:rPr lang="lt-LT" sz="3600" b="1" i="1" dirty="0">
                <a:solidFill>
                  <a:srgbClr val="000000"/>
                </a:solidFill>
                <a:latin typeface="Microsoft Sans Serif" panose="020B0604020202020204" pitchFamily="34" charset="0"/>
                <a:ea typeface="Microsoft Sans Serif" panose="020B0604020202020204" pitchFamily="34" charset="0"/>
              </a:rPr>
              <a:t> </a:t>
            </a:r>
            <a:r>
              <a:rPr lang="lt-LT" sz="3600" b="1" i="1" dirty="0" err="1">
                <a:solidFill>
                  <a:srgbClr val="000000"/>
                </a:solidFill>
                <a:latin typeface="Microsoft Sans Serif" panose="020B0604020202020204" pitchFamily="34" charset="0"/>
                <a:ea typeface="Microsoft Sans Serif" panose="020B0604020202020204" pitchFamily="34" charset="0"/>
              </a:rPr>
              <a:t>culpa</a:t>
            </a:r>
            <a:r>
              <a:rPr lang="lt-LT" sz="3600" b="1" dirty="0">
                <a:solidFill>
                  <a:srgbClr val="000000"/>
                </a:solidFill>
                <a:latin typeface="Microsoft Sans Serif" panose="020B0604020202020204" pitchFamily="34" charset="0"/>
                <a:ea typeface="Microsoft Sans Serif" panose="020B0604020202020204" pitchFamily="34" charset="0"/>
              </a:rPr>
              <a:t>)</a:t>
            </a:r>
          </a:p>
        </p:txBody>
      </p:sp>
      <p:sp>
        <p:nvSpPr>
          <p:cNvPr id="3" name="Turinio vietos rezervavimo ženklas 2">
            <a:extLst>
              <a:ext uri="{FF2B5EF4-FFF2-40B4-BE49-F238E27FC236}">
                <a16:creationId xmlns:a16="http://schemas.microsoft.com/office/drawing/2014/main" id="{EF3A5A40-2923-4432-9A13-D9FB59429387}"/>
              </a:ext>
            </a:extLst>
          </p:cNvPr>
          <p:cNvSpPr>
            <a:spLocks noGrp="1"/>
          </p:cNvSpPr>
          <p:nvPr>
            <p:ph idx="1"/>
          </p:nvPr>
        </p:nvSpPr>
        <p:spPr>
          <a:xfrm>
            <a:off x="914400" y="1710267"/>
            <a:ext cx="11023134" cy="5042870"/>
          </a:xfrm>
        </p:spPr>
        <p:txBody>
          <a:bodyPr>
            <a:noAutofit/>
          </a:bodyPr>
          <a:lstStyle/>
          <a:p>
            <a:pPr marL="361950">
              <a:lnSpc>
                <a:spcPct val="100000"/>
              </a:lnSpc>
              <a:spcBef>
                <a:spcPts val="600"/>
              </a:spcBef>
            </a:pPr>
            <a:r>
              <a:rPr lang="lt-LT" sz="1900"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BK 2 str. 3 d.: „</a:t>
            </a:r>
            <a:r>
              <a:rPr lang="lt-LT" sz="1900" i="1"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asmuo atsako pagal baudžiamąjį įstatymą tik tuo atveju, jeigu jis yra kaltas padaręs </a:t>
            </a:r>
            <a:r>
              <a:rPr lang="lt-LT" sz="1900" i="1" dirty="0">
                <a:solidFill>
                  <a:srgbClr val="000000"/>
                </a:solidFill>
                <a:latin typeface="Arial" panose="020B0604020202020204" pitchFamily="34" charset="0"/>
                <a:ea typeface="Microsoft Sans Serif" panose="020B0604020202020204" pitchFamily="34" charset="0"/>
                <a:cs typeface="Arial" panose="020B0604020202020204" pitchFamily="34" charset="0"/>
              </a:rPr>
              <a:t>NV</a:t>
            </a:r>
            <a:r>
              <a:rPr lang="lt-LT" sz="1900"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a:t>
            </a:r>
          </a:p>
          <a:p>
            <a:pPr marL="361950">
              <a:lnSpc>
                <a:spcPct val="100000"/>
              </a:lnSpc>
              <a:spcBef>
                <a:spcPts val="600"/>
              </a:spcBef>
            </a:pPr>
            <a:r>
              <a:rPr lang="lt-LT" sz="1900"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BA atsiranda tik jei </a:t>
            </a:r>
            <a:r>
              <a:rPr lang="lt-LT" sz="1900" dirty="0">
                <a:solidFill>
                  <a:srgbClr val="000000"/>
                </a:solidFill>
                <a:latin typeface="Arial" panose="020B0604020202020204" pitchFamily="34" charset="0"/>
                <a:ea typeface="Microsoft Sans Serif" panose="020B0604020202020204" pitchFamily="34" charset="0"/>
                <a:cs typeface="Arial" panose="020B0604020202020204" pitchFamily="34" charset="0"/>
              </a:rPr>
              <a:t>BK </a:t>
            </a:r>
            <a:r>
              <a:rPr lang="lt-LT" sz="1900"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numatyta NV padaroma viena iš įstatyme nustatytų kaltės formų: </a:t>
            </a:r>
            <a:r>
              <a:rPr lang="lt-LT" sz="1900" dirty="0">
                <a:solidFill>
                  <a:srgbClr val="000000"/>
                </a:solidFill>
                <a:latin typeface="Arial" panose="020B0604020202020204" pitchFamily="34" charset="0"/>
                <a:ea typeface="Microsoft Sans Serif" panose="020B0604020202020204" pitchFamily="34" charset="0"/>
                <a:cs typeface="Arial" panose="020B0604020202020204" pitchFamily="34" charset="0"/>
              </a:rPr>
              <a:t>1) </a:t>
            </a:r>
            <a:r>
              <a:rPr lang="lt-LT" sz="1900" b="1"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tyčia</a:t>
            </a:r>
            <a:r>
              <a:rPr lang="lt-LT" sz="1900"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 kuri gali būti tiesioginė ir netiesioginė</a:t>
            </a:r>
            <a:r>
              <a:rPr lang="lt-LT" sz="1900" b="0" i="1" u="none" strike="noStrike" spc="0" dirty="0">
                <a:solidFill>
                  <a:srgbClr val="000000"/>
                </a:solidFill>
                <a:effectLst/>
                <a:latin typeface="Arial" panose="020B0604020202020204" pitchFamily="34" charset="0"/>
                <a:ea typeface="Sylfaen" panose="010A0502050306030303" pitchFamily="18" charset="0"/>
                <a:cs typeface="Arial" panose="020B0604020202020204" pitchFamily="34" charset="0"/>
              </a:rPr>
              <a:t>,</a:t>
            </a:r>
            <a:r>
              <a:rPr lang="lt-LT" sz="1900"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 2) </a:t>
            </a:r>
            <a:r>
              <a:rPr lang="lt-LT" sz="1900" b="1"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neatsargumas</a:t>
            </a:r>
            <a:r>
              <a:rPr lang="lt-LT" sz="1900"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 skirstomas į nusikalstamą pa­sitikėjimą ir nusikalstamą nerūpestingumą.  </a:t>
            </a:r>
          </a:p>
          <a:p>
            <a:pPr marL="361950">
              <a:lnSpc>
                <a:spcPct val="100000"/>
              </a:lnSpc>
              <a:spcBef>
                <a:spcPts val="600"/>
              </a:spcBef>
            </a:pPr>
            <a:r>
              <a:rPr lang="lt-LT" sz="1900"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Kaltės principas iš BT pašalina </a:t>
            </a:r>
            <a:r>
              <a:rPr lang="lt-LT" sz="1900" b="1" i="0" u="none" strike="noStrike" spc="0" dirty="0">
                <a:solidFill>
                  <a:srgbClr val="000000"/>
                </a:solidFill>
                <a:effectLst/>
                <a:latin typeface="Arial" panose="020B0604020202020204" pitchFamily="34" charset="0"/>
                <a:ea typeface="Sylfaen" panose="010A0502050306030303" pitchFamily="18" charset="0"/>
                <a:cs typeface="Arial" panose="020B0604020202020204" pitchFamily="34" charset="0"/>
              </a:rPr>
              <a:t>objek­tyvų pakaltinimą, </a:t>
            </a:r>
            <a:r>
              <a:rPr lang="lt-LT" sz="1900"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t. y. asmens patraukimą BA už padarinius, kurie atsiranda be jo kaltės. </a:t>
            </a:r>
          </a:p>
          <a:p>
            <a:pPr marL="361950">
              <a:lnSpc>
                <a:spcPct val="100000"/>
              </a:lnSpc>
              <a:spcBef>
                <a:spcPts val="600"/>
              </a:spcBef>
            </a:pPr>
            <a:r>
              <a:rPr lang="lt-LT" sz="1900" b="1" dirty="0">
                <a:solidFill>
                  <a:srgbClr val="000000"/>
                </a:solidFill>
                <a:latin typeface="Arial" panose="020B0604020202020204" pitchFamily="34" charset="0"/>
                <a:ea typeface="Microsoft Sans Serif" panose="020B0604020202020204" pitchFamily="34" charset="0"/>
                <a:cs typeface="Arial" panose="020B0604020202020204" pitchFamily="34" charset="0"/>
              </a:rPr>
              <a:t>PASTABA</a:t>
            </a:r>
            <a:r>
              <a:rPr lang="lt-LT" sz="1900" dirty="0">
                <a:solidFill>
                  <a:srgbClr val="000000"/>
                </a:solidFill>
                <a:latin typeface="Arial" panose="020B0604020202020204" pitchFamily="34" charset="0"/>
                <a:ea typeface="Microsoft Sans Serif" panose="020B0604020202020204" pitchFamily="34" charset="0"/>
                <a:cs typeface="Arial" panose="020B0604020202020204" pitchFamily="34" charset="0"/>
              </a:rPr>
              <a:t>: </a:t>
            </a:r>
          </a:p>
          <a:p>
            <a:pPr marL="590550" indent="-457200">
              <a:lnSpc>
                <a:spcPct val="100000"/>
              </a:lnSpc>
              <a:spcBef>
                <a:spcPts val="600"/>
              </a:spcBef>
              <a:buFont typeface="+mj-lt"/>
              <a:buAutoNum type="arabicPeriod"/>
            </a:pPr>
            <a:r>
              <a:rPr lang="lt-LT" sz="1900" dirty="0">
                <a:solidFill>
                  <a:srgbClr val="000000"/>
                </a:solidFill>
                <a:latin typeface="Arial" panose="020B0604020202020204" pitchFamily="34" charset="0"/>
                <a:ea typeface="Microsoft Sans Serif" panose="020B0604020202020204" pitchFamily="34" charset="0"/>
                <a:cs typeface="Arial" panose="020B0604020202020204" pitchFamily="34" charset="0"/>
              </a:rPr>
              <a:t>ž</a:t>
            </a:r>
            <a:r>
              <a:rPr lang="lt-LT" sz="1900"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ala, padaryta be kaltės, BT vadinama </a:t>
            </a:r>
            <a:r>
              <a:rPr lang="lt-LT" sz="1900" b="1" i="0" u="none" strike="noStrike" spc="0" dirty="0">
                <a:solidFill>
                  <a:srgbClr val="000000"/>
                </a:solidFill>
                <a:effectLst/>
                <a:latin typeface="Arial" panose="020B0604020202020204" pitchFamily="34" charset="0"/>
                <a:ea typeface="Sylfaen" panose="010A0502050306030303" pitchFamily="18" charset="0"/>
                <a:cs typeface="Arial" panose="020B0604020202020204" pitchFamily="34" charset="0"/>
              </a:rPr>
              <a:t>kazusu, </a:t>
            </a:r>
            <a:r>
              <a:rPr lang="lt-LT" sz="1900"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arba </a:t>
            </a:r>
            <a:r>
              <a:rPr lang="lt-LT" sz="1900" b="1" i="0" u="none" strike="noStrike" spc="0" dirty="0">
                <a:solidFill>
                  <a:srgbClr val="000000"/>
                </a:solidFill>
                <a:effectLst/>
                <a:latin typeface="Arial" panose="020B0604020202020204" pitchFamily="34" charset="0"/>
                <a:ea typeface="Sylfaen" panose="010A0502050306030303" pitchFamily="18" charset="0"/>
                <a:cs typeface="Arial" panose="020B0604020202020204" pitchFamily="34" charset="0"/>
              </a:rPr>
              <a:t>atsitikimu, </a:t>
            </a:r>
            <a:r>
              <a:rPr lang="lt-LT" sz="1900"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ir negali būti pagrindas patraukti asmenį BA. </a:t>
            </a:r>
          </a:p>
          <a:p>
            <a:pPr marL="590550" indent="-457200">
              <a:lnSpc>
                <a:spcPct val="100000"/>
              </a:lnSpc>
              <a:spcBef>
                <a:spcPts val="600"/>
              </a:spcBef>
              <a:buFont typeface="+mj-lt"/>
              <a:buAutoNum type="arabicPeriod"/>
            </a:pPr>
            <a:r>
              <a:rPr lang="lt-LT" sz="1900" b="1"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tyčia - pagrindinė kaltės forma</a:t>
            </a:r>
            <a:r>
              <a:rPr lang="lt-LT" sz="1900"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 nes BA už neatsargiai padarytas NV, kurių absoliučiai daugumai privalomi padariniai, galima tik BK Specialiosios dalies straipsniuose nustatytais atvejais. </a:t>
            </a:r>
            <a:endParaRPr lang="lt-LT" sz="1900" dirty="0">
              <a:solidFill>
                <a:srgbClr val="000000"/>
              </a:solidFill>
              <a:latin typeface="Arial" panose="020B0604020202020204" pitchFamily="34" charset="0"/>
              <a:ea typeface="Microsoft Sans Serif" panose="020B0604020202020204" pitchFamily="34" charset="0"/>
              <a:cs typeface="Arial" panose="020B0604020202020204" pitchFamily="34" charset="0"/>
            </a:endParaRPr>
          </a:p>
        </p:txBody>
      </p:sp>
    </p:spTree>
    <p:extLst>
      <p:ext uri="{BB962C8B-B14F-4D97-AF65-F5344CB8AC3E}">
        <p14:creationId xmlns:p14="http://schemas.microsoft.com/office/powerpoint/2010/main" val="23777810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vadinimas 1">
            <a:extLst>
              <a:ext uri="{FF2B5EF4-FFF2-40B4-BE49-F238E27FC236}">
                <a16:creationId xmlns:a16="http://schemas.microsoft.com/office/drawing/2014/main" id="{7D4E60A5-FDDE-4035-8355-F3C8AEC54BBE}"/>
              </a:ext>
            </a:extLst>
          </p:cNvPr>
          <p:cNvSpPr>
            <a:spLocks noGrp="1"/>
          </p:cNvSpPr>
          <p:nvPr>
            <p:ph type="title"/>
          </p:nvPr>
        </p:nvSpPr>
        <p:spPr>
          <a:xfrm>
            <a:off x="838200" y="18255"/>
            <a:ext cx="10515600" cy="1344719"/>
          </a:xfrm>
        </p:spPr>
        <p:txBody>
          <a:bodyPr>
            <a:normAutofit/>
          </a:bodyPr>
          <a:lstStyle/>
          <a:p>
            <a:pPr marL="457200" lvl="1" algn="ctr">
              <a:buClr>
                <a:srgbClr val="000000"/>
              </a:buClr>
              <a:buSzPts val="1000"/>
              <a:tabLst>
                <a:tab pos="283845" algn="l"/>
              </a:tabLst>
            </a:pPr>
            <a:r>
              <a:rPr lang="lt-LT" sz="3600" b="1" dirty="0">
                <a:solidFill>
                  <a:srgbClr val="000000"/>
                </a:solidFill>
                <a:latin typeface="Microsoft Sans Serif" panose="020B0604020202020204" pitchFamily="34" charset="0"/>
                <a:ea typeface="Microsoft Sans Serif" panose="020B0604020202020204" pitchFamily="34" charset="0"/>
              </a:rPr>
              <a:t>BT principai: Asmeninės atsakomybės principas</a:t>
            </a:r>
          </a:p>
        </p:txBody>
      </p:sp>
      <p:sp>
        <p:nvSpPr>
          <p:cNvPr id="3" name="Turinio vietos rezervavimo ženklas 2">
            <a:extLst>
              <a:ext uri="{FF2B5EF4-FFF2-40B4-BE49-F238E27FC236}">
                <a16:creationId xmlns:a16="http://schemas.microsoft.com/office/drawing/2014/main" id="{EF3A5A40-2923-4432-9A13-D9FB59429387}"/>
              </a:ext>
            </a:extLst>
          </p:cNvPr>
          <p:cNvSpPr>
            <a:spLocks noGrp="1"/>
          </p:cNvSpPr>
          <p:nvPr>
            <p:ph idx="1"/>
          </p:nvPr>
        </p:nvSpPr>
        <p:spPr>
          <a:xfrm>
            <a:off x="914400" y="1475118"/>
            <a:ext cx="11023134" cy="5278020"/>
          </a:xfrm>
        </p:spPr>
        <p:txBody>
          <a:bodyPr>
            <a:noAutofit/>
          </a:bodyPr>
          <a:lstStyle/>
          <a:p>
            <a:pPr>
              <a:lnSpc>
                <a:spcPct val="100000"/>
              </a:lnSpc>
              <a:spcBef>
                <a:spcPts val="600"/>
              </a:spcBef>
            </a:pPr>
            <a:r>
              <a:rPr lang="lt-LT" sz="2000" b="1" dirty="0">
                <a:solidFill>
                  <a:srgbClr val="000000"/>
                </a:solidFill>
                <a:effectLst/>
                <a:latin typeface="Arial" panose="020B0604020202020204" pitchFamily="34" charset="0"/>
                <a:ea typeface="Sylfaen" panose="010A0502050306030303" pitchFamily="18" charset="0"/>
                <a:cs typeface="Arial" panose="020B0604020202020204" pitchFamily="34" charset="0"/>
              </a:rPr>
              <a:t>Šio principo esmė </a:t>
            </a:r>
            <a:r>
              <a:rPr lang="lt-LT" sz="2000" dirty="0">
                <a:solidFill>
                  <a:srgbClr val="000000"/>
                </a:solidFill>
                <a:effectLst/>
                <a:latin typeface="Arial" panose="020B0604020202020204" pitchFamily="34" charset="0"/>
                <a:ea typeface="Sylfaen" panose="010A0502050306030303" pitchFamily="18" charset="0"/>
                <a:cs typeface="Arial" panose="020B0604020202020204" pitchFamily="34" charset="0"/>
              </a:rPr>
              <a:t>iš da­lies atskleidžiama BK 2 str. 4 d.: „</a:t>
            </a:r>
            <a:r>
              <a:rPr lang="lt-LT" sz="2000" i="1" dirty="0">
                <a:solidFill>
                  <a:srgbClr val="000000"/>
                </a:solidFill>
                <a:effectLst/>
                <a:latin typeface="Arial" panose="020B0604020202020204" pitchFamily="34" charset="0"/>
                <a:ea typeface="Sylfaen" panose="010A0502050306030303" pitchFamily="18" charset="0"/>
                <a:cs typeface="Arial" panose="020B0604020202020204" pitchFamily="34" charset="0"/>
              </a:rPr>
              <a:t>pagal baudžiamąjį įstatymą atsako tik tas asmuo, kurio padaryta veika ati­tinka baudžiamojo įstatymo numatytą nusikaltimo arba baudžiamo­jo nusižengimo sudėtį</a:t>
            </a:r>
            <a:r>
              <a:rPr lang="lt-LT" sz="2000" dirty="0">
                <a:solidFill>
                  <a:srgbClr val="000000"/>
                </a:solidFill>
                <a:effectLst/>
                <a:latin typeface="Arial" panose="020B0604020202020204" pitchFamily="34" charset="0"/>
                <a:ea typeface="Sylfaen" panose="010A0502050306030303" pitchFamily="18" charset="0"/>
                <a:cs typeface="Arial" panose="020B0604020202020204" pitchFamily="34" charset="0"/>
              </a:rPr>
              <a:t>“. </a:t>
            </a:r>
          </a:p>
          <a:p>
            <a:pPr>
              <a:lnSpc>
                <a:spcPct val="100000"/>
              </a:lnSpc>
              <a:spcBef>
                <a:spcPts val="600"/>
              </a:spcBef>
            </a:pPr>
            <a:r>
              <a:rPr lang="lt-LT" sz="2000" b="1" dirty="0">
                <a:solidFill>
                  <a:srgbClr val="000000"/>
                </a:solidFill>
                <a:effectLst/>
                <a:latin typeface="Arial" panose="020B0604020202020204" pitchFamily="34" charset="0"/>
                <a:ea typeface="Sylfaen" panose="010A0502050306030303" pitchFamily="18" charset="0"/>
                <a:cs typeface="Arial" panose="020B0604020202020204" pitchFamily="34" charset="0"/>
              </a:rPr>
              <a:t>Šio principo turinį </a:t>
            </a:r>
            <a:r>
              <a:rPr lang="lt-LT" sz="2000" dirty="0">
                <a:solidFill>
                  <a:srgbClr val="000000"/>
                </a:solidFill>
                <a:effectLst/>
                <a:latin typeface="Arial" panose="020B0604020202020204" pitchFamily="34" charset="0"/>
                <a:ea typeface="Sylfaen" panose="010A0502050306030303" pitchFamily="18" charset="0"/>
                <a:cs typeface="Arial" panose="020B0604020202020204" pitchFamily="34" charset="0"/>
              </a:rPr>
              <a:t>sudaro keletas nuostatų: </a:t>
            </a:r>
          </a:p>
          <a:p>
            <a:pPr marL="342900" indent="-342900">
              <a:lnSpc>
                <a:spcPct val="100000"/>
              </a:lnSpc>
              <a:spcBef>
                <a:spcPts val="600"/>
              </a:spcBef>
              <a:buFont typeface="+mj-lt"/>
              <a:buAutoNum type="arabicPeriod"/>
            </a:pPr>
            <a:r>
              <a:rPr lang="lt-LT" sz="2000" dirty="0">
                <a:solidFill>
                  <a:srgbClr val="000000"/>
                </a:solidFill>
                <a:effectLst/>
                <a:latin typeface="Arial" panose="020B0604020202020204" pitchFamily="34" charset="0"/>
                <a:ea typeface="Sylfaen" panose="010A0502050306030303" pitchFamily="18" charset="0"/>
                <a:cs typeface="Arial" panose="020B0604020202020204" pitchFamily="34" charset="0"/>
              </a:rPr>
              <a:t>BA neišvengiamumo; </a:t>
            </a:r>
          </a:p>
          <a:p>
            <a:pPr marL="342900" indent="-342900">
              <a:lnSpc>
                <a:spcPct val="100000"/>
              </a:lnSpc>
              <a:spcBef>
                <a:spcPts val="600"/>
              </a:spcBef>
              <a:buFont typeface="+mj-lt"/>
              <a:buAutoNum type="arabicPeriod"/>
            </a:pPr>
            <a:r>
              <a:rPr lang="lt-LT" sz="2000" dirty="0">
                <a:solidFill>
                  <a:srgbClr val="000000"/>
                </a:solidFill>
                <a:effectLst/>
                <a:latin typeface="Arial" panose="020B0604020202020204" pitchFamily="34" charset="0"/>
                <a:ea typeface="Sylfaen" panose="010A0502050306030303" pitchFamily="18" charset="0"/>
                <a:cs typeface="Arial" panose="020B0604020202020204" pitchFamily="34" charset="0"/>
              </a:rPr>
              <a:t>BA galima tik asmeniui, padariusiam NV; </a:t>
            </a:r>
          </a:p>
          <a:p>
            <a:pPr marL="342900" indent="-342900">
              <a:lnSpc>
                <a:spcPct val="100000"/>
              </a:lnSpc>
              <a:spcBef>
                <a:spcPts val="600"/>
              </a:spcBef>
              <a:buFont typeface="+mj-lt"/>
              <a:buAutoNum type="arabicPeriod"/>
            </a:pPr>
            <a:r>
              <a:rPr lang="lt-LT" sz="2000" dirty="0">
                <a:solidFill>
                  <a:srgbClr val="000000"/>
                </a:solidFill>
                <a:effectLst/>
                <a:latin typeface="Arial" panose="020B0604020202020204" pitchFamily="34" charset="0"/>
                <a:ea typeface="Sylfaen" panose="010A0502050306030303" pitchFamily="18" charset="0"/>
                <a:cs typeface="Arial" panose="020B0604020202020204" pitchFamily="34" charset="0"/>
              </a:rPr>
              <a:t>BA individualizuojama; </a:t>
            </a:r>
          </a:p>
          <a:p>
            <a:pPr marL="342900" indent="-342900">
              <a:lnSpc>
                <a:spcPct val="100000"/>
              </a:lnSpc>
              <a:spcBef>
                <a:spcPts val="600"/>
              </a:spcBef>
              <a:buFont typeface="+mj-lt"/>
              <a:buAutoNum type="arabicPeriod"/>
            </a:pPr>
            <a:r>
              <a:rPr lang="lt-LT" sz="2000" dirty="0">
                <a:solidFill>
                  <a:srgbClr val="000000"/>
                </a:solidFill>
                <a:effectLst/>
                <a:latin typeface="Arial" panose="020B0604020202020204" pitchFamily="34" charset="0"/>
                <a:ea typeface="Sylfaen" panose="010A0502050306030303" pitchFamily="18" charset="0"/>
                <a:cs typeface="Arial" panose="020B0604020202020204" pitchFamily="34" charset="0"/>
              </a:rPr>
              <a:t>baudžiamosios represijos ekonomiškumo.</a:t>
            </a:r>
            <a:endParaRPr lang="lt-LT" sz="2000" dirty="0">
              <a:effectLst/>
              <a:latin typeface="Arial" panose="020B0604020202020204" pitchFamily="34" charset="0"/>
              <a:ea typeface="Sylfaen" panose="010A0502050306030303" pitchFamily="18" charset="0"/>
              <a:cs typeface="Arial" panose="020B0604020202020204" pitchFamily="34" charset="0"/>
            </a:endParaRPr>
          </a:p>
          <a:p>
            <a:pPr>
              <a:lnSpc>
                <a:spcPct val="100000"/>
              </a:lnSpc>
              <a:spcBef>
                <a:spcPts val="600"/>
              </a:spcBef>
            </a:pPr>
            <a:r>
              <a:rPr lang="lt-LT" sz="2000" b="1"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DRAUDŽIAMA</a:t>
            </a:r>
            <a:r>
              <a:rPr lang="lt-LT" sz="2000"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 perkelti BA tretiesiems asmenims ir taikyti </a:t>
            </a:r>
            <a:r>
              <a:rPr lang="lt-LT" sz="2000" b="1"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kolektyvinę atsakomybę</a:t>
            </a:r>
            <a:r>
              <a:rPr lang="lt-LT" sz="2000"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a:t>
            </a:r>
          </a:p>
          <a:p>
            <a:pPr>
              <a:lnSpc>
                <a:spcPct val="100000"/>
              </a:lnSpc>
              <a:spcBef>
                <a:spcPts val="600"/>
              </a:spcBef>
            </a:pPr>
            <a:r>
              <a:rPr lang="lt-LT" sz="2000" b="1" dirty="0">
                <a:solidFill>
                  <a:srgbClr val="000000"/>
                </a:solidFill>
                <a:latin typeface="Arial" panose="020B0604020202020204" pitchFamily="34" charset="0"/>
                <a:ea typeface="Microsoft Sans Serif" panose="020B0604020202020204" pitchFamily="34" charset="0"/>
                <a:cs typeface="Arial" panose="020B0604020202020204" pitchFamily="34" charset="0"/>
              </a:rPr>
              <a:t>TAČIAU</a:t>
            </a:r>
            <a:r>
              <a:rPr lang="lt-LT" sz="2000" dirty="0">
                <a:solidFill>
                  <a:srgbClr val="000000"/>
                </a:solidFill>
                <a:latin typeface="Arial" panose="020B0604020202020204" pitchFamily="34" charset="0"/>
                <a:ea typeface="Microsoft Sans Serif" panose="020B0604020202020204" pitchFamily="34" charset="0"/>
                <a:cs typeface="Arial" panose="020B0604020202020204" pitchFamily="34" charset="0"/>
              </a:rPr>
              <a:t> a</a:t>
            </a:r>
            <a:r>
              <a:rPr lang="lt-LT" sz="2000"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smeninės atsakomybės nuostatos </a:t>
            </a:r>
            <a:r>
              <a:rPr lang="lt-LT" sz="2000" b="1"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negalima absoliutinti</a:t>
            </a:r>
            <a:r>
              <a:rPr lang="lt-LT" sz="2000"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 nes bet kuri bausmė ar kita BT poveikio priemonė susijusi ne tik su NV padariusiu asmeniu, bet ir su jo šeimos nariais ar kitais artimaisiais,</a:t>
            </a:r>
            <a:r>
              <a:rPr lang="lt-LT" sz="2000" dirty="0">
                <a:solidFill>
                  <a:srgbClr val="000000"/>
                </a:solidFill>
                <a:latin typeface="Arial" panose="020B0604020202020204" pitchFamily="34" charset="0"/>
                <a:ea typeface="Microsoft Sans Serif" panose="020B0604020202020204" pitchFamily="34" charset="0"/>
                <a:cs typeface="Arial" panose="020B0604020202020204" pitchFamily="34" charset="0"/>
              </a:rPr>
              <a:t> </a:t>
            </a:r>
            <a:r>
              <a:rPr lang="lt-LT" sz="2000" i="1" dirty="0">
                <a:solidFill>
                  <a:srgbClr val="000000"/>
                </a:solidFill>
                <a:latin typeface="Arial" panose="020B0604020202020204" pitchFamily="34" charset="0"/>
                <a:ea typeface="Microsoft Sans Serif" panose="020B0604020202020204" pitchFamily="34" charset="0"/>
                <a:cs typeface="Arial" panose="020B0604020202020204" pitchFamily="34" charset="0"/>
              </a:rPr>
              <a:t>pvz. paskyrus kaltininkui baudą</a:t>
            </a:r>
            <a:r>
              <a:rPr lang="lt-LT" sz="2000" dirty="0">
                <a:solidFill>
                  <a:srgbClr val="000000"/>
                </a:solidFill>
                <a:latin typeface="Arial" panose="020B0604020202020204" pitchFamily="34" charset="0"/>
                <a:ea typeface="Microsoft Sans Serif" panose="020B0604020202020204" pitchFamily="34" charset="0"/>
                <a:cs typeface="Arial" panose="020B0604020202020204" pitchFamily="34" charset="0"/>
              </a:rPr>
              <a:t>.</a:t>
            </a:r>
            <a:endParaRPr lang="lt-LT" sz="2000"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endParaRPr>
          </a:p>
          <a:p>
            <a:endParaRPr lang="lt-LT" sz="1800" dirty="0">
              <a:effectLst/>
              <a:latin typeface="Sylfaen" panose="010A0502050306030303" pitchFamily="18" charset="0"/>
              <a:ea typeface="Sylfaen" panose="010A0502050306030303" pitchFamily="18" charset="0"/>
              <a:cs typeface="Sylfaen" panose="010A0502050306030303" pitchFamily="18" charset="0"/>
            </a:endParaRPr>
          </a:p>
        </p:txBody>
      </p:sp>
    </p:spTree>
    <p:extLst>
      <p:ext uri="{BB962C8B-B14F-4D97-AF65-F5344CB8AC3E}">
        <p14:creationId xmlns:p14="http://schemas.microsoft.com/office/powerpoint/2010/main" val="33986476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vadinimas 1">
            <a:extLst>
              <a:ext uri="{FF2B5EF4-FFF2-40B4-BE49-F238E27FC236}">
                <a16:creationId xmlns:a16="http://schemas.microsoft.com/office/drawing/2014/main" id="{7D4E60A5-FDDE-4035-8355-F3C8AEC54BBE}"/>
              </a:ext>
            </a:extLst>
          </p:cNvPr>
          <p:cNvSpPr>
            <a:spLocks noGrp="1"/>
          </p:cNvSpPr>
          <p:nvPr>
            <p:ph type="title"/>
          </p:nvPr>
        </p:nvSpPr>
        <p:spPr>
          <a:xfrm>
            <a:off x="838200" y="18255"/>
            <a:ext cx="10515600" cy="1539612"/>
          </a:xfrm>
        </p:spPr>
        <p:txBody>
          <a:bodyPr>
            <a:normAutofit/>
          </a:bodyPr>
          <a:lstStyle/>
          <a:p>
            <a:pPr marL="457200" lvl="1" algn="ctr">
              <a:buClr>
                <a:srgbClr val="000000"/>
              </a:buClr>
              <a:buSzPts val="1000"/>
              <a:tabLst>
                <a:tab pos="283845" algn="l"/>
              </a:tabLst>
            </a:pPr>
            <a:r>
              <a:rPr lang="lt-LT" sz="3600" b="1" dirty="0">
                <a:solidFill>
                  <a:srgbClr val="000000"/>
                </a:solidFill>
                <a:latin typeface="Microsoft Sans Serif" panose="020B0604020202020204" pitchFamily="34" charset="0"/>
                <a:ea typeface="Microsoft Sans Serif" panose="020B0604020202020204" pitchFamily="34" charset="0"/>
              </a:rPr>
              <a:t>BT principai: Visų neaiškumų ir netikslumų aiškinimo kaltinamojo naudai principas</a:t>
            </a:r>
          </a:p>
        </p:txBody>
      </p:sp>
      <p:sp>
        <p:nvSpPr>
          <p:cNvPr id="3" name="Turinio vietos rezervavimo ženklas 2">
            <a:extLst>
              <a:ext uri="{FF2B5EF4-FFF2-40B4-BE49-F238E27FC236}">
                <a16:creationId xmlns:a16="http://schemas.microsoft.com/office/drawing/2014/main" id="{EF3A5A40-2923-4432-9A13-D9FB59429387}"/>
              </a:ext>
            </a:extLst>
          </p:cNvPr>
          <p:cNvSpPr>
            <a:spLocks noGrp="1"/>
          </p:cNvSpPr>
          <p:nvPr>
            <p:ph idx="1"/>
          </p:nvPr>
        </p:nvSpPr>
        <p:spPr>
          <a:xfrm>
            <a:off x="1293962" y="1710267"/>
            <a:ext cx="10643572" cy="5042870"/>
          </a:xfrm>
        </p:spPr>
        <p:txBody>
          <a:bodyPr>
            <a:noAutofit/>
          </a:bodyPr>
          <a:lstStyle/>
          <a:p>
            <a:pPr marL="361950" indent="-180975">
              <a:lnSpc>
                <a:spcPct val="100000"/>
              </a:lnSpc>
              <a:spcBef>
                <a:spcPts val="600"/>
              </a:spcBef>
            </a:pPr>
            <a:endParaRPr lang="lt-LT" sz="1900" b="1"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endParaRPr>
          </a:p>
          <a:p>
            <a:pPr marL="361950" indent="-180975">
              <a:lnSpc>
                <a:spcPct val="100000"/>
              </a:lnSpc>
              <a:spcBef>
                <a:spcPts val="600"/>
              </a:spcBef>
            </a:pPr>
            <a:r>
              <a:rPr lang="lt-LT" sz="2000" b="1"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ESMĖ</a:t>
            </a:r>
            <a:r>
              <a:rPr lang="lt-LT" sz="2000"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 visi teisiniai ir faktiniai neaiš­kumai, netikslumai ar abejonės aiškinamos kaltininko (kaltinamojo, įtariamojo, teisiamojo) naudai.</a:t>
            </a:r>
          </a:p>
          <a:p>
            <a:pPr marL="361950" indent="-180975">
              <a:lnSpc>
                <a:spcPct val="100000"/>
              </a:lnSpc>
              <a:spcBef>
                <a:spcPts val="600"/>
              </a:spcBef>
            </a:pPr>
            <a:r>
              <a:rPr lang="lt-LT" sz="2000" b="1"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VADINASI</a:t>
            </a:r>
            <a:r>
              <a:rPr lang="lt-LT" sz="2000"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 kaltininkui pakanka to, kad sukels nepaneigiamą abejonę dėl vieno iš kvalifikuojančio požymio buvimo arba kaltinamajame akte nurodytos aplinkybės, kas bus pagrindas priimti išteisinamąjį teismo nuosprendį. </a:t>
            </a:r>
          </a:p>
          <a:p>
            <a:pPr marL="361950" indent="-180975">
              <a:lnSpc>
                <a:spcPct val="100000"/>
              </a:lnSpc>
              <a:spcBef>
                <a:spcPts val="600"/>
              </a:spcBef>
            </a:pPr>
            <a:r>
              <a:rPr lang="lt-LT" sz="2000" i="1" dirty="0">
                <a:solidFill>
                  <a:srgbClr val="000000"/>
                </a:solidFill>
                <a:latin typeface="Arial" panose="020B0604020202020204" pitchFamily="34" charset="0"/>
                <a:ea typeface="Microsoft Sans Serif" panose="020B0604020202020204" pitchFamily="34" charset="0"/>
                <a:cs typeface="Arial" panose="020B0604020202020204" pitchFamily="34" charset="0"/>
              </a:rPr>
              <a:t>Pvz.: kaltininkui buvo inkriminuotas BK 140 str., t. y. smurtas artimoje aplinkoje, kaltinant jį šlepete sumušus sugyventinę, tačiau ikiteisminio tyrimo metu nebuvo apžiūrėta minima šlepete, o kaltininkui teigiant, kad ji buvo medžiaginė ir negalėjo padaryti jokių sužalojimų – visos abejonės vertinamos kaltininko naudai</a:t>
            </a:r>
            <a:r>
              <a:rPr lang="lt-LT" sz="2000" dirty="0">
                <a:solidFill>
                  <a:srgbClr val="000000"/>
                </a:solidFill>
                <a:latin typeface="Arial" panose="020B0604020202020204" pitchFamily="34" charset="0"/>
                <a:ea typeface="Microsoft Sans Serif" panose="020B0604020202020204" pitchFamily="34" charset="0"/>
                <a:cs typeface="Arial" panose="020B0604020202020204" pitchFamily="34" charset="0"/>
              </a:rPr>
              <a:t>.   </a:t>
            </a:r>
            <a:endParaRPr lang="lt-LT" sz="2000"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endParaRPr>
          </a:p>
          <a:p>
            <a:pPr marL="361950" indent="-180975">
              <a:lnSpc>
                <a:spcPct val="100000"/>
              </a:lnSpc>
              <a:spcBef>
                <a:spcPts val="600"/>
              </a:spcBef>
            </a:pPr>
            <a:r>
              <a:rPr lang="lt-LT" sz="2000" dirty="0">
                <a:solidFill>
                  <a:srgbClr val="000000"/>
                </a:solidFill>
                <a:latin typeface="Arial" panose="020B0604020202020204" pitchFamily="34" charset="0"/>
                <a:ea typeface="Microsoft Sans Serif" panose="020B0604020202020204" pitchFamily="34" charset="0"/>
                <a:cs typeface="Arial" panose="020B0604020202020204" pitchFamily="34" charset="0"/>
              </a:rPr>
              <a:t>S</a:t>
            </a:r>
            <a:r>
              <a:rPr lang="lt-LT" sz="2000"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prendžiant NV kvalifikavimo klausimus turi būti parinkta tik ta NV sudėtis, kuri be jokių abejonių atitinka surinktus faktinius duomenis, </a:t>
            </a:r>
            <a:r>
              <a:rPr lang="lt-LT" sz="2000" i="1"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pvz. nenustačius patikimai narkotinių medžiagų pardavimo fakto, negali būti inkriminuotas nusikaltimas, numatytas BK 260 str., o tik BK 259 str. </a:t>
            </a:r>
            <a:endParaRPr lang="lt-LT" sz="2000" i="1" dirty="0">
              <a:effectLst/>
              <a:latin typeface="Arial" panose="020B0604020202020204" pitchFamily="34" charset="0"/>
              <a:ea typeface="Sylfaen" panose="010A0502050306030303" pitchFamily="18" charset="0"/>
              <a:cs typeface="Arial" panose="020B0604020202020204" pitchFamily="34" charset="0"/>
            </a:endParaRPr>
          </a:p>
        </p:txBody>
      </p:sp>
    </p:spTree>
    <p:extLst>
      <p:ext uri="{BB962C8B-B14F-4D97-AF65-F5344CB8AC3E}">
        <p14:creationId xmlns:p14="http://schemas.microsoft.com/office/powerpoint/2010/main" val="4882513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vadinimas 1">
            <a:extLst>
              <a:ext uri="{FF2B5EF4-FFF2-40B4-BE49-F238E27FC236}">
                <a16:creationId xmlns:a16="http://schemas.microsoft.com/office/drawing/2014/main" id="{7D4E60A5-FDDE-4035-8355-F3C8AEC54BBE}"/>
              </a:ext>
            </a:extLst>
          </p:cNvPr>
          <p:cNvSpPr>
            <a:spLocks noGrp="1"/>
          </p:cNvSpPr>
          <p:nvPr>
            <p:ph type="title"/>
          </p:nvPr>
        </p:nvSpPr>
        <p:spPr>
          <a:xfrm>
            <a:off x="838200" y="18255"/>
            <a:ext cx="10515600" cy="1539612"/>
          </a:xfrm>
        </p:spPr>
        <p:txBody>
          <a:bodyPr>
            <a:normAutofit/>
          </a:bodyPr>
          <a:lstStyle/>
          <a:p>
            <a:pPr marL="457200" lvl="1" algn="ctr">
              <a:buClr>
                <a:srgbClr val="000000"/>
              </a:buClr>
              <a:buSzPts val="1000"/>
              <a:tabLst>
                <a:tab pos="283845" algn="l"/>
              </a:tabLst>
            </a:pPr>
            <a:r>
              <a:rPr lang="lt-LT" sz="3600" b="1" dirty="0">
                <a:solidFill>
                  <a:srgbClr val="000000"/>
                </a:solidFill>
                <a:latin typeface="Microsoft Sans Serif" panose="020B0604020202020204" pitchFamily="34" charset="0"/>
                <a:ea typeface="Microsoft Sans Serif" panose="020B0604020202020204" pitchFamily="34" charset="0"/>
              </a:rPr>
              <a:t>Baudžiamoji atsakomybė (BA)</a:t>
            </a:r>
          </a:p>
        </p:txBody>
      </p:sp>
      <p:sp>
        <p:nvSpPr>
          <p:cNvPr id="3" name="Turinio vietos rezervavimo ženklas 2">
            <a:extLst>
              <a:ext uri="{FF2B5EF4-FFF2-40B4-BE49-F238E27FC236}">
                <a16:creationId xmlns:a16="http://schemas.microsoft.com/office/drawing/2014/main" id="{EF3A5A40-2923-4432-9A13-D9FB59429387}"/>
              </a:ext>
            </a:extLst>
          </p:cNvPr>
          <p:cNvSpPr>
            <a:spLocks noGrp="1"/>
          </p:cNvSpPr>
          <p:nvPr>
            <p:ph idx="1"/>
          </p:nvPr>
        </p:nvSpPr>
        <p:spPr>
          <a:xfrm>
            <a:off x="1173192" y="1422400"/>
            <a:ext cx="10764342" cy="5330737"/>
          </a:xfrm>
        </p:spPr>
        <p:txBody>
          <a:bodyPr>
            <a:noAutofit/>
          </a:bodyPr>
          <a:lstStyle/>
          <a:p>
            <a:pPr marL="361950" indent="-276225">
              <a:lnSpc>
                <a:spcPct val="100000"/>
              </a:lnSpc>
              <a:spcBef>
                <a:spcPts val="600"/>
              </a:spcBef>
            </a:pPr>
            <a:r>
              <a:rPr lang="lt-LT" sz="1900" b="1" i="1" spc="0" dirty="0">
                <a:solidFill>
                  <a:srgbClr val="000000"/>
                </a:solidFill>
                <a:effectLst/>
                <a:latin typeface="Arial" panose="020B0604020202020204" pitchFamily="34" charset="0"/>
                <a:ea typeface="Sylfaen" panose="010A0502050306030303" pitchFamily="18" charset="0"/>
                <a:cs typeface="Arial" panose="020B0604020202020204" pitchFamily="34" charset="0"/>
              </a:rPr>
              <a:t>BA -</a:t>
            </a:r>
            <a:r>
              <a:rPr lang="lt-LT" sz="1900" i="1" dirty="0">
                <a:solidFill>
                  <a:srgbClr val="000000"/>
                </a:solidFill>
                <a:effectLst/>
                <a:latin typeface="Arial" panose="020B0604020202020204" pitchFamily="34" charset="0"/>
                <a:ea typeface="Sylfaen" panose="010A0502050306030303" pitchFamily="18" charset="0"/>
                <a:cs typeface="Arial" panose="020B0604020202020204" pitchFamily="34" charset="0"/>
              </a:rPr>
              <a:t> tai asmens, padariusio NV, pasmerkimas valstybės vardu taikant BK numatytas prievartos priemones</a:t>
            </a:r>
            <a:r>
              <a:rPr lang="lt-LT" sz="1900" dirty="0">
                <a:solidFill>
                  <a:srgbClr val="000000"/>
                </a:solidFill>
                <a:effectLst/>
                <a:latin typeface="Arial" panose="020B0604020202020204" pitchFamily="34" charset="0"/>
                <a:ea typeface="Sylfaen" panose="010A0502050306030303" pitchFamily="18" charset="0"/>
                <a:cs typeface="Arial" panose="020B0604020202020204" pitchFamily="34" charset="0"/>
              </a:rPr>
              <a:t>.</a:t>
            </a:r>
          </a:p>
          <a:p>
            <a:pPr marL="361950" indent="-276225">
              <a:lnSpc>
                <a:spcPct val="100000"/>
              </a:lnSpc>
              <a:spcBef>
                <a:spcPts val="600"/>
              </a:spcBef>
            </a:pPr>
            <a:r>
              <a:rPr lang="lt-LT" sz="1900" dirty="0">
                <a:solidFill>
                  <a:srgbClr val="000000"/>
                </a:solidFill>
                <a:effectLst/>
                <a:latin typeface="Arial" panose="020B0604020202020204" pitchFamily="34" charset="0"/>
                <a:ea typeface="Sylfaen" panose="010A0502050306030303" pitchFamily="18" charset="0"/>
                <a:cs typeface="Arial" panose="020B0604020202020204" pitchFamily="34" charset="0"/>
              </a:rPr>
              <a:t>BA - </a:t>
            </a:r>
            <a:r>
              <a:rPr lang="lt-LT" sz="1900" b="1" spc="0" dirty="0">
                <a:solidFill>
                  <a:srgbClr val="000000"/>
                </a:solidFill>
                <a:effectLst/>
                <a:latin typeface="Arial" panose="020B0604020202020204" pitchFamily="34" charset="0"/>
                <a:ea typeface="Sylfaen" panose="010A0502050306030303" pitchFamily="18" charset="0"/>
                <a:cs typeface="Arial" panose="020B0604020202020204" pitchFamily="34" charset="0"/>
              </a:rPr>
              <a:t>griežčiausios teisinės atsakomybės </a:t>
            </a:r>
            <a:r>
              <a:rPr lang="lt-LT" sz="1900" dirty="0">
                <a:solidFill>
                  <a:srgbClr val="000000"/>
                </a:solidFill>
                <a:effectLst/>
                <a:latin typeface="Arial" panose="020B0604020202020204" pitchFamily="34" charset="0"/>
                <a:ea typeface="Sylfaen" panose="010A0502050306030303" pitchFamily="18" charset="0"/>
                <a:cs typeface="Arial" panose="020B0604020202020204" pitchFamily="34" charset="0"/>
              </a:rPr>
              <a:t>rūšis, nes kaltininkui už NV padarymą numato galimybę taikyti griežčiausias valstybės prievartos priemones, </a:t>
            </a:r>
            <a:r>
              <a:rPr lang="lt-LT" sz="1900" i="1" dirty="0">
                <a:solidFill>
                  <a:srgbClr val="000000"/>
                </a:solidFill>
                <a:latin typeface="Arial" panose="020B0604020202020204" pitchFamily="34" charset="0"/>
                <a:ea typeface="Sylfaen" panose="010A0502050306030303" pitchFamily="18" charset="0"/>
                <a:cs typeface="Arial" panose="020B0604020202020204" pitchFamily="34" charset="0"/>
              </a:rPr>
              <a:t>pvz.</a:t>
            </a:r>
            <a:r>
              <a:rPr lang="lt-LT" sz="1900" i="1" dirty="0">
                <a:solidFill>
                  <a:srgbClr val="000000"/>
                </a:solidFill>
                <a:effectLst/>
                <a:latin typeface="Arial" panose="020B0604020202020204" pitchFamily="34" charset="0"/>
                <a:ea typeface="Sylfaen" panose="010A0502050306030303" pitchFamily="18" charset="0"/>
                <a:cs typeface="Arial" panose="020B0604020202020204" pitchFamily="34" charset="0"/>
              </a:rPr>
              <a:t> baus­mes (laisvės atėmimą, laisvės atėmimą iki gyvos galvos ir pan.), bau­džiamojo poveikio priemones (įmoką į nukentėjusiųjų nuo smurtinių nusikaltimų fondą, turto konfiskavimą ir pan.) ir kt</a:t>
            </a:r>
            <a:r>
              <a:rPr lang="lt-LT" sz="1900" dirty="0">
                <a:solidFill>
                  <a:srgbClr val="000000"/>
                </a:solidFill>
                <a:effectLst/>
                <a:latin typeface="Arial" panose="020B0604020202020204" pitchFamily="34" charset="0"/>
                <a:ea typeface="Sylfaen" panose="010A0502050306030303" pitchFamily="18" charset="0"/>
                <a:cs typeface="Arial" panose="020B0604020202020204" pitchFamily="34" charset="0"/>
              </a:rPr>
              <a:t>.</a:t>
            </a:r>
            <a:endParaRPr lang="lt-LT" sz="1900" dirty="0">
              <a:effectLst/>
              <a:latin typeface="Arial" panose="020B0604020202020204" pitchFamily="34" charset="0"/>
              <a:ea typeface="Sylfaen" panose="010A0502050306030303" pitchFamily="18" charset="0"/>
              <a:cs typeface="Arial" panose="020B0604020202020204" pitchFamily="34" charset="0"/>
            </a:endParaRPr>
          </a:p>
          <a:p>
            <a:pPr marL="361950" indent="-276225">
              <a:lnSpc>
                <a:spcPct val="100000"/>
              </a:lnSpc>
              <a:spcBef>
                <a:spcPts val="600"/>
              </a:spcBef>
            </a:pPr>
            <a:r>
              <a:rPr lang="lt-LT" sz="1900" dirty="0">
                <a:solidFill>
                  <a:srgbClr val="000000"/>
                </a:solidFill>
                <a:latin typeface="Arial" panose="020B0604020202020204" pitchFamily="34" charset="0"/>
                <a:ea typeface="Sylfaen" panose="010A0502050306030303" pitchFamily="18" charset="0"/>
                <a:cs typeface="Arial" panose="020B0604020202020204" pitchFamily="34" charset="0"/>
              </a:rPr>
              <a:t>BA </a:t>
            </a:r>
            <a:r>
              <a:rPr lang="lt-LT" sz="1900" dirty="0">
                <a:solidFill>
                  <a:srgbClr val="000000"/>
                </a:solidFill>
                <a:effectLst/>
                <a:latin typeface="Arial" panose="020B0604020202020204" pitchFamily="34" charset="0"/>
                <a:ea typeface="Sylfaen" panose="010A0502050306030303" pitchFamily="18" charset="0"/>
                <a:cs typeface="Arial" panose="020B0604020202020204" pitchFamily="34" charset="0"/>
              </a:rPr>
              <a:t>taikoma tik už NV (nusikaltimą arba baudžiamąjį nusižengimą), uždraustą BK</a:t>
            </a:r>
            <a:r>
              <a:rPr lang="lt-LT" sz="1900"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 galiojusio tos veikos padarymo metu. </a:t>
            </a:r>
            <a:r>
              <a:rPr lang="lt-LT" sz="1900" b="1"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DĖL TO</a:t>
            </a:r>
            <a:r>
              <a:rPr lang="lt-LT" sz="1900"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 BA negalima už mintis, įsitikinimus ar pažiū­ras. </a:t>
            </a:r>
          </a:p>
          <a:p>
            <a:pPr marL="361950" indent="-276225">
              <a:lnSpc>
                <a:spcPct val="100000"/>
              </a:lnSpc>
              <a:spcBef>
                <a:spcPts val="600"/>
              </a:spcBef>
            </a:pPr>
            <a:r>
              <a:rPr lang="lt-LT" sz="1900"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BA gali būti patrauktas tik NV padaręs </a:t>
            </a:r>
            <a:r>
              <a:rPr lang="lt-LT" sz="1900" b="1"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FIZINIS ASMUO, jei jis sulaukęs BK nustatyto amžiaus ir yra pakaltinamas</a:t>
            </a:r>
            <a:r>
              <a:rPr lang="lt-LT" sz="1900"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 </a:t>
            </a:r>
            <a:endParaRPr lang="lt-LT" sz="1900" dirty="0">
              <a:solidFill>
                <a:srgbClr val="000000"/>
              </a:solidFill>
              <a:latin typeface="Arial" panose="020B0604020202020204" pitchFamily="34" charset="0"/>
              <a:ea typeface="Microsoft Sans Serif" panose="020B0604020202020204" pitchFamily="34" charset="0"/>
              <a:cs typeface="Arial" panose="020B0604020202020204" pitchFamily="34" charset="0"/>
            </a:endParaRPr>
          </a:p>
          <a:p>
            <a:pPr marL="361950" indent="-276225">
              <a:lnSpc>
                <a:spcPct val="100000"/>
              </a:lnSpc>
              <a:spcBef>
                <a:spcPts val="600"/>
              </a:spcBef>
            </a:pPr>
            <a:r>
              <a:rPr lang="lt-LT" sz="1900" b="1"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PASTABA</a:t>
            </a:r>
            <a:r>
              <a:rPr lang="lt-LT" sz="1900"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 BK už atskirus nusikaltimus yra numatyta juridinio asmens BA, kuriam baudžiamieji įstatymai numato specialiąsias poveikio priemones (</a:t>
            </a:r>
            <a:r>
              <a:rPr lang="lt-LT" sz="1900" i="1"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pvz., baudą, juridinio asmens veiklos ribojimą ir k</a:t>
            </a:r>
            <a:r>
              <a:rPr lang="lt-LT" sz="1900"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t.).</a:t>
            </a:r>
          </a:p>
          <a:p>
            <a:pPr marL="361950" indent="-276225">
              <a:lnSpc>
                <a:spcPct val="100000"/>
              </a:lnSpc>
              <a:spcBef>
                <a:spcPts val="600"/>
              </a:spcBef>
            </a:pPr>
            <a:r>
              <a:rPr lang="lt-LT" sz="1900" dirty="0">
                <a:solidFill>
                  <a:srgbClr val="000000"/>
                </a:solidFill>
                <a:latin typeface="Arial" panose="020B0604020202020204" pitchFamily="34" charset="0"/>
                <a:ea typeface="Microsoft Sans Serif" panose="020B0604020202020204" pitchFamily="34" charset="0"/>
                <a:cs typeface="Arial" panose="020B0604020202020204" pitchFamily="34" charset="0"/>
              </a:rPr>
              <a:t>BA - </a:t>
            </a:r>
            <a:r>
              <a:rPr lang="lt-LT" sz="1900" b="1" i="0" u="none" strike="noStrike" spc="0" dirty="0">
                <a:solidFill>
                  <a:srgbClr val="000000"/>
                </a:solidFill>
                <a:effectLst/>
                <a:latin typeface="Arial" panose="020B0604020202020204" pitchFamily="34" charset="0"/>
                <a:ea typeface="Sylfaen" panose="010A0502050306030303" pitchFamily="18" charset="0"/>
                <a:cs typeface="Arial" panose="020B0604020202020204" pitchFamily="34" charset="0"/>
              </a:rPr>
              <a:t>viešojo pobūdžio </a:t>
            </a:r>
            <a:r>
              <a:rPr lang="lt-LT" sz="1900"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ir gali būti įgy­vendinama tik </a:t>
            </a:r>
            <a:r>
              <a:rPr lang="lt-LT" sz="1900" b="1"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teismo sprendimu</a:t>
            </a:r>
            <a:r>
              <a:rPr lang="lt-LT" sz="1900"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 </a:t>
            </a:r>
          </a:p>
          <a:p>
            <a:pPr indent="266700" algn="just">
              <a:lnSpc>
                <a:spcPts val="1270"/>
              </a:lnSpc>
            </a:pPr>
            <a:endParaRPr lang="lt-LT" sz="1800" dirty="0">
              <a:effectLst/>
              <a:latin typeface="Sylfaen" panose="010A0502050306030303" pitchFamily="18" charset="0"/>
              <a:ea typeface="Sylfaen" panose="010A0502050306030303" pitchFamily="18" charset="0"/>
              <a:cs typeface="Sylfaen" panose="010A0502050306030303" pitchFamily="18" charset="0"/>
            </a:endParaRPr>
          </a:p>
        </p:txBody>
      </p:sp>
    </p:spTree>
    <p:extLst>
      <p:ext uri="{BB962C8B-B14F-4D97-AF65-F5344CB8AC3E}">
        <p14:creationId xmlns:p14="http://schemas.microsoft.com/office/powerpoint/2010/main" val="5526670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vadinimas 1">
            <a:extLst>
              <a:ext uri="{FF2B5EF4-FFF2-40B4-BE49-F238E27FC236}">
                <a16:creationId xmlns:a16="http://schemas.microsoft.com/office/drawing/2014/main" id="{407CEE54-215E-42BE-9672-631E6FA56F7C}"/>
              </a:ext>
            </a:extLst>
          </p:cNvPr>
          <p:cNvSpPr>
            <a:spLocks noGrp="1"/>
          </p:cNvSpPr>
          <p:nvPr>
            <p:ph type="title"/>
          </p:nvPr>
        </p:nvSpPr>
        <p:spPr/>
        <p:txBody>
          <a:bodyPr>
            <a:normAutofit/>
          </a:bodyPr>
          <a:lstStyle/>
          <a:p>
            <a:r>
              <a:rPr lang="lt-LT" sz="4400" b="1" dirty="0">
                <a:solidFill>
                  <a:srgbClr val="000000"/>
                </a:solidFill>
                <a:effectLst/>
                <a:latin typeface="Microsoft Sans Serif" panose="020B0604020202020204" pitchFamily="34" charset="0"/>
                <a:ea typeface="Microsoft Sans Serif" panose="020B0604020202020204" pitchFamily="34" charset="0"/>
                <a:cs typeface="Sylfaen" panose="010A0502050306030303" pitchFamily="18" charset="0"/>
              </a:rPr>
              <a:t>Baudžiamosios teisės </a:t>
            </a:r>
            <a:r>
              <a:rPr lang="lt-LT" sz="4400" b="1" dirty="0">
                <a:solidFill>
                  <a:srgbClr val="000000"/>
                </a:solidFill>
                <a:latin typeface="Microsoft Sans Serif" panose="020B0604020202020204" pitchFamily="34" charset="0"/>
                <a:ea typeface="Microsoft Sans Serif" panose="020B0604020202020204" pitchFamily="34" charset="0"/>
                <a:cs typeface="Sylfaen" panose="010A0502050306030303" pitchFamily="18" charset="0"/>
              </a:rPr>
              <a:t>samprata ir ypatumai</a:t>
            </a:r>
            <a:br>
              <a:rPr lang="lt-LT" sz="1800" b="1" dirty="0">
                <a:effectLst/>
                <a:latin typeface="Sylfaen" panose="010A0502050306030303" pitchFamily="18" charset="0"/>
                <a:ea typeface="Sylfaen" panose="010A0502050306030303" pitchFamily="18" charset="0"/>
                <a:cs typeface="Sylfaen" panose="010A0502050306030303" pitchFamily="18" charset="0"/>
              </a:rPr>
            </a:br>
            <a:endParaRPr lang="lt-LT" sz="4200" dirty="0">
              <a:solidFill>
                <a:srgbClr val="000000"/>
              </a:solidFill>
              <a:latin typeface="Microsoft Sans Serif" panose="020B0604020202020204" pitchFamily="34" charset="0"/>
              <a:ea typeface="Microsoft Sans Serif" panose="020B0604020202020204" pitchFamily="34" charset="0"/>
            </a:endParaRPr>
          </a:p>
        </p:txBody>
      </p:sp>
      <p:sp>
        <p:nvSpPr>
          <p:cNvPr id="3" name="Teksto vietos rezervavimo ženklas 2">
            <a:extLst>
              <a:ext uri="{FF2B5EF4-FFF2-40B4-BE49-F238E27FC236}">
                <a16:creationId xmlns:a16="http://schemas.microsoft.com/office/drawing/2014/main" id="{FD27EAD6-FFD9-4599-871F-471BB454A0EA}"/>
              </a:ext>
            </a:extLst>
          </p:cNvPr>
          <p:cNvSpPr>
            <a:spLocks noGrp="1"/>
          </p:cNvSpPr>
          <p:nvPr>
            <p:ph type="body" idx="1"/>
          </p:nvPr>
        </p:nvSpPr>
        <p:spPr/>
        <p:txBody>
          <a:bodyPr/>
          <a:lstStyle/>
          <a:p>
            <a:endParaRPr lang="lt-LT"/>
          </a:p>
        </p:txBody>
      </p:sp>
    </p:spTree>
    <p:extLst>
      <p:ext uri="{BB962C8B-B14F-4D97-AF65-F5344CB8AC3E}">
        <p14:creationId xmlns:p14="http://schemas.microsoft.com/office/powerpoint/2010/main" val="26683492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vadinimas 1">
            <a:extLst>
              <a:ext uri="{FF2B5EF4-FFF2-40B4-BE49-F238E27FC236}">
                <a16:creationId xmlns:a16="http://schemas.microsoft.com/office/drawing/2014/main" id="{7D4E60A5-FDDE-4035-8355-F3C8AEC54BBE}"/>
              </a:ext>
            </a:extLst>
          </p:cNvPr>
          <p:cNvSpPr>
            <a:spLocks noGrp="1"/>
          </p:cNvSpPr>
          <p:nvPr>
            <p:ph type="title"/>
          </p:nvPr>
        </p:nvSpPr>
        <p:spPr>
          <a:xfrm>
            <a:off x="838200" y="18255"/>
            <a:ext cx="10515600" cy="1539612"/>
          </a:xfrm>
        </p:spPr>
        <p:txBody>
          <a:bodyPr>
            <a:normAutofit/>
          </a:bodyPr>
          <a:lstStyle/>
          <a:p>
            <a:pPr marL="457200" lvl="1" algn="ctr">
              <a:buClr>
                <a:srgbClr val="000000"/>
              </a:buClr>
              <a:buSzPts val="1000"/>
              <a:tabLst>
                <a:tab pos="283845" algn="l"/>
              </a:tabLst>
            </a:pPr>
            <a:r>
              <a:rPr lang="lt-LT" sz="3600" b="1" dirty="0">
                <a:solidFill>
                  <a:srgbClr val="000000"/>
                </a:solidFill>
                <a:latin typeface="Microsoft Sans Serif" panose="020B0604020202020204" pitchFamily="34" charset="0"/>
                <a:ea typeface="Microsoft Sans Serif" panose="020B0604020202020204" pitchFamily="34" charset="0"/>
              </a:rPr>
              <a:t>Baudžiamoji atsakomybė (BA)</a:t>
            </a:r>
          </a:p>
        </p:txBody>
      </p:sp>
      <p:sp>
        <p:nvSpPr>
          <p:cNvPr id="3" name="Turinio vietos rezervavimo ženklas 2">
            <a:extLst>
              <a:ext uri="{FF2B5EF4-FFF2-40B4-BE49-F238E27FC236}">
                <a16:creationId xmlns:a16="http://schemas.microsoft.com/office/drawing/2014/main" id="{EF3A5A40-2923-4432-9A13-D9FB59429387}"/>
              </a:ext>
            </a:extLst>
          </p:cNvPr>
          <p:cNvSpPr>
            <a:spLocks noGrp="1"/>
          </p:cNvSpPr>
          <p:nvPr>
            <p:ph idx="1"/>
          </p:nvPr>
        </p:nvSpPr>
        <p:spPr>
          <a:xfrm>
            <a:off x="914400" y="1422400"/>
            <a:ext cx="11023134" cy="5330737"/>
          </a:xfrm>
        </p:spPr>
        <p:txBody>
          <a:bodyPr>
            <a:noAutofit/>
          </a:bodyPr>
          <a:lstStyle/>
          <a:p>
            <a:pPr marL="342900" indent="-257175">
              <a:lnSpc>
                <a:spcPct val="100000"/>
              </a:lnSpc>
              <a:spcBef>
                <a:spcPts val="600"/>
              </a:spcBef>
            </a:pPr>
            <a:r>
              <a:rPr lang="lt-LT" sz="1800" b="1" dirty="0">
                <a:solidFill>
                  <a:srgbClr val="000000"/>
                </a:solidFill>
                <a:effectLst/>
                <a:latin typeface="Arial" panose="020B0604020202020204" pitchFamily="34" charset="0"/>
                <a:ea typeface="Sylfaen" panose="010A0502050306030303" pitchFamily="18" charset="0"/>
                <a:cs typeface="Arial" panose="020B0604020202020204" pitchFamily="34" charset="0"/>
              </a:rPr>
              <a:t>BA VS KITOS TEISINĖS ATSAKOMYBĖS RŪŠYS</a:t>
            </a:r>
            <a:r>
              <a:rPr lang="lt-LT" sz="1800" dirty="0">
                <a:solidFill>
                  <a:srgbClr val="000000"/>
                </a:solidFill>
                <a:effectLst/>
                <a:latin typeface="Arial" panose="020B0604020202020204" pitchFamily="34" charset="0"/>
                <a:ea typeface="Sylfaen" panose="010A0502050306030303" pitchFamily="18" charset="0"/>
                <a:cs typeface="Arial" panose="020B0604020202020204" pitchFamily="34" charset="0"/>
              </a:rPr>
              <a:t>: </a:t>
            </a:r>
          </a:p>
          <a:p>
            <a:pPr marL="342900" indent="-257175">
              <a:lnSpc>
                <a:spcPct val="100000"/>
              </a:lnSpc>
              <a:spcBef>
                <a:spcPts val="600"/>
              </a:spcBef>
              <a:buFont typeface="+mj-lt"/>
              <a:buAutoNum type="arabicPeriod"/>
            </a:pPr>
            <a:r>
              <a:rPr lang="lt-LT" sz="1800" b="1" dirty="0">
                <a:solidFill>
                  <a:srgbClr val="000000"/>
                </a:solidFill>
                <a:latin typeface="Arial" panose="020B0604020202020204" pitchFamily="34" charset="0"/>
                <a:ea typeface="Sylfaen" panose="010A0502050306030303" pitchFamily="18" charset="0"/>
                <a:cs typeface="Arial" panose="020B0604020202020204" pitchFamily="34" charset="0"/>
              </a:rPr>
              <a:t>BA </a:t>
            </a:r>
            <a:r>
              <a:rPr lang="lt-LT" sz="1800" b="1" dirty="0">
                <a:solidFill>
                  <a:srgbClr val="000000"/>
                </a:solidFill>
                <a:effectLst/>
                <a:latin typeface="Arial" panose="020B0604020202020204" pitchFamily="34" charset="0"/>
                <a:ea typeface="Sylfaen" panose="010A0502050306030303" pitchFamily="18" charset="0"/>
                <a:cs typeface="Arial" panose="020B0604020202020204" pitchFamily="34" charset="0"/>
              </a:rPr>
              <a:t>atsakomybės pagrindas </a:t>
            </a:r>
            <a:r>
              <a:rPr lang="lt-LT" sz="1800" dirty="0">
                <a:solidFill>
                  <a:srgbClr val="000000"/>
                </a:solidFill>
                <a:effectLst/>
                <a:latin typeface="Arial" panose="020B0604020202020204" pitchFamily="34" charset="0"/>
                <a:ea typeface="Sylfaen" panose="010A0502050306030303" pitchFamily="18" charset="0"/>
                <a:cs typeface="Arial" panose="020B0604020202020204" pitchFamily="34" charset="0"/>
              </a:rPr>
              <a:t>- tik NV, o administracinės atsakomybės pagrindas - administracinis nusižengimas, drausminės atsakomybės - darbo arba tarnybos draus­mės pažeidimas ir pan.; </a:t>
            </a:r>
          </a:p>
          <a:p>
            <a:pPr marL="342900" indent="-257175">
              <a:lnSpc>
                <a:spcPct val="100000"/>
              </a:lnSpc>
              <a:spcBef>
                <a:spcPts val="600"/>
              </a:spcBef>
              <a:buFont typeface="+mj-lt"/>
              <a:buAutoNum type="arabicPeriod"/>
            </a:pPr>
            <a:r>
              <a:rPr lang="lt-LT" sz="1800" b="1" dirty="0">
                <a:solidFill>
                  <a:srgbClr val="000000"/>
                </a:solidFill>
                <a:effectLst/>
                <a:latin typeface="Arial" panose="020B0604020202020204" pitchFamily="34" charset="0"/>
                <a:ea typeface="Sylfaen" panose="010A0502050306030303" pitchFamily="18" charset="0"/>
                <a:cs typeface="Arial" panose="020B0604020202020204" pitchFamily="34" charset="0"/>
              </a:rPr>
              <a:t>BA gali būti pa­trauktas tik NV padaręs asmuo</a:t>
            </a:r>
            <a:r>
              <a:rPr lang="lt-LT" sz="1800" dirty="0">
                <a:solidFill>
                  <a:srgbClr val="000000"/>
                </a:solidFill>
                <a:effectLst/>
                <a:latin typeface="Arial" panose="020B0604020202020204" pitchFamily="34" charset="0"/>
                <a:ea typeface="Sylfaen" panose="010A0502050306030303" pitchFamily="18" charset="0"/>
                <a:cs typeface="Arial" panose="020B0604020202020204" pitchFamily="34" charset="0"/>
              </a:rPr>
              <a:t>, o civilinės atsakomybės subjektas yra asmuo, kuris atsako už padarytą žalą, o juo gali būti ir asmuo, kuris nepadarė teisės pažeidimo, administracinės atsako­mybės subjektas - nepilnamečių iki 14 metų tėvai arba juos atstovaujantys asmenys ir pan.; </a:t>
            </a:r>
          </a:p>
          <a:p>
            <a:pPr marL="342900" indent="-257175">
              <a:lnSpc>
                <a:spcPct val="100000"/>
              </a:lnSpc>
              <a:spcBef>
                <a:spcPts val="600"/>
              </a:spcBef>
              <a:buFont typeface="+mj-lt"/>
              <a:buAutoNum type="arabicPeriod"/>
            </a:pPr>
            <a:r>
              <a:rPr lang="lt-LT" sz="1800" b="1" dirty="0">
                <a:solidFill>
                  <a:srgbClr val="000000"/>
                </a:solidFill>
                <a:effectLst/>
                <a:latin typeface="Arial" panose="020B0604020202020204" pitchFamily="34" charset="0"/>
                <a:ea typeface="Sylfaen" panose="010A0502050306030303" pitchFamily="18" charset="0"/>
                <a:cs typeface="Arial" panose="020B0604020202020204" pitchFamily="34" charset="0"/>
              </a:rPr>
              <a:t>BA įgyven­dinama tik teismo sprendimu, o </a:t>
            </a:r>
            <a:r>
              <a:rPr lang="lt-LT" sz="1800" dirty="0">
                <a:solidFill>
                  <a:srgbClr val="000000"/>
                </a:solidFill>
                <a:effectLst/>
                <a:latin typeface="Arial" panose="020B0604020202020204" pitchFamily="34" charset="0"/>
                <a:ea typeface="Sylfaen" panose="010A0502050306030303" pitchFamily="18" charset="0"/>
                <a:cs typeface="Arial" panose="020B0604020202020204" pitchFamily="34" charset="0"/>
              </a:rPr>
              <a:t>administracinė atsakomybė - ne tik teismo, bet kitų valstybės ar savivaldybių institucijų sprendimu, kons­titucinė atsakomybė - Seimo (gavus Konstitucinio teismo išvadą) arba Respublikos Prezidento (gavus Teisėjų tarybos išvadą) sprendimu, ir pan.; </a:t>
            </a:r>
          </a:p>
          <a:p>
            <a:pPr marL="342900" indent="-257175">
              <a:lnSpc>
                <a:spcPct val="100000"/>
              </a:lnSpc>
              <a:spcBef>
                <a:spcPts val="600"/>
              </a:spcBef>
              <a:buFont typeface="+mj-lt"/>
              <a:buAutoNum type="arabicPeriod"/>
            </a:pPr>
            <a:r>
              <a:rPr lang="lt-LT" sz="1800" dirty="0">
                <a:solidFill>
                  <a:srgbClr val="000000"/>
                </a:solidFill>
                <a:effectLst/>
                <a:latin typeface="Arial" panose="020B0604020202020204" pitchFamily="34" charset="0"/>
                <a:ea typeface="Sylfaen" panose="010A0502050306030303" pitchFamily="18" charset="0"/>
                <a:cs typeface="Arial" panose="020B0604020202020204" pitchFamily="34" charset="0"/>
              </a:rPr>
              <a:t>įgyvendinant BA gali būti taikomos </a:t>
            </a:r>
            <a:r>
              <a:rPr lang="lt-LT" sz="1800" b="1" dirty="0">
                <a:solidFill>
                  <a:srgbClr val="000000"/>
                </a:solidFill>
                <a:effectLst/>
                <a:latin typeface="Arial" panose="020B0604020202020204" pitchFamily="34" charset="0"/>
                <a:ea typeface="Sylfaen" panose="010A0502050306030303" pitchFamily="18" charset="0"/>
                <a:cs typeface="Arial" panose="020B0604020202020204" pitchFamily="34" charset="0"/>
              </a:rPr>
              <a:t>pačios griežčiausios valstybės prievartos priemonės, o </a:t>
            </a:r>
            <a:r>
              <a:rPr lang="lt-LT" sz="1800" dirty="0">
                <a:solidFill>
                  <a:srgbClr val="000000"/>
                </a:solidFill>
                <a:effectLst/>
                <a:latin typeface="Arial" panose="020B0604020202020204" pitchFamily="34" charset="0"/>
                <a:ea typeface="Sylfaen" panose="010A0502050306030303" pitchFamily="18" charset="0"/>
                <a:cs typeface="Arial" panose="020B0604020202020204" pitchFamily="34" charset="0"/>
              </a:rPr>
              <a:t>materialinės at­sakomybės atveju - padarytos materialinės žalos atlyginimas ir pan.</a:t>
            </a:r>
            <a:endParaRPr lang="lt-LT" sz="1800" dirty="0">
              <a:effectLst/>
              <a:latin typeface="Arial" panose="020B0604020202020204" pitchFamily="34" charset="0"/>
              <a:ea typeface="Sylfaen" panose="010A0502050306030303" pitchFamily="18" charset="0"/>
              <a:cs typeface="Arial" panose="020B0604020202020204" pitchFamily="34" charset="0"/>
            </a:endParaRPr>
          </a:p>
          <a:p>
            <a:pPr marL="342900" indent="-257175" algn="just">
              <a:lnSpc>
                <a:spcPct val="100000"/>
              </a:lnSpc>
              <a:spcBef>
                <a:spcPts val="600"/>
              </a:spcBef>
            </a:pPr>
            <a:r>
              <a:rPr lang="lt-LT" sz="1800" b="1" dirty="0">
                <a:solidFill>
                  <a:srgbClr val="000000"/>
                </a:solidFill>
                <a:effectLst/>
                <a:latin typeface="Arial" panose="020B0604020202020204" pitchFamily="34" charset="0"/>
                <a:ea typeface="Sylfaen" panose="010A0502050306030303" pitchFamily="18" charset="0"/>
                <a:cs typeface="Arial" panose="020B0604020202020204" pitchFamily="34" charset="0"/>
              </a:rPr>
              <a:t>Šiuo metu BK numato tokias BA įgyvendinimo formas</a:t>
            </a:r>
            <a:r>
              <a:rPr lang="lt-LT" sz="1800" dirty="0">
                <a:solidFill>
                  <a:srgbClr val="000000"/>
                </a:solidFill>
                <a:effectLst/>
                <a:latin typeface="Arial" panose="020B0604020202020204" pitchFamily="34" charset="0"/>
                <a:ea typeface="Sylfaen" panose="010A0502050306030303" pitchFamily="18" charset="0"/>
                <a:cs typeface="Arial" panose="020B0604020202020204" pitchFamily="34" charset="0"/>
              </a:rPr>
              <a:t>:</a:t>
            </a:r>
            <a:endParaRPr lang="lt-LT" sz="1800" dirty="0">
              <a:effectLst/>
              <a:latin typeface="Arial" panose="020B0604020202020204" pitchFamily="34" charset="0"/>
              <a:ea typeface="Sylfaen" panose="010A0502050306030303" pitchFamily="18" charset="0"/>
              <a:cs typeface="Arial" panose="020B0604020202020204" pitchFamily="34" charset="0"/>
            </a:endParaRPr>
          </a:p>
          <a:p>
            <a:pPr marL="342900" lvl="0" indent="-257175" algn="just">
              <a:lnSpc>
                <a:spcPct val="100000"/>
              </a:lnSpc>
              <a:spcBef>
                <a:spcPts val="600"/>
              </a:spcBef>
              <a:buClr>
                <a:srgbClr val="000000"/>
              </a:buClr>
              <a:buSzPts val="1000"/>
              <a:buFont typeface="+mj-lt"/>
              <a:buAutoNum type="arabicParenR"/>
              <a:tabLst>
                <a:tab pos="183515" algn="l"/>
              </a:tabLst>
            </a:pPr>
            <a:r>
              <a:rPr lang="lt-LT" sz="1800" u="none" strike="noStrike" spc="0" dirty="0">
                <a:solidFill>
                  <a:srgbClr val="000000"/>
                </a:solidFill>
                <a:effectLst/>
                <a:latin typeface="Arial" panose="020B0604020202020204" pitchFamily="34" charset="0"/>
                <a:ea typeface="Sylfaen" panose="010A0502050306030303" pitchFamily="18" charset="0"/>
                <a:cs typeface="Arial" panose="020B0604020202020204" pitchFamily="34" charset="0"/>
              </a:rPr>
              <a:t>bausmės skyrimas; </a:t>
            </a:r>
          </a:p>
          <a:p>
            <a:pPr marL="342900" lvl="0" indent="-257175" algn="just">
              <a:lnSpc>
                <a:spcPct val="100000"/>
              </a:lnSpc>
              <a:spcBef>
                <a:spcPts val="600"/>
              </a:spcBef>
              <a:buClr>
                <a:srgbClr val="000000"/>
              </a:buClr>
              <a:buSzPts val="1000"/>
              <a:buFont typeface="+mj-lt"/>
              <a:buAutoNum type="arabicParenR"/>
              <a:tabLst>
                <a:tab pos="183515" algn="l"/>
              </a:tabLst>
            </a:pPr>
            <a:r>
              <a:rPr lang="lt-LT" sz="1800" u="none" strike="noStrike" spc="0" dirty="0">
                <a:solidFill>
                  <a:srgbClr val="000000"/>
                </a:solidFill>
                <a:effectLst/>
                <a:latin typeface="Arial" panose="020B0604020202020204" pitchFamily="34" charset="0"/>
                <a:ea typeface="Sylfaen" panose="010A0502050306030303" pitchFamily="18" charset="0"/>
                <a:cs typeface="Arial" panose="020B0604020202020204" pitchFamily="34" charset="0"/>
              </a:rPr>
              <a:t>atleidimas nuo BA: taikant arba netaikant baudžiamojo arba auklėjamojo poveikio priemones;</a:t>
            </a:r>
            <a:endParaRPr lang="lt-LT" sz="1800" u="none" strike="noStrike" spc="0" dirty="0">
              <a:effectLst/>
              <a:latin typeface="Arial" panose="020B0604020202020204" pitchFamily="34" charset="0"/>
              <a:ea typeface="Sylfaen" panose="010A0502050306030303" pitchFamily="18" charset="0"/>
              <a:cs typeface="Arial" panose="020B0604020202020204" pitchFamily="34" charset="0"/>
            </a:endParaRPr>
          </a:p>
          <a:p>
            <a:pPr marL="342900" lvl="0" indent="-257175" algn="just">
              <a:lnSpc>
                <a:spcPct val="100000"/>
              </a:lnSpc>
              <a:spcBef>
                <a:spcPts val="600"/>
              </a:spcBef>
              <a:buClr>
                <a:srgbClr val="000000"/>
              </a:buClr>
              <a:buSzPts val="1000"/>
              <a:buFont typeface="+mj-lt"/>
              <a:buAutoNum type="arabicParenR" startAt="3"/>
              <a:tabLst>
                <a:tab pos="198755" algn="l"/>
              </a:tabLst>
            </a:pPr>
            <a:r>
              <a:rPr lang="lt-LT" sz="1800" u="none" strike="noStrike" spc="0" dirty="0">
                <a:solidFill>
                  <a:srgbClr val="000000"/>
                </a:solidFill>
                <a:effectLst/>
                <a:latin typeface="Arial" panose="020B0604020202020204" pitchFamily="34" charset="0"/>
                <a:ea typeface="Sylfaen" panose="010A0502050306030303" pitchFamily="18" charset="0"/>
                <a:cs typeface="Arial" panose="020B0604020202020204" pitchFamily="34" charset="0"/>
              </a:rPr>
              <a:t>bausmės vykdymo atidėjimas arba atleidimas nuo bausmės: tai­kant baudžiamojo arba auklėjamojo poveikio priemones, arba ne­taikant baudžiamojo arba auklėjamojo poveikio priemonių.</a:t>
            </a:r>
            <a:endParaRPr lang="lt-LT" sz="1800" u="none" strike="noStrike" spc="0" dirty="0">
              <a:effectLst/>
              <a:latin typeface="Arial" panose="020B0604020202020204" pitchFamily="34" charset="0"/>
              <a:ea typeface="Sylfaen" panose="010A0502050306030303" pitchFamily="18" charset="0"/>
              <a:cs typeface="Arial" panose="020B0604020202020204" pitchFamily="34" charset="0"/>
            </a:endParaRPr>
          </a:p>
          <a:p>
            <a:pPr marL="361950" indent="-276225">
              <a:lnSpc>
                <a:spcPct val="100000"/>
              </a:lnSpc>
              <a:spcBef>
                <a:spcPts val="600"/>
              </a:spcBef>
            </a:pPr>
            <a:endParaRPr lang="lt-LT" sz="1800" dirty="0">
              <a:effectLst/>
              <a:latin typeface="Arial" panose="020B0604020202020204" pitchFamily="34" charset="0"/>
              <a:ea typeface="Sylfaen" panose="010A0502050306030303" pitchFamily="18" charset="0"/>
              <a:cs typeface="Arial" panose="020B0604020202020204" pitchFamily="34" charset="0"/>
            </a:endParaRPr>
          </a:p>
        </p:txBody>
      </p:sp>
    </p:spTree>
    <p:extLst>
      <p:ext uri="{BB962C8B-B14F-4D97-AF65-F5344CB8AC3E}">
        <p14:creationId xmlns:p14="http://schemas.microsoft.com/office/powerpoint/2010/main" val="30559316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vadinimas 1">
            <a:extLst>
              <a:ext uri="{FF2B5EF4-FFF2-40B4-BE49-F238E27FC236}">
                <a16:creationId xmlns:a16="http://schemas.microsoft.com/office/drawing/2014/main" id="{407CEE54-215E-42BE-9672-631E6FA56F7C}"/>
              </a:ext>
            </a:extLst>
          </p:cNvPr>
          <p:cNvSpPr>
            <a:spLocks noGrp="1"/>
          </p:cNvSpPr>
          <p:nvPr>
            <p:ph type="title"/>
          </p:nvPr>
        </p:nvSpPr>
        <p:spPr/>
        <p:txBody>
          <a:bodyPr>
            <a:normAutofit/>
          </a:bodyPr>
          <a:lstStyle/>
          <a:p>
            <a:r>
              <a:rPr lang="lt-LT" sz="4400" b="1" dirty="0">
                <a:solidFill>
                  <a:srgbClr val="000000"/>
                </a:solidFill>
                <a:effectLst/>
                <a:latin typeface="Microsoft Sans Serif" panose="020B0604020202020204" pitchFamily="34" charset="0"/>
                <a:ea typeface="Microsoft Sans Serif" panose="020B0604020202020204" pitchFamily="34" charset="0"/>
                <a:cs typeface="Sylfaen" panose="010A0502050306030303" pitchFamily="18" charset="0"/>
              </a:rPr>
              <a:t>Lietuvos baudžiamosios teisės </a:t>
            </a:r>
            <a:r>
              <a:rPr lang="lt-LT" sz="4400" b="1" dirty="0">
                <a:solidFill>
                  <a:srgbClr val="000000"/>
                </a:solidFill>
                <a:latin typeface="Microsoft Sans Serif" panose="020B0604020202020204" pitchFamily="34" charset="0"/>
                <a:ea typeface="Microsoft Sans Serif" panose="020B0604020202020204" pitchFamily="34" charset="0"/>
                <a:cs typeface="Sylfaen" panose="010A0502050306030303" pitchFamily="18" charset="0"/>
              </a:rPr>
              <a:t>šaltiniai</a:t>
            </a:r>
            <a:br>
              <a:rPr lang="lt-LT" sz="1800" b="1" dirty="0">
                <a:effectLst/>
                <a:latin typeface="Sylfaen" panose="010A0502050306030303" pitchFamily="18" charset="0"/>
                <a:ea typeface="Sylfaen" panose="010A0502050306030303" pitchFamily="18" charset="0"/>
                <a:cs typeface="Sylfaen" panose="010A0502050306030303" pitchFamily="18" charset="0"/>
              </a:rPr>
            </a:br>
            <a:endParaRPr lang="lt-LT" sz="4200" dirty="0">
              <a:solidFill>
                <a:srgbClr val="000000"/>
              </a:solidFill>
              <a:latin typeface="Microsoft Sans Serif" panose="020B0604020202020204" pitchFamily="34" charset="0"/>
              <a:ea typeface="Microsoft Sans Serif" panose="020B0604020202020204" pitchFamily="34" charset="0"/>
            </a:endParaRPr>
          </a:p>
        </p:txBody>
      </p:sp>
      <p:sp>
        <p:nvSpPr>
          <p:cNvPr id="3" name="Teksto vietos rezervavimo ženklas 2">
            <a:extLst>
              <a:ext uri="{FF2B5EF4-FFF2-40B4-BE49-F238E27FC236}">
                <a16:creationId xmlns:a16="http://schemas.microsoft.com/office/drawing/2014/main" id="{FD27EAD6-FFD9-4599-871F-471BB454A0EA}"/>
              </a:ext>
            </a:extLst>
          </p:cNvPr>
          <p:cNvSpPr>
            <a:spLocks noGrp="1"/>
          </p:cNvSpPr>
          <p:nvPr>
            <p:ph type="body" idx="1"/>
          </p:nvPr>
        </p:nvSpPr>
        <p:spPr/>
        <p:txBody>
          <a:bodyPr/>
          <a:lstStyle/>
          <a:p>
            <a:endParaRPr lang="lt-LT"/>
          </a:p>
        </p:txBody>
      </p:sp>
    </p:spTree>
    <p:extLst>
      <p:ext uri="{BB962C8B-B14F-4D97-AF65-F5344CB8AC3E}">
        <p14:creationId xmlns:p14="http://schemas.microsoft.com/office/powerpoint/2010/main" val="15929943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vadinimas 1">
            <a:extLst>
              <a:ext uri="{FF2B5EF4-FFF2-40B4-BE49-F238E27FC236}">
                <a16:creationId xmlns:a16="http://schemas.microsoft.com/office/drawing/2014/main" id="{7D4E60A5-FDDE-4035-8355-F3C8AEC54BBE}"/>
              </a:ext>
            </a:extLst>
          </p:cNvPr>
          <p:cNvSpPr>
            <a:spLocks noGrp="1"/>
          </p:cNvSpPr>
          <p:nvPr>
            <p:ph type="title"/>
          </p:nvPr>
        </p:nvSpPr>
        <p:spPr>
          <a:xfrm>
            <a:off x="838200" y="18255"/>
            <a:ext cx="10515600" cy="1539612"/>
          </a:xfrm>
        </p:spPr>
        <p:txBody>
          <a:bodyPr>
            <a:normAutofit/>
          </a:bodyPr>
          <a:lstStyle/>
          <a:p>
            <a:pPr marL="457200" lvl="1" algn="ctr">
              <a:buClr>
                <a:srgbClr val="000000"/>
              </a:buClr>
              <a:buSzPts val="1000"/>
              <a:tabLst>
                <a:tab pos="283845" algn="l"/>
              </a:tabLst>
            </a:pPr>
            <a:r>
              <a:rPr lang="lt-LT" sz="3600" b="1" dirty="0">
                <a:solidFill>
                  <a:srgbClr val="000000"/>
                </a:solidFill>
                <a:latin typeface="Microsoft Sans Serif" panose="020B0604020202020204" pitchFamily="34" charset="0"/>
                <a:ea typeface="Microsoft Sans Serif" panose="020B0604020202020204" pitchFamily="34" charset="0"/>
              </a:rPr>
              <a:t>Lietuvos baudžiamosios teisės (BT) šaltiniai</a:t>
            </a:r>
          </a:p>
        </p:txBody>
      </p:sp>
      <p:sp>
        <p:nvSpPr>
          <p:cNvPr id="3" name="Turinio vietos rezervavimo ženklas 2">
            <a:extLst>
              <a:ext uri="{FF2B5EF4-FFF2-40B4-BE49-F238E27FC236}">
                <a16:creationId xmlns:a16="http://schemas.microsoft.com/office/drawing/2014/main" id="{EF3A5A40-2923-4432-9A13-D9FB59429387}"/>
              </a:ext>
            </a:extLst>
          </p:cNvPr>
          <p:cNvSpPr>
            <a:spLocks noGrp="1"/>
          </p:cNvSpPr>
          <p:nvPr>
            <p:ph idx="1"/>
          </p:nvPr>
        </p:nvSpPr>
        <p:spPr>
          <a:xfrm>
            <a:off x="1224950" y="1557867"/>
            <a:ext cx="10712583" cy="5195270"/>
          </a:xfrm>
        </p:spPr>
        <p:txBody>
          <a:bodyPr>
            <a:noAutofit/>
          </a:bodyPr>
          <a:lstStyle/>
          <a:p>
            <a:pPr marL="361950" indent="-276225">
              <a:lnSpc>
                <a:spcPct val="100000"/>
              </a:lnSpc>
              <a:spcBef>
                <a:spcPts val="600"/>
              </a:spcBef>
            </a:pPr>
            <a:r>
              <a:rPr lang="lt-LT" sz="1900"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BT šaltiniai gali būti skirstomi į </a:t>
            </a:r>
            <a:r>
              <a:rPr lang="lt-LT" sz="1900" b="1" i="0" u="none" strike="noStrike" spc="0" dirty="0">
                <a:solidFill>
                  <a:srgbClr val="000000"/>
                </a:solidFill>
                <a:effectLst/>
                <a:latin typeface="Arial" panose="020B0604020202020204" pitchFamily="34" charset="0"/>
                <a:ea typeface="Sylfaen" panose="010A0502050306030303" pitchFamily="18" charset="0"/>
                <a:cs typeface="Arial" panose="020B0604020202020204" pitchFamily="34" charset="0"/>
              </a:rPr>
              <a:t>nacionalinius, tarptautinius </a:t>
            </a:r>
            <a:r>
              <a:rPr lang="lt-LT" sz="1900"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ir </a:t>
            </a:r>
            <a:r>
              <a:rPr lang="lt-LT" sz="1900" b="1" i="0" u="none" strike="noStrike" spc="0" dirty="0">
                <a:solidFill>
                  <a:srgbClr val="000000"/>
                </a:solidFill>
                <a:effectLst/>
                <a:latin typeface="Arial" panose="020B0604020202020204" pitchFamily="34" charset="0"/>
                <a:ea typeface="Sylfaen" panose="010A0502050306030303" pitchFamily="18" charset="0"/>
                <a:cs typeface="Arial" panose="020B0604020202020204" pitchFamily="34" charset="0"/>
              </a:rPr>
              <a:t>ES teisės </a:t>
            </a:r>
            <a:r>
              <a:rPr lang="lt-LT" sz="1900" b="1"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aktus</a:t>
            </a:r>
            <a:r>
              <a:rPr lang="lt-LT" sz="1900"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 </a:t>
            </a:r>
          </a:p>
          <a:p>
            <a:pPr marL="361950" indent="-276225">
              <a:lnSpc>
                <a:spcPct val="100000"/>
              </a:lnSpc>
              <a:spcBef>
                <a:spcPts val="600"/>
              </a:spcBef>
            </a:pPr>
            <a:r>
              <a:rPr lang="lt-LT" sz="1900"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Pagal teisinę galią nacionaliniai BT šaltiniai gali būti klasifikuojami į </a:t>
            </a:r>
            <a:r>
              <a:rPr lang="lt-LT" sz="1900" b="1"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įstatymus</a:t>
            </a:r>
            <a:r>
              <a:rPr lang="lt-LT" sz="1900"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 (referendumu arba Seimo priimtus teisės aktus) ir </a:t>
            </a:r>
            <a:r>
              <a:rPr lang="lt-LT" sz="1900" b="1"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po­įstatyminius</a:t>
            </a:r>
            <a:r>
              <a:rPr lang="lt-LT" sz="1900"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 </a:t>
            </a:r>
            <a:r>
              <a:rPr lang="lt-LT" sz="1900" b="1"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teisės aktus </a:t>
            </a:r>
            <a:r>
              <a:rPr lang="lt-LT" sz="1900"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a:t>
            </a:r>
            <a:r>
              <a:rPr lang="lt-LT" sz="1900" i="1"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Respub­likos Prezidento dekretus, Vyriausybės nutarimus, teisingumo ir kitų ministrų įsakymus ar taisykles ir pan</a:t>
            </a:r>
            <a:r>
              <a:rPr lang="lt-LT" sz="1900"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 </a:t>
            </a:r>
          </a:p>
          <a:p>
            <a:pPr marL="361950" indent="-276225">
              <a:lnSpc>
                <a:spcPct val="100000"/>
              </a:lnSpc>
              <a:spcBef>
                <a:spcPts val="600"/>
              </a:spcBef>
            </a:pPr>
            <a:r>
              <a:rPr lang="lt-LT" sz="1900" b="1"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SPECIFINĘ VIETĄ </a:t>
            </a:r>
            <a:r>
              <a:rPr lang="lt-LT" sz="1900"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nacionalinių BT šaltinių sistemoje užima </a:t>
            </a:r>
            <a:r>
              <a:rPr lang="lt-LT" sz="1900" b="1"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teismų jurispruden­cija -</a:t>
            </a:r>
            <a:r>
              <a:rPr lang="lt-LT" sz="1900"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 visų pirma LAT kasacinės nutartys, LAT Senato nutarimai ir LAT Baudžiamųjų bylų skyriaus apžvalgos. </a:t>
            </a:r>
            <a:endParaRPr lang="lt-LT" sz="1900" dirty="0">
              <a:effectLst/>
              <a:latin typeface="Arial" panose="020B0604020202020204" pitchFamily="34" charset="0"/>
              <a:ea typeface="Sylfaen" panose="010A0502050306030303" pitchFamily="18" charset="0"/>
              <a:cs typeface="Arial" panose="020B0604020202020204" pitchFamily="34" charset="0"/>
            </a:endParaRPr>
          </a:p>
          <a:p>
            <a:pPr marL="361950" indent="-276225">
              <a:lnSpc>
                <a:spcPct val="100000"/>
              </a:lnSpc>
              <a:spcBef>
                <a:spcPts val="600"/>
              </a:spcBef>
            </a:pPr>
            <a:r>
              <a:rPr lang="lt-LT" sz="1900" b="1"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Tarptautinės teisės </a:t>
            </a:r>
            <a:r>
              <a:rPr lang="lt-LT" sz="1900"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aktus BT klausimais galima klasifikuoti į </a:t>
            </a:r>
            <a:r>
              <a:rPr lang="lt-LT" sz="1900" b="1"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privalomuosius</a:t>
            </a:r>
            <a:r>
              <a:rPr lang="lt-LT" sz="1900"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 (t. y. LR tarptautines sutartis) ir </a:t>
            </a:r>
            <a:r>
              <a:rPr lang="lt-LT" sz="1900" b="1"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rekomendacinio pobūdžio </a:t>
            </a:r>
            <a:r>
              <a:rPr lang="lt-LT" sz="1900"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(tarptautinių organizacijų, </a:t>
            </a:r>
            <a:r>
              <a:rPr lang="lt-LT" sz="1900" i="1"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pvz., Jungtinių Tautų ar Europos Tarybos rekomendacijas ir rezoliucijas</a:t>
            </a:r>
            <a:r>
              <a:rPr lang="lt-LT" sz="1900"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 </a:t>
            </a:r>
            <a:endParaRPr lang="lt-LT" sz="1900" dirty="0">
              <a:effectLst/>
              <a:latin typeface="Arial" panose="020B0604020202020204" pitchFamily="34" charset="0"/>
              <a:ea typeface="Sylfaen" panose="010A0502050306030303" pitchFamily="18" charset="0"/>
              <a:cs typeface="Arial" panose="020B0604020202020204" pitchFamily="34" charset="0"/>
            </a:endParaRPr>
          </a:p>
        </p:txBody>
      </p:sp>
    </p:spTree>
    <p:extLst>
      <p:ext uri="{BB962C8B-B14F-4D97-AF65-F5344CB8AC3E}">
        <p14:creationId xmlns:p14="http://schemas.microsoft.com/office/powerpoint/2010/main" val="4234024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vadinimas 1">
            <a:extLst>
              <a:ext uri="{FF2B5EF4-FFF2-40B4-BE49-F238E27FC236}">
                <a16:creationId xmlns:a16="http://schemas.microsoft.com/office/drawing/2014/main" id="{7D4E60A5-FDDE-4035-8355-F3C8AEC54BBE}"/>
              </a:ext>
            </a:extLst>
          </p:cNvPr>
          <p:cNvSpPr>
            <a:spLocks noGrp="1"/>
          </p:cNvSpPr>
          <p:nvPr>
            <p:ph type="title"/>
          </p:nvPr>
        </p:nvSpPr>
        <p:spPr>
          <a:xfrm>
            <a:off x="838200" y="18255"/>
            <a:ext cx="10515600" cy="1539612"/>
          </a:xfrm>
        </p:spPr>
        <p:txBody>
          <a:bodyPr>
            <a:normAutofit/>
          </a:bodyPr>
          <a:lstStyle/>
          <a:p>
            <a:pPr marL="457200" lvl="1" algn="ctr">
              <a:buClr>
                <a:srgbClr val="000000"/>
              </a:buClr>
              <a:buSzPts val="1000"/>
              <a:tabLst>
                <a:tab pos="283845" algn="l"/>
              </a:tabLst>
            </a:pPr>
            <a:r>
              <a:rPr lang="lt-LT" sz="3600" b="1" dirty="0">
                <a:solidFill>
                  <a:srgbClr val="000000"/>
                </a:solidFill>
                <a:latin typeface="Microsoft Sans Serif" panose="020B0604020202020204" pitchFamily="34" charset="0"/>
                <a:ea typeface="Microsoft Sans Serif" panose="020B0604020202020204" pitchFamily="34" charset="0"/>
              </a:rPr>
              <a:t>Lietuvos baudžiamosios teisės (BT) šaltiniai:</a:t>
            </a:r>
            <a:br>
              <a:rPr lang="lt-LT" sz="3600" b="1" dirty="0">
                <a:solidFill>
                  <a:srgbClr val="000000"/>
                </a:solidFill>
                <a:latin typeface="Microsoft Sans Serif" panose="020B0604020202020204" pitchFamily="34" charset="0"/>
                <a:ea typeface="Microsoft Sans Serif" panose="020B0604020202020204" pitchFamily="34" charset="0"/>
              </a:rPr>
            </a:br>
            <a:r>
              <a:rPr lang="lt-LT" sz="3600" b="1" dirty="0">
                <a:solidFill>
                  <a:srgbClr val="000000"/>
                </a:solidFill>
                <a:latin typeface="Microsoft Sans Serif" panose="020B0604020202020204" pitchFamily="34" charset="0"/>
                <a:ea typeface="Microsoft Sans Serif" panose="020B0604020202020204" pitchFamily="34" charset="0"/>
              </a:rPr>
              <a:t>Baudžiamieji įstatymai</a:t>
            </a:r>
          </a:p>
        </p:txBody>
      </p:sp>
      <p:sp>
        <p:nvSpPr>
          <p:cNvPr id="3" name="Turinio vietos rezervavimo ženklas 2">
            <a:extLst>
              <a:ext uri="{FF2B5EF4-FFF2-40B4-BE49-F238E27FC236}">
                <a16:creationId xmlns:a16="http://schemas.microsoft.com/office/drawing/2014/main" id="{EF3A5A40-2923-4432-9A13-D9FB59429387}"/>
              </a:ext>
            </a:extLst>
          </p:cNvPr>
          <p:cNvSpPr>
            <a:spLocks noGrp="1"/>
          </p:cNvSpPr>
          <p:nvPr>
            <p:ph idx="1"/>
          </p:nvPr>
        </p:nvSpPr>
        <p:spPr>
          <a:xfrm>
            <a:off x="931652" y="1557867"/>
            <a:ext cx="11005881" cy="5195270"/>
          </a:xfrm>
        </p:spPr>
        <p:txBody>
          <a:bodyPr>
            <a:noAutofit/>
          </a:bodyPr>
          <a:lstStyle/>
          <a:p>
            <a:pPr marL="361950" indent="-276225">
              <a:lnSpc>
                <a:spcPct val="100000"/>
              </a:lnSpc>
              <a:spcBef>
                <a:spcPts val="600"/>
              </a:spcBef>
            </a:pPr>
            <a:r>
              <a:rPr lang="lt-LT" sz="1800" b="1"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BK SANTYKIS SU </a:t>
            </a:r>
            <a:r>
              <a:rPr lang="lt-LT" sz="1800" b="1" i="0" u="none" strike="noStrike" spc="0" dirty="0">
                <a:solidFill>
                  <a:srgbClr val="000000"/>
                </a:solidFill>
                <a:effectLst/>
                <a:latin typeface="Arial" panose="020B0604020202020204" pitchFamily="34" charset="0"/>
                <a:ea typeface="Sylfaen" panose="010A0502050306030303" pitchFamily="18" charset="0"/>
                <a:cs typeface="Arial" panose="020B0604020202020204" pitchFamily="34" charset="0"/>
              </a:rPr>
              <a:t>KONSTITUCIJA:</a:t>
            </a:r>
            <a:endParaRPr lang="lt-LT" sz="1800"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endParaRPr>
          </a:p>
          <a:p>
            <a:pPr marL="428625" indent="-342900">
              <a:lnSpc>
                <a:spcPct val="100000"/>
              </a:lnSpc>
              <a:spcBef>
                <a:spcPts val="600"/>
              </a:spcBef>
              <a:buFont typeface="+mj-lt"/>
              <a:buAutoNum type="arabicPeriod"/>
            </a:pPr>
            <a:r>
              <a:rPr lang="lt-LT" sz="1800"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Konstitucija ne tik nustato bendruosius teisės principus, bet ir tiesio­giai įtvirtina nemažai BT reikšmingų nuostatų, </a:t>
            </a:r>
            <a:r>
              <a:rPr lang="lt-LT" sz="1800" i="1"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pvz. pagal Konstitucijos 21 str. „draudžiama žmogų kankinti, žaloti, žeminti jo orumą, žiauriai su juo elgtis, taip pat nustatyti tokias baus­mes“, 31 str. — „bausmė gali būti skiriama ar taikoma tik remian­tis įstatymu“ ir „niekas negali būti baudžiamas už tą patį nusikaltimą antrą kartą“, ir pan</a:t>
            </a:r>
            <a:r>
              <a:rPr lang="lt-LT" sz="1800"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 </a:t>
            </a:r>
          </a:p>
          <a:p>
            <a:pPr marL="428625" indent="-342900">
              <a:lnSpc>
                <a:spcPct val="100000"/>
              </a:lnSpc>
              <a:spcBef>
                <a:spcPts val="600"/>
              </a:spcBef>
              <a:buFont typeface="+mj-lt"/>
              <a:buAutoNum type="arabicPeriod"/>
            </a:pPr>
            <a:r>
              <a:rPr lang="lt-LT" sz="1800" dirty="0">
                <a:solidFill>
                  <a:srgbClr val="000000"/>
                </a:solidFill>
                <a:effectLst/>
                <a:latin typeface="Arial" panose="020B0604020202020204" pitchFamily="34" charset="0"/>
                <a:ea typeface="Sylfaen" panose="010A0502050306030303" pitchFamily="18" charset="0"/>
                <a:cs typeface="Arial" panose="020B0604020202020204" pitchFamily="34" charset="0"/>
              </a:rPr>
              <a:t>Konstitucijoje garantuojama žmogaus teisė </a:t>
            </a:r>
            <a:r>
              <a:rPr lang="lt-LT" sz="1800"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į gyvybę, laisvės neliečiamybė, asmens neliečiamybė, nuosavybės neliečiamybė ir pan., o šių teisių apsauga turi būti ir yra įgyvendinama nustatant BA už pavojingiausius jų pažeidimus. </a:t>
            </a:r>
          </a:p>
          <a:p>
            <a:pPr>
              <a:lnSpc>
                <a:spcPct val="100000"/>
              </a:lnSpc>
              <a:spcBef>
                <a:spcPts val="600"/>
              </a:spcBef>
              <a:buClr>
                <a:srgbClr val="000000"/>
              </a:buClr>
              <a:buSzPts val="1000"/>
              <a:tabLst>
                <a:tab pos="186690" algn="l"/>
              </a:tabLst>
            </a:pPr>
            <a:r>
              <a:rPr lang="lt-LT" sz="1800" b="1" i="0" u="none" strike="noStrike" spc="0" dirty="0">
                <a:solidFill>
                  <a:srgbClr val="000000"/>
                </a:solidFill>
                <a:effectLst/>
                <a:latin typeface="Arial" panose="020B0604020202020204" pitchFamily="34" charset="0"/>
                <a:ea typeface="Sylfaen" panose="010A0502050306030303" pitchFamily="18" charset="0"/>
                <a:cs typeface="Arial" panose="020B0604020202020204" pitchFamily="34" charset="0"/>
              </a:rPr>
              <a:t>KONSTITUCINIO TEISMO JURISPRUDENCIJA </a:t>
            </a:r>
            <a:r>
              <a:rPr lang="lt-LT" sz="1800"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BT </a:t>
            </a:r>
            <a:r>
              <a:rPr lang="lt-LT" sz="1800" dirty="0">
                <a:solidFill>
                  <a:srgbClr val="000000"/>
                </a:solidFill>
                <a:latin typeface="Arial" panose="020B0604020202020204" pitchFamily="34" charset="0"/>
                <a:ea typeface="Microsoft Sans Serif" panose="020B0604020202020204" pitchFamily="34" charset="0"/>
                <a:cs typeface="Arial" panose="020B0604020202020204" pitchFamily="34" charset="0"/>
              </a:rPr>
              <a:t>klausimais taip pat tiesiogiai įtaka BK: </a:t>
            </a:r>
          </a:p>
          <a:p>
            <a:pPr marL="342900" indent="-342900">
              <a:lnSpc>
                <a:spcPct val="100000"/>
              </a:lnSpc>
              <a:spcBef>
                <a:spcPts val="600"/>
              </a:spcBef>
              <a:buClr>
                <a:srgbClr val="000000"/>
              </a:buClr>
              <a:buSzPts val="1000"/>
              <a:buFont typeface="+mj-lt"/>
              <a:buAutoNum type="arabicPeriod"/>
              <a:tabLst>
                <a:tab pos="186690" algn="l"/>
              </a:tabLst>
            </a:pPr>
            <a:r>
              <a:rPr lang="lt-LT" sz="1800"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Konstituciniam Teismui pripažinus, kad mirties bausmė prieštarauja Konstitucijai, Seimas 1998-12-21 priėmė BK pakeitimo ir </a:t>
            </a:r>
            <a:r>
              <a:rPr lang="lt-LT" sz="1800" dirty="0">
                <a:solidFill>
                  <a:srgbClr val="000000"/>
                </a:solidFill>
                <a:latin typeface="Arial" panose="020B0604020202020204" pitchFamily="34" charset="0"/>
                <a:ea typeface="Microsoft Sans Serif" panose="020B0604020202020204" pitchFamily="34" charset="0"/>
                <a:cs typeface="Arial" panose="020B0604020202020204" pitchFamily="34" charset="0"/>
              </a:rPr>
              <a:t>papildymo įstatymą </a:t>
            </a:r>
            <a:r>
              <a:rPr lang="lt-LT" sz="1800" b="0" i="1" u="none" strike="noStrike" spc="0" dirty="0">
                <a:solidFill>
                  <a:srgbClr val="000000"/>
                </a:solidFill>
                <a:effectLst/>
                <a:latin typeface="Arial" panose="020B0604020202020204" pitchFamily="34" charset="0"/>
                <a:ea typeface="Sylfaen" panose="010A0502050306030303" pitchFamily="18" charset="0"/>
                <a:cs typeface="Arial" panose="020B0604020202020204" pitchFamily="34" charset="0"/>
              </a:rPr>
              <a:t>(Valstybės žinios,</a:t>
            </a:r>
            <a:r>
              <a:rPr lang="lt-LT" sz="1800"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 1998, Nr. 115-3238), kuriuo BK buvo panaikinta mirties bausmė</a:t>
            </a:r>
          </a:p>
          <a:p>
            <a:pPr marL="342900" indent="-342900">
              <a:lnSpc>
                <a:spcPct val="100000"/>
              </a:lnSpc>
              <a:spcBef>
                <a:spcPts val="600"/>
              </a:spcBef>
              <a:buClr>
                <a:srgbClr val="000000"/>
              </a:buClr>
              <a:buSzPts val="1000"/>
              <a:buFont typeface="+mj-lt"/>
              <a:buAutoNum type="arabicPeriod"/>
              <a:tabLst>
                <a:tab pos="186690" algn="l"/>
              </a:tabLst>
            </a:pPr>
            <a:r>
              <a:rPr lang="lt-LT" sz="1800"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2009 m. Konstitucinio Teismo nutarimas dėl juridinio asmens BA </a:t>
            </a:r>
            <a:r>
              <a:rPr lang="lt-LT" sz="1800" b="0" i="1" u="none" strike="noStrike" spc="0" dirty="0">
                <a:solidFill>
                  <a:srgbClr val="000000"/>
                </a:solidFill>
                <a:effectLst/>
                <a:latin typeface="Arial" panose="020B0604020202020204" pitchFamily="34" charset="0"/>
                <a:ea typeface="Sylfaen" panose="010A0502050306030303" pitchFamily="18" charset="0"/>
                <a:cs typeface="Arial" panose="020B0604020202020204" pitchFamily="34" charset="0"/>
              </a:rPr>
              <a:t>(Valstybės žinios,</a:t>
            </a:r>
            <a:r>
              <a:rPr lang="lt-LT" sz="1800"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 2009, Nr. 69-2798), kuriuo teismas konstatavo, kad juridinio asmens BA neprieštarauja Konsti­tucijai, bet nurodė kai kurias BK spragas, susijusias su juridinio asmens BA įgyvendinimu, </a:t>
            </a:r>
            <a:r>
              <a:rPr lang="lt-LT" sz="1800" i="1"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pvz. bausmės skyrimo taisyklių trūkumą ir pan.</a:t>
            </a:r>
            <a:endParaRPr lang="lt-LT" sz="1800" i="1" dirty="0">
              <a:solidFill>
                <a:srgbClr val="000000"/>
              </a:solidFill>
              <a:latin typeface="Arial" panose="020B0604020202020204" pitchFamily="34" charset="0"/>
              <a:ea typeface="Microsoft Sans Serif" panose="020B0604020202020204" pitchFamily="34" charset="0"/>
              <a:cs typeface="Arial" panose="020B0604020202020204" pitchFamily="34" charset="0"/>
            </a:endParaRPr>
          </a:p>
          <a:p>
            <a:pPr marL="428625" indent="-342900">
              <a:lnSpc>
                <a:spcPct val="100000"/>
              </a:lnSpc>
              <a:spcBef>
                <a:spcPts val="600"/>
              </a:spcBef>
              <a:buFont typeface="+mj-lt"/>
              <a:buAutoNum type="arabicPeriod"/>
            </a:pPr>
            <a:endParaRPr lang="lt-LT" sz="1800"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endParaRPr>
          </a:p>
        </p:txBody>
      </p:sp>
    </p:spTree>
    <p:extLst>
      <p:ext uri="{BB962C8B-B14F-4D97-AF65-F5344CB8AC3E}">
        <p14:creationId xmlns:p14="http://schemas.microsoft.com/office/powerpoint/2010/main" val="3767841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vadinimas 1">
            <a:extLst>
              <a:ext uri="{FF2B5EF4-FFF2-40B4-BE49-F238E27FC236}">
                <a16:creationId xmlns:a16="http://schemas.microsoft.com/office/drawing/2014/main" id="{7D4E60A5-FDDE-4035-8355-F3C8AEC54BBE}"/>
              </a:ext>
            </a:extLst>
          </p:cNvPr>
          <p:cNvSpPr>
            <a:spLocks noGrp="1"/>
          </p:cNvSpPr>
          <p:nvPr>
            <p:ph type="title"/>
          </p:nvPr>
        </p:nvSpPr>
        <p:spPr>
          <a:xfrm>
            <a:off x="838200" y="18255"/>
            <a:ext cx="10515600" cy="1539612"/>
          </a:xfrm>
        </p:spPr>
        <p:txBody>
          <a:bodyPr>
            <a:normAutofit/>
          </a:bodyPr>
          <a:lstStyle/>
          <a:p>
            <a:pPr marL="457200" lvl="1" algn="ctr">
              <a:buClr>
                <a:srgbClr val="000000"/>
              </a:buClr>
              <a:buSzPts val="1000"/>
              <a:tabLst>
                <a:tab pos="283845" algn="l"/>
              </a:tabLst>
            </a:pPr>
            <a:r>
              <a:rPr lang="lt-LT" sz="3600" b="1" dirty="0">
                <a:solidFill>
                  <a:srgbClr val="000000"/>
                </a:solidFill>
                <a:latin typeface="Microsoft Sans Serif" panose="020B0604020202020204" pitchFamily="34" charset="0"/>
                <a:ea typeface="Microsoft Sans Serif" panose="020B0604020202020204" pitchFamily="34" charset="0"/>
              </a:rPr>
              <a:t>Lietuvos baudžiamosios teisės (BT) šaltiniai:</a:t>
            </a:r>
            <a:br>
              <a:rPr lang="lt-LT" sz="3600" b="1" dirty="0">
                <a:solidFill>
                  <a:srgbClr val="000000"/>
                </a:solidFill>
                <a:latin typeface="Microsoft Sans Serif" panose="020B0604020202020204" pitchFamily="34" charset="0"/>
                <a:ea typeface="Microsoft Sans Serif" panose="020B0604020202020204" pitchFamily="34" charset="0"/>
              </a:rPr>
            </a:br>
            <a:r>
              <a:rPr lang="lt-LT" sz="3600" b="1" dirty="0">
                <a:solidFill>
                  <a:srgbClr val="000000"/>
                </a:solidFill>
                <a:latin typeface="Microsoft Sans Serif" panose="020B0604020202020204" pitchFamily="34" charset="0"/>
                <a:ea typeface="Microsoft Sans Serif" panose="020B0604020202020204" pitchFamily="34" charset="0"/>
              </a:rPr>
              <a:t>Baudžiamieji įstatymai</a:t>
            </a:r>
          </a:p>
        </p:txBody>
      </p:sp>
      <p:sp>
        <p:nvSpPr>
          <p:cNvPr id="3" name="Turinio vietos rezervavimo ženklas 2">
            <a:extLst>
              <a:ext uri="{FF2B5EF4-FFF2-40B4-BE49-F238E27FC236}">
                <a16:creationId xmlns:a16="http://schemas.microsoft.com/office/drawing/2014/main" id="{EF3A5A40-2923-4432-9A13-D9FB59429387}"/>
              </a:ext>
            </a:extLst>
          </p:cNvPr>
          <p:cNvSpPr>
            <a:spLocks noGrp="1"/>
          </p:cNvSpPr>
          <p:nvPr>
            <p:ph idx="1"/>
          </p:nvPr>
        </p:nvSpPr>
        <p:spPr>
          <a:xfrm>
            <a:off x="914400" y="1557867"/>
            <a:ext cx="11023134" cy="5195270"/>
          </a:xfrm>
        </p:spPr>
        <p:txBody>
          <a:bodyPr>
            <a:noAutofit/>
          </a:bodyPr>
          <a:lstStyle/>
          <a:p>
            <a:pPr>
              <a:lnSpc>
                <a:spcPct val="100000"/>
              </a:lnSpc>
              <a:spcBef>
                <a:spcPts val="600"/>
              </a:spcBef>
              <a:buClr>
                <a:srgbClr val="000000"/>
              </a:buClr>
              <a:buSzPts val="1000"/>
              <a:tabLst>
                <a:tab pos="186690" algn="l"/>
              </a:tabLst>
            </a:pPr>
            <a:r>
              <a:rPr lang="lt-LT" sz="1900" b="1" dirty="0">
                <a:solidFill>
                  <a:srgbClr val="000000"/>
                </a:solidFill>
                <a:latin typeface="Arial" panose="020B0604020202020204" pitchFamily="34" charset="0"/>
                <a:ea typeface="Microsoft Sans Serif" panose="020B0604020202020204" pitchFamily="34" charset="0"/>
                <a:cs typeface="Arial" panose="020B0604020202020204" pitchFamily="34" charset="0"/>
              </a:rPr>
              <a:t>Konstitucinis Teismas priėmė 9 tiesiogiai BT klausimams skirtus nutarimus + 4 nutarimai, kurie netiesiogiai yra susiję ir su BT klausimais</a:t>
            </a:r>
            <a:r>
              <a:rPr lang="lt-LT" sz="1900" dirty="0">
                <a:solidFill>
                  <a:srgbClr val="000000"/>
                </a:solidFill>
                <a:latin typeface="Arial" panose="020B0604020202020204" pitchFamily="34" charset="0"/>
                <a:ea typeface="Microsoft Sans Serif" panose="020B0604020202020204" pitchFamily="34" charset="0"/>
                <a:cs typeface="Arial" panose="020B0604020202020204" pitchFamily="34" charset="0"/>
              </a:rPr>
              <a:t>, kur buvo nagrinėjami įvairūs sankcijų (administracinių nuo­baudų, ekonominių sankcijų, bausmių) ir jų skyrimo konstitucingumo klausimai, o paskutiniame nutarime buvo kalbama ir apie apkaltinamojo nuosprendžio priėmimo senaties institutą.</a:t>
            </a:r>
          </a:p>
          <a:p>
            <a:pPr>
              <a:lnSpc>
                <a:spcPct val="100000"/>
              </a:lnSpc>
              <a:spcBef>
                <a:spcPts val="600"/>
              </a:spcBef>
              <a:buClr>
                <a:srgbClr val="000000"/>
              </a:buClr>
              <a:buSzPts val="1000"/>
              <a:tabLst>
                <a:tab pos="186690" algn="l"/>
              </a:tabLst>
            </a:pPr>
            <a:endParaRPr lang="lt-LT" sz="1900" b="1" i="0" u="none" strike="noStrike" spc="0" dirty="0">
              <a:solidFill>
                <a:srgbClr val="000000"/>
              </a:solidFill>
              <a:effectLst/>
              <a:latin typeface="Arial" panose="020B0604020202020204" pitchFamily="34" charset="0"/>
              <a:ea typeface="Sylfaen" panose="010A0502050306030303" pitchFamily="18" charset="0"/>
              <a:cs typeface="Arial" panose="020B0604020202020204" pitchFamily="34" charset="0"/>
            </a:endParaRPr>
          </a:p>
          <a:p>
            <a:pPr>
              <a:lnSpc>
                <a:spcPct val="100000"/>
              </a:lnSpc>
              <a:spcBef>
                <a:spcPts val="600"/>
              </a:spcBef>
              <a:buClr>
                <a:srgbClr val="000000"/>
              </a:buClr>
              <a:buSzPts val="1000"/>
              <a:tabLst>
                <a:tab pos="186690" algn="l"/>
              </a:tabLst>
            </a:pPr>
            <a:r>
              <a:rPr lang="lt-LT" sz="1900" b="1" i="0" u="none" strike="noStrike" spc="0" dirty="0">
                <a:solidFill>
                  <a:srgbClr val="000000"/>
                </a:solidFill>
                <a:effectLst/>
                <a:latin typeface="Arial" panose="020B0604020202020204" pitchFamily="34" charset="0"/>
                <a:ea typeface="Sylfaen" panose="010A0502050306030303" pitchFamily="18" charset="0"/>
                <a:cs typeface="Arial" panose="020B0604020202020204" pitchFamily="34" charset="0"/>
              </a:rPr>
              <a:t>BK </a:t>
            </a:r>
            <a:r>
              <a:rPr lang="lt-LT" sz="1900"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priimtas 2000-09-26, </a:t>
            </a:r>
            <a:r>
              <a:rPr lang="lt-LT" sz="1900" b="1"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TAČIAU</a:t>
            </a:r>
            <a:r>
              <a:rPr lang="lt-LT" sz="1900"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 įsigaliojo 2003-05-01.</a:t>
            </a:r>
          </a:p>
          <a:p>
            <a:pPr>
              <a:lnSpc>
                <a:spcPct val="100000"/>
              </a:lnSpc>
              <a:spcBef>
                <a:spcPts val="600"/>
              </a:spcBef>
              <a:buClr>
                <a:srgbClr val="000000"/>
              </a:buClr>
              <a:buSzPts val="1000"/>
              <a:tabLst>
                <a:tab pos="186690" algn="l"/>
              </a:tabLst>
            </a:pPr>
            <a:r>
              <a:rPr lang="lt-LT" sz="1900" dirty="0">
                <a:effectLst/>
                <a:latin typeface="Arial" panose="020B0604020202020204" pitchFamily="34" charset="0"/>
                <a:ea typeface="Sylfaen" panose="010A0502050306030303" pitchFamily="18" charset="0"/>
                <a:cs typeface="Arial" panose="020B0604020202020204" pitchFamily="34" charset="0"/>
              </a:rPr>
              <a:t>BK Bendrojoje dalyje, kurią sudarė 98 straipsniai, yra net 33 vi­siškai nauji straipsniai, kurių nebuvo 1961 m. BK: </a:t>
            </a:r>
            <a:r>
              <a:rPr lang="lt-LT" sz="1900" i="1" dirty="0">
                <a:effectLst/>
                <a:latin typeface="Arial" panose="020B0604020202020204" pitchFamily="34" charset="0"/>
                <a:ea typeface="Sylfaen" panose="010A0502050306030303" pitchFamily="18" charset="0"/>
                <a:cs typeface="Arial" panose="020B0604020202020204" pitchFamily="34" charset="0"/>
              </a:rPr>
              <a:t>BA už tarptautinėse sutartyse numatytus nusikaltimus (BK 7 str.), nusikalstamų veikų rūšys (BK 10 str.), ribotas pakaltinamumas (BK 18 str.), profesinių pareigų vykdymas (BK 30 str.), teisėsaugos institucijos užduoties vykdymas (BK 32 str.), pateisinama profesinė arba ekonominė rizika (BK 34 str.), atleidimas nuo </a:t>
            </a:r>
            <a:r>
              <a:rPr lang="lt-LT" sz="1900" i="1" dirty="0">
                <a:latin typeface="Arial" panose="020B0604020202020204" pitchFamily="34" charset="0"/>
                <a:ea typeface="Sylfaen" panose="010A0502050306030303" pitchFamily="18" charset="0"/>
                <a:cs typeface="Arial" panose="020B0604020202020204" pitchFamily="34" charset="0"/>
              </a:rPr>
              <a:t>BA </a:t>
            </a:r>
            <a:r>
              <a:rPr lang="lt-LT" sz="1900" i="1" dirty="0">
                <a:effectLst/>
                <a:latin typeface="Arial" panose="020B0604020202020204" pitchFamily="34" charset="0"/>
                <a:ea typeface="Sylfaen" panose="010A0502050306030303" pitchFamily="18" charset="0"/>
                <a:cs typeface="Arial" panose="020B0604020202020204" pitchFamily="34" charset="0"/>
              </a:rPr>
              <a:t>pagal laidavimą (BK 40 str.), viešieji darbai (BK 46 str.), laisvės apribojimas (BK 48 str.), bausmės skyrimas recidyvistui už ty­činio nusikaltimo padarymą (BK 56 str.) ir kt</a:t>
            </a:r>
            <a:r>
              <a:rPr lang="lt-LT" sz="1900" dirty="0">
                <a:effectLst/>
                <a:latin typeface="Arial" panose="020B0604020202020204" pitchFamily="34" charset="0"/>
                <a:ea typeface="Sylfaen" panose="010A0502050306030303" pitchFamily="18" charset="0"/>
                <a:cs typeface="Arial" panose="020B0604020202020204" pitchFamily="34" charset="0"/>
              </a:rPr>
              <a:t>.</a:t>
            </a:r>
          </a:p>
          <a:p>
            <a:pPr>
              <a:lnSpc>
                <a:spcPct val="100000"/>
              </a:lnSpc>
              <a:spcBef>
                <a:spcPts val="600"/>
              </a:spcBef>
              <a:buClr>
                <a:srgbClr val="000000"/>
              </a:buClr>
              <a:buSzPts val="1000"/>
              <a:tabLst>
                <a:tab pos="186690" algn="l"/>
              </a:tabLst>
            </a:pPr>
            <a:endParaRPr lang="lt-LT" sz="1900" u="none" strike="noStrike" spc="0" dirty="0">
              <a:effectLst/>
              <a:latin typeface="Arial" panose="020B0604020202020204" pitchFamily="34" charset="0"/>
              <a:ea typeface="Sylfaen" panose="010A0502050306030303" pitchFamily="18" charset="0"/>
              <a:cs typeface="Arial" panose="020B0604020202020204" pitchFamily="34" charset="0"/>
            </a:endParaRPr>
          </a:p>
        </p:txBody>
      </p:sp>
    </p:spTree>
    <p:extLst>
      <p:ext uri="{BB962C8B-B14F-4D97-AF65-F5344CB8AC3E}">
        <p14:creationId xmlns:p14="http://schemas.microsoft.com/office/powerpoint/2010/main" val="18666930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vadinimas 1">
            <a:extLst>
              <a:ext uri="{FF2B5EF4-FFF2-40B4-BE49-F238E27FC236}">
                <a16:creationId xmlns:a16="http://schemas.microsoft.com/office/drawing/2014/main" id="{7D4E60A5-FDDE-4035-8355-F3C8AEC54BBE}"/>
              </a:ext>
            </a:extLst>
          </p:cNvPr>
          <p:cNvSpPr>
            <a:spLocks noGrp="1"/>
          </p:cNvSpPr>
          <p:nvPr>
            <p:ph type="title"/>
          </p:nvPr>
        </p:nvSpPr>
        <p:spPr>
          <a:xfrm>
            <a:off x="838200" y="18255"/>
            <a:ext cx="10515600" cy="1539612"/>
          </a:xfrm>
        </p:spPr>
        <p:txBody>
          <a:bodyPr>
            <a:normAutofit/>
          </a:bodyPr>
          <a:lstStyle/>
          <a:p>
            <a:pPr marL="457200" lvl="1" algn="ctr">
              <a:buClr>
                <a:srgbClr val="000000"/>
              </a:buClr>
              <a:buSzPts val="1000"/>
              <a:tabLst>
                <a:tab pos="283845" algn="l"/>
              </a:tabLst>
            </a:pPr>
            <a:r>
              <a:rPr lang="lt-LT" sz="3600" b="1" dirty="0">
                <a:solidFill>
                  <a:srgbClr val="000000"/>
                </a:solidFill>
                <a:latin typeface="Microsoft Sans Serif" panose="020B0604020202020204" pitchFamily="34" charset="0"/>
                <a:ea typeface="Microsoft Sans Serif" panose="020B0604020202020204" pitchFamily="34" charset="0"/>
              </a:rPr>
              <a:t>Lietuvos baudžiamosios teisės (BT) šaltiniai:</a:t>
            </a:r>
            <a:br>
              <a:rPr lang="lt-LT" sz="3600" b="1" dirty="0">
                <a:solidFill>
                  <a:srgbClr val="000000"/>
                </a:solidFill>
                <a:latin typeface="Microsoft Sans Serif" panose="020B0604020202020204" pitchFamily="34" charset="0"/>
                <a:ea typeface="Microsoft Sans Serif" panose="020B0604020202020204" pitchFamily="34" charset="0"/>
              </a:rPr>
            </a:br>
            <a:r>
              <a:rPr lang="lt-LT" sz="3600" b="1" dirty="0">
                <a:solidFill>
                  <a:srgbClr val="000000"/>
                </a:solidFill>
                <a:latin typeface="Microsoft Sans Serif" panose="020B0604020202020204" pitchFamily="34" charset="0"/>
                <a:ea typeface="Microsoft Sans Serif" panose="020B0604020202020204" pitchFamily="34" charset="0"/>
              </a:rPr>
              <a:t>Baudžiamieji įstatymai</a:t>
            </a:r>
          </a:p>
        </p:txBody>
      </p:sp>
      <p:sp>
        <p:nvSpPr>
          <p:cNvPr id="3" name="Turinio vietos rezervavimo ženklas 2">
            <a:extLst>
              <a:ext uri="{FF2B5EF4-FFF2-40B4-BE49-F238E27FC236}">
                <a16:creationId xmlns:a16="http://schemas.microsoft.com/office/drawing/2014/main" id="{EF3A5A40-2923-4432-9A13-D9FB59429387}"/>
              </a:ext>
            </a:extLst>
          </p:cNvPr>
          <p:cNvSpPr>
            <a:spLocks noGrp="1"/>
          </p:cNvSpPr>
          <p:nvPr>
            <p:ph idx="1"/>
          </p:nvPr>
        </p:nvSpPr>
        <p:spPr>
          <a:xfrm>
            <a:off x="914400" y="1557867"/>
            <a:ext cx="11023134" cy="5195270"/>
          </a:xfrm>
        </p:spPr>
        <p:txBody>
          <a:bodyPr>
            <a:noAutofit/>
          </a:bodyPr>
          <a:lstStyle/>
          <a:p>
            <a:pPr marL="361950" indent="-276225">
              <a:lnSpc>
                <a:spcPct val="100000"/>
              </a:lnSpc>
              <a:spcBef>
                <a:spcPts val="600"/>
              </a:spcBef>
              <a:buClr>
                <a:srgbClr val="000000"/>
              </a:buClr>
              <a:buSzPts val="1000"/>
            </a:pPr>
            <a:r>
              <a:rPr lang="lt-LT" sz="1900" b="1"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Esmingai pakeista BK Specialioji dalis</a:t>
            </a:r>
            <a:r>
              <a:rPr lang="lt-LT" sz="1900" b="1" dirty="0">
                <a:solidFill>
                  <a:srgbClr val="000000"/>
                </a:solidFill>
                <a:latin typeface="Arial" panose="020B0604020202020204" pitchFamily="34" charset="0"/>
                <a:ea typeface="Microsoft Sans Serif" panose="020B0604020202020204" pitchFamily="34" charset="0"/>
                <a:cs typeface="Arial" panose="020B0604020202020204" pitchFamily="34" charset="0"/>
              </a:rPr>
              <a:t>: </a:t>
            </a:r>
          </a:p>
          <a:p>
            <a:pPr marL="361950" indent="-276225">
              <a:lnSpc>
                <a:spcPct val="100000"/>
              </a:lnSpc>
              <a:spcBef>
                <a:spcPts val="600"/>
              </a:spcBef>
              <a:buClr>
                <a:srgbClr val="000000"/>
              </a:buClr>
              <a:buSzPts val="1000"/>
              <a:buFont typeface="+mj-lt"/>
              <a:buAutoNum type="arabicPeriod"/>
            </a:pPr>
            <a:r>
              <a:rPr lang="lt-LT" sz="1900" b="1"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sudaro 32 skyriai, tarp kurių yra visiškai naujų</a:t>
            </a:r>
            <a:r>
              <a:rPr lang="lt-LT" sz="1900"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 </a:t>
            </a:r>
            <a:r>
              <a:rPr lang="lt-LT" sz="1900" i="1"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pvz. XV skyrius „Nusikaltimai žmoniškumui ir karo nusikaltimai“, XVI skyrius „Nusikaltimai prieš Lietuvos valstybės nepriklausomybę, teritorinį vientisumą ir konsti­tucinę tvarką“ ir kt</a:t>
            </a:r>
            <a:r>
              <a:rPr lang="lt-LT" sz="1900"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 </a:t>
            </a:r>
          </a:p>
          <a:p>
            <a:pPr marL="361950" indent="-276225">
              <a:lnSpc>
                <a:spcPct val="100000"/>
              </a:lnSpc>
              <a:spcBef>
                <a:spcPts val="600"/>
              </a:spcBef>
              <a:buClr>
                <a:srgbClr val="000000"/>
              </a:buClr>
              <a:buSzPts val="1000"/>
              <a:buFont typeface="+mj-lt"/>
              <a:buAutoNum type="arabicPeriod"/>
            </a:pPr>
            <a:r>
              <a:rPr lang="lt-LT" sz="1900" b="1"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nustatantis BA už naujas NV, kurių nebuvo numatyta 1961 m. BK</a:t>
            </a:r>
            <a:r>
              <a:rPr lang="lt-LT" sz="1900"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 </a:t>
            </a:r>
            <a:r>
              <a:rPr lang="lt-LT" sz="1900" i="1"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pvz. agresija (BK 110 str.), neteisėtas informacijos apie privatų žmogaus gyvenimą rin­kimas (BK 167 str.), neteisėtas naudojimasis energija ir ryšių paslau­gomis (BK 179 str.), pramoninės nuosavybės teisių pažeidimas (BK 195 str.) ir kt</a:t>
            </a:r>
            <a:r>
              <a:rPr lang="lt-LT" sz="1900"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 </a:t>
            </a:r>
          </a:p>
          <a:p>
            <a:pPr marL="361950" indent="-276225">
              <a:lnSpc>
                <a:spcPct val="100000"/>
              </a:lnSpc>
              <a:spcBef>
                <a:spcPts val="600"/>
              </a:spcBef>
              <a:buClr>
                <a:srgbClr val="000000"/>
              </a:buClr>
              <a:buSzPts val="1000"/>
              <a:buFont typeface="+mj-lt"/>
              <a:buAutoNum type="arabicPeriod"/>
            </a:pPr>
            <a:r>
              <a:rPr lang="lt-LT" sz="1900" b="1"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40 straipsnių nebuvo iš 1961 m. BK Specialiosios dalies perkelti į naująjį BK, iš jų 8 straipsniuose numatyti nusikaltimai buvo visiškai </a:t>
            </a:r>
            <a:r>
              <a:rPr lang="lt-LT" sz="1900" b="1" dirty="0" err="1">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dekriminalizuoti</a:t>
            </a:r>
            <a:r>
              <a:rPr lang="lt-LT" sz="1900" b="1" dirty="0">
                <a:solidFill>
                  <a:srgbClr val="000000"/>
                </a:solidFill>
                <a:latin typeface="Arial" panose="020B0604020202020204" pitchFamily="34" charset="0"/>
                <a:ea typeface="Microsoft Sans Serif" panose="020B0604020202020204" pitchFamily="34" charset="0"/>
                <a:cs typeface="Arial" panose="020B0604020202020204" pitchFamily="34" charset="0"/>
              </a:rPr>
              <a:t> </a:t>
            </a:r>
            <a:r>
              <a:rPr lang="lt-LT" sz="1900" dirty="0">
                <a:solidFill>
                  <a:srgbClr val="000000"/>
                </a:solidFill>
                <a:latin typeface="Arial" panose="020B0604020202020204" pitchFamily="34" charset="0"/>
                <a:ea typeface="Microsoft Sans Serif" panose="020B0604020202020204" pitchFamily="34" charset="0"/>
                <a:cs typeface="Arial" panose="020B0604020202020204" pitchFamily="34" charset="0"/>
              </a:rPr>
              <a:t>(</a:t>
            </a:r>
            <a:r>
              <a:rPr lang="lt-LT" sz="1900" i="1"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pvz., piliečių persekiojimas už kritiką, statybos taisyklių pažeidimas, karinės įskaitos vengimas ir kt.</a:t>
            </a:r>
            <a:r>
              <a:rPr lang="lt-LT" sz="1900"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 </a:t>
            </a:r>
            <a:r>
              <a:rPr lang="lt-LT" sz="1900" b="1"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dar </a:t>
            </a:r>
            <a:r>
              <a:rPr lang="lt-LT" sz="1900" b="1" dirty="0">
                <a:solidFill>
                  <a:srgbClr val="000000"/>
                </a:solidFill>
                <a:latin typeface="Arial" panose="020B0604020202020204" pitchFamily="34" charset="0"/>
                <a:ea typeface="Microsoft Sans Serif" panose="020B0604020202020204" pitchFamily="34" charset="0"/>
                <a:cs typeface="Arial" panose="020B0604020202020204" pitchFamily="34" charset="0"/>
              </a:rPr>
              <a:t>6</a:t>
            </a:r>
            <a:r>
              <a:rPr lang="lt-LT" sz="1900" b="1"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 straipsniuose numatyti nusikaltimai buvo </a:t>
            </a:r>
            <a:r>
              <a:rPr lang="lt-LT" sz="1900" b="1" dirty="0" err="1">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dekriminalizuoti</a:t>
            </a:r>
            <a:r>
              <a:rPr lang="lt-LT" sz="1900" b="1"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 tik iš dalies</a:t>
            </a:r>
            <a:r>
              <a:rPr lang="lt-LT" sz="1900"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 (</a:t>
            </a:r>
            <a:r>
              <a:rPr lang="lt-LT" sz="1900" i="1"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pvz., nepranešimas apie nusikaltimą, nusikaltimo arba nusi­kaltimą padariusio asmens slėpimas, neteisėtas sprogmenų pervežimas oro transportu ir kt</a:t>
            </a:r>
            <a:r>
              <a:rPr lang="lt-LT" sz="1900"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 </a:t>
            </a:r>
            <a:r>
              <a:rPr lang="lt-LT" sz="1900" b="1"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26 straipsniuose numatyti nusikaltimų požymiai buvo perkelti į kitų NV sudėtis</a:t>
            </a:r>
            <a:r>
              <a:rPr lang="lt-LT" sz="1900"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 (</a:t>
            </a:r>
            <a:r>
              <a:rPr lang="lt-LT" sz="1900" i="1"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pvz., nusikalstamų grupių ginklavimas, neteisėtas vertimasis gydymu, vengimas išlaikyti tėvus, medicinos pagalbos nesuteikimas ir kt</a:t>
            </a:r>
            <a:r>
              <a:rPr lang="lt-LT" sz="1900"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a:t>
            </a:r>
            <a:endParaRPr lang="lt-LT" sz="1900" u="none" strike="noStrike" spc="0" dirty="0">
              <a:solidFill>
                <a:srgbClr val="000000"/>
              </a:solidFill>
              <a:effectLst/>
              <a:latin typeface="Arial" panose="020B0604020202020204" pitchFamily="34" charset="0"/>
              <a:ea typeface="Sylfaen" panose="010A0502050306030303" pitchFamily="18" charset="0"/>
              <a:cs typeface="Arial" panose="020B0604020202020204" pitchFamily="34" charset="0"/>
            </a:endParaRPr>
          </a:p>
        </p:txBody>
      </p:sp>
    </p:spTree>
    <p:extLst>
      <p:ext uri="{BB962C8B-B14F-4D97-AF65-F5344CB8AC3E}">
        <p14:creationId xmlns:p14="http://schemas.microsoft.com/office/powerpoint/2010/main" val="15208374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vadinimas 1">
            <a:extLst>
              <a:ext uri="{FF2B5EF4-FFF2-40B4-BE49-F238E27FC236}">
                <a16:creationId xmlns:a16="http://schemas.microsoft.com/office/drawing/2014/main" id="{7D4E60A5-FDDE-4035-8355-F3C8AEC54BBE}"/>
              </a:ext>
            </a:extLst>
          </p:cNvPr>
          <p:cNvSpPr>
            <a:spLocks noGrp="1"/>
          </p:cNvSpPr>
          <p:nvPr>
            <p:ph type="title"/>
          </p:nvPr>
        </p:nvSpPr>
        <p:spPr>
          <a:xfrm>
            <a:off x="838200" y="18255"/>
            <a:ext cx="10515600" cy="1539612"/>
          </a:xfrm>
        </p:spPr>
        <p:txBody>
          <a:bodyPr>
            <a:normAutofit/>
          </a:bodyPr>
          <a:lstStyle/>
          <a:p>
            <a:pPr marL="457200" lvl="1" algn="ctr">
              <a:buClr>
                <a:srgbClr val="000000"/>
              </a:buClr>
              <a:buSzPts val="1000"/>
              <a:tabLst>
                <a:tab pos="283845" algn="l"/>
              </a:tabLst>
            </a:pPr>
            <a:r>
              <a:rPr lang="lt-LT" sz="3600" b="1" dirty="0">
                <a:solidFill>
                  <a:srgbClr val="000000"/>
                </a:solidFill>
                <a:latin typeface="Microsoft Sans Serif" panose="020B0604020202020204" pitchFamily="34" charset="0"/>
                <a:ea typeface="Microsoft Sans Serif" panose="020B0604020202020204" pitchFamily="34" charset="0"/>
              </a:rPr>
              <a:t>Lietuvos baudžiamosios teisės (BT) šaltiniai:</a:t>
            </a:r>
            <a:br>
              <a:rPr lang="lt-LT" sz="3600" b="1" dirty="0">
                <a:solidFill>
                  <a:srgbClr val="000000"/>
                </a:solidFill>
                <a:latin typeface="Microsoft Sans Serif" panose="020B0604020202020204" pitchFamily="34" charset="0"/>
                <a:ea typeface="Microsoft Sans Serif" panose="020B0604020202020204" pitchFamily="34" charset="0"/>
              </a:rPr>
            </a:br>
            <a:r>
              <a:rPr lang="lt-LT" sz="3600" b="1" dirty="0">
                <a:solidFill>
                  <a:srgbClr val="000000"/>
                </a:solidFill>
                <a:latin typeface="Microsoft Sans Serif" panose="020B0604020202020204" pitchFamily="34" charset="0"/>
                <a:ea typeface="Microsoft Sans Serif" panose="020B0604020202020204" pitchFamily="34" charset="0"/>
              </a:rPr>
              <a:t>Baudžiamieji įstatymai</a:t>
            </a:r>
          </a:p>
        </p:txBody>
      </p:sp>
      <p:sp>
        <p:nvSpPr>
          <p:cNvPr id="3" name="Turinio vietos rezervavimo ženklas 2">
            <a:extLst>
              <a:ext uri="{FF2B5EF4-FFF2-40B4-BE49-F238E27FC236}">
                <a16:creationId xmlns:a16="http://schemas.microsoft.com/office/drawing/2014/main" id="{EF3A5A40-2923-4432-9A13-D9FB59429387}"/>
              </a:ext>
            </a:extLst>
          </p:cNvPr>
          <p:cNvSpPr>
            <a:spLocks noGrp="1"/>
          </p:cNvSpPr>
          <p:nvPr>
            <p:ph idx="1"/>
          </p:nvPr>
        </p:nvSpPr>
        <p:spPr>
          <a:xfrm>
            <a:off x="1319842" y="1557867"/>
            <a:ext cx="10617692" cy="5195270"/>
          </a:xfrm>
        </p:spPr>
        <p:txBody>
          <a:bodyPr>
            <a:noAutofit/>
          </a:bodyPr>
          <a:lstStyle/>
          <a:p>
            <a:pPr>
              <a:lnSpc>
                <a:spcPct val="100000"/>
              </a:lnSpc>
              <a:spcBef>
                <a:spcPts val="600"/>
              </a:spcBef>
            </a:pPr>
            <a:endParaRPr lang="lt-LT" sz="1900"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endParaRPr>
          </a:p>
          <a:p>
            <a:pPr>
              <a:lnSpc>
                <a:spcPct val="100000"/>
              </a:lnSpc>
              <a:spcBef>
                <a:spcPts val="600"/>
              </a:spcBef>
            </a:pPr>
            <a:r>
              <a:rPr lang="lt-LT" sz="2000"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Prie kitų baudžiamųjų įstatymų grupės priskirtini:</a:t>
            </a:r>
          </a:p>
          <a:p>
            <a:pPr marL="342900" indent="-342900">
              <a:lnSpc>
                <a:spcPct val="100000"/>
              </a:lnSpc>
              <a:spcBef>
                <a:spcPts val="600"/>
              </a:spcBef>
              <a:buFont typeface="+mj-lt"/>
              <a:buAutoNum type="arabicPeriod"/>
            </a:pPr>
            <a:r>
              <a:rPr lang="lt-LT" sz="2000" b="1"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kiti įstatymai, reglamentavę atleidimo nuo BA klausimus</a:t>
            </a:r>
            <a:r>
              <a:rPr lang="lt-LT" sz="2000"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 LR </a:t>
            </a:r>
            <a:r>
              <a:rPr lang="lt-LT" sz="2000" i="0" u="none" strike="noStrike" spc="0" dirty="0">
                <a:solidFill>
                  <a:srgbClr val="000000"/>
                </a:solidFill>
                <a:effectLst/>
                <a:latin typeface="Arial" panose="020B0604020202020204" pitchFamily="34" charset="0"/>
                <a:ea typeface="Sylfaen" panose="010A0502050306030303" pitchFamily="18" charset="0"/>
                <a:cs typeface="Arial" panose="020B0604020202020204" pitchFamily="34" charset="0"/>
              </a:rPr>
              <a:t>Ginklų, šaudmenų ir sprogmenų sava­noriško atidavimo ir ginklų bei šaudmenų įteisinimo laikina­sis įstatymas ir pan</a:t>
            </a:r>
            <a:r>
              <a:rPr lang="lt-LT" sz="2000" b="1" i="0" u="none" strike="noStrike" spc="0" dirty="0">
                <a:solidFill>
                  <a:srgbClr val="000000"/>
                </a:solidFill>
                <a:effectLst/>
                <a:latin typeface="Arial" panose="020B0604020202020204" pitchFamily="34" charset="0"/>
                <a:ea typeface="Sylfaen" panose="010A0502050306030303" pitchFamily="18" charset="0"/>
                <a:cs typeface="Arial" panose="020B0604020202020204" pitchFamily="34" charset="0"/>
              </a:rPr>
              <a:t>. </a:t>
            </a:r>
            <a:endParaRPr lang="lt-LT" sz="2000"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endParaRPr>
          </a:p>
          <a:p>
            <a:pPr marL="342900" indent="-342900">
              <a:lnSpc>
                <a:spcPct val="100000"/>
              </a:lnSpc>
              <a:spcBef>
                <a:spcPts val="600"/>
              </a:spcBef>
              <a:buFont typeface="+mj-lt"/>
              <a:buAutoNum type="arabicPeriod"/>
            </a:pPr>
            <a:r>
              <a:rPr lang="lt-LT" sz="2000"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visi 6 įstatymais priimti </a:t>
            </a:r>
            <a:r>
              <a:rPr lang="lt-LT" sz="2000" b="1" i="0" u="none" strike="noStrike" spc="0" dirty="0">
                <a:solidFill>
                  <a:srgbClr val="000000"/>
                </a:solidFill>
                <a:effectLst/>
                <a:latin typeface="Arial" panose="020B0604020202020204" pitchFamily="34" charset="0"/>
                <a:ea typeface="Sylfaen" panose="010A0502050306030303" pitchFamily="18" charset="0"/>
                <a:cs typeface="Arial" panose="020B0604020202020204" pitchFamily="34" charset="0"/>
              </a:rPr>
              <a:t>Amnestijos aktai.</a:t>
            </a:r>
            <a:endParaRPr lang="lt-LT" sz="2000"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endParaRPr>
          </a:p>
          <a:p>
            <a:pPr algn="just">
              <a:lnSpc>
                <a:spcPts val="1270"/>
              </a:lnSpc>
              <a:buClr>
                <a:srgbClr val="000000"/>
              </a:buClr>
              <a:buSzPts val="1000"/>
              <a:tabLst>
                <a:tab pos="186690" algn="l"/>
              </a:tabLst>
            </a:pPr>
            <a:endParaRPr lang="lt-LT" sz="1800" u="none" strike="noStrike" spc="0" dirty="0">
              <a:solidFill>
                <a:srgbClr val="000000"/>
              </a:solidFill>
              <a:effectLst/>
              <a:latin typeface="Sylfaen" panose="010A0502050306030303" pitchFamily="18" charset="0"/>
              <a:ea typeface="Sylfaen" panose="010A0502050306030303" pitchFamily="18" charset="0"/>
              <a:cs typeface="Sylfaen" panose="010A0502050306030303" pitchFamily="18" charset="0"/>
            </a:endParaRPr>
          </a:p>
        </p:txBody>
      </p:sp>
    </p:spTree>
    <p:extLst>
      <p:ext uri="{BB962C8B-B14F-4D97-AF65-F5344CB8AC3E}">
        <p14:creationId xmlns:p14="http://schemas.microsoft.com/office/powerpoint/2010/main" val="12953841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vadinimas 1">
            <a:extLst>
              <a:ext uri="{FF2B5EF4-FFF2-40B4-BE49-F238E27FC236}">
                <a16:creationId xmlns:a16="http://schemas.microsoft.com/office/drawing/2014/main" id="{7D4E60A5-FDDE-4035-8355-F3C8AEC54BBE}"/>
              </a:ext>
            </a:extLst>
          </p:cNvPr>
          <p:cNvSpPr>
            <a:spLocks noGrp="1"/>
          </p:cNvSpPr>
          <p:nvPr>
            <p:ph type="title"/>
          </p:nvPr>
        </p:nvSpPr>
        <p:spPr>
          <a:xfrm>
            <a:off x="838200" y="18255"/>
            <a:ext cx="10515600" cy="1539612"/>
          </a:xfrm>
        </p:spPr>
        <p:txBody>
          <a:bodyPr>
            <a:normAutofit/>
          </a:bodyPr>
          <a:lstStyle/>
          <a:p>
            <a:pPr marL="457200" lvl="1" algn="ctr">
              <a:buClr>
                <a:srgbClr val="000000"/>
              </a:buClr>
              <a:buSzPts val="1000"/>
              <a:tabLst>
                <a:tab pos="283845" algn="l"/>
              </a:tabLst>
            </a:pPr>
            <a:r>
              <a:rPr lang="lt-LT" sz="3600" b="1" dirty="0">
                <a:solidFill>
                  <a:srgbClr val="000000"/>
                </a:solidFill>
                <a:latin typeface="Microsoft Sans Serif" panose="020B0604020202020204" pitchFamily="34" charset="0"/>
                <a:ea typeface="Microsoft Sans Serif" panose="020B0604020202020204" pitchFamily="34" charset="0"/>
              </a:rPr>
              <a:t>Lietuvos baudžiamosios teisės (BT) šaltiniai:</a:t>
            </a:r>
            <a:br>
              <a:rPr lang="lt-LT" sz="3600" b="1" dirty="0">
                <a:solidFill>
                  <a:srgbClr val="000000"/>
                </a:solidFill>
                <a:latin typeface="Microsoft Sans Serif" panose="020B0604020202020204" pitchFamily="34" charset="0"/>
                <a:ea typeface="Microsoft Sans Serif" panose="020B0604020202020204" pitchFamily="34" charset="0"/>
              </a:rPr>
            </a:br>
            <a:r>
              <a:rPr lang="lt-LT" sz="3600" b="1" dirty="0">
                <a:solidFill>
                  <a:srgbClr val="000000"/>
                </a:solidFill>
                <a:latin typeface="Microsoft Sans Serif" panose="020B0604020202020204" pitchFamily="34" charset="0"/>
                <a:ea typeface="Microsoft Sans Serif" panose="020B0604020202020204" pitchFamily="34" charset="0"/>
              </a:rPr>
              <a:t>Poįstatyminiai teisės aktai</a:t>
            </a:r>
          </a:p>
        </p:txBody>
      </p:sp>
      <p:sp>
        <p:nvSpPr>
          <p:cNvPr id="3" name="Turinio vietos rezervavimo ženklas 2">
            <a:extLst>
              <a:ext uri="{FF2B5EF4-FFF2-40B4-BE49-F238E27FC236}">
                <a16:creationId xmlns:a16="http://schemas.microsoft.com/office/drawing/2014/main" id="{EF3A5A40-2923-4432-9A13-D9FB59429387}"/>
              </a:ext>
            </a:extLst>
          </p:cNvPr>
          <p:cNvSpPr>
            <a:spLocks noGrp="1"/>
          </p:cNvSpPr>
          <p:nvPr>
            <p:ph idx="1"/>
          </p:nvPr>
        </p:nvSpPr>
        <p:spPr>
          <a:xfrm>
            <a:off x="1026542" y="1557867"/>
            <a:ext cx="10910991" cy="5195270"/>
          </a:xfrm>
        </p:spPr>
        <p:txBody>
          <a:bodyPr>
            <a:noAutofit/>
          </a:bodyPr>
          <a:lstStyle/>
          <a:p>
            <a:pPr>
              <a:lnSpc>
                <a:spcPct val="100000"/>
              </a:lnSpc>
              <a:spcBef>
                <a:spcPts val="600"/>
              </a:spcBef>
            </a:pPr>
            <a:endParaRPr lang="lt-LT" sz="2000" dirty="0">
              <a:solidFill>
                <a:srgbClr val="000000"/>
              </a:solidFill>
              <a:latin typeface="Arial" panose="020B0604020202020204" pitchFamily="34" charset="0"/>
              <a:ea typeface="Microsoft Sans Serif" panose="020B0604020202020204" pitchFamily="34" charset="0"/>
              <a:cs typeface="Arial" panose="020B0604020202020204" pitchFamily="34" charset="0"/>
            </a:endParaRPr>
          </a:p>
          <a:p>
            <a:pPr>
              <a:lnSpc>
                <a:spcPct val="100000"/>
              </a:lnSpc>
              <a:spcBef>
                <a:spcPts val="600"/>
              </a:spcBef>
            </a:pPr>
            <a:r>
              <a:rPr lang="lt-LT" sz="2000" dirty="0">
                <a:solidFill>
                  <a:srgbClr val="000000"/>
                </a:solidFill>
                <a:latin typeface="Arial" panose="020B0604020202020204" pitchFamily="34" charset="0"/>
                <a:ea typeface="Microsoft Sans Serif" panose="020B0604020202020204" pitchFamily="34" charset="0"/>
                <a:cs typeface="Arial" panose="020B0604020202020204" pitchFamily="34" charset="0"/>
              </a:rPr>
              <a:t>P</a:t>
            </a:r>
            <a:r>
              <a:rPr lang="lt-LT" sz="2000"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oįstatyminiai aktai gali būti ir yra BT šaltiniai, jei jie atitinka tam tikrus reikalavimus: </a:t>
            </a:r>
          </a:p>
          <a:p>
            <a:pPr marL="342900" indent="-342900">
              <a:lnSpc>
                <a:spcPct val="100000"/>
              </a:lnSpc>
              <a:spcBef>
                <a:spcPts val="600"/>
              </a:spcBef>
              <a:buFont typeface="+mj-lt"/>
              <a:buAutoNum type="arabicPeriod"/>
            </a:pPr>
            <a:r>
              <a:rPr lang="lt-LT" sz="2000"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Jie </a:t>
            </a:r>
            <a:r>
              <a:rPr lang="lt-LT" sz="2000" b="1"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negali uždrausti tam tikrų veikų ir nustatyti </a:t>
            </a:r>
            <a:r>
              <a:rPr lang="lt-LT" sz="2000" b="1" dirty="0">
                <a:solidFill>
                  <a:srgbClr val="000000"/>
                </a:solidFill>
                <a:latin typeface="Arial" panose="020B0604020202020204" pitchFamily="34" charset="0"/>
                <a:ea typeface="Microsoft Sans Serif" panose="020B0604020202020204" pitchFamily="34" charset="0"/>
                <a:cs typeface="Arial" panose="020B0604020202020204" pitchFamily="34" charset="0"/>
              </a:rPr>
              <a:t>BA </a:t>
            </a:r>
            <a:r>
              <a:rPr lang="lt-LT" sz="2000" b="1"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už jas</a:t>
            </a:r>
            <a:r>
              <a:rPr lang="lt-LT" sz="2000"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 </a:t>
            </a:r>
          </a:p>
          <a:p>
            <a:pPr marL="342900" indent="-342900">
              <a:lnSpc>
                <a:spcPct val="100000"/>
              </a:lnSpc>
              <a:spcBef>
                <a:spcPts val="600"/>
              </a:spcBef>
              <a:buFont typeface="+mj-lt"/>
              <a:buAutoNum type="arabicPeriod"/>
            </a:pPr>
            <a:r>
              <a:rPr lang="lt-LT" sz="2000"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Jie </a:t>
            </a:r>
            <a:r>
              <a:rPr lang="lt-LT" sz="2000" b="1"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negali nustatyti </a:t>
            </a:r>
            <a:r>
              <a:rPr lang="lt-LT" sz="2000" b="1" dirty="0">
                <a:solidFill>
                  <a:srgbClr val="000000"/>
                </a:solidFill>
                <a:latin typeface="Arial" panose="020B0604020202020204" pitchFamily="34" charset="0"/>
                <a:ea typeface="Microsoft Sans Serif" panose="020B0604020202020204" pitchFamily="34" charset="0"/>
                <a:cs typeface="Arial" panose="020B0604020202020204" pitchFamily="34" charset="0"/>
              </a:rPr>
              <a:t>BA </a:t>
            </a:r>
            <a:r>
              <a:rPr lang="lt-LT" sz="2000" b="1"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įgyvendinimo formų ir priemo­nių</a:t>
            </a:r>
            <a:r>
              <a:rPr lang="lt-LT" sz="2000"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 bausmių, baudžiamojo ir auklėjamojo poveikio, priverčiamųjų medicinos priemonių, taip pat atleidimo nuo </a:t>
            </a:r>
            <a:r>
              <a:rPr lang="lt-LT" sz="2000" dirty="0">
                <a:solidFill>
                  <a:srgbClr val="000000"/>
                </a:solidFill>
                <a:latin typeface="Arial" panose="020B0604020202020204" pitchFamily="34" charset="0"/>
                <a:ea typeface="Microsoft Sans Serif" panose="020B0604020202020204" pitchFamily="34" charset="0"/>
                <a:cs typeface="Arial" panose="020B0604020202020204" pitchFamily="34" charset="0"/>
              </a:rPr>
              <a:t>BA</a:t>
            </a:r>
            <a:r>
              <a:rPr lang="lt-LT" sz="2000"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 ir bausmės institutų; </a:t>
            </a:r>
          </a:p>
          <a:p>
            <a:pPr marL="342900" indent="-342900">
              <a:lnSpc>
                <a:spcPct val="100000"/>
              </a:lnSpc>
              <a:spcBef>
                <a:spcPts val="600"/>
              </a:spcBef>
              <a:buFont typeface="+mj-lt"/>
              <a:buAutoNum type="arabicPeriod"/>
            </a:pPr>
            <a:r>
              <a:rPr lang="lt-LT" sz="2000"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Jie </a:t>
            </a:r>
            <a:r>
              <a:rPr lang="lt-LT" sz="2000" b="1"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negali nustatyti kitų </a:t>
            </a:r>
            <a:r>
              <a:rPr lang="lt-LT" sz="2000" b="1" dirty="0">
                <a:solidFill>
                  <a:srgbClr val="000000"/>
                </a:solidFill>
                <a:latin typeface="Arial" panose="020B0604020202020204" pitchFamily="34" charset="0"/>
                <a:ea typeface="Microsoft Sans Serif" panose="020B0604020202020204" pitchFamily="34" charset="0"/>
                <a:cs typeface="Arial" panose="020B0604020202020204" pitchFamily="34" charset="0"/>
              </a:rPr>
              <a:t>BA </a:t>
            </a:r>
            <a:r>
              <a:rPr lang="lt-LT" sz="2000" b="1"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sąlygų ir ribų </a:t>
            </a:r>
            <a:r>
              <a:rPr lang="lt-LT" sz="2000"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a:t>
            </a:r>
            <a:r>
              <a:rPr lang="lt-LT" sz="2000" i="1"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pvz., bendrininkavimo, apkaltinamojo nuosprendžio priėmimo senaties ir pan.</a:t>
            </a:r>
            <a:r>
              <a:rPr lang="lt-LT" sz="2000"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 </a:t>
            </a:r>
          </a:p>
          <a:p>
            <a:pPr marL="342900" indent="-342900">
              <a:lnSpc>
                <a:spcPct val="100000"/>
              </a:lnSpc>
              <a:spcBef>
                <a:spcPts val="600"/>
              </a:spcBef>
              <a:buFont typeface="+mj-lt"/>
              <a:buAutoNum type="arabicPeriod"/>
            </a:pPr>
            <a:r>
              <a:rPr lang="lt-LT" sz="2000"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Jų priėmimas paprastai yra numatytas </a:t>
            </a:r>
            <a:r>
              <a:rPr lang="lt-LT" sz="2000" dirty="0">
                <a:solidFill>
                  <a:srgbClr val="000000"/>
                </a:solidFill>
                <a:latin typeface="Arial" panose="020B0604020202020204" pitchFamily="34" charset="0"/>
                <a:ea typeface="Microsoft Sans Serif" panose="020B0604020202020204" pitchFamily="34" charset="0"/>
                <a:cs typeface="Arial" panose="020B0604020202020204" pitchFamily="34" charset="0"/>
              </a:rPr>
              <a:t>BK</a:t>
            </a:r>
            <a:r>
              <a:rPr lang="lt-LT" sz="2000"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 </a:t>
            </a:r>
            <a:r>
              <a:rPr lang="lt-LT" sz="2000" i="1"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pvz., BK 79 str. nustato Respublikos Prezidento pareigą nustatyti malonės prašymų nagrinėjimo tvarką, BK 141 str. — Vyriausybės arba jos įgaliotos institucijos pareigą patvirtinti sveikatos sutrikdymo masto nustatymo taisykles, BK 269 str. — sveikatos apsaugos ministerijos pareigą nustatyti narkotinių ir psichotropinių medžiagų sąrašus, ir pan. </a:t>
            </a:r>
          </a:p>
          <a:p>
            <a:pPr>
              <a:lnSpc>
                <a:spcPct val="100000"/>
              </a:lnSpc>
              <a:spcBef>
                <a:spcPts val="600"/>
              </a:spcBef>
            </a:pPr>
            <a:endParaRPr lang="lt-LT" sz="1800" u="none" strike="noStrike" spc="0" dirty="0">
              <a:solidFill>
                <a:srgbClr val="000000"/>
              </a:solidFill>
              <a:effectLst/>
              <a:latin typeface="Arial" panose="020B0604020202020204" pitchFamily="34" charset="0"/>
              <a:ea typeface="Sylfaen" panose="010A0502050306030303" pitchFamily="18" charset="0"/>
              <a:cs typeface="Arial" panose="020B0604020202020204" pitchFamily="34" charset="0"/>
            </a:endParaRPr>
          </a:p>
        </p:txBody>
      </p:sp>
    </p:spTree>
    <p:extLst>
      <p:ext uri="{BB962C8B-B14F-4D97-AF65-F5344CB8AC3E}">
        <p14:creationId xmlns:p14="http://schemas.microsoft.com/office/powerpoint/2010/main" val="409310683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vadinimas 1">
            <a:extLst>
              <a:ext uri="{FF2B5EF4-FFF2-40B4-BE49-F238E27FC236}">
                <a16:creationId xmlns:a16="http://schemas.microsoft.com/office/drawing/2014/main" id="{7D4E60A5-FDDE-4035-8355-F3C8AEC54BBE}"/>
              </a:ext>
            </a:extLst>
          </p:cNvPr>
          <p:cNvSpPr>
            <a:spLocks noGrp="1"/>
          </p:cNvSpPr>
          <p:nvPr>
            <p:ph type="title"/>
          </p:nvPr>
        </p:nvSpPr>
        <p:spPr>
          <a:xfrm>
            <a:off x="838200" y="18255"/>
            <a:ext cx="10515600" cy="1539612"/>
          </a:xfrm>
        </p:spPr>
        <p:txBody>
          <a:bodyPr>
            <a:normAutofit/>
          </a:bodyPr>
          <a:lstStyle/>
          <a:p>
            <a:pPr marL="457200" lvl="1" algn="ctr">
              <a:buClr>
                <a:srgbClr val="000000"/>
              </a:buClr>
              <a:buSzPts val="1000"/>
              <a:tabLst>
                <a:tab pos="283845" algn="l"/>
              </a:tabLst>
            </a:pPr>
            <a:r>
              <a:rPr lang="lt-LT" sz="3600" b="1" dirty="0">
                <a:solidFill>
                  <a:srgbClr val="000000"/>
                </a:solidFill>
                <a:latin typeface="Microsoft Sans Serif" panose="020B0604020202020204" pitchFamily="34" charset="0"/>
                <a:ea typeface="Microsoft Sans Serif" panose="020B0604020202020204" pitchFamily="34" charset="0"/>
              </a:rPr>
              <a:t>Lietuvos baudžiamosios teisės (BT) šaltiniai:</a:t>
            </a:r>
            <a:br>
              <a:rPr lang="lt-LT" sz="3600" b="1" dirty="0">
                <a:solidFill>
                  <a:srgbClr val="000000"/>
                </a:solidFill>
                <a:latin typeface="Microsoft Sans Serif" panose="020B0604020202020204" pitchFamily="34" charset="0"/>
                <a:ea typeface="Microsoft Sans Serif" panose="020B0604020202020204" pitchFamily="34" charset="0"/>
              </a:rPr>
            </a:br>
            <a:r>
              <a:rPr lang="lt-LT" sz="3600" b="1" dirty="0">
                <a:solidFill>
                  <a:srgbClr val="000000"/>
                </a:solidFill>
                <a:latin typeface="Microsoft Sans Serif" panose="020B0604020202020204" pitchFamily="34" charset="0"/>
                <a:ea typeface="Microsoft Sans Serif" panose="020B0604020202020204" pitchFamily="34" charset="0"/>
              </a:rPr>
              <a:t>Poįstatyminiai teisės aktai</a:t>
            </a:r>
          </a:p>
        </p:txBody>
      </p:sp>
      <p:sp>
        <p:nvSpPr>
          <p:cNvPr id="3" name="Turinio vietos rezervavimo ženklas 2">
            <a:extLst>
              <a:ext uri="{FF2B5EF4-FFF2-40B4-BE49-F238E27FC236}">
                <a16:creationId xmlns:a16="http://schemas.microsoft.com/office/drawing/2014/main" id="{EF3A5A40-2923-4432-9A13-D9FB59429387}"/>
              </a:ext>
            </a:extLst>
          </p:cNvPr>
          <p:cNvSpPr>
            <a:spLocks noGrp="1"/>
          </p:cNvSpPr>
          <p:nvPr>
            <p:ph idx="1"/>
          </p:nvPr>
        </p:nvSpPr>
        <p:spPr>
          <a:xfrm>
            <a:off x="914400" y="1557867"/>
            <a:ext cx="11023134" cy="5195270"/>
          </a:xfrm>
        </p:spPr>
        <p:txBody>
          <a:bodyPr>
            <a:noAutofit/>
          </a:bodyPr>
          <a:lstStyle/>
          <a:p>
            <a:pPr>
              <a:lnSpc>
                <a:spcPct val="100000"/>
              </a:lnSpc>
              <a:spcBef>
                <a:spcPts val="600"/>
              </a:spcBef>
            </a:pPr>
            <a:r>
              <a:rPr lang="lt-LT" sz="1900" dirty="0">
                <a:solidFill>
                  <a:srgbClr val="000000"/>
                </a:solidFill>
                <a:effectLst/>
                <a:latin typeface="Arial" panose="020B0604020202020204" pitchFamily="34" charset="0"/>
                <a:ea typeface="Sylfaen" panose="010A0502050306030303" pitchFamily="18" charset="0"/>
                <a:cs typeface="Arial" panose="020B0604020202020204" pitchFamily="34" charset="0"/>
              </a:rPr>
              <a:t>Prie </a:t>
            </a:r>
            <a:r>
              <a:rPr lang="lt-LT" sz="1900" b="1" dirty="0">
                <a:solidFill>
                  <a:srgbClr val="000000"/>
                </a:solidFill>
                <a:effectLst/>
                <a:latin typeface="Arial" panose="020B0604020202020204" pitchFamily="34" charset="0"/>
                <a:ea typeface="Sylfaen" panose="010A0502050306030303" pitchFamily="18" charset="0"/>
                <a:cs typeface="Arial" panose="020B0604020202020204" pitchFamily="34" charset="0"/>
              </a:rPr>
              <a:t>PREZIDENTO DEKRETŲ</a:t>
            </a:r>
            <a:r>
              <a:rPr lang="lt-LT" sz="1900" dirty="0">
                <a:solidFill>
                  <a:srgbClr val="000000"/>
                </a:solidFill>
                <a:effectLst/>
                <a:latin typeface="Arial" panose="020B0604020202020204" pitchFamily="34" charset="0"/>
                <a:ea typeface="Sylfaen" panose="010A0502050306030303" pitchFamily="18" charset="0"/>
                <a:cs typeface="Arial" panose="020B0604020202020204" pitchFamily="34" charset="0"/>
              </a:rPr>
              <a:t>, kurie yra laiko­mi </a:t>
            </a:r>
            <a:r>
              <a:rPr lang="lt-LT" sz="1900" dirty="0">
                <a:solidFill>
                  <a:srgbClr val="000000"/>
                </a:solidFill>
                <a:latin typeface="Arial" panose="020B0604020202020204" pitchFamily="34" charset="0"/>
                <a:ea typeface="Sylfaen" panose="010A0502050306030303" pitchFamily="18" charset="0"/>
                <a:cs typeface="Arial" panose="020B0604020202020204" pitchFamily="34" charset="0"/>
              </a:rPr>
              <a:t>BT </a:t>
            </a:r>
            <a:r>
              <a:rPr lang="lt-LT" sz="1900" dirty="0">
                <a:solidFill>
                  <a:srgbClr val="000000"/>
                </a:solidFill>
                <a:effectLst/>
                <a:latin typeface="Arial" panose="020B0604020202020204" pitchFamily="34" charset="0"/>
                <a:ea typeface="Sylfaen" panose="010A0502050306030303" pitchFamily="18" charset="0"/>
                <a:cs typeface="Arial" panose="020B0604020202020204" pitchFamily="34" charset="0"/>
              </a:rPr>
              <a:t>šaltiniu, priskirtinas </a:t>
            </a:r>
            <a:r>
              <a:rPr lang="lt-LT" sz="1900" b="0" spc="0" dirty="0">
                <a:solidFill>
                  <a:srgbClr val="000000"/>
                </a:solidFill>
                <a:effectLst/>
                <a:latin typeface="Arial" panose="020B0604020202020204" pitchFamily="34" charset="0"/>
                <a:ea typeface="Sylfaen" panose="010A0502050306030303" pitchFamily="18" charset="0"/>
                <a:cs typeface="Arial" panose="020B0604020202020204" pitchFamily="34" charset="0"/>
              </a:rPr>
              <a:t>Prezidento dekretas „</a:t>
            </a:r>
            <a:r>
              <a:rPr lang="lt-LT" sz="1900" b="0" i="1" spc="0" dirty="0">
                <a:solidFill>
                  <a:srgbClr val="000000"/>
                </a:solidFill>
                <a:effectLst/>
                <a:latin typeface="Arial" panose="020B0604020202020204" pitchFamily="34" charset="0"/>
                <a:ea typeface="Sylfaen" panose="010A0502050306030303" pitchFamily="18" charset="0"/>
                <a:cs typeface="Arial" panose="020B0604020202020204" pitchFamily="34" charset="0"/>
              </a:rPr>
              <a:t>Dėl malonės komisijos sudarymo ir jos nuostatų</a:t>
            </a:r>
            <a:r>
              <a:rPr lang="lt-LT" sz="1900" b="0" spc="0" dirty="0">
                <a:solidFill>
                  <a:srgbClr val="000000"/>
                </a:solidFill>
                <a:effectLst/>
                <a:latin typeface="Arial" panose="020B0604020202020204" pitchFamily="34" charset="0"/>
                <a:ea typeface="Sylfaen" panose="010A0502050306030303" pitchFamily="18" charset="0"/>
                <a:cs typeface="Arial" panose="020B0604020202020204" pitchFamily="34" charset="0"/>
              </a:rPr>
              <a:t>“, kuris </a:t>
            </a:r>
            <a:r>
              <a:rPr lang="lt-LT" sz="1900" dirty="0">
                <a:solidFill>
                  <a:srgbClr val="000000"/>
                </a:solidFill>
                <a:effectLst/>
                <a:latin typeface="Arial" panose="020B0604020202020204" pitchFamily="34" charset="0"/>
                <a:ea typeface="Sylfaen" panose="010A0502050306030303" pitchFamily="18" charset="0"/>
                <a:cs typeface="Arial" panose="020B0604020202020204" pitchFamily="34" charset="0"/>
              </a:rPr>
              <a:t>padeda įgyvendinti BK 79 str. numatytą malonės institutą.</a:t>
            </a:r>
          </a:p>
          <a:p>
            <a:pPr>
              <a:lnSpc>
                <a:spcPct val="100000"/>
              </a:lnSpc>
              <a:spcBef>
                <a:spcPts val="600"/>
              </a:spcBef>
            </a:pPr>
            <a:r>
              <a:rPr lang="lt-LT" sz="1900" b="1"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BENDRAS KELIŲ MINISTRŲ ĮSAKYMAS: </a:t>
            </a:r>
          </a:p>
          <a:p>
            <a:pPr>
              <a:lnSpc>
                <a:spcPct val="100000"/>
              </a:lnSpc>
              <a:spcBef>
                <a:spcPts val="600"/>
              </a:spcBef>
            </a:pPr>
            <a:r>
              <a:rPr lang="lt-LT" sz="1900" b="1" i="0" u="none" strike="noStrike" spc="0" dirty="0">
                <a:solidFill>
                  <a:srgbClr val="000000"/>
                </a:solidFill>
                <a:effectLst/>
                <a:latin typeface="Arial" panose="020B0604020202020204" pitchFamily="34" charset="0"/>
                <a:ea typeface="Sylfaen" panose="010A0502050306030303" pitchFamily="18" charset="0"/>
                <a:cs typeface="Arial" panose="020B0604020202020204" pitchFamily="34" charset="0"/>
              </a:rPr>
              <a:t>I. Sveikatos apsaugos ministro, teisingumo ministro bei socialinės apsaugos ir darbo ministro </a:t>
            </a:r>
            <a:r>
              <a:rPr lang="pt-BR" sz="1900" b="1" dirty="0">
                <a:solidFill>
                  <a:srgbClr val="000000"/>
                </a:solidFill>
                <a:latin typeface="Arial" panose="020B0604020202020204" pitchFamily="34" charset="0"/>
                <a:cs typeface="Arial" panose="020B0604020202020204" pitchFamily="34" charset="0"/>
              </a:rPr>
              <a:t>2003</a:t>
            </a:r>
            <a:r>
              <a:rPr lang="lt-LT" sz="1900" b="1" dirty="0">
                <a:solidFill>
                  <a:srgbClr val="000000"/>
                </a:solidFill>
                <a:latin typeface="Arial" panose="020B0604020202020204" pitchFamily="34" charset="0"/>
                <a:cs typeface="Arial" panose="020B0604020202020204" pitchFamily="34" charset="0"/>
              </a:rPr>
              <a:t>-05-23</a:t>
            </a:r>
            <a:r>
              <a:rPr lang="pt-BR" sz="1900" b="1" dirty="0">
                <a:solidFill>
                  <a:srgbClr val="000000"/>
                </a:solidFill>
                <a:latin typeface="Arial" panose="020B0604020202020204" pitchFamily="34" charset="0"/>
                <a:cs typeface="Arial" panose="020B0604020202020204" pitchFamily="34" charset="0"/>
              </a:rPr>
              <a:t> </a:t>
            </a:r>
            <a:r>
              <a:rPr lang="lt-LT" sz="1900" b="1" dirty="0">
                <a:solidFill>
                  <a:srgbClr val="000000"/>
                </a:solidFill>
                <a:latin typeface="Arial" panose="020B0604020202020204" pitchFamily="34" charset="0"/>
                <a:cs typeface="Arial" panose="020B0604020202020204" pitchFamily="34" charset="0"/>
              </a:rPr>
              <a:t>įsakymas </a:t>
            </a:r>
            <a:r>
              <a:rPr lang="pt-BR" sz="1900" b="1" dirty="0">
                <a:solidFill>
                  <a:srgbClr val="000000"/>
                </a:solidFill>
                <a:latin typeface="Arial" panose="020B0604020202020204" pitchFamily="34" charset="0"/>
                <a:cs typeface="Arial" panose="020B0604020202020204" pitchFamily="34" charset="0"/>
              </a:rPr>
              <a:t>Nr. V-298/158/A1-86</a:t>
            </a:r>
            <a:r>
              <a:rPr lang="lt-LT" sz="1900" b="1" dirty="0">
                <a:solidFill>
                  <a:srgbClr val="000000"/>
                </a:solidFill>
                <a:latin typeface="Arial" panose="020B0604020202020204" pitchFamily="34" charset="0"/>
                <a:cs typeface="Arial" panose="020B0604020202020204" pitchFamily="34" charset="0"/>
              </a:rPr>
              <a:t>, </a:t>
            </a:r>
            <a:r>
              <a:rPr lang="lt-LT" sz="1900" dirty="0">
                <a:solidFill>
                  <a:srgbClr val="000000"/>
                </a:solidFill>
                <a:latin typeface="Arial" panose="020B0604020202020204" pitchFamily="34" charset="0"/>
                <a:cs typeface="Arial" panose="020B0604020202020204" pitchFamily="34" charset="0"/>
              </a:rPr>
              <a:t>kuriuo patvirtintos sveikatos sutrikdymo masto nustatymo taisyklės ir apibrėžti sveikatos sutrikdymo masto - sunkaus, nesunkaus ir nežymaus - nustatymo medicininiai kriterijai.</a:t>
            </a:r>
          </a:p>
          <a:p>
            <a:pPr>
              <a:lnSpc>
                <a:spcPct val="100000"/>
              </a:lnSpc>
              <a:spcBef>
                <a:spcPts val="600"/>
              </a:spcBef>
            </a:pPr>
            <a:r>
              <a:rPr lang="lt-LT" sz="1900" b="1"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PASTABA</a:t>
            </a:r>
            <a:r>
              <a:rPr lang="lt-LT" sz="1900"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 šis teisės aktas padeda įgyvendinti BK straipsnius, kuriuose nustaty­tų nusikaltimų padariniai apima sunkų, nesunkų ir nežymų sveikatos sutrikdymą (</a:t>
            </a:r>
            <a:r>
              <a:rPr lang="lt-LT" sz="1900" i="1"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pvz., BK 135, 136, 137, 138, 139, 275, 276 str. ir pan</a:t>
            </a:r>
            <a:r>
              <a:rPr lang="lt-LT" sz="1900"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 </a:t>
            </a:r>
          </a:p>
          <a:p>
            <a:pPr>
              <a:lnSpc>
                <a:spcPct val="100000"/>
              </a:lnSpc>
              <a:spcBef>
                <a:spcPts val="600"/>
              </a:spcBef>
            </a:pPr>
            <a:r>
              <a:rPr lang="lt-LT" sz="1900" b="1" i="0" u="none" strike="noStrike" spc="0" dirty="0">
                <a:solidFill>
                  <a:srgbClr val="000000"/>
                </a:solidFill>
                <a:effectLst/>
                <a:latin typeface="Arial" panose="020B0604020202020204" pitchFamily="34" charset="0"/>
                <a:ea typeface="Sylfaen" panose="010A0502050306030303" pitchFamily="18" charset="0"/>
                <a:cs typeface="Arial" panose="020B0604020202020204" pitchFamily="34" charset="0"/>
              </a:rPr>
              <a:t>II. Teisingumo ir sveikatos apsaugos </a:t>
            </a:r>
            <a:r>
              <a:rPr lang="lt-LT" sz="1900" i="0" u="none" strike="noStrike" spc="0" dirty="0">
                <a:solidFill>
                  <a:srgbClr val="000000"/>
                </a:solidFill>
                <a:effectLst/>
                <a:latin typeface="Arial" panose="020B0604020202020204" pitchFamily="34" charset="0"/>
                <a:ea typeface="Sylfaen" panose="010A0502050306030303" pitchFamily="18" charset="0"/>
                <a:cs typeface="Arial" panose="020B0604020202020204" pitchFamily="34" charset="0"/>
              </a:rPr>
              <a:t>ministrų </a:t>
            </a:r>
            <a:r>
              <a:rPr lang="lt-LT" sz="1900" dirty="0">
                <a:solidFill>
                  <a:srgbClr val="000000"/>
                </a:solidFill>
                <a:latin typeface="Arial" panose="020B0604020202020204" pitchFamily="34" charset="0"/>
                <a:ea typeface="Microsoft Sans Serif" panose="020B0604020202020204" pitchFamily="34" charset="0"/>
                <a:cs typeface="Arial" panose="020B0604020202020204" pitchFamily="34" charset="0"/>
              </a:rPr>
              <a:t>2013-12-27 įsakymas Nr. 1R-308/V-1247, patvirtinantis nuteistųjų, kuriems įtariama sunki ne­pagydoma liga arba psichikos liga, dėl kurios jie gali būti atleisti nuo tolesnio bausmės atlikimo, sunkių nepagydomų ligų sąrašą ir sveika­tos būklės patikrinimo tvarką</a:t>
            </a:r>
            <a:r>
              <a:rPr lang="lt-LT" sz="1900"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 </a:t>
            </a:r>
            <a:r>
              <a:rPr lang="lt-LT" sz="1900" b="1"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PASTABA</a:t>
            </a:r>
            <a:r>
              <a:rPr lang="lt-LT" sz="1900"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 šis teisės aktas padeda įgyvendinti BK 76 str. numatytą atleidimo nuo bausmės dėl ligos institutą</a:t>
            </a:r>
          </a:p>
          <a:p>
            <a:endParaRPr lang="lt-LT" sz="1800" b="0" spc="0" dirty="0">
              <a:solidFill>
                <a:srgbClr val="000000"/>
              </a:solidFill>
              <a:effectLst/>
              <a:latin typeface="Sylfaen" panose="010A0502050306030303" pitchFamily="18" charset="0"/>
              <a:ea typeface="Sylfaen" panose="010A0502050306030303" pitchFamily="18" charset="0"/>
              <a:cs typeface="Sylfaen" panose="010A0502050306030303" pitchFamily="18" charset="0"/>
            </a:endParaRPr>
          </a:p>
          <a:p>
            <a:endParaRPr lang="lt-LT" sz="1800" u="none" strike="noStrike" spc="0" dirty="0">
              <a:solidFill>
                <a:srgbClr val="000000"/>
              </a:solidFill>
              <a:effectLst/>
              <a:latin typeface="Sylfaen" panose="010A0502050306030303" pitchFamily="18" charset="0"/>
              <a:ea typeface="Sylfaen" panose="010A0502050306030303" pitchFamily="18" charset="0"/>
              <a:cs typeface="Sylfaen" panose="010A0502050306030303" pitchFamily="18" charset="0"/>
            </a:endParaRPr>
          </a:p>
        </p:txBody>
      </p:sp>
    </p:spTree>
    <p:extLst>
      <p:ext uri="{BB962C8B-B14F-4D97-AF65-F5344CB8AC3E}">
        <p14:creationId xmlns:p14="http://schemas.microsoft.com/office/powerpoint/2010/main" val="375775904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vadinimas 1">
            <a:extLst>
              <a:ext uri="{FF2B5EF4-FFF2-40B4-BE49-F238E27FC236}">
                <a16:creationId xmlns:a16="http://schemas.microsoft.com/office/drawing/2014/main" id="{7D4E60A5-FDDE-4035-8355-F3C8AEC54BBE}"/>
              </a:ext>
            </a:extLst>
          </p:cNvPr>
          <p:cNvSpPr>
            <a:spLocks noGrp="1"/>
          </p:cNvSpPr>
          <p:nvPr>
            <p:ph type="title"/>
          </p:nvPr>
        </p:nvSpPr>
        <p:spPr>
          <a:xfrm>
            <a:off x="838200" y="18255"/>
            <a:ext cx="10515600" cy="1539612"/>
          </a:xfrm>
        </p:spPr>
        <p:txBody>
          <a:bodyPr>
            <a:normAutofit/>
          </a:bodyPr>
          <a:lstStyle/>
          <a:p>
            <a:pPr marL="457200" lvl="1" algn="ctr">
              <a:buClr>
                <a:srgbClr val="000000"/>
              </a:buClr>
              <a:buSzPts val="1000"/>
              <a:tabLst>
                <a:tab pos="283845" algn="l"/>
              </a:tabLst>
            </a:pPr>
            <a:r>
              <a:rPr lang="lt-LT" sz="3600" b="1" dirty="0">
                <a:solidFill>
                  <a:srgbClr val="000000"/>
                </a:solidFill>
                <a:latin typeface="Microsoft Sans Serif" panose="020B0604020202020204" pitchFamily="34" charset="0"/>
                <a:ea typeface="Microsoft Sans Serif" panose="020B0604020202020204" pitchFamily="34" charset="0"/>
              </a:rPr>
              <a:t>Lietuvos baudžiamosios teisės (BT) šaltiniai:</a:t>
            </a:r>
            <a:br>
              <a:rPr lang="lt-LT" sz="3600" b="1" dirty="0">
                <a:solidFill>
                  <a:srgbClr val="000000"/>
                </a:solidFill>
                <a:latin typeface="Microsoft Sans Serif" panose="020B0604020202020204" pitchFamily="34" charset="0"/>
                <a:ea typeface="Microsoft Sans Serif" panose="020B0604020202020204" pitchFamily="34" charset="0"/>
              </a:rPr>
            </a:br>
            <a:r>
              <a:rPr lang="lt-LT" sz="3600" b="1" dirty="0">
                <a:solidFill>
                  <a:srgbClr val="000000"/>
                </a:solidFill>
                <a:latin typeface="Microsoft Sans Serif" panose="020B0604020202020204" pitchFamily="34" charset="0"/>
                <a:ea typeface="Microsoft Sans Serif" panose="020B0604020202020204" pitchFamily="34" charset="0"/>
              </a:rPr>
              <a:t>Poįstatyminiai teisės aktai</a:t>
            </a:r>
          </a:p>
        </p:txBody>
      </p:sp>
      <p:sp>
        <p:nvSpPr>
          <p:cNvPr id="3" name="Turinio vietos rezervavimo ženklas 2">
            <a:extLst>
              <a:ext uri="{FF2B5EF4-FFF2-40B4-BE49-F238E27FC236}">
                <a16:creationId xmlns:a16="http://schemas.microsoft.com/office/drawing/2014/main" id="{EF3A5A40-2923-4432-9A13-D9FB59429387}"/>
              </a:ext>
            </a:extLst>
          </p:cNvPr>
          <p:cNvSpPr>
            <a:spLocks noGrp="1"/>
          </p:cNvSpPr>
          <p:nvPr>
            <p:ph idx="1"/>
          </p:nvPr>
        </p:nvSpPr>
        <p:spPr>
          <a:xfrm>
            <a:off x="1112808" y="1557867"/>
            <a:ext cx="10824726" cy="5195270"/>
          </a:xfrm>
        </p:spPr>
        <p:txBody>
          <a:bodyPr>
            <a:noAutofit/>
          </a:bodyPr>
          <a:lstStyle/>
          <a:p>
            <a:pPr>
              <a:lnSpc>
                <a:spcPct val="100000"/>
              </a:lnSpc>
              <a:spcBef>
                <a:spcPts val="600"/>
              </a:spcBef>
            </a:pPr>
            <a:r>
              <a:rPr lang="lt-LT" sz="1900" b="1" i="0" u="none" strike="noStrike" spc="0" dirty="0">
                <a:solidFill>
                  <a:srgbClr val="000000"/>
                </a:solidFill>
                <a:effectLst/>
                <a:latin typeface="Arial" panose="020B0604020202020204" pitchFamily="34" charset="0"/>
                <a:ea typeface="Sylfaen" panose="010A0502050306030303" pitchFamily="18" charset="0"/>
                <a:cs typeface="Arial" panose="020B0604020202020204" pitchFamily="34" charset="0"/>
              </a:rPr>
              <a:t>VIENO MINISTRO ĮSAKYMAI: </a:t>
            </a:r>
          </a:p>
          <a:p>
            <a:pPr>
              <a:lnSpc>
                <a:spcPct val="100000"/>
              </a:lnSpc>
              <a:spcBef>
                <a:spcPts val="600"/>
              </a:spcBef>
            </a:pPr>
            <a:r>
              <a:rPr lang="lt-LT" sz="1900"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I. Sveikatos apsaugos ministro 2011-02-23 </a:t>
            </a:r>
            <a:r>
              <a:rPr lang="lt-LT" sz="1900" dirty="0">
                <a:solidFill>
                  <a:srgbClr val="000000"/>
                </a:solidFill>
                <a:latin typeface="Arial" panose="020B0604020202020204" pitchFamily="34" charset="0"/>
                <a:ea typeface="Microsoft Sans Serif" panose="020B0604020202020204" pitchFamily="34" charset="0"/>
                <a:cs typeface="Arial" panose="020B0604020202020204" pitchFamily="34" charset="0"/>
              </a:rPr>
              <a:t>įsakymas Nr. V-164  „Dėl Tarptautinės statistinės ligų ir sveikatos sutrikimų klasifikacijos dešimtojo patai­syto ir papildyto leidimo „Sisteminis </a:t>
            </a:r>
            <a:r>
              <a:rPr lang="lt-LT" sz="1900"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ligų sąrašas“ (Austra­lijos modifikacija, TLK-10-AM) įdiegimo“ </a:t>
            </a:r>
          </a:p>
          <a:p>
            <a:pPr>
              <a:lnSpc>
                <a:spcPct val="100000"/>
              </a:lnSpc>
              <a:spcBef>
                <a:spcPts val="600"/>
              </a:spcBef>
            </a:pPr>
            <a:r>
              <a:rPr lang="lt-LT" sz="1900" b="1"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PASTABA</a:t>
            </a:r>
            <a:r>
              <a:rPr lang="lt-LT" sz="1900"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 šis teisės aktas</a:t>
            </a:r>
            <a:r>
              <a:rPr lang="lt-LT" sz="1900" dirty="0">
                <a:solidFill>
                  <a:srgbClr val="000000"/>
                </a:solidFill>
                <a:effectLst/>
                <a:latin typeface="Arial" panose="020B0604020202020204" pitchFamily="34" charset="0"/>
                <a:ea typeface="Sylfaen" panose="010A0502050306030303" pitchFamily="18" charset="0"/>
                <a:cs typeface="Arial" panose="020B0604020202020204" pitchFamily="34" charset="0"/>
              </a:rPr>
              <a:t> apibrėžia psichikos sutrikimus, kurie yra reikšmingi nustatant NV subjekto fizinio asmens pakaltinamumą, ribotą pakaltinamumą (BK 18 str.), nepakaltinamumą (BK 17 str.) ir t. t. </a:t>
            </a:r>
          </a:p>
          <a:p>
            <a:pPr>
              <a:lnSpc>
                <a:spcPct val="100000"/>
              </a:lnSpc>
              <a:spcBef>
                <a:spcPts val="600"/>
              </a:spcBef>
            </a:pPr>
            <a:r>
              <a:rPr lang="lt-LT" sz="1900" b="0" spc="0" dirty="0">
                <a:solidFill>
                  <a:srgbClr val="000000"/>
                </a:solidFill>
                <a:effectLst/>
                <a:latin typeface="Arial" panose="020B0604020202020204" pitchFamily="34" charset="0"/>
                <a:ea typeface="Sylfaen" panose="010A0502050306030303" pitchFamily="18" charset="0"/>
                <a:cs typeface="Arial" panose="020B0604020202020204" pitchFamily="34" charset="0"/>
              </a:rPr>
              <a:t>II. Sveikatos ap­saugos ministro 2000-01-06 įsakymas Nr. 6 „</a:t>
            </a:r>
            <a:r>
              <a:rPr lang="lt-LT" sz="1900" b="0" i="1" spc="0" dirty="0">
                <a:solidFill>
                  <a:srgbClr val="000000"/>
                </a:solidFill>
                <a:effectLst/>
                <a:latin typeface="Arial" panose="020B0604020202020204" pitchFamily="34" charset="0"/>
                <a:ea typeface="Sylfaen" panose="010A0502050306030303" pitchFamily="18" charset="0"/>
                <a:cs typeface="Arial" panose="020B0604020202020204" pitchFamily="34" charset="0"/>
              </a:rPr>
              <a:t>Dėl Narkotinių ir psichotropinių medžiagų sąrašų patvirtinimo</a:t>
            </a:r>
            <a:r>
              <a:rPr lang="lt-LT" sz="1900" b="0" spc="0" dirty="0">
                <a:solidFill>
                  <a:srgbClr val="000000"/>
                </a:solidFill>
                <a:effectLst/>
                <a:latin typeface="Arial" panose="020B0604020202020204" pitchFamily="34" charset="0"/>
                <a:ea typeface="Sylfaen" panose="010A0502050306030303" pitchFamily="18" charset="0"/>
                <a:cs typeface="Arial" panose="020B0604020202020204" pitchFamily="34" charset="0"/>
              </a:rPr>
              <a:t>“.</a:t>
            </a:r>
            <a:endParaRPr lang="lt-LT" sz="1900" b="0" spc="0" dirty="0">
              <a:solidFill>
                <a:srgbClr val="000000"/>
              </a:solidFill>
              <a:latin typeface="Arial" panose="020B0604020202020204" pitchFamily="34" charset="0"/>
              <a:ea typeface="Microsoft Sans Serif" panose="020B0604020202020204" pitchFamily="34" charset="0"/>
              <a:cs typeface="Arial" panose="020B0604020202020204" pitchFamily="34" charset="0"/>
            </a:endParaRPr>
          </a:p>
          <a:p>
            <a:pPr>
              <a:lnSpc>
                <a:spcPct val="100000"/>
              </a:lnSpc>
              <a:spcBef>
                <a:spcPts val="600"/>
              </a:spcBef>
            </a:pPr>
            <a:r>
              <a:rPr lang="lt-LT" sz="1900" b="0" spc="0" dirty="0">
                <a:solidFill>
                  <a:srgbClr val="000000"/>
                </a:solidFill>
                <a:effectLst/>
                <a:latin typeface="Arial" panose="020B0604020202020204" pitchFamily="34" charset="0"/>
                <a:ea typeface="Sylfaen" panose="010A0502050306030303" pitchFamily="18" charset="0"/>
                <a:cs typeface="Arial" panose="020B0604020202020204" pitchFamily="34" charset="0"/>
              </a:rPr>
              <a:t>III. Sveikatos ap­saugos ministro 2003-04-23 įsakymas Nr. V-239 „Dėl Narkotinių ir psichotropinių medžiagų ne­didelio, didelio ir labai didelio kiekio nustatymo rekomen­dacijų“</a:t>
            </a:r>
            <a:r>
              <a:rPr lang="lt-LT" sz="1900" b="0" spc="0" dirty="0">
                <a:solidFill>
                  <a:srgbClr val="000000"/>
                </a:solidFill>
                <a:latin typeface="Arial" panose="020B0604020202020204" pitchFamily="34" charset="0"/>
                <a:ea typeface="Sylfaen" panose="010A0502050306030303" pitchFamily="18" charset="0"/>
                <a:cs typeface="Arial" panose="020B0604020202020204" pitchFamily="34" charset="0"/>
              </a:rPr>
              <a:t>.</a:t>
            </a:r>
            <a:r>
              <a:rPr lang="lt-LT" sz="1900" b="1"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 </a:t>
            </a:r>
          </a:p>
          <a:p>
            <a:pPr>
              <a:lnSpc>
                <a:spcPct val="100000"/>
              </a:lnSpc>
              <a:spcBef>
                <a:spcPts val="600"/>
              </a:spcBef>
            </a:pPr>
            <a:r>
              <a:rPr lang="lt-LT" sz="1900" b="1" spc="0" dirty="0">
                <a:solidFill>
                  <a:srgbClr val="000000"/>
                </a:solidFill>
                <a:effectLst/>
                <a:latin typeface="Arial" panose="020B0604020202020204" pitchFamily="34" charset="0"/>
                <a:ea typeface="Sylfaen" panose="010A0502050306030303" pitchFamily="18" charset="0"/>
                <a:cs typeface="Arial" panose="020B0604020202020204" pitchFamily="34" charset="0"/>
              </a:rPr>
              <a:t>KITŲ INSTITUCIJŲ VADOVŲ ĮSAKYMAI</a:t>
            </a:r>
            <a:r>
              <a:rPr lang="lt-LT" sz="1900" b="0" spc="0" dirty="0">
                <a:solidFill>
                  <a:srgbClr val="000000"/>
                </a:solidFill>
                <a:effectLst/>
                <a:latin typeface="Arial" panose="020B0604020202020204" pitchFamily="34" charset="0"/>
                <a:ea typeface="Sylfaen" panose="010A0502050306030303" pitchFamily="18" charset="0"/>
                <a:cs typeface="Arial" panose="020B0604020202020204" pitchFamily="34" charset="0"/>
              </a:rPr>
              <a:t>:</a:t>
            </a:r>
          </a:p>
          <a:p>
            <a:pPr>
              <a:lnSpc>
                <a:spcPct val="100000"/>
              </a:lnSpc>
              <a:spcBef>
                <a:spcPts val="600"/>
              </a:spcBef>
            </a:pPr>
            <a:r>
              <a:rPr lang="lt-LT" sz="1900" b="0" spc="0" dirty="0">
                <a:solidFill>
                  <a:srgbClr val="000000"/>
                </a:solidFill>
                <a:effectLst/>
                <a:latin typeface="Arial" panose="020B0604020202020204" pitchFamily="34" charset="0"/>
                <a:ea typeface="Sylfaen" panose="010A0502050306030303" pitchFamily="18" charset="0"/>
                <a:cs typeface="Arial" panose="020B0604020202020204" pitchFamily="34" charset="0"/>
              </a:rPr>
              <a:t>Narkotikų kontrolės departamento prie Vyriausybės direktoriaus 2011-05-03 įsakymas Nr. T-1-68 „</a:t>
            </a:r>
            <a:r>
              <a:rPr lang="lt-LT" sz="1900" b="0" i="1" spc="0" dirty="0">
                <a:solidFill>
                  <a:srgbClr val="000000"/>
                </a:solidFill>
                <a:effectLst/>
                <a:latin typeface="Arial" panose="020B0604020202020204" pitchFamily="34" charset="0"/>
                <a:ea typeface="Sylfaen" panose="010A0502050306030303" pitchFamily="18" charset="0"/>
                <a:cs typeface="Arial" panose="020B0604020202020204" pitchFamily="34" charset="0"/>
              </a:rPr>
              <a:t>Dėl Pirmos kategorijos narkotinių ir psichotropinių medžiagų pirmtakų (</a:t>
            </a:r>
            <a:r>
              <a:rPr lang="lt-LT" sz="1900" b="0" i="1" spc="0" dirty="0" err="1">
                <a:solidFill>
                  <a:srgbClr val="000000"/>
                </a:solidFill>
                <a:effectLst/>
                <a:latin typeface="Arial" panose="020B0604020202020204" pitchFamily="34" charset="0"/>
                <a:ea typeface="Sylfaen" panose="010A0502050306030303" pitchFamily="18" charset="0"/>
                <a:cs typeface="Arial" panose="020B0604020202020204" pitchFamily="34" charset="0"/>
              </a:rPr>
              <a:t>prekursorių</a:t>
            </a:r>
            <a:r>
              <a:rPr lang="lt-LT" sz="1900" b="0" i="1" spc="0" dirty="0">
                <a:solidFill>
                  <a:srgbClr val="000000"/>
                </a:solidFill>
                <a:effectLst/>
                <a:latin typeface="Arial" panose="020B0604020202020204" pitchFamily="34" charset="0"/>
                <a:ea typeface="Sylfaen" panose="010A0502050306030303" pitchFamily="18" charset="0"/>
                <a:cs typeface="Arial" panose="020B0604020202020204" pitchFamily="34" charset="0"/>
              </a:rPr>
              <a:t>) didelio ir labai didelio kiekio nustatymo rekomendacijų patvirtinimo</a:t>
            </a:r>
            <a:r>
              <a:rPr lang="lt-LT" sz="1900" b="0" spc="0" dirty="0">
                <a:solidFill>
                  <a:srgbClr val="000000"/>
                </a:solidFill>
                <a:effectLst/>
                <a:latin typeface="Arial" panose="020B0604020202020204" pitchFamily="34" charset="0"/>
                <a:ea typeface="Sylfaen" panose="010A0502050306030303" pitchFamily="18" charset="0"/>
                <a:cs typeface="Arial" panose="020B0604020202020204" pitchFamily="34" charset="0"/>
              </a:rPr>
              <a:t>“</a:t>
            </a:r>
            <a:r>
              <a:rPr lang="lt-LT" sz="1900" dirty="0">
                <a:solidFill>
                  <a:srgbClr val="000000"/>
                </a:solidFill>
                <a:effectLst/>
                <a:latin typeface="Arial" panose="020B0604020202020204" pitchFamily="34" charset="0"/>
                <a:ea typeface="Sylfaen" panose="010A0502050306030303" pitchFamily="18" charset="0"/>
                <a:cs typeface="Arial" panose="020B0604020202020204" pitchFamily="34" charset="0"/>
              </a:rPr>
              <a:t>. </a:t>
            </a:r>
            <a:endParaRPr lang="lt-LT" sz="1900"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endParaRPr>
          </a:p>
          <a:p>
            <a:endParaRPr lang="lt-LT" sz="1800" u="none" strike="noStrike" spc="0" dirty="0">
              <a:solidFill>
                <a:srgbClr val="000000"/>
              </a:solidFill>
              <a:effectLst/>
              <a:latin typeface="Sylfaen" panose="010A0502050306030303" pitchFamily="18" charset="0"/>
              <a:ea typeface="Sylfaen" panose="010A0502050306030303" pitchFamily="18" charset="0"/>
              <a:cs typeface="Sylfaen" panose="010A0502050306030303" pitchFamily="18" charset="0"/>
            </a:endParaRPr>
          </a:p>
        </p:txBody>
      </p:sp>
    </p:spTree>
    <p:extLst>
      <p:ext uri="{BB962C8B-B14F-4D97-AF65-F5344CB8AC3E}">
        <p14:creationId xmlns:p14="http://schemas.microsoft.com/office/powerpoint/2010/main" val="32688345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vadinimas 1">
            <a:extLst>
              <a:ext uri="{FF2B5EF4-FFF2-40B4-BE49-F238E27FC236}">
                <a16:creationId xmlns:a16="http://schemas.microsoft.com/office/drawing/2014/main" id="{7D4E60A5-FDDE-4035-8355-F3C8AEC54BBE}"/>
              </a:ext>
            </a:extLst>
          </p:cNvPr>
          <p:cNvSpPr>
            <a:spLocks noGrp="1"/>
          </p:cNvSpPr>
          <p:nvPr>
            <p:ph type="title"/>
          </p:nvPr>
        </p:nvSpPr>
        <p:spPr>
          <a:xfrm>
            <a:off x="838200" y="18255"/>
            <a:ext cx="10515600" cy="1539612"/>
          </a:xfrm>
        </p:spPr>
        <p:txBody>
          <a:bodyPr>
            <a:normAutofit/>
          </a:bodyPr>
          <a:lstStyle/>
          <a:p>
            <a:pPr algn="ctr"/>
            <a:r>
              <a:rPr lang="lt-LT" sz="3600" b="1" dirty="0">
                <a:solidFill>
                  <a:srgbClr val="000000"/>
                </a:solidFill>
                <a:latin typeface="Microsoft Sans Serif" panose="020B0604020202020204" pitchFamily="34" charset="0"/>
                <a:ea typeface="Microsoft Sans Serif" panose="020B0604020202020204" pitchFamily="34" charset="0"/>
                <a:cs typeface="Sylfaen" panose="010A0502050306030303" pitchFamily="18" charset="0"/>
              </a:rPr>
              <a:t>Baudžiamosios teisės (BT) dalykas</a:t>
            </a:r>
            <a:endParaRPr lang="lt-LT" sz="3600" b="1" dirty="0">
              <a:solidFill>
                <a:srgbClr val="000000"/>
              </a:solidFill>
              <a:latin typeface="Microsoft Sans Serif" panose="020B0604020202020204" pitchFamily="34" charset="0"/>
              <a:ea typeface="Microsoft Sans Serif" panose="020B0604020202020204" pitchFamily="34" charset="0"/>
            </a:endParaRPr>
          </a:p>
        </p:txBody>
      </p:sp>
      <p:sp>
        <p:nvSpPr>
          <p:cNvPr id="3" name="Turinio vietos rezervavimo ženklas 2">
            <a:extLst>
              <a:ext uri="{FF2B5EF4-FFF2-40B4-BE49-F238E27FC236}">
                <a16:creationId xmlns:a16="http://schemas.microsoft.com/office/drawing/2014/main" id="{EF3A5A40-2923-4432-9A13-D9FB59429387}"/>
              </a:ext>
            </a:extLst>
          </p:cNvPr>
          <p:cNvSpPr>
            <a:spLocks noGrp="1"/>
          </p:cNvSpPr>
          <p:nvPr>
            <p:ph idx="1"/>
          </p:nvPr>
        </p:nvSpPr>
        <p:spPr>
          <a:xfrm>
            <a:off x="1173192" y="1285336"/>
            <a:ext cx="10764342" cy="5467802"/>
          </a:xfrm>
        </p:spPr>
        <p:txBody>
          <a:bodyPr>
            <a:noAutofit/>
          </a:bodyPr>
          <a:lstStyle/>
          <a:p>
            <a:pPr>
              <a:lnSpc>
                <a:spcPct val="100000"/>
              </a:lnSpc>
              <a:spcBef>
                <a:spcPts val="600"/>
              </a:spcBef>
            </a:pPr>
            <a:r>
              <a:rPr lang="lt-LT" sz="1900" b="1" dirty="0">
                <a:solidFill>
                  <a:srgbClr val="000000"/>
                </a:solidFill>
                <a:latin typeface="Arial" panose="020B0604020202020204" pitchFamily="34" charset="0"/>
                <a:ea typeface="Sylfaen" panose="010A0502050306030303" pitchFamily="18" charset="0"/>
                <a:cs typeface="Arial" panose="020B0604020202020204" pitchFamily="34" charset="0"/>
              </a:rPr>
              <a:t>I. B</a:t>
            </a:r>
            <a:r>
              <a:rPr lang="lt-LT" sz="1900" b="1" i="0" u="none" strike="noStrike" spc="0" dirty="0">
                <a:solidFill>
                  <a:srgbClr val="000000"/>
                </a:solidFill>
                <a:effectLst/>
                <a:latin typeface="Arial" panose="020B0604020202020204" pitchFamily="34" charset="0"/>
                <a:ea typeface="Sylfaen" panose="010A0502050306030303" pitchFamily="18" charset="0"/>
                <a:cs typeface="Arial" panose="020B0604020202020204" pitchFamily="34" charset="0"/>
              </a:rPr>
              <a:t>au­džiamųjų teisinių santykių TURINYS: </a:t>
            </a:r>
            <a:r>
              <a:rPr lang="lt-LT" sz="1900"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jis susijęs su 3 kertiniais požymiais: 1) nusikalstama veika (NV), 2) baudžiamosios atsakomybės (BA) įgy­vendinimu (kriminaline bausme bei kitomis baudžiamosiomis priemonėmis), 3) BA ribomis ir sąlygomis (BK galiojimo ribos, nebaigta NV</a:t>
            </a:r>
            <a:r>
              <a:rPr lang="lt-LT" sz="1900" dirty="0">
                <a:solidFill>
                  <a:srgbClr val="000000"/>
                </a:solidFill>
                <a:latin typeface="Arial" panose="020B0604020202020204" pitchFamily="34" charset="0"/>
                <a:ea typeface="Microsoft Sans Serif" panose="020B0604020202020204" pitchFamily="34" charset="0"/>
                <a:cs typeface="Arial" panose="020B0604020202020204" pitchFamily="34" charset="0"/>
              </a:rPr>
              <a:t> </a:t>
            </a:r>
            <a:r>
              <a:rPr lang="lt-LT" sz="1900"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ir pan.). </a:t>
            </a:r>
          </a:p>
          <a:p>
            <a:pPr>
              <a:lnSpc>
                <a:spcPct val="100000"/>
              </a:lnSpc>
              <a:spcBef>
                <a:spcPts val="600"/>
              </a:spcBef>
            </a:pPr>
            <a:r>
              <a:rPr lang="lt-LT" sz="1900" b="1"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DĖL TO,</a:t>
            </a:r>
            <a:r>
              <a:rPr lang="lt-LT" sz="1900"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 šiuolaikinė </a:t>
            </a:r>
            <a:r>
              <a:rPr lang="lt-LT" sz="1900" b="1"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BT peržen­gia apibrėžties „NV - kriminalinė bausmė“ ribas</a:t>
            </a:r>
            <a:r>
              <a:rPr lang="lt-LT" sz="1900"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 nes reglamentuoja ir kitus, su NV tiesiogiai ne­susijusius klausimus, pvz. atleidimas nuo BA, BA ribos ir sąlygos ir pan. </a:t>
            </a:r>
          </a:p>
          <a:p>
            <a:pPr>
              <a:lnSpc>
                <a:spcPct val="100000"/>
              </a:lnSpc>
              <a:spcBef>
                <a:spcPts val="600"/>
              </a:spcBef>
            </a:pPr>
            <a:r>
              <a:rPr lang="lt-LT" sz="1900" b="1" i="0" u="none" strike="noStrike" spc="0" dirty="0">
                <a:solidFill>
                  <a:srgbClr val="000000"/>
                </a:solidFill>
                <a:effectLst/>
                <a:latin typeface="Arial" panose="020B0604020202020204" pitchFamily="34" charset="0"/>
                <a:ea typeface="Sylfaen" panose="010A0502050306030303" pitchFamily="18" charset="0"/>
                <a:cs typeface="Arial" panose="020B0604020202020204" pitchFamily="34" charset="0"/>
              </a:rPr>
              <a:t>II. BAUDŽIAMIEJI TEISINIAI SANTYKIAI SUSIKLOSTO TARP VALSTYBĖS IR KALTININ­KO:</a:t>
            </a:r>
          </a:p>
          <a:p>
            <a:pPr>
              <a:lnSpc>
                <a:spcPct val="100000"/>
              </a:lnSpc>
              <a:spcBef>
                <a:spcPts val="600"/>
              </a:spcBef>
            </a:pPr>
            <a:r>
              <a:rPr lang="lt-LT" sz="1900"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Valstybei atstovauja: 1) teismas, 2) Prezidentas dėl malonės prašymų (BK 79 str.), 3) Seimas dėl amnestijos (BK 78 str.). </a:t>
            </a:r>
          </a:p>
          <a:p>
            <a:pPr>
              <a:lnSpc>
                <a:spcPct val="100000"/>
              </a:lnSpc>
              <a:spcBef>
                <a:spcPts val="600"/>
              </a:spcBef>
            </a:pPr>
            <a:r>
              <a:rPr lang="lt-LT" sz="1900" b="1"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PASTABA</a:t>
            </a:r>
            <a:r>
              <a:rPr lang="lt-LT" sz="1900"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 ši nuostata nėra išsami, nes baudžiamieji teisiniai santykiai gali susiklostyti: </a:t>
            </a:r>
          </a:p>
          <a:p>
            <a:pPr marL="342900" indent="-342900">
              <a:lnSpc>
                <a:spcPct val="100000"/>
              </a:lnSpc>
              <a:spcBef>
                <a:spcPts val="600"/>
              </a:spcBef>
              <a:buFont typeface="+mj-lt"/>
              <a:buAutoNum type="arabicPeriod"/>
            </a:pPr>
            <a:r>
              <a:rPr lang="lt-LT" sz="1900" b="1"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tarp teismo ir kitos valstybės institucijos </a:t>
            </a:r>
            <a:r>
              <a:rPr lang="lt-LT" sz="1900"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a:t>
            </a:r>
            <a:r>
              <a:rPr lang="lt-LT" sz="1900" i="1"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pvz. teismas gali pakeisti auklėjamojo poveikio priemonę tik auklėjamojo poveikio priemonės vykdymą kontroliuojančios institucijos teikimu (BK 89 str.))</a:t>
            </a:r>
            <a:r>
              <a:rPr lang="lt-LT" sz="1900"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 </a:t>
            </a:r>
          </a:p>
          <a:p>
            <a:pPr marL="342900" indent="-342900">
              <a:lnSpc>
                <a:spcPct val="100000"/>
              </a:lnSpc>
              <a:spcBef>
                <a:spcPts val="600"/>
              </a:spcBef>
              <a:buFont typeface="+mj-lt"/>
              <a:buAutoNum type="arabicPeriod"/>
            </a:pPr>
            <a:r>
              <a:rPr lang="lt-LT" sz="1900" b="1"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tarp valstybės ir kitų su NV padary­mu nesusijusių asmenų </a:t>
            </a:r>
            <a:r>
              <a:rPr lang="lt-LT" sz="1900"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a:t>
            </a:r>
            <a:r>
              <a:rPr lang="lt-LT" sz="1900" i="1"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pvz., BK 72 str. 4 d. nustato konfiskuotino turto konfiskavimą iš kitų fizinių ar juridinių asmenų, nepaisant to, ar šie asmenys nuteisti už NV padarymą, ar ne</a:t>
            </a:r>
            <a:r>
              <a:rPr lang="lt-LT" sz="1900"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 </a:t>
            </a:r>
          </a:p>
        </p:txBody>
      </p:sp>
    </p:spTree>
    <p:extLst>
      <p:ext uri="{BB962C8B-B14F-4D97-AF65-F5344CB8AC3E}">
        <p14:creationId xmlns:p14="http://schemas.microsoft.com/office/powerpoint/2010/main" val="227273663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vadinimas 1">
            <a:extLst>
              <a:ext uri="{FF2B5EF4-FFF2-40B4-BE49-F238E27FC236}">
                <a16:creationId xmlns:a16="http://schemas.microsoft.com/office/drawing/2014/main" id="{7D4E60A5-FDDE-4035-8355-F3C8AEC54BBE}"/>
              </a:ext>
            </a:extLst>
          </p:cNvPr>
          <p:cNvSpPr>
            <a:spLocks noGrp="1"/>
          </p:cNvSpPr>
          <p:nvPr>
            <p:ph type="title"/>
          </p:nvPr>
        </p:nvSpPr>
        <p:spPr>
          <a:xfrm>
            <a:off x="838200" y="18255"/>
            <a:ext cx="10515600" cy="1539612"/>
          </a:xfrm>
        </p:spPr>
        <p:txBody>
          <a:bodyPr>
            <a:normAutofit/>
          </a:bodyPr>
          <a:lstStyle/>
          <a:p>
            <a:pPr marL="457200" lvl="1" algn="ctr">
              <a:buClr>
                <a:srgbClr val="000000"/>
              </a:buClr>
              <a:buSzPts val="1000"/>
              <a:tabLst>
                <a:tab pos="283845" algn="l"/>
              </a:tabLst>
            </a:pPr>
            <a:r>
              <a:rPr lang="lt-LT" sz="3600" b="1" dirty="0">
                <a:solidFill>
                  <a:srgbClr val="000000"/>
                </a:solidFill>
                <a:latin typeface="Microsoft Sans Serif" panose="020B0604020202020204" pitchFamily="34" charset="0"/>
                <a:ea typeface="Microsoft Sans Serif" panose="020B0604020202020204" pitchFamily="34" charset="0"/>
              </a:rPr>
              <a:t>Lietuvos baudžiamosios teisės (BT) šaltiniai:</a:t>
            </a:r>
            <a:br>
              <a:rPr lang="lt-LT" sz="3600" b="1" dirty="0">
                <a:solidFill>
                  <a:srgbClr val="000000"/>
                </a:solidFill>
                <a:latin typeface="Microsoft Sans Serif" panose="020B0604020202020204" pitchFamily="34" charset="0"/>
                <a:ea typeface="Microsoft Sans Serif" panose="020B0604020202020204" pitchFamily="34" charset="0"/>
              </a:rPr>
            </a:br>
            <a:r>
              <a:rPr lang="lt-LT" sz="3600" b="1" dirty="0">
                <a:solidFill>
                  <a:srgbClr val="000000"/>
                </a:solidFill>
                <a:latin typeface="Microsoft Sans Serif" panose="020B0604020202020204" pitchFamily="34" charset="0"/>
                <a:ea typeface="Microsoft Sans Serif" panose="020B0604020202020204" pitchFamily="34" charset="0"/>
              </a:rPr>
              <a:t>LAT jurisprudencija</a:t>
            </a:r>
          </a:p>
        </p:txBody>
      </p:sp>
      <p:sp>
        <p:nvSpPr>
          <p:cNvPr id="3" name="Turinio vietos rezervavimo ženklas 2">
            <a:extLst>
              <a:ext uri="{FF2B5EF4-FFF2-40B4-BE49-F238E27FC236}">
                <a16:creationId xmlns:a16="http://schemas.microsoft.com/office/drawing/2014/main" id="{EF3A5A40-2923-4432-9A13-D9FB59429387}"/>
              </a:ext>
            </a:extLst>
          </p:cNvPr>
          <p:cNvSpPr>
            <a:spLocks noGrp="1"/>
          </p:cNvSpPr>
          <p:nvPr>
            <p:ph idx="1"/>
          </p:nvPr>
        </p:nvSpPr>
        <p:spPr>
          <a:xfrm>
            <a:off x="1216324" y="1557867"/>
            <a:ext cx="10721209" cy="5195270"/>
          </a:xfrm>
        </p:spPr>
        <p:txBody>
          <a:bodyPr>
            <a:noAutofit/>
          </a:bodyPr>
          <a:lstStyle/>
          <a:p>
            <a:pPr>
              <a:lnSpc>
                <a:spcPct val="100000"/>
              </a:lnSpc>
              <a:spcBef>
                <a:spcPts val="600"/>
              </a:spcBef>
            </a:pPr>
            <a:r>
              <a:rPr lang="lt-LT" sz="1800" b="1" i="0" u="none" strike="noStrike" spc="0" dirty="0">
                <a:solidFill>
                  <a:srgbClr val="000000"/>
                </a:solidFill>
                <a:effectLst/>
                <a:latin typeface="Arial" panose="020B0604020202020204" pitchFamily="34" charset="0"/>
                <a:ea typeface="Sylfaen" panose="010A0502050306030303" pitchFamily="18" charset="0"/>
                <a:cs typeface="Arial" panose="020B0604020202020204" pitchFamily="34" charset="0"/>
              </a:rPr>
              <a:t>LAT SENATO NUTARIMAI (IKI 2006 M.), LAT BAUDŽIAMŲJŲ BYLŲ SKYRIAUS APŽVALGOS (NUO 2006 M.) IR LAT NUTARTYS:</a:t>
            </a:r>
          </a:p>
          <a:p>
            <a:pPr>
              <a:lnSpc>
                <a:spcPct val="100000"/>
              </a:lnSpc>
              <a:spcBef>
                <a:spcPts val="600"/>
              </a:spcBef>
            </a:pPr>
            <a:r>
              <a:rPr lang="lt-LT" sz="1800"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nuo 2006 m. LAT Senato nutarimų ir LAT Baudžiamųjų bylų skyriaus apžvalgų reikšmė ir įtaka žemesniųjų teismų praktikai pasikeitė, nes „</a:t>
            </a:r>
            <a:r>
              <a:rPr lang="lt-LT" sz="1800" i="1"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tiesiogiai remtis Senato nutari­mų išaiškinimais nėra įstatyme įvardyto pagrindo, nes jie nėra bylų na­grinėjimo teisės šaltinis</a:t>
            </a:r>
            <a:r>
              <a:rPr lang="lt-LT" sz="1800"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 (LAT kasacinės nutartys Nr. 2K-7-119/2013). </a:t>
            </a:r>
            <a:endParaRPr lang="lt-LT" sz="1800" b="1"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endParaRPr>
          </a:p>
          <a:p>
            <a:pPr>
              <a:lnSpc>
                <a:spcPct val="100000"/>
              </a:lnSpc>
              <a:spcBef>
                <a:spcPts val="600"/>
              </a:spcBef>
            </a:pPr>
            <a:r>
              <a:rPr lang="lt-LT" sz="1800" b="1"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TAČIAU</a:t>
            </a:r>
            <a:r>
              <a:rPr lang="lt-LT" sz="1800"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 LAT Senato nutarimai ir apžvalgos netiesiogiai kaip „gerosios praktikos pavyzdys“ daro įtaką žemesnių instancijų teismų jurisprudencijai. </a:t>
            </a:r>
            <a:endParaRPr lang="lt-LT" sz="1800" b="1" dirty="0">
              <a:solidFill>
                <a:srgbClr val="000000"/>
              </a:solidFill>
              <a:latin typeface="Arial" panose="020B0604020202020204" pitchFamily="34" charset="0"/>
              <a:ea typeface="Microsoft Sans Serif" panose="020B0604020202020204" pitchFamily="34" charset="0"/>
              <a:cs typeface="Arial" panose="020B0604020202020204" pitchFamily="34" charset="0"/>
            </a:endParaRPr>
          </a:p>
          <a:p>
            <a:pPr>
              <a:lnSpc>
                <a:spcPct val="100000"/>
              </a:lnSpc>
              <a:spcBef>
                <a:spcPts val="600"/>
              </a:spcBef>
            </a:pPr>
            <a:r>
              <a:rPr lang="lt-LT" sz="1800" dirty="0">
                <a:solidFill>
                  <a:srgbClr val="000000"/>
                </a:solidFill>
                <a:latin typeface="Arial" panose="020B0604020202020204" pitchFamily="34" charset="0"/>
                <a:ea typeface="Microsoft Sans Serif" panose="020B0604020202020204" pitchFamily="34" charset="0"/>
                <a:cs typeface="Arial" panose="020B0604020202020204" pitchFamily="34" charset="0"/>
              </a:rPr>
              <a:t>R</a:t>
            </a:r>
            <a:r>
              <a:rPr lang="lt-LT" sz="1800"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eikšmingiausios yra </a:t>
            </a:r>
            <a:r>
              <a:rPr lang="lt-LT" sz="1800" b="1" i="0" u="none" strike="noStrike" spc="0" dirty="0">
                <a:solidFill>
                  <a:srgbClr val="000000"/>
                </a:solidFill>
                <a:effectLst/>
                <a:latin typeface="Arial" panose="020B0604020202020204" pitchFamily="34" charset="0"/>
                <a:ea typeface="Sylfaen" panose="010A0502050306030303" pitchFamily="18" charset="0"/>
                <a:cs typeface="Arial" panose="020B0604020202020204" pitchFamily="34" charset="0"/>
              </a:rPr>
              <a:t>LAT išplėstinių 7 teisėjų kolegijų ir Baudžiamųjų bylų skyriaus plenarinės sesijos priimtos nu­tartys, </a:t>
            </a:r>
            <a:r>
              <a:rPr lang="lt-LT" sz="1800" i="0" u="none" strike="noStrike" spc="0" dirty="0">
                <a:solidFill>
                  <a:srgbClr val="000000"/>
                </a:solidFill>
                <a:effectLst/>
                <a:latin typeface="Arial" panose="020B0604020202020204" pitchFamily="34" charset="0"/>
                <a:ea typeface="Sylfaen" panose="010A0502050306030303" pitchFamily="18" charset="0"/>
                <a:cs typeface="Arial" panose="020B0604020202020204" pitchFamily="34" charset="0"/>
              </a:rPr>
              <a:t>kadangi pagal</a:t>
            </a:r>
            <a:r>
              <a:rPr lang="lt-LT" sz="1800"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 BPK 378 str. „</a:t>
            </a:r>
            <a:r>
              <a:rPr lang="lt-LT" sz="1800" i="1"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kasacinė byla gali būti perduota nagrinėti išplėstinei septynių teisėjų kolegijai, jeigu tinkamas baudžiamojo ar baudžiamojo proce­so įstatymo pritaikymas byloje reikštų naują teisės normos aiškinimą teismų praktikoje</a:t>
            </a:r>
            <a:r>
              <a:rPr lang="lt-LT" sz="1800"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 taip pat „</a:t>
            </a:r>
            <a:r>
              <a:rPr lang="lt-LT" sz="1800" i="1"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kasa­cinė byla gali būti perduota nagrinėti LAT Baudžiamųjų bylų skyriaus plenarinei sesijai, jeigu pritaikius byloje baudžiamąjį ar baudžiamojo proceso įstatymą byloje atsirastų pagrin­das nukrypti nuo </a:t>
            </a:r>
            <a:r>
              <a:rPr lang="lt-LT" sz="1800" i="1" dirty="0">
                <a:solidFill>
                  <a:srgbClr val="000000"/>
                </a:solidFill>
                <a:latin typeface="Arial" panose="020B0604020202020204" pitchFamily="34" charset="0"/>
                <a:ea typeface="Microsoft Sans Serif" panose="020B0604020202020204" pitchFamily="34" charset="0"/>
                <a:cs typeface="Arial" panose="020B0604020202020204" pitchFamily="34" charset="0"/>
              </a:rPr>
              <a:t>LAT </a:t>
            </a:r>
            <a:r>
              <a:rPr lang="lt-LT" sz="1800" i="1"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praktikos</a:t>
            </a:r>
            <a:r>
              <a:rPr lang="lt-LT" sz="1800"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a:t>
            </a:r>
            <a:endParaRPr lang="lt-LT" sz="1800" u="none" strike="noStrike" spc="0" dirty="0">
              <a:solidFill>
                <a:srgbClr val="000000"/>
              </a:solidFill>
              <a:effectLst/>
              <a:latin typeface="Arial" panose="020B0604020202020204" pitchFamily="34" charset="0"/>
              <a:ea typeface="Sylfaen" panose="010A0502050306030303" pitchFamily="18" charset="0"/>
              <a:cs typeface="Arial" panose="020B0604020202020204" pitchFamily="34" charset="0"/>
            </a:endParaRPr>
          </a:p>
        </p:txBody>
      </p:sp>
    </p:spTree>
    <p:extLst>
      <p:ext uri="{BB962C8B-B14F-4D97-AF65-F5344CB8AC3E}">
        <p14:creationId xmlns:p14="http://schemas.microsoft.com/office/powerpoint/2010/main" val="243709259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vadinimas 1">
            <a:extLst>
              <a:ext uri="{FF2B5EF4-FFF2-40B4-BE49-F238E27FC236}">
                <a16:creationId xmlns:a16="http://schemas.microsoft.com/office/drawing/2014/main" id="{7D4E60A5-FDDE-4035-8355-F3C8AEC54BBE}"/>
              </a:ext>
            </a:extLst>
          </p:cNvPr>
          <p:cNvSpPr>
            <a:spLocks noGrp="1"/>
          </p:cNvSpPr>
          <p:nvPr>
            <p:ph type="title"/>
          </p:nvPr>
        </p:nvSpPr>
        <p:spPr>
          <a:xfrm>
            <a:off x="838200" y="18255"/>
            <a:ext cx="10515600" cy="1539612"/>
          </a:xfrm>
        </p:spPr>
        <p:txBody>
          <a:bodyPr>
            <a:normAutofit/>
          </a:bodyPr>
          <a:lstStyle/>
          <a:p>
            <a:pPr marL="457200" lvl="1" algn="ctr">
              <a:buClr>
                <a:srgbClr val="000000"/>
              </a:buClr>
              <a:buSzPts val="1000"/>
              <a:tabLst>
                <a:tab pos="283845" algn="l"/>
              </a:tabLst>
            </a:pPr>
            <a:r>
              <a:rPr lang="lt-LT" sz="3600" b="1" dirty="0">
                <a:solidFill>
                  <a:srgbClr val="000000"/>
                </a:solidFill>
                <a:latin typeface="Microsoft Sans Serif" panose="020B0604020202020204" pitchFamily="34" charset="0"/>
                <a:ea typeface="Microsoft Sans Serif" panose="020B0604020202020204" pitchFamily="34" charset="0"/>
              </a:rPr>
              <a:t>Lietuvos baudžiamosios teisės (BT) šaltiniai:</a:t>
            </a:r>
            <a:br>
              <a:rPr lang="lt-LT" sz="3600" b="1" dirty="0">
                <a:solidFill>
                  <a:srgbClr val="000000"/>
                </a:solidFill>
                <a:latin typeface="Microsoft Sans Serif" panose="020B0604020202020204" pitchFamily="34" charset="0"/>
                <a:ea typeface="Microsoft Sans Serif" panose="020B0604020202020204" pitchFamily="34" charset="0"/>
              </a:rPr>
            </a:br>
            <a:r>
              <a:rPr lang="lt-LT" sz="3600" b="1" dirty="0">
                <a:solidFill>
                  <a:srgbClr val="000000"/>
                </a:solidFill>
                <a:latin typeface="Microsoft Sans Serif" panose="020B0604020202020204" pitchFamily="34" charset="0"/>
                <a:ea typeface="Microsoft Sans Serif" panose="020B0604020202020204" pitchFamily="34" charset="0"/>
              </a:rPr>
              <a:t>Tarptautiniai teisės aktai</a:t>
            </a:r>
          </a:p>
        </p:txBody>
      </p:sp>
      <p:sp>
        <p:nvSpPr>
          <p:cNvPr id="3" name="Turinio vietos rezervavimo ženklas 2">
            <a:extLst>
              <a:ext uri="{FF2B5EF4-FFF2-40B4-BE49-F238E27FC236}">
                <a16:creationId xmlns:a16="http://schemas.microsoft.com/office/drawing/2014/main" id="{EF3A5A40-2923-4432-9A13-D9FB59429387}"/>
              </a:ext>
            </a:extLst>
          </p:cNvPr>
          <p:cNvSpPr>
            <a:spLocks noGrp="1"/>
          </p:cNvSpPr>
          <p:nvPr>
            <p:ph idx="1"/>
          </p:nvPr>
        </p:nvSpPr>
        <p:spPr>
          <a:xfrm>
            <a:off x="914400" y="1557867"/>
            <a:ext cx="11023134" cy="5195270"/>
          </a:xfrm>
        </p:spPr>
        <p:txBody>
          <a:bodyPr>
            <a:noAutofit/>
          </a:bodyPr>
          <a:lstStyle/>
          <a:p>
            <a:pPr>
              <a:lnSpc>
                <a:spcPct val="100000"/>
              </a:lnSpc>
              <a:spcBef>
                <a:spcPts val="600"/>
              </a:spcBef>
            </a:pPr>
            <a:r>
              <a:rPr lang="lt-LT" sz="1900"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Tarptautinei materialiajai </a:t>
            </a:r>
            <a:r>
              <a:rPr lang="lt-LT" sz="1900" dirty="0">
                <a:solidFill>
                  <a:srgbClr val="000000"/>
                </a:solidFill>
                <a:latin typeface="Arial" panose="020B0604020202020204" pitchFamily="34" charset="0"/>
                <a:ea typeface="Microsoft Sans Serif" panose="020B0604020202020204" pitchFamily="34" charset="0"/>
                <a:cs typeface="Arial" panose="020B0604020202020204" pitchFamily="34" charset="0"/>
              </a:rPr>
              <a:t>BT </a:t>
            </a:r>
            <a:r>
              <a:rPr lang="lt-LT" sz="1900"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priskirtinos </a:t>
            </a:r>
            <a:r>
              <a:rPr lang="lt-LT" sz="1900" b="1" i="0" u="none" strike="noStrike" spc="0" dirty="0">
                <a:solidFill>
                  <a:srgbClr val="000000"/>
                </a:solidFill>
                <a:effectLst/>
                <a:latin typeface="Arial" panose="020B0604020202020204" pitchFamily="34" charset="0"/>
                <a:ea typeface="Sylfaen" panose="010A0502050306030303" pitchFamily="18" charset="0"/>
                <a:cs typeface="Arial" panose="020B0604020202020204" pitchFamily="34" charset="0"/>
              </a:rPr>
              <a:t>Eu­ropos Tarybos, Jungtinių Tautų, Europos saugumo ir ben­dradarbiavimo organizacijos ir kitų tarptautinių organiza­cijų tarptautinės sutartys </a:t>
            </a:r>
            <a:r>
              <a:rPr lang="lt-LT" sz="1900" i="0" u="none" strike="noStrike" spc="0" dirty="0">
                <a:solidFill>
                  <a:srgbClr val="000000"/>
                </a:solidFill>
                <a:effectLst/>
                <a:latin typeface="Arial" panose="020B0604020202020204" pitchFamily="34" charset="0"/>
                <a:ea typeface="Sylfaen" panose="010A0502050306030303" pitchFamily="18" charset="0"/>
                <a:cs typeface="Arial" panose="020B0604020202020204" pitchFamily="34" charset="0"/>
              </a:rPr>
              <a:t>(konvencijos, sutartys, susitarimai, protokolai, ir pan.) </a:t>
            </a:r>
            <a:r>
              <a:rPr lang="lt-LT" sz="1900" b="1" i="0" u="none" strike="noStrike" spc="0" dirty="0">
                <a:solidFill>
                  <a:srgbClr val="000000"/>
                </a:solidFill>
                <a:effectLst/>
                <a:latin typeface="Arial" panose="020B0604020202020204" pitchFamily="34" charset="0"/>
                <a:ea typeface="Sylfaen" panose="010A0502050306030303" pitchFamily="18" charset="0"/>
                <a:cs typeface="Arial" panose="020B0604020202020204" pitchFamily="34" charset="0"/>
              </a:rPr>
              <a:t>bei rekomendacinio pobūdžio aktai </a:t>
            </a:r>
            <a:r>
              <a:rPr lang="lt-LT" sz="1900" i="0" u="none" strike="noStrike" spc="0" dirty="0">
                <a:solidFill>
                  <a:srgbClr val="000000"/>
                </a:solidFill>
                <a:effectLst/>
                <a:latin typeface="Arial" panose="020B0604020202020204" pitchFamily="34" charset="0"/>
                <a:ea typeface="Sylfaen" panose="010A0502050306030303" pitchFamily="18" charset="0"/>
                <a:cs typeface="Arial" panose="020B0604020202020204" pitchFamily="34" charset="0"/>
              </a:rPr>
              <a:t>(re­komendacijos, rezoliucijos ir pan.), </a:t>
            </a:r>
            <a:r>
              <a:rPr lang="lt-LT" sz="1900"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kurios reglamentuoja mate­rialiosios </a:t>
            </a:r>
            <a:r>
              <a:rPr lang="lt-LT" sz="1900" dirty="0">
                <a:solidFill>
                  <a:srgbClr val="000000"/>
                </a:solidFill>
                <a:latin typeface="Arial" panose="020B0604020202020204" pitchFamily="34" charset="0"/>
                <a:ea typeface="Microsoft Sans Serif" panose="020B0604020202020204" pitchFamily="34" charset="0"/>
                <a:cs typeface="Arial" panose="020B0604020202020204" pitchFamily="34" charset="0"/>
              </a:rPr>
              <a:t>BT </a:t>
            </a:r>
            <a:r>
              <a:rPr lang="lt-LT" sz="1900"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klausimus.</a:t>
            </a:r>
          </a:p>
          <a:p>
            <a:pPr>
              <a:lnSpc>
                <a:spcPct val="100000"/>
              </a:lnSpc>
              <a:spcBef>
                <a:spcPts val="600"/>
              </a:spcBef>
            </a:pPr>
            <a:r>
              <a:rPr lang="lt-LT" sz="1900" b="1"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STATISTIKA</a:t>
            </a:r>
            <a:r>
              <a:rPr lang="lt-LT" sz="1900"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 Europos Tarybos sutarčių siste­moje skirta 70 tarptautinių sutarčių, iš kurių materialiosios BT klausimams — 23 (LT patvirtino 13), baudžiamojo proceso ir tarptautinės teisinės pagalbos baudžiamosiose bylose klausimams — 21 (14), bausmių vykdymo teisės klausimams — 5 (3).</a:t>
            </a:r>
          </a:p>
          <a:p>
            <a:pPr>
              <a:lnSpc>
                <a:spcPct val="100000"/>
              </a:lnSpc>
              <a:spcBef>
                <a:spcPts val="600"/>
              </a:spcBef>
            </a:pPr>
            <a:r>
              <a:rPr lang="lt-LT" sz="1900" b="1"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JUNGTINIŲ TAUTŲ KONVENCIJA PRIEŠ TARPTAUTINĮ ORGANIZUOTĄ NUSIKALSTAMUMĄ, </a:t>
            </a:r>
            <a:r>
              <a:rPr lang="lt-LT" sz="1900"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kurią Lietuva 2002 m. rati­fikavo </a:t>
            </a:r>
            <a:r>
              <a:rPr lang="lt-LT" sz="1900" b="1"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įstatymu dėl jungtinių tautų organizacijos konvencijos prieš tarptautinį organizuotą nusikalstamumą ratifikavimo</a:t>
            </a:r>
            <a:r>
              <a:rPr lang="lt-LT" sz="1900"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 1) nustato valstybių pareigą kriminalizuoti dalyvavimą organizuoto­je nusikalstamoje grupėje, nusikalstamu būdu įgytų pajamų plovimą ir korupciją bei apibrėžia jų požymius</a:t>
            </a:r>
            <a:r>
              <a:rPr lang="lt-LT" sz="1900" dirty="0">
                <a:solidFill>
                  <a:srgbClr val="000000"/>
                </a:solidFill>
                <a:latin typeface="Arial" panose="020B0604020202020204" pitchFamily="34" charset="0"/>
                <a:ea typeface="Microsoft Sans Serif" panose="020B0604020202020204" pitchFamily="34" charset="0"/>
                <a:cs typeface="Arial" panose="020B0604020202020204" pitchFamily="34" charset="0"/>
              </a:rPr>
              <a:t>; 2) </a:t>
            </a:r>
            <a:r>
              <a:rPr lang="lt-LT" sz="1900"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pateikia organizuo­tos nusikalstamos grupės požymius, 3) nustato valstybės jurisdikcijos taisykles, reglamentuoja juridinio asmens atsakomybės klausimus ir pan.</a:t>
            </a:r>
          </a:p>
        </p:txBody>
      </p:sp>
    </p:spTree>
    <p:extLst>
      <p:ext uri="{BB962C8B-B14F-4D97-AF65-F5344CB8AC3E}">
        <p14:creationId xmlns:p14="http://schemas.microsoft.com/office/powerpoint/2010/main" val="58498165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vadinimas 1">
            <a:extLst>
              <a:ext uri="{FF2B5EF4-FFF2-40B4-BE49-F238E27FC236}">
                <a16:creationId xmlns:a16="http://schemas.microsoft.com/office/drawing/2014/main" id="{7D4E60A5-FDDE-4035-8355-F3C8AEC54BBE}"/>
              </a:ext>
            </a:extLst>
          </p:cNvPr>
          <p:cNvSpPr>
            <a:spLocks noGrp="1"/>
          </p:cNvSpPr>
          <p:nvPr>
            <p:ph type="title"/>
          </p:nvPr>
        </p:nvSpPr>
        <p:spPr>
          <a:xfrm>
            <a:off x="838200" y="18255"/>
            <a:ext cx="10515600" cy="1539612"/>
          </a:xfrm>
        </p:spPr>
        <p:txBody>
          <a:bodyPr>
            <a:normAutofit/>
          </a:bodyPr>
          <a:lstStyle/>
          <a:p>
            <a:pPr marL="457200" lvl="1" algn="ctr">
              <a:buClr>
                <a:srgbClr val="000000"/>
              </a:buClr>
              <a:buSzPts val="1000"/>
              <a:tabLst>
                <a:tab pos="283845" algn="l"/>
              </a:tabLst>
            </a:pPr>
            <a:r>
              <a:rPr lang="lt-LT" sz="3600" b="1" dirty="0">
                <a:solidFill>
                  <a:srgbClr val="000000"/>
                </a:solidFill>
                <a:latin typeface="Microsoft Sans Serif" panose="020B0604020202020204" pitchFamily="34" charset="0"/>
                <a:ea typeface="Microsoft Sans Serif" panose="020B0604020202020204" pitchFamily="34" charset="0"/>
              </a:rPr>
              <a:t>Lietuvos baudžiamosios teisės (BT) šaltiniai:</a:t>
            </a:r>
            <a:br>
              <a:rPr lang="lt-LT" sz="3600" b="1" dirty="0">
                <a:solidFill>
                  <a:srgbClr val="000000"/>
                </a:solidFill>
                <a:latin typeface="Microsoft Sans Serif" panose="020B0604020202020204" pitchFamily="34" charset="0"/>
                <a:ea typeface="Microsoft Sans Serif" panose="020B0604020202020204" pitchFamily="34" charset="0"/>
              </a:rPr>
            </a:br>
            <a:r>
              <a:rPr lang="lt-LT" sz="3600" b="1" dirty="0">
                <a:solidFill>
                  <a:srgbClr val="000000"/>
                </a:solidFill>
                <a:latin typeface="Microsoft Sans Serif" panose="020B0604020202020204" pitchFamily="34" charset="0"/>
                <a:ea typeface="Microsoft Sans Serif" panose="020B0604020202020204" pitchFamily="34" charset="0"/>
              </a:rPr>
              <a:t>Tarptautiniai teisės aktai</a:t>
            </a:r>
          </a:p>
        </p:txBody>
      </p:sp>
      <p:sp>
        <p:nvSpPr>
          <p:cNvPr id="3" name="Turinio vietos rezervavimo ženklas 2">
            <a:extLst>
              <a:ext uri="{FF2B5EF4-FFF2-40B4-BE49-F238E27FC236}">
                <a16:creationId xmlns:a16="http://schemas.microsoft.com/office/drawing/2014/main" id="{EF3A5A40-2923-4432-9A13-D9FB59429387}"/>
              </a:ext>
            </a:extLst>
          </p:cNvPr>
          <p:cNvSpPr>
            <a:spLocks noGrp="1"/>
          </p:cNvSpPr>
          <p:nvPr>
            <p:ph idx="1"/>
          </p:nvPr>
        </p:nvSpPr>
        <p:spPr>
          <a:xfrm>
            <a:off x="1173192" y="1557867"/>
            <a:ext cx="10764342" cy="5195270"/>
          </a:xfrm>
        </p:spPr>
        <p:txBody>
          <a:bodyPr>
            <a:noAutofit/>
          </a:bodyPr>
          <a:lstStyle/>
          <a:p>
            <a:pPr>
              <a:lnSpc>
                <a:spcPct val="100000"/>
              </a:lnSpc>
              <a:spcBef>
                <a:spcPts val="600"/>
              </a:spcBef>
            </a:pPr>
            <a:r>
              <a:rPr lang="lt-LT" sz="1900" b="1" dirty="0">
                <a:effectLst/>
                <a:latin typeface="Arial" panose="020B0604020202020204" pitchFamily="34" charset="0"/>
                <a:ea typeface="Sylfaen" panose="010A0502050306030303" pitchFamily="18" charset="0"/>
                <a:cs typeface="Arial" panose="020B0604020202020204" pitchFamily="34" charset="0"/>
              </a:rPr>
              <a:t>EUROPOS TARYBOS BT </a:t>
            </a:r>
            <a:r>
              <a:rPr lang="lt-LT" sz="1900" b="1"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KONVENCIJA DĖL KORUPCIJOS</a:t>
            </a:r>
            <a:r>
              <a:rPr lang="lt-LT" sz="1900"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 kurią Lietuva 2002 m. ratifikavo </a:t>
            </a:r>
            <a:r>
              <a:rPr lang="lt-LT" sz="1900" b="1"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įsta­tymu dėl BT konvencijos dėl korupcijos ratifikavi­mo</a:t>
            </a:r>
            <a:r>
              <a:rPr lang="lt-LT" sz="1900"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 1) numato valstybių pareigą kriminalizuoti aktyvų ir pasyvų kyšininkavimą (taip pat ir privačiame sektoriuje), prekybą poveikiu, pinigų plovimą, kai kuriuos finansinius nusikaltimus, 2) apibrėžia jų požymius, 3) nu­stato valstybės jurisdikcijos taisykles, 4) reglamentuoja bendrininkavi­mo, 5) juridinio asmens atsakomybės už korupcines veikas klausimus, 6) sankcijų už korupcinius nusikaltimus ir pan. </a:t>
            </a:r>
            <a:endParaRPr lang="lt-LT" sz="1900" u="none" strike="noStrike" spc="0" dirty="0">
              <a:solidFill>
                <a:srgbClr val="000000"/>
              </a:solidFill>
              <a:effectLst/>
              <a:latin typeface="Arial" panose="020B0604020202020204" pitchFamily="34" charset="0"/>
              <a:ea typeface="Sylfaen" panose="010A0502050306030303" pitchFamily="18" charset="0"/>
              <a:cs typeface="Arial" panose="020B0604020202020204" pitchFamily="34" charset="0"/>
            </a:endParaRPr>
          </a:p>
          <a:p>
            <a:pPr>
              <a:lnSpc>
                <a:spcPct val="100000"/>
              </a:lnSpc>
              <a:spcBef>
                <a:spcPts val="600"/>
              </a:spcBef>
            </a:pPr>
            <a:endParaRPr lang="lt-LT" sz="1900" b="1"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endParaRPr>
          </a:p>
          <a:p>
            <a:pPr>
              <a:lnSpc>
                <a:spcPct val="100000"/>
              </a:lnSpc>
              <a:spcBef>
                <a:spcPts val="600"/>
              </a:spcBef>
            </a:pPr>
            <a:r>
              <a:rPr lang="lt-LT" sz="1900" b="1"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JUNGTINIŲ TAUTŲ IR EUROPOS TARYBOS REZOLIUCIJOS IR REKO­MENDACIJOS:</a:t>
            </a:r>
          </a:p>
          <a:p>
            <a:pPr marL="342900" indent="-342900">
              <a:lnSpc>
                <a:spcPct val="100000"/>
              </a:lnSpc>
              <a:spcBef>
                <a:spcPts val="600"/>
              </a:spcBef>
              <a:buFont typeface="+mj-lt"/>
              <a:buAutoNum type="arabicPeriod"/>
            </a:pPr>
            <a:r>
              <a:rPr lang="lt-LT" sz="1900" b="1" i="0" u="none" strike="noStrike" spc="0" dirty="0">
                <a:solidFill>
                  <a:srgbClr val="000000"/>
                </a:solidFill>
                <a:effectLst/>
                <a:latin typeface="Arial" panose="020B0604020202020204" pitchFamily="34" charset="0"/>
                <a:ea typeface="Sylfaen" panose="010A0502050306030303" pitchFamily="18" charset="0"/>
                <a:cs typeface="Arial" panose="020B0604020202020204" pitchFamily="34" charset="0"/>
              </a:rPr>
              <a:t>Jungtinių Tautų Ekonominės ir socialinės tarybos rezoliucijoje 1984/50 </a:t>
            </a:r>
            <a:r>
              <a:rPr lang="lt-LT" sz="1900" b="1"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dėl apsaugos priemonių, taikomų asmenims, kuriems gresia mirties bausmė, </a:t>
            </a:r>
            <a:r>
              <a:rPr lang="lt-LT" sz="1900"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numatytos tam tikros tei­sinės garantijos dėl mirties bausmės taikymo, </a:t>
            </a:r>
            <a:r>
              <a:rPr lang="lt-LT" sz="1900" i="1" dirty="0">
                <a:solidFill>
                  <a:srgbClr val="000000"/>
                </a:solidFill>
                <a:latin typeface="Arial" panose="020B0604020202020204" pitchFamily="34" charset="0"/>
                <a:ea typeface="Microsoft Sans Serif" panose="020B0604020202020204" pitchFamily="34" charset="0"/>
                <a:cs typeface="Arial" panose="020B0604020202020204" pitchFamily="34" charset="0"/>
              </a:rPr>
              <a:t>pvz.</a:t>
            </a:r>
            <a:r>
              <a:rPr lang="lt-LT" sz="1900" i="1"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 draudimas skirti šią bausmę jaunesniems kaip 18 metų asmenims ir pan</a:t>
            </a:r>
            <a:r>
              <a:rPr lang="lt-LT" sz="1900"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 </a:t>
            </a:r>
          </a:p>
          <a:p>
            <a:pPr marL="342900" indent="-342900">
              <a:lnSpc>
                <a:spcPct val="100000"/>
              </a:lnSpc>
              <a:spcBef>
                <a:spcPts val="600"/>
              </a:spcBef>
              <a:buFont typeface="+mj-lt"/>
              <a:buAutoNum type="arabicPeriod"/>
            </a:pPr>
            <a:r>
              <a:rPr lang="lt-LT" sz="1900" b="1" i="0" u="none" strike="noStrike" spc="0" dirty="0">
                <a:solidFill>
                  <a:srgbClr val="000000"/>
                </a:solidFill>
                <a:effectLst/>
                <a:latin typeface="Arial" panose="020B0604020202020204" pitchFamily="34" charset="0"/>
                <a:ea typeface="Sylfaen" panose="010A0502050306030303" pitchFamily="18" charset="0"/>
                <a:cs typeface="Arial" panose="020B0604020202020204" pitchFamily="34" charset="0"/>
              </a:rPr>
              <a:t>Eu­ropos Tarybos rekomendacija Nr. R(88)18 dėl juridinių as­menų atsakomybės už nusikaltimus, padarytus jų veikloje, </a:t>
            </a:r>
            <a:r>
              <a:rPr lang="lt-LT" sz="1900"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numato juridinio asmens atsakomybės už jo veikloje padarytus nusi­kaltimus pagrindą, teisines sąlygas ir pan.</a:t>
            </a:r>
            <a:endParaRPr lang="lt-LT" sz="1900" u="none" strike="noStrike" spc="0" dirty="0">
              <a:solidFill>
                <a:srgbClr val="000000"/>
              </a:solidFill>
              <a:effectLst/>
              <a:latin typeface="Arial" panose="020B0604020202020204" pitchFamily="34" charset="0"/>
              <a:ea typeface="Sylfaen" panose="010A0502050306030303" pitchFamily="18" charset="0"/>
              <a:cs typeface="Arial" panose="020B0604020202020204" pitchFamily="34" charset="0"/>
            </a:endParaRPr>
          </a:p>
        </p:txBody>
      </p:sp>
    </p:spTree>
    <p:extLst>
      <p:ext uri="{BB962C8B-B14F-4D97-AF65-F5344CB8AC3E}">
        <p14:creationId xmlns:p14="http://schemas.microsoft.com/office/powerpoint/2010/main" val="57714889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vadinimas 1">
            <a:extLst>
              <a:ext uri="{FF2B5EF4-FFF2-40B4-BE49-F238E27FC236}">
                <a16:creationId xmlns:a16="http://schemas.microsoft.com/office/drawing/2014/main" id="{7D4E60A5-FDDE-4035-8355-F3C8AEC54BBE}"/>
              </a:ext>
            </a:extLst>
          </p:cNvPr>
          <p:cNvSpPr>
            <a:spLocks noGrp="1"/>
          </p:cNvSpPr>
          <p:nvPr>
            <p:ph type="title"/>
          </p:nvPr>
        </p:nvSpPr>
        <p:spPr>
          <a:xfrm>
            <a:off x="838200" y="18255"/>
            <a:ext cx="10515600" cy="1539612"/>
          </a:xfrm>
        </p:spPr>
        <p:txBody>
          <a:bodyPr>
            <a:normAutofit/>
          </a:bodyPr>
          <a:lstStyle/>
          <a:p>
            <a:pPr marL="457200" lvl="1" algn="ctr">
              <a:buClr>
                <a:srgbClr val="000000"/>
              </a:buClr>
              <a:buSzPts val="1000"/>
              <a:tabLst>
                <a:tab pos="283845" algn="l"/>
              </a:tabLst>
            </a:pPr>
            <a:r>
              <a:rPr lang="lt-LT" sz="3600" b="1" dirty="0">
                <a:solidFill>
                  <a:srgbClr val="000000"/>
                </a:solidFill>
                <a:latin typeface="Microsoft Sans Serif" panose="020B0604020202020204" pitchFamily="34" charset="0"/>
                <a:ea typeface="Microsoft Sans Serif" panose="020B0604020202020204" pitchFamily="34" charset="0"/>
              </a:rPr>
              <a:t>Lietuvos baudžiamosios teisės (BT) šaltiniai:</a:t>
            </a:r>
            <a:br>
              <a:rPr lang="lt-LT" sz="3600" b="1" dirty="0">
                <a:solidFill>
                  <a:srgbClr val="000000"/>
                </a:solidFill>
                <a:latin typeface="Microsoft Sans Serif" panose="020B0604020202020204" pitchFamily="34" charset="0"/>
                <a:ea typeface="Microsoft Sans Serif" panose="020B0604020202020204" pitchFamily="34" charset="0"/>
              </a:rPr>
            </a:br>
            <a:r>
              <a:rPr lang="lt-LT" sz="3600" b="1" dirty="0">
                <a:solidFill>
                  <a:srgbClr val="000000"/>
                </a:solidFill>
                <a:latin typeface="Microsoft Sans Serif" panose="020B0604020202020204" pitchFamily="34" charset="0"/>
                <a:ea typeface="Microsoft Sans Serif" panose="020B0604020202020204" pitchFamily="34" charset="0"/>
              </a:rPr>
              <a:t>ES teisės aktai</a:t>
            </a:r>
          </a:p>
        </p:txBody>
      </p:sp>
      <p:sp>
        <p:nvSpPr>
          <p:cNvPr id="3" name="Turinio vietos rezervavimo ženklas 2">
            <a:extLst>
              <a:ext uri="{FF2B5EF4-FFF2-40B4-BE49-F238E27FC236}">
                <a16:creationId xmlns:a16="http://schemas.microsoft.com/office/drawing/2014/main" id="{EF3A5A40-2923-4432-9A13-D9FB59429387}"/>
              </a:ext>
            </a:extLst>
          </p:cNvPr>
          <p:cNvSpPr>
            <a:spLocks noGrp="1"/>
          </p:cNvSpPr>
          <p:nvPr>
            <p:ph idx="1"/>
          </p:nvPr>
        </p:nvSpPr>
        <p:spPr>
          <a:xfrm>
            <a:off x="1190444" y="1557867"/>
            <a:ext cx="10747089" cy="5195270"/>
          </a:xfrm>
        </p:spPr>
        <p:txBody>
          <a:bodyPr>
            <a:noAutofit/>
          </a:bodyPr>
          <a:lstStyle/>
          <a:p>
            <a:pPr marL="361950" indent="-276225">
              <a:lnSpc>
                <a:spcPct val="100000"/>
              </a:lnSpc>
              <a:spcBef>
                <a:spcPts val="600"/>
              </a:spcBef>
            </a:pPr>
            <a:r>
              <a:rPr lang="lt-LT" sz="1900" b="1" spc="0" dirty="0">
                <a:solidFill>
                  <a:srgbClr val="000000"/>
                </a:solidFill>
                <a:effectLst/>
                <a:latin typeface="Arial" panose="020B0604020202020204" pitchFamily="34" charset="0"/>
                <a:ea typeface="Sylfaen" panose="010A0502050306030303" pitchFamily="18" charset="0"/>
                <a:cs typeface="Arial" panose="020B0604020202020204" pitchFamily="34" charset="0"/>
              </a:rPr>
              <a:t>ES antrinės tei­sės aktai reglamentuoja ir kai kuriuos BT bendrosios dalies klausimus:</a:t>
            </a:r>
          </a:p>
          <a:p>
            <a:pPr marL="361950" indent="-276225">
              <a:lnSpc>
                <a:spcPct val="100000"/>
              </a:lnSpc>
              <a:spcBef>
                <a:spcPts val="600"/>
              </a:spcBef>
              <a:buFont typeface="+mj-lt"/>
              <a:buAutoNum type="arabicPeriod"/>
            </a:pPr>
            <a:r>
              <a:rPr lang="lt-LT" sz="1900" spc="0" dirty="0">
                <a:solidFill>
                  <a:srgbClr val="000000"/>
                </a:solidFill>
                <a:effectLst/>
                <a:latin typeface="Arial" panose="020B0604020202020204" pitchFamily="34" charset="0"/>
                <a:ea typeface="Sylfaen" panose="010A0502050306030303" pitchFamily="18" charset="0"/>
                <a:cs typeface="Arial" panose="020B0604020202020204" pitchFamily="34" charset="0"/>
              </a:rPr>
              <a:t>turto konfiskavimą </a:t>
            </a:r>
            <a:r>
              <a:rPr lang="lt-LT" sz="1900" spc="0" dirty="0">
                <a:solidFill>
                  <a:srgbClr val="000000"/>
                </a:solidFill>
                <a:latin typeface="Arial" panose="020B0604020202020204" pitchFamily="34" charset="0"/>
                <a:ea typeface="Sylfaen" panose="010A0502050306030303" pitchFamily="18" charset="0"/>
                <a:cs typeface="Arial" panose="020B0604020202020204" pitchFamily="34" charset="0"/>
              </a:rPr>
              <a:t>- </a:t>
            </a:r>
            <a:r>
              <a:rPr lang="lt-LT" sz="1900" dirty="0">
                <a:effectLst/>
                <a:latin typeface="Arial" panose="020B0604020202020204" pitchFamily="34" charset="0"/>
                <a:ea typeface="Sylfaen" panose="010A0502050306030303" pitchFamily="18" charset="0"/>
                <a:cs typeface="Arial" panose="020B0604020202020204" pitchFamily="34" charset="0"/>
              </a:rPr>
              <a:t>Europos Parlamento ir Tarybos </a:t>
            </a:r>
            <a:r>
              <a:rPr lang="lt-LT" sz="1900" dirty="0">
                <a:latin typeface="Arial" panose="020B0604020202020204" pitchFamily="34" charset="0"/>
                <a:ea typeface="Sylfaen" panose="010A0502050306030303" pitchFamily="18" charset="0"/>
                <a:cs typeface="Arial" panose="020B0604020202020204" pitchFamily="34" charset="0"/>
              </a:rPr>
              <a:t>2014-04-03 direktyva </a:t>
            </a:r>
            <a:r>
              <a:rPr lang="lt-LT" sz="1900" dirty="0">
                <a:effectLst/>
                <a:latin typeface="Arial" panose="020B0604020202020204" pitchFamily="34" charset="0"/>
                <a:ea typeface="Sylfaen" panose="010A0502050306030303" pitchFamily="18" charset="0"/>
                <a:cs typeface="Arial" panose="020B0604020202020204" pitchFamily="34" charset="0"/>
              </a:rPr>
              <a:t>2014/42/ES dėl nusikaltimų priemonių ir pajamų iš nusikaltimų įšaldymo ir konfiskavimo Europos Sąjungoje;</a:t>
            </a:r>
          </a:p>
          <a:p>
            <a:pPr marL="361950" indent="-276225">
              <a:lnSpc>
                <a:spcPct val="100000"/>
              </a:lnSpc>
              <a:spcBef>
                <a:spcPts val="600"/>
              </a:spcBef>
              <a:buFont typeface="+mj-lt"/>
              <a:buAutoNum type="arabicPeriod"/>
            </a:pPr>
            <a:r>
              <a:rPr lang="lt-LT" sz="1900" spc="0" dirty="0">
                <a:solidFill>
                  <a:srgbClr val="000000"/>
                </a:solidFill>
                <a:effectLst/>
                <a:latin typeface="Arial" panose="020B0604020202020204" pitchFamily="34" charset="0"/>
                <a:ea typeface="Sylfaen" panose="010A0502050306030303" pitchFamily="18" charset="0"/>
                <a:cs typeface="Arial" panose="020B0604020202020204" pitchFamily="34" charset="0"/>
              </a:rPr>
              <a:t>teistumo kitoje ES valstybėje narėje reikšmę </a:t>
            </a:r>
            <a:r>
              <a:rPr lang="lt-LT" sz="1900" spc="0" dirty="0">
                <a:solidFill>
                  <a:srgbClr val="000000"/>
                </a:solidFill>
                <a:latin typeface="Arial" panose="020B0604020202020204" pitchFamily="34" charset="0"/>
                <a:ea typeface="Sylfaen" panose="010A0502050306030303" pitchFamily="18" charset="0"/>
                <a:cs typeface="Arial" panose="020B0604020202020204" pitchFamily="34" charset="0"/>
              </a:rPr>
              <a:t>– </a:t>
            </a:r>
            <a:r>
              <a:rPr lang="lt-LT" sz="1900" dirty="0">
                <a:effectLst/>
                <a:latin typeface="Arial" panose="020B0604020202020204" pitchFamily="34" charset="0"/>
                <a:ea typeface="Sylfaen" panose="010A0502050306030303" pitchFamily="18" charset="0"/>
                <a:cs typeface="Arial" panose="020B0604020202020204" pitchFamily="34" charset="0"/>
              </a:rPr>
              <a:t>2008-07-24 Tarybos pagrindų spren­dimas 2008/675/TVR dėl atsižvelgimo į apkaltinamuosius nuosprendžius Europos Sąjungos valstybėse narėse naujose baudžiamosiose bylose ir pan.</a:t>
            </a:r>
          </a:p>
          <a:p>
            <a:pPr marL="361950" indent="-276225">
              <a:lnSpc>
                <a:spcPct val="100000"/>
              </a:lnSpc>
              <a:spcBef>
                <a:spcPts val="600"/>
              </a:spcBef>
            </a:pPr>
            <a:r>
              <a:rPr lang="lt-LT" sz="1900" b="1" spc="0" dirty="0">
                <a:solidFill>
                  <a:srgbClr val="000000"/>
                </a:solidFill>
                <a:effectLst/>
                <a:latin typeface="Arial" panose="020B0604020202020204" pitchFamily="34" charset="0"/>
                <a:ea typeface="Sylfaen" panose="010A0502050306030303" pitchFamily="18" charset="0"/>
                <a:cs typeface="Arial" panose="020B0604020202020204" pitchFamily="34" charset="0"/>
              </a:rPr>
              <a:t>ES antrinės tei­sės aktai s</a:t>
            </a:r>
            <a:r>
              <a:rPr lang="lt-LT" sz="1900" b="1" i="0" u="none" strike="noStrike" spc="0" dirty="0">
                <a:solidFill>
                  <a:srgbClr val="000000"/>
                </a:solidFill>
                <a:effectLst/>
                <a:latin typeface="Arial" panose="020B0604020202020204" pitchFamily="34" charset="0"/>
                <a:ea typeface="Sylfaen" panose="010A0502050306030303" pitchFamily="18" charset="0"/>
                <a:cs typeface="Arial" panose="020B0604020202020204" pitchFamily="34" charset="0"/>
              </a:rPr>
              <a:t>uderina (harmonizuoja) tam tikras NV sudėtis: </a:t>
            </a:r>
          </a:p>
          <a:p>
            <a:pPr marL="361950" indent="-276225">
              <a:lnSpc>
                <a:spcPct val="100000"/>
              </a:lnSpc>
              <a:spcBef>
                <a:spcPts val="600"/>
              </a:spcBef>
              <a:buFont typeface="+mj-lt"/>
              <a:buAutoNum type="arabicPeriod"/>
            </a:pPr>
            <a:r>
              <a:rPr lang="lt-LT" sz="1900" b="1" i="0" u="none" strike="noStrike" spc="0" dirty="0">
                <a:solidFill>
                  <a:srgbClr val="000000"/>
                </a:solidFill>
                <a:effectLst/>
                <a:latin typeface="Arial" panose="020B0604020202020204" pitchFamily="34" charset="0"/>
                <a:ea typeface="Sylfaen" panose="010A0502050306030303" pitchFamily="18" charset="0"/>
                <a:cs typeface="Arial" panose="020B0604020202020204" pitchFamily="34" charset="0"/>
              </a:rPr>
              <a:t>korupciją viešajame ir privačiame sek­toriuje </a:t>
            </a:r>
            <a:r>
              <a:rPr lang="lt-LT" sz="1900" b="1" i="0" u="none" strike="noStrike" spc="0" dirty="0">
                <a:solidFill>
                  <a:srgbClr val="000000"/>
                </a:solidFill>
                <a:latin typeface="Arial" panose="020B0604020202020204" pitchFamily="34" charset="0"/>
                <a:ea typeface="Microsoft Sans Serif" panose="020B0604020202020204" pitchFamily="34" charset="0"/>
                <a:cs typeface="Arial" panose="020B0604020202020204" pitchFamily="34" charset="0"/>
              </a:rPr>
              <a:t>– </a:t>
            </a:r>
            <a:r>
              <a:rPr lang="lt-LT" sz="1900"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2003-07-22 Tarybos pagrindų sprendimas 2003/568/TVR dėl kovos su korupcija privačiame sektoriu­je; </a:t>
            </a:r>
          </a:p>
          <a:p>
            <a:pPr marL="361950" indent="-276225">
              <a:lnSpc>
                <a:spcPct val="100000"/>
              </a:lnSpc>
              <a:spcBef>
                <a:spcPts val="600"/>
              </a:spcBef>
              <a:buFont typeface="+mj-lt"/>
              <a:buAutoNum type="arabicPeriod"/>
            </a:pPr>
            <a:r>
              <a:rPr lang="lt-LT" sz="1900" b="1" i="0" u="none" strike="noStrike" spc="0" dirty="0">
                <a:solidFill>
                  <a:srgbClr val="000000"/>
                </a:solidFill>
                <a:effectLst/>
                <a:latin typeface="Arial" panose="020B0604020202020204" pitchFamily="34" charset="0"/>
                <a:ea typeface="Sylfaen" panose="010A0502050306030303" pitchFamily="18" charset="0"/>
                <a:cs typeface="Arial" panose="020B0604020202020204" pitchFamily="34" charset="0"/>
              </a:rPr>
              <a:t>pinigų plovimą </a:t>
            </a:r>
            <a:r>
              <a:rPr lang="lt-LT" sz="1900" b="1" i="0" u="none" strike="noStrike" spc="0" dirty="0">
                <a:solidFill>
                  <a:srgbClr val="000000"/>
                </a:solidFill>
                <a:latin typeface="Arial" panose="020B0604020202020204" pitchFamily="34" charset="0"/>
                <a:ea typeface="Microsoft Sans Serif" panose="020B0604020202020204" pitchFamily="34" charset="0"/>
                <a:cs typeface="Arial" panose="020B0604020202020204" pitchFamily="34" charset="0"/>
              </a:rPr>
              <a:t>– </a:t>
            </a:r>
            <a:r>
              <a:rPr lang="lt-LT" sz="1900"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2001-06-26 Tarybos pagrindų sprendimas 2001/500/TVR dėl pini­gų plovimo, nusikaltimo priemonių ir nusikalstamu būdu įgytų pajamų nustatymo, paieškos, įšaldymo, areštavimo ir konfiskavimo; </a:t>
            </a:r>
          </a:p>
          <a:p>
            <a:pPr marL="361950" indent="-276225">
              <a:lnSpc>
                <a:spcPct val="100000"/>
              </a:lnSpc>
              <a:spcBef>
                <a:spcPts val="600"/>
              </a:spcBef>
              <a:buFont typeface="+mj-lt"/>
              <a:buAutoNum type="arabicPeriod"/>
            </a:pPr>
            <a:r>
              <a:rPr lang="lt-LT" sz="1900" b="1" i="0" u="none" strike="noStrike" spc="0" dirty="0">
                <a:solidFill>
                  <a:srgbClr val="000000"/>
                </a:solidFill>
                <a:effectLst/>
                <a:latin typeface="Arial" panose="020B0604020202020204" pitchFamily="34" charset="0"/>
                <a:ea typeface="Sylfaen" panose="010A0502050306030303" pitchFamily="18" charset="0"/>
                <a:cs typeface="Arial" panose="020B0604020202020204" pitchFamily="34" charset="0"/>
              </a:rPr>
              <a:t>prekybą žmonėmis </a:t>
            </a:r>
            <a:r>
              <a:rPr lang="lt-LT" sz="1900" b="1" i="0" u="none" strike="noStrike" spc="0" dirty="0">
                <a:solidFill>
                  <a:srgbClr val="000000"/>
                </a:solidFill>
                <a:latin typeface="Arial" panose="020B0604020202020204" pitchFamily="34" charset="0"/>
                <a:ea typeface="Microsoft Sans Serif" panose="020B0604020202020204" pitchFamily="34" charset="0"/>
                <a:cs typeface="Arial" panose="020B0604020202020204" pitchFamily="34" charset="0"/>
              </a:rPr>
              <a:t>– </a:t>
            </a:r>
            <a:r>
              <a:rPr lang="lt-LT" sz="1900"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2011-04-05 Europos Parlamento ir Tarybos direktyva 2011/36/ ES dėl prekybos žmonėmis prevencijos, kovos su ja ir aukų apsaugos</a:t>
            </a:r>
            <a:r>
              <a:rPr lang="lt-LT" sz="1900" dirty="0">
                <a:solidFill>
                  <a:srgbClr val="000000"/>
                </a:solidFill>
                <a:latin typeface="Arial" panose="020B0604020202020204" pitchFamily="34" charset="0"/>
                <a:ea typeface="Microsoft Sans Serif" panose="020B0604020202020204" pitchFamily="34" charset="0"/>
                <a:cs typeface="Arial" panose="020B0604020202020204" pitchFamily="34" charset="0"/>
              </a:rPr>
              <a:t> ir t.t.</a:t>
            </a:r>
            <a:endParaRPr lang="lt-LT" sz="1900"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endParaRPr>
          </a:p>
          <a:p>
            <a:pPr marL="361950" indent="-276225">
              <a:lnSpc>
                <a:spcPct val="100000"/>
              </a:lnSpc>
              <a:spcBef>
                <a:spcPts val="600"/>
              </a:spcBef>
              <a:buFont typeface="+mj-lt"/>
              <a:buAutoNum type="arabicPeriod"/>
            </a:pPr>
            <a:endParaRPr lang="lt-LT" sz="1900" dirty="0">
              <a:effectLst/>
              <a:latin typeface="Arial" panose="020B0604020202020204" pitchFamily="34" charset="0"/>
              <a:ea typeface="Sylfaen" panose="010A0502050306030303" pitchFamily="18" charset="0"/>
              <a:cs typeface="Arial" panose="020B0604020202020204" pitchFamily="34" charset="0"/>
            </a:endParaRPr>
          </a:p>
          <a:p>
            <a:pPr marL="361950" indent="-276225">
              <a:lnSpc>
                <a:spcPct val="100000"/>
              </a:lnSpc>
              <a:spcBef>
                <a:spcPts val="600"/>
              </a:spcBef>
            </a:pPr>
            <a:endParaRPr lang="lt-LT" sz="1800" u="none" strike="noStrike" spc="0" dirty="0">
              <a:solidFill>
                <a:srgbClr val="000000"/>
              </a:solidFill>
              <a:effectLst/>
              <a:latin typeface="Arial" panose="020B0604020202020204" pitchFamily="34" charset="0"/>
              <a:ea typeface="Sylfaen" panose="010A0502050306030303" pitchFamily="18" charset="0"/>
              <a:cs typeface="Arial" panose="020B0604020202020204" pitchFamily="34" charset="0"/>
            </a:endParaRPr>
          </a:p>
        </p:txBody>
      </p:sp>
    </p:spTree>
    <p:extLst>
      <p:ext uri="{BB962C8B-B14F-4D97-AF65-F5344CB8AC3E}">
        <p14:creationId xmlns:p14="http://schemas.microsoft.com/office/powerpoint/2010/main" val="222731827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4" name="Picture 4" descr="Picture 4"/>
          <p:cNvPicPr>
            <a:picLocks noChangeAspect="1"/>
          </p:cNvPicPr>
          <p:nvPr/>
        </p:nvPicPr>
        <p:blipFill>
          <a:blip r:embed="rId2"/>
          <a:stretch>
            <a:fillRect/>
          </a:stretch>
        </p:blipFill>
        <p:spPr>
          <a:xfrm>
            <a:off x="0" y="0"/>
            <a:ext cx="12192000" cy="6858000"/>
          </a:xfrm>
          <a:prstGeom prst="rect">
            <a:avLst/>
          </a:prstGeom>
          <a:ln w="12700">
            <a:miter lim="400000"/>
          </a:ln>
        </p:spPr>
      </p:pic>
      <p:sp>
        <p:nvSpPr>
          <p:cNvPr id="286" name="Google Shape;91;p13"/>
          <p:cNvSpPr txBox="1"/>
          <p:nvPr/>
        </p:nvSpPr>
        <p:spPr>
          <a:xfrm>
            <a:off x="9827337" y="6075567"/>
            <a:ext cx="2318940" cy="3961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699" tIns="45699" rIns="45699" bIns="45699">
            <a:spAutoFit/>
          </a:bodyPr>
          <a:lstStyle>
            <a:lvl1pPr algn="ctr">
              <a:defRPr sz="2000">
                <a:solidFill>
                  <a:srgbClr val="FFFFFF"/>
                </a:solidFill>
                <a:latin typeface="Europa-Bold"/>
                <a:ea typeface="Europa-Bold"/>
                <a:cs typeface="Europa-Bold"/>
                <a:sym typeface="Europa-Bold"/>
              </a:defRPr>
            </a:lvl1pPr>
          </a:lstStyle>
          <a:p>
            <a:r>
              <a:t>www.ksu.lt</a:t>
            </a:r>
          </a:p>
        </p:txBody>
      </p:sp>
      <p:pic>
        <p:nvPicPr>
          <p:cNvPr id="6" name="Graphic 5">
            <a:extLst>
              <a:ext uri="{FF2B5EF4-FFF2-40B4-BE49-F238E27FC236}">
                <a16:creationId xmlns:a16="http://schemas.microsoft.com/office/drawing/2014/main" id="{5960ED3A-0477-D06B-3641-E43DD28C0B48}"/>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947293" y="2336792"/>
            <a:ext cx="4297410" cy="2260618"/>
          </a:xfrm>
          <a:prstGeom prst="rect">
            <a:avLst/>
          </a:prstGeom>
        </p:spPr>
      </p:pic>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vadinimas 1">
            <a:extLst>
              <a:ext uri="{FF2B5EF4-FFF2-40B4-BE49-F238E27FC236}">
                <a16:creationId xmlns:a16="http://schemas.microsoft.com/office/drawing/2014/main" id="{7D4E60A5-FDDE-4035-8355-F3C8AEC54BBE}"/>
              </a:ext>
            </a:extLst>
          </p:cNvPr>
          <p:cNvSpPr>
            <a:spLocks noGrp="1"/>
          </p:cNvSpPr>
          <p:nvPr>
            <p:ph type="title"/>
          </p:nvPr>
        </p:nvSpPr>
        <p:spPr>
          <a:xfrm>
            <a:off x="838200" y="18255"/>
            <a:ext cx="10515600" cy="1539612"/>
          </a:xfrm>
        </p:spPr>
        <p:txBody>
          <a:bodyPr>
            <a:normAutofit/>
          </a:bodyPr>
          <a:lstStyle/>
          <a:p>
            <a:pPr algn="ctr"/>
            <a:r>
              <a:rPr lang="lt-LT" sz="3600" b="1" dirty="0">
                <a:solidFill>
                  <a:srgbClr val="000000"/>
                </a:solidFill>
                <a:latin typeface="Microsoft Sans Serif" panose="020B0604020202020204" pitchFamily="34" charset="0"/>
                <a:ea typeface="Microsoft Sans Serif" panose="020B0604020202020204" pitchFamily="34" charset="0"/>
                <a:cs typeface="Sylfaen" panose="010A0502050306030303" pitchFamily="18" charset="0"/>
              </a:rPr>
              <a:t>Baudžiamosios teisės (BT) dalykas</a:t>
            </a:r>
            <a:endParaRPr lang="lt-LT" sz="3600" b="1" dirty="0">
              <a:solidFill>
                <a:srgbClr val="000000"/>
              </a:solidFill>
              <a:latin typeface="Microsoft Sans Serif" panose="020B0604020202020204" pitchFamily="34" charset="0"/>
              <a:ea typeface="Microsoft Sans Serif" panose="020B0604020202020204" pitchFamily="34" charset="0"/>
            </a:endParaRPr>
          </a:p>
        </p:txBody>
      </p:sp>
      <p:sp>
        <p:nvSpPr>
          <p:cNvPr id="3" name="Turinio vietos rezervavimo ženklas 2">
            <a:extLst>
              <a:ext uri="{FF2B5EF4-FFF2-40B4-BE49-F238E27FC236}">
                <a16:creationId xmlns:a16="http://schemas.microsoft.com/office/drawing/2014/main" id="{EF3A5A40-2923-4432-9A13-D9FB59429387}"/>
              </a:ext>
            </a:extLst>
          </p:cNvPr>
          <p:cNvSpPr>
            <a:spLocks noGrp="1"/>
          </p:cNvSpPr>
          <p:nvPr>
            <p:ph idx="1"/>
          </p:nvPr>
        </p:nvSpPr>
        <p:spPr>
          <a:xfrm>
            <a:off x="1009290" y="1405468"/>
            <a:ext cx="10928243" cy="5347670"/>
          </a:xfrm>
        </p:spPr>
        <p:txBody>
          <a:bodyPr>
            <a:noAutofit/>
          </a:bodyPr>
          <a:lstStyle/>
          <a:p>
            <a:pPr marL="342900" indent="-342900">
              <a:lnSpc>
                <a:spcPct val="100000"/>
              </a:lnSpc>
              <a:spcBef>
                <a:spcPts val="600"/>
              </a:spcBef>
              <a:buFont typeface="+mj-lt"/>
              <a:buAutoNum type="arabicPeriod" startAt="3"/>
            </a:pPr>
            <a:r>
              <a:rPr lang="lt-LT" sz="2000" b="1"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tarp kaltininko ir kitų asmenų </a:t>
            </a:r>
            <a:r>
              <a:rPr lang="lt-LT" sz="2000"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a:t>
            </a:r>
            <a:r>
              <a:rPr lang="lt-LT" sz="2000" i="1"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pvz., BK 40 str. nustato atleidimą nuo BA, kai kaltininkas perduodamas fizinio asmens, kuris vertas teismo pasitikėjimo, atsakomybei pagal laidavimą</a:t>
            </a:r>
            <a:r>
              <a:rPr lang="lt-LT" sz="2000"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 </a:t>
            </a:r>
          </a:p>
          <a:p>
            <a:pPr>
              <a:lnSpc>
                <a:spcPct val="100000"/>
              </a:lnSpc>
              <a:spcBef>
                <a:spcPts val="600"/>
              </a:spcBef>
            </a:pPr>
            <a:endParaRPr lang="lt-LT" sz="2000" b="1" i="0" u="none" strike="noStrike" spc="0" dirty="0">
              <a:solidFill>
                <a:srgbClr val="000000"/>
              </a:solidFill>
              <a:effectLst/>
              <a:latin typeface="Arial" panose="020B0604020202020204" pitchFamily="34" charset="0"/>
              <a:ea typeface="Sylfaen" panose="010A0502050306030303" pitchFamily="18" charset="0"/>
              <a:cs typeface="Arial" panose="020B0604020202020204" pitchFamily="34" charset="0"/>
            </a:endParaRPr>
          </a:p>
          <a:p>
            <a:pPr>
              <a:lnSpc>
                <a:spcPct val="100000"/>
              </a:lnSpc>
              <a:spcBef>
                <a:spcPts val="600"/>
              </a:spcBef>
            </a:pPr>
            <a:r>
              <a:rPr lang="lt-LT" sz="2000" b="1" i="0" u="none" strike="noStrike" spc="0" dirty="0">
                <a:solidFill>
                  <a:srgbClr val="000000"/>
                </a:solidFill>
                <a:effectLst/>
                <a:latin typeface="Arial" panose="020B0604020202020204" pitchFamily="34" charset="0"/>
                <a:ea typeface="Sylfaen" panose="010A0502050306030303" pitchFamily="18" charset="0"/>
                <a:cs typeface="Arial" panose="020B0604020202020204" pitchFamily="34" charset="0"/>
              </a:rPr>
              <a:t>III. BAUDŽIAMŲJŲ TEISINIŲ SANTYKIŲ ATSIRA­DIMO IR PASIBAIGIMO MOMENTAS: </a:t>
            </a:r>
            <a:endParaRPr lang="lt-LT" sz="2000"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endParaRPr>
          </a:p>
          <a:p>
            <a:pPr>
              <a:lnSpc>
                <a:spcPct val="100000"/>
              </a:lnSpc>
              <a:spcBef>
                <a:spcPts val="600"/>
              </a:spcBef>
            </a:pPr>
            <a:r>
              <a:rPr lang="lt-LT" sz="2000" b="1" dirty="0">
                <a:solidFill>
                  <a:srgbClr val="000000"/>
                </a:solidFill>
                <a:latin typeface="Arial" panose="020B0604020202020204" pitchFamily="34" charset="0"/>
                <a:ea typeface="Microsoft Sans Serif" panose="020B0604020202020204" pitchFamily="34" charset="0"/>
                <a:cs typeface="Arial" panose="020B0604020202020204" pitchFamily="34" charset="0"/>
              </a:rPr>
              <a:t>Jų </a:t>
            </a:r>
            <a:r>
              <a:rPr lang="lt-LT" sz="2000" b="1"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atsiradi­mo juridinis faktas </a:t>
            </a:r>
            <a:r>
              <a:rPr lang="lt-LT" sz="2000"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 apkaltinamojo teismo nuosprendžio įsiteisėjimas. </a:t>
            </a:r>
            <a:r>
              <a:rPr lang="lt-LT" sz="2000" b="1"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PASTABA</a:t>
            </a:r>
            <a:r>
              <a:rPr lang="lt-LT" sz="2000"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 NV padarymas - tik baudžia­mojo proceso teisinių santykių atsiradimo juridinis faktas.</a:t>
            </a:r>
          </a:p>
          <a:p>
            <a:pPr>
              <a:lnSpc>
                <a:spcPct val="100000"/>
              </a:lnSpc>
              <a:spcBef>
                <a:spcPts val="600"/>
              </a:spcBef>
            </a:pPr>
            <a:r>
              <a:rPr lang="lt-LT" sz="2000" b="1"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Jų pasibaigimas </a:t>
            </a:r>
            <a:r>
              <a:rPr lang="lt-LT" sz="2000"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siejamas su bausmės, bausmės vykdymo atidėjimo, baudžiamojo ar auklėjamojo poveikio priemonių, priverčiamųjų medicinos priemonių atlikimu. </a:t>
            </a:r>
          </a:p>
          <a:p>
            <a:pPr>
              <a:lnSpc>
                <a:spcPct val="100000"/>
              </a:lnSpc>
              <a:spcBef>
                <a:spcPts val="600"/>
              </a:spcBef>
            </a:pPr>
            <a:r>
              <a:rPr lang="lt-LT" sz="2000" b="1"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PASTABA DĖL TEISTUMO</a:t>
            </a:r>
            <a:r>
              <a:rPr lang="lt-LT" sz="2000"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 teistas asmuo neįgyja jokių specialiųjų pareigų</a:t>
            </a:r>
            <a:r>
              <a:rPr lang="lt-LT" sz="2000" dirty="0">
                <a:solidFill>
                  <a:srgbClr val="000000"/>
                </a:solidFill>
                <a:latin typeface="Arial" panose="020B0604020202020204" pitchFamily="34" charset="0"/>
                <a:ea typeface="Microsoft Sans Serif" panose="020B0604020202020204" pitchFamily="34" charset="0"/>
                <a:cs typeface="Arial" panose="020B0604020202020204" pitchFamily="34" charset="0"/>
              </a:rPr>
              <a:t> </a:t>
            </a:r>
            <a:r>
              <a:rPr lang="lt-LT" sz="2000"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 </a:t>
            </a:r>
            <a:r>
              <a:rPr lang="lt-LT" sz="2000" b="1"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teistumo pasibaigimas NĖRA </a:t>
            </a:r>
            <a:r>
              <a:rPr lang="lt-LT" sz="2000" b="1" dirty="0">
                <a:solidFill>
                  <a:srgbClr val="000000"/>
                </a:solidFill>
                <a:latin typeface="Arial" panose="020B0604020202020204" pitchFamily="34" charset="0"/>
                <a:ea typeface="Microsoft Sans Serif" panose="020B0604020202020204" pitchFamily="34" charset="0"/>
                <a:cs typeface="Arial" panose="020B0604020202020204" pitchFamily="34" charset="0"/>
              </a:rPr>
              <a:t>b</a:t>
            </a:r>
            <a:r>
              <a:rPr lang="lt-LT" sz="2000" b="1"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audžiamųjų teisinių santykių pasibaigimo momentas</a:t>
            </a:r>
            <a:r>
              <a:rPr lang="lt-LT" sz="2000"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 </a:t>
            </a:r>
          </a:p>
        </p:txBody>
      </p:sp>
    </p:spTree>
    <p:extLst>
      <p:ext uri="{BB962C8B-B14F-4D97-AF65-F5344CB8AC3E}">
        <p14:creationId xmlns:p14="http://schemas.microsoft.com/office/powerpoint/2010/main" val="1344522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vadinimas 1">
            <a:extLst>
              <a:ext uri="{FF2B5EF4-FFF2-40B4-BE49-F238E27FC236}">
                <a16:creationId xmlns:a16="http://schemas.microsoft.com/office/drawing/2014/main" id="{7D4E60A5-FDDE-4035-8355-F3C8AEC54BBE}"/>
              </a:ext>
            </a:extLst>
          </p:cNvPr>
          <p:cNvSpPr>
            <a:spLocks noGrp="1"/>
          </p:cNvSpPr>
          <p:nvPr>
            <p:ph type="title"/>
          </p:nvPr>
        </p:nvSpPr>
        <p:spPr>
          <a:xfrm>
            <a:off x="838200" y="18255"/>
            <a:ext cx="10515600" cy="1539612"/>
          </a:xfrm>
        </p:spPr>
        <p:txBody>
          <a:bodyPr>
            <a:normAutofit/>
          </a:bodyPr>
          <a:lstStyle/>
          <a:p>
            <a:pPr algn="ctr"/>
            <a:r>
              <a:rPr lang="lt-LT" sz="3600" b="1" dirty="0">
                <a:solidFill>
                  <a:srgbClr val="000000"/>
                </a:solidFill>
                <a:latin typeface="Microsoft Sans Serif" panose="020B0604020202020204" pitchFamily="34" charset="0"/>
                <a:ea typeface="Microsoft Sans Serif" panose="020B0604020202020204" pitchFamily="34" charset="0"/>
                <a:cs typeface="Sylfaen" panose="010A0502050306030303" pitchFamily="18" charset="0"/>
              </a:rPr>
              <a:t>Baudžiamosios teisės (BT) metodas ir samprata</a:t>
            </a:r>
            <a:endParaRPr lang="lt-LT" sz="3600" b="1" dirty="0">
              <a:solidFill>
                <a:srgbClr val="000000"/>
              </a:solidFill>
              <a:latin typeface="Microsoft Sans Serif" panose="020B0604020202020204" pitchFamily="34" charset="0"/>
              <a:ea typeface="Microsoft Sans Serif" panose="020B0604020202020204" pitchFamily="34" charset="0"/>
            </a:endParaRPr>
          </a:p>
        </p:txBody>
      </p:sp>
      <p:sp>
        <p:nvSpPr>
          <p:cNvPr id="3" name="Turinio vietos rezervavimo ženklas 2">
            <a:extLst>
              <a:ext uri="{FF2B5EF4-FFF2-40B4-BE49-F238E27FC236}">
                <a16:creationId xmlns:a16="http://schemas.microsoft.com/office/drawing/2014/main" id="{EF3A5A40-2923-4432-9A13-D9FB59429387}"/>
              </a:ext>
            </a:extLst>
          </p:cNvPr>
          <p:cNvSpPr>
            <a:spLocks noGrp="1"/>
          </p:cNvSpPr>
          <p:nvPr>
            <p:ph idx="1"/>
          </p:nvPr>
        </p:nvSpPr>
        <p:spPr>
          <a:xfrm>
            <a:off x="914400" y="1405468"/>
            <a:ext cx="11023134" cy="5347670"/>
          </a:xfrm>
        </p:spPr>
        <p:txBody>
          <a:bodyPr>
            <a:noAutofit/>
          </a:bodyPr>
          <a:lstStyle/>
          <a:p>
            <a:pPr marL="361950" indent="-180975">
              <a:lnSpc>
                <a:spcPct val="100000"/>
              </a:lnSpc>
              <a:spcBef>
                <a:spcPts val="600"/>
              </a:spcBef>
              <a:tabLst>
                <a:tab pos="534988" algn="l"/>
              </a:tabLst>
            </a:pPr>
            <a:r>
              <a:rPr lang="lt-LT" sz="2000"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BT didesnę dalį apima </a:t>
            </a:r>
            <a:r>
              <a:rPr lang="lt-LT" sz="2000" b="1"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ADMINISTRACINIS TEISINIO REGULIAVIMO METODAS</a:t>
            </a:r>
            <a:r>
              <a:rPr lang="lt-LT" sz="2000"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 pagal kurį vienas šių santykių subjektas – </a:t>
            </a:r>
            <a:r>
              <a:rPr lang="lt-LT" sz="2000" b="1"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NV padaręs asmuo </a:t>
            </a:r>
            <a:r>
              <a:rPr lang="lt-LT" sz="2000"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yra pavaldus ir privalo paklusti kitam subjektui - </a:t>
            </a:r>
            <a:r>
              <a:rPr lang="lt-LT" sz="2000" b="1"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valstybei</a:t>
            </a:r>
            <a:r>
              <a:rPr lang="lt-LT" sz="2000"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 </a:t>
            </a:r>
          </a:p>
          <a:p>
            <a:pPr marL="361950" indent="-180975">
              <a:lnSpc>
                <a:spcPct val="100000"/>
              </a:lnSpc>
              <a:spcBef>
                <a:spcPts val="600"/>
              </a:spcBef>
              <a:tabLst>
                <a:tab pos="534988" algn="l"/>
              </a:tabLst>
            </a:pPr>
            <a:r>
              <a:rPr lang="lt-LT" sz="2000" b="1"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TAČIAU</a:t>
            </a:r>
            <a:r>
              <a:rPr lang="lt-LT" sz="2000"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 BT gali būti būdingi </a:t>
            </a:r>
            <a:r>
              <a:rPr lang="lt-LT" sz="2000" b="1"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civilinio teistinio reguliavimo metodo požymiai</a:t>
            </a:r>
            <a:r>
              <a:rPr lang="lt-LT" sz="2000"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 </a:t>
            </a:r>
            <a:r>
              <a:rPr lang="lt-LT" sz="2000" i="1"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pvz. BK 38 str. nustatytas atleidimas nuo BA, kai kaltininkas ir nukentėjęs asmuo susitaiko: šiuo atveju baudžiamųjų teisinių santy­kių subjektai iš esmės yra lygūs ir negali vienas kito versti susitaikyti, o valstybė negali riboti, pakeisti arba uždrausti jų pasirinkimo teisės</a:t>
            </a:r>
            <a:r>
              <a:rPr lang="lt-LT" sz="2000"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a:t>
            </a:r>
          </a:p>
          <a:p>
            <a:pPr marL="361950" indent="-180975">
              <a:lnSpc>
                <a:spcPct val="100000"/>
              </a:lnSpc>
              <a:spcBef>
                <a:spcPts val="600"/>
              </a:spcBef>
              <a:tabLst>
                <a:tab pos="534988" algn="l"/>
              </a:tabLst>
            </a:pPr>
            <a:r>
              <a:rPr lang="lt-LT" sz="2000" b="1" spc="0" dirty="0">
                <a:solidFill>
                  <a:srgbClr val="000000"/>
                </a:solidFill>
                <a:effectLst/>
                <a:latin typeface="Arial" panose="020B0604020202020204" pitchFamily="34" charset="0"/>
                <a:ea typeface="Sylfaen" panose="010A0502050306030303" pitchFamily="18" charset="0"/>
                <a:cs typeface="Arial" panose="020B0604020202020204" pitchFamily="34" charset="0"/>
              </a:rPr>
              <a:t>APIBRĖŽIMAS: BT -</a:t>
            </a:r>
            <a:r>
              <a:rPr lang="lt-LT" sz="2000" b="1" dirty="0">
                <a:solidFill>
                  <a:srgbClr val="000000"/>
                </a:solidFill>
                <a:effectLst/>
                <a:latin typeface="Arial" panose="020B0604020202020204" pitchFamily="34" charset="0"/>
                <a:ea typeface="Sylfaen" panose="010A0502050306030303" pitchFamily="18" charset="0"/>
                <a:cs typeface="Arial" panose="020B0604020202020204" pitchFamily="34" charset="0"/>
              </a:rPr>
              <a:t> tai visuma teisės normų, kurios įvardija ir uždraudžia NV, nustato bausmes ir kitas baudžiamą­sias priemones už šių draudimų pažeidimą, apibrėžia </a:t>
            </a:r>
            <a:r>
              <a:rPr lang="lt-LT" sz="2000" b="1" dirty="0">
                <a:solidFill>
                  <a:srgbClr val="000000"/>
                </a:solidFill>
                <a:latin typeface="Arial" panose="020B0604020202020204" pitchFamily="34" charset="0"/>
                <a:ea typeface="Sylfaen" panose="010A0502050306030303" pitchFamily="18" charset="0"/>
                <a:cs typeface="Arial" panose="020B0604020202020204" pitchFamily="34" charset="0"/>
              </a:rPr>
              <a:t>BA </a:t>
            </a:r>
            <a:r>
              <a:rPr lang="lt-LT" sz="2000" b="1" dirty="0">
                <a:solidFill>
                  <a:srgbClr val="000000"/>
                </a:solidFill>
                <a:effectLst/>
                <a:latin typeface="Arial" panose="020B0604020202020204" pitchFamily="34" charset="0"/>
                <a:ea typeface="Sylfaen" panose="010A0502050306030303" pitchFamily="18" charset="0"/>
                <a:cs typeface="Arial" panose="020B0604020202020204" pitchFamily="34" charset="0"/>
              </a:rPr>
              <a:t>ribas ir sąlygas</a:t>
            </a:r>
            <a:r>
              <a:rPr lang="lt-LT" sz="2000" dirty="0">
                <a:solidFill>
                  <a:srgbClr val="000000"/>
                </a:solidFill>
                <a:effectLst/>
                <a:latin typeface="Arial" panose="020B0604020202020204" pitchFamily="34" charset="0"/>
                <a:ea typeface="Sylfaen" panose="010A0502050306030303" pitchFamily="18" charset="0"/>
                <a:cs typeface="Arial" panose="020B0604020202020204" pitchFamily="34" charset="0"/>
              </a:rPr>
              <a:t>.</a:t>
            </a:r>
            <a:endParaRPr lang="lt-LT" sz="2000" dirty="0">
              <a:effectLst/>
              <a:latin typeface="Arial" panose="020B0604020202020204" pitchFamily="34" charset="0"/>
              <a:ea typeface="Sylfaen" panose="010A0502050306030303" pitchFamily="18" charset="0"/>
              <a:cs typeface="Arial" panose="020B0604020202020204" pitchFamily="34" charset="0"/>
            </a:endParaRPr>
          </a:p>
          <a:p>
            <a:pPr marL="361950" indent="-180975">
              <a:lnSpc>
                <a:spcPct val="100000"/>
              </a:lnSpc>
              <a:spcBef>
                <a:spcPts val="600"/>
              </a:spcBef>
              <a:tabLst>
                <a:tab pos="534988" algn="l"/>
              </a:tabLst>
            </a:pPr>
            <a:r>
              <a:rPr lang="lt-LT" sz="2000" b="1"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BT PASKIRTĮ </a:t>
            </a:r>
            <a:r>
              <a:rPr lang="lt-LT" sz="2000"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apibrėžia BK 1 str.: „</a:t>
            </a:r>
            <a:r>
              <a:rPr lang="lt-LT" sz="2000" i="1"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baudžia­mosios teisės priemonėmis ginti žmogaus ir piliečio teises bei laisves, visuomenės bei valstybės interesus nuo nusikalstamų veikų</a:t>
            </a:r>
            <a:r>
              <a:rPr lang="lt-LT" sz="2000"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a:t>
            </a:r>
          </a:p>
          <a:p>
            <a:pPr marL="361950" indent="-180975">
              <a:lnSpc>
                <a:spcPct val="100000"/>
              </a:lnSpc>
              <a:spcBef>
                <a:spcPts val="600"/>
              </a:spcBef>
              <a:tabLst>
                <a:tab pos="534988" algn="l"/>
              </a:tabLst>
            </a:pPr>
            <a:r>
              <a:rPr lang="lt-LT" sz="2000" b="1"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TAIGI,</a:t>
            </a:r>
            <a:r>
              <a:rPr lang="lt-LT" sz="2000"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 BK keliamas tikslas </a:t>
            </a:r>
            <a:r>
              <a:rPr lang="lt-LT" sz="2000" b="1"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apsau­goti teisinius gėrius</a:t>
            </a:r>
            <a:r>
              <a:rPr lang="lt-LT" sz="2000"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 t. y. Konstitucijos II skirsnyje nustaty­tas svarbiausių žmogaus teisių ir laisvių garantijas. </a:t>
            </a:r>
          </a:p>
          <a:p>
            <a:pPr marL="660400" indent="241300" algn="just">
              <a:lnSpc>
                <a:spcPts val="1270"/>
              </a:lnSpc>
            </a:pPr>
            <a:endParaRPr lang="lt-LT" sz="1800" dirty="0">
              <a:effectLst/>
              <a:latin typeface="Sylfaen" panose="010A0502050306030303" pitchFamily="18" charset="0"/>
              <a:ea typeface="Sylfaen" panose="010A0502050306030303" pitchFamily="18" charset="0"/>
              <a:cs typeface="Sylfaen" panose="010A0502050306030303" pitchFamily="18" charset="0"/>
            </a:endParaRPr>
          </a:p>
        </p:txBody>
      </p:sp>
    </p:spTree>
    <p:extLst>
      <p:ext uri="{BB962C8B-B14F-4D97-AF65-F5344CB8AC3E}">
        <p14:creationId xmlns:p14="http://schemas.microsoft.com/office/powerpoint/2010/main" val="14978152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vadinimas 1">
            <a:extLst>
              <a:ext uri="{FF2B5EF4-FFF2-40B4-BE49-F238E27FC236}">
                <a16:creationId xmlns:a16="http://schemas.microsoft.com/office/drawing/2014/main" id="{7D4E60A5-FDDE-4035-8355-F3C8AEC54BBE}"/>
              </a:ext>
            </a:extLst>
          </p:cNvPr>
          <p:cNvSpPr>
            <a:spLocks noGrp="1"/>
          </p:cNvSpPr>
          <p:nvPr>
            <p:ph type="title"/>
          </p:nvPr>
        </p:nvSpPr>
        <p:spPr>
          <a:xfrm>
            <a:off x="838200" y="18255"/>
            <a:ext cx="10515600" cy="1539612"/>
          </a:xfrm>
        </p:spPr>
        <p:txBody>
          <a:bodyPr>
            <a:normAutofit/>
          </a:bodyPr>
          <a:lstStyle/>
          <a:p>
            <a:pPr algn="ctr"/>
            <a:r>
              <a:rPr lang="lt-LT" sz="3600" b="1" dirty="0">
                <a:solidFill>
                  <a:srgbClr val="000000"/>
                </a:solidFill>
                <a:latin typeface="Microsoft Sans Serif" panose="020B0604020202020204" pitchFamily="34" charset="0"/>
                <a:ea typeface="Microsoft Sans Serif" panose="020B0604020202020204" pitchFamily="34" charset="0"/>
                <a:cs typeface="Sylfaen" panose="010A0502050306030303" pitchFamily="18" charset="0"/>
              </a:rPr>
              <a:t>Baudžiamosios teisės (BT) metodas ir samprata</a:t>
            </a:r>
            <a:endParaRPr lang="lt-LT" sz="3600" b="1" dirty="0">
              <a:solidFill>
                <a:srgbClr val="000000"/>
              </a:solidFill>
              <a:latin typeface="Microsoft Sans Serif" panose="020B0604020202020204" pitchFamily="34" charset="0"/>
              <a:ea typeface="Microsoft Sans Serif" panose="020B0604020202020204" pitchFamily="34" charset="0"/>
            </a:endParaRPr>
          </a:p>
        </p:txBody>
      </p:sp>
      <p:sp>
        <p:nvSpPr>
          <p:cNvPr id="3" name="Turinio vietos rezervavimo ženklas 2">
            <a:extLst>
              <a:ext uri="{FF2B5EF4-FFF2-40B4-BE49-F238E27FC236}">
                <a16:creationId xmlns:a16="http://schemas.microsoft.com/office/drawing/2014/main" id="{EF3A5A40-2923-4432-9A13-D9FB59429387}"/>
              </a:ext>
            </a:extLst>
          </p:cNvPr>
          <p:cNvSpPr>
            <a:spLocks noGrp="1"/>
          </p:cNvSpPr>
          <p:nvPr>
            <p:ph idx="1"/>
          </p:nvPr>
        </p:nvSpPr>
        <p:spPr>
          <a:xfrm>
            <a:off x="1421932" y="1405468"/>
            <a:ext cx="10515601" cy="5347670"/>
          </a:xfrm>
        </p:spPr>
        <p:txBody>
          <a:bodyPr>
            <a:noAutofit/>
          </a:bodyPr>
          <a:lstStyle/>
          <a:p>
            <a:pPr marL="361950" marR="508000" indent="-276225" algn="just">
              <a:lnSpc>
                <a:spcPct val="100000"/>
              </a:lnSpc>
              <a:spcBef>
                <a:spcPts val="0"/>
              </a:spcBef>
              <a:spcAft>
                <a:spcPts val="600"/>
              </a:spcAft>
            </a:pPr>
            <a:r>
              <a:rPr lang="lt-LT" sz="2000" b="1" dirty="0">
                <a:solidFill>
                  <a:srgbClr val="000000"/>
                </a:solidFill>
                <a:effectLst/>
                <a:latin typeface="Arial" panose="020B0604020202020204" pitchFamily="34" charset="0"/>
                <a:ea typeface="Sylfaen" panose="010A0502050306030303" pitchFamily="18" charset="0"/>
                <a:cs typeface="Arial" panose="020B0604020202020204" pitchFamily="34" charset="0"/>
              </a:rPr>
              <a:t>TEISINIŲ GĖRIŲ APSAUGOS SIEKIAMA</a:t>
            </a:r>
            <a:r>
              <a:rPr lang="lt-LT" sz="2000" dirty="0">
                <a:solidFill>
                  <a:srgbClr val="000000"/>
                </a:solidFill>
                <a:effectLst/>
                <a:latin typeface="Arial" panose="020B0604020202020204" pitchFamily="34" charset="0"/>
                <a:ea typeface="Sylfaen" panose="010A0502050306030303" pitchFamily="18" charset="0"/>
                <a:cs typeface="Arial" panose="020B0604020202020204" pitchFamily="34" charset="0"/>
              </a:rPr>
              <a:t>:</a:t>
            </a:r>
            <a:endParaRPr lang="lt-LT" sz="2000" dirty="0">
              <a:latin typeface="Arial" panose="020B0604020202020204" pitchFamily="34" charset="0"/>
              <a:ea typeface="Sylfaen" panose="010A0502050306030303" pitchFamily="18" charset="0"/>
              <a:cs typeface="Arial" panose="020B0604020202020204" pitchFamily="34" charset="0"/>
            </a:endParaRPr>
          </a:p>
          <a:p>
            <a:pPr marL="361950" marR="508000" indent="-276225">
              <a:lnSpc>
                <a:spcPct val="100000"/>
              </a:lnSpc>
              <a:spcBef>
                <a:spcPts val="0"/>
              </a:spcBef>
              <a:spcAft>
                <a:spcPts val="600"/>
              </a:spcAft>
              <a:buFont typeface="+mj-lt"/>
              <a:buAutoNum type="arabicPeriod"/>
            </a:pPr>
            <a:r>
              <a:rPr lang="lt-LT" sz="2000" b="1" u="none" strike="noStrike" spc="0" dirty="0">
                <a:solidFill>
                  <a:srgbClr val="000000"/>
                </a:solidFill>
                <a:effectLst/>
                <a:latin typeface="Arial" panose="020B0604020202020204" pitchFamily="34" charset="0"/>
                <a:ea typeface="Sylfaen" panose="010A0502050306030303" pitchFamily="18" charset="0"/>
                <a:cs typeface="Arial" panose="020B0604020202020204" pitchFamily="34" charset="0"/>
              </a:rPr>
              <a:t>BK apibrėžiant, kokios veikos yra </a:t>
            </a:r>
            <a:r>
              <a:rPr lang="lt-LT" sz="2000" b="1" dirty="0">
                <a:solidFill>
                  <a:srgbClr val="000000"/>
                </a:solidFill>
                <a:latin typeface="Arial" panose="020B0604020202020204" pitchFamily="34" charset="0"/>
                <a:ea typeface="Sylfaen" panose="010A0502050306030303" pitchFamily="18" charset="0"/>
                <a:cs typeface="Arial" panose="020B0604020202020204" pitchFamily="34" charset="0"/>
              </a:rPr>
              <a:t>nusikalstamos</a:t>
            </a:r>
            <a:r>
              <a:rPr lang="lt-LT" sz="2000" b="1" u="none" strike="noStrike" spc="0" dirty="0">
                <a:solidFill>
                  <a:srgbClr val="000000"/>
                </a:solidFill>
                <a:effectLst/>
                <a:latin typeface="Arial" panose="020B0604020202020204" pitchFamily="34" charset="0"/>
                <a:ea typeface="Sylfaen" panose="010A0502050306030303" pitchFamily="18" charset="0"/>
                <a:cs typeface="Arial" panose="020B0604020202020204" pitchFamily="34" charset="0"/>
              </a:rPr>
              <a:t>, ir jas uždraudžiant</a:t>
            </a:r>
            <a:r>
              <a:rPr lang="lt-LT" sz="2000" u="none" strike="noStrike" spc="0" dirty="0">
                <a:solidFill>
                  <a:srgbClr val="000000"/>
                </a:solidFill>
                <a:effectLst/>
                <a:latin typeface="Arial" panose="020B0604020202020204" pitchFamily="34" charset="0"/>
                <a:ea typeface="Sylfaen" panose="010A0502050306030303" pitchFamily="18" charset="0"/>
                <a:cs typeface="Arial" panose="020B0604020202020204" pitchFamily="34" charset="0"/>
              </a:rPr>
              <a:t>. </a:t>
            </a:r>
            <a:endParaRPr lang="lt-LT" sz="2000" dirty="0">
              <a:latin typeface="Arial" panose="020B0604020202020204" pitchFamily="34" charset="0"/>
              <a:ea typeface="Sylfaen" panose="010A0502050306030303" pitchFamily="18" charset="0"/>
              <a:cs typeface="Arial" panose="020B0604020202020204" pitchFamily="34" charset="0"/>
            </a:endParaRPr>
          </a:p>
          <a:p>
            <a:pPr marL="361950" marR="508000" indent="-276225">
              <a:lnSpc>
                <a:spcPct val="100000"/>
              </a:lnSpc>
              <a:spcBef>
                <a:spcPts val="0"/>
              </a:spcBef>
              <a:spcAft>
                <a:spcPts val="600"/>
              </a:spcAft>
              <a:buFont typeface="+mj-lt"/>
              <a:buAutoNum type="arabicPeriod"/>
            </a:pPr>
            <a:r>
              <a:rPr lang="lt-LT" sz="2000" b="1"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už veikų, kurios yra uždraustos, padarymą BK nustatant teisi­nių padarinių rūšis</a:t>
            </a:r>
            <a:r>
              <a:rPr lang="lt-LT" sz="2000"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 a) bausmes, b) baudžiamojo poveikio prie­mones, c) auklėjamojo poveikio priemones, d) priverčiamąsias medicinos priemones. </a:t>
            </a:r>
          </a:p>
          <a:p>
            <a:pPr marL="361950" marR="508000" indent="-276225">
              <a:lnSpc>
                <a:spcPct val="100000"/>
              </a:lnSpc>
              <a:spcBef>
                <a:spcPts val="0"/>
              </a:spcBef>
              <a:spcAft>
                <a:spcPts val="600"/>
              </a:spcAft>
              <a:buFont typeface="+mj-lt"/>
              <a:buAutoNum type="arabicPeriod"/>
            </a:pPr>
            <a:r>
              <a:rPr lang="lt-LT" sz="2000" b="1" u="none" strike="noStrike" spc="0" dirty="0">
                <a:solidFill>
                  <a:srgbClr val="000000"/>
                </a:solidFill>
                <a:effectLst/>
                <a:latin typeface="Arial" panose="020B0604020202020204" pitchFamily="34" charset="0"/>
                <a:ea typeface="Sylfaen" panose="010A0502050306030303" pitchFamily="18" charset="0"/>
                <a:cs typeface="Arial" panose="020B0604020202020204" pitchFamily="34" charset="0"/>
              </a:rPr>
              <a:t>nustatant BA pagrindus ir sąlygas, taip pat asmenų, padariusių NV, atleidimo nuo BA ir bausmės pagrindus bei sąlygas</a:t>
            </a:r>
            <a:r>
              <a:rPr lang="lt-LT" sz="2000" u="none" strike="noStrike" spc="0" dirty="0">
                <a:solidFill>
                  <a:srgbClr val="000000"/>
                </a:solidFill>
                <a:effectLst/>
                <a:latin typeface="Arial" panose="020B0604020202020204" pitchFamily="34" charset="0"/>
                <a:ea typeface="Sylfaen" panose="010A0502050306030303" pitchFamily="18" charset="0"/>
                <a:cs typeface="Arial" panose="020B0604020202020204" pitchFamily="34" charset="0"/>
              </a:rPr>
              <a:t>;</a:t>
            </a:r>
            <a:endParaRPr lang="lt-LT" sz="2000" dirty="0">
              <a:latin typeface="Arial" panose="020B0604020202020204" pitchFamily="34" charset="0"/>
              <a:ea typeface="Sylfaen" panose="010A0502050306030303" pitchFamily="18" charset="0"/>
              <a:cs typeface="Arial" panose="020B0604020202020204" pitchFamily="34" charset="0"/>
            </a:endParaRPr>
          </a:p>
          <a:p>
            <a:pPr marL="361950" marR="508000" indent="-276225">
              <a:lnSpc>
                <a:spcPct val="100000"/>
              </a:lnSpc>
              <a:spcBef>
                <a:spcPts val="0"/>
              </a:spcBef>
              <a:spcAft>
                <a:spcPts val="600"/>
              </a:spcAft>
              <a:buFont typeface="+mj-lt"/>
              <a:buAutoNum type="arabicPeriod"/>
            </a:pPr>
            <a:r>
              <a:rPr lang="lt-LT" sz="2000" b="1"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nurodant BK priede ES teisės aktus, su kurių nuostatomis yra suderintos BK nuostatos</a:t>
            </a:r>
            <a:r>
              <a:rPr lang="lt-LT" sz="2000" b="1" dirty="0">
                <a:solidFill>
                  <a:srgbClr val="000000"/>
                </a:solidFill>
                <a:latin typeface="Arial" panose="020B0604020202020204" pitchFamily="34" charset="0"/>
                <a:ea typeface="Microsoft Sans Serif" panose="020B0604020202020204" pitchFamily="34" charset="0"/>
                <a:cs typeface="Arial" panose="020B0604020202020204" pitchFamily="34" charset="0"/>
              </a:rPr>
              <a:t>:</a:t>
            </a:r>
            <a:r>
              <a:rPr lang="lt-LT" sz="2000"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 tai siejama su ES teisės reikalavimų BT srityje įgyvendinimu LR nacionalinėje teisėje.</a:t>
            </a:r>
          </a:p>
          <a:p>
            <a:endParaRPr lang="lt-LT" sz="1800" dirty="0">
              <a:solidFill>
                <a:srgbClr val="000000"/>
              </a:solidFill>
              <a:effectLst/>
              <a:latin typeface="Microsoft Sans Serif" panose="020B0604020202020204" pitchFamily="34" charset="0"/>
              <a:ea typeface="Microsoft Sans Serif" panose="020B0604020202020204" pitchFamily="34" charset="0"/>
            </a:endParaRPr>
          </a:p>
          <a:p>
            <a:pPr marL="660400" indent="241300" algn="just">
              <a:lnSpc>
                <a:spcPts val="1270"/>
              </a:lnSpc>
            </a:pPr>
            <a:endParaRPr lang="lt-LT" sz="1800" dirty="0">
              <a:effectLst/>
              <a:latin typeface="Sylfaen" panose="010A0502050306030303" pitchFamily="18" charset="0"/>
              <a:ea typeface="Sylfaen" panose="010A0502050306030303" pitchFamily="18" charset="0"/>
              <a:cs typeface="Sylfaen" panose="010A0502050306030303" pitchFamily="18" charset="0"/>
            </a:endParaRPr>
          </a:p>
        </p:txBody>
      </p:sp>
    </p:spTree>
    <p:extLst>
      <p:ext uri="{BB962C8B-B14F-4D97-AF65-F5344CB8AC3E}">
        <p14:creationId xmlns:p14="http://schemas.microsoft.com/office/powerpoint/2010/main" val="5007093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vadinimas 1">
            <a:extLst>
              <a:ext uri="{FF2B5EF4-FFF2-40B4-BE49-F238E27FC236}">
                <a16:creationId xmlns:a16="http://schemas.microsoft.com/office/drawing/2014/main" id="{7D4E60A5-FDDE-4035-8355-F3C8AEC54BBE}"/>
              </a:ext>
            </a:extLst>
          </p:cNvPr>
          <p:cNvSpPr>
            <a:spLocks noGrp="1"/>
          </p:cNvSpPr>
          <p:nvPr>
            <p:ph type="title"/>
          </p:nvPr>
        </p:nvSpPr>
        <p:spPr>
          <a:xfrm>
            <a:off x="838200" y="18255"/>
            <a:ext cx="10515600" cy="1539612"/>
          </a:xfrm>
        </p:spPr>
        <p:txBody>
          <a:bodyPr>
            <a:normAutofit/>
          </a:bodyPr>
          <a:lstStyle/>
          <a:p>
            <a:pPr algn="ctr"/>
            <a:r>
              <a:rPr lang="lt-LT" sz="3600" b="1" dirty="0">
                <a:solidFill>
                  <a:srgbClr val="000000"/>
                </a:solidFill>
                <a:latin typeface="Microsoft Sans Serif" panose="020B0604020202020204" pitchFamily="34" charset="0"/>
                <a:ea typeface="Microsoft Sans Serif" panose="020B0604020202020204" pitchFamily="34" charset="0"/>
                <a:cs typeface="Sylfaen" panose="010A0502050306030303" pitchFamily="18" charset="0"/>
              </a:rPr>
              <a:t>Baudžiamosios teisės (BT) metodas ir samprata</a:t>
            </a:r>
            <a:endParaRPr lang="lt-LT" sz="3600" b="1" dirty="0">
              <a:solidFill>
                <a:srgbClr val="000000"/>
              </a:solidFill>
              <a:latin typeface="Microsoft Sans Serif" panose="020B0604020202020204" pitchFamily="34" charset="0"/>
              <a:ea typeface="Microsoft Sans Serif" panose="020B0604020202020204" pitchFamily="34" charset="0"/>
            </a:endParaRPr>
          </a:p>
        </p:txBody>
      </p:sp>
      <p:sp>
        <p:nvSpPr>
          <p:cNvPr id="3" name="Turinio vietos rezervavimo ženklas 2">
            <a:extLst>
              <a:ext uri="{FF2B5EF4-FFF2-40B4-BE49-F238E27FC236}">
                <a16:creationId xmlns:a16="http://schemas.microsoft.com/office/drawing/2014/main" id="{EF3A5A40-2923-4432-9A13-D9FB59429387}"/>
              </a:ext>
            </a:extLst>
          </p:cNvPr>
          <p:cNvSpPr>
            <a:spLocks noGrp="1"/>
          </p:cNvSpPr>
          <p:nvPr>
            <p:ph idx="1"/>
          </p:nvPr>
        </p:nvSpPr>
        <p:spPr>
          <a:xfrm>
            <a:off x="1046374" y="1405468"/>
            <a:ext cx="10642863" cy="5347670"/>
          </a:xfrm>
        </p:spPr>
        <p:txBody>
          <a:bodyPr>
            <a:noAutofit/>
          </a:bodyPr>
          <a:lstStyle/>
          <a:p>
            <a:pPr marL="361950" indent="-276225">
              <a:lnSpc>
                <a:spcPct val="100000"/>
              </a:lnSpc>
              <a:spcBef>
                <a:spcPts val="600"/>
              </a:spcBef>
            </a:pPr>
            <a:r>
              <a:rPr lang="lt-LT" sz="2000" b="1" dirty="0">
                <a:solidFill>
                  <a:srgbClr val="000000"/>
                </a:solidFill>
                <a:latin typeface="Arial" panose="020B0604020202020204" pitchFamily="34" charset="0"/>
                <a:ea typeface="Sylfaen" panose="010A0502050306030303" pitchFamily="18" charset="0"/>
                <a:cs typeface="Arial" panose="020B0604020202020204" pitchFamily="34" charset="0"/>
              </a:rPr>
              <a:t>BT </a:t>
            </a:r>
            <a:r>
              <a:rPr lang="lt-LT" sz="2000" b="1" i="0" u="none" strike="noStrike" spc="0" dirty="0">
                <a:solidFill>
                  <a:srgbClr val="000000"/>
                </a:solidFill>
                <a:effectLst/>
                <a:latin typeface="Arial" panose="020B0604020202020204" pitchFamily="34" charset="0"/>
                <a:ea typeface="Sylfaen" panose="010A0502050306030303" pitchFamily="18" charset="0"/>
                <a:cs typeface="Arial" panose="020B0604020202020204" pitchFamily="34" charset="0"/>
              </a:rPr>
              <a:t>FUNKCIJOS:</a:t>
            </a:r>
            <a:endParaRPr lang="lt-LT" sz="2000"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endParaRPr>
          </a:p>
          <a:p>
            <a:pPr marL="361950" indent="-276225">
              <a:lnSpc>
                <a:spcPct val="100000"/>
              </a:lnSpc>
              <a:spcBef>
                <a:spcPts val="600"/>
              </a:spcBef>
            </a:pPr>
            <a:r>
              <a:rPr lang="lt-LT" sz="2000" b="1"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BENDRIAUSIĄJA PRASME </a:t>
            </a:r>
            <a:r>
              <a:rPr lang="lt-LT" sz="2000"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 </a:t>
            </a:r>
            <a:r>
              <a:rPr lang="lt-LT" sz="2000" b="1"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apsaugos funkcija</a:t>
            </a:r>
            <a:r>
              <a:rPr lang="lt-LT" sz="2000"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 </a:t>
            </a:r>
          </a:p>
          <a:p>
            <a:pPr marL="361950" indent="-276225">
              <a:lnSpc>
                <a:spcPct val="100000"/>
              </a:lnSpc>
              <a:spcBef>
                <a:spcPts val="600"/>
              </a:spcBef>
            </a:pPr>
            <a:r>
              <a:rPr lang="lt-LT" sz="2000" b="1"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SPE­CIALIZUOTOS BT funkcijos</a:t>
            </a:r>
            <a:r>
              <a:rPr lang="lt-LT" sz="2000"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 </a:t>
            </a:r>
          </a:p>
          <a:p>
            <a:pPr marL="361950" indent="-276225">
              <a:lnSpc>
                <a:spcPct val="100000"/>
              </a:lnSpc>
              <a:spcBef>
                <a:spcPts val="600"/>
              </a:spcBef>
              <a:buFont typeface="+mj-lt"/>
              <a:buAutoNum type="arabicPeriod"/>
            </a:pPr>
            <a:r>
              <a:rPr lang="lt-LT" sz="2000" b="1" i="0" u="none" strike="noStrike" spc="0" dirty="0">
                <a:solidFill>
                  <a:srgbClr val="000000"/>
                </a:solidFill>
                <a:effectLst/>
                <a:latin typeface="Arial" panose="020B0604020202020204" pitchFamily="34" charset="0"/>
                <a:ea typeface="Sylfaen" panose="010A0502050306030303" pitchFamily="18" charset="0"/>
                <a:cs typeface="Arial" panose="020B0604020202020204" pitchFamily="34" charset="0"/>
              </a:rPr>
              <a:t>BENDROSIOS PREVENCIJOS FUNKCIJA:</a:t>
            </a:r>
          </a:p>
          <a:p>
            <a:pPr marL="361950" indent="-276225">
              <a:lnSpc>
                <a:spcPct val="100000"/>
              </a:lnSpc>
              <a:spcBef>
                <a:spcPts val="600"/>
              </a:spcBef>
              <a:buFont typeface="+mj-lt"/>
              <a:buAutoNum type="alphaLcParenR"/>
            </a:pPr>
            <a:r>
              <a:rPr lang="lt-LT" sz="2000"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siejama su </a:t>
            </a:r>
            <a:r>
              <a:rPr lang="lt-LT" sz="2000" b="1"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BK bauginamuoju poveikiu</a:t>
            </a:r>
            <a:r>
              <a:rPr lang="lt-LT" sz="2000" dirty="0">
                <a:solidFill>
                  <a:srgbClr val="000000"/>
                </a:solidFill>
                <a:latin typeface="Arial" panose="020B0604020202020204" pitchFamily="34" charset="0"/>
                <a:ea typeface="Microsoft Sans Serif" panose="020B0604020202020204" pitchFamily="34" charset="0"/>
                <a:cs typeface="Arial" panose="020B0604020202020204" pitchFamily="34" charset="0"/>
              </a:rPr>
              <a:t>, kadangi </a:t>
            </a:r>
            <a:r>
              <a:rPr lang="lt-LT" sz="2000"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tam tikra dalis asmenų nedaro NV, bijodami BK nustatytų draudimų ir baudžiamųjų priemonių; </a:t>
            </a:r>
          </a:p>
          <a:p>
            <a:pPr marL="361950" indent="-276225">
              <a:lnSpc>
                <a:spcPct val="100000"/>
              </a:lnSpc>
              <a:spcBef>
                <a:spcPts val="600"/>
              </a:spcBef>
              <a:buFont typeface="+mj-lt"/>
              <a:buAutoNum type="alphaLcParenR"/>
            </a:pPr>
            <a:r>
              <a:rPr lang="lt-LT" sz="2000" b="1" dirty="0">
                <a:solidFill>
                  <a:srgbClr val="000000"/>
                </a:solidFill>
                <a:latin typeface="Arial" panose="020B0604020202020204" pitchFamily="34" charset="0"/>
                <a:ea typeface="Microsoft Sans Serif" panose="020B0604020202020204" pitchFamily="34" charset="0"/>
                <a:cs typeface="Arial" panose="020B0604020202020204" pitchFamily="34" charset="0"/>
              </a:rPr>
              <a:t>TAČIAU: 1)</a:t>
            </a:r>
            <a:r>
              <a:rPr lang="lt-LT" sz="2000" dirty="0">
                <a:solidFill>
                  <a:srgbClr val="000000"/>
                </a:solidFill>
                <a:latin typeface="Arial" panose="020B0604020202020204" pitchFamily="34" charset="0"/>
                <a:ea typeface="Microsoft Sans Serif" panose="020B0604020202020204" pitchFamily="34" charset="0"/>
                <a:cs typeface="Arial" panose="020B0604020202020204" pitchFamily="34" charset="0"/>
              </a:rPr>
              <a:t> </a:t>
            </a:r>
            <a:r>
              <a:rPr lang="lt-LT" sz="2000"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NV da­ryti linkę asmenys dažniausiai net neprisimena BK nustatytų draudimų arba būna įsitikinę, kad jų padaryta NV nebus atskleista; 2) dalis nusikaltėlių priklauso nusikalsta­mai subkultūrai, kur NV darymas - jų gyvenimo būdas. </a:t>
            </a:r>
          </a:p>
          <a:p>
            <a:pPr marL="361950" indent="-276225">
              <a:lnSpc>
                <a:spcPct val="100000"/>
              </a:lnSpc>
              <a:spcBef>
                <a:spcPts val="600"/>
              </a:spcBef>
              <a:buFont typeface="+mj-lt"/>
              <a:buAutoNum type="alphaLcParenR"/>
            </a:pPr>
            <a:r>
              <a:rPr lang="lt-LT" sz="2000"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Didesnis prevencinis BT poveikis gali būti padarytas ne kriminalizuojant vis daugiau veikų ir griežtinant bausmes, bet gerinant </a:t>
            </a:r>
            <a:r>
              <a:rPr lang="lt-LT" sz="2000" dirty="0">
                <a:solidFill>
                  <a:srgbClr val="000000"/>
                </a:solidFill>
                <a:latin typeface="Arial" panose="020B0604020202020204" pitchFamily="34" charset="0"/>
                <a:ea typeface="Microsoft Sans Serif" panose="020B0604020202020204" pitchFamily="34" charset="0"/>
                <a:cs typeface="Arial" panose="020B0604020202020204" pitchFamily="34" charset="0"/>
              </a:rPr>
              <a:t>BK </a:t>
            </a:r>
            <a:r>
              <a:rPr lang="lt-LT" sz="2000"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tai­kymą. </a:t>
            </a:r>
          </a:p>
          <a:p>
            <a:pPr marL="361950" indent="-276225">
              <a:lnSpc>
                <a:spcPct val="100000"/>
              </a:lnSpc>
              <a:spcBef>
                <a:spcPts val="600"/>
              </a:spcBef>
              <a:buFont typeface="+mj-lt"/>
              <a:buAutoNum type="arabicPeriod" startAt="2"/>
            </a:pPr>
            <a:r>
              <a:rPr lang="lt-LT" sz="2000" b="1" i="0" u="none" strike="noStrike" spc="0" dirty="0">
                <a:solidFill>
                  <a:srgbClr val="000000"/>
                </a:solidFill>
                <a:effectLst/>
                <a:latin typeface="Arial" panose="020B0604020202020204" pitchFamily="34" charset="0"/>
                <a:ea typeface="Sylfaen" panose="010A0502050306030303" pitchFamily="18" charset="0"/>
                <a:cs typeface="Arial" panose="020B0604020202020204" pitchFamily="34" charset="0"/>
              </a:rPr>
              <a:t>REGULIACINĖ FUNKCIJA: </a:t>
            </a:r>
            <a:r>
              <a:rPr lang="lt-LT" sz="2000"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pasireiškia tuo, kad </a:t>
            </a:r>
            <a:r>
              <a:rPr lang="lt-LT" sz="2000" dirty="0">
                <a:solidFill>
                  <a:srgbClr val="000000"/>
                </a:solidFill>
                <a:latin typeface="Arial" panose="020B0604020202020204" pitchFamily="34" charset="0"/>
                <a:ea typeface="Microsoft Sans Serif" panose="020B0604020202020204" pitchFamily="34" charset="0"/>
                <a:cs typeface="Arial" panose="020B0604020202020204" pitchFamily="34" charset="0"/>
              </a:rPr>
              <a:t>BT </a:t>
            </a:r>
            <a:r>
              <a:rPr lang="lt-LT" sz="2000"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re­guliuoja teisinius santykius uždrausdama tam tikrą žmonių elgesį arba nustatydama tam tikras teisėto elgesio sąlygas ir ribas. </a:t>
            </a:r>
            <a:endParaRPr lang="lt-LT" sz="2000" dirty="0">
              <a:effectLst/>
              <a:latin typeface="Arial" panose="020B0604020202020204" pitchFamily="34" charset="0"/>
              <a:ea typeface="Sylfaen" panose="010A0502050306030303" pitchFamily="18" charset="0"/>
              <a:cs typeface="Arial" panose="020B0604020202020204" pitchFamily="34" charset="0"/>
            </a:endParaRPr>
          </a:p>
          <a:p>
            <a:pPr marL="428625" indent="-342900">
              <a:lnSpc>
                <a:spcPct val="100000"/>
              </a:lnSpc>
              <a:spcBef>
                <a:spcPts val="600"/>
              </a:spcBef>
              <a:buFont typeface="+mj-lt"/>
              <a:buAutoNum type="alphaLcParenR"/>
            </a:pPr>
            <a:endParaRPr lang="lt-LT" sz="1900"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endParaRPr>
          </a:p>
          <a:p>
            <a:pPr marL="361950" indent="-276225" algn="just">
              <a:lnSpc>
                <a:spcPct val="100000"/>
              </a:lnSpc>
              <a:spcBef>
                <a:spcPts val="600"/>
              </a:spcBef>
            </a:pPr>
            <a:endParaRPr lang="lt-LT" sz="1800" dirty="0">
              <a:effectLst/>
              <a:latin typeface="Arial" panose="020B0604020202020204" pitchFamily="34" charset="0"/>
              <a:ea typeface="Sylfaen" panose="010A0502050306030303" pitchFamily="18" charset="0"/>
              <a:cs typeface="Arial" panose="020B0604020202020204" pitchFamily="34" charset="0"/>
            </a:endParaRPr>
          </a:p>
        </p:txBody>
      </p:sp>
    </p:spTree>
    <p:extLst>
      <p:ext uri="{BB962C8B-B14F-4D97-AF65-F5344CB8AC3E}">
        <p14:creationId xmlns:p14="http://schemas.microsoft.com/office/powerpoint/2010/main" val="18214661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vadinimas 1">
            <a:extLst>
              <a:ext uri="{FF2B5EF4-FFF2-40B4-BE49-F238E27FC236}">
                <a16:creationId xmlns:a16="http://schemas.microsoft.com/office/drawing/2014/main" id="{7D4E60A5-FDDE-4035-8355-F3C8AEC54BBE}"/>
              </a:ext>
            </a:extLst>
          </p:cNvPr>
          <p:cNvSpPr>
            <a:spLocks noGrp="1"/>
          </p:cNvSpPr>
          <p:nvPr>
            <p:ph type="title"/>
          </p:nvPr>
        </p:nvSpPr>
        <p:spPr>
          <a:xfrm>
            <a:off x="838200" y="18255"/>
            <a:ext cx="10515600" cy="1539612"/>
          </a:xfrm>
        </p:spPr>
        <p:txBody>
          <a:bodyPr>
            <a:normAutofit/>
          </a:bodyPr>
          <a:lstStyle/>
          <a:p>
            <a:pPr algn="ctr"/>
            <a:r>
              <a:rPr lang="lt-LT" sz="3600" b="1" dirty="0">
                <a:solidFill>
                  <a:srgbClr val="000000"/>
                </a:solidFill>
                <a:latin typeface="Microsoft Sans Serif" panose="020B0604020202020204" pitchFamily="34" charset="0"/>
                <a:ea typeface="Microsoft Sans Serif" panose="020B0604020202020204" pitchFamily="34" charset="0"/>
                <a:cs typeface="Sylfaen" panose="010A0502050306030303" pitchFamily="18" charset="0"/>
              </a:rPr>
              <a:t>Baudžiamosios teisės (BT) metodas ir samprata</a:t>
            </a:r>
            <a:endParaRPr lang="lt-LT" sz="3600" b="1" dirty="0">
              <a:solidFill>
                <a:srgbClr val="000000"/>
              </a:solidFill>
              <a:latin typeface="Microsoft Sans Serif" panose="020B0604020202020204" pitchFamily="34" charset="0"/>
              <a:ea typeface="Microsoft Sans Serif" panose="020B0604020202020204" pitchFamily="34" charset="0"/>
            </a:endParaRPr>
          </a:p>
        </p:txBody>
      </p:sp>
      <p:sp>
        <p:nvSpPr>
          <p:cNvPr id="3" name="Turinio vietos rezervavimo ženklas 2">
            <a:extLst>
              <a:ext uri="{FF2B5EF4-FFF2-40B4-BE49-F238E27FC236}">
                <a16:creationId xmlns:a16="http://schemas.microsoft.com/office/drawing/2014/main" id="{EF3A5A40-2923-4432-9A13-D9FB59429387}"/>
              </a:ext>
            </a:extLst>
          </p:cNvPr>
          <p:cNvSpPr>
            <a:spLocks noGrp="1"/>
          </p:cNvSpPr>
          <p:nvPr>
            <p:ph idx="1"/>
          </p:nvPr>
        </p:nvSpPr>
        <p:spPr>
          <a:xfrm>
            <a:off x="914400" y="1405468"/>
            <a:ext cx="11023134" cy="5347670"/>
          </a:xfrm>
        </p:spPr>
        <p:txBody>
          <a:bodyPr>
            <a:noAutofit/>
          </a:bodyPr>
          <a:lstStyle/>
          <a:p>
            <a:pPr marL="428625" indent="-342900">
              <a:lnSpc>
                <a:spcPct val="100000"/>
              </a:lnSpc>
              <a:spcBef>
                <a:spcPts val="600"/>
              </a:spcBef>
              <a:buFont typeface="+mj-lt"/>
              <a:buAutoNum type="arabicPeriod" startAt="3"/>
            </a:pPr>
            <a:r>
              <a:rPr lang="lt-LT" sz="1800" b="1" i="0" u="none" strike="noStrike" spc="0" dirty="0">
                <a:solidFill>
                  <a:srgbClr val="000000"/>
                </a:solidFill>
                <a:effectLst/>
                <a:latin typeface="Arial" panose="020B0604020202020204" pitchFamily="34" charset="0"/>
                <a:ea typeface="Sylfaen" panose="010A0502050306030303" pitchFamily="18" charset="0"/>
                <a:cs typeface="Arial" panose="020B0604020202020204" pitchFamily="34" charset="0"/>
              </a:rPr>
              <a:t>INFORMACINĖ FUNKCIJA: </a:t>
            </a:r>
            <a:r>
              <a:rPr lang="lt-LT" sz="1800"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siejama su laiku atliekamu tinkamu vi­suomenės ir atskirų jos narių informavimu apie BK numatytus draudimus bei baudžiamąsias priemones;</a:t>
            </a:r>
            <a:endParaRPr lang="lt-LT" sz="1800" dirty="0">
              <a:solidFill>
                <a:srgbClr val="000000"/>
              </a:solidFill>
              <a:latin typeface="Arial" panose="020B0604020202020204" pitchFamily="34" charset="0"/>
              <a:ea typeface="Microsoft Sans Serif" panose="020B0604020202020204" pitchFamily="34" charset="0"/>
              <a:cs typeface="Arial" panose="020B0604020202020204" pitchFamily="34" charset="0"/>
            </a:endParaRPr>
          </a:p>
          <a:p>
            <a:pPr marL="428625" indent="-342900">
              <a:lnSpc>
                <a:spcPct val="100000"/>
              </a:lnSpc>
              <a:spcBef>
                <a:spcPts val="600"/>
              </a:spcBef>
              <a:buFont typeface="+mj-lt"/>
              <a:buAutoNum type="arabicPeriod" startAt="4"/>
            </a:pPr>
            <a:r>
              <a:rPr lang="lt-LT" sz="1800" b="1" i="0" u="none" strike="noStrike" spc="0" dirty="0">
                <a:solidFill>
                  <a:srgbClr val="000000"/>
                </a:solidFill>
                <a:effectLst/>
                <a:latin typeface="Arial" panose="020B0604020202020204" pitchFamily="34" charset="0"/>
                <a:ea typeface="Sylfaen" panose="010A0502050306030303" pitchFamily="18" charset="0"/>
                <a:cs typeface="Arial" panose="020B0604020202020204" pitchFamily="34" charset="0"/>
              </a:rPr>
              <a:t>REPRESINĖ FUNKCIJA:</a:t>
            </a:r>
          </a:p>
          <a:p>
            <a:pPr marL="361950" indent="-276225">
              <a:lnSpc>
                <a:spcPct val="100000"/>
              </a:lnSpc>
              <a:spcBef>
                <a:spcPts val="600"/>
              </a:spcBef>
            </a:pPr>
            <a:r>
              <a:rPr lang="lt-LT" sz="1800" dirty="0">
                <a:solidFill>
                  <a:srgbClr val="000000"/>
                </a:solidFill>
                <a:latin typeface="Arial" panose="020B0604020202020204" pitchFamily="34" charset="0"/>
                <a:ea typeface="Microsoft Sans Serif" panose="020B0604020202020204" pitchFamily="34" charset="0"/>
                <a:cs typeface="Arial" panose="020B0604020202020204" pitchFamily="34" charset="0"/>
              </a:rPr>
              <a:t>BT represinis pobūdis skiriasi nuo kitų valstybės taikomų represi­nių priemonių tuo, kad apima pačias griežčiausias poveikio priemo­nes - kriminalines bausmes. </a:t>
            </a:r>
          </a:p>
          <a:p>
            <a:pPr marL="361950" indent="-276225">
              <a:lnSpc>
                <a:spcPct val="100000"/>
              </a:lnSpc>
              <a:spcBef>
                <a:spcPts val="600"/>
              </a:spcBef>
            </a:pPr>
            <a:r>
              <a:rPr lang="lt-LT" sz="1800" b="1" dirty="0">
                <a:solidFill>
                  <a:srgbClr val="000000"/>
                </a:solidFill>
                <a:latin typeface="Arial" panose="020B0604020202020204" pitchFamily="34" charset="0"/>
                <a:ea typeface="Microsoft Sans Serif" panose="020B0604020202020204" pitchFamily="34" charset="0"/>
                <a:cs typeface="Arial" panose="020B0604020202020204" pitchFamily="34" charset="0"/>
              </a:rPr>
              <a:t>PASTABA</a:t>
            </a:r>
            <a:r>
              <a:rPr lang="lt-LT" sz="1800" dirty="0">
                <a:solidFill>
                  <a:srgbClr val="000000"/>
                </a:solidFill>
                <a:latin typeface="Arial" panose="020B0604020202020204" pitchFamily="34" charset="0"/>
                <a:ea typeface="Microsoft Sans Serif" panose="020B0604020202020204" pitchFamily="34" charset="0"/>
                <a:cs typeface="Arial" panose="020B0604020202020204" pitchFamily="34" charset="0"/>
              </a:rPr>
              <a:t>: BT</a:t>
            </a:r>
            <a:r>
              <a:rPr lang="lt-LT" sz="1800"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 ne kiekviena padaryta </a:t>
            </a:r>
            <a:r>
              <a:rPr lang="lt-LT" sz="1800" dirty="0">
                <a:solidFill>
                  <a:srgbClr val="000000"/>
                </a:solidFill>
                <a:latin typeface="Arial" panose="020B0604020202020204" pitchFamily="34" charset="0"/>
                <a:ea typeface="Microsoft Sans Serif" panose="020B0604020202020204" pitchFamily="34" charset="0"/>
                <a:cs typeface="Arial" panose="020B0604020202020204" pitchFamily="34" charset="0"/>
              </a:rPr>
              <a:t>NV </a:t>
            </a:r>
            <a:r>
              <a:rPr lang="lt-LT" sz="1800"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yra susijusi su realiais teisių ribojimais arba specialiosiomis pareigo­mis, nes </a:t>
            </a:r>
            <a:r>
              <a:rPr lang="lt-LT" sz="1800" dirty="0">
                <a:solidFill>
                  <a:srgbClr val="000000"/>
                </a:solidFill>
                <a:latin typeface="Arial" panose="020B0604020202020204" pitchFamily="34" charset="0"/>
                <a:ea typeface="Microsoft Sans Serif" panose="020B0604020202020204" pitchFamily="34" charset="0"/>
                <a:cs typeface="Arial" panose="020B0604020202020204" pitchFamily="34" charset="0"/>
              </a:rPr>
              <a:t>BK </a:t>
            </a:r>
            <a:r>
              <a:rPr lang="lt-LT" sz="1800"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nustato ir galimybę atleisti nusikaltusį asmenį nuo BA ar bausmės;</a:t>
            </a:r>
          </a:p>
          <a:p>
            <a:pPr marL="361950" indent="-276225">
              <a:lnSpc>
                <a:spcPct val="100000"/>
              </a:lnSpc>
              <a:spcBef>
                <a:spcPts val="600"/>
              </a:spcBef>
              <a:buFont typeface="+mj-lt"/>
              <a:buAutoNum type="arabicPeriod" startAt="5"/>
            </a:pPr>
            <a:r>
              <a:rPr lang="lt-LT" sz="1800" b="1" i="0" u="none" strike="noStrike" spc="0" dirty="0">
                <a:solidFill>
                  <a:srgbClr val="000000"/>
                </a:solidFill>
                <a:effectLst/>
                <a:latin typeface="Arial" panose="020B0604020202020204" pitchFamily="34" charset="0"/>
                <a:ea typeface="Sylfaen" panose="010A0502050306030303" pitchFamily="18" charset="0"/>
                <a:cs typeface="Arial" panose="020B0604020202020204" pitchFamily="34" charset="0"/>
              </a:rPr>
              <a:t>INDIVIDUALIOSIOS PREVENCIJOS (PATAISOS) FUNKCIJA:</a:t>
            </a:r>
          </a:p>
          <a:p>
            <a:pPr marL="361950" indent="-276225">
              <a:lnSpc>
                <a:spcPct val="100000"/>
              </a:lnSpc>
              <a:spcBef>
                <a:spcPts val="600"/>
              </a:spcBef>
            </a:pPr>
            <a:r>
              <a:rPr lang="lt-LT" sz="1800"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siejama su </a:t>
            </a:r>
            <a:r>
              <a:rPr lang="lt-LT" sz="1800" dirty="0">
                <a:solidFill>
                  <a:srgbClr val="000000"/>
                </a:solidFill>
                <a:latin typeface="Arial" panose="020B0604020202020204" pitchFamily="34" charset="0"/>
                <a:ea typeface="Microsoft Sans Serif" panose="020B0604020202020204" pitchFamily="34" charset="0"/>
                <a:cs typeface="Arial" panose="020B0604020202020204" pitchFamily="34" charset="0"/>
              </a:rPr>
              <a:t>BT </a:t>
            </a:r>
            <a:r>
              <a:rPr lang="lt-LT" sz="1800"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poveikiu NV padariusiam asme­niui siekiant, kad jis ateityje daugiau nebedarytų NV; </a:t>
            </a:r>
          </a:p>
          <a:p>
            <a:pPr marL="361950" indent="-276225">
              <a:lnSpc>
                <a:spcPct val="100000"/>
              </a:lnSpc>
              <a:spcBef>
                <a:spcPts val="600"/>
              </a:spcBef>
            </a:pPr>
            <a:r>
              <a:rPr lang="lt-LT" sz="1800"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BT poveikis priklauso nuo daugelio dalykų: tinka­mai pritaikyto BK, individualizuotos bausmės ar kitos baudžiamosios priemonės paskyrimo, bausmės atlikimo tvarkos ir poveikio priemonių veiksmingumo, valstybės galimybių padėti atli­kusiam bausmę asmeniui ir kt.</a:t>
            </a:r>
            <a:endParaRPr lang="lt-LT" sz="1800" dirty="0">
              <a:solidFill>
                <a:srgbClr val="000000"/>
              </a:solidFill>
              <a:latin typeface="Arial" panose="020B0604020202020204" pitchFamily="34" charset="0"/>
              <a:ea typeface="Microsoft Sans Serif" panose="020B0604020202020204" pitchFamily="34" charset="0"/>
              <a:cs typeface="Arial" panose="020B0604020202020204" pitchFamily="34" charset="0"/>
            </a:endParaRPr>
          </a:p>
        </p:txBody>
      </p:sp>
    </p:spTree>
    <p:extLst>
      <p:ext uri="{BB962C8B-B14F-4D97-AF65-F5344CB8AC3E}">
        <p14:creationId xmlns:p14="http://schemas.microsoft.com/office/powerpoint/2010/main" val="13409466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vadinimas 1">
            <a:extLst>
              <a:ext uri="{FF2B5EF4-FFF2-40B4-BE49-F238E27FC236}">
                <a16:creationId xmlns:a16="http://schemas.microsoft.com/office/drawing/2014/main" id="{7D4E60A5-FDDE-4035-8355-F3C8AEC54BBE}"/>
              </a:ext>
            </a:extLst>
          </p:cNvPr>
          <p:cNvSpPr>
            <a:spLocks noGrp="1"/>
          </p:cNvSpPr>
          <p:nvPr>
            <p:ph type="title"/>
          </p:nvPr>
        </p:nvSpPr>
        <p:spPr>
          <a:xfrm>
            <a:off x="838200" y="18255"/>
            <a:ext cx="10515600" cy="1539612"/>
          </a:xfrm>
        </p:spPr>
        <p:txBody>
          <a:bodyPr>
            <a:normAutofit/>
          </a:bodyPr>
          <a:lstStyle/>
          <a:p>
            <a:pPr algn="ctr"/>
            <a:r>
              <a:rPr lang="lt-LT" sz="3600" b="1" dirty="0">
                <a:solidFill>
                  <a:srgbClr val="000000"/>
                </a:solidFill>
                <a:latin typeface="Microsoft Sans Serif" panose="020B0604020202020204" pitchFamily="34" charset="0"/>
                <a:ea typeface="Microsoft Sans Serif" panose="020B0604020202020204" pitchFamily="34" charset="0"/>
                <a:cs typeface="Sylfaen" panose="010A0502050306030303" pitchFamily="18" charset="0"/>
              </a:rPr>
              <a:t>Baudžiamoji teisė (BT) teisinėje sistemoje</a:t>
            </a:r>
            <a:endParaRPr lang="lt-LT" sz="3600" b="1" dirty="0">
              <a:solidFill>
                <a:srgbClr val="000000"/>
              </a:solidFill>
              <a:latin typeface="Microsoft Sans Serif" panose="020B0604020202020204" pitchFamily="34" charset="0"/>
              <a:ea typeface="Microsoft Sans Serif" panose="020B0604020202020204" pitchFamily="34" charset="0"/>
            </a:endParaRPr>
          </a:p>
        </p:txBody>
      </p:sp>
      <p:sp>
        <p:nvSpPr>
          <p:cNvPr id="3" name="Turinio vietos rezervavimo ženklas 2">
            <a:extLst>
              <a:ext uri="{FF2B5EF4-FFF2-40B4-BE49-F238E27FC236}">
                <a16:creationId xmlns:a16="http://schemas.microsoft.com/office/drawing/2014/main" id="{EF3A5A40-2923-4432-9A13-D9FB59429387}"/>
              </a:ext>
            </a:extLst>
          </p:cNvPr>
          <p:cNvSpPr>
            <a:spLocks noGrp="1"/>
          </p:cNvSpPr>
          <p:nvPr>
            <p:ph idx="1"/>
          </p:nvPr>
        </p:nvSpPr>
        <p:spPr>
          <a:xfrm>
            <a:off x="914400" y="1405468"/>
            <a:ext cx="11023134" cy="5347670"/>
          </a:xfrm>
        </p:spPr>
        <p:txBody>
          <a:bodyPr>
            <a:noAutofit/>
          </a:bodyPr>
          <a:lstStyle/>
          <a:p>
            <a:pPr marL="361950" indent="-276225">
              <a:lnSpc>
                <a:spcPct val="100000"/>
              </a:lnSpc>
              <a:spcBef>
                <a:spcPts val="600"/>
              </a:spcBef>
            </a:pPr>
            <a:r>
              <a:rPr lang="lt-LT" sz="2000"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Kadangi BT reguliuoja dalykinius santykius, ji priskirtina </a:t>
            </a:r>
            <a:r>
              <a:rPr lang="lt-LT" sz="2000" b="1"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materialiųjų teisės šakų grupei </a:t>
            </a:r>
            <a:r>
              <a:rPr lang="lt-LT" sz="2000"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ir kartu su bausmių vykdymo bei baudžiamojo proceso teisės šakomis sudaro </a:t>
            </a:r>
            <a:r>
              <a:rPr lang="lt-LT" sz="2000" b="1"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BAUDŽIAMOSIOS JUSTICIJOS </a:t>
            </a:r>
            <a:r>
              <a:rPr lang="lt-LT" sz="2000"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pagrindą</a:t>
            </a:r>
            <a:r>
              <a:rPr lang="lt-LT" sz="2000" dirty="0">
                <a:solidFill>
                  <a:srgbClr val="000000"/>
                </a:solidFill>
                <a:latin typeface="Arial" panose="020B0604020202020204" pitchFamily="34" charset="0"/>
                <a:ea typeface="Microsoft Sans Serif" panose="020B0604020202020204" pitchFamily="34" charset="0"/>
                <a:cs typeface="Arial" panose="020B0604020202020204" pitchFamily="34" charset="0"/>
              </a:rPr>
              <a:t>, kadangi </a:t>
            </a:r>
            <a:r>
              <a:rPr lang="lt-LT" sz="2000"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teisiškai reguliuoja visus klausimus, susijusius su padarytos NV išaiškinimu, kaltojo asmens nubaudimu ir paskirtos bausmės įgyvendinimu. </a:t>
            </a:r>
          </a:p>
          <a:p>
            <a:pPr marL="361950" indent="-276225">
              <a:lnSpc>
                <a:spcPct val="100000"/>
              </a:lnSpc>
              <a:spcBef>
                <a:spcPts val="600"/>
              </a:spcBef>
            </a:pPr>
            <a:r>
              <a:rPr lang="lt-LT" sz="2000"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Šių teisės šakų grupei itin artima ir </a:t>
            </a:r>
            <a:r>
              <a:rPr lang="lt-LT" sz="2000" b="1"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ADMINIS­TRACINIŲ NUSIŽENGIMŲ TEISĖ</a:t>
            </a:r>
            <a:r>
              <a:rPr lang="lt-LT" sz="2000"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 kuri apibrėžia </a:t>
            </a:r>
            <a:r>
              <a:rPr lang="lt-LT" sz="2000" b="1"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mažiau pavojingas veikas</a:t>
            </a:r>
            <a:r>
              <a:rPr lang="lt-LT" sz="2000"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a:t>
            </a:r>
          </a:p>
          <a:p>
            <a:pPr marL="361950" indent="-276225">
              <a:lnSpc>
                <a:spcPct val="100000"/>
              </a:lnSpc>
              <a:spcBef>
                <a:spcPts val="600"/>
              </a:spcBef>
            </a:pPr>
            <a:r>
              <a:rPr lang="lt-LT" sz="2000" b="1" i="0" u="none" strike="noStrike" spc="0" dirty="0">
                <a:solidFill>
                  <a:srgbClr val="000000"/>
                </a:solidFill>
                <a:latin typeface="Arial" panose="020B0604020202020204" pitchFamily="34" charset="0"/>
                <a:ea typeface="Microsoft Sans Serif" panose="020B0604020202020204" pitchFamily="34" charset="0"/>
                <a:cs typeface="Arial" panose="020B0604020202020204" pitchFamily="34" charset="0"/>
              </a:rPr>
              <a:t>BT </a:t>
            </a:r>
            <a:r>
              <a:rPr lang="lt-LT" sz="2000" b="1" i="0" u="none" strike="noStrike" spc="0" dirty="0">
                <a:solidFill>
                  <a:srgbClr val="000000"/>
                </a:solidFill>
                <a:effectLst/>
                <a:latin typeface="Arial" panose="020B0604020202020204" pitchFamily="34" charset="0"/>
                <a:ea typeface="Sylfaen" panose="010A0502050306030303" pitchFamily="18" charset="0"/>
                <a:cs typeface="Arial" panose="020B0604020202020204" pitchFamily="34" charset="0"/>
              </a:rPr>
              <a:t>PASKIRTIS IR VIETA </a:t>
            </a:r>
            <a:r>
              <a:rPr lang="lt-LT" sz="2000" b="0" i="0" u="none" strike="noStrike" spc="0" dirty="0">
                <a:solidFill>
                  <a:srgbClr val="000000"/>
                </a:solidFill>
                <a:effectLst/>
                <a:latin typeface="Arial" panose="020B0604020202020204" pitchFamily="34" charset="0"/>
                <a:ea typeface="Sylfaen" panose="010A0502050306030303" pitchFamily="18" charset="0"/>
                <a:cs typeface="Arial" panose="020B0604020202020204" pitchFamily="34" charset="0"/>
              </a:rPr>
              <a:t>yra kitokia, nei </a:t>
            </a:r>
            <a:r>
              <a:rPr lang="lt-LT" sz="2000" b="1"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CIVILINĖS, ADMINISTRACINĖS, DARBO, MOKESČIŲ, </a:t>
            </a:r>
            <a:r>
              <a:rPr lang="lt-LT" sz="2000" b="1" i="0" u="none" strike="noStrike" spc="0" dirty="0">
                <a:solidFill>
                  <a:srgbClr val="000000"/>
                </a:solidFill>
                <a:effectLst/>
                <a:latin typeface="Arial" panose="020B0604020202020204" pitchFamily="34" charset="0"/>
                <a:ea typeface="Sylfaen" panose="010A0502050306030303" pitchFamily="18" charset="0"/>
                <a:cs typeface="Arial" panose="020B0604020202020204" pitchFamily="34" charset="0"/>
              </a:rPr>
              <a:t>FINANSŲ ir kt. </a:t>
            </a:r>
            <a:r>
              <a:rPr lang="lt-LT" sz="2000" b="0" i="0" u="none" strike="noStrike" spc="0" dirty="0">
                <a:solidFill>
                  <a:srgbClr val="000000"/>
                </a:solidFill>
                <a:effectLst/>
                <a:latin typeface="Arial" panose="020B0604020202020204" pitchFamily="34" charset="0"/>
                <a:ea typeface="Sylfaen" panose="010A0502050306030303" pitchFamily="18" charset="0"/>
                <a:cs typeface="Arial" panose="020B0604020202020204" pitchFamily="34" charset="0"/>
              </a:rPr>
              <a:t>teisės šakų:</a:t>
            </a:r>
          </a:p>
          <a:p>
            <a:pPr marL="428625" indent="-342900">
              <a:lnSpc>
                <a:spcPct val="100000"/>
              </a:lnSpc>
              <a:spcBef>
                <a:spcPts val="600"/>
              </a:spcBef>
              <a:buFont typeface="+mj-lt"/>
              <a:buAutoNum type="arabicPeriod"/>
            </a:pPr>
            <a:r>
              <a:rPr lang="lt-LT" sz="2000"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civilinės, administracinės, darbo ir kt. teisės šakos </a:t>
            </a:r>
            <a:r>
              <a:rPr lang="lt-LT" sz="2000" b="1"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sukuria prielaidas subjektų tarpusavio santykiams formuotis ir plėtotis, kartu užtikrinant valstybės ir visuomenės raidą bei pažangą</a:t>
            </a:r>
            <a:r>
              <a:rPr lang="lt-LT" sz="2000"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a:t>
            </a:r>
          </a:p>
          <a:p>
            <a:pPr marL="428625" indent="-342900">
              <a:lnSpc>
                <a:spcPct val="100000"/>
              </a:lnSpc>
              <a:spcBef>
                <a:spcPts val="600"/>
              </a:spcBef>
              <a:buFont typeface="+mj-lt"/>
              <a:buAutoNum type="arabicPeriod"/>
            </a:pPr>
            <a:r>
              <a:rPr lang="lt-LT" sz="2000"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BT normos vei­kia priešingai </a:t>
            </a:r>
            <a:r>
              <a:rPr lang="lt-LT" sz="2000" dirty="0">
                <a:solidFill>
                  <a:srgbClr val="000000"/>
                </a:solidFill>
                <a:latin typeface="Arial" panose="020B0604020202020204" pitchFamily="34" charset="0"/>
                <a:ea typeface="Microsoft Sans Serif" panose="020B0604020202020204" pitchFamily="34" charset="0"/>
                <a:cs typeface="Arial" panose="020B0604020202020204" pitchFamily="34" charset="0"/>
              </a:rPr>
              <a:t>– </a:t>
            </a:r>
            <a:r>
              <a:rPr lang="lt-LT" sz="2000" b="1" dirty="0">
                <a:solidFill>
                  <a:srgbClr val="000000"/>
                </a:solidFill>
                <a:latin typeface="Arial" panose="020B0604020202020204" pitchFamily="34" charset="0"/>
                <a:ea typeface="Microsoft Sans Serif" panose="020B0604020202020204" pitchFamily="34" charset="0"/>
                <a:cs typeface="Arial" panose="020B0604020202020204" pitchFamily="34" charset="0"/>
              </a:rPr>
              <a:t>jos </a:t>
            </a:r>
            <a:r>
              <a:rPr lang="lt-LT" sz="2000" b="1"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uždavinys užkirsti kelią susiformuoti ir plėtotis tokiems santykiams, kurie trukdo normaliam valstybei ir visuomenei naudingų santykių egzistavimui arba funkcionavimui</a:t>
            </a:r>
            <a:r>
              <a:rPr lang="lt-LT" sz="2000"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 </a:t>
            </a:r>
          </a:p>
          <a:p>
            <a:endParaRPr lang="lt-LT" sz="1800" dirty="0">
              <a:effectLst/>
              <a:latin typeface="Sylfaen" panose="010A0502050306030303" pitchFamily="18" charset="0"/>
              <a:ea typeface="Sylfaen" panose="010A0502050306030303" pitchFamily="18" charset="0"/>
              <a:cs typeface="Sylfaen" panose="010A0502050306030303" pitchFamily="18" charset="0"/>
            </a:endParaRPr>
          </a:p>
        </p:txBody>
      </p:sp>
    </p:spTree>
    <p:extLst>
      <p:ext uri="{BB962C8B-B14F-4D97-AF65-F5344CB8AC3E}">
        <p14:creationId xmlns:p14="http://schemas.microsoft.com/office/powerpoint/2010/main" val="288502037"/>
      </p:ext>
    </p:extLst>
  </p:cSld>
  <p:clrMapOvr>
    <a:masterClrMapping/>
  </p:clrMapOvr>
</p:sld>
</file>

<file path=ppt/theme/theme1.xml><?xml version="1.0" encoding="utf-8"?>
<a:theme xmlns:a="http://schemas.openxmlformats.org/drawingml/2006/main" name="„Office“ tema">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5251</TotalTime>
  <Words>5178</Words>
  <Application>Microsoft Office PowerPoint</Application>
  <PresentationFormat>Plačiaekranė</PresentationFormat>
  <Paragraphs>208</Paragraphs>
  <Slides>34</Slides>
  <Notes>0</Notes>
  <HiddenSlides>0</HiddenSlides>
  <MMClips>0</MMClips>
  <ScaleCrop>false</ScaleCrop>
  <HeadingPairs>
    <vt:vector size="6" baseType="variant">
      <vt:variant>
        <vt:lpstr>Naudojami šriftai</vt:lpstr>
      </vt:variant>
      <vt:variant>
        <vt:i4>7</vt:i4>
      </vt:variant>
      <vt:variant>
        <vt:lpstr>Tema</vt:lpstr>
      </vt:variant>
      <vt:variant>
        <vt:i4>1</vt:i4>
      </vt:variant>
      <vt:variant>
        <vt:lpstr>Skaidrių pavadinimai</vt:lpstr>
      </vt:variant>
      <vt:variant>
        <vt:i4>34</vt:i4>
      </vt:variant>
    </vt:vector>
  </HeadingPairs>
  <TitlesOfParts>
    <vt:vector size="42" baseType="lpstr">
      <vt:lpstr>Arial</vt:lpstr>
      <vt:lpstr>Cabinet Grotesk</vt:lpstr>
      <vt:lpstr>Calibri</vt:lpstr>
      <vt:lpstr>Calibri Light</vt:lpstr>
      <vt:lpstr>Europa-Bold</vt:lpstr>
      <vt:lpstr>Microsoft Sans Serif</vt:lpstr>
      <vt:lpstr>Sylfaen</vt:lpstr>
      <vt:lpstr>„Office“ tema</vt:lpstr>
      <vt:lpstr>„PowerPoint“ pateiktis</vt:lpstr>
      <vt:lpstr>Baudžiamosios teisės samprata ir ypatumai </vt:lpstr>
      <vt:lpstr>Baudžiamosios teisės (BT) dalykas</vt:lpstr>
      <vt:lpstr>Baudžiamosios teisės (BT) dalykas</vt:lpstr>
      <vt:lpstr>Baudžiamosios teisės (BT) metodas ir samprata</vt:lpstr>
      <vt:lpstr>Baudžiamosios teisės (BT) metodas ir samprata</vt:lpstr>
      <vt:lpstr>Baudžiamosios teisės (BT) metodas ir samprata</vt:lpstr>
      <vt:lpstr>Baudžiamosios teisės (BT) metodas ir samprata</vt:lpstr>
      <vt:lpstr>Baudžiamoji teisė (BT) teisinėje sistemoje</vt:lpstr>
      <vt:lpstr>Baudžiamoji teisė (BT) teisinėje sistemoje</vt:lpstr>
      <vt:lpstr>Baudžiamoji teisė (BT) teisinėje sistemoje</vt:lpstr>
      <vt:lpstr>Baudžiamosios teisės (BT) sistema</vt:lpstr>
      <vt:lpstr>BT principai: Nėra nusikaltimo be įstatymo (nullum crimen sine lege)</vt:lpstr>
      <vt:lpstr>BT principai: Nėra bausmės be įstatymo (nulla poena sine lege)</vt:lpstr>
      <vt:lpstr>BT principai: Draudimas bausti du kartus už tą pačią veiką (non bis in idem)</vt:lpstr>
      <vt:lpstr>BT principai: Nėra nusikaltimo be kaltės  (nullum crimeti sine lege culpa)</vt:lpstr>
      <vt:lpstr>BT principai: Asmeninės atsakomybės principas</vt:lpstr>
      <vt:lpstr>BT principai: Visų neaiškumų ir netikslumų aiškinimo kaltinamojo naudai principas</vt:lpstr>
      <vt:lpstr>Baudžiamoji atsakomybė (BA)</vt:lpstr>
      <vt:lpstr>Baudžiamoji atsakomybė (BA)</vt:lpstr>
      <vt:lpstr>Lietuvos baudžiamosios teisės šaltiniai </vt:lpstr>
      <vt:lpstr>Lietuvos baudžiamosios teisės (BT) šaltiniai</vt:lpstr>
      <vt:lpstr>Lietuvos baudžiamosios teisės (BT) šaltiniai: Baudžiamieji įstatymai</vt:lpstr>
      <vt:lpstr>Lietuvos baudžiamosios teisės (BT) šaltiniai: Baudžiamieji įstatymai</vt:lpstr>
      <vt:lpstr>Lietuvos baudžiamosios teisės (BT) šaltiniai: Baudžiamieji įstatymai</vt:lpstr>
      <vt:lpstr>Lietuvos baudžiamosios teisės (BT) šaltiniai: Baudžiamieji įstatymai</vt:lpstr>
      <vt:lpstr>Lietuvos baudžiamosios teisės (BT) šaltiniai: Poįstatyminiai teisės aktai</vt:lpstr>
      <vt:lpstr>Lietuvos baudžiamosios teisės (BT) šaltiniai: Poįstatyminiai teisės aktai</vt:lpstr>
      <vt:lpstr>Lietuvos baudžiamosios teisės (BT) šaltiniai: Poįstatyminiai teisės aktai</vt:lpstr>
      <vt:lpstr>Lietuvos baudžiamosios teisės (BT) šaltiniai: LAT jurisprudencija</vt:lpstr>
      <vt:lpstr>Lietuvos baudžiamosios teisės (BT) šaltiniai: Tarptautiniai teisės aktai</vt:lpstr>
      <vt:lpstr>Lietuvos baudžiamosios teisės (BT) šaltiniai: Tarptautiniai teisės aktai</vt:lpstr>
      <vt:lpstr>Lietuvos baudžiamosios teisės (BT) šaltiniai: ES teisės aktai</vt:lpstr>
      <vt:lpstr>„PowerPoint“ pateiktis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pateiktis</dc:title>
  <dc:creator>Kastė Mašidlauskaitė</dc:creator>
  <cp:lastModifiedBy>Giedrius Nemeikšis</cp:lastModifiedBy>
  <cp:revision>373</cp:revision>
  <dcterms:created xsi:type="dcterms:W3CDTF">2019-11-26T08:04:40Z</dcterms:created>
  <dcterms:modified xsi:type="dcterms:W3CDTF">2022-09-12T18:14:33Z</dcterms:modified>
</cp:coreProperties>
</file>