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68" r:id="rId3"/>
    <p:sldId id="261" r:id="rId4"/>
    <p:sldId id="29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99" r:id="rId14"/>
    <p:sldId id="278" r:id="rId15"/>
    <p:sldId id="300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301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7" r:id="rId33"/>
    <p:sldId id="295" r:id="rId34"/>
    <p:sldId id="296" r:id="rId35"/>
    <p:sldId id="304" r:id="rId36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1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CAD2-297B-4C27-ACC3-BF5B03A0973A}" type="datetimeFigureOut">
              <a:rPr lang="lt-LT" smtClean="0"/>
              <a:t>2022-09-21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B7C8-90D5-4FA6-9649-975AF98A560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5849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CAD2-297B-4C27-ACC3-BF5B03A0973A}" type="datetimeFigureOut">
              <a:rPr lang="lt-LT" smtClean="0"/>
              <a:t>2022-09-21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B7C8-90D5-4FA6-9649-975AF98A560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6399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CAD2-297B-4C27-ACC3-BF5B03A0973A}" type="datetimeFigureOut">
              <a:rPr lang="lt-LT" smtClean="0"/>
              <a:t>2022-09-21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B7C8-90D5-4FA6-9649-975AF98A560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6461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355600" indent="-304800" algn="ctr">
              <a:buClrTx/>
              <a:buSzTx/>
              <a:buFontTx/>
              <a:buNone/>
              <a:defRPr sz="2400"/>
            </a:lvl1pPr>
            <a:lvl2pPr marL="355600" indent="50800" algn="ctr">
              <a:buClrTx/>
              <a:buSzTx/>
              <a:buFontTx/>
              <a:buNone/>
              <a:defRPr sz="2400"/>
            </a:lvl2pPr>
            <a:lvl3pPr marL="355600" indent="50800" algn="ctr">
              <a:buClrTx/>
              <a:buSzTx/>
              <a:buFontTx/>
              <a:buNone/>
              <a:defRPr sz="2400"/>
            </a:lvl3pPr>
            <a:lvl4pPr marL="355600" indent="50800" algn="ctr">
              <a:buClrTx/>
              <a:buSzTx/>
              <a:buFontTx/>
              <a:buNone/>
              <a:defRPr sz="2400"/>
            </a:lvl4pPr>
            <a:lvl5pPr marL="355600" indent="50800" algn="ctr"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901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CAD2-297B-4C27-ACC3-BF5B03A0973A}" type="datetimeFigureOut">
              <a:rPr lang="lt-LT" smtClean="0"/>
              <a:t>2022-09-21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B7C8-90D5-4FA6-9649-975AF98A560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9055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CAD2-297B-4C27-ACC3-BF5B03A0973A}" type="datetimeFigureOut">
              <a:rPr lang="lt-LT" smtClean="0"/>
              <a:t>2022-09-21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B7C8-90D5-4FA6-9649-975AF98A560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304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CAD2-297B-4C27-ACC3-BF5B03A0973A}" type="datetimeFigureOut">
              <a:rPr lang="lt-LT" smtClean="0"/>
              <a:t>2022-09-21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B7C8-90D5-4FA6-9649-975AF98A560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6343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CAD2-297B-4C27-ACC3-BF5B03A0973A}" type="datetimeFigureOut">
              <a:rPr lang="lt-LT" smtClean="0"/>
              <a:t>2022-09-21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B7C8-90D5-4FA6-9649-975AF98A560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9838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CAD2-297B-4C27-ACC3-BF5B03A0973A}" type="datetimeFigureOut">
              <a:rPr lang="lt-LT" smtClean="0"/>
              <a:t>2022-09-21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B7C8-90D5-4FA6-9649-975AF98A560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472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CAD2-297B-4C27-ACC3-BF5B03A0973A}" type="datetimeFigureOut">
              <a:rPr lang="lt-LT" smtClean="0"/>
              <a:t>2022-09-21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B7C8-90D5-4FA6-9649-975AF98A560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309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CAD2-297B-4C27-ACC3-BF5B03A0973A}" type="datetimeFigureOut">
              <a:rPr lang="lt-LT" smtClean="0"/>
              <a:t>2022-09-21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B7C8-90D5-4FA6-9649-975AF98A560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9189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CAD2-297B-4C27-ACC3-BF5B03A0973A}" type="datetimeFigureOut">
              <a:rPr lang="lt-LT" smtClean="0"/>
              <a:t>2022-09-21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B7C8-90D5-4FA6-9649-975AF98A560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119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CAD2-297B-4C27-ACC3-BF5B03A0973A}" type="datetimeFigureOut">
              <a:rPr lang="lt-LT" smtClean="0"/>
              <a:t>2022-09-21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B7C8-90D5-4FA6-9649-975AF98A560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2447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Google Shape;91;p13"/>
          <p:cNvSpPr txBox="1"/>
          <p:nvPr/>
        </p:nvSpPr>
        <p:spPr>
          <a:xfrm>
            <a:off x="6606240" y="2034364"/>
            <a:ext cx="5230281" cy="861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5000" b="1">
                <a:solidFill>
                  <a:srgbClr val="FFFFFF"/>
                </a:solidFill>
                <a:latin typeface="Cabinet Grotesk"/>
                <a:ea typeface="Cabinet Grotesk"/>
                <a:cs typeface="Cabinet Grotesk"/>
                <a:sym typeface="Cabinet Grotesk"/>
              </a:defRPr>
            </a:pPr>
            <a:endParaRPr dirty="0"/>
          </a:p>
        </p:txBody>
      </p:sp>
      <p:sp>
        <p:nvSpPr>
          <p:cNvPr id="147" name="Google Shape;90;p13"/>
          <p:cNvSpPr txBox="1"/>
          <p:nvPr/>
        </p:nvSpPr>
        <p:spPr>
          <a:xfrm>
            <a:off x="2765793" y="2880749"/>
            <a:ext cx="3362444" cy="52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2800" b="1">
                <a:latin typeface="Cabinet Grotesk"/>
                <a:ea typeface="Cabinet Grotesk"/>
                <a:cs typeface="Cabinet Grotesk"/>
                <a:sym typeface="Cabinet Grotesk"/>
              </a:defRPr>
            </a:lvl1pPr>
          </a:lstStyle>
          <a:p>
            <a:endParaRPr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EE959F7-E57E-0EA4-E103-56296D3E2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569" y="771269"/>
            <a:ext cx="2102902" cy="110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4F1A6-2E60-4C84-9FCB-5BE05EA2A8AD}"/>
              </a:ext>
            </a:extLst>
          </p:cNvPr>
          <p:cNvSpPr txBox="1"/>
          <p:nvPr/>
        </p:nvSpPr>
        <p:spPr>
          <a:xfrm>
            <a:off x="273424" y="2880749"/>
            <a:ext cx="116451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bg1"/>
                </a:solidFill>
              </a:rPr>
              <a:t>BAUDŽIAMASIS ĮSTATYMAS, JO GALIOJIMAS IR AIŠKINIMAS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8B346-DAFF-47EE-907D-19691DACB987}"/>
              </a:ext>
            </a:extLst>
          </p:cNvPr>
          <p:cNvSpPr txBox="1"/>
          <p:nvPr/>
        </p:nvSpPr>
        <p:spPr>
          <a:xfrm>
            <a:off x="2765793" y="4327299"/>
            <a:ext cx="6329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000" dirty="0">
                <a:solidFill>
                  <a:schemeClr val="bg1"/>
                </a:solidFill>
              </a:rPr>
              <a:t>doc. dr. Giedrius </a:t>
            </a:r>
            <a:r>
              <a:rPr lang="lt-LT" sz="3000" dirty="0" err="1">
                <a:solidFill>
                  <a:schemeClr val="bg1"/>
                </a:solidFill>
              </a:rPr>
              <a:t>Nemeikšis</a:t>
            </a:r>
            <a:endParaRPr lang="lt-LT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 laike 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(BK 3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75118"/>
            <a:ext cx="11023134" cy="5278020"/>
          </a:xfrm>
        </p:spPr>
        <p:txBody>
          <a:bodyPr>
            <a:noAutofit/>
          </a:bodyPr>
          <a:lstStyle/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Jeigu </a:t>
            </a: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NV sudaro 2 VEIKSMAI -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jos padarymo pabaiga yra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ANTROJO VEIKSMO ATLIKIMO LAIKAS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TĘSTINĖS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ir </a:t>
            </a: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TRUNKAMOSIOS VEIKOS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padary­mo atveju NV padarymo laikas yra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visas laikas, per kurį asmuo darė BK numatytas veikas, </a:t>
            </a: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TAČIAU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šių NV padarymo atvejais taikomas įstatymas, galiojęs tuo metu, kai NV buvo pabaigta arba nutraukta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Jeigu NV nebuvo pabaigta dėl to, kad nutrūko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RENGIMOSI ARBA PASIKĖSINIMO STADIJOJE</a:t>
            </a: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-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taikomas jos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NUTRŪKIMO METU GALIOJĘS BK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  <a:endParaRPr lang="lt-LT" sz="1900" dirty="0">
              <a:solidFill>
                <a:srgbClr val="000000"/>
              </a:solidFill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BENDRININKAVIMO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atvejais kiekvienam iš bendrininkų taikomas 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BK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, galiojęs tuo metu, kai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bendrininkas, veikda­mas pagal susitarimą, PABAIGĖ SAVO VEIKSMUS arba nuo jų SUSILAIKĖ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IŠIMTIS</a:t>
            </a:r>
            <a:r>
              <a:rPr lang="lt-LT" sz="1900" b="1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: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tokios bendrininkų padarytos NV, kurių padarinių atsiradimo </a:t>
            </a:r>
            <a:r>
              <a:rPr lang="lt-LT" sz="19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JIE NORĖJO KITU METU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. Tokiais atvejais visiems bendrininkams taikomas BK, galiojęs padarinių atsiradimo metu.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II. principinė nuostata, kad ŠVELNESNIS BAUDŽIAMASIS ĮSTATYMAS TURI GRĮŽ­TAMĄJĄ GALIĄ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ESMĖ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kaltininkui taikomas ne tas įstatymas, kuris galiojo jo veikos padarymo metu, o vėlesnis įstatymas, jei jis pripažįstamas švelnesniu. </a:t>
            </a:r>
          </a:p>
          <a:p>
            <a:pPr marL="85725" indent="0">
              <a:lnSpc>
                <a:spcPct val="100000"/>
              </a:lnSpc>
              <a:spcBef>
                <a:spcPts val="600"/>
              </a:spcBef>
              <a:buNone/>
            </a:pPr>
            <a:endParaRPr lang="lt-L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1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 laike 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(BK 3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830" y="1557866"/>
            <a:ext cx="10686704" cy="5195271"/>
          </a:xfrm>
        </p:spPr>
        <p:txBody>
          <a:bodyPr>
            <a:noAutofit/>
          </a:bodyPr>
          <a:lstStyle/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ŠVELNESNIS ĮSTATYMAS: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BK, kuris panaikina veikos nusikalstamumą</a:t>
            </a: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: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toks įstatymas, kuriame nebenustatyta buvusios NV sudėtis (visiškas </a:t>
            </a:r>
            <a:r>
              <a:rPr lang="lt-LT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dekri­minalizavimas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) arba susiaurinta NV sudėtis, nustatant naujų arba atsisakant buvusių šios sudėties požymių (dalinis </a:t>
            </a:r>
            <a:r>
              <a:rPr lang="lt-LT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dekriminalizavi­mas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), dėl to tam tikros veikos tampa nenusikalstamomis.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Baudžiamuoju bausmę švelninančiu įstatymu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pripažinimas toks įstatymas, kuris: 1) sumažina BK straipsnio sankcijoje nustatytą laisvės atėmimo bausmės minimalią, maksimalią arba abi šias ribas; 2) sumažina BK Bendro­sios dalies straipsnyje nustatytą bausmės rūšies minimalią, maksimalią arba šias abi ribas, 3) BK straipsnio sankcijoje nustato naują vieną arba kelias alternatyvias švelnesnių bausmių rūšis, 4) iš BK straips­nio sankcijos pašalina 1 arba kelias griežtesnes bausmės rūšis, ir pan.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Baudžiamuoju nusikalstamą veiką padariusio asmens padėtį kitaip lengvinančiu įstatymu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pripažintinas toks įstatymas, kuris, </a:t>
            </a:r>
            <a:r>
              <a:rPr lang="lt-LT" sz="1900" i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pvz., išplečia galimybes atleisti veiką padariusį asmenį nuo BA ir bausmės arba atidėti jam paskirtos bausmės vykdymą, nustato asmeniui palankesnę pataisos įstaigos rūšį, sutrumpina sena­ties, teistumo terminus ir pan.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endParaRPr lang="lt-L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9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 laike 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(BK 3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457" y="1466492"/>
            <a:ext cx="10678076" cy="52866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ŠVELNESNIO BĮ TAIKYMO RIBOS:</a:t>
            </a: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toks įstatymas taikomas: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iki jo įsigaliojimo NV padariusiems asmenims;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atliekantiems bausmę asmenims;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turintiems teistumą asmenims.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III. BK NUSTATYTA PRINCIPINĖ NUOSTATA — GRIEŽTESNIS BĮ NETURI GRĮŽTAMOSIOS GALIOS</a:t>
            </a:r>
            <a:r>
              <a:rPr lang="lt-LT" sz="18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Veikos nusikalstamumą nustatantis įstatymas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yra toks įstatymas, kuriame nustatyta nauja arba pakeista NV sudėtis išplečiant BA ribas</a:t>
            </a:r>
            <a:r>
              <a:rPr lang="lt-LT" sz="18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, </a:t>
            </a:r>
            <a:r>
              <a:rPr lang="lt-LT" sz="1800" i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pvz. </a:t>
            </a:r>
            <a:r>
              <a:rPr lang="lt-LT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baudžiamieji įstatymai, kuriais buvo nustatyta BA už tarptautinių sankcijų pažeidimą (BK 123</a:t>
            </a:r>
            <a:r>
              <a:rPr lang="lt-LT" sz="1800" i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1</a:t>
            </a:r>
            <a:r>
              <a:rPr lang="lt-LT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str.), išnaudojimą priverstiniam darbui ar paslaugoms (BK 147</a:t>
            </a:r>
            <a:r>
              <a:rPr lang="lt-LT" sz="1800" i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1</a:t>
            </a:r>
            <a:r>
              <a:rPr lang="lt-LT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str.), neteisėtą praturtėjimą (BK 189</a:t>
            </a:r>
            <a:r>
              <a:rPr lang="lt-LT" sz="1800" i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1</a:t>
            </a:r>
            <a:r>
              <a:rPr lang="lt-LT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str.) ir t.t. </a:t>
            </a:r>
            <a:endParaRPr lang="lt-LT" sz="1800" i="1" dirty="0">
              <a:solidFill>
                <a:srgbClr val="000000"/>
              </a:solidFill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Griežtinantis bausmę įstatymas </a:t>
            </a: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yra toks įstatymas, kuris pa­didina laisvės atėmimo bausmės minimalią, maksimalią arba abi šias ribas sankcijoje, numato naują alternatyvią griežtesnę bausmės rūšį sankcijoje, pašalina švelnesnę bausmės rūšį sankcijoje ir pan.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Kitaip sunkinantis NV padariusio asmens padėtį įstatymas </a:t>
            </a: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yra toks įstatymas, kuris susiaurina galimybes atleisti veiką padariusį asmenį nuo BA arba atidėti jam pa­skirtos bausmės vykdymą, nustato asmeniui mažiau palankią pataisos įstaigos rūšį, suteikia mažiau palankesnes baudos sumokėjimo sąlygas, teistumo terminus ir pan.</a:t>
            </a:r>
          </a:p>
          <a:p>
            <a:endParaRPr lang="lt-L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8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 laike 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(BK 3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226"/>
            <a:ext cx="11099334" cy="5372911"/>
          </a:xfrm>
        </p:spPr>
        <p:txBody>
          <a:bodyPr>
            <a:noAutofit/>
          </a:bodyPr>
          <a:lstStyle/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800" b="1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IV </a:t>
            </a:r>
            <a:r>
              <a:rPr lang="lt-LT" sz="18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PRINCIPINĖ NUOSTATA</a:t>
            </a: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: pagal BK 3 str. 3 d. griežtesnis baudžiamasis įstatymas neturi grįžtamosios galios, turi </a:t>
            </a:r>
            <a:r>
              <a:rPr lang="lt-LT" sz="18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IŠIMTĮ</a:t>
            </a: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, pagal kurią grįžtamąją galią turi normos, nusta­tančios BA už: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genocidą (BK 99 str.),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tarptauti­nės teisės draudžiamą elgesį su žmonėmis (BK 100 str.),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tarptautinės humanitarinės teisės saugomų asmenų žudymą (BK 101 str.),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oku­puotos valstybės civilių trėmimą (BK 102 str.),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tarptautinės humani­tarinės teisės saugomų asmenų žalojimą, kankinimą ar kitokį nežmo­nišką elgesį su jais (BK 103 str.),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civilių ar karo belaisvių prievartinį panaudojimą priešo ginkluotosiose pajėgose (BK 105 str.),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saugomų objektų naikinimą ar nacionalinių vertybių grobstymą (BK 106 str.),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agresiją (BK 110 str.),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draudžiamą karo ataką (BK 111 str.),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uždraustų karo priemonių naudojimą (BK 112 str.),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aplaidų vado pareigų vyk­dymą (BK 113</a:t>
            </a:r>
            <a:r>
              <a:rPr lang="lt-LT" sz="1800" baseline="300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1</a:t>
            </a: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str.).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800" b="1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PASTABA</a:t>
            </a:r>
            <a:r>
              <a:rPr lang="lt-LT" sz="18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: </a:t>
            </a: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ši išimtis turėtų būti taikoma tik tiems asmenims, kurių atžvilgiu dar nėra priimtas ir įsiteisėjęs apkaltinamasis teismo nuosprendis.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7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 laike 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(BK 3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830" y="1557866"/>
            <a:ext cx="10686703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Teismų ­praktikoje skiriamos ir kelios </a:t>
            </a: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PRIEŠTARINGO BĮ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rūšys: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PROBLEMINĖ SITUACIJA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kai įstatymų leidėjas pakeičia BK, padidindamas minimalią bausmės ribą ir kartu sumažindamas maksimalią jos ribą ir atvirkščiai.</a:t>
            </a:r>
            <a:endParaRPr lang="lt-LT" sz="19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SPRENDIMAS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</a:t>
            </a:r>
            <a:endParaRPr lang="lt-LT" sz="19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Jeigu kaltininkui gali būti paskirta bausmė arčiau minimalios įstatymo sankcijoje numaty­tos ribos, BK, kurio sankcijoje nustatyta minimali bausmė yra švelnesnė, laikytinas švelnesniu kaltininkui ir jo veika kvalifikuojama bei bausmė skiriama pagal šį 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BK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Jeigu kaltininkui gali būti pa­skirta bausmė, didesnė negu senajame BK numatyta maksimali jos riba, naujasis įstatymas kaltininkui yra griežtesnis ir neturi grįžta­mosios galios. Tokiu atveju taikomas BK, galiojęs veikos padarymo metu.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2 PROBLEMINĖ SITUACIJA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BĮ, kuris negaliojo nei NV padarymo, nei nuosprendžio priėmimo metu, tačiau galiojo, kol vyko ikiteisminis tyrimas ir teismi­nis bylos nagrinėjimas iki nuosprendžio priėmimo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- </a:t>
            </a: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TARPINIS ĮSTATYMAS. </a:t>
            </a:r>
            <a:endParaRPr lang="lt-LT" sz="19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AGAL TEISMŲ PRAKTIKĄ</a:t>
            </a: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jeigu tarpinis BK yra griežtesnis - į jį neatsižvelgiama, </a:t>
            </a: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o j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eigu jis yra švelnesnis - tai turėtų būti taikomas.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 laike 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(BK 3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94" y="1557866"/>
            <a:ext cx="10600440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900" b="1" dirty="0">
              <a:solidFill>
                <a:srgbClr val="000000"/>
              </a:solidFill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INĖTŲ TAISYKLIŲ IŠIMTYS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baudžiamojo ar auklė­jamojo poveikio priemonės ir priverčiamosios medicinos priemonės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skiriamos tos, kurias nustato teismo sprendimo priėmimo metu ga­liojantis BK.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išplėstinis turto konfis­kavimas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skiriamas tik tuo atveju, jeigu jis nustatytas BK uždraustos veikos padarymo metu galiojusiame 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BK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PAGRINDIMAS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visos minėtosios priemonės nėra priskiriamos kriminalinėms bausmėms ir nėra tiesiogiai skirtos asmeniui nubausti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baudžiamojo poveikio priemonės turi padėti įgyvendinti bausmės paskirtį, auklėjamojo poveikio priemonės - padėti nepilna­mečiui pakeisti gyvenimo būdą ir elgesį bei sulaikyti jį nuo naujų NV padarymo, priverčiamosios medicinos priemo­nės - apsaugoti visuomenę nuo pavojingų psichinio ligonio veiksmų.</a:t>
            </a:r>
          </a:p>
        </p:txBody>
      </p:sp>
    </p:spTree>
    <p:extLst>
      <p:ext uri="{BB962C8B-B14F-4D97-AF65-F5344CB8AC3E}">
        <p14:creationId xmlns:p14="http://schemas.microsoft.com/office/powerpoint/2010/main" val="130898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 teritorijoje ir asmenims 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049" y="1557866"/>
            <a:ext cx="10876484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Tarptautinėje ir ES teisėje vartojamas </a:t>
            </a:r>
            <a:r>
              <a:rPr lang="lt-LT" sz="20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baudžia­mosios jurisdikcijos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terminas reiškia valstybės BĮ galiojimo ir valstybės valdžios įgyvendinimo baudžiamojoje justicijoje ribas</a:t>
            </a:r>
            <a:r>
              <a:rPr lang="lt-LT" sz="20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Valstybė turi teisę vykdyti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visą bau­džiamąją savo teritorijoje padarytų NV jurisdikciją (</a:t>
            </a:r>
            <a:r>
              <a:rPr lang="lt-LT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teritorinė jurisdikcija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ribotą, tarptautinės ir ES teisės aktuose gana tiksliai apibrėžtą baudžiamąją jurisdikciją už savo valstybės teri­torijos ribų padarytas NV (</a:t>
            </a:r>
            <a:r>
              <a:rPr lang="lt-LT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eksteritorinė jurisdikcija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Lietuvos baudžiamąją jurisdikciją lemia </a:t>
            </a:r>
            <a:r>
              <a:rPr lang="lt-LT" sz="20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teritorinis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(BK 4 str.), </a:t>
            </a:r>
            <a:r>
              <a:rPr lang="lt-LT" sz="20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aktyviosios pilietybės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(BK 5 str.), </a:t>
            </a:r>
            <a:r>
              <a:rPr lang="lt-LT" sz="20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valstybės interesų apsaugos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(BK 6 str.) ir </a:t>
            </a:r>
            <a:r>
              <a:rPr lang="lt-LT" sz="20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universalusis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(BK 7 str.) principai.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20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BT </a:t>
            </a:r>
            <a:r>
              <a:rPr lang="lt-LT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DOKTRINO­JE</a:t>
            </a:r>
            <a:r>
              <a:rPr lang="lt-LT" sz="20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Lietuva privalo įteisinti </a:t>
            </a:r>
            <a:r>
              <a:rPr lang="lt-LT" sz="20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pasyviosios pilietybės (pasyvųjį personalinį) </a:t>
            </a:r>
            <a:r>
              <a:rPr lang="lt-LT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principą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, </a:t>
            </a:r>
            <a:r>
              <a:rPr lang="lt-LT" sz="20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t. y.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valstybė turi numatyti galimybę taikyti baudžiamąją jurisdikciją nusikaltimams, jeigu (sąlygų visuma):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jie yra padaromi užsienyje prieš LR pilietį;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nusi­kaltimo padarymo vietos bei kaltininko pilietybės valstybės nevykdo savo jurisdikcijos.</a:t>
            </a:r>
          </a:p>
        </p:txBody>
      </p:sp>
    </p:spTree>
    <p:extLst>
      <p:ext uri="{BB962C8B-B14F-4D97-AF65-F5344CB8AC3E}">
        <p14:creationId xmlns:p14="http://schemas.microsoft.com/office/powerpoint/2010/main" val="272078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galiojimas: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Teritorijos principas (BK 4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083" y="1557866"/>
            <a:ext cx="10669450" cy="5195271"/>
          </a:xfrm>
        </p:spPr>
        <p:txBody>
          <a:bodyPr>
            <a:noAutofit/>
          </a:bodyPr>
          <a:lstStyle/>
          <a:p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TERITORINIO PRINCIPO </a:t>
            </a:r>
            <a:r>
              <a:rPr lang="lt-LT" sz="19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ESMĖ: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asmuo, pa­daręs NV Lietuvos teritorijoje arba laivuose ar orlaiviuose su Lietuvos vėliava ar skiriamaisiais ženklais, atsako pagal BK. </a:t>
            </a:r>
          </a:p>
          <a:p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Nagrinėjant teritorinio principo esmę svarbūs šie aspektai: </a:t>
            </a: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Lietuvos teritorija, NV padarymo vieta, NV padaręs asmuo ir imu­nitetai nuo baudžiamosios jurisdikcijos.</a:t>
            </a:r>
            <a:endParaRPr lang="lt-LT" sz="1900" dirty="0">
              <a:effectLst/>
              <a:latin typeface="Arial" panose="020B0604020202020204" pitchFamily="34" charset="0"/>
              <a:ea typeface="Sylfaen" panose="010A0502050306030303" pitchFamily="18" charset="0"/>
              <a:cs typeface="Arial" panose="020B0604020202020204" pitchFamily="34" charset="0"/>
            </a:endParaRPr>
          </a:p>
          <a:p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LIETUVOS VALSTYBĖS TERITORIJA: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Lietuvos teritorinė jūra –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LR teritorijai priklausanti 12 jūrmylių pločio nuo bazinės linijos Baltijos jūros van­denų juosta.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K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ontinentinis šelfas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ir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išskirtinė ekonominė zona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(per 200 jūrmylių nuo bazinių linijų, nuo kurių matuojamas teritorinės jūros plotis)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NĖRA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Lie­tuvos valstybės teritorijos dalis.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TODĖL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BA klausimas galėtų būti sprendžiamas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taikant kitus valstybės baudžiamosios jurisdikcijos principus, </a:t>
            </a:r>
            <a:r>
              <a:rPr lang="lt-LT" sz="1900" i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pvz., vėliavos principas, aktyvios pilietybės principą, jei NV padarė LR pilietis (BK 5 str.), universalųjį principą (BK 7 str.) ir pan.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BK 4 str. įteisinta taisyklė: </a:t>
            </a: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atviroje jūro­je esantis laivas ar oro erdvėje esantis orlaivis su Lietuvos valstybės vėliava ar skiriamaisiais ženklais pripažįstamas Lie­tuvos valstybės teritorija. </a:t>
            </a:r>
          </a:p>
          <a:p>
            <a:endParaRPr lang="lt-LT" sz="1800" dirty="0">
              <a:solidFill>
                <a:srgbClr val="000000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8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galiojimas: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Teritorijos principas (BK 4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1406106"/>
            <a:ext cx="10940006" cy="53470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PASTABA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Laivui ar orlaiviui, esančiam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užsienio šalies teritorijoje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, galioja tos šalies įsta­tymai,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BET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jie nebus savaime taikomi, jei tame laive ar orlaivyje bus padaryta 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NV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Lietuvos valstybė, pagal LR Valstybės sienos ir jos apsaugos įstaty­mo 6 str., taiko BK tik kai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NV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padariniai yra susiję su LR, fizinių ar juridinių asmenų, juridinių asmenų filialų, at­stovybių bei juridinio asmens statuso neturinčių asmenų interesais;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padaryta ar daroma NV trikdo viešąją tvarką arba pažeidžia taikaus plaukimo teritorine jūra tvarką;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būtina užkirsti kelią neteisėtai ginklų, šaudmenų, sprogmenų, sprogstamųjų, narko­tinių, psichotropinių, radioaktyviųjų, branduolinio kuro ciklo, bran­duolinių, daliųjų, pavojingų ir (ar) kenksmingų medžiagų apyvartai;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to prašo į teritorinę jūrą įplaukusio laivo kapitonas arba laivo įre­gistravimo valstybės diplomatinis atstovas ar konsulinis pareigūnas.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PASTABA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šios nuostatos taikomos tik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CIVILIAMS JŪRŲ LAIVAMS IR ORLAIVIAMS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133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galiojimas: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Teritorijos principas (BK 4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206" y="1557866"/>
            <a:ext cx="10515600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BA už </a:t>
            </a:r>
            <a:r>
              <a:rPr lang="lt-LT" sz="18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KARINIUOSE JŪRŲ LAIVUOSE AR OR­LAIVIUOSE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padarytą NV taikoma pagal tos valstybės, kurios nacionalinei priklausomybei priskiriamas tas karinis jūrų laivas ar orlaivis, baudžiamuosius įstatymus, kad ir kur jis (karinis jūrų laivas ar orlaivis) būtų.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LIETUVOJE VEIKIANČIŲ UŽSIENIO DIPLOMATINIŲ ATSTO­VYBIŲ TERITORIJA, TRANSPORTO PRIEMONĖS IR PRIVAČIOS REZIDEN­CIJOS, </a:t>
            </a: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pagal LR Įstatymą dėl užsienio valstybių diplomatinių atstovybių LR statuso, </a:t>
            </a:r>
            <a:r>
              <a:rPr lang="lt-LT" sz="18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nelaikomi Lietuvos teritorija </a:t>
            </a: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ir naudojasi neliečiamybe.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NV </a:t>
            </a:r>
            <a:r>
              <a:rPr lang="lt-LT" sz="18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PADARYMO VIETA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- vieta, kurioje asmuo veikė, arba galėjo ir turėjo veikti (formalios NV sudėties atveju), arba kurioje atsirado BK numatytų pa­darinių (materialiosios NV sudėties atveju). </a:t>
            </a:r>
            <a:endParaRPr lang="lt-LT" sz="1800" dirty="0">
              <a:solidFill>
                <a:srgbClr val="000000"/>
              </a:solidFill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NV, PADAROMA NEVEIKIMU -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ta vieta, kurioje buvo atsiradusi pareiga veikti, bus tokios NV padarymo vieta.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Kai ta pati </a:t>
            </a:r>
            <a:r>
              <a:rPr lang="lt-LT" sz="18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NV </a:t>
            </a: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padaryta ir Lietuvos valstybės te­ritorijoje, ir užsienyje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- laikoma, kad NV padaryta Lietuvos valsty­bės teritorijoje, </a:t>
            </a: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JEIGU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šioje teritorijoje ji buvo pradėta, baigta arba nutrūko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TODĖL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užtenka, kad bent NV pradžia (NV sudarantis elgesys) arba pabaiga (padarinių atsiradimas), arba NV tęsinys buvo padarytas Lietuvoje, kad BA taip pat kiltų ir pagal BK.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endParaRPr lang="lt-LT" sz="1800" dirty="0">
              <a:solidFill>
                <a:srgbClr val="000000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07CEE54-215E-42BE-9672-631E6FA5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400" b="1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struktūra</a:t>
            </a:r>
            <a:br>
              <a:rPr lang="lt-LT" sz="1800" b="1" dirty="0">
                <a:effectLst/>
                <a:latin typeface="Sylfaen" panose="010A0502050306030303" pitchFamily="18" charset="0"/>
                <a:ea typeface="Sylfaen" panose="010A0502050306030303" pitchFamily="18" charset="0"/>
                <a:cs typeface="Sylfaen" panose="010A0502050306030303" pitchFamily="18" charset="0"/>
              </a:rPr>
            </a:br>
            <a:endParaRPr lang="lt-LT" sz="4200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FD27EAD6-FFD9-4599-871F-471BB454A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6834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galiojimas: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Teritorijos principas (BK 4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94" y="1557866"/>
            <a:ext cx="10600440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Remiantis </a:t>
            </a:r>
            <a:r>
              <a:rPr lang="lt-LT" sz="18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teritoriniu principu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BA kyla pagal BK, kad ir koks asmuo - </a:t>
            </a: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fizinis ar juridinis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- padarė NV, </a:t>
            </a: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NEATSIŽVELGIANT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, ar fizinis asmuo yra </a:t>
            </a: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LR pilietis, užsie­nietis ar asmuo be pilietybės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(apatridas), ar juridinis asmuo registruo­tas </a:t>
            </a: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LR ar kitoje valstybėje, kokia juridinio asmens forma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ir pan.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TAČIAU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vykdant baudžiamąją jurisdikciją visada būtina įsitikinti dėl </a:t>
            </a:r>
            <a:r>
              <a:rPr lang="lt-LT" sz="18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TARPTAUTINIO IR NACIONALINIO IMUNITETO NUO BAUDŽIAMOSIOS JURISDIKCIJOS,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nes NV Lietuvoje padaręs asmuo, tu­rintis imunitetą nuo Lietuvos baudžiamosios jurisdikcijos, negali būti patrauktas BA Lietuvoje. </a:t>
            </a:r>
            <a:endParaRPr lang="lt-LT" sz="1800" dirty="0">
              <a:solidFill>
                <a:srgbClr val="000000"/>
              </a:solidFill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Vienos konvencija dėl diplomatinių santykių ir LR įstatymas dėl užsienio valstybių diplomatinių atstovybių LR statuso 9 str.: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Diplomatinės atstovybės vadovai, diplomatai ir jų šeimos nariai naudojasi asmens bei privačios rezidencijos neliečiamybe.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TAČIAU</a:t>
            </a:r>
            <a:r>
              <a:rPr lang="lt-LT" sz="18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tik diplomatai, jei jie nėra LR piliečiai, naudojasi imunitetu nuo LR baudžiamosios, civilinės ir administracinės atsakomybės.</a:t>
            </a:r>
          </a:p>
          <a:p>
            <a:pPr indent="-254000" algn="just">
              <a:lnSpc>
                <a:spcPct val="100000"/>
              </a:lnSpc>
              <a:spcBef>
                <a:spcPts val="600"/>
              </a:spcBef>
            </a:pP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Diplomatinį imunitetą taip pat turi </a:t>
            </a:r>
            <a:r>
              <a:rPr lang="lt-LT" sz="18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užsienio valstybių vadovai, parlamentarai, vyriausybinių de­legacijų nariai </a:t>
            </a:r>
            <a:r>
              <a:rPr lang="lt-LT" sz="18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ir pan.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02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galiojimas: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Teritorijos principas (BK 4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346" y="1557866"/>
            <a:ext cx="10386205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LR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yra sudariusi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dvišales ir daugiašales tarptautines sutartis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, kurių pagrindu tam tikroms asmenų grupėms 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LR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suteikiamas imunitetas nuo baudžiamosios ju­risdikcijos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</a:t>
            </a:r>
            <a:r>
              <a:rPr lang="lt-LT" sz="19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valstybių narių atstovams Jungtinėse Tautose ir Jungtinių Tautų pareigūnams pagal Konvenciją dėl Jungtinių Tautų privilegijų ir imunitetų;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valstybių narių atstovams ir Europos Tarybos pareigūnams pagal Europos Tarybos statutą bei Europos Tarybos privilegijų ir imunitetų pa­grindinį susitarimą;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Tarptautinio baudžiamojo teismo teisėjams, prokurorams ir jų pavaduotojams bei sekretoriui pagal Tarptautinio baudžiamojo teis­mo Romos statutą ir t.t.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900" b="1" dirty="0">
              <a:effectLst/>
              <a:latin typeface="Arial" panose="020B0604020202020204" pitchFamily="34" charset="0"/>
              <a:ea typeface="Sylfaen" panose="010A0502050306030303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PROBLEMOS SPRENDIMAS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: NV Lietuvos valstybės teritori­joje padaręs asmuo, kuris naudojasi diplomatiniu imunitetu nuo Lie­tuvos baudžiamosios jurisdikcijos, gali būti paskelbiamas </a:t>
            </a:r>
            <a:r>
              <a:rPr lang="lt-LT" sz="1900" i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persona </a:t>
            </a:r>
            <a:r>
              <a:rPr lang="lt-LT" sz="1900" i="1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non</a:t>
            </a:r>
            <a:r>
              <a:rPr lang="lt-LT" sz="1900" i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lt-LT" sz="1900" i="1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grata</a:t>
            </a:r>
            <a:r>
              <a:rPr lang="lt-LT" sz="1900" i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,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tada jis privalo grįžti į jį paskyrusią šalį, kuri sprendžia BA klausimą pagal savo baudžiamuosius įstatymus.</a:t>
            </a:r>
          </a:p>
        </p:txBody>
      </p:sp>
    </p:spTree>
    <p:extLst>
      <p:ext uri="{BB962C8B-B14F-4D97-AF65-F5344CB8AC3E}">
        <p14:creationId xmlns:p14="http://schemas.microsoft.com/office/powerpoint/2010/main" val="157187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galiojimas: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Teritorijos principas (BK 4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09" y="1557866"/>
            <a:ext cx="9937630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9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Asmenų, kurie naudojasi </a:t>
            </a: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NACIONALINIU IMUNITETU nuo bau­džiamosios jurisdikcijos,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ratą nustato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Konstitucija, kurios 62 str. nustato Seimo nario, 86 str. 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-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Res­publikos Prezidento, 100 str. - Ministro Pirmininko ir minis­trų, 104 str. - Konstitucinio Teismo teisėjų, 114 straipsnis - teisėjų neliečiamybę.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Pagal LR išrinktų Europos Par­lamento narių statuso ir darbo sąlygų įstatymą - Europos Parlamento nariai;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Pagal LR Rinkimų į Europos Parlamentą įstatymą - kandidatai į Europos Parlamento nario pareigas,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Pagal LR Seimo rinkimų įstatymą - kandidatai į Seimo nario pareigas ir t.t.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2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galiojimas: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Aktyvios pilietybės principas (BK 5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072" y="1557866"/>
            <a:ext cx="10738462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900" b="1" i="0" u="none" strike="noStrike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Sylfaen" panose="010A0502050306030303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AKTYVIOSIOS PILIETYBĖS PRINCIPO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ESMĖ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LR piliečiai ir kiti nuolat LR gyvenantys asmenys už užsienyje padarytus nusikaltimus atsako pagal BK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PAGRINDIMAS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Šios taisyklės įteisinimą BK nulemia tarptautinių savitarpio pagalbos bau­džiamosiose bylose, ekstradicijos, baudžiamojo persekiojimo ir pan. sutarčių nuostatos, leidžiančios atsisakyti išduoti kitai valstybei savo pilietį, neteikti teisinės pagalbos ir pan.</a:t>
            </a:r>
            <a:endParaRPr lang="lt-LT" sz="1900" dirty="0">
              <a:effectLst/>
              <a:latin typeface="Arial" panose="020B0604020202020204" pitchFamily="34" charset="0"/>
              <a:ea typeface="Sylfaen" panose="010A0502050306030303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BK 9 str.: asmens išdavimas kitai valstybei (ekstradicija) galimas tik LR tarptautinės sutarties pagrindu, todėl, </a:t>
            </a:r>
            <a:r>
              <a:rPr lang="lt-LT" sz="1900" i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pvz. </a:t>
            </a:r>
            <a:r>
              <a:rPr lang="lt-LT" sz="1900" i="1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LR </a:t>
            </a:r>
            <a:r>
              <a:rPr lang="lt-LT" sz="1900" i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pilietis, kuris padarė nusikaltimą kitoje valsty­bėje, jeigu su ja </a:t>
            </a:r>
            <a:r>
              <a:rPr lang="lt-LT" sz="1900" i="1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LR </a:t>
            </a:r>
            <a:r>
              <a:rPr lang="lt-LT" sz="1900" i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neturi tarptautinės sutarties dėl ekstradicijos arba sutartyje nenumatyta savo valstybės piliečio ekstra­dicijos galimybė, grįžęs į </a:t>
            </a:r>
            <a:r>
              <a:rPr lang="lt-LT" sz="1900" i="1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LR </a:t>
            </a:r>
            <a:r>
              <a:rPr lang="lt-LT" sz="1900" i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teritoriją negali būti išduotas valstybei, kurioje padarė nusikaltimą, o turi būti patrauktas BA aktyviosios pilietybės principo pagrin­du pagal Lietuvos BK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Šio principo pagrindu BA pagal BK straipsnį, nustatantį padaryto nusikaltimo sudėtį, taip pat traukiami </a:t>
            </a:r>
            <a:r>
              <a:rPr lang="lt-LT" sz="19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LR DIPLOMATAI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.</a:t>
            </a:r>
          </a:p>
          <a:p>
            <a:endParaRPr lang="lt-LT" sz="1900" b="1" dirty="0">
              <a:solidFill>
                <a:srgbClr val="000000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galiojimas: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Aktyvios pilietybės principas (BK 5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996" y="1557866"/>
            <a:ext cx="9652959" cy="5195271"/>
          </a:xfrm>
        </p:spPr>
        <p:txBody>
          <a:bodyPr>
            <a:noAutofit/>
          </a:bodyPr>
          <a:lstStyle/>
          <a:p>
            <a:pPr marL="342900" indent="-257175">
              <a:lnSpc>
                <a:spcPct val="100000"/>
              </a:lnSpc>
              <a:spcBef>
                <a:spcPts val="600"/>
              </a:spcBef>
            </a:pPr>
            <a:endParaRPr lang="lt-LT" sz="1800" b="1" dirty="0">
              <a:solidFill>
                <a:srgbClr val="000000"/>
              </a:solidFill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342900" indent="-25717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Š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IO PRINCIPO ĮGY­VENDINIMO LIETUVOJE SĄLYGOS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padarytas nusikaltimas (už baudžia­mojo nusižengimo padarymą baudžiamoji atsakomybė pagal BK ne­galima);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nusikaltimas pradėtas, daromas ir pabaigtas arba nutrauktas užsienio valstybėje;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nusikaltimą padarė </a:t>
            </a: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LR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pilie­tis ar kitas nuolat </a:t>
            </a: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LR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gyvenantis asmuo;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nusikaltimą padaręs </a:t>
            </a: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LR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pilietis ar kitas nuolat </a:t>
            </a: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LR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gyvenantis as­muo yra </a:t>
            </a: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LR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abipusio veikos baudžiamumo taisyklė;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nėra teisinio pagrindo nusikaltimą padariusį </a:t>
            </a: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LR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pilietį ar kitą nuolat </a:t>
            </a: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LR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gyve­nantį asmenį išduoti valstybei, kurioje padarytas nusikaltimas.</a:t>
            </a:r>
          </a:p>
          <a:p>
            <a:pPr marL="342900" indent="-257175">
              <a:lnSpc>
                <a:spcPct val="100000"/>
              </a:lnSpc>
              <a:spcBef>
                <a:spcPts val="600"/>
              </a:spcBef>
            </a:pPr>
            <a:endParaRPr lang="lt-LT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73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galiojimas: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Aktyvios pilietybės principas (BK 5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645" y="1557866"/>
            <a:ext cx="9790982" cy="5195271"/>
          </a:xfrm>
        </p:spPr>
        <p:txBody>
          <a:bodyPr>
            <a:noAutofit/>
          </a:bodyPr>
          <a:lstStyle/>
          <a:p>
            <a:pPr marL="342900" indent="-25717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PROBLEMA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: trečiojoje šalyje padariusiam NV asmeniui, ku­ris turi </a:t>
            </a: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LR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ir kitos valstybės (dvigubą) pilietybę, gali kilti klausimas, pagal kurios valstybės baudžiamuosius įstatymus jis galėtų būti patrauktas BA:</a:t>
            </a:r>
          </a:p>
          <a:p>
            <a:pPr marL="342900" indent="-25717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SPRENDIMO BŪDAI</a:t>
            </a: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:</a:t>
            </a:r>
            <a:endParaRPr lang="lt-LT" sz="1900" dirty="0">
              <a:effectLst/>
              <a:latin typeface="Arial" panose="020B0604020202020204" pitchFamily="34" charset="0"/>
              <a:ea typeface="Sylfaen" panose="010A0502050306030303" pitchFamily="18" charset="0"/>
              <a:cs typeface="Arial" panose="020B0604020202020204" pitchFamily="34" charset="0"/>
            </a:endParaRPr>
          </a:p>
          <a:p>
            <a:pPr marL="342900" indent="-25717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Lietuvos teis­mų praktikoje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prioritetas yra teikiamas </a:t>
            </a: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LR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pilietybei. </a:t>
            </a:r>
          </a:p>
          <a:p>
            <a:pPr marL="342900" indent="-25717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R</a:t>
            </a:r>
            <a:r>
              <a:rPr lang="lt-LT" sz="19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emiantis tarptautine ir ES teise,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tokiais atvejais siūloma taikyti vadinamąjį </a:t>
            </a:r>
            <a:r>
              <a:rPr lang="lt-LT" sz="19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efektyvios pilietybės prin­cipą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, pagal kurį nustatoma, kokios valstybės piliečiu asmuo laikytinas, pirmiausia atsižvelgiant į: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tikrąjį konkretų ryšį su tam tikra valstybe;</a:t>
            </a:r>
          </a:p>
          <a:p>
            <a:pPr marL="428625" indent="-34290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u="none" strike="noStrike" spc="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nuolatinę gyvenamąją vietą, kurioje gyvena ar dirba jis ir jo šeima;</a:t>
            </a:r>
          </a:p>
          <a:p>
            <a:pPr marL="428625" indent="-34290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u="none" strike="noStrike" spc="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turto buvimo vietą.</a:t>
            </a:r>
          </a:p>
        </p:txBody>
      </p:sp>
    </p:spTree>
    <p:extLst>
      <p:ext uri="{BB962C8B-B14F-4D97-AF65-F5344CB8AC3E}">
        <p14:creationId xmlns:p14="http://schemas.microsoft.com/office/powerpoint/2010/main" val="303350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galiojimas: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Valstybės interesų apsaugos principas (BK 6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940" y="1557866"/>
            <a:ext cx="10781593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900" b="1" i="0" u="none" strike="noStrike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Sylfaen" panose="010A0502050306030303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ŠIO PRINCIPO ESMĖ: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valstybė, į kurios esminius interesus užsienyje kėsinasi užsienietis, ne­turintis nuolatinės gyvenamosios vietos toje valstybėje, gali patraukti tokį užsienietį BA pagal savo BK.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ŠIO PRINCIPO ĮGYVENDINIMO LIETUVOJE SĄLYGOS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nusikaltimą padarė užsienietis (užsienio valstybės pilietis ar asmuo be pilietybės), netu­rintis nuolatinės gyvenamosios vietos LR;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nusi­kaltimas padarytas užsienyje;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padarytas nusikaltimas numatytas BK XVI skyriuje, nustatančiame BA už nusikaltimus Lietuvos valstybės nepriklausomybei, teritorijos vientisumui ir konstitucinei santvarkai;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abipusio veikos baudžiamumo taisyklė;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nusikaltimą padaręs užsienietis yra LR teritorijoje;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už tokio nusikaltimo padarymą užsienietis kitoje valstybėje nebuvo patrauktas BA ir nuteistas arba atleistas nuo BA. </a:t>
            </a:r>
          </a:p>
        </p:txBody>
      </p:sp>
    </p:spTree>
    <p:extLst>
      <p:ext uri="{BB962C8B-B14F-4D97-AF65-F5344CB8AC3E}">
        <p14:creationId xmlns:p14="http://schemas.microsoft.com/office/powerpoint/2010/main" val="3439099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galiojimas: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Valstybės interesų apsaugos principas (BK 6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457" y="1557866"/>
            <a:ext cx="10678076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BK XVI SKYRIUJE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nustatyta atsakomybė už valstybės perversmą (BK 114 str.), kėsinimąsi į LR Prezidento gyvybę (BK 115 str.) ar kitos valstybės ar tarptautinės viešosios organizacijos nario gyvybę (BK 116 str.) &lt;....&gt; užsienio valstybės ar tarptautinės viešosios or­ganizacijos simbolių išniekinimą (BK 128 str.).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PASTABA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š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is nusikaltimų sąrašas yra išsamus, todėl jame nenumatyto nusikaltimo, kuriuo nors ir bus kėsinamasi į esminius LR valstybės interesus, padarymas netaps pagrindu asmens BA pagal valstybės interesų apsaugos principą.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ABIPUSIO VEIKOS BAUDŽIAMUMO TAISYKLĖ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(aktyvios pilietybės ir valstybės interesų apsaugos principų taikymo sąlyga): p</a:t>
            </a:r>
            <a:r>
              <a:rPr lang="lt-LT" sz="19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akankama sąlyga patraukti asmenį BA yra tai, kad BA už jo padarytą vei­ką numatyta abiejų valstybių įstatymuose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PASTABA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įgyvendinant Lietuvoje aktyviosios pilietybės ir valstybės interesų apsaugos principus, Lietuvo­je skiriama bausmė už užsienyje padarytą nusikaltimą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negali viršyti maksimalaus nusikaltimo padarymo vietos valstybės BK už tokios veikos padarymą numatytos bausmės dydžio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  <a:endParaRPr lang="lt-LT" sz="19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33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galiojimas: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Universalumo principas (BK 7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698" y="1557866"/>
            <a:ext cx="10729835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900" b="1" i="0" u="none" strike="noStrike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Sylfaen" panose="010A0502050306030303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UNIVERSALIOJO PRINCIPO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ESMĖ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valstybė BA už tam tikrus nusikaltimus nustato neatsižvelgdama į juos padariusių asmenų pilietybę ir gyvenamąją vietą (1), nusikaltimo padarymo vietą (2) bei tai, ar už padarytą veiką baudžiama pagal nusi­kaltimo padarymo vietos įstatymus (3).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PAGRINDIMAS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tuo siekiama padėti BT priemonėmis užkirsti kelią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ypač pavojingiems tarptautiniams nusikal­timams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, kurie kelia pavojų ne tik konkrečios valstybės gyventojams, bet ir visai tarptautinei bendruomenei.</a:t>
            </a:r>
            <a:endParaRPr lang="lt-LT" sz="1900" dirty="0">
              <a:solidFill>
                <a:srgbClr val="000000"/>
              </a:solidFill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LR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universalųjį principą taiko tik tiems nusikal­timams, kurie numatyti 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LR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tarptautinėse sutartyse arba ES teisės aktuose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nusikaltimai žmoniškumui ir karo nusikaltimai (BK 99-113 str.)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numatyti Tarptautinio baudžiamojo teismo Romos statute;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prekyba žmonėmis (BK 147 str.) ir vaiko pirkimas arba parda­vimas (BK 157 str.)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— Protokole dėl prekybos žmonėmis, ypač mo­terimis ir vaikais, prevencijos, sustabdymo bei baudimo už vertimąsi ja, papildančiame Jungtinių Tautų Konvenciją prieš tarptautinį orga­nizuotą nusikalstamumą; </a:t>
            </a:r>
          </a:p>
        </p:txBody>
      </p:sp>
    </p:spTree>
    <p:extLst>
      <p:ext uri="{BB962C8B-B14F-4D97-AF65-F5344CB8AC3E}">
        <p14:creationId xmlns:p14="http://schemas.microsoft.com/office/powerpoint/2010/main" val="2500367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galiojimas: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Universalumo principas (BK 7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698" y="1557866"/>
            <a:ext cx="10729836" cy="519527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lt-LT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netikrų pinigų ar vertybinių popierių gaminimas, laikymas arba realizavimas (BK 213 str.)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– 2014-05-15 Europos Parlamento ir Tarybos direktyvoje 2014/62/ES dėl euro ir kitų va­liutų apsaugos nuo padirbinėjimo baudžiamosios teisės priemonėmis, kuria pakeičiamas Tarybos pamatinis sprendimas 2000/383/TVR;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te­roristiniai ir su teroristine veikla susiję nusikaltimai (BK 252</a:t>
            </a:r>
            <a:r>
              <a:rPr lang="lt-LT" sz="19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1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str. 1 ir 2 dalys) </a:t>
            </a:r>
            <a:r>
              <a:rPr lang="lt-LT" sz="19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-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2017 m. kovo 15 d. Europos Parlamento ir Tarybos direk­tyvoje (ES)2017/541 dėl kovos su terorizmu;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orlaivio, laivo ar stacionarios platformos kontinentiniame šelfe užgrobimas (BK 251 str.)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- 1988 m. Konven­cijoje dėl kovos su neteisėtais veiksmais prieš saugią jūrų laivybą ir jos Protokole dėl kovos su neteisėtais veiksmais prieš stacionarių plat­formų kontinentiniame šelfe saugą ir t. t.</a:t>
            </a:r>
            <a:endParaRPr lang="lt-LT" sz="19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BK 7 str. pateiktas NV, nu­matytų LR tarptautinėse sutartyse, kurioms taiko­mas universalus baudžiamojo įstatymo galiojimo principas, sąrašas yra išsamus.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K</a:t>
            </a:r>
            <a:r>
              <a:rPr lang="lt-LT" sz="19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ITAS ESMINIS ŠIO PRINCIPO POŽYMIS: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asmenį, padariusį tarptautinį ar tarptautinio pobūdžio nusikaltimą, numaty­tą BK 7 str., patraukti BA Lietuvoje galima net ir tuo atveju, kai nusikaltimo padarymo vietos valstybė nenumato BA už tokią veiką.</a:t>
            </a:r>
          </a:p>
          <a:p>
            <a:endParaRPr lang="lt-LT" sz="1800" b="1" dirty="0">
              <a:solidFill>
                <a:srgbClr val="000000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1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struktūra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784" y="1405468"/>
            <a:ext cx="10962749" cy="5347670"/>
          </a:xfrm>
        </p:spPr>
        <p:txBody>
          <a:bodyPr>
            <a:noAutofit/>
          </a:bodyPr>
          <a:lstStyle/>
          <a:p>
            <a:pPr marL="342900" indent="-257175">
              <a:lnSpc>
                <a:spcPct val="100000"/>
              </a:lnSpc>
              <a:spcBef>
                <a:spcPts val="600"/>
              </a:spcBef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Baudžiamosios teisės (BT) norma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- pirminis šios teisės šakos elementas, kuriam būdingi visi teisės teorijoje skiriami </a:t>
            </a:r>
            <a:r>
              <a:rPr lang="lt-LT" sz="19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normos požy­miai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: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bendrojo ir privalomojo pobūdžio taisyklė;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ją nustato kompetentinga valstybės institucija;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ji adresuota grupei asmenų, kuriems būdingi rūšiniai požymiai;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ji skirta tam tikram santykiui ir įgyven­dinama kiekvieną kartą, kai tik atsiranda joje numatyta situacija ar aplinkybės;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jos nevykdymas užtraukia valstybės prievartos priemonių taikymą ir t. t.</a:t>
            </a:r>
          </a:p>
          <a:p>
            <a:pPr marL="342900" indent="-257175"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Pagal </a:t>
            </a: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NORMOS TURINĮ </a:t>
            </a:r>
            <a:r>
              <a:rPr lang="lt-LT" sz="1900" spc="0" dirty="0">
                <a:solidFill>
                  <a:srgbClr val="000000"/>
                </a:solidFill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BT</a:t>
            </a:r>
            <a:r>
              <a:rPr lang="lt-LT" sz="1900" b="1" spc="0" dirty="0">
                <a:solidFill>
                  <a:srgbClr val="000000"/>
                </a:solidFill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normos gali būti skirstomos į: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draudžiamąsias,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kurios nustato teisinio santykio subjektui draudimą elgtis tam tikru būdu, </a:t>
            </a: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pvz.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, BK 65 str. 2 d.: „</a:t>
            </a:r>
            <a:r>
              <a:rPr lang="lt-LT" sz="1900" i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draudžiamas dvigubas bausmių keiti­mas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“, ir pan.;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įpareigojamąsias, </a:t>
            </a:r>
            <a:r>
              <a:rPr lang="lt-LT" sz="1900" u="none" strike="noStrike" spc="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kurios nustato teisinio santykio subjektui pareigą elgtis tam tikru būdu, pvz., BK 56 str. nustatyta, kad „</a:t>
            </a:r>
            <a:r>
              <a:rPr lang="lt-LT" sz="1900" i="1" u="none" strike="noStrike" spc="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pavojingam recidyvistui už tyčinį nusikaltimą skiriama griežtesnė negu straipsnio sankcijoje už padarytą nu­sikaltimą nustatytos laisvės atėmimo bausmės vidurkis baus­mė</a:t>
            </a:r>
            <a:r>
              <a:rPr lang="lt-LT" sz="1900" u="none" strike="noStrike" spc="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“, ir pan.;</a:t>
            </a:r>
          </a:p>
        </p:txBody>
      </p:sp>
    </p:spTree>
    <p:extLst>
      <p:ext uri="{BB962C8B-B14F-4D97-AF65-F5344CB8AC3E}">
        <p14:creationId xmlns:p14="http://schemas.microsoft.com/office/powerpoint/2010/main" val="2272736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07CEE54-215E-42BE-9672-631E6FA5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400" b="1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aiškinimas</a:t>
            </a:r>
            <a:br>
              <a:rPr lang="lt-LT" sz="1800" b="1" dirty="0">
                <a:effectLst/>
                <a:latin typeface="Sylfaen" panose="010A0502050306030303" pitchFamily="18" charset="0"/>
                <a:ea typeface="Sylfaen" panose="010A0502050306030303" pitchFamily="18" charset="0"/>
                <a:cs typeface="Sylfaen" panose="010A0502050306030303" pitchFamily="18" charset="0"/>
              </a:rPr>
            </a:br>
            <a:endParaRPr lang="lt-LT" sz="4200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FD27EAD6-FFD9-4599-871F-471BB454A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02884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aiškinimas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302" y="1337094"/>
            <a:ext cx="10859232" cy="54160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Baudžiamajam įstatymui aiškinti taikomos visos teisės teorijoje žinomos aiškinimo rūšys: 1) </a:t>
            </a: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pagal aiškinimo būdą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(kalbinis, istorinis, sisteminis, loginis, lyginamasis ir funkcinis aiškinimas), 2) </a:t>
            </a: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pagal apimtį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(adekvatusis, plečiamasis, siaurinamasis, atskleidžiamasis ir tiks­linamasis aiškinimas), 3) </a:t>
            </a: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pagal subjektus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(oficialusis ir neoficialusis aiškinimas).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Kalbinis aiškinimo būdas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remiasi kalbos mokėjimu, sintaksės ir morfologijos taisyklių taikymu bei taisyklingu žodžių vartojimu.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Istorinis aiškinimo būdas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leidžia nustatyti įstatymo prasmę pagal jo atsiradimo sąlygas ir aplinkybes. Taikant šį aiškinimo būdą beveik visada taikomas lyginamasis metodas - naujo įstatymo turinys lygi­namas su senuoju, tokiu būdu geriau suvokiamas naujojo turinys ir tikslas.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Sisteminis aiškinimo būdas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leidžia nustatyti baudžiamojo įstatymo straipsnio turinį atsižvelgiant į jo vietą BT sistemoje, taip pat ryšį su kitais straipsniais.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Loginis aiškinimo būdas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leidžia logikos metodais sukonkretinti baudžiamojo įstatymo straipsnio turinį ir jo abstraktų pobūdį pritaikyti prie realių gyvenimo situacijų ar santykių.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Lyginamasis aiškinimo būdas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leidžia bau­džiamojo įstatymo straipsnio turinį, jo atsiradimo priežastis ir pan. palyginti su tarptautinės ir ES, taip pat kitų valstybių teisės aktų nuos­tatomis.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Funkcinis aiškinimo būdas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grindžiamas veiksnių ir sąly­gų, kuriomis veikia ir yra taikomas baudžiamasis įstatymas, žinojimu.</a:t>
            </a:r>
          </a:p>
          <a:p>
            <a:endParaRPr lang="lt-LT" sz="1800" b="1" dirty="0">
              <a:solidFill>
                <a:srgbClr val="000000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25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aiškinimas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934" y="1557866"/>
            <a:ext cx="10515600" cy="5195271"/>
          </a:xfrm>
        </p:spPr>
        <p:txBody>
          <a:bodyPr>
            <a:noAutofit/>
          </a:bodyPr>
          <a:lstStyle/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Adekvatusis aiškinimas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yra toks, kai paraidžiui aiškinamasi baudžiamojo įstatymo turinio atitiktis jos prasmei;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</a:t>
            </a: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lečiamasis aiškinimas - 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kai tikrasis baudžiamojo įstatymo turinys aiškinamas plačiau, nei yra suformuluotas jo tekstas;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S</a:t>
            </a: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iaurinamasis aiškinimas -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kai tikrasis baudžiamojo įstatymo turinys aiškinamas siauriau, nei yra suformuluotas jo teks­tas.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endParaRPr lang="lt-LT" sz="1900" dirty="0">
              <a:effectLst/>
              <a:latin typeface="Arial" panose="020B0604020202020204" pitchFamily="34" charset="0"/>
              <a:ea typeface="Sylfaen" panose="010A0502050306030303" pitchFamily="18" charset="0"/>
              <a:cs typeface="Arial" panose="020B0604020202020204" pitchFamily="34" charset="0"/>
            </a:endParaRP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Teisės teorijoje taip pat skiriamas: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atskleidžiamasis aiškinimas -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kai nesant tekstinės (rašytinės) nuostatos atskleidžiamas tam tikro BA principo (</a:t>
            </a:r>
            <a:r>
              <a:rPr lang="lt-LT" sz="1900" i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pvz., teisingumo, proporcingumo ir pan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.) turinys;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tikslinamasis aiškinimas </a:t>
            </a:r>
            <a:r>
              <a:rPr lang="lt-LT" sz="1900" b="1" spc="0" dirty="0">
                <a:solidFill>
                  <a:srgbClr val="000000"/>
                </a:solidFill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-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kai tikrasis baudžia­mojo įstatymo turinys aiškinamas ne tik plačiau, bet ir peržengiant nuostatos lingvistinės prasmės ribas.</a:t>
            </a:r>
          </a:p>
        </p:txBody>
      </p:sp>
    </p:spTree>
    <p:extLst>
      <p:ext uri="{BB962C8B-B14F-4D97-AF65-F5344CB8AC3E}">
        <p14:creationId xmlns:p14="http://schemas.microsoft.com/office/powerpoint/2010/main" val="269871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aiškinimas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932" y="1557866"/>
            <a:ext cx="10515601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OFICIALUSIS AIŠKINIMAS </a:t>
            </a:r>
            <a:r>
              <a:rPr lang="lt-LT" sz="1800" b="1" i="0" u="none" strike="noStrike" spc="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-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tai baudžiamojo įstatymo aiškinimas, privalomas aiškinamąjį įstatymą taikantiems subjektams</a:t>
            </a:r>
            <a:r>
              <a:rPr lang="lt-LT" sz="18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b="1" dirty="0">
                <a:solidFill>
                  <a:srgbClr val="000000"/>
                </a:solidFill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</a:t>
            </a:r>
            <a:r>
              <a:rPr lang="lt-LT" sz="18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utentišką aiškinimą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atlieka įstatymą priėmęs subjektas - Seimas,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b="1" i="0" u="none" strike="noStrike" spc="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</a:t>
            </a:r>
            <a:r>
              <a:rPr lang="lt-LT" sz="18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eleguo­tojo aiškinimo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atveju - kitas (įstatymo nepriėmęs), bet specialiai tam įgaliotas subjektas.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k</a:t>
            </a:r>
            <a:r>
              <a:rPr lang="lt-LT" sz="18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azuistinį aiškinimą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atlieka bet kuris įsta­tymą taikantis subjektas, priimdamas sprendimą konkrečioje byloje (</a:t>
            </a:r>
            <a:r>
              <a:rPr lang="lt-LT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pvz., prokuroras, priimdamas kaltinamąjį aktą, ir pan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.).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NORMINĮ AIŠKINIMĄ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pagal Teismų įstatymą, gali atlikti tik LAT. Šios rūšies aiškinimas yra privalomas visiems išaiškintą įstatymą taikantiems sub­jektams.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NEOFICIALUSIS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baudžiamojo įstatymo aiškinimas nėra pri­valomas aiškinamąjį įstatymą taikantiems subjektams. Tokį aiškinimą gali atlikti valstybės institucijos (pvz., </a:t>
            </a:r>
            <a:r>
              <a:rPr lang="lt-LT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Teisingumo ministerija ir pan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.), mokslo įstaigos, advokatai, kiti teisininkai, taip pat bet kurie kiti as­menys, neturintys teisinio išsilavinimo.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Gana svarbi neoficialiojo aiš­kinimo atmaina yra </a:t>
            </a:r>
            <a:r>
              <a:rPr lang="lt-LT" sz="18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DOKTRININIS AIŠKINIMAS,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kurį atlieka moksli­ninkai mokslinėse publikacijose, BK ir kitų baudžiamųjų įstatymų komentaruose, monografijose ir pan.</a:t>
            </a:r>
            <a:endParaRPr lang="lt-LT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97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aiškinimas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140" y="1557866"/>
            <a:ext cx="9920377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BAUDŽIAMOJO ĮSTATYMO SPRAGA -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tai situacija, kai tam tikro santykio, kurio reglamentavimas yra būtinas, baudžiamasis įstatymas vis dėlto nereglamentuoja.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Spra­ga gali būti pašalinama tik kompetentingam subjektui - Seimui pri­ėmus būtiną baudžiamąjį įstatymą.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TAIP PAT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teismas, privalo pats užpildyti baudžiamojo įsta­tymo spragą ir išspręsti jo praktikoje susidariusią situaciją, </a:t>
            </a:r>
            <a:r>
              <a:rPr lang="lt-LT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pvz., LAT, spręsdamas juridinio asmens atleidimo nuo BA klausimą, nurodė, kad, nors BK tai nėra tiesiogiai nurodyta, BK 36 str. numatyti du atskiri atleidimo nuo BA pagrindai (asmens veika dėl aplinky­bių pasikeitimo tapo nepavojinga arba asmuo dėl aplinkybių pasikeiti­mo tapo nepavojingas) gali būti taikomi ir juridiniam asmeniui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(LAT kasacinė nutartis Nr. 2K-7-84/2012).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TAČIAU: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panašiais atvejais teismas turi vadovautis taisyklėmis, draudžiančiomis plėsti </a:t>
            </a:r>
            <a:r>
              <a:rPr lang="lt-LT" sz="18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BA </a:t>
            </a:r>
            <a:r>
              <a:rPr lang="lt-L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ribas arba kitaip griežtinti (bloginti) kaltininko teisinę padėtį.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8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DRAUDŽIAMAS aiškinimas pagal analogiją.</a:t>
            </a:r>
            <a:endParaRPr lang="lt-L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79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Google Shape;91;p13"/>
          <p:cNvSpPr txBox="1"/>
          <p:nvPr/>
        </p:nvSpPr>
        <p:spPr>
          <a:xfrm>
            <a:off x="9827337" y="6075567"/>
            <a:ext cx="2318940" cy="39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Europa-Bold"/>
                <a:ea typeface="Europa-Bold"/>
                <a:cs typeface="Europa-Bold"/>
                <a:sym typeface="Europa-Bold"/>
              </a:defRPr>
            </a:lvl1pPr>
          </a:lstStyle>
          <a:p>
            <a:r>
              <a:t>www.ksu.lt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960ED3A-0477-D06B-3641-E43DD28C0B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7293" y="2336792"/>
            <a:ext cx="4297410" cy="22606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struktūra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933" y="1405468"/>
            <a:ext cx="10515600" cy="5347670"/>
          </a:xfrm>
        </p:spPr>
        <p:txBody>
          <a:bodyPr>
            <a:noAutofit/>
          </a:bodyPr>
          <a:lstStyle/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lt-LT" sz="2000" b="1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įgalinamąsias, </a:t>
            </a:r>
            <a:r>
              <a:rPr lang="lt-LT" sz="2000" u="none" strike="noStrike" spc="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kurios suteikia teisinio santykio subjektui ga­limybę elgtis tam tikru būdu, pvz., BK 47 str. 8 d. nustatyta, kad „</a:t>
            </a:r>
            <a:r>
              <a:rPr lang="lt-LT" sz="2000" i="1" u="none" strike="noStrike" spc="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jeigu asmuo vengia savu noru sumokėti baudą ir nėra ga­limybių ją išieškoti, teismas gali pakeisti baudą areštu</a:t>
            </a:r>
            <a:r>
              <a:rPr lang="lt-LT" sz="2000" u="none" strike="noStrike" spc="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“, ir pan.;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lt-LT" sz="2000" b="1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leidžiamąsias, </a:t>
            </a:r>
            <a:r>
              <a:rPr lang="lt-LT" sz="2000" u="none" strike="noStrike" spc="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kurios leidžia teisinio santykio subjektui elg­tis tam tikru būdu, pvz., BK 28 str. 1 d. nu­statyta, kad „</a:t>
            </a:r>
            <a:r>
              <a:rPr lang="lt-LT" sz="2000" i="1" u="none" strike="noStrike" spc="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asmuo turi teisę į būtinąją gintį</a:t>
            </a:r>
            <a:r>
              <a:rPr lang="lt-LT" sz="2000" u="none" strike="noStrike" spc="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“, ir pan.</a:t>
            </a:r>
          </a:p>
          <a:p>
            <a:pPr marL="342900" indent="-257175">
              <a:lnSpc>
                <a:spcPct val="100000"/>
              </a:lnSpc>
              <a:spcBef>
                <a:spcPts val="600"/>
              </a:spcBef>
            </a:pPr>
            <a:endParaRPr lang="lt-LT" sz="2000" dirty="0">
              <a:effectLst/>
              <a:latin typeface="Arial" panose="020B0604020202020204" pitchFamily="34" charset="0"/>
              <a:ea typeface="Sylfaen" panose="010A0502050306030303" pitchFamily="18" charset="0"/>
              <a:cs typeface="Arial" panose="020B0604020202020204" pitchFamily="34" charset="0"/>
            </a:endParaRPr>
          </a:p>
          <a:p>
            <a:pPr marL="342900" indent="-257175">
              <a:lnSpc>
                <a:spcPct val="100000"/>
              </a:lnSpc>
              <a:spcBef>
                <a:spcPts val="600"/>
              </a:spcBef>
            </a:pPr>
            <a:r>
              <a:rPr lang="lt-LT" sz="20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Teisės </a:t>
            </a:r>
            <a:r>
              <a:rPr lang="lt-LT" sz="2000" dirty="0">
                <a:latin typeface="Arial" panose="020B0604020202020204" pitchFamily="34" charset="0"/>
                <a:cs typeface="Arial" panose="020B0604020202020204" pitchFamily="34" charset="0"/>
              </a:rPr>
              <a:t>teorijoje skiriamos 3 sudėtinės teisės normos dalys: 1) </a:t>
            </a:r>
            <a:r>
              <a:rPr lang="lt-LT" sz="2000" b="1" dirty="0">
                <a:latin typeface="Arial" panose="020B0604020202020204" pitchFamily="34" charset="0"/>
                <a:cs typeface="Arial" panose="020B0604020202020204" pitchFamily="34" charset="0"/>
              </a:rPr>
              <a:t>Hipotezė</a:t>
            </a:r>
            <a:r>
              <a:rPr lang="lt-LT" sz="2000" dirty="0">
                <a:latin typeface="Arial" panose="020B0604020202020204" pitchFamily="34" charset="0"/>
                <a:cs typeface="Arial" panose="020B0604020202020204" pitchFamily="34" charset="0"/>
              </a:rPr>
              <a:t> - normos dalis, nustatan­ti asmenis, kuriems skirta norma, ir sąlygas, kurioms esant pradeda veikti dispozicija; </a:t>
            </a:r>
            <a:r>
              <a:rPr lang="lt-LT" sz="20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2) </a:t>
            </a:r>
            <a:r>
              <a:rPr lang="lt-LT" sz="20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Dispozicija -</a:t>
            </a:r>
            <a:r>
              <a:rPr lang="lt-LT" sz="20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normos dalis, kurioje nustatoma pati elgesio taisyklė, apimanti teisinio santykio subjektų teises ir pa­reigas; 3) </a:t>
            </a:r>
            <a:r>
              <a:rPr lang="lt-LT" sz="20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Sankcija </a:t>
            </a:r>
            <a:r>
              <a:rPr lang="lt-LT" sz="20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— normos dalis, kurioje nustatomos valstybės prie­vartos priemonės (bausmės), taikomos už dispozicijos pažeidimą.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20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PAPRASTOJI DISPOZICIJA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tik įvardija NV, bet neat­skleidžia jos požymių, </a:t>
            </a:r>
            <a:r>
              <a:rPr lang="lt-LT" sz="20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pvz.,</a:t>
            </a:r>
            <a:r>
              <a:rPr lang="lt-LT" sz="2000" i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BK 129 str. 1 d. „tas, kas nužudė kitą žmogų“, BK 178 str. 1 d. </a:t>
            </a:r>
            <a:r>
              <a:rPr lang="lt-LT" sz="2000" i="1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-</a:t>
            </a:r>
            <a:r>
              <a:rPr lang="lt-LT" sz="2000" i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„tas, kas pagrobė svetimą turtą“,</a:t>
            </a:r>
            <a:r>
              <a:rPr lang="lt-LT" sz="20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ir pan.</a:t>
            </a:r>
          </a:p>
          <a:p>
            <a:pPr marL="342900" indent="-257175">
              <a:lnSpc>
                <a:spcPct val="100000"/>
              </a:lnSpc>
              <a:spcBef>
                <a:spcPts val="600"/>
              </a:spcBef>
            </a:pPr>
            <a:endParaRPr lang="lt-L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3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struktūra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51" y="1405468"/>
            <a:ext cx="11169782" cy="5347670"/>
          </a:xfrm>
        </p:spPr>
        <p:txBody>
          <a:bodyPr>
            <a:noAutofit/>
          </a:bodyPr>
          <a:lstStyle/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APRAŠOMOJI DISPOZICIJA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išsamiai išvardija būtinųjų NV požymių visumą,</a:t>
            </a:r>
            <a:r>
              <a:rPr lang="lt-LT" sz="19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pvz.,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BK 179 str. 1 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d.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apra­šoma neteisėto naudojimosi energija ir ryšių paslaugomis esmė: „</a:t>
            </a:r>
            <a:r>
              <a:rPr lang="lt-LT" sz="19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tas, kas neteisėtai prisijungęs prie energijos tiekimo arba ryšių tinklo ar saugyklos, iškraipydamas skaitiklių rodmenis arba kitais neteisėtais būdais naudojosi elektros ar šilumos energija, dujomis, vandeniu, te­lekomunikacijomis ar kitais ekonominę vertę turinčiais dalykais ir dėl to kitam asmeniui padarė turtinės žalos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“, ir pan.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BLANKETINĖ DISPOZICIJA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nenurodo visų konkrečių NV požymių, o nesantiems požymiams nustatyti teikiama nuoroda į kitų teisės šakų (</a:t>
            </a:r>
            <a:r>
              <a:rPr lang="lt-LT" sz="19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civilinės, šeimos, administracinės ir pan.)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normi­nius teisės aktus </a:t>
            </a:r>
            <a:r>
              <a:rPr lang="lt-LT" sz="19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(įstatymus, nuostatus ir pan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.), </a:t>
            </a:r>
            <a:r>
              <a:rPr lang="lt-LT" sz="19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pvz., pagal </a:t>
            </a:r>
            <a:r>
              <a:rPr lang="lt-LT" sz="1900" i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BK 281 str. numatyta atsakomybė už transporto priemones vairuojančių asmenų kelių eismo saugumo ar transporto priemonės eksploatavimo taisyklių pažeidimą, jeigu tai sukėlė BK nu­rodytų padarinių, ir pan</a:t>
            </a:r>
            <a:r>
              <a:rPr lang="lt-LT" sz="19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.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NUKREIPIANČIOJI DISPOZICIJA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neturi pa­grindinių NV požymių, kuriuos galima nustatyti iš joje teikiamos nuorodos į kitą BK straipsnį arba jo dalį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, </a:t>
            </a:r>
            <a:r>
              <a:rPr lang="lt-LT" sz="1900" i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pvz. </a:t>
            </a:r>
            <a:r>
              <a:rPr lang="lt-LT" sz="19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BK 140 str. 1 d. nustatyta BA už fizinio skausmo sukėlimą ar nežymų sveikatos sutrikdymą, o šio straipsnio 2 d. – BA tam, „kas šio straipsnio 1 dalyje nurodytą veiką padarė savo artimajam giminaičiui ar šeimos nariui“, ir pan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PASTABA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šios rūšies dispozicija panaši į blanketinę, bet yra esminis skirtumas: blanketinėje </a:t>
            </a:r>
            <a:r>
              <a:rPr lang="lt-LT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dispozijoje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nurodytos NV papildomų požymių visa­da ieškoma kituose teisės aktuose (išskyrus BK).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endParaRPr lang="lt-LT" sz="1800" dirty="0">
              <a:effectLst/>
              <a:latin typeface="Arial" panose="020B0604020202020204" pitchFamily="34" charset="0"/>
              <a:ea typeface="Sylfaen" panose="010A0502050306030303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4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struktūra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15" y="1362974"/>
            <a:ext cx="10626318" cy="5390164"/>
          </a:xfrm>
        </p:spPr>
        <p:txBody>
          <a:bodyPr>
            <a:noAutofit/>
          </a:bodyPr>
          <a:lstStyle/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Kita baudžiamosios teisės normos dalis – </a:t>
            </a:r>
            <a:r>
              <a:rPr lang="lt-LT" sz="20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SANKCIJA:</a:t>
            </a:r>
            <a:endParaRPr lang="lt-LT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20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ABSOLIUČIAI APIBRĖŽTA SANKCIJA </a:t>
            </a:r>
            <a:r>
              <a:rPr lang="lt-LT" sz="20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- tokia, kurioje nu­matyta konkreti bausmės rūšis ir griežtai apibrėžta jos trukmė (dydis). </a:t>
            </a:r>
            <a:r>
              <a:rPr lang="lt-LT" sz="2000" b="1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TAČIAU</a:t>
            </a:r>
            <a:r>
              <a:rPr lang="lt-LT" sz="2000" dirty="0"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BK šiuo metu tokių sankcijų nėra, nes jos prieštarautų teisingumo ir bausmės individualizavimo principams.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2000" b="1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SANTYKINAI APIBRĖŽTOS SANKCIJOS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numato bausmės rūšį (rūšis) ir jų ribas</a:t>
            </a:r>
            <a:r>
              <a:rPr lang="lt-LT" sz="20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, kurių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yra 2 rūšių: </a:t>
            </a:r>
            <a:endParaRPr lang="lt-LT" sz="2000" dirty="0">
              <a:solidFill>
                <a:srgbClr val="000000"/>
              </a:solidFill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nu­statančios tik maksimalią laisvės atėmimo bausmės ribą (</a:t>
            </a:r>
            <a:r>
              <a:rPr lang="lt-LT" sz="20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pvz., BK 135 str. 1 d. sankcija, nustatanti, kad „baudžiama laisvės atėmimu iki 10 metų“, ir pan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.); </a:t>
            </a:r>
          </a:p>
          <a:p>
            <a:pPr marL="428625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nustatančios minimalią ir maksimalią laisvės atėmimo bausmės ribas (</a:t>
            </a:r>
            <a:r>
              <a:rPr lang="lt-LT" sz="20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pvz., BK 129 str. 1 d. sankcija, nustatanti, kad „baudžiama laisvės atėmimu nuo 7 iki 15 metų“, ir pan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.).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endParaRPr lang="lt-LT" sz="20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r>
              <a:rPr lang="lt-LT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</a:t>
            </a:r>
            <a:r>
              <a:rPr lang="lt-LT" sz="20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AGAL SANKCIJOJE NUMATYTĄ BAUSMIŲ SKAIČIŲ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sankcijos yra skirstomos į: 1)</a:t>
            </a:r>
            <a:r>
              <a:rPr lang="lt-LT" sz="20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 paprastąsias sankcijas, kurios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numato tik vieną bausmės rūšį, </a:t>
            </a:r>
            <a:r>
              <a:rPr lang="lt-LT" sz="20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pvz. BK 181 str. 2 d. sankcija numato tik vie­ną bausmę - laisvės atėmimą iki 8 metų, ir pan.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; 2) </a:t>
            </a:r>
            <a:r>
              <a:rPr lang="lt-LT" sz="2000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</a:t>
            </a:r>
            <a:r>
              <a:rPr lang="lt-LT" sz="20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lterna­tyviąsias sankcijas</a:t>
            </a:r>
            <a:r>
              <a:rPr lang="lt-LT" sz="2000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, kurios 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numato 2 ir daugiau bausmių, </a:t>
            </a:r>
            <a:r>
              <a:rPr lang="lt-LT" sz="20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pvz., BK 219 str. 3 d. sankcija nustato 3 bausmes — viešuosius dar­bus, baudą arba laisvės apribojimą, ir pan</a:t>
            </a:r>
            <a:r>
              <a:rPr lang="lt-LT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61950" indent="-276225">
              <a:lnSpc>
                <a:spcPct val="100000"/>
              </a:lnSpc>
              <a:spcBef>
                <a:spcPts val="600"/>
              </a:spcBef>
            </a:pPr>
            <a:endParaRPr lang="lt-LT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07CEE54-215E-42BE-9672-631E6FA5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400" b="1" dirty="0">
                <a:solidFill>
                  <a:srgbClr val="000000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galiojimas</a:t>
            </a:r>
            <a:br>
              <a:rPr lang="lt-LT" sz="1800" b="1" dirty="0">
                <a:effectLst/>
                <a:latin typeface="Sylfaen" panose="010A0502050306030303" pitchFamily="18" charset="0"/>
                <a:ea typeface="Sylfaen" panose="010A0502050306030303" pitchFamily="18" charset="0"/>
                <a:cs typeface="Sylfaen" panose="010A0502050306030303" pitchFamily="18" charset="0"/>
              </a:rPr>
            </a:br>
            <a:endParaRPr lang="lt-LT" sz="4200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FD27EAD6-FFD9-4599-871F-471BB454A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5924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 laike 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(BK 3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96" y="1557866"/>
            <a:ext cx="10893738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BK 3 str. 1 d.: </a:t>
            </a:r>
            <a:r>
              <a:rPr lang="lt-LT" sz="1900" i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veikos nusikalstamumą ir asmens baudžiamumą nustato tos veikos padarymo metu galiojęs baudžiamasis įstatymas</a:t>
            </a:r>
            <a:r>
              <a:rPr lang="lt-LT" sz="19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TAIGI</a:t>
            </a:r>
            <a:r>
              <a:rPr lang="lt-LT" sz="19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tam, kad būtų galima teisingai išspręsti klausimą, koks BĮ galiojo NV padarymo metu, reikia nustatyti: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kada </a:t>
            </a:r>
            <a:r>
              <a:rPr lang="lt-LT" sz="19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BĮ</a:t>
            </a: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, nustatantis veikos nusikalstamumą ir asmens baudžia­mumą, įsigaliojo;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ar </a:t>
            </a:r>
            <a:r>
              <a:rPr lang="lt-LT" sz="19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BĮ</a:t>
            </a: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, nustatančio veikos nusikalstamumą ir asmens baudžiamumą, galiojimas nenutrūkęs, nesustabdytas ar nepanaikintas;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ar veika buvo padaryta šiuo laikotarpiu. </a:t>
            </a:r>
            <a:endParaRPr lang="lt-LT" sz="190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PASTABA</a:t>
            </a:r>
            <a:r>
              <a:rPr lang="lt-LT" sz="19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kai kuriais atvejais veikos nusikalstamumui, baudžiamumui arba tei­sinei veiką padariusiojo asmens padėčiai įtakos gali turėti pakeitimai ir papildymai </a:t>
            </a:r>
            <a:r>
              <a:rPr lang="lt-LT" sz="1900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kituose įstatymuose ar teisės aktuose, nepriskiriamuose prie baudžiamųjų</a:t>
            </a:r>
            <a:r>
              <a:rPr lang="lt-LT" sz="19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, </a:t>
            </a:r>
            <a:r>
              <a:rPr lang="lt-LT" sz="1900" i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pvz., Kelių eismo taisyklėse </a:t>
            </a:r>
            <a:r>
              <a:rPr lang="lt-LT" sz="1900" i="1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(Valstybės ži­nios,</a:t>
            </a:r>
            <a:r>
              <a:rPr lang="lt-LT" sz="1900" i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2003, Nr. 7-263), Narkotinių ir psichotropinių medžiagų są­raše </a:t>
            </a:r>
            <a:r>
              <a:rPr lang="lt-LT" sz="1900" i="1" dirty="0"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(Valstybės žinios,</a:t>
            </a:r>
            <a:r>
              <a:rPr lang="lt-LT" sz="1900" i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2000, Nr. 4-113) bei pan</a:t>
            </a:r>
            <a:r>
              <a:rPr lang="lt-LT" sz="19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DĖL TO </a:t>
            </a:r>
            <a:r>
              <a:rPr lang="lt-LT" sz="19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teismai turi kruopščiai patikrinti, kaip dėl tokių pakeitimų ir papildymų kituose norminiuose teisės aktuose pakito BK numaty­tų veikų nusikalstamumas, baudžiamumas ar teisinė veiką padariusio asmens padėtis. </a:t>
            </a:r>
          </a:p>
        </p:txBody>
      </p:sp>
    </p:spTree>
    <p:extLst>
      <p:ext uri="{BB962C8B-B14F-4D97-AF65-F5344CB8AC3E}">
        <p14:creationId xmlns:p14="http://schemas.microsoft.com/office/powerpoint/2010/main" val="187628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4E60A5-FDDE-4035-8355-F3C8AEC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539612"/>
          </a:xfrm>
        </p:spPr>
        <p:txBody>
          <a:bodyPr>
            <a:normAutofit/>
          </a:bodyPr>
          <a:lstStyle/>
          <a:p>
            <a:pPr algn="ctr"/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Baudžiamojo įstatymo (BĮ) galiojimas laike </a:t>
            </a:r>
            <a:b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</a:br>
            <a:r>
              <a:rPr lang="lt-LT" sz="3600" b="1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Sylfaen" panose="010A0502050306030303" pitchFamily="18" charset="0"/>
              </a:rPr>
              <a:t>(BK 3 str.)</a:t>
            </a:r>
            <a:endParaRPr lang="lt-LT" sz="3600" b="1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F3A5A40-2923-4432-9A13-D9FB594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42" y="1557866"/>
            <a:ext cx="10435383" cy="51952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BĮ galiojimas nėra tapatus jo taikymui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, </a:t>
            </a:r>
            <a:r>
              <a:rPr lang="lt-LT" sz="19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pvz. BK Seimo priimtas 2000-09-26, o pradėjo galioti tik dau­giau kaip po 2 metų - nuo 2003-05-01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PASTABA: BĮ konstitucingumo patikra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gali daryti įtakos jų galiojimui ir taikymui, nes jų galiojimas </a:t>
            </a: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sustabdomas,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jeigu Konstitucinis Teismas priima nagrinėti prašymą dėl jų atitikties Konstitucijai.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lt-LT" sz="19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Taikant BK už padarytą NV, būtina nustatyti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NV PADARYMO LAIKĄ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NV pa­darymo laikas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- laikas, kada veika (veikimas arba neveikimas) buvo padaryta.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TODĖL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jeigu veikos padarymo metu galiojo vienas BĮ , o padarinių atsiradimo metu - kitas, tai taikomas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BĮ, GALIOJĘS VEIKOS PADARYMO METU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TAČIAU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BK 3 str. 1 d. numatyta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IŠIMTIS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: kai darydamas </a:t>
            </a:r>
            <a:r>
              <a:rPr lang="lt-LT" sz="1900" b="1" i="0" u="none" strike="noStrike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ylfaen" panose="010A0502050306030303" pitchFamily="18" charset="0"/>
                <a:cs typeface="Arial" panose="020B0604020202020204" pitchFamily="34" charset="0"/>
              </a:rPr>
              <a:t>materialiąją NV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kaltininkas tyčiniais veiksmais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siekia padarinių atsiradimo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tam tikru laiku</a:t>
            </a:r>
            <a:r>
              <a:rPr lang="lt-LT" sz="1900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ir gali kontroliuoti jų atsiradimą – 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tokios veikos padarymo laikas yra tų </a:t>
            </a:r>
            <a:r>
              <a:rPr lang="lt-LT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PADARINIŲ ATSIRADIMO LAIKAS</a:t>
            </a:r>
            <a:r>
              <a:rPr lang="lt-LT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.</a:t>
            </a:r>
            <a:endParaRPr lang="lt-LT" sz="1900" dirty="0">
              <a:solidFill>
                <a:srgbClr val="000000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87605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5359</TotalTime>
  <Words>5385</Words>
  <Application>Microsoft Office PowerPoint</Application>
  <PresentationFormat>Plačiaekranė</PresentationFormat>
  <Paragraphs>237</Paragraphs>
  <Slides>35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7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35</vt:i4>
      </vt:variant>
    </vt:vector>
  </HeadingPairs>
  <TitlesOfParts>
    <vt:vector size="43" baseType="lpstr">
      <vt:lpstr>Arial</vt:lpstr>
      <vt:lpstr>Cabinet Grotesk</vt:lpstr>
      <vt:lpstr>Calibri</vt:lpstr>
      <vt:lpstr>Calibri Light</vt:lpstr>
      <vt:lpstr>Europa-Bold</vt:lpstr>
      <vt:lpstr>Microsoft Sans Serif</vt:lpstr>
      <vt:lpstr>Sylfaen</vt:lpstr>
      <vt:lpstr>„Office“ tema</vt:lpstr>
      <vt:lpstr>„PowerPoint“ pateiktis</vt:lpstr>
      <vt:lpstr>Baudžiamojo įstatymo struktūra </vt:lpstr>
      <vt:lpstr>Baudžiamojo įstatymo (BĮ) struktūra</vt:lpstr>
      <vt:lpstr>Baudžiamojo įstatymo (BĮ) struktūra</vt:lpstr>
      <vt:lpstr>Baudžiamojo įstatymo (BĮ) struktūra</vt:lpstr>
      <vt:lpstr>Baudžiamojo įstatymo (BĮ) struktūra</vt:lpstr>
      <vt:lpstr>Baudžiamojo įstatymo galiojimas </vt:lpstr>
      <vt:lpstr>Baudžiamojo įstatymo (BĮ) galiojimas laike  (BK 3 str.)</vt:lpstr>
      <vt:lpstr>Baudžiamojo įstatymo (BĮ) galiojimas laike  (BK 3 str.)</vt:lpstr>
      <vt:lpstr>Baudžiamojo įstatymo (BĮ) galiojimas laike  (BK 3 str.)</vt:lpstr>
      <vt:lpstr>Baudžiamojo įstatymo (BĮ) galiojimas laike  (BK 3 str.)</vt:lpstr>
      <vt:lpstr>Baudžiamojo įstatymo (BĮ) galiojimas laike  (BK 3 str.)</vt:lpstr>
      <vt:lpstr>Baudžiamojo įstatymo (BĮ) galiojimas laike  (BK 3 str.)</vt:lpstr>
      <vt:lpstr>Baudžiamojo įstatymo (BĮ) galiojimas laike  (BK 3 str.)</vt:lpstr>
      <vt:lpstr>Baudžiamojo įstatymo (BĮ) galiojimas laike  (BK 3 str.)</vt:lpstr>
      <vt:lpstr>Baudžiamojo įstatymo (BĮ) galiojimas teritorijoje ir asmenims </vt:lpstr>
      <vt:lpstr>Baudžiamojo įstatymo (BĮ) galiojimas: Teritorijos principas (BK 4 str.)</vt:lpstr>
      <vt:lpstr>Baudžiamojo įstatymo (BĮ) galiojimas: Teritorijos principas (BK 4 str.)</vt:lpstr>
      <vt:lpstr>Baudžiamojo įstatymo (BĮ) galiojimas: Teritorijos principas (BK 4 str.)</vt:lpstr>
      <vt:lpstr>Baudžiamojo įstatymo (BĮ) galiojimas: Teritorijos principas (BK 4 str.)</vt:lpstr>
      <vt:lpstr>Baudžiamojo įstatymo (BĮ) galiojimas: Teritorijos principas (BK 4 str.)</vt:lpstr>
      <vt:lpstr>Baudžiamojo įstatymo (BĮ) galiojimas: Teritorijos principas (BK 4 str.)</vt:lpstr>
      <vt:lpstr>Baudžiamojo įstatymo (BĮ) galiojimas: Aktyvios pilietybės principas (BK 5 str.)</vt:lpstr>
      <vt:lpstr>Baudžiamojo įstatymo (BĮ) galiojimas: Aktyvios pilietybės principas (BK 5 str.)</vt:lpstr>
      <vt:lpstr>Baudžiamojo įstatymo (BĮ) galiojimas: Aktyvios pilietybės principas (BK 5 str.)</vt:lpstr>
      <vt:lpstr>Baudžiamojo įstatymo (BĮ) galiojimas: Valstybės interesų apsaugos principas (BK 6 str.)</vt:lpstr>
      <vt:lpstr>Baudžiamojo įstatymo (BĮ) galiojimas: Valstybės interesų apsaugos principas (BK 6 str.)</vt:lpstr>
      <vt:lpstr>Baudžiamojo įstatymo (BĮ) galiojimas: Universalumo principas (BK 7 str.)</vt:lpstr>
      <vt:lpstr>Baudžiamojo įstatymo (BĮ) galiojimas: Universalumo principas (BK 7 str.)</vt:lpstr>
      <vt:lpstr>Baudžiamojo įstatymo aiškinimas </vt:lpstr>
      <vt:lpstr>Baudžiamojo įstatymo (BĮ) aiškinimas</vt:lpstr>
      <vt:lpstr>Baudžiamojo įstatymo (BĮ) aiškinimas</vt:lpstr>
      <vt:lpstr>Baudžiamojo įstatymo (BĮ) aiškinimas</vt:lpstr>
      <vt:lpstr>Baudžiamojo įstatymo (BĮ) aiškinimas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>Kastė Mašidlauskaitė</dc:creator>
  <cp:lastModifiedBy>Giedrius Nemeikšis</cp:lastModifiedBy>
  <cp:revision>372</cp:revision>
  <dcterms:created xsi:type="dcterms:W3CDTF">2019-11-26T08:04:40Z</dcterms:created>
  <dcterms:modified xsi:type="dcterms:W3CDTF">2022-09-21T17:10:12Z</dcterms:modified>
</cp:coreProperties>
</file>