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343" r:id="rId2"/>
    <p:sldId id="261" r:id="rId3"/>
    <p:sldId id="260" r:id="rId4"/>
    <p:sldId id="262" r:id="rId5"/>
    <p:sldId id="263" r:id="rId6"/>
    <p:sldId id="265"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4" r:id="rId28"/>
    <p:sldId id="286" r:id="rId29"/>
    <p:sldId id="287" r:id="rId30"/>
    <p:sldId id="288" r:id="rId31"/>
    <p:sldId id="289" r:id="rId32"/>
    <p:sldId id="290" r:id="rId33"/>
    <p:sldId id="291" r:id="rId34"/>
    <p:sldId id="292" r:id="rId35"/>
    <p:sldId id="293" r:id="rId36"/>
    <p:sldId id="295" r:id="rId37"/>
    <p:sldId id="339"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41" r:id="rId51"/>
    <p:sldId id="311" r:id="rId52"/>
    <p:sldId id="312" r:id="rId53"/>
    <p:sldId id="313" r:id="rId54"/>
    <p:sldId id="314" r:id="rId55"/>
    <p:sldId id="342" r:id="rId56"/>
    <p:sldId id="317" r:id="rId57"/>
    <p:sldId id="318" r:id="rId58"/>
    <p:sldId id="348" r:id="rId59"/>
    <p:sldId id="319" r:id="rId60"/>
    <p:sldId id="320" r:id="rId61"/>
    <p:sldId id="321" r:id="rId62"/>
    <p:sldId id="322" r:id="rId63"/>
    <p:sldId id="323" r:id="rId64"/>
    <p:sldId id="324" r:id="rId65"/>
    <p:sldId id="325" r:id="rId66"/>
    <p:sldId id="326" r:id="rId67"/>
    <p:sldId id="327" r:id="rId68"/>
    <p:sldId id="338" r:id="rId69"/>
    <p:sldId id="328" r:id="rId70"/>
    <p:sldId id="329" r:id="rId71"/>
    <p:sldId id="330" r:id="rId72"/>
    <p:sldId id="331" r:id="rId73"/>
    <p:sldId id="332" r:id="rId74"/>
    <p:sldId id="345" r:id="rId75"/>
    <p:sldId id="346" r:id="rId76"/>
    <p:sldId id="347" r:id="rId77"/>
    <p:sldId id="344" r:id="rId78"/>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1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7" d="100"/>
          <a:sy n="77" d="100"/>
        </p:scale>
        <p:origin x="79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4FB3C-08B3-46E4-8562-51004EB516CF}" type="datetimeFigureOut">
              <a:rPr lang="lt-LT" smtClean="0"/>
              <a:t>2022-09-27</a:t>
            </a:fld>
            <a:endParaRPr lang="lt-LT"/>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A505A-E3F3-4BE4-9C5D-BA7241C850FC}" type="slidenum">
              <a:rPr lang="lt-LT" smtClean="0"/>
              <a:t>‹#›</a:t>
            </a:fld>
            <a:endParaRPr lang="lt-LT"/>
          </a:p>
        </p:txBody>
      </p:sp>
    </p:spTree>
    <p:extLst>
      <p:ext uri="{BB962C8B-B14F-4D97-AF65-F5344CB8AC3E}">
        <p14:creationId xmlns:p14="http://schemas.microsoft.com/office/powerpoint/2010/main" val="55590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2BA505A-E3F3-4BE4-9C5D-BA7241C850FC}" type="slidenum">
              <a:rPr lang="lt-LT" smtClean="0"/>
              <a:t>34</a:t>
            </a:fld>
            <a:endParaRPr lang="lt-LT"/>
          </a:p>
        </p:txBody>
      </p:sp>
    </p:spTree>
    <p:extLst>
      <p:ext uri="{BB962C8B-B14F-4D97-AF65-F5344CB8AC3E}">
        <p14:creationId xmlns:p14="http://schemas.microsoft.com/office/powerpoint/2010/main" val="336379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2BA505A-E3F3-4BE4-9C5D-BA7241C850FC}" type="slidenum">
              <a:rPr lang="lt-LT" smtClean="0"/>
              <a:t>53</a:t>
            </a:fld>
            <a:endParaRPr lang="lt-LT"/>
          </a:p>
        </p:txBody>
      </p:sp>
    </p:spTree>
    <p:extLst>
      <p:ext uri="{BB962C8B-B14F-4D97-AF65-F5344CB8AC3E}">
        <p14:creationId xmlns:p14="http://schemas.microsoft.com/office/powerpoint/2010/main" val="52126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12BA505A-E3F3-4BE4-9C5D-BA7241C850FC}" type="slidenum">
              <a:rPr lang="lt-LT" smtClean="0"/>
              <a:t>71</a:t>
            </a:fld>
            <a:endParaRPr lang="lt-LT"/>
          </a:p>
        </p:txBody>
      </p:sp>
    </p:spTree>
    <p:extLst>
      <p:ext uri="{BB962C8B-B14F-4D97-AF65-F5344CB8AC3E}">
        <p14:creationId xmlns:p14="http://schemas.microsoft.com/office/powerpoint/2010/main" val="319264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524000" y="1122363"/>
            <a:ext cx="9144000" cy="2387600"/>
          </a:xfrm>
        </p:spPr>
        <p:txBody>
          <a:bodyPr anchor="b"/>
          <a:lstStyle>
            <a:lvl1pPr algn="ctr">
              <a:defRPr sz="6000"/>
            </a:lvl1pPr>
          </a:lstStyle>
          <a:p>
            <a:r>
              <a:rPr lang="lt-LT"/>
              <a:t>Spustelėję redag. ruoš. pavad. stilių</a:t>
            </a:r>
          </a:p>
        </p:txBody>
      </p:sp>
      <p:sp>
        <p:nvSpPr>
          <p:cNvPr id="3" name="Antrinis pavadinima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2022-09-27</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325849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Vertikalaus teksto vietos rezervavimo ženklas 2"/>
          <p:cNvSpPr>
            <a:spLocks noGrp="1"/>
          </p:cNvSpPr>
          <p:nvPr>
            <p:ph type="body" orient="vert" idx="1"/>
          </p:nvPr>
        </p:nvSpPr>
        <p:spPr/>
        <p:txBody>
          <a:bodyPr vert="eaVert"/>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2022-09-27</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56399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8724900" y="365125"/>
            <a:ext cx="2628900" cy="5811838"/>
          </a:xfrm>
        </p:spPr>
        <p:txBody>
          <a:bodyPr vert="eaVert"/>
          <a:lstStyle/>
          <a:p>
            <a:r>
              <a:rPr lang="lt-LT"/>
              <a:t>Spustelėję redag. ruoš. pavad. stilių</a:t>
            </a:r>
          </a:p>
        </p:txBody>
      </p:sp>
      <p:sp>
        <p:nvSpPr>
          <p:cNvPr id="3" name="Vertikalaus teksto vietos rezervavimo ženklas 2"/>
          <p:cNvSpPr>
            <a:spLocks noGrp="1"/>
          </p:cNvSpPr>
          <p:nvPr>
            <p:ph type="body" orient="vert" idx="1"/>
          </p:nvPr>
        </p:nvSpPr>
        <p:spPr>
          <a:xfrm>
            <a:off x="838200" y="365125"/>
            <a:ext cx="7734300" cy="5811838"/>
          </a:xfrm>
        </p:spPr>
        <p:txBody>
          <a:bodyPr vert="eaVert"/>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2022-09-27</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346461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57"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8" name="Body Level One…"/>
          <p:cNvSpPr txBox="1">
            <a:spLocks noGrp="1"/>
          </p:cNvSpPr>
          <p:nvPr>
            <p:ph type="body" sz="quarter" idx="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0768973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idx="1"/>
          </p:nvPr>
        </p:nvSpPr>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2022-09-27</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339055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831850" y="1709738"/>
            <a:ext cx="10515600" cy="2852737"/>
          </a:xfrm>
        </p:spPr>
        <p:txBody>
          <a:bodyPr anchor="b"/>
          <a:lstStyle>
            <a:lvl1pPr>
              <a:defRPr sz="6000"/>
            </a:lvl1pPr>
          </a:lstStyle>
          <a:p>
            <a:r>
              <a:rPr lang="lt-LT"/>
              <a:t>Spustelėję redag. ruoš. pavad. stilių</a:t>
            </a:r>
          </a:p>
        </p:txBody>
      </p:sp>
      <p:sp>
        <p:nvSpPr>
          <p:cNvPr id="3" name="Teksto vietos rezervavimo ženklas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Redaguoti šablono teksto stilius</a:t>
            </a:r>
          </a:p>
        </p:txBody>
      </p:sp>
      <p:sp>
        <p:nvSpPr>
          <p:cNvPr id="4" name="Datos vietos rezervavimo ženklas 3"/>
          <p:cNvSpPr>
            <a:spLocks noGrp="1"/>
          </p:cNvSpPr>
          <p:nvPr>
            <p:ph type="dt" sz="half" idx="10"/>
          </p:nvPr>
        </p:nvSpPr>
        <p:spPr/>
        <p:txBody>
          <a:bodyPr/>
          <a:lstStyle/>
          <a:p>
            <a:fld id="{120DCAD2-297B-4C27-ACC3-BF5B03A0973A}" type="datetimeFigureOut">
              <a:rPr lang="lt-LT" smtClean="0"/>
              <a:t>2022-09-27</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430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Turinio vietos rezervavimo ženklas 2"/>
          <p:cNvSpPr>
            <a:spLocks noGrp="1"/>
          </p:cNvSpPr>
          <p:nvPr>
            <p:ph sz="half" idx="1"/>
          </p:nvPr>
        </p:nvSpPr>
        <p:spPr>
          <a:xfrm>
            <a:off x="838200" y="1825625"/>
            <a:ext cx="5181600" cy="4351338"/>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Turinio vietos rezervavimo ženklas 3"/>
          <p:cNvSpPr>
            <a:spLocks noGrp="1"/>
          </p:cNvSpPr>
          <p:nvPr>
            <p:ph sz="half" idx="2"/>
          </p:nvPr>
        </p:nvSpPr>
        <p:spPr>
          <a:xfrm>
            <a:off x="6172200" y="1825625"/>
            <a:ext cx="5181600" cy="4351338"/>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5" name="Datos vietos rezervavimo ženklas 4"/>
          <p:cNvSpPr>
            <a:spLocks noGrp="1"/>
          </p:cNvSpPr>
          <p:nvPr>
            <p:ph type="dt" sz="half" idx="10"/>
          </p:nvPr>
        </p:nvSpPr>
        <p:spPr/>
        <p:txBody>
          <a:bodyPr/>
          <a:lstStyle/>
          <a:p>
            <a:fld id="{120DCAD2-297B-4C27-ACC3-BF5B03A0973A}" type="datetimeFigureOut">
              <a:rPr lang="lt-LT" smtClean="0"/>
              <a:t>2022-09-27</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346343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839788" y="365125"/>
            <a:ext cx="10515600" cy="1325563"/>
          </a:xfrm>
        </p:spPr>
        <p:txBody>
          <a:bodyPr/>
          <a:lstStyle/>
          <a:p>
            <a:r>
              <a:rPr lang="lt-LT"/>
              <a:t>Spustelėję redag. ruoš. pavad. stilių</a:t>
            </a:r>
          </a:p>
        </p:txBody>
      </p:sp>
      <p:sp>
        <p:nvSpPr>
          <p:cNvPr id="3" name="Teksto vietos rezervavimo ženklas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Redaguoti šablono teksto stilius</a:t>
            </a:r>
          </a:p>
        </p:txBody>
      </p:sp>
      <p:sp>
        <p:nvSpPr>
          <p:cNvPr id="4" name="Turinio vietos rezervavimo ženklas 3"/>
          <p:cNvSpPr>
            <a:spLocks noGrp="1"/>
          </p:cNvSpPr>
          <p:nvPr>
            <p:ph sz="half" idx="2"/>
          </p:nvPr>
        </p:nvSpPr>
        <p:spPr>
          <a:xfrm>
            <a:off x="839788" y="2505075"/>
            <a:ext cx="5157787" cy="3684588"/>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5" name="Teksto vietos rezervavimo ženklas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Redaguoti šablono teksto stilius</a:t>
            </a:r>
          </a:p>
        </p:txBody>
      </p:sp>
      <p:sp>
        <p:nvSpPr>
          <p:cNvPr id="6" name="Turinio vietos rezervavimo ženklas 5"/>
          <p:cNvSpPr>
            <a:spLocks noGrp="1"/>
          </p:cNvSpPr>
          <p:nvPr>
            <p:ph sz="quarter" idx="4"/>
          </p:nvPr>
        </p:nvSpPr>
        <p:spPr>
          <a:xfrm>
            <a:off x="6172200" y="2505075"/>
            <a:ext cx="5183188" cy="3684588"/>
          </a:xfrm>
        </p:spPr>
        <p:txBody>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7" name="Datos vietos rezervavimo ženklas 6"/>
          <p:cNvSpPr>
            <a:spLocks noGrp="1"/>
          </p:cNvSpPr>
          <p:nvPr>
            <p:ph type="dt" sz="half" idx="10"/>
          </p:nvPr>
        </p:nvSpPr>
        <p:spPr/>
        <p:txBody>
          <a:bodyPr/>
          <a:lstStyle/>
          <a:p>
            <a:fld id="{120DCAD2-297B-4C27-ACC3-BF5B03A0973A}" type="datetimeFigureOut">
              <a:rPr lang="lt-LT" smtClean="0"/>
              <a:t>2022-09-27</a:t>
            </a:fld>
            <a:endParaRPr lang="lt-LT"/>
          </a:p>
        </p:txBody>
      </p:sp>
      <p:sp>
        <p:nvSpPr>
          <p:cNvPr id="8" name="Poraštės vietos rezervavimo ženklas 7"/>
          <p:cNvSpPr>
            <a:spLocks noGrp="1"/>
          </p:cNvSpPr>
          <p:nvPr>
            <p:ph type="ftr" sz="quarter" idx="11"/>
          </p:nvPr>
        </p:nvSpPr>
        <p:spPr/>
        <p:txBody>
          <a:bodyPr/>
          <a:lstStyle/>
          <a:p>
            <a:endParaRPr lang="lt-LT"/>
          </a:p>
        </p:txBody>
      </p:sp>
      <p:sp>
        <p:nvSpPr>
          <p:cNvPr id="9" name="Skaidrės numerio vietos rezervavimo ženklas 8"/>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199838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a:t>Spustelėję redag. ruoš. pavad. stilių</a:t>
            </a:r>
          </a:p>
        </p:txBody>
      </p:sp>
      <p:sp>
        <p:nvSpPr>
          <p:cNvPr id="3" name="Datos vietos rezervavimo ženklas 2"/>
          <p:cNvSpPr>
            <a:spLocks noGrp="1"/>
          </p:cNvSpPr>
          <p:nvPr>
            <p:ph type="dt" sz="half" idx="10"/>
          </p:nvPr>
        </p:nvSpPr>
        <p:spPr/>
        <p:txBody>
          <a:bodyPr/>
          <a:lstStyle/>
          <a:p>
            <a:fld id="{120DCAD2-297B-4C27-ACC3-BF5B03A0973A}" type="datetimeFigureOut">
              <a:rPr lang="lt-LT" smtClean="0"/>
              <a:t>2022-09-27</a:t>
            </a:fld>
            <a:endParaRPr lang="lt-LT"/>
          </a:p>
        </p:txBody>
      </p:sp>
      <p:sp>
        <p:nvSpPr>
          <p:cNvPr id="4" name="Poraštės vietos rezervavimo ženklas 3"/>
          <p:cNvSpPr>
            <a:spLocks noGrp="1"/>
          </p:cNvSpPr>
          <p:nvPr>
            <p:ph type="ftr" sz="quarter" idx="11"/>
          </p:nvPr>
        </p:nvSpPr>
        <p:spPr/>
        <p:txBody>
          <a:bodyPr/>
          <a:lstStyle/>
          <a:p>
            <a:endParaRPr lang="lt-LT"/>
          </a:p>
        </p:txBody>
      </p:sp>
      <p:sp>
        <p:nvSpPr>
          <p:cNvPr id="5" name="Skaidrės numerio vietos rezervavimo ženklas 4"/>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10472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120DCAD2-297B-4C27-ACC3-BF5B03A0973A}" type="datetimeFigureOut">
              <a:rPr lang="lt-LT" smtClean="0"/>
              <a:t>2022-09-27</a:t>
            </a:fld>
            <a:endParaRPr lang="lt-LT"/>
          </a:p>
        </p:txBody>
      </p:sp>
      <p:sp>
        <p:nvSpPr>
          <p:cNvPr id="3" name="Poraštės vietos rezervavimo ženklas 2"/>
          <p:cNvSpPr>
            <a:spLocks noGrp="1"/>
          </p:cNvSpPr>
          <p:nvPr>
            <p:ph type="ftr" sz="quarter" idx="11"/>
          </p:nvPr>
        </p:nvSpPr>
        <p:spPr/>
        <p:txBody>
          <a:bodyPr/>
          <a:lstStyle/>
          <a:p>
            <a:endParaRPr lang="lt-LT"/>
          </a:p>
        </p:txBody>
      </p:sp>
      <p:sp>
        <p:nvSpPr>
          <p:cNvPr id="4" name="Skaidrės numerio vietos rezervavimo ženklas 3"/>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263094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839788" y="457200"/>
            <a:ext cx="3932237" cy="1600200"/>
          </a:xfrm>
        </p:spPr>
        <p:txBody>
          <a:bodyPr anchor="b"/>
          <a:lstStyle>
            <a:lvl1pPr>
              <a:defRPr sz="3200"/>
            </a:lvl1pPr>
          </a:lstStyle>
          <a:p>
            <a:r>
              <a:rPr lang="lt-LT"/>
              <a:t>Spustelėję redag. ruoš. pavad. stilių</a:t>
            </a:r>
          </a:p>
        </p:txBody>
      </p:sp>
      <p:sp>
        <p:nvSpPr>
          <p:cNvPr id="3" name="Turinio vietos rezervavimo ženklas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Teksto vietos rezervavimo ženklas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Redaguoti šablono teksto stilius</a:t>
            </a:r>
          </a:p>
        </p:txBody>
      </p:sp>
      <p:sp>
        <p:nvSpPr>
          <p:cNvPr id="5" name="Datos vietos rezervavimo ženklas 4"/>
          <p:cNvSpPr>
            <a:spLocks noGrp="1"/>
          </p:cNvSpPr>
          <p:nvPr>
            <p:ph type="dt" sz="half" idx="10"/>
          </p:nvPr>
        </p:nvSpPr>
        <p:spPr/>
        <p:txBody>
          <a:bodyPr/>
          <a:lstStyle/>
          <a:p>
            <a:fld id="{120DCAD2-297B-4C27-ACC3-BF5B03A0973A}" type="datetimeFigureOut">
              <a:rPr lang="lt-LT" smtClean="0"/>
              <a:t>2022-09-27</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89189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839788" y="457200"/>
            <a:ext cx="3932237" cy="1600200"/>
          </a:xfrm>
        </p:spPr>
        <p:txBody>
          <a:bodyPr anchor="b"/>
          <a:lstStyle>
            <a:lvl1pPr>
              <a:defRPr sz="3200"/>
            </a:lvl1pPr>
          </a:lstStyle>
          <a:p>
            <a:r>
              <a:rPr lang="lt-LT"/>
              <a:t>Spustelėję redag. ruoš. pavad. stilių</a:t>
            </a:r>
          </a:p>
        </p:txBody>
      </p:sp>
      <p:sp>
        <p:nvSpPr>
          <p:cNvPr id="3" name="Paveikslėlio vietos rezervavimo ženklas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ksto vietos rezervavimo ženklas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Redaguoti šablono teksto stilius</a:t>
            </a:r>
          </a:p>
        </p:txBody>
      </p:sp>
      <p:sp>
        <p:nvSpPr>
          <p:cNvPr id="5" name="Datos vietos rezervavimo ženklas 4"/>
          <p:cNvSpPr>
            <a:spLocks noGrp="1"/>
          </p:cNvSpPr>
          <p:nvPr>
            <p:ph type="dt" sz="half" idx="10"/>
          </p:nvPr>
        </p:nvSpPr>
        <p:spPr/>
        <p:txBody>
          <a:bodyPr/>
          <a:lstStyle/>
          <a:p>
            <a:fld id="{120DCAD2-297B-4C27-ACC3-BF5B03A0973A}" type="datetimeFigureOut">
              <a:rPr lang="lt-LT" smtClean="0"/>
              <a:t>2022-09-27</a:t>
            </a:fld>
            <a:endParaRPr lang="lt-LT"/>
          </a:p>
        </p:txBody>
      </p:sp>
      <p:sp>
        <p:nvSpPr>
          <p:cNvPr id="6" name="Poraštės vietos rezervavimo ženklas 5"/>
          <p:cNvSpPr>
            <a:spLocks noGrp="1"/>
          </p:cNvSpPr>
          <p:nvPr>
            <p:ph type="ftr" sz="quarter" idx="11"/>
          </p:nvPr>
        </p:nvSpPr>
        <p:spPr/>
        <p:txBody>
          <a:bodyPr/>
          <a:lstStyle/>
          <a:p>
            <a:endParaRPr lang="lt-LT"/>
          </a:p>
        </p:txBody>
      </p:sp>
      <p:sp>
        <p:nvSpPr>
          <p:cNvPr id="7" name="Skaidrės numerio vietos rezervavimo ženklas 6"/>
          <p:cNvSpPr>
            <a:spLocks noGrp="1"/>
          </p:cNvSpPr>
          <p:nvPr>
            <p:ph type="sldNum" sz="quarter" idx="12"/>
          </p:nvPr>
        </p:nvSpPr>
        <p:spPr/>
        <p:txBody>
          <a:bodyPr/>
          <a:lstStyle/>
          <a:p>
            <a:fld id="{5474B7C8-90D5-4FA6-9649-975AF98A560F}" type="slidenum">
              <a:rPr lang="lt-LT" smtClean="0"/>
              <a:t>‹#›</a:t>
            </a:fld>
            <a:endParaRPr lang="lt-LT"/>
          </a:p>
        </p:txBody>
      </p:sp>
    </p:spTree>
    <p:extLst>
      <p:ext uri="{BB962C8B-B14F-4D97-AF65-F5344CB8AC3E}">
        <p14:creationId xmlns:p14="http://schemas.microsoft.com/office/powerpoint/2010/main" val="201192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 ruoš. pavad. stilių</a:t>
            </a:r>
          </a:p>
        </p:txBody>
      </p:sp>
      <p:sp>
        <p:nvSpPr>
          <p:cNvPr id="3" name="Teksto vietos rezervavimo ženklas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DCAD2-297B-4C27-ACC3-BF5B03A0973A}" type="datetimeFigureOut">
              <a:rPr lang="lt-LT" smtClean="0"/>
              <a:t>2022-09-27</a:t>
            </a:fld>
            <a:endParaRPr lang="lt-LT"/>
          </a:p>
        </p:txBody>
      </p:sp>
      <p:sp>
        <p:nvSpPr>
          <p:cNvPr id="5" name="Poraštės vietos rezervavimo ženklas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kaidrės numerio vietos rezervavimo ženklas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4B7C8-90D5-4FA6-9649-975AF98A560F}" type="slidenum">
              <a:rPr lang="lt-LT" smtClean="0"/>
              <a:t>‹#›</a:t>
            </a:fld>
            <a:endParaRPr lang="lt-LT"/>
          </a:p>
        </p:txBody>
      </p:sp>
    </p:spTree>
    <p:extLst>
      <p:ext uri="{BB962C8B-B14F-4D97-AF65-F5344CB8AC3E}">
        <p14:creationId xmlns:p14="http://schemas.microsoft.com/office/powerpoint/2010/main" val="422447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10" descr="Picture 10"/>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146" name="Google Shape;91;p13"/>
          <p:cNvSpPr txBox="1"/>
          <p:nvPr/>
        </p:nvSpPr>
        <p:spPr>
          <a:xfrm>
            <a:off x="6606240" y="2034364"/>
            <a:ext cx="5230281" cy="861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5000" b="1">
                <a:solidFill>
                  <a:srgbClr val="FFFFFF"/>
                </a:solidFill>
                <a:latin typeface="Cabinet Grotesk"/>
                <a:ea typeface="Cabinet Grotesk"/>
                <a:cs typeface="Cabinet Grotesk"/>
                <a:sym typeface="Cabinet Grotesk"/>
              </a:defRPr>
            </a:pPr>
            <a:endParaRPr dirty="0"/>
          </a:p>
        </p:txBody>
      </p:sp>
      <p:sp>
        <p:nvSpPr>
          <p:cNvPr id="147" name="Google Shape;90;p13"/>
          <p:cNvSpPr txBox="1"/>
          <p:nvPr/>
        </p:nvSpPr>
        <p:spPr>
          <a:xfrm>
            <a:off x="2765793" y="2880749"/>
            <a:ext cx="3362444" cy="5231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r">
              <a:defRPr sz="2800" b="1">
                <a:latin typeface="Cabinet Grotesk"/>
                <a:ea typeface="Cabinet Grotesk"/>
                <a:cs typeface="Cabinet Grotesk"/>
                <a:sym typeface="Cabinet Grotesk"/>
              </a:defRPr>
            </a:lvl1pPr>
          </a:lstStyle>
          <a:p>
            <a:endParaRPr dirty="0"/>
          </a:p>
        </p:txBody>
      </p:sp>
      <p:pic>
        <p:nvPicPr>
          <p:cNvPr id="8" name="Graphic 7">
            <a:extLst>
              <a:ext uri="{FF2B5EF4-FFF2-40B4-BE49-F238E27FC236}">
                <a16:creationId xmlns:a16="http://schemas.microsoft.com/office/drawing/2014/main" id="{1EE959F7-E57E-0EA4-E103-56296D3E281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569" y="771269"/>
            <a:ext cx="2102902" cy="1106214"/>
          </a:xfrm>
          <a:prstGeom prst="rect">
            <a:avLst/>
          </a:prstGeom>
        </p:spPr>
      </p:pic>
      <p:sp>
        <p:nvSpPr>
          <p:cNvPr id="6" name="TextBox 5">
            <a:extLst>
              <a:ext uri="{FF2B5EF4-FFF2-40B4-BE49-F238E27FC236}">
                <a16:creationId xmlns:a16="http://schemas.microsoft.com/office/drawing/2014/main" id="{B414F1A6-2E60-4C84-9FCB-5BE05EA2A8AD}"/>
              </a:ext>
            </a:extLst>
          </p:cNvPr>
          <p:cNvSpPr txBox="1"/>
          <p:nvPr/>
        </p:nvSpPr>
        <p:spPr>
          <a:xfrm>
            <a:off x="273424" y="2880749"/>
            <a:ext cx="11645152" cy="769441"/>
          </a:xfrm>
          <a:prstGeom prst="rect">
            <a:avLst/>
          </a:prstGeom>
          <a:noFill/>
        </p:spPr>
        <p:txBody>
          <a:bodyPr wrap="square" rtlCol="0">
            <a:spAutoFit/>
          </a:bodyPr>
          <a:lstStyle/>
          <a:p>
            <a:pPr algn="ctr"/>
            <a:r>
              <a:rPr lang="lt-LT" sz="4400" b="1" dirty="0">
                <a:solidFill>
                  <a:schemeClr val="bg1"/>
                </a:solidFill>
              </a:rPr>
              <a:t>NUSIKALSTAMOS VEIKOS SUDĖTIS</a:t>
            </a:r>
          </a:p>
        </p:txBody>
      </p:sp>
      <p:sp>
        <p:nvSpPr>
          <p:cNvPr id="7" name="TextBox 6">
            <a:extLst>
              <a:ext uri="{FF2B5EF4-FFF2-40B4-BE49-F238E27FC236}">
                <a16:creationId xmlns:a16="http://schemas.microsoft.com/office/drawing/2014/main" id="{3668B346-DAFF-47EE-907D-19691DACB987}"/>
              </a:ext>
            </a:extLst>
          </p:cNvPr>
          <p:cNvSpPr txBox="1"/>
          <p:nvPr/>
        </p:nvSpPr>
        <p:spPr>
          <a:xfrm>
            <a:off x="2765793" y="4327299"/>
            <a:ext cx="6329082" cy="553998"/>
          </a:xfrm>
          <a:prstGeom prst="rect">
            <a:avLst/>
          </a:prstGeom>
          <a:noFill/>
        </p:spPr>
        <p:txBody>
          <a:bodyPr wrap="square" rtlCol="0">
            <a:spAutoFit/>
          </a:bodyPr>
          <a:lstStyle/>
          <a:p>
            <a:pPr algn="ctr"/>
            <a:r>
              <a:rPr lang="lt-LT" sz="3000" dirty="0">
                <a:solidFill>
                  <a:schemeClr val="bg1"/>
                </a:solidFill>
              </a:rPr>
              <a:t>doc. dr. Giedrius </a:t>
            </a:r>
            <a:r>
              <a:rPr lang="lt-LT" sz="3000" dirty="0" err="1">
                <a:solidFill>
                  <a:schemeClr val="bg1"/>
                </a:solidFill>
              </a:rPr>
              <a:t>Nemeikšis</a:t>
            </a:r>
            <a:endParaRPr lang="lt-LT" sz="3000"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sudėčių klasifikacija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838200" y="1224951"/>
            <a:ext cx="11099334" cy="5528187"/>
          </a:xfrm>
        </p:spPr>
        <p:txBody>
          <a:bodyPr>
            <a:noAutofit/>
          </a:bodyPr>
          <a:lstStyle/>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PAGAL</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PAVOJINGUMO LAIPS­NĮ :</a:t>
            </a:r>
          </a:p>
          <a:p>
            <a:pPr marL="457200" indent="-457200">
              <a:lnSpc>
                <a:spcPct val="100000"/>
              </a:lnSpc>
              <a:spcBef>
                <a:spcPts val="600"/>
              </a:spcBef>
              <a:buFont typeface="+mj-lt"/>
              <a:buAutoNum type="arabicPeriod"/>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Pagrindinė NV sudėtis </a:t>
            </a:r>
            <a:r>
              <a:rPr lang="lt-LT" sz="18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sudėtis, ku­rioje nėra nei tam tikros rūšies NV pavojingumą di­dinančių, nei mažinančių požymių,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paprasta vagystė (BK 178 str. 1 d.), tyčinis nužudymas (BK 129 str. 1 d.) ir pan</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endParaRPr lang="lt-LT" sz="1800" dirty="0">
              <a:effectLst/>
              <a:latin typeface="Arial" panose="020B0604020202020204" pitchFamily="34" charset="0"/>
              <a:ea typeface="Book Antiqua" panose="02040602050305030304" pitchFamily="18" charset="0"/>
              <a:cs typeface="Arial" panose="020B0604020202020204" pitchFamily="34" charset="0"/>
            </a:endParaRPr>
          </a:p>
          <a:p>
            <a:pPr marL="457200" indent="-457200">
              <a:lnSpc>
                <a:spcPct val="100000"/>
              </a:lnSpc>
              <a:spcBef>
                <a:spcPts val="600"/>
              </a:spcBef>
              <a:buFont typeface="+mj-lt"/>
              <a:buAutoNum type="arabicPeriod"/>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Kvalifikuotoji NV sudėtis </a:t>
            </a:r>
            <a:r>
              <a:rPr lang="lt-LT" sz="18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sudėtis, kuri, be bendrųjų tam tikros rūšies NV požymių, taip pat turi ir šios rūšies NV pavojingumą didinan­čių požymių.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tokios NV paprastai konstruojamos BK Specialiosios dalies straipsnių 2, ­3 ir t. t. dalyse,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BK 180 str. 1 d. nustatyta pag­rindinė plėšimo sudėtis, o to paties straipsnio 2 d. - kvalifikuota plėšimo, padaryto įsibraunant į patalpą ar panaudojant nešaunamą­jį ginklą, sudėtis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457200" indent="-457200">
              <a:lnSpc>
                <a:spcPct val="100000"/>
              </a:lnSpc>
              <a:spcBef>
                <a:spcPts val="600"/>
              </a:spcBef>
              <a:buFont typeface="+mj-lt"/>
              <a:buAutoNum type="arabicPeriod"/>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Privilegijuotoji NV sudėtis </a:t>
            </a:r>
            <a:r>
              <a:rPr lang="lt-LT" sz="18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sudėtis, kuri, be bendrųjų tam tikros rūšies NV požymių, turi šios rūšies NV pavojingumą mažinančių požy­mių.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tokios NV paprastai konstruojamos BK Specialiosios dalies straipsnių 2, ­3 ir t. t. dalyse, arba net skirtinguose BK Specialiosios dalies straipsniuose,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nužudymo pagrindinė sudėtis numatyta BK 129 str., o privilegijuotoji nužudymo labai susijaudinus sudėtis - BK 130 str. ir pan.</a:t>
            </a:r>
          </a:p>
          <a:p>
            <a:pPr marL="457200" indent="-457200">
              <a:lnSpc>
                <a:spcPct val="100000"/>
              </a:lnSpc>
              <a:spcBef>
                <a:spcPts val="600"/>
              </a:spcBef>
              <a:buFont typeface="+mj-lt"/>
              <a:buAutoNum type="arabicPeriod"/>
            </a:pPr>
            <a:endPar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buNone/>
            </a:pPr>
            <a:endParaRPr lang="lt-LT" sz="16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51041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sudėčių klasifikacija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838200" y="1138687"/>
            <a:ext cx="11099334" cy="5614451"/>
          </a:xfrm>
        </p:spPr>
        <p:txBody>
          <a:bodyPr>
            <a:noAutofit/>
          </a:bodyPr>
          <a:lstStyle/>
          <a:p>
            <a:pPr marL="330200" indent="-244475">
              <a:lnSpc>
                <a:spcPct val="100000"/>
              </a:lnSpc>
              <a:spcBef>
                <a:spcPts val="600"/>
              </a:spcBef>
            </a:pP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SUDĖTINGOSIOS NV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SUDĖTIES KLASIFIKACIJA: </a:t>
            </a:r>
          </a:p>
          <a:p>
            <a:pPr marL="428625" indent="-342900">
              <a:lnSpc>
                <a:spcPct val="100000"/>
              </a:lnSpc>
              <a:spcBef>
                <a:spcPts val="600"/>
              </a:spcBef>
              <a:buFont typeface="+mj-lt"/>
              <a:buAutoNum type="arabicPeriod"/>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sudėtis su 2 veiksmais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yra tokia sudėtis, kurios objektyviąją pusę sudaro 2 veiksmai, kurių abiejų padarymas yra būtinas, kad NV būtų pripažinta baigta, o tik vieno iš nurodytų veiksmų padarymas - kvalifikuojamas kaip pasikėsinimas padaryti NV,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neteisingų duomenų apie pajamas, pelną ar turtą pateikimo (BK 220 str.) sudėtį sudaro tokių duomenų įrašymas į deklaraciją bei kitus dokumentus + jų pateikimas VMI ir pan. </a:t>
            </a:r>
          </a:p>
          <a:p>
            <a:pPr marL="428625" indent="-342900">
              <a:lnSpc>
                <a:spcPct val="100000"/>
              </a:lnSpc>
              <a:spcBef>
                <a:spcPts val="600"/>
              </a:spcBef>
              <a:buFont typeface="+mj-lt"/>
              <a:buAutoNum type="arabicPeriod"/>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sudėtis su alternatyviais veiksmais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tokia sudėtis, kurioje objektyvioji pusė apibūdinama keliais alternatyviais veiksmais ir bent vieno iš šių veiksmų padarymas sudaro baigtos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sudėtį.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neteisėto disponavimo narkotinėmis ar psichotropinė­mis medžiagomis turint tikslą jas platinti (BK 260 str. 1 d.) objek­tyviąją pusę sudaro šių medžiagų gaminimas, perdirbimas, įgijimas, laikymas, gabenimas, siuntimas turint tikslą jas platinti ar šių me­džiagų pardavimas arba kitoks platinimas. </a:t>
            </a:r>
          </a:p>
          <a:p>
            <a:pPr marL="428625" indent="-342900">
              <a:lnSpc>
                <a:spcPct val="100000"/>
              </a:lnSpc>
              <a:spcBef>
                <a:spcPts val="600"/>
              </a:spcBef>
              <a:buFont typeface="+mj-lt"/>
              <a:buAutoNum type="arabicPeriod"/>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sudėtis su 2 objektais - </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tokia sudėtis, kurioje tam, kad NV būtų pripažinta baigta, būtinas dviejų objektų pažeidimas.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plėšimo sudėtis (BK 180 str.), nes plėšimu kėsinamasi vienu metu į nuosavybę ir asmens sveikatą</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sudėtis su 2 padariniais </a:t>
            </a:r>
            <a:r>
              <a:rPr lang="lt-LT" sz="18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to­kia sudėtis, kurioje objektyvioji pusė apibūdinama dviejų padarinių kilimu. PVZ.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statybą reglamentuojančių teisės aktų reikalavimų pažeidimas (BK 271 str.), kuris bus laikomas baigtu, jei dėl savavališkos statybos kils du padariniai - statinio avarija ir žus žmogus arba bus sunkiai sutrikdyta žmogaus sveikata, arba bus padaryta didelė žala aplinkai ar didelė turtinė žala asmeniui, ir pan</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33200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sudėčių klasifikacija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838200" y="1138687"/>
            <a:ext cx="11099334" cy="5614451"/>
          </a:xfrm>
        </p:spPr>
        <p:txBody>
          <a:bodyPr>
            <a:noAutofit/>
          </a:bodyPr>
          <a:lstStyle/>
          <a:p>
            <a:pPr marL="330200" indent="-244475">
              <a:lnSpc>
                <a:spcPct val="100000"/>
              </a:lnSpc>
              <a:spcBef>
                <a:spcPts val="600"/>
              </a:spcBef>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PAPRASTOSIOS NV SUDĖTIES KLASIFIKACIJA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428625" indent="-342900">
              <a:lnSpc>
                <a:spcPct val="100000"/>
              </a:lnSpc>
              <a:spcBef>
                <a:spcPts val="600"/>
              </a:spcBef>
              <a:buFont typeface="+mj-lt"/>
              <a:buAutoNum type="arabicPeriod"/>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Aprašomo­sios</a:t>
            </a:r>
            <a:r>
              <a:rPr lang="lt-LT" sz="1900" b="1" spc="-1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r>
              <a:rPr lang="lt-LT" sz="1900" spc="-1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yra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tokios NV sudėtys, kuriose NV požymiai ne tik nurodomi, bet dar ir konkretizuojami,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šmeižimo sudėtis (BK 154 str. 1 d.) ir pan.</a:t>
            </a:r>
          </a:p>
          <a:p>
            <a:pPr marL="428625" indent="-342900">
              <a:lnSpc>
                <a:spcPct val="100000"/>
              </a:lnSpc>
              <a:spcBef>
                <a:spcPts val="600"/>
              </a:spcBef>
              <a:buFont typeface="+mj-lt"/>
              <a:buAutoNum type="arabicPeriod"/>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Blankes­nėse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sudėtyse tik nurodomi bendriausieji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požymiai, o jų turinys atskleidžiamas kituose teisės norminiuose aktuose,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transporto eismo tvarkos ar saugumo taisyklių pažeidimas (BK 282 str.) ir pan. </a:t>
            </a:r>
          </a:p>
          <a:p>
            <a:pPr marL="428625" indent="-342900">
              <a:lnSpc>
                <a:spcPct val="100000"/>
              </a:lnSpc>
              <a:spcBef>
                <a:spcPts val="600"/>
              </a:spcBef>
              <a:buFont typeface="+mj-lt"/>
              <a:buAutoNum type="arabicPeriod"/>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Nukreipiančiosios </a:t>
            </a:r>
            <a:r>
              <a:rPr lang="lt-LT" sz="19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yra tokios NV sudėtys, kurios nekonkretizuojant NV požymių nukreipia į kitą BK Specialiosios dalies straipsnį ar jo dalį, </a:t>
            </a:r>
            <a:r>
              <a:rPr lang="lt-LT" sz="19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BK 228 str. 2 d. ir pan.</a:t>
            </a:r>
            <a:endParaRPr lang="lt-LT" sz="1900" i="1" dirty="0">
              <a:effectLst/>
              <a:latin typeface="Arial" panose="020B0604020202020204" pitchFamily="34" charset="0"/>
              <a:ea typeface="Book Antiqua" panose="02040602050305030304" pitchFamily="18" charset="0"/>
              <a:cs typeface="Arial" panose="020B0604020202020204" pitchFamily="34" charset="0"/>
            </a:endParaRP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SUDĖČIŲ KLASIFIKACIJA </a:t>
            </a: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PAGAL KONSTRUKCIJĄ: </a:t>
            </a:r>
            <a:endPar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42900" indent="-342900">
              <a:lnSpc>
                <a:spcPct val="100000"/>
              </a:lnSpc>
              <a:spcBef>
                <a:spcPts val="600"/>
              </a:spcBef>
              <a:buFont typeface="+mj-lt"/>
              <a:buAutoNum type="arabicPeriod"/>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Materialios </a:t>
            </a:r>
            <a:r>
              <a:rPr lang="lt-LT" sz="19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sudėtys </a:t>
            </a:r>
            <a:r>
              <a:rPr lang="lt-LT" sz="19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sudėtys, kurios apima ne tik pačią veiką, bet ir jos sukeltus padarinius. </a:t>
            </a:r>
            <a:r>
              <a:rPr lang="lt-LT" sz="19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vagystės, nužudymo, sveikatos sutrikdymo ir kt</a:t>
            </a:r>
            <a:r>
              <a:rPr lang="lt-LT" sz="19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Tokiose sudėtyse NV baigtumo momentas siejamas su tam tikrų padarinių atsiradi­mu: mirtimi, sveikatos sutrikdymu, turtine žala ir pan.</a:t>
            </a:r>
          </a:p>
          <a:p>
            <a:pPr marL="342900" indent="-342900">
              <a:lnSpc>
                <a:spcPct val="100000"/>
              </a:lnSpc>
              <a:spcBef>
                <a:spcPts val="600"/>
              </a:spcBef>
              <a:buFont typeface="+mj-lt"/>
              <a:buAutoNum type="arabicPeriod"/>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Formalio­s </a:t>
            </a:r>
            <a:r>
              <a:rPr lang="lt-LT" sz="19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sudėtys </a:t>
            </a:r>
            <a:r>
              <a:rPr lang="lt-LT" sz="19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sudėtys, kurios apsiriboja tik veika, o veikos padariniai paliekami už NV sudėties ribų. </a:t>
            </a:r>
            <a:r>
              <a:rPr lang="lt-LT" sz="19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kontrabanda (BK 199 str.), mokesčių nesumokėjimas (BK 219 str.) ir pan. </a:t>
            </a:r>
            <a:r>
              <a:rPr lang="lt-LT" sz="19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Tokiose sudėtyse NV baigtumui nustatyti pakanka tik pačios veikos atlikimo, o padarinių atsiradimas gali turėti reikšmės tik baudžiamajai atsakomybei įgyvendinti.</a:t>
            </a:r>
            <a:endParaRPr lang="lt-LT" sz="1900" dirty="0">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305090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2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a:t>
            </a:r>
            <a:r>
              <a:rPr lang="lt-LT" sz="42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objektas</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dirty="0"/>
          </a:p>
        </p:txBody>
      </p:sp>
    </p:spTree>
    <p:extLst>
      <p:ext uri="{BB962C8B-B14F-4D97-AF65-F5344CB8AC3E}">
        <p14:creationId xmlns:p14="http://schemas.microsoft.com/office/powerpoint/2010/main" val="351314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objekto sąvoka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52524" y="1138687"/>
            <a:ext cx="10785009" cy="5614451"/>
          </a:xfrm>
        </p:spPr>
        <p:txBody>
          <a:bodyPr>
            <a:noAutofit/>
          </a:bodyPr>
          <a:lstStyle/>
          <a:p>
            <a:pPr indent="-142875">
              <a:lnSpc>
                <a:spcPct val="100000"/>
              </a:lnSpc>
              <a:spcBef>
                <a:spcPts val="600"/>
              </a:spcBef>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OBJEKTO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POŽYMIAI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428625" indent="-342900">
              <a:lnSpc>
                <a:spcPct val="100000"/>
              </a:lnSpc>
              <a:spcBef>
                <a:spcPts val="600"/>
              </a:spcBef>
              <a:buFont typeface="+mj-lt"/>
              <a:buAutoNum type="arabicPeriod"/>
            </a:pPr>
            <a:r>
              <a:rPr lang="lt-LT" sz="18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eisiniai gėriai yra saugomi BK:</a:t>
            </a:r>
            <a:r>
              <a:rPr lang="lt-LT" sz="1800"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 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eisinis gėris gali priklausyti tik tam tikram asmeniui, o kėsini­masis į jį tokiu atveju laikytinas asmens subjektyviosios teisės pažei­dimu,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gyvybė yra teisinis gėris, priklausantis kiekvienam asmeniui;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 tei­sinis gėris gali būti saugomas teisės normų kaip visuomeniškai reikš­mingas</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pvz.: sąmokslo organizavimu ar dalyvavimu sąmoksle valstybės perversmui įvykdyti (BK 114 str.) yra kėsinamasi į visos valstybės suverenitetą, jos konstitucinius pagrindus. </a:t>
            </a:r>
          </a:p>
          <a:p>
            <a:pPr marL="428625" indent="-342900">
              <a:lnSpc>
                <a:spcPct val="100000"/>
              </a:lnSpc>
              <a:spcBef>
                <a:spcPts val="600"/>
              </a:spcBef>
              <a:buFont typeface="+mj-lt"/>
              <a:buAutoNum type="arabicPeriod"/>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teisiniams gėriams, į kuriuos yra kėsinamasi NV, padaroma žala arba sukeliama tokios žalos grėsmė: k</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ėsinantis į tokį teisinį gėrį kaip gyvybė padaroma fizinio pobūdžio žala, kėsinantis į nuosavybę - turtinio pobūdžio žala, kėsinantis į garbę - moralinė žala ir pan. </a:t>
            </a:r>
          </a:p>
          <a:p>
            <a:pPr indent="-142875">
              <a:lnSpc>
                <a:spcPct val="100000"/>
              </a:lnSpc>
              <a:spcBef>
                <a:spcPts val="600"/>
              </a:spcBef>
            </a:pP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PASTABOS</a:t>
            </a:r>
            <a:r>
              <a:rPr lang="lt-LT" sz="1800" dirty="0">
                <a:solidFill>
                  <a:srgbClr val="000000"/>
                </a:solidFill>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1800" b="1" dirty="0">
                <a:solidFill>
                  <a:srgbClr val="000000"/>
                </a:solidFill>
                <a:latin typeface="Arial" panose="020B0604020202020204" pitchFamily="34" charset="0"/>
                <a:ea typeface="Book Antiqua" panose="02040602050305030304" pitchFamily="18" charset="0"/>
                <a:cs typeface="Arial" panose="020B0604020202020204" pitchFamily="34" charset="0"/>
              </a:rPr>
              <a:t>NV objektu negali būti</a:t>
            </a:r>
            <a:r>
              <a:rPr lang="lt-LT" sz="1800" dirty="0">
                <a:solidFill>
                  <a:srgbClr val="000000"/>
                </a:solidFill>
                <a:latin typeface="Arial" panose="020B0604020202020204" pitchFamily="34" charset="0"/>
                <a:ea typeface="Book Antiqua" panose="02040602050305030304" pitchFamily="18" charset="0"/>
                <a:cs typeface="Arial" panose="020B0604020202020204" pitchFamily="34" charset="0"/>
              </a:rPr>
              <a:t>: 1) </a:t>
            </a: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žmonės, įran­kiai, gamybos priemonės ir kiti materialiojo pasaulio daiktai</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kadangi patys daiktai tik įkūnija teisinį gėrį,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namas pats savaime neturi vertės, jo vertę sudaro (yra susijusi) teisinis gėris - „nuosavybė“</a:t>
            </a:r>
            <a:r>
              <a:rPr lang="lt-LT" sz="1800" i="1" dirty="0">
                <a:solidFill>
                  <a:srgbClr val="000000"/>
                </a:solidFill>
                <a:latin typeface="Arial" panose="020B0604020202020204" pitchFamily="34" charset="0"/>
                <a:ea typeface="Book Antiqua" panose="02040602050305030304" pitchFamily="18" charset="0"/>
                <a:cs typeface="Arial" panose="020B0604020202020204" pitchFamily="34" charset="0"/>
              </a:rPr>
              <a:t>; 2)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teisės nor­mos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nes NV </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žala padaroma ne pačiai teisinei normai, o tik jos saugomiems teisiniams gėriams.</a:t>
            </a:r>
            <a:endParaRPr lang="lt-LT" sz="1800" dirty="0">
              <a:effectLst/>
              <a:latin typeface="Arial" panose="020B0604020202020204" pitchFamily="34" charset="0"/>
              <a:ea typeface="Book Antiqua" panose="02040602050305030304" pitchFamily="18" charset="0"/>
              <a:cs typeface="Arial" panose="020B0604020202020204" pitchFamily="34" charset="0"/>
            </a:endParaRPr>
          </a:p>
          <a:p>
            <a:pPr marL="428625"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pripažįstami tik patys pavojingiausi kėsinimaisi į baudžiamojo įstatymo saugomus gėrius, todėl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„žmogaus garbė“ gali būti saugomas ir CK 2.24 str. nustatytos žmogaus garbės gynimo civilinės teisės priemo­nės</a:t>
            </a:r>
          </a:p>
          <a:p>
            <a:pPr indent="-142875">
              <a:lnSpc>
                <a:spcPct val="100000"/>
              </a:lnSpc>
              <a:spcBef>
                <a:spcPts val="600"/>
              </a:spcBef>
            </a:pPr>
            <a:endParaRPr lang="lt-LT" sz="16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38007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objekto sąvoka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33474" y="1138687"/>
            <a:ext cx="10804059" cy="5614451"/>
          </a:xfrm>
        </p:spPr>
        <p:txBody>
          <a:bodyPr>
            <a:noAutofit/>
          </a:bodyPr>
          <a:lstStyle/>
          <a:p>
            <a:pPr indent="-142875">
              <a:lnSpc>
                <a:spcPct val="100000"/>
              </a:lnSpc>
              <a:spcBef>
                <a:spcPts val="600"/>
              </a:spcBef>
            </a:pP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ATVEJO PAVIZDYS</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p>
          <a:p>
            <a:pPr marL="428625"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LAT yra pabrėžęs, kad sprendžiant, ar asmuo BK 230 str. prasme laikytinas vals­tybės tarnautojui prilygintu asmeniu, reikia įvertinti ir tai, kad BK XXXIII skyriuje numatytos NV yra priskirtos nu­sikaltimams ir baudžiamiesiems nusižengimams valstybės tarnybai ir viešiesiems interesams. Vadinasi, </a:t>
            </a: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šių NV objektas yra normali valstybės institucijų veikla, jų ir valstybės tarnybos auto­ritetas, viešasis interesas. </a:t>
            </a:r>
          </a:p>
          <a:p>
            <a:pPr marL="428625"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BK XXXIII skyriuje numatytų NV pavojingumą lemia kaip tik tai, kad </a:t>
            </a: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tokiomis veikomis žala padaroma normaliam valstybės tarnybos funkcionavimui, valstybės institucijų veiklai, jų prestižui, be to, pažeidžiamas viešasis interesas</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LAT nuomone, vien tik to, kad toks asmuo </a:t>
            </a: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formaliai atitinka BK 230 str. 3 d. įvardytus požymius </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dirba JA ar verčiasi profesine veikla ir turi administracinius įgaliojimus, arba turi teisę veikti šio JA vardu, arba teikia viešąsias paslaugas, </a:t>
            </a: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nepa­kanka jį laikyti valstybės tarnautojui prilygintu asmeniu</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Šiuo atveju taip pat turi būti nustatyta, kad tokia asmens veikla yra susijusi su </a:t>
            </a: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vie­šojo intereso užtikrinimu ir šios veiklos nevykdymas ar netinkamas vykdymas </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piktnaudžiaujant savo padėtimi, viršijant suteiktus įgaliojimus) reikštų viešojo intereso pažeidimą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LAT kasacinė nutartis Nr. 2K-P-89/2014</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393617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objektų klasifikacija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26836" y="1138687"/>
            <a:ext cx="10810698" cy="5614451"/>
          </a:xfrm>
        </p:spPr>
        <p:txBody>
          <a:bodyPr>
            <a:noAutofit/>
          </a:bodyPr>
          <a:lstStyle/>
          <a:p>
            <a:pPr>
              <a:lnSpc>
                <a:spcPct val="100000"/>
              </a:lnSpc>
              <a:spcBef>
                <a:spcPts val="600"/>
              </a:spcBef>
            </a:pPr>
            <a:endPar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a:lnSpc>
                <a:spcPct val="100000"/>
              </a:lnSpc>
              <a:spcBef>
                <a:spcPts val="600"/>
              </a:spcBef>
            </a:pP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RŪŠINIS NV OBJEKTAS </a:t>
            </a:r>
            <a:r>
              <a:rPr lang="lt-LT" sz="20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tam tikra BK saugoma vienarūšių ar tapačių teisinių gėrių, į kuriuos kėsinamasi NV, grupė. </a:t>
            </a:r>
          </a:p>
          <a:p>
            <a:pPr>
              <a:lnSpc>
                <a:spcPct val="100000"/>
              </a:lnSpc>
              <a:spcBef>
                <a:spcPts val="600"/>
              </a:spcBef>
            </a:pP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Kadangi tai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specialiosios dalies normų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sisteminimo pagrindas</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tai visos NV</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sudėtys BK Specialiojoje dalyje yra suskirstytos į tam tikrus skyrius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IŠSKYRUS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BK XXXIII ir XLVI skyrius, kurių išskyrimo pagrindas yra NV subjektas). </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paprastai apie rūšinį tam tikros NV grupės objektą galima spręsti iš paties BK Specialiosios dalies skyriaus pavadinimo. </a:t>
            </a:r>
          </a:p>
          <a:p>
            <a:pPr indent="-14287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REIKŠMĖ</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veikos, kurių išoriniai požymiai panašūs, gali būti kvalifikuojamos pagal skir­tingus BK Specialiosios dalies straipsnius atsižvelgiant į rūšinį objek­tą,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valstybės tarnautojo neteisėtai pavartotas fizinis smurtas prieš kitą asmenį, sukeliant pastarajam nežymų sveikatos sutrikdymą, vienu atveju, jei tai siejama su tarnybinių įgaliojimu viršijimu, kvalifi­kuojamas kaip piktnaudžiavimas (BK 228 str.), o kitu atveju, jei padaroma iš pavydo, buitinio konflikto metu - kaip nežymus sveikatos sutrikdymas (BK 140 str.).</a:t>
            </a:r>
            <a:endParaRPr lang="lt-LT" sz="2000" i="1"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93335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objektų klasifikacija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17916" y="1138687"/>
            <a:ext cx="10919617" cy="5614451"/>
          </a:xfrm>
        </p:spPr>
        <p:txBody>
          <a:bodyPr>
            <a:noAutofit/>
          </a:bodyPr>
          <a:lstStyle/>
          <a:p>
            <a:pPr>
              <a:lnSpc>
                <a:spcPct val="100000"/>
              </a:lnSpc>
              <a:spcBef>
                <a:spcPts val="600"/>
              </a:spcBef>
            </a:pPr>
            <a:endPar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a:lnSpc>
                <a:spcPct val="100000"/>
              </a:lnSpc>
              <a:spcBef>
                <a:spcPts val="600"/>
              </a:spcBef>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TIESIOGINIS NV OBJEKTAS </a:t>
            </a:r>
            <a:r>
              <a:rPr lang="lt-LT" sz="20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BK saugomas teisinis gėris, į kuri kėsinamasi konkrečia NV.</a:t>
            </a:r>
            <a:r>
              <a:rPr lang="lt-LT" sz="2000" dirty="0">
                <a:effectLst/>
                <a:latin typeface="Arial" panose="020B0604020202020204" pitchFamily="34" charset="0"/>
                <a:ea typeface="Book Antiqua" panose="02040602050305030304" pitchFamily="18" charset="0"/>
                <a:cs typeface="Arial" panose="020B0604020202020204" pitchFamily="34" charset="0"/>
              </a:rPr>
              <a:t> </a:t>
            </a:r>
          </a:p>
          <a:p>
            <a:pPr>
              <a:lnSpc>
                <a:spcPct val="100000"/>
              </a:lnSpc>
              <a:spcBef>
                <a:spcPts val="600"/>
              </a:spcBef>
            </a:pP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Tai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būtinas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kiekvienos konkrečios NV sudėties elementas.</a:t>
            </a: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Kai kuriuose BK Specialiosios dalies straipsniuose sukonstruotos </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sudėtys apima 2 būtinuosius objektus, t. y.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sudėtys su 2 objektais.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plėšimu (BK 180 str.) yra kėsi­namasi į nuosavybę ir į asmens sveikatą, be to, šia nusikalstama vei­ka pažeidžiami du savarankiški teisiniai gėriai: nuosavybė ir sveikata. </a:t>
            </a:r>
          </a:p>
          <a:p>
            <a:pPr>
              <a:lnSpc>
                <a:spcPct val="100000"/>
              </a:lnSpc>
              <a:spcBef>
                <a:spcPts val="600"/>
              </a:spcBef>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FAKULTATYVIAISIAIS NV OBJEKTAIS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laikomi tie teisiniai gėriai, ku­rie nėra būtini, bet yra galimi tam tikros NV sudėties požymiai. Darant konkrečią NV šis objektas gali būti, bet gali jo ir nebūti. </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tokio požymio nebuvimas nepanaikina veikos baudžiamumo ir nelemia NV kvalifikavimo, bet į tai galima atsižvelg­ti sprendžiant baudžiamosios atsakomybės įgyvendinimo klausimus.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viešosios tvarkos pažeidimo atveju (BK 284 str.) pažeidžiant vie­šąją tvarką, kuri yra pagrindinis būtinasis tokios NV objektas, gali būti kėsinamasi į asmens sveikatą ar nuosavybę. </a:t>
            </a:r>
          </a:p>
        </p:txBody>
      </p:sp>
    </p:spTree>
    <p:extLst>
      <p:ext uri="{BB962C8B-B14F-4D97-AF65-F5344CB8AC3E}">
        <p14:creationId xmlns:p14="http://schemas.microsoft.com/office/powerpoint/2010/main" val="10840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dalykas</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776377" y="1138687"/>
            <a:ext cx="11161156" cy="5614451"/>
          </a:xfrm>
        </p:spPr>
        <p:txBody>
          <a:bodyPr>
            <a:noAutofit/>
          </a:bodyPr>
          <a:lstStyle/>
          <a:p>
            <a:pPr>
              <a:lnSpc>
                <a:spcPct val="100000"/>
              </a:lnSpc>
              <a:spcBef>
                <a:spcPts val="600"/>
              </a:spcBef>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dalykas </a:t>
            </a:r>
            <a:r>
              <a:rPr lang="lt-LT" sz="18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konkretūs materialiojo pasau­lio daiktai, kuriuos veikiant daroma žala teisiniams gėriams ar suke­liama tokios žalos grėsmė.</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dalyko negalima tapatinti su NV objektu</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NV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dalykas yra materialioji teisinio gėrio išraiška realiame pasaulyje,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teisinio gėrio „nuosa­vybė“ išraiška realiame pasaulyje yra pinigai, namas, mašina ir pan. </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kai kurie teisiniai gėriai realiame pasaulyje neturi materialios išraiškos</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pvz. garbė, orumas, normali valstybės institucijų veikla, sąžiningo ūkininkavimo principai ir pan.</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PROBLEMA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darant kai kurias NV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nužudymas (BK 129 str.), sunkus sveikatos sutrikdymas (BK 135 str.), neteisėtas lais­vės atėmimas (BK 146 str.) ir pan</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žala gali būti padaroma asmeniui, tačiau teisingiau būtų vartoti ne NV daly­ko, bet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NUKENTĖJUSIOJO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terminą;</a:t>
            </a:r>
          </a:p>
          <a:p>
            <a:pPr>
              <a:lnSpc>
                <a:spcPct val="100000"/>
              </a:lnSpc>
              <a:spcBef>
                <a:spcPts val="600"/>
              </a:spcBef>
            </a:pP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PASTABOS</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Tam tikrais atvejais pažeidžiant teisi­nius gėrius žala materialiojo pasaulio daiktams gali ir nebūti padaro­ma.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kontrabandos (BK 199 str. 1 d.) dalykas yra privalomi muitinei pateikti daiktai, kurių vertė viršija 250 BBND dydžio sumą. Kontrabandos atveju žala veikos dalykui paprastai neatsiranda, nes as­muo, neteisėtai gabendamas prekes per LR valsty­bės sieną, visaip stengiasi jų nesugadinti, nesužaloti ir pan. </a:t>
            </a:r>
          </a:p>
          <a:p>
            <a:pPr marL="342900"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Specialiojoje dalyje yra NV sudėčių, kurios suponuoja žalos padarymą ir objektui, ir dalykui,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turto sunaikinimo ar sugadinimo atveju (BK 187 ir 188 str.) ne tik pada­roma žala teisiniam gėriui - nuosavybei, bet nuo šios NV nukenčia ir dalykas - pats turtas.</a:t>
            </a:r>
            <a:endParaRPr lang="lt-LT" sz="1600" i="1"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90408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dalykas</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776377" y="1138687"/>
            <a:ext cx="11161156" cy="5614451"/>
          </a:xfrm>
        </p:spPr>
        <p:txBody>
          <a:bodyPr>
            <a:noAutofit/>
          </a:bodyPr>
          <a:lstStyle/>
          <a:p>
            <a:pPr marL="361950" indent="-276225">
              <a:lnSpc>
                <a:spcPct val="100000"/>
              </a:lnSpc>
              <a:spcBef>
                <a:spcPts val="600"/>
              </a:spcBef>
            </a:pPr>
            <a:endPar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marL="361950" indent="-276225">
              <a:lnSpc>
                <a:spcPct val="100000"/>
              </a:lnSpc>
              <a:spcBef>
                <a:spcPts val="600"/>
              </a:spcBef>
            </a:pP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PRAKTINĖ </a:t>
            </a:r>
            <a:r>
              <a:rPr lang="lt-LT" sz="1800" b="1" dirty="0">
                <a:solidFill>
                  <a:srgbClr val="000000"/>
                </a:solidFill>
                <a:latin typeface="Arial" panose="020B0604020202020204" pitchFamily="34" charset="0"/>
                <a:ea typeface="Book Antiqua" panose="02040602050305030304" pitchFamily="18" charset="0"/>
                <a:cs typeface="Arial" panose="020B0604020202020204" pitchFamily="34" charset="0"/>
              </a:rPr>
              <a:t>REIKŠMĖ</a:t>
            </a:r>
            <a:r>
              <a:rPr lang="lt-LT" sz="1800" dirty="0">
                <a:solidFill>
                  <a:srgbClr val="000000"/>
                </a:solidFill>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Pagal NV dalyką galima NV atriboti nuo kitų teisės pažeidimų, amoralių poelgių ir pan</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neteisėto namų gamybos stiprių alkoholinių gėrimų, nedenatū­ruoto ar denatūruoto etilo alkoholio, jų skiedinių (mišinių) gaminimo (BK 201 str.) veikos dalykas yra naminiai stiprūs alkoholiniai gėri­mai</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1800" b="1" dirty="0">
                <a:solidFill>
                  <a:srgbClr val="000000"/>
                </a:solidFill>
                <a:latin typeface="Arial" panose="020B0604020202020204" pitchFamily="34" charset="0"/>
                <a:ea typeface="Book Antiqua" panose="02040602050305030304" pitchFamily="18" charset="0"/>
                <a:cs typeface="Arial" panose="020B0604020202020204" pitchFamily="34" charset="0"/>
              </a:rPr>
              <a:t>NV</a:t>
            </a: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dalykas padeda vieną nuo kitos atriboti panašias NV</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kai kurios NV atribojamos tik pagal jų dalyko specifiką,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tik NV dalykas leidžia atriboti vagystę (BK 178 str.) nuo šaunamojo ginklo, šaudmenų, sprogmenų ar sprogstamųjų medžiagų pagrobimo (BK 254 str.). </a:t>
            </a:r>
          </a:p>
          <a:p>
            <a:pPr marL="428625"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Pats NV dalykas lemia didesnį ar mažesnį tos pačios NV rūšies pavojingu­mą</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tokiais atvejais yra numatytos kvalifikuotąsias ar privilegijuotąsias NV sudėtis.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1) kontrabandos dalykas yra privalomi muitinei pateikti daiktai, kurių vertė viršija 250 BBND dydžio sumą, o šaunamųjų ginklų, šaudmenų, radioaktyviųjų, nuodingųjų ir stipriai veikiančių, narkotinių ar psichotropinių medžiagų neteisėtas gabeni­mas per LR valstybės sieną lemia, kad kontrabanda jau laikoma pavojingesnių nusikaltimu, todėl nustatyta kvalifikuota kontrabandos sudėtis (BK 199 str. 3 d.); 2) neteisėtas gabenimas per LR valstybės sieną tam tikrų dopingo medžiagų laikomas mažiau pavojingu kontrabandos nusikaltimu, todėl atitinkamai nustatyta privile­gijuota kontrabandos sudėtis (BK 199 str. 2 d.).</a:t>
            </a:r>
            <a:endParaRPr lang="lt-LT" sz="1800" i="1"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62636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2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sudėties sąvoka</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a:p>
        </p:txBody>
      </p:sp>
    </p:spTree>
    <p:extLst>
      <p:ext uri="{BB962C8B-B14F-4D97-AF65-F5344CB8AC3E}">
        <p14:creationId xmlns:p14="http://schemas.microsoft.com/office/powerpoint/2010/main" val="266834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2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a:t>
            </a:r>
            <a:r>
              <a:rPr lang="lt-LT" sz="42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objektyvioji pusė</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dirty="0"/>
          </a:p>
        </p:txBody>
      </p:sp>
    </p:spTree>
    <p:extLst>
      <p:ext uri="{BB962C8B-B14F-4D97-AF65-F5344CB8AC3E}">
        <p14:creationId xmlns:p14="http://schemas.microsoft.com/office/powerpoint/2010/main" val="2630811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objektyviosios pusės samprata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74785" y="1268083"/>
            <a:ext cx="10962747" cy="5485055"/>
          </a:xfrm>
        </p:spPr>
        <p:txBody>
          <a:bodyPr>
            <a:noAutofit/>
          </a:bodyPr>
          <a:lstStyle/>
          <a:p>
            <a:pPr marL="361950" indent="-276225">
              <a:lnSpc>
                <a:spcPct val="100000"/>
              </a:lnSpc>
              <a:spcBef>
                <a:spcPts val="600"/>
              </a:spcBef>
            </a:pPr>
            <a:endPar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marL="361950" indent="-276225">
              <a:lnSpc>
                <a:spcPct val="100000"/>
              </a:lnSpc>
              <a:spcBef>
                <a:spcPts val="600"/>
              </a:spcBef>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OBJEKTYVIOJI PUSĖ </a:t>
            </a:r>
            <a:r>
              <a:rPr lang="lt-LT" sz="2000" b="0"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išorinis pavojingo kėsinimosi, kuriuo pažeidžiami BK saugomi teisi­niai gėriai, pasireiškimas.</a:t>
            </a:r>
            <a:endParaRPr lang="lt-LT" sz="2000" dirty="0">
              <a:effectLst/>
              <a:latin typeface="Arial" panose="020B0604020202020204" pitchFamily="34" charset="0"/>
              <a:ea typeface="Book Antiqua" panose="02040602050305030304" pitchFamily="18" charset="0"/>
              <a:cs typeface="Arial" panose="020B0604020202020204" pitchFamily="34" charset="0"/>
            </a:endParaRPr>
          </a:p>
          <a:p>
            <a:pPr marL="361950" indent="-276225">
              <a:lnSpc>
                <a:spcPct val="100000"/>
              </a:lnSpc>
              <a:spcBef>
                <a:spcPts val="600"/>
              </a:spcBef>
            </a:pPr>
            <a:r>
              <a:rPr lang="lt-LT" sz="20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Prie požymių, apibūdinančių NV objektyviąją pusę, priskiriami</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r>
              <a:rPr lang="lt-LT" sz="2000" b="0"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 pavojinga veika, pasireiškianti veikimu ar neveikimu; b) nusikalstami pada­riniai; c) priežastinis ryšys tarp veikos ir atsiradusių padari­nių; d) NV padarymo laikas, vieta, įrankiai, priemonės, būdas ir kitos objektyvios aplinkybės.</a:t>
            </a:r>
            <a:endParaRPr lang="lt-LT" sz="2000" dirty="0">
              <a:effectLst/>
              <a:latin typeface="Arial" panose="020B0604020202020204" pitchFamily="34" charset="0"/>
              <a:ea typeface="Book Antiqua" panose="02040602050305030304" pitchFamily="18" charset="0"/>
              <a:cs typeface="Arial" panose="020B0604020202020204" pitchFamily="34" charset="0"/>
            </a:endParaRPr>
          </a:p>
          <a:p>
            <a:pPr marL="361950" indent="-276225">
              <a:lnSpc>
                <a:spcPct val="100000"/>
              </a:lnSpc>
              <a:spcBef>
                <a:spcPts val="600"/>
              </a:spcBef>
            </a:pPr>
            <a:r>
              <a:rPr lang="lt-LT" sz="20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PASTABOS</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p>
          <a:p>
            <a:pPr marL="428625" indent="-342900">
              <a:lnSpc>
                <a:spcPct val="100000"/>
              </a:lnSpc>
              <a:spcBef>
                <a:spcPts val="600"/>
              </a:spcBef>
              <a:buFont typeface="+mj-lt"/>
              <a:buAutoNum type="arabicPeriod"/>
            </a:pPr>
            <a:r>
              <a:rPr lang="lt-LT" sz="2000" dirty="0">
                <a:solidFill>
                  <a:srgbClr val="000000"/>
                </a:solidFill>
                <a:latin typeface="Arial" panose="020B0604020202020204" pitchFamily="34" charset="0"/>
                <a:ea typeface="Book Antiqua" panose="02040602050305030304" pitchFamily="18" charset="0"/>
                <a:cs typeface="Arial" panose="020B0604020202020204" pitchFamily="34" charset="0"/>
              </a:rPr>
              <a:t>I</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š minėtųjų objektyviosios pusės požymių visų konkrečių NV sudėčių </a:t>
            </a:r>
            <a:r>
              <a:rPr lang="lt-LT" sz="20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būtinasis požymis</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 tik </a:t>
            </a:r>
            <a:r>
              <a:rPr lang="lt-LT" sz="20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veika</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endParaRPr lang="lt-LT" sz="2000" dirty="0">
              <a:effectLst/>
              <a:latin typeface="Arial" panose="020B0604020202020204" pitchFamily="34" charset="0"/>
              <a:ea typeface="Book Antiqua" panose="02040602050305030304" pitchFamily="18" charset="0"/>
              <a:cs typeface="Arial" panose="020B0604020202020204" pitchFamily="34" charset="0"/>
            </a:endParaRPr>
          </a:p>
          <a:p>
            <a:pPr marL="428625" indent="-342900">
              <a:lnSpc>
                <a:spcPct val="100000"/>
              </a:lnSpc>
              <a:spcBef>
                <a:spcPts val="600"/>
              </a:spcBef>
              <a:buFont typeface="+mj-lt"/>
              <a:buAutoNum type="arabicPeriod"/>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tik materialiosiose NV sudėtyse be veikos </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būtini požymiai yra</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nusikalstami padariniai ir priežastinis tos veikos ir padarinių ryšys</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VIS DĖLTO</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vieta, laikas, būdas, padariniai yra būdingi kiekvienai NV, bet konstruodamas konkre­čias NV sudėtis įstatymo leidėjas minėtąsias aplinky­bes į vienas iš jų įtraukia, į kitas - neįtraukia.</a:t>
            </a:r>
          </a:p>
          <a:p>
            <a:endParaRPr lang="lt-LT" sz="1800" dirty="0">
              <a:solidFill>
                <a:srgbClr val="000000"/>
              </a:solidFill>
              <a:effectLst/>
              <a:latin typeface="Microsoft Sans Serif" panose="020B0604020202020204" pitchFamily="34" charset="0"/>
              <a:ea typeface="Microsoft Sans Serif" panose="020B0604020202020204" pitchFamily="34" charset="0"/>
            </a:endParaRPr>
          </a:p>
          <a:p>
            <a:pPr marL="361950" indent="-276225">
              <a:lnSpc>
                <a:spcPct val="100000"/>
              </a:lnSpc>
              <a:spcBef>
                <a:spcPts val="600"/>
              </a:spcBef>
            </a:pPr>
            <a:endParaRPr lang="lt-LT" sz="18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8038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 veikos sąvoka, veikimas ir neveikimas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646981" y="1268083"/>
            <a:ext cx="11290551" cy="5485055"/>
          </a:xfrm>
        </p:spPr>
        <p:txBody>
          <a:bodyPr>
            <a:noAutofit/>
          </a:bodyPr>
          <a:lstStyle/>
          <a:p>
            <a:pPr marL="361950" indent="-180975">
              <a:lnSpc>
                <a:spcPct val="100000"/>
              </a:lnSpc>
              <a:spcBef>
                <a:spcPts val="600"/>
              </a:spcBef>
            </a:pP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61950" indent="-180975">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Veika visada yra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žmogaus elgesio </a:t>
            </a:r>
            <a:r>
              <a:rPr lang="lt-LT" sz="1800" b="1" dirty="0">
                <a:solidFill>
                  <a:srgbClr val="000000"/>
                </a:solidFill>
                <a:latin typeface="Arial" panose="020B0604020202020204" pitchFamily="34" charset="0"/>
                <a:ea typeface="Book Antiqua" panose="02040602050305030304" pitchFamily="18" charset="0"/>
                <a:cs typeface="Arial" panose="020B0604020202020204" pitchFamily="34" charset="0"/>
              </a:rPr>
              <a:t>išorinis pasireiškimas</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r>
              <a:rPr lang="lt-LT" sz="1800"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todėl ž</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mogus negali būti baudžiamas už savo mintis, įsitikinimus, pažiūras. </a:t>
            </a:r>
            <a:endPar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marL="361950" indent="-180975">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šiuo po­žiūriu gali kilti abejonių dėl kai kurių BK straipsnių, nes iš pirmo žvilgsnio gali pasirodyti, kad juose yra numatyta atsakomybė už žmo­gaus mintis, pažiūras ar įsitikinimus.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BK 154 str. nusta­tyta BA už šmeižimą, tačiau šiais atvejais asmens įsitikinimai, pažiūros ar mintys yra įgyvendinami pavojinga veika, t. y. asmuo</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skleidžia apie kitą žmogų tikrovės neatitinkančią informaciją, žeminančią pastarojo garbę ir orumą.</a:t>
            </a:r>
          </a:p>
          <a:p>
            <a:pPr marL="361950" indent="-180975">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Veika kaip žmogaus elgesio pasireiškimo forma visada turi būti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sąmoninga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valinga. TODĖL: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asmuo negali būti traukiamas BA, jei:</a:t>
            </a:r>
          </a:p>
          <a:p>
            <a:pPr marL="523875" indent="-342900">
              <a:lnSpc>
                <a:spcPct val="100000"/>
              </a:lnSpc>
              <a:spcBef>
                <a:spcPts val="600"/>
              </a:spcBef>
              <a:buFont typeface="+mj-lt"/>
              <a:buAutoNum type="arabicPeriod"/>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Nenugalima jėga -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 nenumatytas, neišvengiamas išorinis įvykis, kurio veiką padaręs asmuo negalėjo kontroliuoti.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negali būti traukiamas BA automobilio vairuotojas, pervažiavęs žmogų siaučiant uraganui, jei eismo įvykio priežastis buvo uraganas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523875" indent="-342900">
              <a:lnSpc>
                <a:spcPct val="100000"/>
              </a:lnSpc>
              <a:spcBef>
                <a:spcPts val="600"/>
              </a:spcBef>
              <a:buFont typeface="+mj-lt"/>
              <a:buAutoNum type="arabicPeriod"/>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Fizinė prievarta </a:t>
            </a:r>
            <a:r>
              <a:rPr lang="lt-LT" sz="18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veiksmai, kuriais suvaržoma ar palenkiama pagal kaltininko norą kito asmens valia.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nebus traukiamas BA karys, neįvykdęs virši­ninko įsakymo dėl to, kad buvo kaltininko surištas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kiekvienu atveju reikia atsi­žvelgti į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psichinės prievartos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turinį ir pavojingumą bei veikos, pada­rytos esant psichinei prievartai, padarinius. </a:t>
            </a:r>
          </a:p>
          <a:p>
            <a:pPr indent="279400" algn="just">
              <a:lnSpc>
                <a:spcPts val="1270"/>
              </a:lnSpc>
            </a:pPr>
            <a:endParaRPr lang="lt-LT" sz="17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424581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 veikos sąvoka, veikimas ir neveikimas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209674" y="1268083"/>
            <a:ext cx="10727857" cy="5485055"/>
          </a:xfrm>
        </p:spPr>
        <p:txBody>
          <a:bodyPr>
            <a:noAutofit/>
          </a:bodyPr>
          <a:lstStyle/>
          <a:p>
            <a:pPr>
              <a:lnSpc>
                <a:spcPct val="100000"/>
              </a:lnSpc>
              <a:spcBef>
                <a:spcPts val="600"/>
              </a:spcBef>
            </a:pPr>
            <a:endPar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a:lnSpc>
                <a:spcPct val="100000"/>
              </a:lnSpc>
              <a:spcBef>
                <a:spcPts val="600"/>
              </a:spcBef>
            </a:pP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VEIKIMAS </a:t>
            </a:r>
            <a:r>
              <a:rPr lang="lt-LT" sz="20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atlikimas įvairių veiksmų, kuriais kėsinamasi į BK saugomus teisinius gėrius. </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kūno judesiai, padaryti dėl fizinės prievartos, arba refleksiniai judesiai negali būti pripažįstami nusikalstamu veiki­mu. </a:t>
            </a:r>
          </a:p>
          <a:p>
            <a:pPr>
              <a:lnSpc>
                <a:spcPct val="100000"/>
              </a:lnSpc>
              <a:spcBef>
                <a:spcPts val="600"/>
              </a:spcBef>
            </a:pP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gali būti padaromas labai įvairiais būdais, jų visų konstruojant atskiras NV sudėtis numatyti neįmanoma. </a:t>
            </a:r>
            <a:r>
              <a:rPr lang="lt-LT" sz="20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TODĖL</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BK Specialiosios dalies straipsnių </a:t>
            </a:r>
            <a:r>
              <a:rPr lang="lt-LT" sz="2000" dirty="0" err="1">
                <a:solidFill>
                  <a:srgbClr val="000000"/>
                </a:solidFill>
                <a:effectLst/>
                <a:latin typeface="Arial" panose="020B0604020202020204" pitchFamily="34" charset="0"/>
                <a:ea typeface="Book Antiqua" panose="02040602050305030304" pitchFamily="18" charset="0"/>
                <a:cs typeface="Arial" panose="020B0604020202020204" pitchFamily="34" charset="0"/>
              </a:rPr>
              <a:t>dispozicijose</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vartojamos apibendrinamos sąvokos, </a:t>
            </a:r>
            <a:r>
              <a:rPr lang="lt-LT" sz="20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„pagrobė“, „užvaldė“, „nužudė“, „rinko“, „gamino“, „perda­vė“, „suklastojo“ ir pan.</a:t>
            </a:r>
            <a:endParaRPr lang="lt-LT" sz="2000" i="1" dirty="0">
              <a:effectLst/>
              <a:latin typeface="Arial" panose="020B0604020202020204" pitchFamily="34" charset="0"/>
              <a:ea typeface="Book Antiqua" panose="02040602050305030304" pitchFamily="18" charset="0"/>
              <a:cs typeface="Arial" panose="020B0604020202020204" pitchFamily="34" charset="0"/>
            </a:endParaRPr>
          </a:p>
          <a:p>
            <a:pPr>
              <a:lnSpc>
                <a:spcPct val="100000"/>
              </a:lnSpc>
              <a:spcBef>
                <a:spcPts val="600"/>
              </a:spcBef>
            </a:pPr>
            <a:r>
              <a:rPr lang="lt-LT" sz="20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PASTABOS</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nepakaltinami asmenys veikia negalėdami suvokti savo veiksmų prasmės ar jų valdyti, taigi jų veikimas neturi būtinųjų NV požymių - sąmo­ningumo ir (arba) valingumo;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asmenys, nesu­laukę amžiaus, nuo kurio jie gali būti traukiami BA, dažniausiai savo veiksmus atlieka sąmoningai ir valingai, bet BA jiems nekyla dėl to, kad jie negali būti NV subjektai, nes nėra sulaukę BK numatyto amžiaus.</a:t>
            </a:r>
            <a:endParaRPr lang="lt-LT" sz="20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122373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 veikos sąvoka, veikimas ir neveikimas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838199" y="1268083"/>
            <a:ext cx="11099333" cy="5485055"/>
          </a:xfrm>
        </p:spPr>
        <p:txBody>
          <a:bodyPr>
            <a:noAutofit/>
          </a:bodyPr>
          <a:lstStyle/>
          <a:p>
            <a:pPr marL="361950" indent="-276225">
              <a:lnSpc>
                <a:spcPct val="100000"/>
              </a:lnSpc>
              <a:spcBef>
                <a:spcPts val="600"/>
              </a:spcBef>
            </a:pPr>
            <a:r>
              <a:rPr lang="lt-LT" sz="1800" b="1" dirty="0">
                <a:solidFill>
                  <a:srgbClr val="000000"/>
                </a:solidFill>
                <a:latin typeface="Arial" panose="020B0604020202020204" pitchFamily="34" charset="0"/>
                <a:ea typeface="Book Antiqua" panose="02040602050305030304" pitchFamily="18" charset="0"/>
                <a:cs typeface="Arial" panose="020B0604020202020204" pitchFamily="34" charset="0"/>
              </a:rPr>
              <a:t>N</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EVEIKIMAS: n</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orint asmenį patraukti BA už nevei­kimą, reikia nustatyti: </a:t>
            </a:r>
          </a:p>
          <a:p>
            <a:pPr marL="428625" indent="-342900">
              <a:lnSpc>
                <a:spcPct val="100000"/>
              </a:lnSpc>
              <a:spcBef>
                <a:spcPts val="600"/>
              </a:spcBef>
              <a:buFont typeface="+mj-lt"/>
              <a:buAutoNum type="arabicParenR"/>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ar asmuo privalėjo veikti tam tik­ru būdu</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 jei asmuo, turintis pareigą sumokėti mokesčius, jų nesumoka, tai valstybės biudžetas negauna tam tikrų įplaukų ir tokiu būdu daro­ma žala visai valstybės finansų sistemai (BK 219 str.);</a:t>
            </a:r>
          </a:p>
          <a:p>
            <a:pPr marL="428625" indent="-342900">
              <a:lnSpc>
                <a:spcPct val="100000"/>
              </a:lnSpc>
              <a:spcBef>
                <a:spcPts val="600"/>
              </a:spcBef>
              <a:buFont typeface="+mj-lt"/>
              <a:buAutoNum type="arabicParenR"/>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ar asmuo turėjo galimybę veikti tam tikru būdu.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baudžiamoji atsakomybė už palikimą be pagalbos, kai gresia pavojus žmogaus gyvybei, atsiran­da tik tuo atveju, kai asmuo turi realią galimybę tam kitam žmogui suteikti pagalbą (BK 144 str.). </a:t>
            </a:r>
          </a:p>
          <a:p>
            <a:pPr marL="361950" indent="-276225">
              <a:lnSpc>
                <a:spcPct val="100000"/>
              </a:lnSpc>
              <a:spcBef>
                <a:spcPts val="600"/>
              </a:spcBef>
            </a:pP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BK nustatytą pareigą veikti tam tikru būdu galuži lemti:</a:t>
            </a:r>
            <a:endParaRPr lang="lt-LT" sz="1800" dirty="0">
              <a:effectLst/>
              <a:latin typeface="Arial" panose="020B0604020202020204" pitchFamily="34" charset="0"/>
              <a:ea typeface="Book Antiqua" panose="02040602050305030304" pitchFamily="18" charset="0"/>
              <a:cs typeface="Arial" panose="020B0604020202020204" pitchFamily="34" charset="0"/>
            </a:endParaRPr>
          </a:p>
          <a:p>
            <a:pPr marL="428625" lvl="0" indent="-342900">
              <a:lnSpc>
                <a:spcPct val="100000"/>
              </a:lnSpc>
              <a:spcBef>
                <a:spcPts val="600"/>
              </a:spcBef>
              <a:buClr>
                <a:srgbClr val="000000"/>
              </a:buClr>
              <a:buSzPts val="950"/>
              <a:buFont typeface="+mj-lt"/>
              <a:buAutoNum type="arabicPeriod"/>
              <a:tabLst>
                <a:tab pos="443230" algn="l"/>
              </a:tabLst>
            </a:pPr>
            <a:r>
              <a:rPr lang="lt-LT" sz="18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įstatymo </a:t>
            </a:r>
            <a:r>
              <a:rPr lang="lt-LT" sz="180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arba </a:t>
            </a:r>
            <a:r>
              <a:rPr lang="lt-LT" sz="18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sutarties reikalavimai, </a:t>
            </a:r>
            <a:r>
              <a:rPr lang="lt-LT" sz="1800" i="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kiekvie­nas asmuo privalo mokėti mokesčius, įvykdyti sutartyje nu­matytus įsipareigojimus ir pan.;</a:t>
            </a:r>
            <a:endParaRPr lang="lt-LT" sz="1800" i="1" u="none" strike="noStrike" spc="0" dirty="0">
              <a:effectLst/>
              <a:latin typeface="Arial" panose="020B0604020202020204" pitchFamily="34" charset="0"/>
              <a:ea typeface="Book Antiqua" panose="02040602050305030304" pitchFamily="18" charset="0"/>
              <a:cs typeface="Arial" panose="020B0604020202020204" pitchFamily="34" charset="0"/>
            </a:endParaRPr>
          </a:p>
          <a:p>
            <a:pPr marL="428625" lvl="0" indent="-342900">
              <a:lnSpc>
                <a:spcPct val="100000"/>
              </a:lnSpc>
              <a:spcBef>
                <a:spcPts val="600"/>
              </a:spcBef>
              <a:buClr>
                <a:srgbClr val="000000"/>
              </a:buClr>
              <a:buSzPts val="950"/>
              <a:buFont typeface="+mj-lt"/>
              <a:buAutoNum type="arabicPeriod"/>
              <a:tabLst>
                <a:tab pos="443230" algn="l"/>
              </a:tabLst>
            </a:pPr>
            <a:r>
              <a:rPr lang="lt-LT" sz="18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asmens profesija ir jo tarnybinės pareigos, </a:t>
            </a:r>
            <a:r>
              <a:rPr lang="lt-LT" sz="1800" i="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gy­dytojas privalo suteikti medicinos pagalbą, poli­cininkas - užkirsti kelią nusikalstamos veikos padarymui, ir pan.;</a:t>
            </a:r>
            <a:endParaRPr lang="lt-LT" sz="1800" i="1" u="none" strike="noStrike" spc="0" dirty="0">
              <a:effectLst/>
              <a:latin typeface="Arial" panose="020B0604020202020204" pitchFamily="34" charset="0"/>
              <a:ea typeface="Book Antiqua" panose="02040602050305030304" pitchFamily="18" charset="0"/>
              <a:cs typeface="Arial" panose="020B0604020202020204" pitchFamily="34" charset="0"/>
            </a:endParaRPr>
          </a:p>
          <a:p>
            <a:pPr marL="428625" lvl="0" indent="-342900">
              <a:lnSpc>
                <a:spcPct val="100000"/>
              </a:lnSpc>
              <a:spcBef>
                <a:spcPts val="600"/>
              </a:spcBef>
              <a:buClr>
                <a:srgbClr val="000000"/>
              </a:buClr>
              <a:buSzPts val="950"/>
              <a:buFont typeface="+mj-lt"/>
              <a:buAutoNum type="arabicPeriod"/>
              <a:tabLst>
                <a:tab pos="443230" algn="l"/>
              </a:tabLst>
            </a:pPr>
            <a:r>
              <a:rPr lang="lt-LT" sz="18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teismo sprendimas, </a:t>
            </a:r>
            <a:r>
              <a:rPr lang="lt-LT" sz="1800" i="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sprendimas dėl tėvų parei­gos išlaikyti vaikus vykdymo ir pan.;</a:t>
            </a:r>
            <a:endParaRPr lang="lt-LT" sz="1800" i="1" u="none" strike="noStrike" spc="0" dirty="0">
              <a:effectLst/>
              <a:latin typeface="Arial" panose="020B0604020202020204" pitchFamily="34" charset="0"/>
              <a:ea typeface="Book Antiqua" panose="02040602050305030304" pitchFamily="18" charset="0"/>
              <a:cs typeface="Arial" panose="020B0604020202020204" pitchFamily="34" charset="0"/>
            </a:endParaRPr>
          </a:p>
          <a:p>
            <a:pPr marL="428625" lvl="0" indent="-342900">
              <a:lnSpc>
                <a:spcPct val="100000"/>
              </a:lnSpc>
              <a:spcBef>
                <a:spcPts val="600"/>
              </a:spcBef>
              <a:buClr>
                <a:srgbClr val="000000"/>
              </a:buClr>
              <a:buSzPts val="950"/>
              <a:buFont typeface="+mj-lt"/>
              <a:buAutoNum type="arabicPeriod"/>
              <a:tabLst>
                <a:tab pos="443230" algn="l"/>
              </a:tabLst>
            </a:pPr>
            <a:r>
              <a:rPr lang="lt-LT" sz="18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pilietinės pareigos, </a:t>
            </a:r>
            <a:r>
              <a:rPr lang="lt-LT" sz="1800" i="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asmuo privalo pranešti tei­sėsaugos institucijoms apie tikrai jam žinomą rengiamą, daro­mą ar padarytą labai sunkų nusikaltimą, ir pan.;</a:t>
            </a:r>
            <a:endParaRPr lang="lt-LT" sz="1800" i="1" dirty="0">
              <a:latin typeface="Arial" panose="020B0604020202020204" pitchFamily="34" charset="0"/>
              <a:ea typeface="Book Antiqua" panose="02040602050305030304" pitchFamily="18" charset="0"/>
              <a:cs typeface="Arial" panose="020B0604020202020204" pitchFamily="34" charset="0"/>
            </a:endParaRPr>
          </a:p>
          <a:p>
            <a:pPr marL="428625" lvl="0" indent="-342900">
              <a:lnSpc>
                <a:spcPct val="100000"/>
              </a:lnSpc>
              <a:spcBef>
                <a:spcPts val="600"/>
              </a:spcBef>
              <a:buClr>
                <a:srgbClr val="000000"/>
              </a:buClr>
              <a:buSzPts val="950"/>
              <a:buFont typeface="+mj-lt"/>
              <a:buAutoNum type="arabicPeriod"/>
              <a:tabLst>
                <a:tab pos="443230" algn="l"/>
              </a:tabLst>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ankstesnis paties asmens elgesys, </a:t>
            </a:r>
            <a:r>
              <a:rPr lang="lt-LT" sz="18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vairuotojas, sukėlęs eismo įvykį, privalo nukentėjusiesiems suteikti pagal­bą, ir pan</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endParaRPr lang="lt-LT" sz="1800" dirty="0">
              <a:effectLst/>
              <a:latin typeface="Arial" panose="020B0604020202020204" pitchFamily="34" charset="0"/>
              <a:ea typeface="Book Antiqua" panose="02040602050305030304" pitchFamily="18" charset="0"/>
              <a:cs typeface="Arial" panose="020B0604020202020204" pitchFamily="34" charset="0"/>
            </a:endParaRPr>
          </a:p>
          <a:p>
            <a:endParaRPr lang="lt-LT" sz="1700" dirty="0">
              <a:solidFill>
                <a:srgbClr val="000000"/>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2097146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nusikalstami padariniai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838199" y="1268083"/>
            <a:ext cx="11099333" cy="5485055"/>
          </a:xfrm>
        </p:spPr>
        <p:txBody>
          <a:bodyPr>
            <a:noAutofit/>
          </a:bodyPr>
          <a:lstStyle/>
          <a:p>
            <a:pPr>
              <a:lnSpc>
                <a:spcPct val="100000"/>
              </a:lnSpc>
              <a:spcBef>
                <a:spcPts val="600"/>
              </a:spcBef>
            </a:pPr>
            <a:endPar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objekto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negalima tapatinti su nu­sikalstamais padariniais:</a:t>
            </a:r>
          </a:p>
          <a:p>
            <a:pPr marL="342900" indent="-342900">
              <a:lnSpc>
                <a:spcPct val="100000"/>
              </a:lnSpc>
              <a:spcBef>
                <a:spcPts val="600"/>
              </a:spcBef>
              <a:buFont typeface="+mj-lt"/>
              <a:buAutoNum type="arabicPeriod"/>
            </a:pPr>
            <a:r>
              <a:rPr lang="lt-LT" sz="20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objektas </a:t>
            </a:r>
            <a:r>
              <a:rPr lang="lt-LT" sz="20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BK saugomi teisiniai gėriai, todėl pats NV objektas nurodo, į kokius teisinius gėrius kėsinamasi NV.</a:t>
            </a:r>
          </a:p>
          <a:p>
            <a:pPr marL="342900" indent="-342900">
              <a:lnSpc>
                <a:spcPct val="100000"/>
              </a:lnSpc>
              <a:spcBef>
                <a:spcPts val="600"/>
              </a:spcBef>
              <a:buFont typeface="+mj-lt"/>
              <a:buAutoNum type="arabicPeriod"/>
            </a:pPr>
            <a:r>
              <a:rPr lang="lt-LT" sz="20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Nusi</a:t>
            </a: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kalstami padariniai </a:t>
            </a:r>
            <a:r>
              <a:rPr lang="lt-LT" sz="20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NV rezultatas, parodantis, kokių įvyko NV objekto pakitimų.  </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yra nustatyta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sudėčių, turinčių vienodų padarinių, bet skirtingus objektus,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didelė turtinė žala gali atsirasti atskleidus komercinę paslaptį (BK 211 str. 2 d.), bet didelė turtinė žala gali būti padaroma ir piktnaudžiaujant tarnybine padėtimi (BK 228 str.), tačiau pirmuoju atveju NV objektas - verslo tvarka, o antru </a:t>
            </a:r>
            <a:r>
              <a:rPr lang="lt-LT" sz="20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valstybės tarnybos autoritetas ir viešieji interesai.</a:t>
            </a: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Nusikalstami padariniai labai artimai susiję ir su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dalyku</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 y. tiesiogiai veikiant dalyką padaroma žala objektui ir atsiranda nusikalstamų padarinių.</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nusikalstamų padarinių atsiranda ir tais atvejais, kai žala NV dalykui net nepadaroma,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jei pavagiamas daiktas ir kaltininkas naudoja jį savo reikmėms, tai NV dalykas nenukenčia, bet atsiranda nusikalstamų padarinių - padaroma turtinė žala jo savininkui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61950" indent="-276225">
              <a:lnSpc>
                <a:spcPct val="100000"/>
              </a:lnSpc>
              <a:spcBef>
                <a:spcPts val="600"/>
              </a:spcBef>
            </a:pPr>
            <a:endParaRPr lang="lt-LT" sz="1700" dirty="0">
              <a:solidFill>
                <a:srgbClr val="000000"/>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1693202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nusikalstami padariniai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00664" y="1343818"/>
            <a:ext cx="10936868" cy="5409320"/>
          </a:xfrm>
        </p:spPr>
        <p:txBody>
          <a:bodyPr>
            <a:noAutofit/>
          </a:bodyPr>
          <a:lstStyle/>
          <a:p>
            <a:pPr marL="361950" indent="-276225">
              <a:lnSpc>
                <a:spcPct val="100000"/>
              </a:lnSpc>
              <a:spcBef>
                <a:spcPts val="600"/>
              </a:spcBef>
            </a:pP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Nusikalstami padariniai - </a:t>
            </a:r>
            <a:r>
              <a:rPr lang="lt-LT" sz="17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PRIVALOMAS</a:t>
            </a: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7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tik materialiosios NV sudėties požymis</a:t>
            </a: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pPr>
            <a:r>
              <a:rPr lang="lt-LT" sz="17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Materialiosios NV su­dėtys </a:t>
            </a: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dažniausiai tiesiogiai įvardijamos nurodant pa­darinių atsiradimą (vartojamos sąvokos „turtinė žala“, „žmogaus žūtis“, „avarija“, „didelė žala“ ir pan.). </a:t>
            </a:r>
            <a:r>
              <a:rPr lang="lt-LT" sz="17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a:t>
            </a: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kai kada įstatymo leidėjas konkrečius pa­darinius nurodo apibūdindamas pačią veiką (</a:t>
            </a:r>
            <a:r>
              <a:rPr lang="lt-LT" sz="17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nužudymas, tyčinis turto sunaikinimas ar sužalojimas, tyčinis sunkus sveikatos sutrikdy­mas ir t. t.</a:t>
            </a: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276225">
              <a:lnSpc>
                <a:spcPct val="100000"/>
              </a:lnSpc>
              <a:spcBef>
                <a:spcPts val="600"/>
              </a:spcBef>
            </a:pPr>
            <a:r>
              <a:rPr lang="lt-LT" sz="17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F</a:t>
            </a:r>
            <a:r>
              <a:rPr lang="lt-LT" sz="17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ormalioji NV sudėtis </a:t>
            </a: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siejama tik su kaltininko veika, tačiau jei veika sukėlė nusikalstamų padarinių tokiu atveju, į juos būtina atsižvelgti skiriant bausmę.</a:t>
            </a:r>
          </a:p>
          <a:p>
            <a:pPr marL="361950" indent="-276225">
              <a:lnSpc>
                <a:spcPct val="100000"/>
              </a:lnSpc>
              <a:spcBef>
                <a:spcPts val="600"/>
              </a:spcBef>
            </a:pPr>
            <a:r>
              <a:rPr lang="lt-LT" sz="1700" b="1" dirty="0">
                <a:effectLst/>
                <a:latin typeface="Arial" panose="020B0604020202020204" pitchFamily="34" charset="0"/>
                <a:ea typeface="Book Antiqua" panose="02040602050305030304" pitchFamily="18" charset="0"/>
                <a:cs typeface="Arial" panose="020B0604020202020204" pitchFamily="34" charset="0"/>
              </a:rPr>
              <a:t>PAGAL </a:t>
            </a:r>
            <a:r>
              <a:rPr lang="lt-LT" sz="17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ŽALOS POBŪDĮ </a:t>
            </a:r>
            <a:r>
              <a:rPr lang="lt-LT" sz="1700" dirty="0">
                <a:effectLst/>
                <a:latin typeface="Arial" panose="020B0604020202020204" pitchFamily="34" charset="0"/>
                <a:ea typeface="Book Antiqua" panose="02040602050305030304" pitchFamily="18" charset="0"/>
                <a:cs typeface="Arial" panose="020B0604020202020204" pitchFamily="34" charset="0"/>
              </a:rPr>
              <a:t>nusikalstamų padarinių klasifikacija:</a:t>
            </a:r>
          </a:p>
          <a:p>
            <a:pPr marL="428625" indent="-342900">
              <a:lnSpc>
                <a:spcPct val="100000"/>
              </a:lnSpc>
              <a:spcBef>
                <a:spcPts val="600"/>
              </a:spcBef>
              <a:buFont typeface="+mj-lt"/>
              <a:buAutoNum type="arabicPeriod"/>
            </a:pPr>
            <a:r>
              <a:rPr lang="lt-LT" sz="17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Turtiniai padariniai </a:t>
            </a:r>
            <a:r>
              <a:rPr lang="lt-LT" sz="17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700" dirty="0">
                <a:effectLst/>
                <a:latin typeface="Arial" panose="020B0604020202020204" pitchFamily="34" charset="0"/>
                <a:ea typeface="Book Antiqua" panose="02040602050305030304" pitchFamily="18" charset="0"/>
                <a:cs typeface="Arial" panose="020B0604020202020204" pitchFamily="34" charset="0"/>
              </a:rPr>
              <a:t> tai žala, padaryta nuosavybei (turtui). Tokia žala gali būti </a:t>
            </a:r>
            <a:r>
              <a:rPr lang="lt-LT" sz="17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tiesioginė </a:t>
            </a:r>
            <a:r>
              <a:rPr lang="lt-LT" sz="1700" dirty="0">
                <a:effectLst/>
                <a:latin typeface="Arial" panose="020B0604020202020204" pitchFamily="34" charset="0"/>
                <a:ea typeface="Book Antiqua" panose="02040602050305030304" pitchFamily="18" charset="0"/>
                <a:cs typeface="Arial" panose="020B0604020202020204" pitchFamily="34" charset="0"/>
              </a:rPr>
              <a:t>(</a:t>
            </a:r>
            <a:r>
              <a:rPr lang="lt-LT" sz="1700" i="1" dirty="0">
                <a:effectLst/>
                <a:latin typeface="Arial" panose="020B0604020202020204" pitchFamily="34" charset="0"/>
                <a:ea typeface="Book Antiqua" panose="02040602050305030304" pitchFamily="18" charset="0"/>
                <a:cs typeface="Arial" panose="020B0604020202020204" pitchFamily="34" charset="0"/>
              </a:rPr>
              <a:t>pvz., prarastas arba sugadintas turtas ir pan.) </a:t>
            </a:r>
            <a:r>
              <a:rPr lang="lt-LT" sz="1700" dirty="0">
                <a:effectLst/>
                <a:latin typeface="Arial" panose="020B0604020202020204" pitchFamily="34" charset="0"/>
                <a:ea typeface="Book Antiqua" panose="02040602050305030304" pitchFamily="18" charset="0"/>
                <a:cs typeface="Arial" panose="020B0604020202020204" pitchFamily="34" charset="0"/>
              </a:rPr>
              <a:t>arba kaip </a:t>
            </a:r>
            <a:r>
              <a:rPr lang="lt-LT" sz="17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negauta nauda </a:t>
            </a:r>
            <a:r>
              <a:rPr lang="lt-LT" sz="1700" dirty="0">
                <a:effectLst/>
                <a:latin typeface="Arial" panose="020B0604020202020204" pitchFamily="34" charset="0"/>
                <a:ea typeface="Book Antiqua" panose="02040602050305030304" pitchFamily="18" charset="0"/>
                <a:cs typeface="Arial" panose="020B0604020202020204" pitchFamily="34" charset="0"/>
              </a:rPr>
              <a:t>(</a:t>
            </a:r>
            <a:r>
              <a:rPr lang="lt-LT" sz="1700" i="1" dirty="0">
                <a:effectLst/>
                <a:latin typeface="Arial" panose="020B0604020202020204" pitchFamily="34" charset="0"/>
                <a:ea typeface="Book Antiqua" panose="02040602050305030304" pitchFamily="18" charset="0"/>
                <a:cs typeface="Arial" panose="020B0604020202020204" pitchFamily="34" charset="0"/>
              </a:rPr>
              <a:t>pvz., negautas atlyginimas už atliktus darbus ir pan</a:t>
            </a:r>
            <a:r>
              <a:rPr lang="lt-LT" sz="1700" dirty="0">
                <a:effectLst/>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17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Fiziniai padariniai </a:t>
            </a:r>
            <a:r>
              <a:rPr lang="lt-LT" sz="17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žala, padaryta žmogaus sveikatai ar gyvy­bei. </a:t>
            </a:r>
          </a:p>
          <a:p>
            <a:pPr marL="428625" indent="-342900">
              <a:lnSpc>
                <a:spcPct val="100000"/>
              </a:lnSpc>
              <a:spcBef>
                <a:spcPts val="600"/>
              </a:spcBef>
            </a:pPr>
            <a:r>
              <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įtvirtinant NV sudėtis turtinio ir fizinio pobūdžio nusikalstamus padarinius aprašyti bene lengviausiai, </a:t>
            </a:r>
            <a:r>
              <a:rPr lang="lt-LT" sz="17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1) vagystės, plėšimo, turto prievartavimo, sukčiavimo, turto pasisavinimo ar iššvaistymo atvejais laikoma, kad pagrobtas ar kitaip neteisėtai užvaldytas turtas yra didelės vertės, jeigu jo vertė viršija 250 BBND dydžio sumą (BK 190 str.); 2) visi sveikatos sutrikdymai, atsižvelgiant į atsiradusius padarinius sveikatai (nedar­bingumo trukmę, sveikatos netekimo apimtį ir pan.), yra skirstomi į sunkius, nesunkius ir nežymius. </a:t>
            </a:r>
          </a:p>
          <a:p>
            <a:pPr marL="428625" indent="-342900">
              <a:lnSpc>
                <a:spcPct val="100000"/>
              </a:lnSpc>
              <a:spcBef>
                <a:spcPts val="600"/>
              </a:spcBef>
              <a:buFont typeface="+mj-lt"/>
              <a:buAutoNum type="arabicPeriod"/>
            </a:pPr>
            <a:endParaRPr lang="lt-LT" sz="1700" dirty="0">
              <a:effectLst/>
              <a:latin typeface="Arial" panose="020B0604020202020204" pitchFamily="34" charset="0"/>
              <a:ea typeface="Book Antiqua" panose="02040602050305030304" pitchFamily="18" charset="0"/>
              <a:cs typeface="Arial" panose="020B0604020202020204" pitchFamily="34" charset="0"/>
            </a:endParaRPr>
          </a:p>
          <a:p>
            <a:pPr marL="361950" indent="-276225">
              <a:lnSpc>
                <a:spcPct val="100000"/>
              </a:lnSpc>
              <a:spcBef>
                <a:spcPts val="600"/>
              </a:spcBef>
            </a:pPr>
            <a:endParaRPr lang="lt-LT" sz="1700" dirty="0">
              <a:solidFill>
                <a:srgbClr val="000000"/>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2993871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nusikalstami padariniai</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268083"/>
            <a:ext cx="11031758" cy="5485055"/>
          </a:xfrm>
        </p:spPr>
        <p:txBody>
          <a:bodyPr>
            <a:noAutofit/>
          </a:bodyPr>
          <a:lstStyle/>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PAGAL ATSIRADIMO POBŪDĮ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padarinius galima skirstyti į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realius,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 y. sukėlusius žalą,</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pvz., nužudymo atveju-mirtį (BK 129 str. 1 d.), ir </a:t>
            </a:r>
            <a:r>
              <a:rPr lang="lt-LT" sz="1800" b="1" i="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potencialius,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 y. sukėlusius tik realios žalos grėsmę, pvz., transporto priemonės ar kelių, arba juose esančių įrenginių, sugadinimo atveju kilus sunkių padari­nių grėsmei (BK 280 str. 1 d.).</a:t>
            </a:r>
          </a:p>
          <a:p>
            <a:pPr marL="342900" indent="-342900">
              <a:lnSpc>
                <a:spcPct val="100000"/>
              </a:lnSpc>
              <a:spcBef>
                <a:spcPts val="600"/>
              </a:spcBef>
              <a:buFont typeface="+mj-lt"/>
              <a:buAutoNum type="arabicPeriod" startAt="3"/>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Nematerialūs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nusikalstami padariniai</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priskiriama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moralinė žala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šmeižimo, mirusiojo arba kapo niekinimo atveju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organiza­cinė žala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laisvės atėmimo įstaigos darbo dezorganizavimo, viešosios tvarkos pažeidimo atveju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socialinė-politinė žala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rin­kimų, referendumo teisės pažeidimų, piktnaudžiavimo tarnyba atve­jais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nusikalstamų padarinių negalima tapatinti su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padaryta žala:</a:t>
            </a: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42900" indent="-342900">
              <a:lnSpc>
                <a:spcPct val="100000"/>
              </a:lnSpc>
              <a:spcBef>
                <a:spcPts val="600"/>
              </a:spcBef>
              <a:buFont typeface="+mj-lt"/>
              <a:buAutoNum type="arabicPeriod"/>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Turtinė žala </a:t>
            </a:r>
            <a:r>
              <a:rPr lang="lt-LT" sz="18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 skirtumas tarp nukentėjusio asmens turtinės padėties iki ir po NV, atsiradęs dėl NV, taip pat nukentėjusiojo numatytos ir realiai tikėtinos gauti sumos, kurias gauti sutrukdė neteisėti NV padariusio asmens veiksmai (CK 6.249 str.). </a:t>
            </a:r>
          </a:p>
          <a:p>
            <a:pPr marL="342900" indent="-342900">
              <a:lnSpc>
                <a:spcPct val="100000"/>
              </a:lnSpc>
              <a:spcBef>
                <a:spcPts val="600"/>
              </a:spcBef>
              <a:buFont typeface="+mj-lt"/>
              <a:buAutoNum type="arabicPeriod"/>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Neturtinė žala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asmens fizinis skausmas, dvasiniai išgyvenimai, nepatogumai, dvasinis sukrėtimas, emocinė depresija, pažeminimas, reputacijos pablogėjimas, bendravimo galimybių sumažėjimas ir kita, teismo įvertintas pinigais.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Neturtinė žala atlyginama visais atvejais, kai ji padaryta dėl NV.</a:t>
            </a:r>
          </a:p>
          <a:p>
            <a:pPr>
              <a:lnSpc>
                <a:spcPct val="100000"/>
              </a:lnSpc>
              <a:spcBef>
                <a:spcPts val="600"/>
              </a:spcBef>
            </a:pPr>
            <a:endPar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endPar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endParaRPr lang="lt-LT" sz="17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736892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priežastinis ryšys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254000" indent="-215900">
              <a:lnSpc>
                <a:spcPct val="100000"/>
              </a:lnSpc>
              <a:spcBef>
                <a:spcPts val="600"/>
              </a:spcBef>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Priežastinis ryšys </a:t>
            </a:r>
            <a:r>
              <a:rPr lang="lt-LT" sz="19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900" dirty="0">
                <a:effectLst/>
                <a:latin typeface="Arial" panose="020B0604020202020204" pitchFamily="34" charset="0"/>
                <a:ea typeface="Book Antiqua" panose="02040602050305030304" pitchFamily="18" charset="0"/>
                <a:cs typeface="Arial" panose="020B0604020202020204" pitchFamily="34" charset="0"/>
              </a:rPr>
              <a:t> tai toks tarp reiškinių susiklostęs santykis, ku­riam esant NV sukelia ir nulemia nusikalstamus pada­rinius.</a:t>
            </a:r>
          </a:p>
          <a:p>
            <a:pPr marL="254000" indent="-215900">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Šis NV objektyviosios pu­sės požymis yra reikšmingas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tik materialiosioms NV sudėtims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endPar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marL="254000" indent="-215900">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PRIEŽASTINIO RYŠIO NUSTATYMAS APIMA 2 KRITERIJUS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endPar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marL="254000" indent="-215900">
              <a:lnSpc>
                <a:spcPct val="100000"/>
              </a:lnSpc>
              <a:spcBef>
                <a:spcPts val="600"/>
              </a:spcBef>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I. Būtinosios padarinių kilimo sąlygos </a:t>
            </a:r>
            <a:r>
              <a:rPr lang="lt-LT" sz="1900" b="1" dirty="0">
                <a:solidFill>
                  <a:srgbClr val="000000"/>
                </a:solidFill>
                <a:latin typeface="Arial" panose="020B0604020202020204" pitchFamily="34" charset="0"/>
                <a:ea typeface="Book Antiqua" panose="02040602050305030304" pitchFamily="18" charset="0"/>
                <a:cs typeface="Arial" panose="020B0604020202020204" pitchFamily="34" charset="0"/>
              </a:rPr>
              <a:t>nustatymas: </a:t>
            </a:r>
          </a:p>
          <a:p>
            <a:pPr marL="381000" indent="-342900">
              <a:lnSpc>
                <a:spcPct val="100000"/>
              </a:lnSpc>
              <a:spcBef>
                <a:spcPts val="600"/>
              </a:spcBef>
              <a:buFont typeface="+mj-lt"/>
              <a:buAutoNum type="arabicPeriod"/>
            </a:pPr>
            <a:r>
              <a:rPr lang="lt-LT" sz="1900" dirty="0">
                <a:effectLst/>
                <a:latin typeface="Arial" panose="020B0604020202020204" pitchFamily="34" charset="0"/>
                <a:ea typeface="Book Antiqua" panose="02040602050305030304" pitchFamily="18" charset="0"/>
                <a:cs typeface="Arial" panose="020B0604020202020204" pitchFamily="34" charset="0"/>
              </a:rPr>
              <a:t>sprendžiama, ar padarinių būtų atsiradę, jeigu veika nebūtų padaryta;</a:t>
            </a:r>
          </a:p>
          <a:p>
            <a:pPr marL="381000" indent="-342900">
              <a:lnSpc>
                <a:spcPct val="100000"/>
              </a:lnSpc>
              <a:spcBef>
                <a:spcPts val="600"/>
              </a:spcBef>
              <a:buFont typeface="+mj-lt"/>
              <a:buAutoNum type="arabicPeriod"/>
            </a:pPr>
            <a:r>
              <a:rPr lang="lt-LT" sz="1900" dirty="0">
                <a:effectLst/>
                <a:latin typeface="Arial" panose="020B0604020202020204" pitchFamily="34" charset="0"/>
                <a:ea typeface="Book Antiqua" panose="02040602050305030304" pitchFamily="18" charset="0"/>
                <a:cs typeface="Arial" panose="020B0604020202020204" pitchFamily="34" charset="0"/>
              </a:rPr>
              <a:t>teismų praktikoje taikomas </a:t>
            </a:r>
            <a:r>
              <a:rPr lang="lt-LT" sz="1900" b="1" dirty="0">
                <a:effectLst/>
                <a:latin typeface="Arial" panose="020B0604020202020204" pitchFamily="34" charset="0"/>
                <a:ea typeface="Book Antiqua" panose="02040602050305030304" pitchFamily="18" charset="0"/>
                <a:cs typeface="Arial" panose="020B0604020202020204" pitchFamily="34" charset="0"/>
              </a:rPr>
              <a:t>objektyvaus </a:t>
            </a:r>
            <a:r>
              <a:rPr lang="lt-LT" sz="1900" b="1" dirty="0" err="1">
                <a:effectLst/>
                <a:latin typeface="Arial" panose="020B0604020202020204" pitchFamily="34" charset="0"/>
                <a:ea typeface="Book Antiqua" panose="02040602050305030304" pitchFamily="18" charset="0"/>
                <a:cs typeface="Arial" panose="020B0604020202020204" pitchFamily="34" charset="0"/>
              </a:rPr>
              <a:t>išvengiamumo</a:t>
            </a:r>
            <a:r>
              <a:rPr lang="lt-LT" sz="1900" b="1" dirty="0">
                <a:effectLst/>
                <a:latin typeface="Arial" panose="020B0604020202020204" pitchFamily="34" charset="0"/>
                <a:ea typeface="Book Antiqua" panose="02040602050305030304" pitchFamily="18" charset="0"/>
                <a:cs typeface="Arial" panose="020B0604020202020204" pitchFamily="34" charset="0"/>
              </a:rPr>
              <a:t> kriterijus: </a:t>
            </a:r>
            <a:r>
              <a:rPr lang="lt-LT" sz="1900" dirty="0">
                <a:effectLst/>
                <a:latin typeface="Arial" panose="020B0604020202020204" pitchFamily="34" charset="0"/>
                <a:ea typeface="Book Antiqua" panose="02040602050305030304" pitchFamily="18" charset="0"/>
                <a:cs typeface="Arial" panose="020B0604020202020204" pitchFamily="34" charset="0"/>
              </a:rPr>
              <a:t>nustačius, kad kaltininkas, pvz., net ir nepa­žeisdamas KET nebūtų galėjęs išvengti eismo įvykio, laikoma, kad KET pažeidimas nebuvo priežastiniu ryšiu susijęs su padariniais. </a:t>
            </a:r>
          </a:p>
          <a:p>
            <a:pPr marL="381000" indent="-342900">
              <a:lnSpc>
                <a:spcPct val="100000"/>
              </a:lnSpc>
              <a:spcBef>
                <a:spcPts val="600"/>
              </a:spcBef>
              <a:buFont typeface="+mj-lt"/>
              <a:buAutoNum type="arabicPeriod"/>
            </a:pPr>
            <a:r>
              <a:rPr lang="lt-LT" sz="1900" dirty="0">
                <a:effectLst/>
                <a:latin typeface="Arial" panose="020B0604020202020204" pitchFamily="34" charset="0"/>
                <a:ea typeface="Book Antiqua" panose="02040602050305030304" pitchFamily="18" charset="0"/>
                <a:cs typeface="Arial" panose="020B0604020202020204" pitchFamily="34" charset="0"/>
              </a:rPr>
              <a:t>LAT yra pabrėžęs, kad dėl prie­žastinio ryšio kito žmogaus gyvybės atėmimo bylose sprendžiama nu­statant loginę priežasčių seką, reikalingą išvadai padaryti: </a:t>
            </a:r>
            <a:r>
              <a:rPr lang="lt-LT" sz="1900" i="1" dirty="0">
                <a:effectLst/>
                <a:latin typeface="Arial" panose="020B0604020202020204" pitchFamily="34" charset="0"/>
                <a:ea typeface="Book Antiqua" panose="02040602050305030304" pitchFamily="18" charset="0"/>
                <a:cs typeface="Arial" panose="020B0604020202020204" pitchFamily="34" charset="0"/>
              </a:rPr>
              <a:t>ar yra ryšys tarp nustatytos kaltininko veikos ir padarinių, kokie reiškiniai lemia nukentėjusio žmogaus mirtį, ar jie objektyviai ir dėsningai išplaukia iš neteisėtos veikos </a:t>
            </a:r>
            <a:r>
              <a:rPr lang="lt-LT" sz="1900" dirty="0">
                <a:effectLst/>
                <a:latin typeface="Arial" panose="020B0604020202020204" pitchFamily="34" charset="0"/>
                <a:ea typeface="Book Antiqua" panose="02040602050305030304" pitchFamily="18" charset="0"/>
                <a:cs typeface="Arial" panose="020B0604020202020204" pitchFamily="34" charset="0"/>
              </a:rPr>
              <a:t>(LAT kasacinė nutartis Nr. 2K-P-247/2009). </a:t>
            </a:r>
          </a:p>
          <a:p>
            <a:pPr marL="254000" indent="-215900">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a:p>
            <a:pPr marL="254000" indent="-215900">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868690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priežastinis ryšys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II.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t>
            </a: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riežastinio ryšio pobū­dis,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 y.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reikalinga nustatyti,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ar priežastinis ryšis yra būtinasis, ar atsitiktinis: </a:t>
            </a:r>
          </a:p>
          <a:p>
            <a:pPr>
              <a:lnSpc>
                <a:spcPct val="100000"/>
              </a:lnSpc>
              <a:spcBef>
                <a:spcPts val="600"/>
              </a:spcBef>
            </a:pP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Būtinasis priežastinis ryšys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nustatomas, kai tam tikra veika dėsningai sukelia tarpt tikrų nusikalstamų padarinių. </a:t>
            </a:r>
          </a:p>
          <a:p>
            <a:pPr>
              <a:lnSpc>
                <a:spcPct val="100000"/>
              </a:lnSpc>
              <a:spcBef>
                <a:spcPts val="600"/>
              </a:spcBef>
            </a:pP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Atsitik­tinis priežastinis ryšys </a:t>
            </a:r>
            <a:r>
              <a:rPr lang="lt-LT" sz="20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toks ryšys, kai tam tikra veika paprastai nesukelia tam tikrų nusikalstamų padarinių, bet pastarųjų atsirado dėl papildomų su veika nesusijusių aplinkybių įtakos. </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AUDŽIAMĄJĄ TEISI­NĘ REIKŠMĘ TURI TIK BŪTINASIS PRIEŽASTINIS RYŠYS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PASTABA: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riežastinis ryšys ir kaltė neabejotinai yra glaudžiai susiję - darant išvadą dėl as­mens kaltės, vertinamas ir jo psichinis santykis su priežastinio ryšiu. </a:t>
            </a:r>
          </a:p>
          <a:p>
            <a:pPr marL="254000" indent="-215900" algn="just">
              <a:lnSpc>
                <a:spcPts val="1270"/>
              </a:lnSpc>
            </a:pPr>
            <a:endParaRPr lang="lt-LT"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379749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sudėties sąvoka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08364" y="1138687"/>
            <a:ext cx="10829170" cy="5614451"/>
          </a:xfrm>
        </p:spPr>
        <p:txBody>
          <a:bodyPr>
            <a:noAutofit/>
          </a:bodyPr>
          <a:lstStyle/>
          <a:p>
            <a:pPr>
              <a:lnSpc>
                <a:spcPct val="100000"/>
              </a:lnSpc>
              <a:spcBef>
                <a:spcPts val="600"/>
              </a:spcBef>
            </a:pPr>
            <a:endPar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a:lnSpc>
                <a:spcPct val="100000"/>
              </a:lnSpc>
              <a:spcBef>
                <a:spcPts val="600"/>
              </a:spcBef>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SUDĖTIS </a:t>
            </a:r>
            <a:r>
              <a:rPr lang="lt-LT" sz="20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BK nu­matytų objektyvių ir subjektyvių požymių visuma, lemianti pavojin­gos veikos pripažinimą NV.</a:t>
            </a: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nepateikia NV sudėties sąvokos, nors ir BK 2 str. 4 d. varto­jami nusikaltimo ir baudžiamojo nusižengimo sudėčių terminai, tačiau nėra atskleidžiamas jų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turinys</a:t>
            </a:r>
            <a:r>
              <a:rPr lang="lt-LT" sz="20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SUDĖČIAI PRIKLAUSO</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r>
              <a:rPr lang="lt-LT" sz="2000"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1) </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o</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bjektyvieji požymiai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kurie apibūdina išorinę NV pusę, nes jie yra susiję su pačia veika ir jos sukeliamais padariniais; 2)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subjektyvieji požymiai, kurie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nusako NV vidinę pusę, nes apibūdina tokią veiką darantį asmenį, jo elgesio motyvaciją ir tikslingumą. </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DĖL TO</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jei nėra bent vieno iš šių požymių – nėra ir NV sudėties, pvz.: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kai nėra kaltės, nėra ir NV sudėties, nors ir būtų visi kiti NV sudėties požymiai (veika, pavojingi vei­kos padariniai, priežastinis ryšys ir 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t>
            </a:r>
          </a:p>
        </p:txBody>
      </p:sp>
    </p:spTree>
    <p:extLst>
      <p:ext uri="{BB962C8B-B14F-4D97-AF65-F5344CB8AC3E}">
        <p14:creationId xmlns:p14="http://schemas.microsoft.com/office/powerpoint/2010/main" val="3640266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kitos NV padarymo aplinkybės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indent="-215900">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padarymo būdas, laikas, vieta, priemonės, įran­kiai ir kitos aplinkybės yra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papildomieji (fakultatyvieji) bendrosios NV sudėties požymiai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jei šie požymiai yra įtraukti į konkrečios NV sudėtį, tai tampa būtinaisiais. </a:t>
            </a:r>
          </a:p>
          <a:p>
            <a:pPr indent="-215900">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PADARYMO BŪDAS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parodo, kaip buvo padaryta NV. Tam tikrais atvejais NV padarymo būdas tiesiogiai įtraukiamas į BK straipsnių </a:t>
            </a:r>
            <a:r>
              <a:rPr lang="lt-LT" sz="1800"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dispozicijas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kaip būtinasis sudėties požymis,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pagal BK 182 str. baudžiamoji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atsakomybė atsiran­da, jei svetimas turtas, svetima turtinė teisė įgyjama pasinaudojant apgaule. </a:t>
            </a:r>
          </a:p>
          <a:p>
            <a:pPr indent="-215900">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BE TO,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 gali būti ir kvalifikuojamasis požymis,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nužudymo atveju - tai, kad žmogus buvo nužudytas kitų žmonių gyvybei pavojingu būdu (BK 129 str. 2 d. 7 p.).</a:t>
            </a:r>
          </a:p>
          <a:p>
            <a:pPr indent="-215900">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PADARYMO PRIEMONĖS </a:t>
            </a:r>
            <a:r>
              <a:rPr lang="lt-LT" sz="18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daiktai, kurie patys nenaudojami NV padaryti, bet palengvina atlikti nusikalstamus veiksmus arba sudaro materialiąsias jų prielaidas.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įrankiai </a:t>
            </a:r>
            <a:r>
              <a:rPr lang="lt-LT" sz="18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daiktai ar priemonės, kurias kaltininkas tiesiogiai vartoja darydamas NV. </a:t>
            </a:r>
          </a:p>
          <a:p>
            <a:pPr indent="-215900">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Kartais NV darymo įrankiai ir priemonės yra tiesiogiai nurodomi BK straipsnių </a:t>
            </a:r>
            <a:r>
              <a:rPr lang="lt-LT" sz="1800"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dispozicijose</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kaip būtinasis sudėties požymis, pvz.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medžiojimas ar žvejojimas draudžiamais įran­kiais, priemonėmis (BK 272 str. 1 d.) ir pan.,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arba kaip kvalifikuoja­masis NV požymis,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plėšimas panaudojant šaunamąjį ginklą ar sprogmenį (BK 180 str. 3 d.), ir pan.</a:t>
            </a:r>
          </a:p>
          <a:p>
            <a:pPr indent="-215900">
              <a:lnSpc>
                <a:spcPct val="100000"/>
              </a:lnSpc>
              <a:spcBef>
                <a:spcPts val="600"/>
              </a:spcBef>
            </a:pPr>
            <a:endParaRPr lang="lt-LT" sz="16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600697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objektyvioji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kitos NV padarymo aplinkybės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indent="-215900">
              <a:lnSpc>
                <a:spcPct val="100000"/>
              </a:lnSpc>
              <a:spcBef>
                <a:spcPts val="600"/>
              </a:spcBef>
            </a:pPr>
            <a:endPar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indent="-215900">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PADARYMO VIETA </a:t>
            </a:r>
            <a:r>
              <a:rPr lang="lt-LT" sz="18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konkreti terito­rija; kurioje buvo padaryta nusikalstama veika: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a:t>
            </a:r>
            <a:r>
              <a:rPr lang="lt-LT" sz="1800" i="1" dirty="0">
                <a:effectLst/>
                <a:latin typeface="Arial" panose="020B0604020202020204" pitchFamily="34" charset="0"/>
                <a:ea typeface="Book Antiqua" panose="02040602050305030304" pitchFamily="18" charset="0"/>
                <a:cs typeface="Arial" panose="020B0604020202020204" pitchFamily="34" charset="0"/>
              </a:rPr>
              <a:t>pagrindinės viešosios tvarkos pažeidimo (BK 284 str. 1 d.) sudė­ties būtinasis požymis yra tai, kad toks pažeidimas padaromas viešoje vištoje, o vagystės kvalifikuojamasis požymis - svetimas turtas pagrobiamas viešoje vietoje iš asmens drabužių, rankinės ar kitokio nešulio (BK 178 str. 2 d.).</a:t>
            </a:r>
          </a:p>
          <a:p>
            <a:pPr indent="-215900">
              <a:lnSpc>
                <a:spcPct val="100000"/>
              </a:lnSpc>
              <a:spcBef>
                <a:spcPts val="600"/>
              </a:spcBef>
            </a:pPr>
            <a:endPar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indent="-215900">
              <a:lnSpc>
                <a:spcPct val="100000"/>
              </a:lnSpc>
              <a:spcBef>
                <a:spcPts val="600"/>
              </a:spcBef>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PADARYMO LAIKAS </a:t>
            </a:r>
            <a:r>
              <a:rPr lang="lt-LT" sz="18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konkretus lai­kas, kai buvo padaryta NV.</a:t>
            </a:r>
          </a:p>
          <a:p>
            <a:pPr indent="-215900">
              <a:lnSpc>
                <a:spcPct val="100000"/>
              </a:lnSpc>
              <a:spcBef>
                <a:spcPts val="600"/>
              </a:spcBef>
            </a:pPr>
            <a:r>
              <a:rPr lang="lt-LT" sz="1800" i="1" dirty="0">
                <a:effectLst/>
                <a:latin typeface="Arial" panose="020B0604020202020204" pitchFamily="34" charset="0"/>
                <a:ea typeface="Book Antiqua" panose="02040602050305030304" pitchFamily="18" charset="0"/>
                <a:cs typeface="Arial" panose="020B0604020202020204" pitchFamily="34" charset="0"/>
              </a:rPr>
              <a:t>Pvz., daugumoje karo nusikaltimų (BK XV skyrius) su­dėčių yra nustatyta, kad šie nusikaltimai gali būti padaromi tik karo, ginkluoto konflikto, agresijos, okupacijos ar aneksijos metu ir pan.</a:t>
            </a:r>
          </a:p>
          <a:p>
            <a:pPr indent="-215900">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a:p>
            <a:pPr indent="-215900">
              <a:lnSpc>
                <a:spcPct val="100000"/>
              </a:lnSpc>
              <a:spcBef>
                <a:spcPts val="600"/>
              </a:spcBef>
            </a:pPr>
            <a:r>
              <a:rPr lang="lt-LT" sz="1800" dirty="0">
                <a:effectLst/>
                <a:latin typeface="Arial" panose="020B0604020202020204" pitchFamily="34" charset="0"/>
                <a:ea typeface="Book Antiqua" panose="02040602050305030304" pitchFamily="18" charset="0"/>
                <a:cs typeface="Arial" panose="020B0604020202020204" pitchFamily="34" charset="0"/>
              </a:rPr>
              <a:t>NV objektyviosios pusės požymiu gali būti ir </a:t>
            </a:r>
            <a:r>
              <a:rPr lang="lt-LT" sz="1800" b="1" dirty="0">
                <a:effectLst/>
                <a:latin typeface="Arial" panose="020B0604020202020204" pitchFamily="34" charset="0"/>
                <a:ea typeface="Book Antiqua" panose="02040602050305030304" pitchFamily="18" charset="0"/>
                <a:cs typeface="Arial" panose="020B0604020202020204" pitchFamily="34" charset="0"/>
              </a:rPr>
              <a:t>KITOS APLINKYBĖS, APIBŪDINANČIOS TĄ OBJEKTYVIĄJĄ PUSĘ</a:t>
            </a:r>
            <a:r>
              <a:rPr lang="lt-LT" sz="1800" dirty="0">
                <a:effectLst/>
                <a:latin typeface="Arial" panose="020B0604020202020204" pitchFamily="34" charset="0"/>
                <a:ea typeface="Book Antiqua" panose="02040602050305030304" pitchFamily="18" charset="0"/>
                <a:cs typeface="Arial" panose="020B0604020202020204" pitchFamily="34" charset="0"/>
              </a:rPr>
              <a:t>, pvz. NV padarymo situacija, jos trukmė ir pan. </a:t>
            </a:r>
          </a:p>
          <a:p>
            <a:pPr indent="-215900">
              <a:lnSpc>
                <a:spcPct val="100000"/>
              </a:lnSpc>
              <a:spcBef>
                <a:spcPts val="600"/>
              </a:spcBef>
            </a:pPr>
            <a:r>
              <a:rPr lang="lt-LT" sz="1800" i="1" dirty="0">
                <a:effectLst/>
                <a:latin typeface="Arial" panose="020B0604020202020204" pitchFamily="34" charset="0"/>
                <a:ea typeface="Book Antiqua" panose="02040602050305030304" pitchFamily="18" charset="0"/>
                <a:cs typeface="Arial" panose="020B0604020202020204" pitchFamily="34" charset="0"/>
              </a:rPr>
              <a:t>Pvz., ne teisėto laisvės atėmimo kvalifikuojamasis požymis yra tai, kad laisvės atėmimas trunka ilgiau nei 48 valandas (BK 146 str. 2 d.).</a:t>
            </a:r>
          </a:p>
          <a:p>
            <a:pPr indent="-215900">
              <a:lnSpc>
                <a:spcPct val="100000"/>
              </a:lnSpc>
              <a:spcBef>
                <a:spcPts val="600"/>
              </a:spcBef>
            </a:pPr>
            <a:endParaRPr lang="lt-LT" sz="16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406413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2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a:t>
            </a:r>
            <a:r>
              <a:rPr lang="lt-LT" sz="42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subjektas</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dirty="0"/>
          </a:p>
        </p:txBody>
      </p:sp>
    </p:spTree>
    <p:extLst>
      <p:ext uri="{BB962C8B-B14F-4D97-AF65-F5344CB8AC3E}">
        <p14:creationId xmlns:p14="http://schemas.microsoft.com/office/powerpoint/2010/main" val="3175348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samprata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indent="-215900">
              <a:lnSpc>
                <a:spcPct val="100000"/>
              </a:lnSpc>
              <a:spcBef>
                <a:spcPts val="600"/>
              </a:spcBef>
            </a:pPr>
            <a:endPar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indent="-215900">
              <a:lnSpc>
                <a:spcPct val="100000"/>
              </a:lnSpc>
              <a:spcBef>
                <a:spcPts val="600"/>
              </a:spcBef>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subjektas </a:t>
            </a:r>
            <a:r>
              <a:rPr lang="lt-LT" sz="18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800" dirty="0">
                <a:effectLst/>
                <a:latin typeface="Arial" panose="020B0604020202020204" pitchFamily="34" charset="0"/>
                <a:ea typeface="Book Antiqua" panose="02040602050305030304" pitchFamily="18" charset="0"/>
                <a:cs typeface="Arial" panose="020B0604020202020204" pitchFamily="34" charset="0"/>
              </a:rPr>
              <a:t> tai fizinis BK nustatyto amžiaus sulaukęs pakaltinamas asmuo + pagal nuo 2002 m. už fizinio asmens padarytas tam tikras NV atsako ir juridinis asmuo.</a:t>
            </a:r>
          </a:p>
          <a:p>
            <a:pPr indent="-215900">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Fizinio asmens pilietybė nedaro įtakos atsakomybei: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už NV atsakys ir LR pilietis, ir užsienio valstybės pilietis, ir asmuo be pilietybės.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kai kurie BK straipsniai nustato specialųjį NV subjekto požymį -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asmens pilietybę, t. y. j</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ei šio specialiojo požymio nėra - asmuo negali būti traukiamas baudžiamojon atsakomybėn už,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 išdavystę (BK 117 str.) arba kolaboravimą (BK 120 str.)</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p>
          <a:p>
            <a:pPr indent="-215900">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PASTABOS:</a:t>
            </a:r>
          </a:p>
          <a:p>
            <a:pPr marL="355600"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asmuo gali atsakyti už gyvulių ar gamtos jėgų padarytą žalą, jeigu jis yra kal­tas dėl šios žalos atsiradimo,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piemuo, norėdamas greičiau grįžti namo, gena gyvulių bandą per pasėlių lauką ir sunaikina dalį derliaus (BK 187 str.); šeimininkas užsiundo ant žmogaus šunį, kuris padaro šiam sunkų arba nesunkų sveikatos sutrikdy­mą (BK 135 arba 138 str.).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š</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iais atvejais ir gyvulių banda, ir šuo turi būti pripažįstami minėtųjų NV padarymo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įrankiais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55600" indent="-342900">
              <a:lnSpc>
                <a:spcPct val="100000"/>
              </a:lnSpc>
              <a:spcBef>
                <a:spcPts val="600"/>
              </a:spcBef>
              <a:buFont typeface="+mj-lt"/>
              <a:buAutoNum type="arabicPeriod"/>
            </a:pPr>
            <a:r>
              <a:rPr lang="lt-LT" sz="1800" dirty="0">
                <a:effectLst/>
                <a:latin typeface="Arial" panose="020B0604020202020204" pitchFamily="34" charset="0"/>
                <a:ea typeface="Book Antiqua" panose="02040602050305030304" pitchFamily="18" charset="0"/>
                <a:cs typeface="Arial" panose="020B0604020202020204" pitchFamily="34" charset="0"/>
              </a:rPr>
              <a:t>nors </a:t>
            </a:r>
            <a:r>
              <a:rPr lang="lt-LT" sz="1800" b="1" dirty="0">
                <a:effectLst/>
                <a:latin typeface="Arial" panose="020B0604020202020204" pitchFamily="34" charset="0"/>
                <a:ea typeface="Book Antiqua" panose="02040602050305030304" pitchFamily="18" charset="0"/>
                <a:cs typeface="Arial" panose="020B0604020202020204" pitchFamily="34" charset="0"/>
              </a:rPr>
              <a:t>asmens individualiosios savybės </a:t>
            </a:r>
            <a:r>
              <a:rPr lang="lt-LT" sz="1800" dirty="0">
                <a:effectLst/>
                <a:latin typeface="Arial" panose="020B0604020202020204" pitchFamily="34" charset="0"/>
                <a:ea typeface="Book Antiqua" panose="02040602050305030304" pitchFamily="18" charset="0"/>
                <a:cs typeface="Arial" panose="020B0604020202020204" pitchFamily="34" charset="0"/>
              </a:rPr>
              <a:t>neturi jokios reikšmės nustatant, ar asmens veika atitinka NV sudėtį, bet jos daro įtaką skiriant bausmės rūšį ir dydį (BK 54 str.), taikant bausmės vykdymo atidėjimą (BK 75 ir 92 str.), atleidžiant nuo baudžiamosios atsakomy­bės</a:t>
            </a:r>
            <a:r>
              <a:rPr lang="lt-LT" sz="1800" dirty="0">
                <a:latin typeface="Arial" panose="020B0604020202020204" pitchFamily="34" charset="0"/>
                <a:ea typeface="Book Antiqua" panose="02040602050305030304" pitchFamily="18" charset="0"/>
                <a:cs typeface="Arial" panose="020B0604020202020204" pitchFamily="34" charset="0"/>
              </a:rPr>
              <a:t> </a:t>
            </a:r>
            <a:r>
              <a:rPr lang="lt-LT" sz="1800" dirty="0">
                <a:effectLst/>
                <a:latin typeface="Arial" panose="020B0604020202020204" pitchFamily="34" charset="0"/>
                <a:ea typeface="Book Antiqua" panose="02040602050305030304" pitchFamily="18" charset="0"/>
                <a:cs typeface="Arial" panose="020B0604020202020204" pitchFamily="34" charset="0"/>
              </a:rPr>
              <a:t>ir pan.</a:t>
            </a:r>
          </a:p>
          <a:p>
            <a:pPr indent="-215900">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83107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subjekto amžius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indent="-215900">
              <a:lnSpc>
                <a:spcPct val="100000"/>
              </a:lnSpc>
              <a:spcBef>
                <a:spcPts val="600"/>
              </a:spcBef>
            </a:pPr>
            <a:r>
              <a:rPr lang="lt-LT" sz="1800" b="1" dirty="0">
                <a:solidFill>
                  <a:srgbClr val="000000"/>
                </a:solidFill>
                <a:latin typeface="Arial" panose="020B0604020202020204" pitchFamily="34" charset="0"/>
                <a:ea typeface="Book Antiqua" panose="02040602050305030304" pitchFamily="18" charset="0"/>
                <a:cs typeface="Arial" panose="020B0604020202020204" pitchFamily="34" charset="0"/>
              </a:rPr>
              <a:t>NV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subjekto amžius </a:t>
            </a:r>
            <a:r>
              <a:rPr lang="lt-LT" sz="18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800" dirty="0">
                <a:effectLst/>
                <a:latin typeface="Arial" panose="020B0604020202020204" pitchFamily="34" charset="0"/>
                <a:ea typeface="Book Antiqua" panose="02040602050305030304" pitchFamily="18" charset="0"/>
                <a:cs typeface="Arial" panose="020B0604020202020204" pitchFamily="34" charset="0"/>
              </a:rPr>
              <a:t> tai konkreti fizinio as­mens amžiaus riba, kurios sulaukęs asmuo gali suvokti savo elgesio (veikimo ar neveikimo) pavojingumą, jį valdyti ir kartu būti atsakin­gas už jį.</a:t>
            </a:r>
          </a:p>
          <a:p>
            <a:pPr indent="-215900">
              <a:lnSpc>
                <a:spcPct val="100000"/>
              </a:lnSpc>
              <a:spcBef>
                <a:spcPts val="600"/>
              </a:spcBef>
            </a:pP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smuo laikomas sulaukęs įstatymo nustatyto amžiaus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tik kitą dieną po jo gimimo dienos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endParaRPr lang="lt-LT" sz="1800" dirty="0">
              <a:effectLst/>
              <a:latin typeface="Arial" panose="020B0604020202020204" pitchFamily="34" charset="0"/>
              <a:ea typeface="Book Antiqua" panose="02040602050305030304" pitchFamily="18" charset="0"/>
              <a:cs typeface="Arial" panose="020B0604020202020204" pitchFamily="34" charset="0"/>
            </a:endParaRPr>
          </a:p>
          <a:p>
            <a:pPr indent="-215900">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13 str. nustatomos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2 amžiaus ribos, nuo kurių ga­lima fizinio asmens baudžiamoji atsakomybė</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16 metų ir 14 metų:</a:t>
            </a:r>
          </a:p>
          <a:p>
            <a:pPr indent="-215900">
              <a:lnSpc>
                <a:spcPct val="100000"/>
              </a:lnSpc>
              <a:spcBef>
                <a:spcPts val="600"/>
              </a:spcBef>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16 METŲ AMŽIAUS RIBA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yra bendroji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nes tokio amžiaus fizinis asmuo atsako už daugumą BK numatytų NV.</a:t>
            </a:r>
          </a:p>
          <a:p>
            <a:pPr indent="-215900">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fizinis asmuo, sulaukęs 16 metų, atsa­ko ne už visas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numatytas BK, nes: </a:t>
            </a:r>
          </a:p>
          <a:p>
            <a:pPr marL="355600" indent="-342900">
              <a:lnSpc>
                <a:spcPct val="100000"/>
              </a:lnSpc>
              <a:spcBef>
                <a:spcPts val="600"/>
              </a:spcBef>
              <a:buFont typeface="+mj-lt"/>
              <a:buAutoNum type="alphaLcParenR"/>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kai kurių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sudėtis yra sukonstruota taip, kad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subjekto atsakomybę lemia pilnametystė</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už vaiko įtraukimą į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(BK 159 str.), vaiko įtraukimą girtauti (BK 161 str.), vaiko išnaudojimą pornografijai (BK 162 str.), narkotinių ar psichotropinių medžiagų platinimą nepilna­mečiams (BK 261 str.) ir pan.; </a:t>
            </a:r>
          </a:p>
          <a:p>
            <a:pPr marL="355600" indent="-342900">
              <a:lnSpc>
                <a:spcPct val="100000"/>
              </a:lnSpc>
              <a:spcBef>
                <a:spcPts val="600"/>
              </a:spcBef>
              <a:buFont typeface="+mj-lt"/>
              <a:buAutoNum type="alphaLcParenR"/>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fizinio asmens galėjimas būti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subjektu siejamas su tam tikra įstatymų nustatyta parei­ga, kurios atsiradimą lemia tai, kad asmuo turi būti sulaukęs daugiau nei 18 metų</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už vaiko palikimą, padarytą globėjo (BK 158 str.), gali atsakyti tik fizinis asmuo, sulaukęs 21 metų; už šaukimo į privalomąją karo tarnybą vengimą (BK 314 str.) -tik fizinis asmuo, sulaukęs 19 metų, ir pan</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20007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subjekto amžius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indent="-215900">
              <a:lnSpc>
                <a:spcPct val="100000"/>
              </a:lnSpc>
              <a:spcBef>
                <a:spcPts val="600"/>
              </a:spcBef>
            </a:pPr>
            <a:r>
              <a:rPr lang="lt-LT" sz="1800" b="1" i="0" u="none" strike="noStrike" spc="0" dirty="0">
                <a:effectLst/>
                <a:latin typeface="Arial" panose="020B0604020202020204" pitchFamily="34" charset="0"/>
                <a:ea typeface="Book Antiqua" panose="02040602050305030304" pitchFamily="18" charset="0"/>
                <a:cs typeface="Arial" panose="020B0604020202020204" pitchFamily="34" charset="0"/>
              </a:rPr>
              <a:t>14 METŲ AMŽIAUS RIBA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yra minimalioji</a:t>
            </a:r>
            <a:r>
              <a:rPr lang="lt-LT" sz="1800" dirty="0">
                <a:effectLst/>
                <a:latin typeface="Arial" panose="020B0604020202020204" pitchFamily="34" charset="0"/>
                <a:ea typeface="Microsoft Sans Serif" panose="020B0604020202020204" pitchFamily="34" charset="0"/>
                <a:cs typeface="Arial" panose="020B0604020202020204" pitchFamily="34" charset="0"/>
              </a:rPr>
              <a:t>, nes tokio amžiaus sulaukęs fizinis asmuo atsako tik už tyčinius, daugiausia sunkius ir labai sunkius nusikalti­mus, kurių išsamus sąrašas pateikiamas BK 13 str. 2 d.: nužudymas (BK 129 str.), sunkus svei­katos sutrikdymas (BK 135 str.), išžaginimas (BK 149 str.), seksu­alinis prievartavimas (BK 150 str.), vagystė (BK 178 str.), plėšimas (BK 180 str.) ir kt.. </a:t>
            </a:r>
          </a:p>
          <a:p>
            <a:pPr indent="-215900">
              <a:lnSpc>
                <a:spcPct val="100000"/>
              </a:lnSpc>
              <a:spcBef>
                <a:spcPts val="600"/>
              </a:spcBef>
            </a:pPr>
            <a:r>
              <a:rPr lang="lt-LT" sz="1800" b="1" dirty="0">
                <a:latin typeface="Arial" panose="020B0604020202020204" pitchFamily="34" charset="0"/>
                <a:ea typeface="Microsoft Sans Serif" panose="020B0604020202020204" pitchFamily="34" charset="0"/>
                <a:cs typeface="Arial" panose="020B0604020202020204" pitchFamily="34" charset="0"/>
              </a:rPr>
              <a:t>PAGRINDIMAS</a:t>
            </a:r>
            <a:r>
              <a:rPr lang="lt-LT" sz="1800" dirty="0">
                <a:latin typeface="Arial" panose="020B0604020202020204" pitchFamily="34" charset="0"/>
                <a:ea typeface="Microsoft Sans Serif" panose="020B0604020202020204" pitchFamily="34" charset="0"/>
                <a:cs typeface="Arial" panose="020B0604020202020204" pitchFamily="34" charset="0"/>
              </a:rPr>
              <a:t>: </a:t>
            </a:r>
            <a:r>
              <a:rPr lang="lt-LT" sz="1800" dirty="0">
                <a:effectLst/>
                <a:latin typeface="Arial" panose="020B0604020202020204" pitchFamily="34" charset="0"/>
                <a:ea typeface="Microsoft Sans Serif" panose="020B0604020202020204" pitchFamily="34" charset="0"/>
                <a:cs typeface="Arial" panose="020B0604020202020204" pitchFamily="34" charset="0"/>
              </a:rPr>
              <a:t>daugelis sąraše nurodytų NV yra labai sunkūs arba sunkūs nusikaltimai, da­rantys žalą didžiausią socialinę reikšmę turintiems gėriams. </a:t>
            </a:r>
          </a:p>
          <a:p>
            <a:pPr indent="-215900">
              <a:lnSpc>
                <a:spcPct val="100000"/>
              </a:lnSpc>
              <a:spcBef>
                <a:spcPts val="600"/>
              </a:spcBef>
            </a:pPr>
            <a:r>
              <a:rPr lang="lt-LT" sz="1800" b="1" dirty="0">
                <a:effectLst/>
                <a:latin typeface="Arial" panose="020B0604020202020204" pitchFamily="34" charset="0"/>
                <a:ea typeface="Book Antiqua" panose="02040602050305030304" pitchFamily="18" charset="0"/>
                <a:cs typeface="Arial" panose="020B0604020202020204" pitchFamily="34" charset="0"/>
              </a:rPr>
              <a:t>Fizinis asmuo iki 14 metų</a:t>
            </a:r>
            <a:r>
              <a:rPr lang="lt-LT" sz="1800" dirty="0">
                <a:effectLst/>
                <a:latin typeface="Arial" panose="020B0604020202020204" pitchFamily="34" charset="0"/>
                <a:ea typeface="Book Antiqua" panose="02040602050305030304" pitchFamily="18" charset="0"/>
                <a:cs typeface="Arial" panose="020B0604020202020204" pitchFamily="34" charset="0"/>
              </a:rPr>
              <a:t> </a:t>
            </a:r>
            <a:r>
              <a:rPr lang="lt-LT" sz="1800" b="1" dirty="0">
                <a:effectLst/>
                <a:latin typeface="Arial" panose="020B0604020202020204" pitchFamily="34" charset="0"/>
                <a:ea typeface="Book Antiqua" panose="02040602050305030304" pitchFamily="18" charset="0"/>
                <a:cs typeface="Arial" panose="020B0604020202020204" pitchFamily="34" charset="0"/>
              </a:rPr>
              <a:t>(arba kai kuriais atvejais iki 16 metų</a:t>
            </a:r>
            <a:r>
              <a:rPr lang="lt-LT" sz="1800" dirty="0">
                <a:effectLst/>
                <a:latin typeface="Arial" panose="020B0604020202020204" pitchFamily="34" charset="0"/>
                <a:ea typeface="Book Antiqua" panose="02040602050305030304" pitchFamily="18" charset="0"/>
                <a:cs typeface="Arial" panose="020B0604020202020204" pitchFamily="34" charset="0"/>
              </a:rPr>
              <a:t>), padaręs pavojingas veikas, negali būti patrauktas baudžiamojon at­sakomybėn. </a:t>
            </a:r>
            <a:endParaRPr lang="lt-LT" sz="1800" dirty="0">
              <a:latin typeface="Arial" panose="020B0604020202020204" pitchFamily="34" charset="0"/>
              <a:ea typeface="Book Antiqua" panose="02040602050305030304" pitchFamily="18" charset="0"/>
              <a:cs typeface="Arial" panose="020B0604020202020204" pitchFamily="34" charset="0"/>
            </a:endParaRPr>
          </a:p>
          <a:p>
            <a:pPr indent="-215900">
              <a:lnSpc>
                <a:spcPct val="100000"/>
              </a:lnSpc>
              <a:spcBef>
                <a:spcPts val="600"/>
              </a:spcBef>
            </a:pPr>
            <a:r>
              <a:rPr lang="lt-LT" sz="1800" b="1" dirty="0">
                <a:latin typeface="Arial" panose="020B0604020202020204" pitchFamily="34" charset="0"/>
                <a:cs typeface="Arial" panose="020B0604020202020204" pitchFamily="34" charset="0"/>
              </a:rPr>
              <a:t>AKTUALI PROBLEMA </a:t>
            </a:r>
            <a:r>
              <a:rPr lang="lt-LT" sz="1800" dirty="0">
                <a:latin typeface="Arial" panose="020B0604020202020204" pitchFamily="34" charset="0"/>
                <a:cs typeface="Arial" panose="020B0604020202020204" pitchFamily="34" charset="0"/>
              </a:rPr>
              <a:t>– jei psichiškai </a:t>
            </a:r>
            <a:r>
              <a:rPr lang="lt-LT" sz="1800" b="1" dirty="0">
                <a:latin typeface="Arial" panose="020B0604020202020204" pitchFamily="34" charset="0"/>
                <a:cs typeface="Arial" panose="020B0604020202020204" pitchFamily="34" charset="0"/>
              </a:rPr>
              <a:t>socialiai nesubrendęs asmuo padaro </a:t>
            </a:r>
            <a:r>
              <a:rPr lang="lt-LT" sz="1800" b="1" dirty="0" err="1">
                <a:latin typeface="Arial" panose="020B0604020202020204" pitchFamily="34" charset="0"/>
                <a:cs typeface="Arial" panose="020B0604020202020204" pitchFamily="34" charset="0"/>
              </a:rPr>
              <a:t>Nv</a:t>
            </a:r>
            <a:r>
              <a:rPr lang="lt-LT" sz="1800" b="1" dirty="0">
                <a:latin typeface="Arial" panose="020B0604020202020204" pitchFamily="34" charset="0"/>
                <a:cs typeface="Arial" panose="020B0604020202020204" pitchFamily="34" charset="0"/>
              </a:rPr>
              <a:t> būdamas BK numatyto minimalaus amžiaus, </a:t>
            </a:r>
            <a:r>
              <a:rPr lang="lt-LT" sz="1800" i="1" dirty="0">
                <a:latin typeface="Arial" panose="020B0604020202020204" pitchFamily="34" charset="0"/>
                <a:cs typeface="Arial" panose="020B0604020202020204" pitchFamily="34" charset="0"/>
              </a:rPr>
              <a:t>pvz., dalyvauja padarant vagystę būdamas 15 metų, bet ekspertai psichologai padaro išvadą, kad dėl sunkių (galbūt asocialių) augimo sąlygų ar nedidelių sveikatos (fizinės ar psichinės) sutrikimų jo socialinė branda nesiekia 14-mečio socialinės psichinės brandos, yra itin lengvai paveikiamas draugų ir pan.</a:t>
            </a:r>
            <a:r>
              <a:rPr lang="lt-LT" sz="1800" dirty="0">
                <a:latin typeface="Arial" panose="020B0604020202020204" pitchFamily="34" charset="0"/>
                <a:cs typeface="Arial" panose="020B0604020202020204" pitchFamily="34" charset="0"/>
              </a:rPr>
              <a:t>). </a:t>
            </a:r>
          </a:p>
          <a:p>
            <a:pPr indent="-215900">
              <a:lnSpc>
                <a:spcPct val="100000"/>
              </a:lnSpc>
              <a:spcBef>
                <a:spcPts val="600"/>
              </a:spcBef>
            </a:pPr>
            <a:r>
              <a:rPr lang="lt-LT" sz="1800" dirty="0">
                <a:latin typeface="Arial" panose="020B0604020202020204" pitchFamily="34" charset="0"/>
                <a:cs typeface="Arial" panose="020B0604020202020204" pitchFamily="34" charset="0"/>
              </a:rPr>
              <a:t>Iš kaltės principo pozicijų jis lyg ir </a:t>
            </a:r>
            <a:r>
              <a:rPr lang="lt-LT" sz="1800" b="1" dirty="0">
                <a:latin typeface="Arial" panose="020B0604020202020204" pitchFamily="34" charset="0"/>
                <a:cs typeface="Arial" panose="020B0604020202020204" pitchFamily="34" charset="0"/>
              </a:rPr>
              <a:t>neturėtų būti traukiamas atsakomybėn </a:t>
            </a:r>
            <a:r>
              <a:rPr lang="lt-LT" sz="1800" dirty="0">
                <a:latin typeface="Arial" panose="020B0604020202020204" pitchFamily="34" charset="0"/>
                <a:cs typeface="Arial" panose="020B0604020202020204" pitchFamily="34" charset="0"/>
              </a:rPr>
              <a:t>(nors jo dokumentuose įrašytas amžius neva pakankamas atsakyti, bet ekspertai daro išvadą, kad iš jo nelabai galima reikalauti elgtis pagal įstatymus, jis dar socialiai nesubrendęs). </a:t>
            </a:r>
          </a:p>
          <a:p>
            <a:pPr indent="-215900">
              <a:lnSpc>
                <a:spcPct val="100000"/>
              </a:lnSpc>
              <a:spcBef>
                <a:spcPts val="600"/>
              </a:spcBef>
            </a:pPr>
            <a:r>
              <a:rPr lang="lt-LT" sz="1800" b="1" dirty="0">
                <a:effectLst/>
                <a:latin typeface="Arial" panose="020B0604020202020204" pitchFamily="34" charset="0"/>
                <a:ea typeface="Microsoft Sans Serif" panose="020B0604020202020204" pitchFamily="34" charset="0"/>
                <a:cs typeface="Arial" panose="020B0604020202020204" pitchFamily="34" charset="0"/>
              </a:rPr>
              <a:t>BK nenustato maksimalios NV subjekto am­žiaus ribos</a:t>
            </a:r>
            <a:r>
              <a:rPr lang="lt-LT" sz="1800" dirty="0">
                <a:effectLst/>
                <a:latin typeface="Arial" panose="020B0604020202020204" pitchFamily="34" charset="0"/>
                <a:ea typeface="Microsoft Sans Serif" panose="020B0604020202020204" pitchFamily="34" charset="0"/>
                <a:cs typeface="Arial" panose="020B0604020202020204" pitchFamily="34" charset="0"/>
              </a:rPr>
              <a:t>.</a:t>
            </a:r>
            <a:endParaRPr lang="lt-L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6175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pakaltinamumas ir nepakaltinamumas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17916" y="1343818"/>
            <a:ext cx="10919615" cy="5409320"/>
          </a:xfrm>
        </p:spPr>
        <p:txBody>
          <a:bodyPr>
            <a:noAutofit/>
          </a:bodyPr>
          <a:lstStyle/>
          <a:p>
            <a:pPr>
              <a:lnSpc>
                <a:spcPct val="100000"/>
              </a:lnSpc>
              <a:spcBef>
                <a:spcPts val="600"/>
              </a:spcBef>
            </a:pPr>
            <a:r>
              <a:rPr lang="pt-BR" sz="2000" b="1" dirty="0">
                <a:latin typeface="Arial" panose="020B0604020202020204" pitchFamily="34" charset="0"/>
                <a:cs typeface="Arial" panose="020B0604020202020204" pitchFamily="34" charset="0"/>
              </a:rPr>
              <a:t>NEPAKALTINAMUMO IR CIVILINIO NEVEIKSNUMO SANTYKIS</a:t>
            </a:r>
            <a:r>
              <a:rPr lang="lt-LT" sz="2000" b="1" dirty="0">
                <a:latin typeface="Arial" panose="020B0604020202020204" pitchFamily="34" charset="0"/>
                <a:cs typeface="Arial" panose="020B0604020202020204" pitchFamily="34" charset="0"/>
              </a:rPr>
              <a:t>:</a:t>
            </a:r>
            <a:endParaRPr lang="pt-BR" sz="2000" dirty="0">
              <a:latin typeface="Arial" panose="020B0604020202020204" pitchFamily="34" charset="0"/>
              <a:cs typeface="Arial" panose="020B0604020202020204" pitchFamily="34" charset="0"/>
            </a:endParaRPr>
          </a:p>
          <a:p>
            <a:pPr>
              <a:lnSpc>
                <a:spcPct val="100000"/>
              </a:lnSpc>
              <a:spcBef>
                <a:spcPts val="600"/>
              </a:spcBef>
            </a:pPr>
            <a:r>
              <a:rPr lang="lt-LT" sz="2000" b="1" dirty="0">
                <a:latin typeface="Arial" panose="020B0604020202020204" pitchFamily="34" charset="0"/>
                <a:cs typeface="Arial" panose="020B0604020202020204" pitchFamily="34" charset="0"/>
              </a:rPr>
              <a:t>CK 2.10 </a:t>
            </a:r>
            <a:r>
              <a:rPr lang="lt-LT" sz="2000" dirty="0">
                <a:latin typeface="Arial" panose="020B0604020202020204" pitchFamily="34" charset="0"/>
                <a:cs typeface="Arial" panose="020B0604020202020204" pitchFamily="34" charset="0"/>
              </a:rPr>
              <a:t>str. </a:t>
            </a:r>
            <a:r>
              <a:rPr lang="lt-LT" sz="2000" i="1" dirty="0">
                <a:latin typeface="Arial" panose="020B0604020202020204" pitchFamily="34" charset="0"/>
                <a:cs typeface="Arial" panose="020B0604020202020204" pitchFamily="34" charset="0"/>
              </a:rPr>
              <a:t>1 d. Fizinis asmuo, kuris dėl psichinės ligos arba silpnaprotystės negali suprasti savo veiksmų reikšmės ar jų valdyti, gali būti teismo tvarka pripažintas neveiksniu. </a:t>
            </a:r>
          </a:p>
          <a:p>
            <a:pPr>
              <a:lnSpc>
                <a:spcPct val="100000"/>
              </a:lnSpc>
              <a:spcBef>
                <a:spcPts val="600"/>
              </a:spcBef>
            </a:pPr>
            <a:r>
              <a:rPr lang="lt-LT" sz="2000" b="1" dirty="0">
                <a:latin typeface="Arial" panose="020B0604020202020204" pitchFamily="34" charset="0"/>
                <a:cs typeface="Arial" panose="020B0604020202020204" pitchFamily="34" charset="0"/>
              </a:rPr>
              <a:t>Nepakaltinamumas yra BT kategorija</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Civilinis neveiksnumas yra CT kategorija</a:t>
            </a:r>
            <a:r>
              <a:rPr lang="lt-LT" sz="2000" dirty="0">
                <a:latin typeface="Arial" panose="020B0604020202020204" pitchFamily="34" charset="0"/>
                <a:cs typeface="Arial" panose="020B0604020202020204" pitchFamily="34" charset="0"/>
              </a:rPr>
              <a:t>. Nors tarp jų galima pastebėti daug panašumų (panašūs teisinis ir medicininis elementai), galima būtų teigti, kad </a:t>
            </a:r>
            <a:r>
              <a:rPr lang="lt-LT" sz="2000" b="1" dirty="0">
                <a:latin typeface="Arial" panose="020B0604020202020204" pitchFamily="34" charset="0"/>
                <a:cs typeface="Arial" panose="020B0604020202020204" pitchFamily="34" charset="0"/>
              </a:rPr>
              <a:t>tarp jų nėra jokio ryšio</a:t>
            </a:r>
            <a:r>
              <a:rPr lang="lt-LT" sz="2000" dirty="0">
                <a:latin typeface="Arial" panose="020B0604020202020204" pitchFamily="34" charset="0"/>
                <a:cs typeface="Arial" panose="020B0604020202020204" pitchFamily="34" charset="0"/>
              </a:rPr>
              <a:t>. Pagrindiniai </a:t>
            </a:r>
            <a:r>
              <a:rPr lang="lt-LT" sz="2000" b="1" dirty="0">
                <a:latin typeface="Arial" panose="020B0604020202020204" pitchFamily="34" charset="0"/>
                <a:cs typeface="Arial" panose="020B0604020202020204" pitchFamily="34" charset="0"/>
              </a:rPr>
              <a:t>skirtumai</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arenR"/>
            </a:pPr>
            <a:r>
              <a:rPr lang="lt-LT" sz="2000" dirty="0">
                <a:latin typeface="Arial" panose="020B0604020202020204" pitchFamily="34" charset="0"/>
                <a:cs typeface="Arial" panose="020B0604020202020204" pitchFamily="34" charset="0"/>
              </a:rPr>
              <a:t>nepakaltinamumo juridinis momentas susijęs </a:t>
            </a:r>
            <a:r>
              <a:rPr lang="lt-LT" sz="2000" b="1" dirty="0">
                <a:latin typeface="Arial" panose="020B0604020202020204" pitchFamily="34" charset="0"/>
                <a:cs typeface="Arial" panose="020B0604020202020204" pitchFamily="34" charset="0"/>
              </a:rPr>
              <a:t>su konkrečia </a:t>
            </a:r>
            <a:r>
              <a:rPr lang="lt-LT" sz="2000" b="1" dirty="0" err="1">
                <a:latin typeface="Arial" panose="020B0604020202020204" pitchFamily="34" charset="0"/>
                <a:cs typeface="Arial" panose="020B0604020202020204" pitchFamily="34" charset="0"/>
              </a:rPr>
              <a:t>Nv</a:t>
            </a:r>
            <a:r>
              <a:rPr lang="lt-LT" sz="2000" b="1" dirty="0">
                <a:latin typeface="Arial" panose="020B0604020202020204" pitchFamily="34" charset="0"/>
                <a:cs typeface="Arial" panose="020B0604020202020204" pitchFamily="34" charset="0"/>
              </a:rPr>
              <a:t> </a:t>
            </a:r>
            <a:r>
              <a:rPr lang="lt-LT" sz="2000" dirty="0">
                <a:latin typeface="Arial" panose="020B0604020202020204" pitchFamily="34" charset="0"/>
                <a:cs typeface="Arial" panose="020B0604020202020204" pitchFamily="34" charset="0"/>
              </a:rPr>
              <a:t>(nustatinėjama, </a:t>
            </a:r>
            <a:r>
              <a:rPr lang="lt-LT" sz="2000" b="1" dirty="0">
                <a:latin typeface="Arial" panose="020B0604020202020204" pitchFamily="34" charset="0"/>
                <a:cs typeface="Arial" panose="020B0604020202020204" pitchFamily="34" charset="0"/>
              </a:rPr>
              <a:t>ar asmuo suvokė konkrečios veikos pavojingumą</a:t>
            </a:r>
            <a:r>
              <a:rPr lang="lt-LT" sz="2000" dirty="0">
                <a:latin typeface="Arial" panose="020B0604020202020204" pitchFamily="34" charset="0"/>
                <a:cs typeface="Arial" panose="020B0604020202020204" pitchFamily="34" charset="0"/>
              </a:rPr>
              <a:t>), o neveiksnumo – </a:t>
            </a:r>
            <a:r>
              <a:rPr lang="lt-LT" sz="2000" b="1" dirty="0">
                <a:latin typeface="Arial" panose="020B0604020202020204" pitchFamily="34" charset="0"/>
                <a:cs typeface="Arial" panose="020B0604020202020204" pitchFamily="34" charset="0"/>
              </a:rPr>
              <a:t>su turtiniais ir kitais CT reguliuojamais santykiais </a:t>
            </a:r>
            <a:r>
              <a:rPr lang="lt-LT" sz="2000" dirty="0">
                <a:latin typeface="Arial" panose="020B0604020202020204" pitchFamily="34" charset="0"/>
                <a:cs typeface="Arial" panose="020B0604020202020204" pitchFamily="34" charset="0"/>
              </a:rPr>
              <a:t>(nustatinėjama, ar asmuo </a:t>
            </a:r>
            <a:r>
              <a:rPr lang="lt-LT" sz="2000" b="1" dirty="0">
                <a:latin typeface="Arial" panose="020B0604020202020204" pitchFamily="34" charset="0"/>
                <a:cs typeface="Arial" panose="020B0604020202020204" pitchFamily="34" charset="0"/>
              </a:rPr>
              <a:t>sugeba adekvačiai tvarkyti savo turtą</a:t>
            </a:r>
            <a:r>
              <a:rPr lang="lt-LT" sz="2000" dirty="0">
                <a:latin typeface="Arial" panose="020B0604020202020204" pitchFamily="34" charset="0"/>
                <a:cs typeface="Arial" panose="020B0604020202020204" pitchFamily="34" charset="0"/>
              </a:rPr>
              <a:t>); </a:t>
            </a:r>
          </a:p>
          <a:p>
            <a:pPr marL="457200" indent="-457200">
              <a:lnSpc>
                <a:spcPct val="100000"/>
              </a:lnSpc>
              <a:spcBef>
                <a:spcPts val="600"/>
              </a:spcBef>
              <a:buFont typeface="+mj-lt"/>
              <a:buAutoNum type="arabicParenR"/>
            </a:pPr>
            <a:r>
              <a:rPr lang="lt-LT" sz="2000" dirty="0">
                <a:latin typeface="Arial" panose="020B0604020202020204" pitchFamily="34" charset="0"/>
                <a:cs typeface="Arial" panose="020B0604020202020204" pitchFamily="34" charset="0"/>
              </a:rPr>
              <a:t>nepakaltinamumas nustatomas tik </a:t>
            </a:r>
            <a:r>
              <a:rPr lang="lt-LT" sz="2000" b="1" dirty="0" err="1">
                <a:latin typeface="Arial" panose="020B0604020202020204" pitchFamily="34" charset="0"/>
                <a:cs typeface="Arial" panose="020B0604020202020204" pitchFamily="34" charset="0"/>
              </a:rPr>
              <a:t>Nv</a:t>
            </a:r>
            <a:r>
              <a:rPr lang="lt-LT" sz="2000" b="1" dirty="0">
                <a:latin typeface="Arial" panose="020B0604020202020204" pitchFamily="34" charset="0"/>
                <a:cs typeface="Arial" panose="020B0604020202020204" pitchFamily="34" charset="0"/>
              </a:rPr>
              <a:t> momentui</a:t>
            </a:r>
            <a:r>
              <a:rPr lang="lt-LT" sz="2000" dirty="0">
                <a:latin typeface="Arial" panose="020B0604020202020204" pitchFamily="34" charset="0"/>
                <a:cs typeface="Arial" panose="020B0604020202020204" pitchFamily="34" charset="0"/>
              </a:rPr>
              <a:t>, o neveiksniu asmuo pripažįstamas </a:t>
            </a:r>
            <a:r>
              <a:rPr lang="lt-LT" sz="2000" b="1" dirty="0">
                <a:latin typeface="Arial" panose="020B0604020202020204" pitchFamily="34" charset="0"/>
                <a:cs typeface="Arial" panose="020B0604020202020204" pitchFamily="34" charset="0"/>
              </a:rPr>
              <a:t>ilgam laikotarpiui</a:t>
            </a:r>
            <a:r>
              <a:rPr lang="lt-LT" sz="2000" dirty="0">
                <a:latin typeface="Arial" panose="020B0604020202020204" pitchFamily="34" charset="0"/>
                <a:cs typeface="Arial" panose="020B0604020202020204" pitchFamily="34" charset="0"/>
              </a:rPr>
              <a:t>;</a:t>
            </a:r>
          </a:p>
          <a:p>
            <a:pPr marL="457200" indent="-457200">
              <a:lnSpc>
                <a:spcPct val="100000"/>
              </a:lnSpc>
              <a:spcBef>
                <a:spcPts val="600"/>
              </a:spcBef>
              <a:buFont typeface="+mj-lt"/>
              <a:buAutoNum type="arabicParenR"/>
            </a:pPr>
            <a:r>
              <a:rPr lang="lt-LT" sz="2000" dirty="0">
                <a:latin typeface="Arial" panose="020B0604020202020204" pitchFamily="34" charset="0"/>
                <a:cs typeface="Arial" panose="020B0604020202020204" pitchFamily="34" charset="0"/>
              </a:rPr>
              <a:t>skiriasi teisiniai padariniai – neveiksnus asmuo negali </a:t>
            </a:r>
            <a:r>
              <a:rPr lang="lt-LT" sz="2000" b="1" dirty="0">
                <a:latin typeface="Arial" panose="020B0604020202020204" pitchFamily="34" charset="0"/>
                <a:cs typeface="Arial" panose="020B0604020202020204" pitchFamily="34" charset="0"/>
              </a:rPr>
              <a:t>pats tvarkyti savo turtinių reikalų</a:t>
            </a:r>
            <a:r>
              <a:rPr lang="lt-LT" sz="2000" dirty="0">
                <a:latin typeface="Arial" panose="020B0604020202020204" pitchFamily="34" charset="0"/>
                <a:cs typeface="Arial" panose="020B0604020202020204" pitchFamily="34" charset="0"/>
              </a:rPr>
              <a:t>, o nepakaltinamas asmuo </a:t>
            </a:r>
            <a:r>
              <a:rPr lang="lt-LT" sz="2000" b="1" dirty="0">
                <a:latin typeface="Arial" panose="020B0604020202020204" pitchFamily="34" charset="0"/>
                <a:cs typeface="Arial" panose="020B0604020202020204" pitchFamily="34" charset="0"/>
              </a:rPr>
              <a:t>neturi atsakyti už padarytą pavojingą veiką</a:t>
            </a:r>
            <a:r>
              <a:rPr lang="lt-LT" sz="2000" dirty="0">
                <a:latin typeface="Arial" panose="020B0604020202020204" pitchFamily="34" charset="0"/>
                <a:cs typeface="Arial" panose="020B0604020202020204" pitchFamily="34" charset="0"/>
              </a:rPr>
              <a:t>, jam nebent skiriamos </a:t>
            </a:r>
            <a:r>
              <a:rPr lang="lt-LT" sz="2000" b="1" dirty="0">
                <a:latin typeface="Arial" panose="020B0604020202020204" pitchFamily="34" charset="0"/>
                <a:cs typeface="Arial" panose="020B0604020202020204" pitchFamily="34" charset="0"/>
              </a:rPr>
              <a:t>priverčiamosios medicininės priemonės</a:t>
            </a:r>
            <a:endParaRPr lang="lt-LT" sz="2000" dirty="0">
              <a:latin typeface="Arial" panose="020B0604020202020204" pitchFamily="34" charset="0"/>
              <a:cs typeface="Arial" panose="020B0604020202020204" pitchFamily="34" charset="0"/>
            </a:endParaRPr>
          </a:p>
          <a:p>
            <a:pPr indent="-215900" algn="just">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3129261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pakaltinamumas ir nepakaltinamumas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17916" y="1343818"/>
            <a:ext cx="10919615" cy="5409320"/>
          </a:xfrm>
        </p:spPr>
        <p:txBody>
          <a:bodyPr>
            <a:noAutofit/>
          </a:bodyPr>
          <a:lstStyle/>
          <a:p>
            <a:pPr indent="-215900">
              <a:lnSpc>
                <a:spcPct val="100000"/>
              </a:lnSpc>
              <a:spcBef>
                <a:spcPts val="600"/>
              </a:spcBef>
            </a:pPr>
            <a:endPar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endParaRPr>
          </a:p>
          <a:p>
            <a:pPr indent="-215900">
              <a:lnSpc>
                <a:spcPct val="100000"/>
              </a:lnSpc>
              <a:spcBef>
                <a:spcPts val="600"/>
              </a:spcBef>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subjekto pakaltinamumas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fizinio asmens sugebėjimas suprasti savo veiksmus ir juos valdyti. </a:t>
            </a:r>
          </a:p>
          <a:p>
            <a:pPr indent="-215900">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NEPAKALTINAMUMO TEISINIS VERTINIMAS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nepakaltinamas asmuo, padaręs pavojingą veiką, negali būti trau­kiamas baudžiamojon atsakomybėn, nes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nesuprasdamas savo veiksmų esmės ar negalėdamas jų valdyti jis veikia be kaltės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DĖL TO</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1900" dirty="0">
                <a:effectLst/>
                <a:latin typeface="Arial" panose="020B0604020202020204" pitchFamily="34" charset="0"/>
                <a:ea typeface="Book Antiqua" panose="02040602050305030304" pitchFamily="18" charset="0"/>
                <a:cs typeface="Arial" panose="020B0604020202020204" pitchFamily="34" charset="0"/>
              </a:rPr>
              <a:t> nepakal­tinamam asmeniui teismas gali taikyti tik priverčiamąsias medicinos priemones (BK 98 str.).</a:t>
            </a:r>
          </a:p>
          <a:p>
            <a:pPr indent="-215900">
              <a:lnSpc>
                <a:spcPct val="100000"/>
              </a:lnSpc>
              <a:spcBef>
                <a:spcPts val="600"/>
              </a:spcBef>
            </a:pPr>
            <a:r>
              <a:rPr lang="lt-LT" sz="1900" b="1" dirty="0">
                <a:latin typeface="Arial" panose="020B0604020202020204" pitchFamily="34" charset="0"/>
                <a:ea typeface="Book Antiqua" panose="02040602050305030304" pitchFamily="18" charset="0"/>
                <a:cs typeface="Arial" panose="020B0604020202020204" pitchFamily="34" charset="0"/>
              </a:rPr>
              <a:t>PASTABOS</a:t>
            </a:r>
            <a:r>
              <a:rPr lang="lt-LT" sz="1900" dirty="0">
                <a:latin typeface="Arial" panose="020B0604020202020204" pitchFamily="34" charset="0"/>
                <a:ea typeface="Book Antiqua" panose="02040602050305030304" pitchFamily="18" charset="0"/>
                <a:cs typeface="Arial" panose="020B0604020202020204" pitchFamily="34" charset="0"/>
              </a:rPr>
              <a:t>: </a:t>
            </a:r>
          </a:p>
          <a:p>
            <a:pPr marL="355600" indent="-342900">
              <a:lnSpc>
                <a:spcPct val="100000"/>
              </a:lnSpc>
              <a:spcBef>
                <a:spcPts val="600"/>
              </a:spcBef>
              <a:buFont typeface="+mj-lt"/>
              <a:buAutoNum type="arabicPeriod"/>
            </a:pPr>
            <a:r>
              <a:rPr lang="lt-LT" sz="1900" dirty="0">
                <a:effectLst/>
                <a:latin typeface="Arial" panose="020B0604020202020204" pitchFamily="34" charset="0"/>
                <a:ea typeface="Book Antiqua" panose="02040602050305030304" pitchFamily="18" charset="0"/>
                <a:cs typeface="Arial" panose="020B0604020202020204" pitchFamily="34" charset="0"/>
              </a:rPr>
              <a:t>nepakaltinamumo būsena siejama su fizinio asmens, padariusio pavojingą veiką, psichikos sutrikimais, bet ne kiekvienas toks sutrikimas gali būti nepakaltinamumo pagrindas</a:t>
            </a:r>
          </a:p>
          <a:p>
            <a:pPr marL="355600" indent="-342900">
              <a:lnSpc>
                <a:spcPct val="100000"/>
              </a:lnSpc>
              <a:spcBef>
                <a:spcPts val="600"/>
              </a:spcBef>
              <a:buFont typeface="+mj-lt"/>
              <a:buAutoNum type="arabicPeriod"/>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pakaltinamumas ir nepakaltinamumas nustatomas kiekvienu konkre­čios baudžiamuoju įstatymu uždraustos veikos atveju. </a:t>
            </a:r>
          </a:p>
          <a:p>
            <a:pPr marL="355600" indent="-342900">
              <a:lnSpc>
                <a:spcPct val="100000"/>
              </a:lnSpc>
              <a:spcBef>
                <a:spcPts val="600"/>
              </a:spcBef>
              <a:buFont typeface="+mj-lt"/>
              <a:buAutoNum type="arabicPeriod"/>
            </a:pPr>
            <a:r>
              <a:rPr lang="lt-LT" sz="1900" dirty="0">
                <a:effectLst/>
                <a:latin typeface="Arial" panose="020B0604020202020204" pitchFamily="34" charset="0"/>
                <a:ea typeface="Book Antiqua" panose="02040602050305030304" pitchFamily="18" charset="0"/>
                <a:cs typeface="Arial" panose="020B0604020202020204" pitchFamily="34" charset="0"/>
              </a:rPr>
              <a:t>nepakalti­namas nėra ir fizinis asmuo, kuriam sutriko psichika po NV padarymo prieš nuosprendžio priėmimą arba bausmės atlikimo metu ir dėl to jis negali suprasti savo veiksmų esmės ar jų valdyti. </a:t>
            </a:r>
            <a:r>
              <a:rPr lang="lt-LT" sz="1900" b="1" dirty="0">
                <a:effectLst/>
                <a:latin typeface="Arial" panose="020B0604020202020204" pitchFamily="34" charset="0"/>
                <a:ea typeface="Book Antiqua" panose="02040602050305030304" pitchFamily="18" charset="0"/>
                <a:cs typeface="Arial" panose="020B0604020202020204" pitchFamily="34" charset="0"/>
              </a:rPr>
              <a:t>TAČIAU</a:t>
            </a:r>
            <a:r>
              <a:rPr lang="lt-LT" sz="1900" dirty="0">
                <a:effectLst/>
                <a:latin typeface="Arial" panose="020B0604020202020204" pitchFamily="34" charset="0"/>
                <a:ea typeface="Book Antiqua" panose="02040602050305030304" pitchFamily="18" charset="0"/>
                <a:cs typeface="Arial" panose="020B0604020202020204" pitchFamily="34" charset="0"/>
              </a:rPr>
              <a:t> tokiu atveju fiziniam asmeniui gali būti taikomos priverčiamosios medicinos priemonės (BK 98 str.).</a:t>
            </a:r>
            <a:endPar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indent="-215900" algn="just">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554323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pakaltinamumas ir nepakaltinamumas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800" dirty="0">
                <a:effectLst/>
                <a:latin typeface="Arial" panose="020B0604020202020204" pitchFamily="34" charset="0"/>
                <a:ea typeface="Book Antiqua" panose="02040602050305030304" pitchFamily="18" charset="0"/>
                <a:cs typeface="Arial" panose="020B0604020202020204" pitchFamily="34" charset="0"/>
              </a:rPr>
              <a:t>BT skiriami šie nepakaltinamumo kriterijai: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medicininis (biologinis) ir juridinis (psichologi­nis). Medicininis (biologinis) kriterijus </a:t>
            </a:r>
            <a:r>
              <a:rPr lang="lt-LT" sz="1800" dirty="0">
                <a:effectLst/>
                <a:latin typeface="Arial" panose="020B0604020202020204" pitchFamily="34" charset="0"/>
                <a:ea typeface="Book Antiqua" panose="02040602050305030304" pitchFamily="18" charset="0"/>
                <a:cs typeface="Arial" panose="020B0604020202020204" pitchFamily="34" charset="0"/>
              </a:rPr>
              <a:t>apibūdina bendrąją psichinę žmogaus būseną, o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juridinis (psichologinis) </a:t>
            </a:r>
            <a:r>
              <a:rPr lang="lt-LT" sz="18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800" dirty="0">
                <a:effectLst/>
                <a:latin typeface="Arial" panose="020B0604020202020204" pitchFamily="34" charset="0"/>
                <a:ea typeface="Book Antiqua" panose="02040602050305030304" pitchFamily="18" charset="0"/>
                <a:cs typeface="Arial" panose="020B0604020202020204" pitchFamily="34" charset="0"/>
              </a:rPr>
              <a:t> žmogaus intelektą ir valią darant pavojingą veiką. </a:t>
            </a:r>
          </a:p>
          <a:p>
            <a:pPr>
              <a:lnSpc>
                <a:spcPct val="100000"/>
              </a:lnSpc>
              <a:spcBef>
                <a:spcPts val="600"/>
              </a:spcBef>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MEDICININIO (BIOLOGINIO) KRITERIJAUS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išraiška BK yra įvardyta kaip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psichikos sutrikimas.</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PASTABOS:</a:t>
            </a:r>
          </a:p>
          <a:p>
            <a:pPr marL="342900"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Psichikos sutrikimai nepriklauso nuo žmogaus valios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todėl,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negali būti pripažįstamas ne­pakaltinamu asmuo, kuris negalėjo suprasti savo veiksmų esmės arba jų valdyti dėl fiziologinio girtumo</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Psichikos sutrikimai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yra apibrėžti reguliavimu: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Sveikatos apsaugos ministro 2011-02-23 įsakymo Nr. V-164 „Dėl Tarptautinės statistinės ligų ir sveikatos sutrikimų klasifikacijos dešimtojo pataisyto ir papildyto leidimo „Sisteminis ligų sąrašas“ </a:t>
            </a:r>
            <a:r>
              <a:rPr lang="lt-LT" sz="1800" dirty="0">
                <a:effectLst/>
                <a:latin typeface="Arial" panose="020B0604020202020204" pitchFamily="34" charset="0"/>
                <a:ea typeface="Book Antiqua" panose="02040602050305030304" pitchFamily="18" charset="0"/>
                <a:cs typeface="Arial" panose="020B0604020202020204" pitchFamily="34" charset="0"/>
              </a:rPr>
              <a:t>įdiegimo“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5 sky­riuje, kuriame įvardijama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11 psichikos sutrikimų porūšių</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šizofrenija, </a:t>
            </a:r>
            <a:r>
              <a:rPr lang="lt-LT" sz="1800" i="1"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šizotipiniai</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ir kliedesių sutrikimai; psichologinės raidos sutrikimai; protinis atsilikimas, kuris gali būti lengvas, vidutinis, sunkus ir gilus, ir t. t. </a:t>
            </a:r>
          </a:p>
          <a:p>
            <a:pPr marL="342900"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Medicininį nepakaltinamumo kriterijų sudaro tik psichikos sutri­kimai,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todėl jei psichinė veikla sutrinka dėl kitokių priežasčių,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dėl susijaudinimo, charakterio ypatybių, gimdymo, apsvaigimo ir pan.,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tokia būsena nelaikoma medicininiu ne­pakaltinamumo kriterijumi.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šie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veiksniai gali turėti įtakos pripažįstant fizinį asmenį ribotai pakaltinamu (BK 18 str.), tam tikrų NV kvalifikavimui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nužudymas didžiai susijaudinus (BK 130 str.)</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ir t. t.), bausmės skyrimui kaip atsakomybę lengvinanti ar sunkinanti aplin­kybė (BK 59 ir 60 str.) ir pan.</a:t>
            </a:r>
          </a:p>
        </p:txBody>
      </p:sp>
    </p:spTree>
    <p:extLst>
      <p:ext uri="{BB962C8B-B14F-4D97-AF65-F5344CB8AC3E}">
        <p14:creationId xmlns:p14="http://schemas.microsoft.com/office/powerpoint/2010/main" val="2666663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pakaltinamumas ir nepakaltinamumas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74784" y="1343818"/>
            <a:ext cx="10962747" cy="5409320"/>
          </a:xfrm>
        </p:spPr>
        <p:txBody>
          <a:bodyPr>
            <a:noAutofit/>
          </a:bodyPr>
          <a:lstStyle/>
          <a:p>
            <a:pPr marL="266700" indent="-266700">
              <a:lnSpc>
                <a:spcPct val="100000"/>
              </a:lnSpc>
              <a:spcBef>
                <a:spcPts val="600"/>
              </a:spcBef>
            </a:pPr>
            <a:endParaRPr lang="lt-LT" sz="1900" b="1" spc="0" dirty="0">
              <a:effectLst/>
              <a:latin typeface="Arial" panose="020B0604020202020204" pitchFamily="34" charset="0"/>
              <a:ea typeface="Book Antiqua" panose="02040602050305030304" pitchFamily="18" charset="0"/>
              <a:cs typeface="Arial" panose="020B0604020202020204" pitchFamily="34" charset="0"/>
            </a:endParaRPr>
          </a:p>
          <a:p>
            <a:pPr marL="266700" indent="-266700">
              <a:lnSpc>
                <a:spcPct val="100000"/>
              </a:lnSpc>
              <a:spcBef>
                <a:spcPts val="600"/>
              </a:spcBef>
            </a:pPr>
            <a:r>
              <a:rPr lang="lt-LT" sz="1900" b="1" spc="0" dirty="0">
                <a:effectLst/>
                <a:latin typeface="Arial" panose="020B0604020202020204" pitchFamily="34" charset="0"/>
                <a:ea typeface="Book Antiqua" panose="02040602050305030304" pitchFamily="18" charset="0"/>
                <a:cs typeface="Arial" panose="020B0604020202020204" pitchFamily="34" charset="0"/>
              </a:rPr>
              <a:t>Juridinis (psichologinis) kriterijus </a:t>
            </a:r>
            <a:r>
              <a:rPr lang="lt-LT" sz="1900" dirty="0">
                <a:effectLst/>
                <a:latin typeface="Arial" panose="020B0604020202020204" pitchFamily="34" charset="0"/>
                <a:ea typeface="Book Antiqua" panose="02040602050305030304" pitchFamily="18" charset="0"/>
                <a:cs typeface="Arial" panose="020B0604020202020204" pitchFamily="34" charset="0"/>
              </a:rPr>
              <a:t>apibūdina tokį asmens psichikos sutrikimą, dėl kurio jis netenka gebėjimo suvokti savo veiks­mų esmės arba suvokdamas tą esmę juos valdyti. </a:t>
            </a:r>
          </a:p>
          <a:p>
            <a:pPr marL="266700" indent="-266700">
              <a:lnSpc>
                <a:spcPct val="100000"/>
              </a:lnSpc>
              <a:spcBef>
                <a:spcPts val="600"/>
              </a:spcBef>
            </a:pPr>
            <a:r>
              <a:rPr lang="lt-LT" sz="1900" dirty="0">
                <a:effectLst/>
                <a:latin typeface="Arial" panose="020B0604020202020204" pitchFamily="34" charset="0"/>
                <a:ea typeface="Book Antiqua" panose="02040602050305030304" pitchFamily="18" charset="0"/>
                <a:cs typeface="Arial" panose="020B0604020202020204" pitchFamily="34" charset="0"/>
              </a:rPr>
              <a:t>Negalėjimas suvokti savo veiksmų esmės yra intelektualusis juridinio kriterijaus požymis, o negalėjimas jų valdyti - valinis. </a:t>
            </a:r>
          </a:p>
          <a:p>
            <a:pPr marL="342900" indent="-342900">
              <a:lnSpc>
                <a:spcPct val="100000"/>
              </a:lnSpc>
              <a:spcBef>
                <a:spcPts val="600"/>
              </a:spcBef>
              <a:buFont typeface="+mj-lt"/>
              <a:buAutoNum type="arabicPeriod"/>
            </a:pPr>
            <a:r>
              <a:rPr lang="lt-LT" sz="1900" b="1" dirty="0">
                <a:effectLst/>
                <a:latin typeface="Arial" panose="020B0604020202020204" pitchFamily="34" charset="0"/>
                <a:ea typeface="Book Antiqua" panose="02040602050305030304" pitchFamily="18" charset="0"/>
                <a:cs typeface="Arial" panose="020B0604020202020204" pitchFamily="34" charset="0"/>
              </a:rPr>
              <a:t>Intelektualusis požymis </a:t>
            </a:r>
            <a:r>
              <a:rPr lang="lt-LT" sz="1900" dirty="0">
                <a:effectLst/>
                <a:latin typeface="Arial" panose="020B0604020202020204" pitchFamily="34" charset="0"/>
                <a:ea typeface="Book Antiqua" panose="02040602050305030304" pitchFamily="18" charset="0"/>
                <a:cs typeface="Arial" panose="020B0604020202020204" pitchFamily="34" charset="0"/>
              </a:rPr>
              <a:t>reiškia, kad fizinis asmuo nesupranta savo veiksmų arba jų padarinių pavojingumo, arba priežastinio savo elgesio ir padarinių ryšio. </a:t>
            </a:r>
          </a:p>
          <a:p>
            <a:pPr marL="342900" indent="-342900">
              <a:lnSpc>
                <a:spcPct val="100000"/>
              </a:lnSpc>
              <a:spcBef>
                <a:spcPts val="600"/>
              </a:spcBef>
              <a:buFont typeface="+mj-lt"/>
              <a:buAutoNum type="arabicPeriod"/>
            </a:pPr>
            <a:r>
              <a:rPr lang="lt-LT" sz="1900" b="1" dirty="0">
                <a:effectLst/>
                <a:latin typeface="Arial" panose="020B0604020202020204" pitchFamily="34" charset="0"/>
                <a:ea typeface="Book Antiqua" panose="02040602050305030304" pitchFamily="18" charset="0"/>
                <a:cs typeface="Arial" panose="020B0604020202020204" pitchFamily="34" charset="0"/>
              </a:rPr>
              <a:t>Valinis požymis </a:t>
            </a:r>
            <a:r>
              <a:rPr lang="lt-LT" sz="1900" dirty="0">
                <a:effectLst/>
                <a:latin typeface="Arial" panose="020B0604020202020204" pitchFamily="34" charset="0"/>
                <a:ea typeface="Book Antiqua" panose="02040602050305030304" pitchFamily="18" charset="0"/>
                <a:cs typeface="Arial" panose="020B0604020202020204" pitchFamily="34" charset="0"/>
              </a:rPr>
              <a:t>atsiranda psichikos sutrikimams pažeidus asmens valią. Šiuo atveju fizinis asmuo, net ir suprasdamas savo veikos pavojingumą, ne­gali nugalėti potraukio ją daryti, </a:t>
            </a:r>
            <a:r>
              <a:rPr lang="lt-LT" sz="1900" i="1" dirty="0">
                <a:effectLst/>
                <a:latin typeface="Arial" panose="020B0604020202020204" pitchFamily="34" charset="0"/>
                <a:ea typeface="Book Antiqua" panose="02040602050305030304" pitchFamily="18" charset="0"/>
                <a:cs typeface="Arial" panose="020B0604020202020204" pitchFamily="34" charset="0"/>
              </a:rPr>
              <a:t>pvz. </a:t>
            </a:r>
            <a:r>
              <a:rPr lang="lt-LT" sz="1900" i="1" dirty="0" err="1">
                <a:effectLst/>
                <a:latin typeface="Arial" panose="020B0604020202020204" pitchFamily="34" charset="0"/>
                <a:ea typeface="Book Antiqua" panose="02040602050305030304" pitchFamily="18" charset="0"/>
                <a:cs typeface="Arial" panose="020B0604020202020204" pitchFamily="34" charset="0"/>
              </a:rPr>
              <a:t>kleptomanijos</a:t>
            </a:r>
            <a:r>
              <a:rPr lang="lt-LT" sz="1900" i="1" dirty="0">
                <a:effectLst/>
                <a:latin typeface="Arial" panose="020B0604020202020204" pitchFamily="34" charset="0"/>
                <a:ea typeface="Book Antiqua" panose="02040602050305030304" pitchFamily="18" charset="0"/>
                <a:cs typeface="Arial" panose="020B0604020202020204" pitchFamily="34" charset="0"/>
              </a:rPr>
              <a:t> (potrau­kio vogti), </a:t>
            </a:r>
            <a:r>
              <a:rPr lang="lt-LT" sz="1900" i="1" dirty="0" err="1">
                <a:effectLst/>
                <a:latin typeface="Arial" panose="020B0604020202020204" pitchFamily="34" charset="0"/>
                <a:ea typeface="Book Antiqua" panose="02040602050305030304" pitchFamily="18" charset="0"/>
                <a:cs typeface="Arial" panose="020B0604020202020204" pitchFamily="34" charset="0"/>
              </a:rPr>
              <a:t>piromanijos</a:t>
            </a:r>
            <a:r>
              <a:rPr lang="lt-LT" sz="1900" i="1" dirty="0">
                <a:effectLst/>
                <a:latin typeface="Arial" panose="020B0604020202020204" pitchFamily="34" charset="0"/>
                <a:ea typeface="Book Antiqua" panose="02040602050305030304" pitchFamily="18" charset="0"/>
                <a:cs typeface="Arial" panose="020B0604020202020204" pitchFamily="34" charset="0"/>
              </a:rPr>
              <a:t> (potraukio padeginėti) ir pan.</a:t>
            </a:r>
          </a:p>
          <a:p>
            <a:pPr marL="266700" indent="-266700">
              <a:lnSpc>
                <a:spcPct val="100000"/>
              </a:lnSpc>
              <a:spcBef>
                <a:spcPts val="600"/>
              </a:spcBef>
            </a:pPr>
            <a:r>
              <a:rPr lang="lt-LT" sz="1900" b="1" dirty="0">
                <a:effectLst/>
                <a:latin typeface="Arial" panose="020B0604020202020204" pitchFamily="34" charset="0"/>
                <a:ea typeface="Microsoft Sans Serif" panose="020B0604020202020204" pitchFamily="34" charset="0"/>
                <a:cs typeface="Arial" panose="020B0604020202020204" pitchFamily="34" charset="0"/>
              </a:rPr>
              <a:t>TAIGI:</a:t>
            </a:r>
          </a:p>
          <a:p>
            <a:pPr marL="342900" indent="-342900">
              <a:lnSpc>
                <a:spcPct val="100000"/>
              </a:lnSpc>
              <a:spcBef>
                <a:spcPts val="600"/>
              </a:spcBef>
              <a:buFont typeface="+mj-lt"/>
              <a:buAutoNum type="arabicPeriod"/>
            </a:pPr>
            <a:r>
              <a:rPr lang="lt-LT" sz="1900" dirty="0">
                <a:effectLst/>
                <a:latin typeface="Arial" panose="020B0604020202020204" pitchFamily="34" charset="0"/>
                <a:ea typeface="Microsoft Sans Serif" panose="020B0604020202020204" pitchFamily="34" charset="0"/>
                <a:cs typeface="Arial" panose="020B0604020202020204" pitchFamily="34" charset="0"/>
              </a:rPr>
              <a:t>fizinį asmenį pripažinti nepakalti­namu galima tik esant būtinajam bent vienam psichikos sutrikimui ir bent vienam juridinio kriterijaus požymiui. </a:t>
            </a:r>
          </a:p>
          <a:p>
            <a:pPr marL="342900" indent="-342900">
              <a:lnSpc>
                <a:spcPct val="100000"/>
              </a:lnSpc>
              <a:spcBef>
                <a:spcPts val="600"/>
              </a:spcBef>
              <a:buFont typeface="+mj-lt"/>
              <a:buAutoNum type="arabicPeriod"/>
            </a:pPr>
            <a:r>
              <a:rPr lang="lt-LT" sz="1900" dirty="0">
                <a:latin typeface="Arial" panose="020B0604020202020204" pitchFamily="34" charset="0"/>
                <a:ea typeface="Microsoft Sans Serif" panose="020B0604020202020204" pitchFamily="34" charset="0"/>
                <a:cs typeface="Arial" panose="020B0604020202020204" pitchFamily="34" charset="0"/>
              </a:rPr>
              <a:t>f</a:t>
            </a:r>
            <a:r>
              <a:rPr lang="lt-LT" sz="1900" dirty="0">
                <a:effectLst/>
                <a:latin typeface="Arial" panose="020B0604020202020204" pitchFamily="34" charset="0"/>
                <a:ea typeface="Microsoft Sans Serif" panose="020B0604020202020204" pitchFamily="34" charset="0"/>
                <a:cs typeface="Arial" panose="020B0604020202020204" pitchFamily="34" charset="0"/>
              </a:rPr>
              <a:t>izinį asmenį nepakalti­namu pripažįsta tik teismas.</a:t>
            </a:r>
          </a:p>
        </p:txBody>
      </p:sp>
    </p:spTree>
    <p:extLst>
      <p:ext uri="{BB962C8B-B14F-4D97-AF65-F5344CB8AC3E}">
        <p14:creationId xmlns:p14="http://schemas.microsoft.com/office/powerpoint/2010/main" val="162247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sudėties sąvoka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69674" y="1138687"/>
            <a:ext cx="10867859" cy="5614451"/>
          </a:xfrm>
        </p:spPr>
        <p:txBody>
          <a:bodyPr>
            <a:noAutofit/>
          </a:bodyPr>
          <a:lstStyle/>
          <a:p>
            <a:pPr>
              <a:lnSpc>
                <a:spcPct val="100000"/>
              </a:lnSpc>
              <a:spcBef>
                <a:spcPts val="600"/>
              </a:spcBef>
            </a:pPr>
            <a:endPar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Paprastai BK specialiosios dalies normos dispozicijoje nebūna aprašyti visi konkrečios NV sudėties požymiai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kadangi dažniausiai subjektyvieji NV požymiai, apibūdinantys kaltę, pakaltinamumą, subjekto amžių ir t. t., būna reglamentuoti BK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endrosios dalies normose. </a:t>
            </a:r>
          </a:p>
          <a:p>
            <a:pPr>
              <a:lnSpc>
                <a:spcPct val="100000"/>
              </a:lnSpc>
              <a:spcBef>
                <a:spcPts val="600"/>
              </a:spcBef>
            </a:pP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Kiti požymiai, nepriskiriami NV sudėčiai:</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gali turėti reikšmės tik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individualizuojant bausmę ar sprendžiant kitus su padaryta NV susijusius baudžiamosios atsakomybės klausimus,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 pripažįstant veiką vagyste neturi reikšmės, ar svetimas turtas buvo pagrobtas visuomeninės nelaimės aplinkybėmis, bet į pastarąsias gali būti atsižvelgta, parenkant bausmę už vagystę</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Negalima tapatinti NV sudėties ir NV sąvokų</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NV -</a:t>
            </a:r>
            <a:r>
              <a:rPr lang="lt-LT" sz="18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konkretaus asmens poelgis, o NV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sudėtis yra tik abstraktus šio elgesio aprašymas BK, išskiriant būdingiausius jo požymius. </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DĖL TO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draudžia tik tam tikrą pavojingo veikimo ar neveikimo rūšį, atsiribodamas nuo dauge­lio individualiųjų konkrečios veikos požymių.</a:t>
            </a:r>
          </a:p>
          <a:p>
            <a:pPr>
              <a:lnSpc>
                <a:spcPct val="100000"/>
              </a:lnSpc>
              <a:spcBef>
                <a:spcPts val="600"/>
              </a:spcBef>
            </a:pP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vz.: BK 178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str.</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1 d. yra sukonstruota vagystės sudėtis: vagyste laikomas svetimo turto pagrobimas, tačiau realiame gyvenime ši pavojinga veika gali turėti labai įvairių individualiųjų požymių, t. y. ji gali būti padaroma parduotuvėje, troleibuse, gali būti pagrobiami pinigai, prekės, namų apyvokos daiktai ir t. t. Į visus šiuos individualius požymius gali būti atsižvelgta tik skiriant bausmę ir pan.</a:t>
            </a:r>
          </a:p>
        </p:txBody>
      </p:sp>
    </p:spTree>
    <p:extLst>
      <p:ext uri="{BB962C8B-B14F-4D97-AF65-F5344CB8AC3E}">
        <p14:creationId xmlns:p14="http://schemas.microsoft.com/office/powerpoint/2010/main" val="2709651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ribotas pakaltinamumas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2000" b="1" dirty="0">
                <a:effectLst/>
                <a:latin typeface="Arial" panose="020B0604020202020204" pitchFamily="34" charset="0"/>
                <a:ea typeface="Book Antiqua" panose="02040602050305030304" pitchFamily="18" charset="0"/>
                <a:cs typeface="Arial" panose="020B0604020202020204" pitchFamily="34" charset="0"/>
              </a:rPr>
              <a:t>NV subjekto ribotas pakaltinamumas -</a:t>
            </a:r>
            <a:r>
              <a:rPr lang="lt-LT" sz="2000" b="0"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a:t>
            </a:r>
            <a:r>
              <a:rPr lang="lt-LT" sz="2000" b="0" dirty="0">
                <a:effectLst/>
                <a:latin typeface="Arial" panose="020B0604020202020204" pitchFamily="34" charset="0"/>
                <a:ea typeface="Book Antiqua" panose="02040602050305030304" pitchFamily="18" charset="0"/>
                <a:cs typeface="Arial" panose="020B0604020202020204" pitchFamily="34" charset="0"/>
              </a:rPr>
              <a:t>tokia būsena, kuri NV darymo metu ne­leido jam visiškai suprasti savo veiksmų pobūdžio ar juos valdyti dėl psichikos sutrikimo, kuris </a:t>
            </a:r>
            <a:r>
              <a:rPr lang="lt-LT" sz="2000" b="1" dirty="0">
                <a:effectLst/>
                <a:latin typeface="Arial" panose="020B0604020202020204" pitchFamily="34" charset="0"/>
                <a:ea typeface="Book Antiqua" panose="02040602050305030304" pitchFamily="18" charset="0"/>
                <a:cs typeface="Arial" panose="020B0604020202020204" pitchFamily="34" charset="0"/>
              </a:rPr>
              <a:t>nebuvo </a:t>
            </a:r>
            <a:r>
              <a:rPr lang="lt-LT" sz="2000" b="1" dirty="0">
                <a:latin typeface="Arial" panose="020B0604020202020204" pitchFamily="34" charset="0"/>
                <a:cs typeface="Arial" panose="020B0604020202020204" pitchFamily="34" charset="0"/>
              </a:rPr>
              <a:t>pakankamas pagrindas pripažinti jį nepakaltinamu</a:t>
            </a:r>
            <a:r>
              <a:rPr lang="lt-LT" sz="2000" dirty="0">
                <a:latin typeface="Arial" panose="020B0604020202020204" pitchFamily="34" charset="0"/>
                <a:cs typeface="Arial" panose="020B0604020202020204" pitchFamily="34" charset="0"/>
              </a:rPr>
              <a:t>.</a:t>
            </a:r>
          </a:p>
          <a:p>
            <a:pPr>
              <a:lnSpc>
                <a:spcPct val="100000"/>
              </a:lnSpc>
              <a:spcBef>
                <a:spcPts val="600"/>
              </a:spcBef>
            </a:pPr>
            <a:r>
              <a:rPr lang="lt-LT" sz="2000" dirty="0">
                <a:latin typeface="Arial" panose="020B0604020202020204" pitchFamily="34" charset="0"/>
                <a:cs typeface="Arial" panose="020B0604020202020204" pitchFamily="34" charset="0"/>
              </a:rPr>
              <a:t>Ribotas pakaltinamumas vertinamas </a:t>
            </a:r>
            <a:r>
              <a:rPr lang="lt-LT" sz="2000" b="1" dirty="0">
                <a:latin typeface="Arial" panose="020B0604020202020204" pitchFamily="34" charset="0"/>
                <a:cs typeface="Arial" panose="020B0604020202020204" pitchFamily="34" charset="0"/>
              </a:rPr>
              <a:t>pagal tuos pačius kriterijus - medici­ninį (biologinį) ir juridinį (psichologinį). </a:t>
            </a:r>
          </a:p>
          <a:p>
            <a:pPr>
              <a:lnSpc>
                <a:spcPct val="100000"/>
              </a:lnSpc>
              <a:spcBef>
                <a:spcPts val="600"/>
              </a:spcBef>
            </a:pPr>
            <a:r>
              <a:rPr lang="lt-LT" sz="2000" b="1" dirty="0">
                <a:latin typeface="Arial" panose="020B0604020202020204" pitchFamily="34" charset="0"/>
                <a:ea typeface="Book Antiqua" panose="02040602050305030304" pitchFamily="18" charset="0"/>
                <a:cs typeface="Arial" panose="020B0604020202020204" pitchFamily="34" charset="0"/>
              </a:rPr>
              <a:t>SPECIFIKA</a:t>
            </a:r>
            <a:r>
              <a:rPr lang="lt-LT" sz="2000" dirty="0">
                <a:latin typeface="Arial" panose="020B0604020202020204" pitchFamily="34" charset="0"/>
                <a:ea typeface="Book Antiqua" panose="02040602050305030304" pitchFamily="18" charset="0"/>
                <a:cs typeface="Arial" panose="020B0604020202020204" pitchFamily="34" charset="0"/>
              </a:rPr>
              <a:t>: </a:t>
            </a:r>
            <a:r>
              <a:rPr lang="lt-LT" sz="2000" b="1" dirty="0">
                <a:latin typeface="Arial" panose="020B0604020202020204" pitchFamily="34" charset="0"/>
                <a:ea typeface="Book Antiqua" panose="02040602050305030304" pitchFamily="18" charset="0"/>
                <a:cs typeface="Arial" panose="020B0604020202020204" pitchFamily="34" charset="0"/>
              </a:rPr>
              <a:t>m</a:t>
            </a:r>
            <a:r>
              <a:rPr lang="lt-LT" sz="2000" b="1" dirty="0">
                <a:effectLst/>
                <a:latin typeface="Arial" panose="020B0604020202020204" pitchFamily="34" charset="0"/>
                <a:ea typeface="Book Antiqua" panose="02040602050305030304" pitchFamily="18" charset="0"/>
                <a:cs typeface="Arial" panose="020B0604020202020204" pitchFamily="34" charset="0"/>
              </a:rPr>
              <a:t>edicininis riboto pakaltinamumo kri­terijus yra daug platesnis nei nepakaltinamumo atveju:</a:t>
            </a:r>
            <a:r>
              <a:rPr lang="lt-LT" sz="2000" dirty="0">
                <a:effectLst/>
                <a:latin typeface="Arial" panose="020B0604020202020204" pitchFamily="34" charset="0"/>
                <a:ea typeface="Book Antiqua" panose="02040602050305030304" pitchFamily="18" charset="0"/>
                <a:cs typeface="Arial" panose="020B0604020202020204" pitchFamily="34" charset="0"/>
              </a:rPr>
              <a:t> jis gali apim­ti ir kitas psichinės patologijos formas, </a:t>
            </a:r>
            <a:r>
              <a:rPr lang="lt-LT" sz="2000" i="1" dirty="0">
                <a:effectLst/>
                <a:latin typeface="Arial" panose="020B0604020202020204" pitchFamily="34" charset="0"/>
                <a:ea typeface="Book Antiqua" panose="02040602050305030304" pitchFamily="18" charset="0"/>
                <a:cs typeface="Arial" panose="020B0604020202020204" pitchFamily="34" charset="0"/>
              </a:rPr>
              <a:t>pvz. charakterio nukrypimus, ribines būsenas ir pan</a:t>
            </a:r>
            <a:r>
              <a:rPr lang="lt-LT" sz="2000" dirty="0">
                <a:effectLst/>
                <a:latin typeface="Arial" panose="020B0604020202020204" pitchFamily="34" charset="0"/>
                <a:ea typeface="Book Antiqua" panose="02040602050305030304" pitchFamily="18" charset="0"/>
                <a:cs typeface="Arial" panose="020B0604020202020204" pitchFamily="34" charset="0"/>
              </a:rPr>
              <a:t>. </a:t>
            </a: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numato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TEISINIUS FIZINIO ASMENS PRIPAŽINIMO RIBOTAI PAKALTI­NAMU PADARINIUS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457200" indent="-4572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Fizinis asmuo, pripažin­tas ribotai pakaltinamu, padaręs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baudžiamąjį nusižengimą, neatsargų nusikaltimą, nesunkų ar apysunkį nusikaltimą</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atsako pagal BK, bet: 1) jam skiriama bausmė gali būti švelninama (BK 59 str.), 2) jis gali būti atleistas nuo BA tai­kant baudžiamojo poveikio priemones (BK 67 str.) arba priverčiamą­sias medicinos priemones (BK 98 str.). </a:t>
            </a:r>
          </a:p>
          <a:p>
            <a:pPr>
              <a:lnSpc>
                <a:spcPct val="100000"/>
              </a:lnSpc>
              <a:spcBef>
                <a:spcPts val="600"/>
              </a:spcBef>
            </a:pPr>
            <a:endParaRPr lang="lt-LT" sz="20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3039765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ribotas pakaltinamumas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342900" indent="-342900">
              <a:lnSpc>
                <a:spcPct val="100000"/>
              </a:lnSpc>
              <a:spcBef>
                <a:spcPts val="600"/>
              </a:spcBef>
              <a:buFont typeface="+mj-lt"/>
              <a:buAutoNum type="arabicPeriod" startAt="2"/>
            </a:pP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42900" indent="-342900">
              <a:lnSpc>
                <a:spcPct val="100000"/>
              </a:lnSpc>
              <a:spcBef>
                <a:spcPts val="600"/>
              </a:spcBef>
              <a:buFont typeface="+mj-lt"/>
              <a:buAutoNum type="arabicPeriod" startAt="2"/>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Fizinis asmuo, pripažintas ri­botai pakaltinamu, padaręs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sunkų arba labai sunkų nusikaltimą, atsako pagal BK</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bet jam skiriama bausmė gali būti švel­ninama (BK 59 str.). </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PASTABOS</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suteikia teismui </a:t>
            </a:r>
            <a:r>
              <a:rPr lang="lt-LT" sz="2000"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diskreciją</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spręsti, ar fiziniam asme­niui, pripažintam ribotai pakaltinamu, skirti baudžiamąsias priemo­nes ir kokias konkrečias priemones taikyti. </a:t>
            </a:r>
          </a:p>
          <a:p>
            <a:pPr>
              <a:lnSpc>
                <a:spcPct val="100000"/>
              </a:lnSpc>
              <a:spcBef>
                <a:spcPts val="600"/>
              </a:spcBef>
            </a:pPr>
            <a:r>
              <a:rPr lang="lt-LT" sz="2000" dirty="0">
                <a:effectLst/>
                <a:latin typeface="Arial" panose="020B0604020202020204" pitchFamily="34" charset="0"/>
                <a:ea typeface="Book Antiqua" panose="02040602050305030304" pitchFamily="18" charset="0"/>
                <a:cs typeface="Arial" panose="020B0604020202020204" pitchFamily="34" charset="0"/>
              </a:rPr>
              <a:t>BK numatomi 3 nusikaltimai, kurių padary­mo atvejais ribotas pakaltinamumas įteisintas </a:t>
            </a:r>
            <a:r>
              <a:rPr lang="lt-LT" sz="2000" b="1" dirty="0">
                <a:effectLst/>
                <a:latin typeface="Arial" panose="020B0604020202020204" pitchFamily="34" charset="0"/>
                <a:ea typeface="Book Antiqua" panose="02040602050305030304" pitchFamily="18" charset="0"/>
                <a:cs typeface="Arial" panose="020B0604020202020204" pitchFamily="34" charset="0"/>
              </a:rPr>
              <a:t>kaip privalomas sudėties požymis</a:t>
            </a:r>
            <a:r>
              <a:rPr lang="lt-LT" sz="2000" dirty="0">
                <a:effectLst/>
                <a:latin typeface="Arial" panose="020B0604020202020204" pitchFamily="34" charset="0"/>
                <a:ea typeface="Book Antiqua" panose="02040602050305030304" pitchFamily="18" charset="0"/>
                <a:cs typeface="Arial" panose="020B0604020202020204" pitchFamily="34" charset="0"/>
              </a:rPr>
              <a:t>: </a:t>
            </a:r>
          </a:p>
          <a:p>
            <a:pPr marL="342900" indent="-342900">
              <a:lnSpc>
                <a:spcPct val="100000"/>
              </a:lnSpc>
              <a:spcBef>
                <a:spcPts val="600"/>
              </a:spcBef>
              <a:buFont typeface="+mj-lt"/>
              <a:buAutoNum type="arabicPeriod"/>
            </a:pPr>
            <a:r>
              <a:rPr lang="lt-LT" sz="2000" dirty="0">
                <a:effectLst/>
                <a:latin typeface="Arial" panose="020B0604020202020204" pitchFamily="34" charset="0"/>
                <a:ea typeface="Book Antiqua" panose="02040602050305030304" pitchFamily="18" charset="0"/>
                <a:cs typeface="Arial" panose="020B0604020202020204" pitchFamily="34" charset="0"/>
              </a:rPr>
              <a:t>tai nužudymas didžiai susijaudinus (BK 130 str.), </a:t>
            </a:r>
          </a:p>
          <a:p>
            <a:pPr marL="342900" indent="-342900">
              <a:lnSpc>
                <a:spcPct val="100000"/>
              </a:lnSpc>
              <a:spcBef>
                <a:spcPts val="600"/>
              </a:spcBef>
              <a:buFont typeface="+mj-lt"/>
              <a:buAutoNum type="arabicPeriod"/>
            </a:pPr>
            <a:r>
              <a:rPr lang="lt-LT" sz="2000" dirty="0">
                <a:effectLst/>
                <a:latin typeface="Arial" panose="020B0604020202020204" pitchFamily="34" charset="0"/>
                <a:ea typeface="Book Antiqua" panose="02040602050305030304" pitchFamily="18" charset="0"/>
                <a:cs typeface="Arial" panose="020B0604020202020204" pitchFamily="34" charset="0"/>
              </a:rPr>
              <a:t>tyčinis </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sunkus sveikatos sutrikdymas didžiai susijaudinus (BK 136 str.) </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iš dalies - naujagimio nužudymas (BK 131 str.). </a:t>
            </a:r>
            <a:r>
              <a:rPr lang="lt-LT" sz="20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nužudymo didžiai susijaudinus atveju šį nusikaltimą darantis asmuo būna tokios būsenos, kad jo sąmonė yra iš dalies aptemusi, savitvarda susilpnėjusi, o gebėji­mas suvokti savo veiksmų prasmę ir (ar) juos valdyti sumažėjęs.</a:t>
            </a:r>
            <a:endParaRPr lang="lt-LT" sz="2000" i="1" dirty="0">
              <a:effectLst/>
              <a:latin typeface="Arial" panose="020B0604020202020204" pitchFamily="34" charset="0"/>
              <a:ea typeface="Book Antiqua" panose="02040602050305030304" pitchFamily="18" charset="0"/>
              <a:cs typeface="Arial" panose="020B0604020202020204" pitchFamily="34" charset="0"/>
            </a:endParaRPr>
          </a:p>
          <a:p>
            <a:endParaRPr lang="lt-LT" sz="1800" dirty="0">
              <a:solidFill>
                <a:srgbClr val="000000"/>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2424256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specialusis subjektas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04180" y="1343818"/>
            <a:ext cx="10833351" cy="5409320"/>
          </a:xfrm>
        </p:spPr>
        <p:txBody>
          <a:bodyPr>
            <a:noAutofit/>
          </a:bodyPr>
          <a:lstStyle/>
          <a:p>
            <a:pPr marL="180975" indent="-161925">
              <a:lnSpc>
                <a:spcPct val="100000"/>
              </a:lnSpc>
              <a:spcBef>
                <a:spcPts val="600"/>
              </a:spcBef>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Specialusis NV subjektas </a:t>
            </a:r>
            <a:r>
              <a:rPr lang="lt-LT" sz="19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900" dirty="0">
                <a:effectLst/>
                <a:latin typeface="Arial" panose="020B0604020202020204" pitchFamily="34" charset="0"/>
                <a:ea typeface="Book Antiqua" panose="02040602050305030304" pitchFamily="18" charset="0"/>
                <a:cs typeface="Arial" panose="020B0604020202020204" pitchFamily="34" charset="0"/>
              </a:rPr>
              <a:t> tai fizinis asmuo, kuris, be pagrindinių požymių (amžiaus ir pakaltinamumo), turi pa­pildomų, konkrečiai nusikalstamos veikos sudėčiai būtinų požymių, numatytų BK Specialiosios dalies straipsnių </a:t>
            </a:r>
            <a:r>
              <a:rPr lang="lt-LT" sz="1900" dirty="0" err="1">
                <a:effectLst/>
                <a:latin typeface="Arial" panose="020B0604020202020204" pitchFamily="34" charset="0"/>
                <a:ea typeface="Book Antiqua" panose="02040602050305030304" pitchFamily="18" charset="0"/>
                <a:cs typeface="Arial" panose="020B0604020202020204" pitchFamily="34" charset="0"/>
              </a:rPr>
              <a:t>dispozicijose</a:t>
            </a:r>
            <a:r>
              <a:rPr lang="lt-LT" sz="1900" dirty="0">
                <a:effectLst/>
                <a:latin typeface="Arial" panose="020B0604020202020204" pitchFamily="34" charset="0"/>
                <a:ea typeface="Book Antiqua" panose="02040602050305030304" pitchFamily="18" charset="0"/>
                <a:cs typeface="Arial" panose="020B0604020202020204" pitchFamily="34" charset="0"/>
              </a:rPr>
              <a:t>.</a:t>
            </a:r>
          </a:p>
          <a:p>
            <a:pPr marL="180975" indent="-161925">
              <a:lnSpc>
                <a:spcPct val="100000"/>
              </a:lnSpc>
              <a:spcBef>
                <a:spcPts val="600"/>
              </a:spcBef>
            </a:pPr>
            <a:r>
              <a:rPr lang="lt-LT" sz="19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BK apibrėžia 2 rūšines subjektų grupes</a:t>
            </a:r>
            <a:r>
              <a:rPr lang="lt-LT" sz="19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valstybės tarnautojus ir jiems prilygintus asmenis (BK 230 str.) bei kariškius (BK 330 str.).</a:t>
            </a:r>
            <a:endParaRPr lang="lt-LT" sz="1900" dirty="0">
              <a:effectLst/>
              <a:latin typeface="Arial" panose="020B0604020202020204" pitchFamily="34" charset="0"/>
              <a:ea typeface="Book Antiqua" panose="02040602050305030304" pitchFamily="18" charset="0"/>
              <a:cs typeface="Arial" panose="020B0604020202020204" pitchFamily="34" charset="0"/>
            </a:endParaRPr>
          </a:p>
          <a:p>
            <a:pPr marL="180975" indent="-161925">
              <a:lnSpc>
                <a:spcPct val="100000"/>
              </a:lnSpc>
              <a:spcBef>
                <a:spcPts val="600"/>
              </a:spcBef>
            </a:pPr>
            <a:r>
              <a:rPr lang="lt-LT" sz="1900" dirty="0">
                <a:effectLst/>
                <a:latin typeface="Arial" panose="020B0604020202020204" pitchFamily="34" charset="0"/>
                <a:ea typeface="Book Antiqua" panose="02040602050305030304" pitchFamily="18" charset="0"/>
                <a:cs typeface="Arial" panose="020B0604020202020204" pitchFamily="34" charset="0"/>
              </a:rPr>
              <a:t>BT doktrinoje NV subjekto požymiai klasifikuojami į:</a:t>
            </a:r>
          </a:p>
          <a:p>
            <a:pPr marL="361950" lvl="0" indent="-342900">
              <a:lnSpc>
                <a:spcPct val="100000"/>
              </a:lnSpc>
              <a:spcBef>
                <a:spcPts val="600"/>
              </a:spcBef>
              <a:buClr>
                <a:srgbClr val="000000"/>
              </a:buClr>
              <a:buSzPts val="950"/>
              <a:buFont typeface="+mj-lt"/>
              <a:buAutoNum type="alphaLcParenR"/>
              <a:tabLst>
                <a:tab pos="459740" algn="l"/>
              </a:tabLst>
            </a:pPr>
            <a:r>
              <a:rPr lang="lt-LT" sz="19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apibūdinančius subjekto socialinį vaidmenį -</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pareigy­bė </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(valstybės tarnautojas (BK 225, 228 str.), juridinio asmens darbuotojas (BK 244 str.) ir pan.), profesija ar veiklos pobūdis (gydytojas ir sveikatos priežiūros specialistas (BK 142 str.), karo vadas (BK 113</a:t>
            </a:r>
            <a:r>
              <a:rPr lang="lt-LT" sz="1900" u="none" strike="noStrike" spc="0" baseline="30000" dirty="0">
                <a:effectLst/>
                <a:latin typeface="Arial" panose="020B0604020202020204" pitchFamily="34" charset="0"/>
                <a:ea typeface="Book Antiqua" panose="02040602050305030304" pitchFamily="18" charset="0"/>
                <a:cs typeface="Arial" panose="020B0604020202020204" pitchFamily="34" charset="0"/>
              </a:rPr>
              <a:t>1</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str.), ir pan.);</a:t>
            </a:r>
          </a:p>
          <a:p>
            <a:pPr marL="361950" lvl="0" indent="-342900">
              <a:lnSpc>
                <a:spcPct val="100000"/>
              </a:lnSpc>
              <a:spcBef>
                <a:spcPts val="600"/>
              </a:spcBef>
              <a:buClr>
                <a:srgbClr val="000000"/>
              </a:buClr>
              <a:buSzPts val="950"/>
              <a:buFont typeface="+mj-lt"/>
              <a:buAutoNum type="alphaLcParenR"/>
              <a:tabLst>
                <a:tab pos="474980" algn="l"/>
              </a:tabLst>
            </a:pPr>
            <a:r>
              <a:rPr lang="lt-LT" sz="19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apibūdinančius subjekto teisinę padėtį </a:t>
            </a:r>
            <a:r>
              <a:rPr lang="lt-LT" sz="1900" b="1"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pilietybė</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(LR pilietis (BK 117 ir 120 str.), globėjas ir rūpin­tojas (BK 163 str.), teisėtas vaiko atstovas (BK 151</a:t>
            </a:r>
            <a:r>
              <a:rPr lang="lt-LT" sz="1900" u="none" strike="noStrike" spc="0" baseline="30000" dirty="0">
                <a:effectLst/>
                <a:latin typeface="Arial" panose="020B0604020202020204" pitchFamily="34" charset="0"/>
                <a:ea typeface="Book Antiqua" panose="02040602050305030304" pitchFamily="18" charset="0"/>
                <a:cs typeface="Arial" panose="020B0604020202020204" pitchFamily="34" charset="0"/>
              </a:rPr>
              <a:t>1</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158 str.));</a:t>
            </a:r>
          </a:p>
          <a:p>
            <a:pPr marL="361950" lvl="0" indent="-342900">
              <a:lnSpc>
                <a:spcPct val="100000"/>
              </a:lnSpc>
              <a:spcBef>
                <a:spcPts val="600"/>
              </a:spcBef>
              <a:buClr>
                <a:srgbClr val="000000"/>
              </a:buClr>
              <a:buSzPts val="950"/>
              <a:buFont typeface="+mj-lt"/>
              <a:buAutoNum type="alphaLcParenR"/>
              <a:tabLst>
                <a:tab pos="474980" algn="l"/>
              </a:tabLst>
            </a:pPr>
            <a:r>
              <a:rPr lang="lt-LT" sz="19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apibūdinančius subjekto fizines savybes -</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lytis (vyras (tėvas) </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(BK 163 str.), moteris (motina) (BK 131 str.),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amžius</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(pilnametis (BK 151</a:t>
            </a:r>
            <a:r>
              <a:rPr lang="lt-LT" sz="1900" u="none" strike="noStrike" spc="0" baseline="30000" dirty="0">
                <a:effectLst/>
                <a:latin typeface="Arial" panose="020B0604020202020204" pitchFamily="34" charset="0"/>
                <a:ea typeface="Book Antiqua" panose="02040602050305030304" pitchFamily="18" charset="0"/>
                <a:cs typeface="Arial" panose="020B0604020202020204" pitchFamily="34" charset="0"/>
              </a:rPr>
              <a:t>1</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str.));</a:t>
            </a:r>
          </a:p>
          <a:p>
            <a:pPr marL="361950" lvl="0" indent="-342900">
              <a:lnSpc>
                <a:spcPct val="100000"/>
              </a:lnSpc>
              <a:spcBef>
                <a:spcPts val="600"/>
              </a:spcBef>
              <a:buClr>
                <a:srgbClr val="000000"/>
              </a:buClr>
              <a:buSzPts val="950"/>
              <a:buFont typeface="+mj-lt"/>
              <a:buAutoNum type="alphaLcParenR"/>
              <a:tabLst>
                <a:tab pos="474980" algn="l"/>
              </a:tabLst>
            </a:pPr>
            <a:r>
              <a:rPr lang="lt-LT" sz="1900" b="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apibūdinančius subjekto santykius su nukentėjusiuo­ju, giminystės ryšius -</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tėvai (BK 163 str.), artimas gimi­naitis (BK 156 str.), tarnybinė ar materialinė priklausomybė (BK 152 str.) ir pan.).</a:t>
            </a:r>
          </a:p>
        </p:txBody>
      </p:sp>
    </p:spTree>
    <p:extLst>
      <p:ext uri="{BB962C8B-B14F-4D97-AF65-F5344CB8AC3E}">
        <p14:creationId xmlns:p14="http://schemas.microsoft.com/office/powerpoint/2010/main" val="1287998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specialusis subjektas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266700" indent="-180975">
              <a:lnSpc>
                <a:spcPct val="100000"/>
              </a:lnSpc>
              <a:spcBef>
                <a:spcPts val="600"/>
              </a:spcBef>
            </a:pPr>
            <a:r>
              <a:rPr lang="lt-LT" sz="1900" b="1" dirty="0">
                <a:effectLst/>
                <a:latin typeface="Arial" panose="020B0604020202020204" pitchFamily="34" charset="0"/>
                <a:ea typeface="Book Antiqua" panose="02040602050305030304" pitchFamily="18" charset="0"/>
                <a:cs typeface="Arial" panose="020B0604020202020204" pitchFamily="34" charset="0"/>
              </a:rPr>
              <a:t>PASTABA</a:t>
            </a:r>
            <a:r>
              <a:rPr lang="lt-LT" sz="1900" dirty="0">
                <a:effectLst/>
                <a:latin typeface="Arial" panose="020B0604020202020204" pitchFamily="34" charset="0"/>
                <a:ea typeface="Book Antiqua" panose="02040602050305030304" pitchFamily="18" charset="0"/>
                <a:cs typeface="Arial" panose="020B0604020202020204" pitchFamily="34" charset="0"/>
              </a:rPr>
              <a:t>: specialiojo </a:t>
            </a:r>
            <a:r>
              <a:rPr lang="lt-LT" sz="1900" dirty="0">
                <a:latin typeface="Arial" panose="020B0604020202020204" pitchFamily="34" charset="0"/>
                <a:ea typeface="Book Antiqua" panose="02040602050305030304" pitchFamily="18" charset="0"/>
                <a:cs typeface="Arial" panose="020B0604020202020204" pitchFamily="34" charset="0"/>
              </a:rPr>
              <a:t>NV </a:t>
            </a:r>
            <a:r>
              <a:rPr lang="lt-LT" sz="1900" dirty="0">
                <a:effectLst/>
                <a:latin typeface="Arial" panose="020B0604020202020204" pitchFamily="34" charset="0"/>
                <a:ea typeface="Book Antiqua" panose="02040602050305030304" pitchFamily="18" charset="0"/>
                <a:cs typeface="Arial" panose="020B0604020202020204" pitchFamily="34" charset="0"/>
              </a:rPr>
              <a:t>subjekto požy­mis turi būti susijęs tik su </a:t>
            </a:r>
            <a:r>
              <a:rPr lang="lt-LT" sz="1900" dirty="0">
                <a:latin typeface="Arial" panose="020B0604020202020204" pitchFamily="34" charset="0"/>
                <a:ea typeface="Book Antiqua" panose="02040602050305030304" pitchFamily="18" charset="0"/>
                <a:cs typeface="Arial" panose="020B0604020202020204" pitchFamily="34" charset="0"/>
              </a:rPr>
              <a:t>NV </a:t>
            </a:r>
            <a:r>
              <a:rPr lang="lt-LT" sz="1900" dirty="0">
                <a:effectLst/>
                <a:latin typeface="Arial" panose="020B0604020202020204" pitchFamily="34" charset="0"/>
                <a:ea typeface="Book Antiqua" panose="02040602050305030304" pitchFamily="18" charset="0"/>
                <a:cs typeface="Arial" panose="020B0604020202020204" pitchFamily="34" charset="0"/>
              </a:rPr>
              <a:t>vykdytoju, </a:t>
            </a:r>
            <a:r>
              <a:rPr lang="lt-LT" sz="1900" i="1" dirty="0">
                <a:effectLst/>
                <a:latin typeface="Arial" panose="020B0604020202020204" pitchFamily="34" charset="0"/>
                <a:ea typeface="Book Antiqua" panose="02040602050305030304" pitchFamily="18" charset="0"/>
                <a:cs typeface="Arial" panose="020B0604020202020204" pitchFamily="34" charset="0"/>
              </a:rPr>
              <a:t>pvz. naujagimio nužudymo vykdytoju gali būti tik motina, o bendrininku (organizatoriumi, kurstytoju, padėjėju) —bet kuris kitas fizinis asmuo</a:t>
            </a:r>
            <a:r>
              <a:rPr lang="lt-LT" sz="1900" dirty="0">
                <a:effectLst/>
                <a:latin typeface="Arial" panose="020B0604020202020204" pitchFamily="34" charset="0"/>
                <a:ea typeface="Book Antiqua" panose="02040602050305030304" pitchFamily="18" charset="0"/>
                <a:cs typeface="Arial" panose="020B0604020202020204" pitchFamily="34" charset="0"/>
              </a:rPr>
              <a:t>.</a:t>
            </a:r>
          </a:p>
          <a:p>
            <a:pPr marL="266700" indent="-180975">
              <a:lnSpc>
                <a:spcPct val="100000"/>
              </a:lnSpc>
              <a:spcBef>
                <a:spcPts val="600"/>
              </a:spcBef>
            </a:pPr>
            <a:r>
              <a:rPr lang="lt-LT" sz="1900" dirty="0">
                <a:effectLst/>
                <a:latin typeface="Arial" panose="020B0604020202020204" pitchFamily="34" charset="0"/>
                <a:ea typeface="Book Antiqua" panose="02040602050305030304" pitchFamily="18" charset="0"/>
                <a:cs typeface="Arial" panose="020B0604020202020204" pitchFamily="34" charset="0"/>
              </a:rPr>
              <a:t>Specialiojo </a:t>
            </a:r>
            <a:r>
              <a:rPr lang="lt-LT" sz="1900" dirty="0">
                <a:latin typeface="Arial" panose="020B0604020202020204" pitchFamily="34" charset="0"/>
                <a:ea typeface="Book Antiqua" panose="02040602050305030304" pitchFamily="18" charset="0"/>
                <a:cs typeface="Arial" panose="020B0604020202020204" pitchFamily="34" charset="0"/>
              </a:rPr>
              <a:t>NV </a:t>
            </a:r>
            <a:r>
              <a:rPr lang="lt-LT" sz="1900" dirty="0">
                <a:effectLst/>
                <a:latin typeface="Arial" panose="020B0604020202020204" pitchFamily="34" charset="0"/>
                <a:ea typeface="Book Antiqua" panose="02040602050305030304" pitchFamily="18" charset="0"/>
                <a:cs typeface="Arial" panose="020B0604020202020204" pitchFamily="34" charset="0"/>
              </a:rPr>
              <a:t>subjekto </a:t>
            </a:r>
            <a:r>
              <a:rPr lang="lt-LT" sz="1900" b="1" dirty="0">
                <a:effectLst/>
                <a:latin typeface="Arial" panose="020B0604020202020204" pitchFamily="34" charset="0"/>
                <a:ea typeface="Book Antiqua" panose="02040602050305030304" pitchFamily="18" charset="0"/>
                <a:cs typeface="Arial" panose="020B0604020202020204" pitchFamily="34" charset="0"/>
              </a:rPr>
              <a:t>teisinė reikšmė: </a:t>
            </a:r>
          </a:p>
          <a:p>
            <a:pPr marL="542925" indent="-457200">
              <a:lnSpc>
                <a:spcPct val="100000"/>
              </a:lnSpc>
              <a:spcBef>
                <a:spcPts val="600"/>
              </a:spcBef>
              <a:buFont typeface="+mj-lt"/>
              <a:buAutoNum type="arabicParenR"/>
            </a:pPr>
            <a:r>
              <a:rPr lang="lt-LT" sz="1900" b="1" dirty="0">
                <a:effectLst/>
                <a:latin typeface="Arial" panose="020B0604020202020204" pitchFamily="34" charset="0"/>
                <a:ea typeface="Book Antiqua" panose="02040602050305030304" pitchFamily="18" charset="0"/>
                <a:cs typeface="Arial" panose="020B0604020202020204" pitchFamily="34" charset="0"/>
              </a:rPr>
              <a:t>jei nėra specialiojo subjekto požymių, tai nebus ir </a:t>
            </a:r>
            <a:r>
              <a:rPr lang="lt-LT" sz="1900" b="1" dirty="0">
                <a:latin typeface="Arial" panose="020B0604020202020204" pitchFamily="34" charset="0"/>
                <a:ea typeface="Book Antiqua" panose="02040602050305030304" pitchFamily="18" charset="0"/>
                <a:cs typeface="Arial" panose="020B0604020202020204" pitchFamily="34" charset="0"/>
              </a:rPr>
              <a:t>NV </a:t>
            </a:r>
            <a:r>
              <a:rPr lang="lt-LT" sz="1900" b="1" dirty="0">
                <a:effectLst/>
                <a:latin typeface="Arial" panose="020B0604020202020204" pitchFamily="34" charset="0"/>
                <a:ea typeface="Book Antiqua" panose="02040602050305030304" pitchFamily="18" charset="0"/>
                <a:cs typeface="Arial" panose="020B0604020202020204" pitchFamily="34" charset="0"/>
              </a:rPr>
              <a:t>sudėties</a:t>
            </a:r>
            <a:r>
              <a:rPr lang="lt-LT" sz="1900" dirty="0">
                <a:effectLst/>
                <a:latin typeface="Arial" panose="020B0604020202020204" pitchFamily="34" charset="0"/>
                <a:ea typeface="Book Antiqua" panose="02040602050305030304" pitchFamily="18" charset="0"/>
                <a:cs typeface="Arial" panose="020B0604020202020204" pitchFamily="34" charset="0"/>
              </a:rPr>
              <a:t>, </a:t>
            </a:r>
            <a:r>
              <a:rPr lang="lt-LT" sz="1900" i="1" dirty="0">
                <a:effectLst/>
                <a:latin typeface="Arial" panose="020B0604020202020204" pitchFamily="34" charset="0"/>
                <a:ea typeface="Book Antiqua" panose="02040602050305030304" pitchFamily="18" charset="0"/>
                <a:cs typeface="Arial" panose="020B0604020202020204" pitchFamily="34" charset="0"/>
              </a:rPr>
              <a:t>pvz. priimti kyšį gali tik valsty­bės tarnautojas arba jam prilygintas asmuo (BK 225 str.)</a:t>
            </a:r>
            <a:r>
              <a:rPr lang="lt-LT" sz="1900" i="1" dirty="0">
                <a:latin typeface="Arial" panose="020B0604020202020204" pitchFamily="34" charset="0"/>
                <a:ea typeface="Book Antiqua" panose="02040602050305030304" pitchFamily="18" charset="0"/>
                <a:cs typeface="Arial" panose="020B0604020202020204" pitchFamily="34" charset="0"/>
              </a:rPr>
              <a:t>;</a:t>
            </a:r>
            <a:r>
              <a:rPr lang="lt-LT" sz="1900" dirty="0">
                <a:effectLst/>
                <a:latin typeface="Arial" panose="020B0604020202020204" pitchFamily="34" charset="0"/>
                <a:ea typeface="Book Antiqua" panose="02040602050305030304" pitchFamily="18" charset="0"/>
                <a:cs typeface="Arial" panose="020B0604020202020204" pitchFamily="34" charset="0"/>
              </a:rPr>
              <a:t> </a:t>
            </a:r>
          </a:p>
          <a:p>
            <a:pPr marL="542925" indent="-457200">
              <a:lnSpc>
                <a:spcPct val="100000"/>
              </a:lnSpc>
              <a:spcBef>
                <a:spcPts val="600"/>
              </a:spcBef>
              <a:buFont typeface="+mj-lt"/>
              <a:buAutoNum type="arabicParenR"/>
            </a:pPr>
            <a:r>
              <a:rPr lang="lt-LT" sz="1900" b="1" dirty="0">
                <a:latin typeface="Arial" panose="020B0604020202020204" pitchFamily="34" charset="0"/>
                <a:ea typeface="Book Antiqua" panose="02040602050305030304" pitchFamily="18" charset="0"/>
                <a:cs typeface="Arial" panose="020B0604020202020204" pitchFamily="34" charset="0"/>
              </a:rPr>
              <a:t>j</a:t>
            </a:r>
            <a:r>
              <a:rPr lang="lt-LT" sz="1900" b="1" dirty="0">
                <a:effectLst/>
                <a:latin typeface="Arial" panose="020B0604020202020204" pitchFamily="34" charset="0"/>
                <a:ea typeface="Book Antiqua" panose="02040602050305030304" pitchFamily="18" charset="0"/>
                <a:cs typeface="Arial" panose="020B0604020202020204" pitchFamily="34" charset="0"/>
              </a:rPr>
              <a:t>ei nėra specialiojo subjekto požymių, baudžiamoji atsakomybė gali kilti pagal kitus BK straipsnius</a:t>
            </a:r>
            <a:r>
              <a:rPr lang="lt-LT" sz="1900" dirty="0">
                <a:effectLst/>
                <a:latin typeface="Arial" panose="020B0604020202020204" pitchFamily="34" charset="0"/>
                <a:ea typeface="Book Antiqua" panose="02040602050305030304" pitchFamily="18" charset="0"/>
                <a:cs typeface="Arial" panose="020B0604020202020204" pitchFamily="34" charset="0"/>
              </a:rPr>
              <a:t>, </a:t>
            </a:r>
            <a:r>
              <a:rPr lang="lt-LT" sz="1900" i="1" dirty="0">
                <a:effectLst/>
                <a:latin typeface="Arial" panose="020B0604020202020204" pitchFamily="34" charset="0"/>
                <a:ea typeface="Book Antiqua" panose="02040602050305030304" pitchFamily="18" charset="0"/>
                <a:cs typeface="Arial" panose="020B0604020202020204" pitchFamily="34" charset="0"/>
              </a:rPr>
              <a:t>pvz. motinos padarytas naujagimio nužudymas užtraukia baudžiamąją atsakomybę už naujagimio nužudymą (BK 131 str.), o nenustačius, kad tai padarė motina, baudžiamoji atsakomybė kils už nužudymą (BK 129 str.).</a:t>
            </a:r>
          </a:p>
        </p:txBody>
      </p:sp>
    </p:spTree>
    <p:extLst>
      <p:ext uri="{BB962C8B-B14F-4D97-AF65-F5344CB8AC3E}">
        <p14:creationId xmlns:p14="http://schemas.microsoft.com/office/powerpoint/2010/main" val="843240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recidyvistas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266700">
              <a:lnSpc>
                <a:spcPct val="100000"/>
              </a:lnSpc>
              <a:spcBef>
                <a:spcPts val="600"/>
              </a:spcBef>
            </a:pPr>
            <a:r>
              <a:rPr lang="lt-LT" sz="1900" b="1" dirty="0">
                <a:solidFill>
                  <a:srgbClr val="000000"/>
                </a:solidFill>
                <a:latin typeface="Arial" panose="020B0604020202020204" pitchFamily="34" charset="0"/>
                <a:ea typeface="Book Antiqua" panose="02040602050305030304" pitchFamily="18" charset="0"/>
                <a:cs typeface="Arial" panose="020B0604020202020204" pitchFamily="34" charset="0"/>
              </a:rPr>
              <a:t>R</a:t>
            </a: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ecidyvas </a:t>
            </a:r>
            <a:r>
              <a:rPr lang="lt-LT" sz="19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nuteisto asmens nauja NV, padaryta po nuteisimo. </a:t>
            </a:r>
          </a:p>
          <a:p>
            <a:pPr marL="266700">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nusikalstamų veikų recidyvas yra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KALTININKO ASMENĮ</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bet ne NV apibūdinantis požymis.</a:t>
            </a:r>
          </a:p>
          <a:p>
            <a:pPr marL="266700">
              <a:lnSpc>
                <a:spcPct val="100000"/>
              </a:lnSpc>
              <a:spcBef>
                <a:spcPts val="600"/>
              </a:spcBef>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PAPRASTASIS RECIDYVAS </a:t>
            </a:r>
            <a:r>
              <a:rPr lang="lt-LT" sz="1900" dirty="0">
                <a:latin typeface="Arial" panose="020B0604020202020204" pitchFamily="34" charset="0"/>
                <a:ea typeface="Book Antiqua" panose="02040602050305030304" pitchFamily="18" charset="0"/>
                <a:cs typeface="Arial" panose="020B0604020202020204" pitchFamily="34" charset="0"/>
              </a:rPr>
              <a:t> kai </a:t>
            </a:r>
            <a:r>
              <a:rPr lang="lt-LT" sz="1900" dirty="0">
                <a:effectLst/>
                <a:latin typeface="Arial" panose="020B0604020202020204" pitchFamily="34" charset="0"/>
                <a:ea typeface="Book Antiqua" panose="02040602050305030304" pitchFamily="18" charset="0"/>
                <a:cs typeface="Arial" panose="020B0604020202020204" pitchFamily="34" charset="0"/>
              </a:rPr>
              <a:t>asmuo, jau teistas už tyčinį nusikaltimą, kurį padarė būdamas pilnametis ir teistumas už jį neiš­nykęs ar nepanaikintas įstatymų nustatyta tvarka, vėl padaro vieną ar daugiau tyčinių nusikaltimų </a:t>
            </a:r>
            <a:r>
              <a:rPr lang="lt-LT" sz="1900" dirty="0">
                <a:latin typeface="Arial" panose="020B0604020202020204" pitchFamily="34" charset="0"/>
                <a:ea typeface="Book Antiqua" panose="02040602050305030304" pitchFamily="18" charset="0"/>
                <a:cs typeface="Arial" panose="020B0604020202020204" pitchFamily="34" charset="0"/>
              </a:rPr>
              <a:t>(BK 27 str. 1 d.). </a:t>
            </a:r>
            <a:r>
              <a:rPr lang="lt-LT" sz="1900" b="1" dirty="0">
                <a:latin typeface="Arial" panose="020B0604020202020204" pitchFamily="34" charset="0"/>
                <a:ea typeface="Book Antiqua" panose="02040602050305030304" pitchFamily="18" charset="0"/>
                <a:cs typeface="Arial" panose="020B0604020202020204" pitchFamily="34" charset="0"/>
              </a:rPr>
              <a:t>PASTABA</a:t>
            </a:r>
            <a:r>
              <a:rPr lang="lt-LT" sz="1900" dirty="0">
                <a:latin typeface="Arial" panose="020B0604020202020204" pitchFamily="34" charset="0"/>
                <a:ea typeface="Book Antiqua" panose="02040602050305030304" pitchFamily="18" charset="0"/>
                <a:cs typeface="Arial" panose="020B0604020202020204" pitchFamily="34" charset="0"/>
              </a:rPr>
              <a:t>: s</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kirtingai nuo pavojingo recidyvisto, recidyvisto statusas nėra pripažįstamas teismo sprendimu.</a:t>
            </a:r>
          </a:p>
          <a:p>
            <a:pPr marL="266700">
              <a:lnSpc>
                <a:spcPct val="100000"/>
              </a:lnSpc>
              <a:spcBef>
                <a:spcPts val="600"/>
              </a:spcBef>
            </a:pPr>
            <a:r>
              <a:rPr lang="lt-LT" sz="1900" b="1" dirty="0">
                <a:effectLst/>
                <a:latin typeface="Arial" panose="020B0604020202020204" pitchFamily="34" charset="0"/>
                <a:ea typeface="Book Antiqua" panose="02040602050305030304" pitchFamily="18" charset="0"/>
                <a:cs typeface="Arial" panose="020B0604020202020204" pitchFamily="34" charset="0"/>
              </a:rPr>
              <a:t>Paprastojo recidyvo požymiai</a:t>
            </a:r>
            <a:r>
              <a:rPr lang="lt-LT" sz="1900" dirty="0">
                <a:effectLst/>
                <a:latin typeface="Arial" panose="020B0604020202020204" pitchFamily="34" charset="0"/>
                <a:ea typeface="Book Antiqua" panose="02040602050305030304" pitchFamily="18" charset="0"/>
                <a:cs typeface="Arial" panose="020B0604020202020204" pitchFamily="34" charset="0"/>
              </a:rPr>
              <a:t>: 1) tik tyčinių nusikaltimų padarymas (į baudžiamuosius nusižengimus ir neatsargius nusikaltimus, taip pat teistumą už užsienyje padarytus nu­sikaltimus, jei BK už tokias veikas nenumatyta baudžiamoji atsako­mybė, neatsižvelgiama); 2) recidyvą sudaro mažiausiai 2 tyčiniai nusikaltimai; 3) tyčinius nusikaltimus padaro tas pats asmuo; 4) bent du tyčiniai nusikaltimai padaryti asme­niui būnant pilnamečiu; 5) teistumas bent už vieną anksčiau padarytą tyčinį nusikaltimą nėra išnykęs arba panaikintas.</a:t>
            </a:r>
          </a:p>
          <a:p>
            <a:pPr marL="266700">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Pabaigos momentas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paprastasis recidyvas </a:t>
            </a:r>
            <a:r>
              <a:rPr lang="lt-LT" sz="1900" dirty="0">
                <a:effectLst/>
                <a:latin typeface="Arial" panose="020B0604020202020204" pitchFamily="34" charset="0"/>
                <a:ea typeface="Book Antiqua" panose="02040602050305030304" pitchFamily="18" charset="0"/>
                <a:cs typeface="Arial" panose="020B0604020202020204" pitchFamily="34" charset="0"/>
              </a:rPr>
              <a:t>baigiasi, kai: 1) išnyksta ar panaikinamas teis­tumas bent už vieną nusikaltimą, esantį būtinąja sudėtine recidyvo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dalimi, 2) išnyksta teistumas už sunkiausią iš recidyvą sudaran­čių nusikaltimų.</a:t>
            </a:r>
          </a:p>
          <a:p>
            <a:pPr marL="266700">
              <a:lnSpc>
                <a:spcPct val="100000"/>
              </a:lnSpc>
              <a:spcBef>
                <a:spcPts val="600"/>
              </a:spcBef>
            </a:pP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462967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recidyvistas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PAVOJINGAS NUSIKALTIMŲ RECIDYVAS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yra tada, kai asmuo: 1) turėdamas neišnykusį teistumą už labai sunkų nusikaltimą, padaro naują labai sunkų nusikaltimą; 2) bū­damas recidyvistas padaro naują labai sunkų nusikaltimą; 3) būdamas recidyvistas, jeigu bent vienas iš sudarančių recidyvą nusikaltimų yra labai sunkus, padaro naują sunkų nusikaltimą; 4) turėdamas tris teis­tumus už sunkius nusikaltimus padaro naują sunkų nusikaltimą </a:t>
            </a:r>
            <a:r>
              <a:rPr lang="lt-LT" sz="1900" dirty="0">
                <a:latin typeface="Arial" panose="020B0604020202020204" pitchFamily="34" charset="0"/>
                <a:ea typeface="Book Antiqua" panose="02040602050305030304" pitchFamily="18" charset="0"/>
                <a:cs typeface="Arial" panose="020B0604020202020204" pitchFamily="34" charset="0"/>
              </a:rPr>
              <a:t>(BK 27 str. 2 d.)</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PASTABOS</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p>
          <a:p>
            <a:pPr marL="342900" indent="-342900">
              <a:lnSpc>
                <a:spcPct val="100000"/>
              </a:lnSpc>
              <a:spcBef>
                <a:spcPts val="600"/>
              </a:spcBef>
              <a:buFont typeface="+mj-lt"/>
              <a:buAutoNum type="arabicPeriod"/>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Šis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sąrašas yra išsamus ir teismo negali būti pakeistas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Pavojingo nusikaltimo recidyvo derinių negali suda­ryti</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1) nusikaltimai, kuriuos asmuo padarė būdamas jaunesnis negu 18 metų; 2) neatsargūs nusikaltimai; 3) nusikaltimai, už kuriuos teistumas yra išnykęs ar panaikintas, 4) užsienyje padaryti nusikaltimai, už ku­riuos baudžiamoji atsakomybė nenumatyta BK.</a:t>
            </a:r>
          </a:p>
          <a:p>
            <a:pPr marL="342900" indent="-342900">
              <a:lnSpc>
                <a:spcPct val="100000"/>
              </a:lnSpc>
              <a:spcBef>
                <a:spcPts val="600"/>
              </a:spcBef>
              <a:buFont typeface="+mj-lt"/>
              <a:buAutoNum type="arabicPeriod"/>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Asmens pripažinimas itin pavojingu recidyvistu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teismo teisė, bet ne pareiga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eismas, spręsdamas šį klausimą, privalo atsižvelgti į kaltininko asmenybę, nusi­kalstamų ketinimų įvykdymo laipsnį, kitas bylos aplinkybes, </a:t>
            </a:r>
            <a:r>
              <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kaltininko atsakomybę lengvinančias ar sunkinančias aplinkybes.</a:t>
            </a:r>
          </a:p>
          <a:p>
            <a:pPr marL="342900" indent="-342900">
              <a:lnSpc>
                <a:spcPct val="100000"/>
              </a:lnSpc>
              <a:spcBef>
                <a:spcPts val="600"/>
              </a:spcBef>
              <a:buFont typeface="+mj-lt"/>
              <a:buAutoNum type="arabicPeriod"/>
            </a:pPr>
            <a:r>
              <a:rPr lang="lt-LT" sz="2000" dirty="0">
                <a:latin typeface="Arial" panose="020B0604020202020204" pitchFamily="34" charset="0"/>
                <a:ea typeface="Book Antiqua" panose="02040602050305030304" pitchFamily="18" charset="0"/>
                <a:cs typeface="Arial" panose="020B0604020202020204" pitchFamily="34" charset="0"/>
              </a:rPr>
              <a:t>P</a:t>
            </a:r>
            <a:r>
              <a:rPr lang="lt-LT" sz="2000" dirty="0">
                <a:effectLst/>
                <a:latin typeface="Arial" panose="020B0604020202020204" pitchFamily="34" charset="0"/>
                <a:ea typeface="Book Antiqua" panose="02040602050305030304" pitchFamily="18" charset="0"/>
                <a:cs typeface="Arial" panose="020B0604020202020204" pitchFamily="34" charset="0"/>
              </a:rPr>
              <a:t>agal BK 97 str. pa</a:t>
            </a:r>
            <a:r>
              <a:rPr lang="lt-LT" sz="2000" b="1" dirty="0">
                <a:effectLst/>
                <a:latin typeface="Arial" panose="020B0604020202020204" pitchFamily="34" charset="0"/>
                <a:ea typeface="Book Antiqua" panose="02040602050305030304" pitchFamily="18" charset="0"/>
                <a:cs typeface="Arial" panose="020B0604020202020204" pitchFamily="34" charset="0"/>
              </a:rPr>
              <a:t>vojingi recidyvistai ilgiausiai iš visų nu­teistųjų (10 metų) laikomi turinčiais teistumą</a:t>
            </a:r>
            <a:r>
              <a:rPr lang="lt-LT" sz="2000" dirty="0">
                <a:effectLst/>
                <a:latin typeface="Arial" panose="020B0604020202020204" pitchFamily="34" charset="0"/>
                <a:ea typeface="Book Antiqua" panose="02040602050305030304" pitchFamily="18" charset="0"/>
                <a:cs typeface="Arial" panose="020B0604020202020204" pitchFamily="34" charset="0"/>
              </a:rPr>
              <a:t>.</a:t>
            </a:r>
            <a:endParaRPr lang="lt-LT" sz="19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2284647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recidyvistas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361950" indent="-276225">
              <a:lnSpc>
                <a:spcPct val="100000"/>
              </a:lnSpc>
              <a:spcBef>
                <a:spcPts val="600"/>
              </a:spcBef>
            </a:pPr>
            <a:r>
              <a:rPr lang="lt-LT" sz="2200" b="1" dirty="0">
                <a:effectLst/>
                <a:latin typeface="Arial" panose="020B0604020202020204" pitchFamily="34" charset="0"/>
                <a:ea typeface="Book Antiqua" panose="02040602050305030304" pitchFamily="18" charset="0"/>
                <a:cs typeface="Arial" panose="020B0604020202020204" pitchFamily="34" charset="0"/>
              </a:rPr>
              <a:t>Recidyvo ir pavojingo recidyvo teisiniai padariniai pagal BK</a:t>
            </a:r>
            <a:r>
              <a:rPr lang="lt-LT" sz="2200" dirty="0">
                <a:effectLst/>
                <a:latin typeface="Arial" panose="020B0604020202020204" pitchFamily="34" charset="0"/>
                <a:ea typeface="Book Antiqua" panose="02040602050305030304" pitchFamily="18" charset="0"/>
                <a:cs typeface="Arial" panose="020B0604020202020204" pitchFamily="34" charset="0"/>
              </a:rPr>
              <a:t>:</a:t>
            </a:r>
          </a:p>
          <a:p>
            <a:pPr marL="428625" indent="-342900">
              <a:lnSpc>
                <a:spcPct val="100000"/>
              </a:lnSpc>
              <a:spcBef>
                <a:spcPts val="600"/>
              </a:spcBef>
              <a:buFont typeface="+mj-lt"/>
              <a:buAutoNum type="arabicPeriod"/>
            </a:pPr>
            <a:r>
              <a:rPr lang="lt-LT" sz="2200" b="1" dirty="0">
                <a:effectLst/>
                <a:latin typeface="Arial" panose="020B0604020202020204" pitchFamily="34" charset="0"/>
                <a:ea typeface="Book Antiqua" panose="02040602050305030304" pitchFamily="18" charset="0"/>
                <a:cs typeface="Arial" panose="020B0604020202020204" pitchFamily="34" charset="0"/>
              </a:rPr>
              <a:t>paprastasis recidyvas </a:t>
            </a:r>
            <a:r>
              <a:rPr lang="lt-LT" sz="2200" dirty="0">
                <a:effectLst/>
                <a:latin typeface="Arial" panose="020B0604020202020204" pitchFamily="34" charset="0"/>
                <a:ea typeface="Book Antiqua" panose="02040602050305030304" pitchFamily="18" charset="0"/>
                <a:cs typeface="Arial" panose="020B0604020202020204" pitchFamily="34" charset="0"/>
              </a:rPr>
              <a:t>yra atsakomybę sunkinan­ti aplinkybė (BK 60 str. 1 d. 13 p.). </a:t>
            </a:r>
          </a:p>
          <a:p>
            <a:pPr marL="428625" indent="-342900">
              <a:lnSpc>
                <a:spcPct val="100000"/>
              </a:lnSpc>
              <a:spcBef>
                <a:spcPts val="600"/>
              </a:spcBef>
              <a:buFont typeface="+mj-lt"/>
              <a:buAutoNum type="arabicPeriod"/>
            </a:pPr>
            <a:r>
              <a:rPr lang="lt-LT" sz="2200" dirty="0">
                <a:latin typeface="Arial" panose="020B0604020202020204" pitchFamily="34" charset="0"/>
                <a:ea typeface="Book Antiqua" panose="02040602050305030304" pitchFamily="18" charset="0"/>
                <a:cs typeface="Arial" panose="020B0604020202020204" pitchFamily="34" charset="0"/>
              </a:rPr>
              <a:t>p</a:t>
            </a:r>
            <a:r>
              <a:rPr lang="lt-LT" sz="2200" dirty="0">
                <a:effectLst/>
                <a:latin typeface="Arial" panose="020B0604020202020204" pitchFamily="34" charset="0"/>
                <a:ea typeface="Book Antiqua" panose="02040602050305030304" pitchFamily="18" charset="0"/>
                <a:cs typeface="Arial" panose="020B0604020202020204" pitchFamily="34" charset="0"/>
              </a:rPr>
              <a:t>avojingam recidyvistui už naujo tyčinio nusikaltimo padarymą numatyta speciali bausmės skyrimo taisyklė, pagal kurią jam turi būti skiriama </a:t>
            </a:r>
            <a:r>
              <a:rPr lang="lt-LT" sz="2200" b="1" dirty="0">
                <a:effectLst/>
                <a:latin typeface="Arial" panose="020B0604020202020204" pitchFamily="34" charset="0"/>
                <a:ea typeface="Book Antiqua" panose="02040602050305030304" pitchFamily="18" charset="0"/>
                <a:cs typeface="Arial" panose="020B0604020202020204" pitchFamily="34" charset="0"/>
              </a:rPr>
              <a:t>griežtesnė bausmė negu pagal BK straipsnio sankciją už padarytą nusikaltimą numatytas laisvės atėmimo bausmės vidurkis</a:t>
            </a:r>
            <a:r>
              <a:rPr lang="lt-LT" sz="2200" dirty="0">
                <a:effectLst/>
                <a:latin typeface="Arial" panose="020B0604020202020204" pitchFamily="34" charset="0"/>
                <a:ea typeface="Book Antiqua" panose="02040602050305030304" pitchFamily="18" charset="0"/>
                <a:cs typeface="Arial" panose="020B0604020202020204" pitchFamily="34" charset="0"/>
              </a:rPr>
              <a:t>. </a:t>
            </a:r>
          </a:p>
          <a:p>
            <a:pPr marL="361950" indent="-276225">
              <a:lnSpc>
                <a:spcPct val="100000"/>
              </a:lnSpc>
              <a:spcBef>
                <a:spcPts val="600"/>
              </a:spcBef>
            </a:pPr>
            <a:r>
              <a:rPr lang="lt-LT" sz="2200" b="1" dirty="0">
                <a:effectLst/>
                <a:latin typeface="Arial" panose="020B0604020202020204" pitchFamily="34" charset="0"/>
                <a:ea typeface="Book Antiqua" panose="02040602050305030304" pitchFamily="18" charset="0"/>
                <a:cs typeface="Arial" panose="020B0604020202020204" pitchFamily="34" charset="0"/>
              </a:rPr>
              <a:t>PASTABOS</a:t>
            </a:r>
            <a:r>
              <a:rPr lang="lt-LT" sz="2200" dirty="0">
                <a:effectLst/>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2200" dirty="0">
                <a:effectLst/>
                <a:latin typeface="Arial" panose="020B0604020202020204" pitchFamily="34" charset="0"/>
                <a:ea typeface="Book Antiqua" panose="02040602050305030304" pitchFamily="18" charset="0"/>
                <a:cs typeface="Arial" panose="020B0604020202020204" pitchFamily="34" charset="0"/>
              </a:rPr>
              <a:t>nors BK tiesiogiai to nenurodo (išskyrus BK 38 str.), pavojingas recidyvistas negali būti atleidžiamas nuo baudžiamosios atsakomybės, </a:t>
            </a:r>
            <a:r>
              <a:rPr lang="lt-LT" sz="2200" b="1" dirty="0">
                <a:effectLst/>
                <a:latin typeface="Arial" panose="020B0604020202020204" pitchFamily="34" charset="0"/>
                <a:ea typeface="Book Antiqua" panose="02040602050305030304" pitchFamily="18" charset="0"/>
                <a:cs typeface="Arial" panose="020B0604020202020204" pitchFamily="34" charset="0"/>
              </a:rPr>
              <a:t>išskyrus atleidimą nuo baudžiamosios atsakomybės, jei tas asmuo aktyviai padėjo atskleisti organizuotos grupės ar nusikalstamo susivienijimo narių padarytas nusikalstamas veikas (BK 39</a:t>
            </a:r>
            <a:r>
              <a:rPr lang="lt-LT" sz="2200" b="1" baseline="30000" dirty="0">
                <a:effectLst/>
                <a:latin typeface="Arial" panose="020B0604020202020204" pitchFamily="34" charset="0"/>
                <a:ea typeface="Book Antiqua" panose="02040602050305030304" pitchFamily="18" charset="0"/>
                <a:cs typeface="Arial" panose="020B0604020202020204" pitchFamily="34" charset="0"/>
              </a:rPr>
              <a:t>1</a:t>
            </a:r>
            <a:r>
              <a:rPr lang="lt-LT" sz="2200" b="1" dirty="0">
                <a:effectLst/>
                <a:latin typeface="Arial" panose="020B0604020202020204" pitchFamily="34" charset="0"/>
                <a:ea typeface="Book Antiqua" panose="02040602050305030304" pitchFamily="18" charset="0"/>
                <a:cs typeface="Arial" panose="020B0604020202020204" pitchFamily="34" charset="0"/>
              </a:rPr>
              <a:t> str.)</a:t>
            </a:r>
            <a:r>
              <a:rPr lang="lt-LT" sz="2200" dirty="0">
                <a:effectLst/>
                <a:latin typeface="Arial" panose="020B0604020202020204" pitchFamily="34" charset="0"/>
                <a:ea typeface="Book Antiqua" panose="02040602050305030304" pitchFamily="18" charset="0"/>
                <a:cs typeface="Arial" panose="020B0604020202020204" pitchFamily="34" charset="0"/>
              </a:rPr>
              <a:t>. </a:t>
            </a:r>
          </a:p>
          <a:p>
            <a:pPr marL="428625" indent="-342900">
              <a:lnSpc>
                <a:spcPct val="100000"/>
              </a:lnSpc>
              <a:spcBef>
                <a:spcPts val="600"/>
              </a:spcBef>
              <a:buFont typeface="+mj-lt"/>
              <a:buAutoNum type="arabicPeriod"/>
            </a:pPr>
            <a:r>
              <a:rPr lang="lt-LT" sz="2200" dirty="0">
                <a:latin typeface="Arial" panose="020B0604020202020204" pitchFamily="34" charset="0"/>
                <a:ea typeface="Book Antiqua" panose="02040602050305030304" pitchFamily="18" charset="0"/>
                <a:cs typeface="Arial" panose="020B0604020202020204" pitchFamily="34" charset="0"/>
              </a:rPr>
              <a:t>d</a:t>
            </a:r>
            <a:r>
              <a:rPr lang="lt-LT" sz="2200" dirty="0">
                <a:effectLst/>
                <a:latin typeface="Arial" panose="020B0604020202020204" pitchFamily="34" charset="0"/>
                <a:ea typeface="Book Antiqua" panose="02040602050305030304" pitchFamily="18" charset="0"/>
                <a:cs typeface="Arial" panose="020B0604020202020204" pitchFamily="34" charset="0"/>
              </a:rPr>
              <a:t>ėl padarytų nusikaltimų, kurie sudaro pavojingą nusikaltimų recidyvą, sunkumo iš esmės </a:t>
            </a:r>
            <a:r>
              <a:rPr lang="lt-LT" sz="2200" b="1" dirty="0">
                <a:effectLst/>
                <a:latin typeface="Arial" panose="020B0604020202020204" pitchFamily="34" charset="0"/>
                <a:ea typeface="Book Antiqua" panose="02040602050305030304" pitchFamily="18" charset="0"/>
                <a:cs typeface="Arial" panose="020B0604020202020204" pitchFamily="34" charset="0"/>
              </a:rPr>
              <a:t>negali būti atidėtas bausmės vykdymas pavojingam recidyvistui </a:t>
            </a:r>
            <a:r>
              <a:rPr lang="lt-LT" sz="2200" dirty="0">
                <a:effectLst/>
                <a:latin typeface="Arial" panose="020B0604020202020204" pitchFamily="34" charset="0"/>
                <a:ea typeface="Book Antiqua" panose="02040602050305030304" pitchFamily="18" charset="0"/>
                <a:cs typeface="Arial" panose="020B0604020202020204" pitchFamily="34" charset="0"/>
              </a:rPr>
              <a:t>(BK 75 str.).</a:t>
            </a:r>
          </a:p>
        </p:txBody>
      </p:sp>
    </p:spTree>
    <p:extLst>
      <p:ext uri="{BB962C8B-B14F-4D97-AF65-F5344CB8AC3E}">
        <p14:creationId xmlns:p14="http://schemas.microsoft.com/office/powerpoint/2010/main" val="2645052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girtas ar kitaip apsvaigęs subjektas </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339272" y="1343818"/>
            <a:ext cx="10598259" cy="5409320"/>
          </a:xfrm>
        </p:spPr>
        <p:txBody>
          <a:bodyPr>
            <a:noAutofit/>
          </a:bodyPr>
          <a:lstStyle/>
          <a:p>
            <a:pPr>
              <a:lnSpc>
                <a:spcPct val="100000"/>
              </a:lnSpc>
              <a:spcBef>
                <a:spcPts val="600"/>
              </a:spcBef>
            </a:pPr>
            <a:endPar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19 str. 1 d. bendra taisyklė</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fizinis asmuo, kuris padarė NV apsvaigęs nuo alkoholio, narkotinių, psichotropinių ar kitų psichiką veikiančių medžiagų, nuo baudžiamosios atsakomybės neatleidžiamas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LAT pabrėžė, kad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baudžiamoji atsakomybė tokiu atveju grindžiama tuo, kad asmuo, suprasdamas, jog dėl alkoholio vartojimo gali stipriai apgirs­ti, prarasti kontrolę savo veiksmams ir dėl to padaryti NV, savo noru vartoja alkoholinius gėrimus ir priveda save prie to­kios būsenos, kai jo psichika ima iškreiptai atspindėti tai, kas vyksta aplink, ir jis praranda savo veiksmų kontrolę</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(LAT kasacinė nutar­tis Nr. 2K-250/2014). </a:t>
            </a: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Fizinio asmens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apsvaigimą gali sukelti alkoholis, narkotinės, psi­chotropinės ar kitos psichiką veikiančios medžiagos. </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NEBLAIVUMO PROBLEMINIS SANTYKIS SU KALTE:</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LIETUVOS TEISMŲ PRAKTIKOJE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teigiama, kad asmens kaltė yra pasislinkusi laike atgal, ji pasireiškia tuomet, kai asmuo svaiginasi, suvokdamas, kad paskui gali (kaip nors) nusikalsti. </a:t>
            </a:r>
          </a:p>
        </p:txBody>
      </p:sp>
    </p:spTree>
    <p:extLst>
      <p:ext uri="{BB962C8B-B14F-4D97-AF65-F5344CB8AC3E}">
        <p14:creationId xmlns:p14="http://schemas.microsoft.com/office/powerpoint/2010/main" val="3600858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girtas ar kitaip apsvaigęs subjektas </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607127" y="1343818"/>
            <a:ext cx="10067637" cy="5409320"/>
          </a:xfrm>
        </p:spPr>
        <p:txBody>
          <a:bodyPr>
            <a:noAutofit/>
          </a:bodyPr>
          <a:lstStyle/>
          <a:p>
            <a:pPr>
              <a:lnSpc>
                <a:spcPct val="100000"/>
              </a:lnSpc>
              <a:spcBef>
                <a:spcPts val="600"/>
              </a:spcBef>
            </a:pPr>
            <a:endPar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BT SKIRIA KELIAS APSVAIGIMO NUO ALKOHO­LIO AR KITŲ PSICHIKĄ VEIKIANČIŲ MEDŽIAGŲ FORMAS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2000" b="1" dirty="0">
                <a:solidFill>
                  <a:srgbClr val="000000"/>
                </a:solidFill>
                <a:latin typeface="Arial" panose="020B0604020202020204" pitchFamily="34" charset="0"/>
                <a:ea typeface="Book Antiqua" panose="02040602050305030304" pitchFamily="18" charset="0"/>
                <a:cs typeface="Arial" panose="020B0604020202020204" pitchFamily="34" charset="0"/>
              </a:rPr>
              <a:t>I. SAVANORIŠKAS</a:t>
            </a: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GIRTUMAS AR APSVAIGIMAS: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fiziologinis girtumas arba apsvaigimas turi dvejopą teisinę reikšmę</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 straipsniuose girtu­mas arba apsvaigimas gali būti numatytas kaip specialiojo nusikalsta­mos veikos subjekto požymis, pvz. BK 281-1 str.;</a:t>
            </a:r>
          </a:p>
          <a:p>
            <a:pPr marL="342900" indent="-342900">
              <a:lnSpc>
                <a:spcPct val="100000"/>
              </a:lnSpc>
              <a:spcBef>
                <a:spcPts val="600"/>
              </a:spcBef>
              <a:buFont typeface="+mj-lt"/>
              <a:buAutoNum type="arabicPeriod"/>
            </a:pP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girtumas arba apsvaigimas gali būti vertinamas kaip atsakomybę sunkinanti aplinky­bė (BK 60 str. 9 p.).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teismas, konstatavęs, jog girtumas ar apsvaigimas neturėjo įtakos NV padarymui, turi teisę nepripažinti šios aplinkybės atsakomybę sunkinančia aplinkybe.</a:t>
            </a:r>
          </a:p>
          <a:p>
            <a:pPr>
              <a:lnSpc>
                <a:spcPct val="100000"/>
              </a:lnSpc>
              <a:spcBef>
                <a:spcPts val="600"/>
              </a:spcBef>
            </a:pP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539342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girtas ar kitaip apsvaigęs subjektas </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339272" y="1343818"/>
            <a:ext cx="10515601" cy="5409320"/>
          </a:xfrm>
        </p:spPr>
        <p:txBody>
          <a:bodyPr>
            <a:noAutofit/>
          </a:bodyPr>
          <a:lstStyle/>
          <a:p>
            <a:pPr>
              <a:lnSpc>
                <a:spcPct val="100000"/>
              </a:lnSpc>
              <a:spcBef>
                <a:spcPts val="600"/>
              </a:spcBef>
            </a:pPr>
            <a:endPar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II. PRIVERSTINIS GIRTUMAS AR APSVAIGIMAS: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teisinė reikšmė priklauso nuo padarytos NV rūšies ir nusikaltimo sunkumo, vertinamo pagal jo pavojingumą</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p>
          <a:p>
            <a:pPr marL="342900"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Fizinis asmuo, kuris bau­džiamąjį nusižengimą, neatsargų nusikaltimą, nesunkų arba apysunkį tyčinį nusikaltimą padarė būdamas prieš jo valią nugirdytas ar apsvai­gintas ir dėl to ne visiškai gebėdamas suvokti pavojingo NV pobūdžio arba valdyti savo veiksmų -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privalo būti atlei­džiamas nuo baudžiamosios atsakomybės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F</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izinis asmuo, kuris sunkų ar labai sunkų nusikaltimą padarė būdamas prieš jo valią nugirdytas ar apsvaigintas ir dėl to ne visiškai sugebėdamas suvokti pavojingo NV pobūdžio arba valdyti savo veiksmų – atsako pagal BK, bet bausmė jam gali būti švelni­nama (BK 59 str.). </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BK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 įpareigoja, o suteikia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teismui diskrecinę teisę švelninti bausmę.</a:t>
            </a:r>
          </a:p>
        </p:txBody>
      </p:sp>
    </p:spTree>
    <p:extLst>
      <p:ext uri="{BB962C8B-B14F-4D97-AF65-F5344CB8AC3E}">
        <p14:creationId xmlns:p14="http://schemas.microsoft.com/office/powerpoint/2010/main" val="180957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sudėties sąvoka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838200" y="1138687"/>
            <a:ext cx="11099334" cy="5614451"/>
          </a:xfrm>
        </p:spPr>
        <p:txBody>
          <a:bodyPr>
            <a:noAutofit/>
          </a:bodyPr>
          <a:lstStyle/>
          <a:p>
            <a:pPr>
              <a:lnSpc>
                <a:spcPct val="100000"/>
              </a:lnSpc>
              <a:spcBef>
                <a:spcPts val="600"/>
              </a:spcBef>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kvalifikavi­mas -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 padarytos veikos požymių ir BK Specialiosios dalies straips­nio dispozicijoje numatytos NV sudėties tapatumo nustatymas ir įtvirtinimas procesiniuose dokumentuose.</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nėra ir negali būti nė vienos NV, kuri sutaptų su kitos veikos sudėties požymiais</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t. y.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visada yra bent vienas NV sudėties požymis, kuris leidžia tą NV atskirti nuo kitų panašių NV, </a:t>
            </a:r>
            <a:r>
              <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nužudymas (BK 129 str.) nuo neatsar­gaus gyvybės atėmimo (BK 132 str.) iš esmės skiriasi tik kaltės forma - jis, skirtingai nuo neatsargaus gyvybės atėmimo, padaromas tyčia.</a:t>
            </a:r>
          </a:p>
          <a:p>
            <a:pPr marL="342900" indent="-342900">
              <a:lnSpc>
                <a:spcPct val="100000"/>
              </a:lnSpc>
              <a:spcBef>
                <a:spcPts val="600"/>
              </a:spcBef>
              <a:buFont typeface="+mj-lt"/>
              <a:buAutoNum type="arabicPeriod"/>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 Specialiosios dalies straipsnių </a:t>
            </a:r>
            <a:r>
              <a:rPr lang="lt-LT" sz="2000" b="1" dirty="0" err="1">
                <a:solidFill>
                  <a:srgbClr val="000000"/>
                </a:solidFill>
                <a:latin typeface="Arial" panose="020B0604020202020204" pitchFamily="34" charset="0"/>
                <a:ea typeface="Microsoft Sans Serif" panose="020B0604020202020204" pitchFamily="34" charset="0"/>
                <a:cs typeface="Arial" panose="020B0604020202020204" pitchFamily="34" charset="0"/>
              </a:rPr>
              <a:t>dispozicijose</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apibrėžiant atskiras NV sudėtis pateikiama požymių, kurių turinys dažniausiai priklauso nuo subjektyvių asmens, taikančio baudžiamąjį įstatymą, nuomonės</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20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 BK Specialiosios dalies straipsnių, reglamentuojan­čių atsakomybę už nusikalstamas veikas ekonomikai ir verslo tvarkai, finansų sistemai ir pan., įteisina kai kuriuos vertinamuo­sius požymius, kaip antai „didelė žala“, „sunkūs padariniai“, „didelis kiekis“, „įžūlus elgesys“, „visuomenės rimties sutrikdymas“ ir t. t. </a:t>
            </a:r>
          </a:p>
          <a:p>
            <a:pPr>
              <a:lnSpc>
                <a:spcPct val="100000"/>
              </a:lnSpc>
              <a:spcBef>
                <a:spcPts val="600"/>
              </a:spcBef>
            </a:pPr>
            <a:endParaRPr lang="lt-LT" sz="16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endParaRPr lang="lt-LT" sz="16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3350600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subjektas:</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girtas ar kitaip apsvaigęs subjektas </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394691" y="1616364"/>
            <a:ext cx="10141527" cy="5136774"/>
          </a:xfrm>
        </p:spPr>
        <p:txBody>
          <a:bodyPr>
            <a:noAutofit/>
          </a:bodyPr>
          <a:lstStyle/>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III. P</a:t>
            </a: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ATOLOGINIS GIRTUMAS AR APSVAI­GIMAS: </a:t>
            </a:r>
            <a:r>
              <a:rPr lang="lt-LT" sz="2000" dirty="0">
                <a:latin typeface="Arial" panose="020B0604020202020204" pitchFamily="34" charset="0"/>
                <a:cs typeface="Arial" panose="020B0604020202020204" pitchFamily="34" charset="0"/>
              </a:rPr>
              <a:t>jei asmeniui kvaišalai (tame tarpe, alkoholis) sukelia </a:t>
            </a:r>
            <a:r>
              <a:rPr lang="lt-LT" sz="2000" b="1" dirty="0">
                <a:latin typeface="Arial" panose="020B0604020202020204" pitchFamily="34" charset="0"/>
                <a:cs typeface="Arial" panose="020B0604020202020204" pitchFamily="34" charset="0"/>
              </a:rPr>
              <a:t>patologinio apsvaigimo būseną</a:t>
            </a:r>
            <a:r>
              <a:rPr lang="lt-LT" sz="2000" dirty="0">
                <a:latin typeface="Arial" panose="020B0604020202020204" pitchFamily="34" charset="0"/>
                <a:cs typeface="Arial" panose="020B0604020202020204" pitchFamily="34" charset="0"/>
              </a:rPr>
              <a:t>, nesvarbu, jis apsvaigo savo valia, ar ne, jis </a:t>
            </a:r>
            <a:r>
              <a:rPr lang="lt-LT" sz="2000" b="1" dirty="0">
                <a:latin typeface="Arial" panose="020B0604020202020204" pitchFamily="34" charset="0"/>
                <a:cs typeface="Arial" panose="020B0604020202020204" pitchFamily="34" charset="0"/>
              </a:rPr>
              <a:t>pripažįstamas nepakaltinamu</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TOKIU ATVEJU ASMENIUI BA NEKYLA</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Patologinio girtumo </a:t>
            </a:r>
            <a:r>
              <a:rPr lang="lt-LT" sz="2000" dirty="0">
                <a:latin typeface="Arial" panose="020B0604020202020204" pitchFamily="34" charset="0"/>
                <a:cs typeface="Arial" panose="020B0604020202020204" pitchFamily="34" charset="0"/>
              </a:rPr>
              <a:t>atveju:</a:t>
            </a:r>
          </a:p>
          <a:p>
            <a:pPr marL="514350" indent="-514350">
              <a:lnSpc>
                <a:spcPct val="100000"/>
              </a:lnSpc>
              <a:spcBef>
                <a:spcPts val="600"/>
              </a:spcBef>
              <a:buFont typeface="+mj-lt"/>
              <a:buAutoNum type="arabicParenR"/>
            </a:pPr>
            <a:r>
              <a:rPr lang="lt-LT" sz="2000" b="1" dirty="0">
                <a:latin typeface="Arial" panose="020B0604020202020204" pitchFamily="34" charset="0"/>
                <a:cs typeface="Arial" panose="020B0604020202020204" pitchFamily="34" charset="0"/>
              </a:rPr>
              <a:t>asmuo visiškai pasikeičia </a:t>
            </a:r>
            <a:r>
              <a:rPr lang="lt-LT" sz="2000" dirty="0">
                <a:latin typeface="Arial" panose="020B0604020202020204" pitchFamily="34" charset="0"/>
                <a:cs typeface="Arial" panose="020B0604020202020204" pitchFamily="34" charset="0"/>
              </a:rPr>
              <a:t>– laikysena, veido išraiška, žvilgsnis (tai svarbios bylos aplinkybės, kurias visuomet aiškinasi ekspertai apklausdami liudininkus);</a:t>
            </a:r>
          </a:p>
          <a:p>
            <a:pPr marL="514350" indent="-514350">
              <a:lnSpc>
                <a:spcPct val="100000"/>
              </a:lnSpc>
              <a:spcBef>
                <a:spcPts val="600"/>
              </a:spcBef>
              <a:buFont typeface="+mj-lt"/>
              <a:buAutoNum type="arabicParenR"/>
            </a:pPr>
            <a:r>
              <a:rPr lang="lt-LT" sz="2000" dirty="0">
                <a:latin typeface="Arial" panose="020B0604020202020204" pitchFamily="34" charset="0"/>
                <a:cs typeface="Arial" panose="020B0604020202020204" pitchFamily="34" charset="0"/>
              </a:rPr>
              <a:t>skirtingai nuo fiziologinio girtumo, patologinėje būklėje asmens</a:t>
            </a:r>
            <a:r>
              <a:rPr lang="lt-LT" sz="2000" b="1" dirty="0">
                <a:latin typeface="Arial" panose="020B0604020202020204" pitchFamily="34" charset="0"/>
                <a:cs typeface="Arial" panose="020B0604020202020204" pitchFamily="34" charset="0"/>
              </a:rPr>
              <a:t> judesiai paprastai tikslūs, mechaniški</a:t>
            </a:r>
            <a:r>
              <a:rPr lang="lt-LT" sz="2000" dirty="0">
                <a:latin typeface="Arial" panose="020B0604020202020204" pitchFamily="34" charset="0"/>
                <a:cs typeface="Arial" panose="020B0604020202020204" pitchFamily="34" charset="0"/>
              </a:rPr>
              <a:t>;</a:t>
            </a:r>
          </a:p>
          <a:p>
            <a:pPr marL="514350" indent="-514350">
              <a:lnSpc>
                <a:spcPct val="100000"/>
              </a:lnSpc>
              <a:spcBef>
                <a:spcPts val="600"/>
              </a:spcBef>
              <a:buFont typeface="+mj-lt"/>
              <a:buAutoNum type="arabicParenR"/>
            </a:pPr>
            <a:r>
              <a:rPr lang="lt-LT" sz="2000" dirty="0">
                <a:latin typeface="Arial" panose="020B0604020202020204" pitchFamily="34" charset="0"/>
                <a:cs typeface="Arial" panose="020B0604020202020204" pitchFamily="34" charset="0"/>
              </a:rPr>
              <a:t>padaryti nusikaltimai būna </a:t>
            </a:r>
            <a:r>
              <a:rPr lang="lt-LT" sz="2000" b="1" dirty="0">
                <a:latin typeface="Arial" panose="020B0604020202020204" pitchFamily="34" charset="0"/>
                <a:cs typeface="Arial" panose="020B0604020202020204" pitchFamily="34" charset="0"/>
              </a:rPr>
              <a:t>itin žiaurūs</a:t>
            </a:r>
            <a:r>
              <a:rPr lang="lt-LT" sz="2000" dirty="0">
                <a:latin typeface="Arial" panose="020B0604020202020204" pitchFamily="34" charset="0"/>
                <a:cs typeface="Arial" panose="020B0604020202020204" pitchFamily="34" charset="0"/>
              </a:rPr>
              <a:t>;</a:t>
            </a:r>
          </a:p>
          <a:p>
            <a:pPr marL="514350" indent="-514350">
              <a:lnSpc>
                <a:spcPct val="100000"/>
              </a:lnSpc>
              <a:spcBef>
                <a:spcPts val="600"/>
              </a:spcBef>
              <a:buFont typeface="+mj-lt"/>
              <a:buAutoNum type="arabicParenR"/>
            </a:pPr>
            <a:r>
              <a:rPr lang="lt-LT" sz="2000" dirty="0">
                <a:latin typeface="Arial" panose="020B0604020202020204" pitchFamily="34" charset="0"/>
                <a:cs typeface="Arial" panose="020B0604020202020204" pitchFamily="34" charset="0"/>
              </a:rPr>
              <a:t>po patologinės būsenos asmuo </a:t>
            </a:r>
            <a:r>
              <a:rPr lang="lt-LT" sz="2000" b="1" dirty="0">
                <a:latin typeface="Arial" panose="020B0604020202020204" pitchFamily="34" charset="0"/>
                <a:cs typeface="Arial" panose="020B0604020202020204" pitchFamily="34" charset="0"/>
              </a:rPr>
              <a:t>kietai užmiega ir pabudęs visiškai nieko neatsimena</a:t>
            </a:r>
            <a:r>
              <a:rPr lang="lt-LT" sz="2000" dirty="0">
                <a:latin typeface="Arial" panose="020B0604020202020204" pitchFamily="34" charset="0"/>
                <a:cs typeface="Arial" panose="020B0604020202020204" pitchFamily="34" charset="0"/>
              </a:rPr>
              <a:t>, nieko negali papasakoti;</a:t>
            </a:r>
          </a:p>
          <a:p>
            <a:pPr marL="514350" indent="-514350">
              <a:lnSpc>
                <a:spcPct val="100000"/>
              </a:lnSpc>
              <a:spcBef>
                <a:spcPts val="600"/>
              </a:spcBef>
              <a:buFont typeface="+mj-lt"/>
              <a:buAutoNum type="arabicParenR"/>
            </a:pPr>
            <a:r>
              <a:rPr lang="lt-LT" sz="2000" dirty="0">
                <a:latin typeface="Arial" panose="020B0604020202020204" pitchFamily="34" charset="0"/>
                <a:cs typeface="Arial" panose="020B0604020202020204" pitchFamily="34" charset="0"/>
              </a:rPr>
              <a:t>patologinio girtumo priežastis </a:t>
            </a:r>
            <a:r>
              <a:rPr lang="lt-LT" sz="2000" b="1" dirty="0">
                <a:latin typeface="Arial" panose="020B0604020202020204" pitchFamily="34" charset="0"/>
                <a:cs typeface="Arial" panose="020B0604020202020204" pitchFamily="34" charset="0"/>
              </a:rPr>
              <a:t>nebūna vien alkoholis </a:t>
            </a:r>
            <a:r>
              <a:rPr lang="lt-LT" sz="2000" dirty="0">
                <a:latin typeface="Arial" panose="020B0604020202020204" pitchFamily="34" charset="0"/>
                <a:cs typeface="Arial" panose="020B0604020202020204" pitchFamily="34" charset="0"/>
              </a:rPr>
              <a:t>– tai alkoholio ir streso, nemigos, galvos traumų, vaistų ir kitų veiksnių sąveikos pasekmė;</a:t>
            </a:r>
          </a:p>
          <a:p>
            <a:pPr marL="514350" indent="-514350">
              <a:lnSpc>
                <a:spcPct val="100000"/>
              </a:lnSpc>
              <a:spcBef>
                <a:spcPts val="600"/>
              </a:spcBef>
              <a:buFont typeface="+mj-lt"/>
              <a:buAutoNum type="arabicParenR"/>
            </a:pPr>
            <a:r>
              <a:rPr lang="lt-LT" sz="2000" dirty="0">
                <a:latin typeface="Arial" panose="020B0604020202020204" pitchFamily="34" charset="0"/>
                <a:cs typeface="Arial" panose="020B0604020202020204" pitchFamily="34" charset="0"/>
              </a:rPr>
              <a:t>patologinį girtumą gali sukelti </a:t>
            </a:r>
            <a:r>
              <a:rPr lang="lt-LT" sz="2000" b="1" dirty="0">
                <a:latin typeface="Arial" panose="020B0604020202020204" pitchFamily="34" charset="0"/>
                <a:cs typeface="Arial" panose="020B0604020202020204" pitchFamily="34" charset="0"/>
              </a:rPr>
              <a:t>tiek didelis, tiek mažas alkoholio kiekis</a:t>
            </a:r>
            <a:r>
              <a:rPr lang="lt-LT" sz="2000" dirty="0">
                <a:latin typeface="Arial" panose="020B0604020202020204" pitchFamily="34" charset="0"/>
                <a:cs typeface="Arial" panose="020B0604020202020204" pitchFamily="34" charset="0"/>
              </a:rPr>
              <a:t>. </a:t>
            </a:r>
            <a:endPar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748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2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a:t>
            </a:r>
            <a:r>
              <a:rPr lang="lt-LT" sz="4200" b="1" dirty="0">
                <a:solidFill>
                  <a:srgbClr val="000000"/>
                </a:solidFill>
                <a:latin typeface="Microsoft Sans Serif" panose="020B0604020202020204" pitchFamily="34" charset="0"/>
                <a:ea typeface="Microsoft Sans Serif" panose="020B0604020202020204" pitchFamily="34" charset="0"/>
                <a:cs typeface="Sylfaen" panose="010A0502050306030303" pitchFamily="18" charset="0"/>
              </a:rPr>
              <a:t>subjektyvioji pusė</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dirty="0"/>
          </a:p>
        </p:txBody>
      </p:sp>
    </p:spTree>
    <p:extLst>
      <p:ext uri="{BB962C8B-B14F-4D97-AF65-F5344CB8AC3E}">
        <p14:creationId xmlns:p14="http://schemas.microsoft.com/office/powerpoint/2010/main" val="2741104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Samprata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900" b="1" dirty="0">
                <a:solidFill>
                  <a:srgbClr val="000000"/>
                </a:solidFill>
                <a:latin typeface="Arial" panose="020B0604020202020204" pitchFamily="34" charset="0"/>
                <a:ea typeface="Book Antiqua" panose="02040602050305030304" pitchFamily="18" charset="0"/>
                <a:cs typeface="Arial" panose="020B0604020202020204" pitchFamily="34" charset="0"/>
              </a:rPr>
              <a:t>NV </a:t>
            </a: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subjektyvioji pusė </a:t>
            </a:r>
            <a:r>
              <a:rPr lang="lt-LT" sz="19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9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vidinė pavojingo kėsinimosi, kuriuo pažeidžiami BĮ saugomi teisi­niai gėriai, pasireiškimo pusė.</a:t>
            </a:r>
            <a:endParaRPr lang="lt-LT" sz="1900" dirty="0">
              <a:effectLst/>
              <a:latin typeface="Arial" panose="020B0604020202020204" pitchFamily="34" charset="0"/>
              <a:ea typeface="Book Antiqua" panose="02040602050305030304" pitchFamily="18" charset="0"/>
              <a:cs typeface="Arial" panose="020B0604020202020204" pitchFamily="34" charset="0"/>
            </a:endParaRPr>
          </a:p>
          <a:p>
            <a:pPr>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Pagal BK baudžiama už realią, objektyviai išreikštą veiką (veikimą, neveikimą), o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 už kaltę savaime, t. y. ne už pavojingas mintis, nuotaikas, ketinimus, tikslus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ši sąvoka nevartojama, tačiau BK iš visų vidinės veikos požymių išskiriama:</a:t>
            </a:r>
          </a:p>
          <a:p>
            <a:pPr marL="342900" indent="-342900">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KALTĖ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kaip asmens psichinis santykis su daroma veika ir jos padariniais yra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būtinasis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kiekvienos NV sudėties požymis. </a:t>
            </a:r>
          </a:p>
          <a:p>
            <a:pPr marL="342900" indent="-342900">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MOTYVAS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suvoktos tam tikro elgesio paskatos, </a:t>
            </a:r>
          </a:p>
          <a:p>
            <a:pPr marL="342900" indent="-342900">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TIKS­LAS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rezultato, asmens siekiamo darant NV. </a:t>
            </a:r>
          </a:p>
          <a:p>
            <a:pPr marL="342900" indent="-342900">
              <a:lnSpc>
                <a:spcPct val="100000"/>
              </a:lnSpc>
              <a:spcBef>
                <a:spcPts val="600"/>
              </a:spcBef>
              <a:buFont typeface="+mj-lt"/>
              <a:buAutoNum type="arabicPeriod"/>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a</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tskirais atvejais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svarbios ir kaltininko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EMOCIJOS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Jei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MOTYVAS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ar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TIKSLAS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yra būtini pagrindžiant asmens baudžiamąją atsako­mybę, jie yra nurodomi konkrečių rūšių NV sudėtyse, todėl jie laikytini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papildomieji (fakultatyvūs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SVARBU</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praktikoje NV subjekty­vioji pusė tiriama ne tik remiantis kaltininko parodymais, bet ir anali­zuojant bei vertinant NV objektyviuosius požymius.</a:t>
            </a:r>
          </a:p>
        </p:txBody>
      </p:sp>
    </p:spTree>
    <p:extLst>
      <p:ext uri="{BB962C8B-B14F-4D97-AF65-F5344CB8AC3E}">
        <p14:creationId xmlns:p14="http://schemas.microsoft.com/office/powerpoint/2010/main" val="3294874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Samprata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361950" indent="-180975">
              <a:lnSpc>
                <a:spcPct val="100000"/>
              </a:lnSpc>
              <a:spcBef>
                <a:spcPts val="600"/>
              </a:spcBef>
            </a:pPr>
            <a:r>
              <a:rPr lang="lt-LT" sz="2000" b="1" dirty="0">
                <a:effectLst/>
                <a:latin typeface="Arial" panose="020B0604020202020204" pitchFamily="34" charset="0"/>
                <a:ea typeface="Book Antiqua" panose="02040602050305030304" pitchFamily="18" charset="0"/>
                <a:cs typeface="Arial" panose="020B0604020202020204" pitchFamily="34" charset="0"/>
              </a:rPr>
              <a:t>TEISINĖ NV SUBJEKTYVIOSIOS PUSĖS REIKŠMĖ</a:t>
            </a:r>
            <a:r>
              <a:rPr lang="lt-LT" sz="2000" dirty="0">
                <a:effectLst/>
                <a:latin typeface="Arial" panose="020B0604020202020204" pitchFamily="34" charset="0"/>
                <a:ea typeface="Book Antiqua" panose="02040602050305030304" pitchFamily="18" charset="0"/>
                <a:cs typeface="Arial" panose="020B0604020202020204" pitchFamily="34" charset="0"/>
              </a:rPr>
              <a:t>: </a:t>
            </a:r>
          </a:p>
          <a:p>
            <a:pPr marL="523875" indent="-342900">
              <a:lnSpc>
                <a:spcPct val="100000"/>
              </a:lnSpc>
              <a:spcBef>
                <a:spcPts val="600"/>
              </a:spcBef>
              <a:buFont typeface="+mj-lt"/>
              <a:buAutoNum type="arabicPeriod"/>
            </a:pPr>
            <a:r>
              <a:rPr lang="lt-LT" sz="2000" dirty="0">
                <a:effectLst/>
                <a:latin typeface="Arial" panose="020B0604020202020204" pitchFamily="34" charset="0"/>
                <a:ea typeface="Book Antiqua" panose="02040602050305030304" pitchFamily="18" charset="0"/>
                <a:cs typeface="Arial" panose="020B0604020202020204" pitchFamily="34" charset="0"/>
              </a:rPr>
              <a:t>ji yra </a:t>
            </a:r>
            <a:r>
              <a:rPr lang="lt-LT" sz="2000" b="1" dirty="0">
                <a:effectLst/>
                <a:latin typeface="Arial" panose="020B0604020202020204" pitchFamily="34" charset="0"/>
                <a:ea typeface="Book Antiqua" panose="02040602050305030304" pitchFamily="18" charset="0"/>
                <a:cs typeface="Arial" panose="020B0604020202020204" pitchFamily="34" charset="0"/>
              </a:rPr>
              <a:t>sudėtinė baudžiamosios atsakomybės pagrindų da­lis</a:t>
            </a:r>
            <a:r>
              <a:rPr lang="lt-LT" sz="2000" dirty="0">
                <a:effectLst/>
                <a:latin typeface="Arial" panose="020B0604020202020204" pitchFamily="34" charset="0"/>
                <a:ea typeface="Book Antiqua" panose="02040602050305030304" pitchFamily="18" charset="0"/>
                <a:cs typeface="Arial" panose="020B0604020202020204" pitchFamily="34" charset="0"/>
              </a:rPr>
              <a:t>; </a:t>
            </a:r>
          </a:p>
          <a:p>
            <a:pPr marL="523875" indent="-342900">
              <a:lnSpc>
                <a:spcPct val="100000"/>
              </a:lnSpc>
              <a:spcBef>
                <a:spcPts val="600"/>
              </a:spcBef>
              <a:buFont typeface="+mj-lt"/>
              <a:buAutoNum type="arabicPeriod"/>
            </a:pPr>
            <a:r>
              <a:rPr lang="lt-LT" sz="2000" dirty="0">
                <a:effectLst/>
                <a:latin typeface="Arial" panose="020B0604020202020204" pitchFamily="34" charset="0"/>
                <a:ea typeface="Book Antiqua" panose="02040602050305030304" pitchFamily="18" charset="0"/>
                <a:cs typeface="Arial" panose="020B0604020202020204" pitchFamily="34" charset="0"/>
              </a:rPr>
              <a:t>kriterijus atriboti nuo veikų, nors ir sukėlusių žalingų padarinių, bet pagal įstatymą </a:t>
            </a:r>
            <a:r>
              <a:rPr lang="lt-LT" sz="2000" b="1" dirty="0">
                <a:effectLst/>
                <a:latin typeface="Arial" panose="020B0604020202020204" pitchFamily="34" charset="0"/>
                <a:ea typeface="Book Antiqua" panose="02040602050305030304" pitchFamily="18" charset="0"/>
                <a:cs typeface="Arial" panose="020B0604020202020204" pitchFamily="34" charset="0"/>
              </a:rPr>
              <a:t>nelaikomų nusikalstamomis</a:t>
            </a:r>
            <a:r>
              <a:rPr lang="lt-LT" sz="2000" dirty="0">
                <a:effectLst/>
                <a:latin typeface="Arial" panose="020B0604020202020204" pitchFamily="34" charset="0"/>
                <a:ea typeface="Book Antiqua" panose="02040602050305030304" pitchFamily="18" charset="0"/>
                <a:cs typeface="Arial" panose="020B0604020202020204" pitchFamily="34" charset="0"/>
              </a:rPr>
              <a:t>, </a:t>
            </a:r>
            <a:r>
              <a:rPr lang="lt-LT" sz="2000" i="1" dirty="0">
                <a:effectLst/>
                <a:latin typeface="Arial" panose="020B0604020202020204" pitchFamily="34" charset="0"/>
                <a:ea typeface="Book Antiqua" panose="02040602050305030304" pitchFamily="18" charset="0"/>
                <a:cs typeface="Arial" panose="020B0604020202020204" pitchFamily="34" charset="0"/>
              </a:rPr>
              <a:t>pvz. neatsargiai padarius žalingą veiką, už kurią pagal BK baudžiama tik esant kaltininko tyčiai</a:t>
            </a:r>
            <a:r>
              <a:rPr lang="lt-LT" sz="2000" dirty="0">
                <a:effectLst/>
                <a:latin typeface="Arial" panose="020B0604020202020204" pitchFamily="34" charset="0"/>
                <a:ea typeface="Book Antiqua" panose="02040602050305030304" pitchFamily="18" charset="0"/>
                <a:cs typeface="Arial" panose="020B0604020202020204" pitchFamily="34" charset="0"/>
              </a:rPr>
              <a:t>; </a:t>
            </a:r>
          </a:p>
          <a:p>
            <a:pPr marL="523875" indent="-342900">
              <a:lnSpc>
                <a:spcPct val="100000"/>
              </a:lnSpc>
              <a:spcBef>
                <a:spcPts val="600"/>
              </a:spcBef>
              <a:buFont typeface="+mj-lt"/>
              <a:buAutoNum type="arabicPeriod"/>
            </a:pPr>
            <a:r>
              <a:rPr lang="lt-LT" sz="2000" dirty="0">
                <a:effectLst/>
                <a:latin typeface="Arial" panose="020B0604020202020204" pitchFamily="34" charset="0"/>
                <a:ea typeface="Book Antiqua" panose="02040602050305030304" pitchFamily="18" charset="0"/>
                <a:cs typeface="Arial" panose="020B0604020202020204" pitchFamily="34" charset="0"/>
              </a:rPr>
              <a:t>iš esmės vienintelis krite­rijus, </a:t>
            </a:r>
            <a:r>
              <a:rPr lang="lt-LT" sz="2000" b="1" dirty="0">
                <a:effectLst/>
                <a:latin typeface="Arial" panose="020B0604020202020204" pitchFamily="34" charset="0"/>
                <a:ea typeface="Book Antiqua" panose="02040602050305030304" pitchFamily="18" charset="0"/>
                <a:cs typeface="Arial" panose="020B0604020202020204" pitchFamily="34" charset="0"/>
              </a:rPr>
              <a:t>pagal kurį atribojamos NV, turinčios tapačius objektyviuosius požymius</a:t>
            </a:r>
            <a:r>
              <a:rPr lang="lt-LT" sz="2000" dirty="0">
                <a:effectLst/>
                <a:latin typeface="Arial" panose="020B0604020202020204" pitchFamily="34" charset="0"/>
                <a:ea typeface="Book Antiqua" panose="02040602050305030304" pitchFamily="18" charset="0"/>
                <a:cs typeface="Arial" panose="020B0604020202020204" pitchFamily="34" charset="0"/>
              </a:rPr>
              <a:t>; </a:t>
            </a:r>
          </a:p>
          <a:p>
            <a:pPr marL="523875" indent="-342900">
              <a:lnSpc>
                <a:spcPct val="100000"/>
              </a:lnSpc>
              <a:spcBef>
                <a:spcPts val="600"/>
              </a:spcBef>
              <a:buFont typeface="+mj-lt"/>
              <a:buAutoNum type="arabicPeriod"/>
            </a:pPr>
            <a:r>
              <a:rPr lang="lt-LT" sz="2000" b="1" dirty="0">
                <a:effectLst/>
                <a:latin typeface="Arial" panose="020B0604020202020204" pitchFamily="34" charset="0"/>
                <a:ea typeface="Book Antiqua" panose="02040602050305030304" pitchFamily="18" charset="0"/>
                <a:cs typeface="Arial" panose="020B0604020202020204" pitchFamily="34" charset="0"/>
              </a:rPr>
              <a:t>padeda diferencijuoti baudžiamąją atsa­komybę: </a:t>
            </a:r>
            <a:r>
              <a:rPr lang="lt-LT" sz="2000" dirty="0">
                <a:effectLst/>
                <a:latin typeface="Arial" panose="020B0604020202020204" pitchFamily="34" charset="0"/>
                <a:ea typeface="Book Antiqua" panose="02040602050305030304" pitchFamily="18" charset="0"/>
                <a:cs typeface="Arial" panose="020B0604020202020204" pitchFamily="34" charset="0"/>
              </a:rPr>
              <a:t>tyčinės veikos laikomos pavojingesnėmis už tam tikrus neatsargius nusikaltimus; </a:t>
            </a:r>
          </a:p>
          <a:p>
            <a:pPr marL="523875" indent="-342900">
              <a:lnSpc>
                <a:spcPct val="100000"/>
              </a:lnSpc>
              <a:spcBef>
                <a:spcPts val="600"/>
              </a:spcBef>
              <a:buFont typeface="+mj-lt"/>
              <a:buAutoNum type="arabicPeriod"/>
            </a:pPr>
            <a:r>
              <a:rPr lang="lt-LT" sz="2000" b="1" dirty="0">
                <a:effectLst/>
                <a:latin typeface="Arial" panose="020B0604020202020204" pitchFamily="34" charset="0"/>
                <a:ea typeface="Book Antiqua" panose="02040602050305030304" pitchFamily="18" charset="0"/>
                <a:cs typeface="Arial" panose="020B0604020202020204" pitchFamily="34" charset="0"/>
              </a:rPr>
              <a:t>sprendžiama apie padarytosios NV pavojingumo laipsnį ir individualizuojama baudžiamoji atsakomybė</a:t>
            </a:r>
            <a:r>
              <a:rPr lang="lt-LT" sz="2000" dirty="0">
                <a:effectLst/>
                <a:latin typeface="Arial" panose="020B0604020202020204" pitchFamily="34" charset="0"/>
                <a:ea typeface="Book Antiqua" panose="02040602050305030304" pitchFamily="18" charset="0"/>
                <a:cs typeface="Arial" panose="020B0604020202020204" pitchFamily="34" charset="0"/>
              </a:rPr>
              <a:t>, kaltininkui skiriama bausmė ar taikomos kitos baudžiamosios teisinės priemonės; </a:t>
            </a:r>
          </a:p>
          <a:p>
            <a:pPr marL="361950" indent="-180975">
              <a:lnSpc>
                <a:spcPct val="100000"/>
              </a:lnSpc>
              <a:spcBef>
                <a:spcPts val="600"/>
              </a:spcBef>
            </a:pP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503364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Kaltė ir jos formos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KALTĖ </a:t>
            </a:r>
            <a:r>
              <a:rPr lang="lt-LT" sz="19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900" dirty="0">
                <a:effectLst/>
                <a:latin typeface="Arial" panose="020B0604020202020204" pitchFamily="34" charset="0"/>
                <a:ea typeface="Book Antiqua" panose="02040602050305030304" pitchFamily="18" charset="0"/>
                <a:cs typeface="Arial" panose="020B0604020202020204" pitchFamily="34" charset="0"/>
              </a:rPr>
              <a:t> būtinas kiekvienos NV subjektyvusis po­žymis, apibūdinantis asmens psichinį santykį su jo daroma pavojinga veika ir šios veikos padariniais.</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Kaltę apibūdina</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42900" indent="-342900">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INTELEKTINIS ELEMENTAS </a:t>
            </a:r>
            <a:r>
              <a:rPr lang="lt-LT" sz="19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savo elgesio pavojingumo suvokimas ir tokio elgesio pavojingų padarinių numatymas arba </a:t>
            </a: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galėjimas ir pri­valėjimas tai suvokti</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PASTABA</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turi būti suvokiama ne tik faktinė, bet ir socialinė savo elgesio ir jo padarinių esmė.</a:t>
            </a:r>
          </a:p>
          <a:p>
            <a:pPr marL="342900" indent="-342900">
              <a:lnSpc>
                <a:spcPct val="100000"/>
              </a:lnSpc>
              <a:spcBef>
                <a:spcPts val="600"/>
              </a:spcBef>
              <a:buFont typeface="+mj-lt"/>
              <a:buAutoNum type="arabicPeriod"/>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VALINIS ELEMENTAS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 sąmoningas savo protinių bei fizinių pastangų sutelkimas ir nukreipimas priimant atitinkamus sprendimus dėl elgesio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varianto pasirinkimo, apibrėžiant numatyto elgesio tikslus, jo koregavimą siekiant tikslo, susilaikymą nuo tam tikrų veiksmų</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t. t..</a:t>
            </a:r>
          </a:p>
          <a:p>
            <a:pPr>
              <a:lnSpc>
                <a:spcPct val="100000"/>
              </a:lnSpc>
              <a:spcBef>
                <a:spcPts val="600"/>
              </a:spcBef>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TAČIAU</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šių požymių išskyrimas yra santykinis ir BT doktrinoje atliekamas siekiant atskleisti kaltės turinį.</a:t>
            </a:r>
          </a:p>
          <a:p>
            <a:pPr>
              <a:lnSpc>
                <a:spcPct val="100000"/>
              </a:lnSpc>
              <a:spcBef>
                <a:spcPts val="600"/>
              </a:spcBef>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PASTABOS</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p>
          <a:p>
            <a:pPr marL="342900" indent="-342900">
              <a:lnSpc>
                <a:spcPct val="100000"/>
              </a:lnSpc>
              <a:spcBef>
                <a:spcPts val="600"/>
              </a:spcBef>
              <a:buFont typeface="+mj-lt"/>
              <a:buAutoNum type="arabicPeriod"/>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Konkrečios NV kaltės turinį visada apibrė­žia tos NV sudėties požymių visuma. </a:t>
            </a:r>
          </a:p>
          <a:p>
            <a:pPr marL="342900" indent="-342900">
              <a:lnSpc>
                <a:spcPct val="100000"/>
              </a:lnSpc>
              <a:spcBef>
                <a:spcPts val="600"/>
              </a:spcBef>
              <a:buFont typeface="+mj-lt"/>
              <a:buAutoNum type="arabicPeriod"/>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Inkriminuojant kaltininkui konkrečią veiką turi būti nustatytas jo psichinis santykis su kiekvienu sudėties požymiu ir jų visuma.</a:t>
            </a:r>
          </a:p>
          <a:p>
            <a:pPr>
              <a:lnSpc>
                <a:spcPct val="100000"/>
              </a:lnSpc>
              <a:spcBef>
                <a:spcPts val="600"/>
              </a:spcBef>
            </a:pP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191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Kaltė ir jos formos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52939" y="1451113"/>
            <a:ext cx="10784593" cy="5302025"/>
          </a:xfrm>
        </p:spPr>
        <p:txBody>
          <a:bodyPr>
            <a:noAutofit/>
          </a:bodyPr>
          <a:lstStyle/>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MIŠRI KALTĖ:</a:t>
            </a:r>
          </a:p>
          <a:p>
            <a:pPr>
              <a:lnSpc>
                <a:spcPct val="100000"/>
              </a:lnSpc>
              <a:spcBef>
                <a:spcPts val="600"/>
              </a:spcBef>
            </a:pPr>
            <a:r>
              <a:rPr lang="lt-LT" sz="2000" b="1" dirty="0">
                <a:latin typeface="Arial" panose="020B0604020202020204" pitchFamily="34" charset="0"/>
                <a:cs typeface="Arial" panose="020B0604020202020204" pitchFamily="34" charset="0"/>
              </a:rPr>
              <a:t>Mišri kaltė </a:t>
            </a:r>
            <a:r>
              <a:rPr lang="lt-LT" sz="2000" dirty="0">
                <a:latin typeface="Arial" panose="020B0604020202020204" pitchFamily="34" charset="0"/>
                <a:cs typeface="Arial" panose="020B0604020202020204" pitchFamily="34" charset="0"/>
              </a:rPr>
              <a:t>– atvejis, kai </a:t>
            </a:r>
            <a:r>
              <a:rPr lang="lt-LT" sz="2000" b="1" dirty="0">
                <a:latin typeface="Arial" panose="020B0604020202020204" pitchFamily="34" charset="0"/>
                <a:cs typeface="Arial" panose="020B0604020202020204" pitchFamily="34" charset="0"/>
              </a:rPr>
              <a:t>tyčinis nusikaltimas yra kvalifikuotas neatsargiai sukeltais padariniais, </a:t>
            </a:r>
            <a:r>
              <a:rPr lang="lt-LT" sz="2000" dirty="0">
                <a:latin typeface="Arial" panose="020B0604020202020204" pitchFamily="34" charset="0"/>
                <a:cs typeface="Arial" panose="020B0604020202020204" pitchFamily="34" charset="0"/>
              </a:rPr>
              <a:t>t. y. kai v</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eikai būdinga ir tyčia (priskiriama kaltininko elgesiui), ir neatsargumas (atsižvelgiant į kaltininko sukeltus padari­nius)</a:t>
            </a: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p>
          <a:p>
            <a:pPr>
              <a:lnSpc>
                <a:spcPct val="100000"/>
              </a:lnSpc>
              <a:spcBef>
                <a:spcPts val="600"/>
              </a:spcBef>
            </a:pPr>
            <a:r>
              <a:rPr lang="lt-LT" sz="2000" dirty="0">
                <a:latin typeface="Arial" panose="020B0604020202020204" pitchFamily="34" charset="0"/>
                <a:cs typeface="Arial" panose="020B0604020202020204" pitchFamily="34" charset="0"/>
              </a:rPr>
              <a:t>BK yra formaliomis sudėtimis aprašytų tyčinių veikų, kurios yra gana pavojingos dėl galimų, gresiančių sunkių padarinių, </a:t>
            </a:r>
            <a:r>
              <a:rPr lang="lt-LT" sz="2000" i="1" dirty="0">
                <a:latin typeface="Arial" panose="020B0604020202020204" pitchFamily="34" charset="0"/>
                <a:cs typeface="Arial" panose="020B0604020202020204" pitchFamily="34" charset="0"/>
              </a:rPr>
              <a:t>pvz. BK 251 str. 1-3 d. (orlaivio užgrobimas), 275 str. 1 d. (neteisėta farmacinė veikla), tačiau kartu įstatymų leidėjas numatė, kad jeigu kiltų sunkūs padariniai, tuomet atsakomybė būtų kur kas griežtesnė – BK 251 str. 4 d., 275 str. 2 d.</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DĖL TO</a:t>
            </a:r>
            <a:r>
              <a:rPr lang="lt-LT" sz="2000" dirty="0">
                <a:latin typeface="Arial" panose="020B0604020202020204" pitchFamily="34" charset="0"/>
                <a:cs typeface="Arial" panose="020B0604020202020204" pitchFamily="34" charset="0"/>
              </a:rPr>
              <a:t>, </a:t>
            </a:r>
            <a:r>
              <a:rPr lang="lt-LT" sz="2000" b="1" dirty="0">
                <a:latin typeface="Arial" panose="020B0604020202020204" pitchFamily="34" charset="0"/>
                <a:cs typeface="Arial" panose="020B0604020202020204" pitchFamily="34" charset="0"/>
              </a:rPr>
              <a:t>sunkūs padariniai gali būti sukelti ir neatsargiai</a:t>
            </a:r>
            <a:r>
              <a:rPr lang="lt-LT" sz="2000" dirty="0">
                <a:latin typeface="Arial" panose="020B0604020202020204" pitchFamily="34" charset="0"/>
                <a:cs typeface="Arial" panose="020B0604020202020204" pitchFamily="34" charset="0"/>
              </a:rPr>
              <a:t>. </a:t>
            </a:r>
          </a:p>
          <a:p>
            <a:pPr>
              <a:lnSpc>
                <a:spcPct val="100000"/>
              </a:lnSpc>
              <a:spcBef>
                <a:spcPts val="600"/>
              </a:spcBef>
            </a:pPr>
            <a:r>
              <a:rPr lang="lt-LT" sz="2000" b="1" dirty="0">
                <a:latin typeface="Arial" panose="020B0604020202020204" pitchFamily="34" charset="0"/>
                <a:cs typeface="Arial" panose="020B0604020202020204" pitchFamily="34" charset="0"/>
              </a:rPr>
              <a:t>NORS</a:t>
            </a:r>
            <a:r>
              <a:rPr lang="lt-LT" sz="2000" dirty="0">
                <a:latin typeface="Arial" panose="020B0604020202020204" pitchFamily="34" charset="0"/>
                <a:cs typeface="Arial" panose="020B0604020202020204" pitchFamily="34" charset="0"/>
              </a:rPr>
              <a:t> tai tiksliai </a:t>
            </a:r>
            <a:r>
              <a:rPr lang="lt-LT" sz="2000" b="1" dirty="0">
                <a:latin typeface="Arial" panose="020B0604020202020204" pitchFamily="34" charset="0"/>
                <a:cs typeface="Arial" panose="020B0604020202020204" pitchFamily="34" charset="0"/>
              </a:rPr>
              <a:t>neatitinka nei tyčinio, nei neatsargaus</a:t>
            </a:r>
            <a:r>
              <a:rPr lang="lt-LT" sz="2000" dirty="0">
                <a:latin typeface="Arial" panose="020B0604020202020204" pitchFamily="34" charset="0"/>
                <a:cs typeface="Arial" panose="020B0604020202020204" pitchFamily="34" charset="0"/>
              </a:rPr>
              <a:t> nusikaltimo apibrėžimų, </a:t>
            </a:r>
            <a:r>
              <a:rPr lang="lt-LT" sz="2000" b="1" dirty="0">
                <a:latin typeface="Arial" panose="020B0604020202020204" pitchFamily="34" charset="0"/>
                <a:cs typeface="Arial" panose="020B0604020202020204" pitchFamily="34" charset="0"/>
              </a:rPr>
              <a:t>TAČIAU</a:t>
            </a:r>
            <a:r>
              <a:rPr lang="lt-LT" sz="2000" dirty="0">
                <a:latin typeface="Arial" panose="020B0604020202020204" pitchFamily="34" charset="0"/>
                <a:cs typeface="Arial" panose="020B0604020202020204" pitchFamily="34" charset="0"/>
              </a:rPr>
              <a:t> mišria kalte padarytos NV yra </a:t>
            </a:r>
            <a:r>
              <a:rPr lang="lt-LT" sz="2000" b="1" dirty="0">
                <a:latin typeface="Arial" panose="020B0604020202020204" pitchFamily="34" charset="0"/>
                <a:cs typeface="Arial" panose="020B0604020202020204" pitchFamily="34" charset="0"/>
              </a:rPr>
              <a:t>PRILYGINAMOS TYČINĖMS NV</a:t>
            </a:r>
            <a:r>
              <a:rPr lang="lt-LT" sz="2000" dirty="0">
                <a:latin typeface="Arial" panose="020B0604020202020204" pitchFamily="34" charset="0"/>
                <a:cs typeface="Arial" panose="020B0604020202020204" pitchFamily="34" charset="0"/>
              </a:rPr>
              <a:t>, nes </a:t>
            </a:r>
            <a:r>
              <a:rPr lang="lt-LT" sz="2000" b="1" dirty="0">
                <a:latin typeface="Arial" panose="020B0604020202020204" pitchFamily="34" charset="0"/>
                <a:cs typeface="Arial" panose="020B0604020202020204" pitchFamily="34" charset="0"/>
              </a:rPr>
              <a:t>padariniai kaltininko gali būti nenumatyti ar numatyti tik nedideliu laipsniu</a:t>
            </a:r>
            <a:r>
              <a:rPr lang="lt-LT" sz="2000" dirty="0">
                <a:latin typeface="Arial" panose="020B0604020202020204" pitchFamily="34" charset="0"/>
                <a:cs typeface="Arial" panose="020B0604020202020204" pitchFamily="34" charset="0"/>
              </a:rPr>
              <a:t>, kaip būdinga neatsargumui. </a:t>
            </a:r>
          </a:p>
          <a:p>
            <a:pPr>
              <a:lnSpc>
                <a:spcPct val="100000"/>
              </a:lnSpc>
              <a:spcBef>
                <a:spcPts val="600"/>
              </a:spcBef>
            </a:pPr>
            <a:r>
              <a:rPr lang="lt-LT" sz="2000" b="1" dirty="0">
                <a:latin typeface="Arial" panose="020B0604020202020204" pitchFamily="34" charset="0"/>
                <a:cs typeface="Arial" panose="020B0604020202020204" pitchFamily="34" charset="0"/>
              </a:rPr>
              <a:t>SVARBU</a:t>
            </a:r>
            <a:r>
              <a:rPr lang="lt-LT" sz="2000" dirty="0">
                <a:latin typeface="Arial" panose="020B0604020202020204" pitchFamily="34" charset="0"/>
                <a:cs typeface="Arial" panose="020B0604020202020204" pitchFamily="34" charset="0"/>
              </a:rPr>
              <a:t> mišri kaltė galima tik tuomet, kai </a:t>
            </a:r>
            <a:r>
              <a:rPr lang="lt-LT" sz="2000" b="1" dirty="0">
                <a:latin typeface="Arial" panose="020B0604020202020204" pitchFamily="34" charset="0"/>
                <a:cs typeface="Arial" panose="020B0604020202020204" pitchFamily="34" charset="0"/>
              </a:rPr>
              <a:t>nusikaltimas yra kvalifikuotas padariniais</a:t>
            </a:r>
            <a:r>
              <a:rPr lang="lt-LT" sz="2000" dirty="0">
                <a:latin typeface="Arial" panose="020B0604020202020204" pitchFamily="34" charset="0"/>
                <a:cs typeface="Arial" panose="020B0604020202020204" pitchFamily="34" charset="0"/>
              </a:rPr>
              <a:t>, </a:t>
            </a:r>
            <a:r>
              <a:rPr lang="lt-LT" sz="2000" i="1" dirty="0">
                <a:latin typeface="Arial" panose="020B0604020202020204" pitchFamily="34" charset="0"/>
                <a:cs typeface="Arial" panose="020B0604020202020204" pitchFamily="34" charset="0"/>
              </a:rPr>
              <a:t>pvz. metant į žmogų plytą ir sukeliant jam sveikatos sutrikdymą ar mirtį.</a:t>
            </a:r>
            <a:r>
              <a:rPr lang="lt-LT" sz="2000" b="1"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endParaRPr lang="lt-LT" sz="20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217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Kaltė ir jos formos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361950" indent="-180975">
              <a:lnSpc>
                <a:spcPct val="100000"/>
              </a:lnSpc>
              <a:spcBef>
                <a:spcPts val="600"/>
              </a:spcBef>
            </a:pP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JURIDINIO ASMENS KALTĖ: </a:t>
            </a:r>
          </a:p>
          <a:p>
            <a:pPr marL="361950" indent="-180975">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Tokio subjekto baudžiamoji atsakomybė yra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IŠVESTINĖ IŠ FIZINIO ASMENS ATSAKOMYBĖS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18097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juridinio asmens kaltė, nors ir glaudžiai susi­jusi su fizinio asmens kalte,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NĖRA TAPATI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pastarajai ir negali būti savaime perkeliama juridiniam asmeniui.</a:t>
            </a:r>
          </a:p>
          <a:p>
            <a:pPr marL="361950" indent="-180975">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Tokį teisiškai reikšmingą ryšį pirmiausia parodo tai, kad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juridinio asmens veiklos strategija, politika, vidaus struktūra, procedūros ir pan</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sudaro prielaidas (ar net yra orientuotos) juridiniam asmeniui veikti nusikalstamai.</a:t>
            </a:r>
          </a:p>
          <a:p>
            <a:pPr marL="361950" indent="-180975">
              <a:lnSpc>
                <a:spcPct val="100000"/>
              </a:lnSpc>
              <a:spcBef>
                <a:spcPts val="600"/>
              </a:spcBef>
            </a:pPr>
            <a:r>
              <a:rPr lang="lt-LT" sz="2000" b="1" dirty="0">
                <a:effectLst/>
                <a:latin typeface="Arial" panose="020B0604020202020204" pitchFamily="34" charset="0"/>
                <a:ea typeface="Book Antiqua" panose="02040602050305030304" pitchFamily="18" charset="0"/>
                <a:cs typeface="Arial" panose="020B0604020202020204" pitchFamily="34" charset="0"/>
              </a:rPr>
              <a:t>BE TO</a:t>
            </a:r>
            <a:r>
              <a:rPr lang="lt-LT" sz="2000" dirty="0">
                <a:effectLst/>
                <a:latin typeface="Arial" panose="020B0604020202020204" pitchFamily="34" charset="0"/>
                <a:ea typeface="Book Antiqua" panose="02040602050305030304" pitchFamily="18" charset="0"/>
                <a:cs typeface="Arial" panose="020B0604020202020204" pitchFamily="34" charset="0"/>
              </a:rPr>
              <a:t>, pri­pažinus, kad fizinio asmens NV buvo padaryta siekiant gauti turtinės naudos ar kitais juridinio asmens interesais, taip pat turi būti nustatoma</a:t>
            </a:r>
            <a:r>
              <a:rPr lang="lt-LT" sz="2000" dirty="0">
                <a:latin typeface="Arial" panose="020B0604020202020204" pitchFamily="34" charset="0"/>
                <a:ea typeface="Book Antiqua" panose="02040602050305030304" pitchFamily="18" charset="0"/>
                <a:cs typeface="Arial" panose="020B0604020202020204" pitchFamily="34" charset="0"/>
              </a:rPr>
              <a:t>: </a:t>
            </a:r>
          </a:p>
          <a:p>
            <a:pPr marL="523875" indent="-342900">
              <a:lnSpc>
                <a:spcPct val="100000"/>
              </a:lnSpc>
              <a:spcBef>
                <a:spcPts val="600"/>
              </a:spcBef>
              <a:buFont typeface="+mj-lt"/>
              <a:buAutoNum type="arabicPeriod"/>
            </a:pPr>
            <a:r>
              <a:rPr lang="lt-LT" sz="2000" dirty="0">
                <a:effectLst/>
                <a:latin typeface="Arial" panose="020B0604020202020204" pitchFamily="34" charset="0"/>
                <a:ea typeface="Book Antiqua" panose="02040602050305030304" pitchFamily="18" charset="0"/>
                <a:cs typeface="Arial" panose="020B0604020202020204" pitchFamily="34" charset="0"/>
              </a:rPr>
              <a:t>juridinio asmens valdymo organas (organai)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ar savininkas, arba pagrindiniai juridinio asmens akcininkai, turin­tys sprendžiamojo balso teisę, </a:t>
            </a:r>
          </a:p>
          <a:p>
            <a:pPr marL="523875"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žinojo apie tokią fizinio asmens daromą ar rengiamą NV, </a:t>
            </a:r>
          </a:p>
          <a:p>
            <a:pPr marL="523875" indent="-342900">
              <a:lnSpc>
                <a:spcPct val="100000"/>
              </a:lnSpc>
              <a:spcBef>
                <a:spcPts val="600"/>
              </a:spcBef>
              <a:buFont typeface="+mj-lt"/>
              <a:buAutoNum type="arabicPeriod"/>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ją skatino ar sudarė sąlygas tokią NV padaryti. </a:t>
            </a:r>
          </a:p>
        </p:txBody>
      </p:sp>
    </p:spTree>
    <p:extLst>
      <p:ext uri="{BB962C8B-B14F-4D97-AF65-F5344CB8AC3E}">
        <p14:creationId xmlns:p14="http://schemas.microsoft.com/office/powerpoint/2010/main" val="1322285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Kaltė ir jos formos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073426" y="1343818"/>
            <a:ext cx="10864106" cy="5409320"/>
          </a:xfrm>
        </p:spPr>
        <p:txBody>
          <a:bodyPr>
            <a:noAutofit/>
          </a:bodyPr>
          <a:lstStyle/>
          <a:p>
            <a:pPr marL="342900" indent="-257175">
              <a:lnSpc>
                <a:spcPct val="100000"/>
              </a:lnSpc>
              <a:spcBef>
                <a:spcPts val="600"/>
              </a:spcBef>
            </a:pPr>
            <a:r>
              <a:rPr lang="lt-LT" sz="1900" b="1" dirty="0">
                <a:effectLst/>
                <a:latin typeface="Arial" panose="020B0604020202020204" pitchFamily="34" charset="0"/>
                <a:ea typeface="Book Antiqua" panose="02040602050305030304" pitchFamily="18" charset="0"/>
                <a:cs typeface="Arial" panose="020B0604020202020204" pitchFamily="34" charset="0"/>
              </a:rPr>
              <a:t>KALTĖS REIKŠMĖ:</a:t>
            </a:r>
          </a:p>
          <a:p>
            <a:pPr marL="342900" lvl="0" indent="-257175">
              <a:lnSpc>
                <a:spcPct val="100000"/>
              </a:lnSpc>
              <a:spcBef>
                <a:spcPts val="600"/>
              </a:spcBef>
              <a:buClr>
                <a:srgbClr val="000000"/>
              </a:buClr>
              <a:buSzPts val="950"/>
              <a:buFont typeface="+mj-lt"/>
              <a:buAutoNum type="arabicParenR"/>
              <a:tabLst>
                <a:tab pos="195580" algn="l"/>
              </a:tabLst>
            </a:pP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kaltė -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būtina sudėtinė subjektyvioji baudžiamosios atsakomy­bės pagrindimo dalis</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a:t>
            </a:r>
          </a:p>
          <a:p>
            <a:pPr marL="342900" lvl="0" indent="-257175">
              <a:lnSpc>
                <a:spcPct val="100000"/>
              </a:lnSpc>
              <a:spcBef>
                <a:spcPts val="600"/>
              </a:spcBef>
              <a:buClr>
                <a:srgbClr val="000000"/>
              </a:buClr>
              <a:buSzPts val="950"/>
              <a:buFont typeface="+mj-lt"/>
              <a:buAutoNum type="arabicParenR"/>
              <a:tabLst>
                <a:tab pos="192405" algn="l"/>
              </a:tabLst>
            </a:pP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subjektyvi riba atskiriant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nusikalstamą elgesį nuo nenusikalstamo</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a:t>
            </a:r>
          </a:p>
          <a:p>
            <a:pPr marL="342900" lvl="0" indent="-257175">
              <a:lnSpc>
                <a:spcPct val="100000"/>
              </a:lnSpc>
              <a:spcBef>
                <a:spcPts val="600"/>
              </a:spcBef>
              <a:buClr>
                <a:srgbClr val="000000"/>
              </a:buClr>
              <a:buSzPts val="950"/>
              <a:buFont typeface="+mj-lt"/>
              <a:buAutoNum type="arabicParenR"/>
              <a:tabLst>
                <a:tab pos="198755" algn="l"/>
              </a:tabLst>
            </a:pP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kaltės forma lemia objektyviaisiais požymiais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sutampančių veikų </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(pvz., BK 129 ir 132 str.)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atribojimą</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a:t>
            </a:r>
          </a:p>
          <a:p>
            <a:pPr marL="342900" lvl="0" indent="-257175">
              <a:lnSpc>
                <a:spcPct val="100000"/>
              </a:lnSpc>
              <a:spcBef>
                <a:spcPts val="600"/>
              </a:spcBef>
              <a:buClr>
                <a:srgbClr val="000000"/>
              </a:buClr>
              <a:buSzPts val="950"/>
              <a:buFont typeface="+mj-lt"/>
              <a:buAutoNum type="arabicParenR"/>
              <a:tabLst>
                <a:tab pos="198755" algn="l"/>
              </a:tabLst>
            </a:pP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kaltės forma - vienas iš krite­rijų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klasifikuojant nusikaltimus </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(BK 12 str.); </a:t>
            </a:r>
          </a:p>
          <a:p>
            <a:pPr marL="342900" lvl="0" indent="-257175">
              <a:lnSpc>
                <a:spcPct val="100000"/>
              </a:lnSpc>
              <a:spcBef>
                <a:spcPts val="600"/>
              </a:spcBef>
              <a:buClr>
                <a:srgbClr val="000000"/>
              </a:buClr>
              <a:buSzPts val="950"/>
              <a:buFont typeface="+mj-lt"/>
              <a:buAutoNum type="arabicParenR"/>
              <a:tabLst>
                <a:tab pos="198755" algn="l"/>
              </a:tabLst>
            </a:pP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tai svarbi informacija, pagal kurią sprendžiama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individualizuojant baudžiamąją atsakomybę, </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skiriamą bausmę (BK 54 str. 2d. 1, 2, 5 p.); </a:t>
            </a:r>
          </a:p>
          <a:p>
            <a:pPr marL="342900" lvl="0" indent="-257175">
              <a:lnSpc>
                <a:spcPct val="100000"/>
              </a:lnSpc>
              <a:spcBef>
                <a:spcPts val="600"/>
              </a:spcBef>
              <a:buClr>
                <a:srgbClr val="000000"/>
              </a:buClr>
              <a:buSzPts val="950"/>
              <a:buFont typeface="+mj-lt"/>
              <a:buAutoNum type="arabicParenR"/>
              <a:tabLst>
                <a:tab pos="198755" algn="l"/>
              </a:tabLst>
            </a:pP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kaltės forma turi tie­sioginę reikšmę nustatant nuteistajam </a:t>
            </a:r>
            <a:r>
              <a:rPr lang="lt-LT" sz="1900" b="1" u="none" strike="noStrike" spc="0" dirty="0">
                <a:effectLst/>
                <a:latin typeface="Arial" panose="020B0604020202020204" pitchFamily="34" charset="0"/>
                <a:ea typeface="Book Antiqua" panose="02040602050305030304" pitchFamily="18" charset="0"/>
                <a:cs typeface="Arial" panose="020B0604020202020204" pitchFamily="34" charset="0"/>
              </a:rPr>
              <a:t>paskirtos laisvės atėmimo baus­mės vykdymo vietą, tvarką, sąlygas</a:t>
            </a:r>
            <a:r>
              <a:rPr lang="lt-LT" sz="1900" u="none" strike="noStrike" spc="0" dirty="0">
                <a:effectLst/>
                <a:latin typeface="Arial" panose="020B0604020202020204" pitchFamily="34" charset="0"/>
                <a:ea typeface="Book Antiqua" panose="02040602050305030304" pitchFamily="18" charset="0"/>
                <a:cs typeface="Arial" panose="020B0604020202020204" pitchFamily="34" charset="0"/>
              </a:rPr>
              <a:t> (BVK 71-91 str.) ir kt.</a:t>
            </a:r>
          </a:p>
          <a:p>
            <a:pPr marL="361950" indent="-276225">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PASTABOS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61950" indent="-276225">
              <a:lnSpc>
                <a:spcPct val="100000"/>
              </a:lnSpc>
              <a:spcBef>
                <a:spcPts val="600"/>
              </a:spcBef>
              <a:buFont typeface="+mj-lt"/>
              <a:buAutoNum type="arabicPeriod"/>
            </a:pP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T</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 pati kaltininko veika negali atitikti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skir­tingų kaltės formų (rūšių)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arba įstatyme nenumatytos kaltės formos</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p>
          <a:p>
            <a:pPr marL="361950" indent="-276225">
              <a:lnSpc>
                <a:spcPct val="100000"/>
              </a:lnSpc>
              <a:spcBef>
                <a:spcPts val="600"/>
              </a:spcBef>
              <a:buFont typeface="+mj-lt"/>
              <a:buAutoNum type="arabicPeriod"/>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Tiriant kiekvieną NV turi būti konsta­tuojama konkreti kaltininko kaltės forma (tyčia ar neatsargumas) –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visos NV, o ne atskirų jo požy­mių atžvilgiu</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42900" lvl="0" indent="-257175">
              <a:lnSpc>
                <a:spcPct val="100000"/>
              </a:lnSpc>
              <a:spcBef>
                <a:spcPts val="600"/>
              </a:spcBef>
              <a:buClr>
                <a:srgbClr val="000000"/>
              </a:buClr>
              <a:buSzPts val="950"/>
              <a:buFont typeface="+mj-lt"/>
              <a:buAutoNum type="arabicParenR"/>
              <a:tabLst>
                <a:tab pos="198755" algn="l"/>
              </a:tabLst>
            </a:pPr>
            <a:endParaRPr lang="lt-LT" sz="2000" u="none" strike="noStrike" spc="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4187202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p>
        </p:txBody>
      </p:sp>
      <p:pic>
        <p:nvPicPr>
          <p:cNvPr id="5" name="Picture 3">
            <a:extLst>
              <a:ext uri="{FF2B5EF4-FFF2-40B4-BE49-F238E27FC236}">
                <a16:creationId xmlns:a16="http://schemas.microsoft.com/office/drawing/2014/main" id="{6C24DAC4-F35E-4676-AD82-4479FE07204C}"/>
              </a:ext>
            </a:extLst>
          </p:cNvPr>
          <p:cNvPicPr>
            <a:picLocks noGrp="1" noChangeAspect="1"/>
          </p:cNvPicPr>
          <p:nvPr>
            <p:ph idx="1"/>
          </p:nvPr>
        </p:nvPicPr>
        <p:blipFill rotWithShape="1">
          <a:blip r:embed="rId2"/>
          <a:srcRect l="14435" t="31534" r="15616" b="19333"/>
          <a:stretch/>
        </p:blipFill>
        <p:spPr>
          <a:xfrm>
            <a:off x="159027" y="1659835"/>
            <a:ext cx="12069180" cy="4766286"/>
          </a:xfrm>
          <a:prstGeom prst="rect">
            <a:avLst/>
          </a:prstGeom>
        </p:spPr>
      </p:pic>
    </p:spTree>
    <p:extLst>
      <p:ext uri="{BB962C8B-B14F-4D97-AF65-F5344CB8AC3E}">
        <p14:creationId xmlns:p14="http://schemas.microsoft.com/office/powerpoint/2010/main" val="22615764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Tyčia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TYČIA: jai </a:t>
            </a: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būdingi 3 požymiai</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1) </a:t>
            </a:r>
            <a:r>
              <a:rPr lang="lt-LT" sz="2000" b="1" dirty="0">
                <a:solidFill>
                  <a:srgbClr val="000000"/>
                </a:solidFill>
                <a:latin typeface="Arial" panose="020B0604020202020204" pitchFamily="34" charset="0"/>
                <a:ea typeface="Book Antiqua" panose="02040602050305030304" pitchFamily="18" charset="0"/>
                <a:cs typeface="Arial" panose="020B0604020202020204" pitchFamily="34" charset="0"/>
              </a:rPr>
              <a:t>pavojingos veikos suvokimas;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2) </a:t>
            </a:r>
            <a:r>
              <a:rPr lang="lt-LT" sz="2000" b="1" dirty="0">
                <a:solidFill>
                  <a:srgbClr val="000000"/>
                </a:solidFill>
                <a:latin typeface="Arial" panose="020B0604020202020204" pitchFamily="34" charset="0"/>
                <a:ea typeface="Book Antiqua" panose="02040602050305030304" pitchFamily="18" charset="0"/>
                <a:cs typeface="Arial" panose="020B0604020202020204" pitchFamily="34" charset="0"/>
              </a:rPr>
              <a:t>pavo­jingų padarinių numatymas; </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3) </a:t>
            </a:r>
            <a:r>
              <a:rPr lang="lt-LT" sz="2000" b="1" dirty="0">
                <a:solidFill>
                  <a:srgbClr val="000000"/>
                </a:solidFill>
                <a:latin typeface="Arial" panose="020B0604020202020204" pitchFamily="34" charset="0"/>
                <a:ea typeface="Book Antiqua" panose="02040602050305030304" pitchFamily="18" charset="0"/>
                <a:cs typeface="Arial" panose="020B0604020202020204" pitchFamily="34" charset="0"/>
              </a:rPr>
              <a:t>šių padarinių siekimas arba sąmoningas leidimas jiems kilti. </a:t>
            </a:r>
          </a:p>
          <a:p>
            <a:pPr>
              <a:lnSpc>
                <a:spcPct val="100000"/>
              </a:lnSpc>
              <a:spcBef>
                <a:spcPts val="600"/>
              </a:spcBef>
            </a:pPr>
            <a:r>
              <a:rPr lang="lt-LT" sz="20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pirmieji 2 tyčios požymiai su­daro jos intelektinį elementą, o trečiasis - valinį. </a:t>
            </a: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Apie 90 proc. visų BK Specialiosios dalies straipsnių minima tik tyčinė kaltė, </a:t>
            </a:r>
            <a:endPar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įtvirtina 2 tyčinės kaltės rūšis:</a:t>
            </a:r>
          </a:p>
          <a:p>
            <a:pPr>
              <a:lnSpc>
                <a:spcPct val="100000"/>
              </a:lnSpc>
              <a:spcBef>
                <a:spcPts val="600"/>
              </a:spcBef>
            </a:pP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TIESIOGINĖ TYČIA: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kai asmuo: a) suvokia savo veikimo ar neveikimo pavojingumą ir nori taip veikti, arba b) suvokia savo veikimo ar ne­veikimo pavojingumą, numato pavojingus padarinius ir jų siekia. </a:t>
            </a:r>
          </a:p>
          <a:p>
            <a:pPr>
              <a:lnSpc>
                <a:spcPct val="100000"/>
              </a:lnSpc>
              <a:spcBef>
                <a:spcPts val="600"/>
              </a:spcBef>
            </a:pP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NE­TIESIOGINĖ TYČIA: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kai asmuo suvokia savo veikimo ar neveikimo pavojingumą, numato pavojingus padarinius ir, nors jų nenori, sąmoningai leidžia jiems kilti</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TAIGI</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abiem minėtiesiems tyčios variantams būdingas tas pats intelektinis požymis - </a:t>
            </a: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pavo­jingo NV pobūdžio suvokimas. </a:t>
            </a:r>
          </a:p>
          <a:p>
            <a:pPr>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numatomas NV PAVOJINGUMO, o ne jos draudžiamumo suvokimas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 y. jei asmuo suvokia, kad jo veika pavojinga, nors ir nežino, kad ji už­drausta BK, tai jo veika vis tiek laikytina padaryta tyčia.</a:t>
            </a:r>
          </a:p>
          <a:p>
            <a:pPr>
              <a:lnSpc>
                <a:spcPct val="100000"/>
              </a:lnSpc>
              <a:spcBef>
                <a:spcPts val="600"/>
              </a:spcBef>
            </a:pPr>
            <a:endParaRPr lang="lt-LT" sz="20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84353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2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sudėties struktūra</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dirty="0"/>
          </a:p>
        </p:txBody>
      </p:sp>
    </p:spTree>
    <p:extLst>
      <p:ext uri="{BB962C8B-B14F-4D97-AF65-F5344CB8AC3E}">
        <p14:creationId xmlns:p14="http://schemas.microsoft.com/office/powerpoint/2010/main" val="3247217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Tyčia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2 TYČI</a:t>
            </a: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OS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IŠSKYRUS</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TYČIĄ FORMALIOJOJE SUDĖTYJE</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intelektinio elemento požymis -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VEIKIMO AR NEVEIKIMO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GALIMŲ PADARINIŲ NUMATYMAS: </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PRAKTI­KOJE: </a:t>
            </a: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1)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tais atvejais, kai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padariniai kaltininko suvokiami kaip neišvengiami</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prielaidų tyčią laikyti tiesiogine iš karto daugiau;</a:t>
            </a:r>
          </a:p>
          <a:p>
            <a:pPr>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2) netiesioginės tyčios atveju paprastai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numatoma labai tikėtinų padarinių galimybė</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endPar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endPar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PAGRINDINIS TYČIOS RŪŠIŲ ATRIBOJIMO KRITERIJUS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VALINIS ELEMEN­TAS</a:t>
            </a: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9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(pagal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15 str.): </a:t>
            </a:r>
          </a:p>
          <a:p>
            <a:pPr marL="342900" indent="-342900">
              <a:lnSpc>
                <a:spcPct val="100000"/>
              </a:lnSpc>
              <a:spcBef>
                <a:spcPts val="600"/>
              </a:spcBef>
              <a:buFont typeface="+mj-lt"/>
              <a:buAutoNum type="arabicPeriod"/>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formaliojoje sudėtyje TIESIOGINĖS TYČIOS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atveju: kaltininko valia nukreipta į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pavojingos veikos padarymą, todėl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jau pati veika yra nusikalstama;</a:t>
            </a:r>
          </a:p>
          <a:p>
            <a:pPr marL="342900" indent="-342900">
              <a:lnSpc>
                <a:spcPct val="100000"/>
              </a:lnSpc>
              <a:spcBef>
                <a:spcPts val="600"/>
              </a:spcBef>
              <a:buFont typeface="+mj-lt"/>
              <a:buAutoNum type="arabicPeriod"/>
            </a:pPr>
            <a:r>
              <a:rPr lang="lt-LT" sz="19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materialiojoje sudėtyje TIESIOGINĖS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TYČIOS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atveju: kaltininko valia buvo ne tik padaryti pavojingą veiką, bet ir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siekti nusikalstamų padarinių,</a:t>
            </a:r>
            <a:endParaRPr lang="lt-LT" sz="19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3208286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Tyčia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342900" indent="-342900">
              <a:lnSpc>
                <a:spcPct val="100000"/>
              </a:lnSpc>
              <a:spcBef>
                <a:spcPts val="600"/>
              </a:spcBef>
              <a:buFont typeface="+mj-lt"/>
              <a:buAutoNum type="arabicPeriod" startAt="3"/>
            </a:pPr>
            <a:r>
              <a:rPr lang="lt-LT" sz="1800" b="1" dirty="0">
                <a:effectLst/>
                <a:latin typeface="Arial" panose="020B0604020202020204" pitchFamily="34" charset="0"/>
                <a:ea typeface="Microsoft Sans Serif" panose="020B0604020202020204" pitchFamily="34" charset="0"/>
                <a:cs typeface="Arial" panose="020B0604020202020204" pitchFamily="34" charset="0"/>
              </a:rPr>
              <a:t>NETIESIOGINĖS TYČIOS </a:t>
            </a:r>
            <a:r>
              <a:rPr lang="lt-LT" sz="1800" dirty="0">
                <a:effectLst/>
                <a:latin typeface="Arial" panose="020B0604020202020204" pitchFamily="34" charset="0"/>
                <a:ea typeface="Microsoft Sans Serif" panose="020B0604020202020204" pitchFamily="34" charset="0"/>
                <a:cs typeface="Arial" panose="020B0604020202020204" pitchFamily="34" charset="0"/>
              </a:rPr>
              <a:t>atveju: kaltininkas BK numatytų </a:t>
            </a:r>
            <a:r>
              <a:rPr lang="lt-LT" sz="1800" b="1" i="0" u="none" strike="noStrike" spc="0" dirty="0">
                <a:effectLst/>
                <a:latin typeface="Arial" panose="020B0604020202020204" pitchFamily="34" charset="0"/>
                <a:ea typeface="Book Antiqua" panose="02040602050305030304" pitchFamily="18" charset="0"/>
                <a:cs typeface="Arial" panose="020B0604020202020204" pitchFamily="34" charset="0"/>
              </a:rPr>
              <a:t>padarinių nenorėjo arba buvo jiems ABEJINGAS,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NIEKO NEDARĖ, kad jų išveng­tų. TODĖL</a:t>
            </a:r>
            <a:r>
              <a:rPr lang="lt-LT" sz="1800" dirty="0">
                <a:effectLst/>
                <a:latin typeface="Arial" panose="020B0604020202020204" pitchFamily="34" charset="0"/>
                <a:ea typeface="Microsoft Sans Serif" panose="020B0604020202020204" pitchFamily="34" charset="0"/>
                <a:cs typeface="Arial" panose="020B0604020202020204" pitchFamily="34" charset="0"/>
              </a:rPr>
              <a:t> šiuo atveju kaltininkas </a:t>
            </a:r>
            <a:r>
              <a:rPr lang="lt-LT" sz="1800" b="1" i="0" u="none" strike="noStrike" spc="0" dirty="0">
                <a:effectLst/>
                <a:latin typeface="Arial" panose="020B0604020202020204" pitchFamily="34" charset="0"/>
                <a:ea typeface="Book Antiqua" panose="02040602050305030304" pitchFamily="18" charset="0"/>
                <a:cs typeface="Arial" panose="020B0604020202020204" pitchFamily="34" charset="0"/>
              </a:rPr>
              <a:t>sąmoningai leidžia padariniams atsirasti. </a:t>
            </a:r>
          </a:p>
          <a:p>
            <a:pPr>
              <a:lnSpc>
                <a:spcPct val="100000"/>
              </a:lnSpc>
              <a:spcBef>
                <a:spcPts val="600"/>
              </a:spcBef>
            </a:pPr>
            <a:r>
              <a:rPr lang="lt-LT" sz="1800" b="1" dirty="0">
                <a:effectLst/>
                <a:latin typeface="Arial" panose="020B0604020202020204" pitchFamily="34" charset="0"/>
                <a:ea typeface="Microsoft Sans Serif" panose="020B0604020202020204" pitchFamily="34" charset="0"/>
                <a:cs typeface="Arial" panose="020B0604020202020204" pitchFamily="34" charset="0"/>
              </a:rPr>
              <a:t>TOKIOS TYČIOS PAVOJINGUMAS</a:t>
            </a:r>
            <a:r>
              <a:rPr lang="lt-LT" sz="1800" dirty="0">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800" dirty="0">
                <a:effectLst/>
                <a:latin typeface="Arial" panose="020B0604020202020204" pitchFamily="34" charset="0"/>
                <a:ea typeface="Microsoft Sans Serif" panose="020B0604020202020204" pitchFamily="34" charset="0"/>
                <a:cs typeface="Arial" panose="020B0604020202020204" pitchFamily="34" charset="0"/>
              </a:rPr>
              <a:t>kaltininkas, nors ir nesiekia savo pavojingos veikos padarinių ar net jų nenori,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savo pavojingo elgesio nenutraukia, jo nekeičia ir nieko nedaro, kad išvengtų galimų pavojingų padari­nių</a:t>
            </a:r>
            <a:r>
              <a:rPr lang="lt-LT" sz="1800" dirty="0">
                <a:effectLst/>
                <a:latin typeface="Arial" panose="020B0604020202020204" pitchFamily="34" charset="0"/>
                <a:ea typeface="Microsoft Sans Serif" panose="020B0604020202020204" pitchFamily="34" charset="0"/>
                <a:cs typeface="Arial" panose="020B0604020202020204" pitchFamily="34" charset="0"/>
              </a:rPr>
              <a:t>.</a:t>
            </a:r>
            <a:endParaRPr lang="lt-LT" sz="1800" b="1" dirty="0">
              <a:latin typeface="Arial" panose="020B0604020202020204" pitchFamily="34" charset="0"/>
              <a:ea typeface="Microsoft Sans Serif" panose="020B0604020202020204" pitchFamily="34" charset="0"/>
              <a:cs typeface="Arial" panose="020B0604020202020204" pitchFamily="34" charset="0"/>
            </a:endParaRPr>
          </a:p>
          <a:p>
            <a:pPr marL="342900" indent="-342900">
              <a:lnSpc>
                <a:spcPct val="100000"/>
              </a:lnSpc>
              <a:spcBef>
                <a:spcPts val="600"/>
              </a:spcBef>
              <a:buFont typeface="+mj-lt"/>
              <a:buAutoNum type="arabicPeriod"/>
            </a:pPr>
            <a:r>
              <a:rPr lang="lt-LT" sz="1800" b="1" dirty="0">
                <a:effectLst/>
                <a:latin typeface="Arial" panose="020B0604020202020204" pitchFamily="34" charset="0"/>
                <a:ea typeface="Microsoft Sans Serif" panose="020B0604020202020204" pitchFamily="34" charset="0"/>
                <a:cs typeface="Arial" panose="020B0604020202020204" pitchFamily="34" charset="0"/>
              </a:rPr>
              <a:t>arba</a:t>
            </a:r>
            <a:r>
              <a:rPr lang="lt-LT" sz="1800" dirty="0">
                <a:effectLst/>
                <a:latin typeface="Arial" panose="020B0604020202020204" pitchFamily="34" charset="0"/>
                <a:ea typeface="Microsoft Sans Serif" panose="020B0604020202020204" pitchFamily="34" charset="0"/>
                <a:cs typeface="Arial" panose="020B0604020202020204" pitchFamily="34" charset="0"/>
              </a:rPr>
              <a:t> kaltininkas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tikisi, kad jo pavojingos veikos padarinių nebus</a:t>
            </a:r>
            <a:r>
              <a:rPr lang="lt-LT" sz="1800" dirty="0">
                <a:effectLst/>
                <a:latin typeface="Arial" panose="020B0604020202020204" pitchFamily="34" charset="0"/>
                <a:ea typeface="Microsoft Sans Serif" panose="020B0604020202020204" pitchFamily="34" charset="0"/>
                <a:cs typeface="Arial" panose="020B0604020202020204" pitchFamily="34" charset="0"/>
              </a:rPr>
              <a:t>, bet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TOKIA JO VILTIS NĖRA REALIAI PAGRĮSTA </a:t>
            </a:r>
            <a:r>
              <a:rPr lang="lt-LT" sz="1800" dirty="0">
                <a:effectLst/>
                <a:latin typeface="Arial" panose="020B0604020202020204" pitchFamily="34" charset="0"/>
                <a:ea typeface="Microsoft Sans Serif" panose="020B0604020202020204" pitchFamily="34" charset="0"/>
                <a:cs typeface="Arial" panose="020B0604020202020204" pitchFamily="34" charset="0"/>
              </a:rPr>
              <a:t>arba remiasi subjektyviais,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ATSITIKTINIAIS DALY­KAIS</a:t>
            </a:r>
            <a:r>
              <a:rPr lang="lt-LT" sz="1800" dirty="0">
                <a:effectLst/>
                <a:latin typeface="Arial" panose="020B0604020202020204" pitchFamily="34" charset="0"/>
                <a:ea typeface="Microsoft Sans Serif" panose="020B0604020202020204" pitchFamily="34" charset="0"/>
                <a:cs typeface="Arial" panose="020B0604020202020204" pitchFamily="34" charset="0"/>
              </a:rPr>
              <a:t>, kaip sėkme, palankiu likimu, prietarais ir pan.</a:t>
            </a:r>
            <a:endParaRPr lang="lt-LT" sz="1800" b="1" dirty="0">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endParaRPr lang="lt-LT" sz="1800" b="1" dirty="0">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800" b="1" dirty="0">
                <a:effectLst/>
                <a:latin typeface="Arial" panose="020B0604020202020204" pitchFamily="34" charset="0"/>
                <a:ea typeface="Microsoft Sans Serif" panose="020B0604020202020204" pitchFamily="34" charset="0"/>
                <a:cs typeface="Arial" panose="020B0604020202020204" pitchFamily="34" charset="0"/>
              </a:rPr>
              <a:t>KITOS TYČIOS RŪŠYS </a:t>
            </a:r>
            <a:r>
              <a:rPr lang="lt-LT" sz="1800" dirty="0">
                <a:effectLst/>
                <a:latin typeface="Arial" panose="020B0604020202020204" pitchFamily="34" charset="0"/>
                <a:ea typeface="Microsoft Sans Serif" panose="020B0604020202020204" pitchFamily="34" charset="0"/>
                <a:cs typeface="Arial" panose="020B0604020202020204" pitchFamily="34" charset="0"/>
              </a:rPr>
              <a:t>teisės doktrinoje nustatomos pagal kelis kriterijus: </a:t>
            </a:r>
          </a:p>
          <a:p>
            <a:pPr>
              <a:lnSpc>
                <a:spcPct val="100000"/>
              </a:lnSpc>
              <a:spcBef>
                <a:spcPts val="600"/>
              </a:spcBef>
            </a:pPr>
            <a:r>
              <a:rPr lang="lt-LT" sz="1800" b="1" i="0" u="none" strike="noStrike" spc="0" dirty="0">
                <a:latin typeface="Arial" panose="020B0604020202020204" pitchFamily="34" charset="0"/>
                <a:ea typeface="Microsoft Sans Serif" panose="020B0604020202020204" pitchFamily="34" charset="0"/>
                <a:cs typeface="Arial" panose="020B0604020202020204" pitchFamily="34" charset="0"/>
              </a:rPr>
              <a:t>I. P</a:t>
            </a:r>
            <a:r>
              <a:rPr lang="lt-LT" sz="1800" b="1" i="0" u="none" strike="noStrike" spc="0" dirty="0">
                <a:effectLst/>
                <a:latin typeface="Arial" panose="020B0604020202020204" pitchFamily="34" charset="0"/>
                <a:ea typeface="Book Antiqua" panose="02040602050305030304" pitchFamily="18" charset="0"/>
                <a:cs typeface="Arial" panose="020B0604020202020204" pitchFamily="34" charset="0"/>
              </a:rPr>
              <a:t>AGAL SUSIFORMAVIMO MOMENTĄ skiriama: 1) </a:t>
            </a:r>
            <a:r>
              <a:rPr lang="lt-LT" sz="1800" dirty="0">
                <a:effectLst/>
                <a:latin typeface="Arial" panose="020B0604020202020204" pitchFamily="34" charset="0"/>
                <a:ea typeface="Microsoft Sans Serif" panose="020B0604020202020204" pitchFamily="34" charset="0"/>
                <a:cs typeface="Arial" panose="020B0604020202020204" pitchFamily="34" charset="0"/>
              </a:rPr>
              <a:t>išankstinė tyčia; 2) staiga atsiradusi ty­čia:</a:t>
            </a:r>
          </a:p>
          <a:p>
            <a:pPr marL="342900" indent="-342900">
              <a:lnSpc>
                <a:spcPct val="100000"/>
              </a:lnSpc>
              <a:spcBef>
                <a:spcPts val="600"/>
              </a:spcBef>
              <a:buFont typeface="+mj-lt"/>
              <a:buAutoNum type="alphaLcParenR"/>
            </a:pPr>
            <a:r>
              <a:rPr lang="lt-LT" sz="1800" b="1" dirty="0">
                <a:latin typeface="Arial" panose="020B0604020202020204" pitchFamily="34" charset="0"/>
                <a:ea typeface="Microsoft Sans Serif" panose="020B0604020202020204" pitchFamily="34" charset="0"/>
                <a:cs typeface="Arial" panose="020B0604020202020204" pitchFamily="34" charset="0"/>
              </a:rPr>
              <a:t>I</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ŠANKSTINĖ</a:t>
            </a:r>
            <a:r>
              <a:rPr lang="lt-LT" sz="1800" dirty="0">
                <a:effectLst/>
                <a:latin typeface="Arial" panose="020B0604020202020204" pitchFamily="34" charset="0"/>
                <a:ea typeface="Microsoft Sans Serif" panose="020B0604020202020204" pitchFamily="34" charset="0"/>
                <a:cs typeface="Arial" panose="020B0604020202020204" pitchFamily="34" charset="0"/>
              </a:rPr>
              <a:t>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TYČIA </a:t>
            </a:r>
            <a:r>
              <a:rPr lang="lt-LT" sz="1800" dirty="0">
                <a:effectLst/>
                <a:latin typeface="Arial" panose="020B0604020202020204" pitchFamily="34" charset="0"/>
                <a:ea typeface="Microsoft Sans Serif" panose="020B0604020202020204" pitchFamily="34" charset="0"/>
                <a:cs typeface="Arial" panose="020B0604020202020204" pitchFamily="34" charset="0"/>
              </a:rPr>
              <a:t>rodo didesnį kaltininko asmenybės ir veikos pavojingumą, nes byloja apie kaltininko atkaklumą, ryškią antisocialinę nuostatą ir pan., liudija apie pasirengimą aktyviai daryti NV. </a:t>
            </a:r>
          </a:p>
          <a:p>
            <a:pPr marL="342900" indent="-342900">
              <a:lnSpc>
                <a:spcPct val="100000"/>
              </a:lnSpc>
              <a:spcBef>
                <a:spcPts val="600"/>
              </a:spcBef>
              <a:buFont typeface="+mj-lt"/>
              <a:buAutoNum type="alphaLcParenR"/>
            </a:pPr>
            <a:r>
              <a:rPr lang="lt-LT" sz="1800" b="1" dirty="0">
                <a:latin typeface="Arial" panose="020B0604020202020204" pitchFamily="34" charset="0"/>
                <a:ea typeface="Microsoft Sans Serif" panose="020B0604020202020204" pitchFamily="34" charset="0"/>
                <a:cs typeface="Arial" panose="020B0604020202020204" pitchFamily="34" charset="0"/>
              </a:rPr>
              <a:t>TAČIAU</a:t>
            </a:r>
            <a:r>
              <a:rPr lang="lt-LT" sz="1800" dirty="0">
                <a:latin typeface="Arial" panose="020B0604020202020204" pitchFamily="34" charset="0"/>
                <a:ea typeface="Microsoft Sans Serif" panose="020B0604020202020204" pitchFamily="34" charset="0"/>
                <a:cs typeface="Arial" panose="020B0604020202020204" pitchFamily="34" charset="0"/>
              </a:rPr>
              <a:t> teismų </a:t>
            </a:r>
            <a:r>
              <a:rPr lang="lt-LT" sz="1800" dirty="0">
                <a:effectLst/>
                <a:latin typeface="Arial" panose="020B0604020202020204" pitchFamily="34" charset="0"/>
                <a:ea typeface="Microsoft Sans Serif" panose="020B0604020202020204" pitchFamily="34" charset="0"/>
                <a:cs typeface="Arial" panose="020B0604020202020204" pitchFamily="34" charset="0"/>
              </a:rPr>
              <a:t>prakti­koje kaltininko neryžtingumas, dvejojimas</a:t>
            </a:r>
            <a:r>
              <a:rPr lang="lt-LT" sz="1800" dirty="0">
                <a:latin typeface="Arial" panose="020B0604020202020204" pitchFamily="34" charset="0"/>
                <a:ea typeface="Microsoft Sans Serif" panose="020B0604020202020204" pitchFamily="34" charset="0"/>
                <a:cs typeface="Arial" panose="020B0604020202020204" pitchFamily="34" charset="0"/>
              </a:rPr>
              <a:t> </a:t>
            </a:r>
            <a:r>
              <a:rPr lang="lt-LT" sz="1800" dirty="0">
                <a:effectLst/>
                <a:latin typeface="Arial" panose="020B0604020202020204" pitchFamily="34" charset="0"/>
                <a:ea typeface="Microsoft Sans Serif" panose="020B0604020202020204" pitchFamily="34" charset="0"/>
                <a:cs typeface="Arial" panose="020B0604020202020204" pitchFamily="34" charset="0"/>
              </a:rPr>
              <a:t>dėl būsimos NV, jos galimų padarinių ir pan. buvo įvertintas kaip aplinkybės, įrodančios mažesnį kaltininko asmenybės pavojingumo laipsnį</a:t>
            </a:r>
          </a:p>
          <a:p>
            <a:pPr algn="just">
              <a:lnSpc>
                <a:spcPts val="1270"/>
              </a:lnSpc>
              <a:spcBef>
                <a:spcPts val="2100"/>
              </a:spcBef>
            </a:pPr>
            <a:endParaRPr lang="lt-LT" sz="1800" dirty="0">
              <a:effectLst/>
              <a:latin typeface="Book Antiqua" panose="02040602050305030304" pitchFamily="18" charset="0"/>
              <a:ea typeface="Book Antiqua" panose="02040602050305030304" pitchFamily="18" charset="0"/>
              <a:cs typeface="Book Antiqua" panose="02040602050305030304" pitchFamily="18" charset="0"/>
            </a:endParaRPr>
          </a:p>
        </p:txBody>
      </p:sp>
    </p:spTree>
    <p:extLst>
      <p:ext uri="{BB962C8B-B14F-4D97-AF65-F5344CB8AC3E}">
        <p14:creationId xmlns:p14="http://schemas.microsoft.com/office/powerpoint/2010/main" val="1475893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Tyčia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STAIGA ATSIRADUSI TYČIA turi savo porūšius: 1) </a:t>
            </a:r>
            <a:r>
              <a:rPr lang="lt-LT" sz="1900" b="0"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paprastoji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tyčia; 2) </a:t>
            </a:r>
            <a:r>
              <a:rPr lang="lt-LT" sz="1900"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afektinė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tyčia.</a:t>
            </a:r>
          </a:p>
          <a:p>
            <a:pPr marL="342900" indent="-342900">
              <a:lnSpc>
                <a:spcPct val="100000"/>
              </a:lnSpc>
              <a:spcBef>
                <a:spcPts val="600"/>
              </a:spcBef>
              <a:buFont typeface="+mj-lt"/>
              <a:buAutoNum type="alphaLcParenR"/>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AFEKTINĘ TYČIĄ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rodo psichologinės to atsiradimo ypatybės: </a:t>
            </a:r>
            <a:r>
              <a:rPr lang="lt-LT" sz="1900" b="1" dirty="0">
                <a:effectLst/>
                <a:latin typeface="Arial" panose="020B0604020202020204" pitchFamily="34" charset="0"/>
                <a:ea typeface="Book Antiqua" panose="02040602050305030304" pitchFamily="18" charset="0"/>
                <a:cs typeface="Arial" panose="020B0604020202020204" pitchFamily="34" charset="0"/>
              </a:rPr>
              <a:t>TEISMŲ PRAKTIKOJE: </a:t>
            </a:r>
            <a:r>
              <a:rPr lang="lt-LT" sz="1900" b="0" dirty="0">
                <a:effectLst/>
                <a:latin typeface="Arial" panose="020B0604020202020204" pitchFamily="34" charset="0"/>
                <a:ea typeface="Book Antiqua" panose="02040602050305030304" pitchFamily="18" charset="0"/>
                <a:cs typeface="Arial" panose="020B0604020202020204" pitchFamily="34" charset="0"/>
              </a:rPr>
              <a:t>afektinę tyčią sukėlė ilgai trunkantis, fiziškai ir psichiškai traumuojantis nukentėju­siojo elgesys, NV subjektui sukėlęs emocinį stresą, pasunkinęs sąmonės veiklą, valios kontrolę</a:t>
            </a:r>
            <a:r>
              <a:rPr lang="lt-LT" sz="1900" dirty="0">
                <a:latin typeface="Arial" panose="020B0604020202020204" pitchFamily="34" charset="0"/>
                <a:ea typeface="Book Antiqua" panose="02040602050305030304" pitchFamily="18" charset="0"/>
                <a:cs typeface="Arial" panose="020B0604020202020204" pitchFamily="34" charset="0"/>
              </a:rPr>
              <a:t>.</a:t>
            </a:r>
          </a:p>
          <a:p>
            <a:pPr marL="342900" indent="-342900">
              <a:lnSpc>
                <a:spcPct val="100000"/>
              </a:lnSpc>
              <a:spcBef>
                <a:spcPts val="600"/>
              </a:spcBef>
              <a:buFont typeface="+mj-lt"/>
              <a:buAutoNum type="alphaLcParenR"/>
            </a:pPr>
            <a:r>
              <a:rPr lang="lt-LT" sz="1900" b="1" dirty="0">
                <a:effectLst/>
                <a:latin typeface="Arial" panose="020B0604020202020204" pitchFamily="34" charset="0"/>
                <a:ea typeface="Book Antiqua" panose="02040602050305030304" pitchFamily="18" charset="0"/>
                <a:cs typeface="Arial" panose="020B0604020202020204" pitchFamily="34" charset="0"/>
              </a:rPr>
              <a:t>BK apibrėžti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afekto būsenos atvejai</a:t>
            </a:r>
            <a:r>
              <a:rPr lang="lt-LT" sz="1900" b="0" dirty="0">
                <a:effectLst/>
                <a:latin typeface="Arial" panose="020B0604020202020204" pitchFamily="34" charset="0"/>
                <a:ea typeface="Book Antiqua" panose="02040602050305030304" pitchFamily="18" charset="0"/>
                <a:cs typeface="Arial" panose="020B0604020202020204" pitchFamily="34" charset="0"/>
              </a:rPr>
              <a:t>: 1) </a:t>
            </a:r>
            <a:r>
              <a:rPr lang="lt-LT" sz="1900" b="1" dirty="0">
                <a:effectLst/>
                <a:latin typeface="Arial" panose="020B0604020202020204" pitchFamily="34" charset="0"/>
                <a:ea typeface="Book Antiqua" panose="02040602050305030304" pitchFamily="18" charset="0"/>
                <a:cs typeface="Arial" panose="020B0604020202020204" pitchFamily="34" charset="0"/>
              </a:rPr>
              <a:t>kaip didelį sumišimą ar išgąstį</a:t>
            </a:r>
            <a:r>
              <a:rPr lang="lt-LT" sz="1900" b="0" dirty="0">
                <a:effectLst/>
                <a:latin typeface="Arial" panose="020B0604020202020204" pitchFamily="34" charset="0"/>
                <a:ea typeface="Book Antiqua" panose="02040602050305030304" pitchFamily="18" charset="0"/>
                <a:cs typeface="Arial" panose="020B0604020202020204" pitchFamily="34" charset="0"/>
              </a:rPr>
              <a:t>, sukeltą pavojingo kėsinimosi arba įsibrovimo į būstą, ir laiko esmine sąlyga konstatuoti </a:t>
            </a:r>
            <a:r>
              <a:rPr lang="lt-LT" sz="1900" b="1" dirty="0">
                <a:effectLst/>
                <a:latin typeface="Arial" panose="020B0604020202020204" pitchFamily="34" charset="0"/>
                <a:ea typeface="Book Antiqua" panose="02040602050305030304" pitchFamily="18" charset="0"/>
                <a:cs typeface="Arial" panose="020B0604020202020204" pitchFamily="34" charset="0"/>
              </a:rPr>
              <a:t>teisėtą būtinąją gintį</a:t>
            </a:r>
            <a:r>
              <a:rPr lang="lt-LT" sz="1900" b="0" dirty="0">
                <a:effectLst/>
                <a:latin typeface="Arial" panose="020B0604020202020204" pitchFamily="34" charset="0"/>
                <a:ea typeface="Book Antiqua" panose="02040602050305030304" pitchFamily="18" charset="0"/>
                <a:cs typeface="Arial" panose="020B0604020202020204" pitchFamily="34" charset="0"/>
              </a:rPr>
              <a:t>, kad ir kokių padarinių būtų sukelta besikėsinančiajam (BK 28 str. 3 d.); 2) </a:t>
            </a:r>
            <a:r>
              <a:rPr lang="lt-LT" sz="1900" b="1" dirty="0">
                <a:effectLst/>
                <a:latin typeface="Arial" panose="020B0604020202020204" pitchFamily="34" charset="0"/>
                <a:ea typeface="Book Antiqua" panose="02040602050305030304" pitchFamily="18" charset="0"/>
                <a:cs typeface="Arial" panose="020B0604020202020204" pitchFamily="34" charset="0"/>
              </a:rPr>
              <a:t>kaip didelį susijaudinimą</a:t>
            </a:r>
            <a:r>
              <a:rPr lang="lt-LT" sz="1900" b="0" dirty="0">
                <a:effectLst/>
                <a:latin typeface="Arial" panose="020B0604020202020204" pitchFamily="34" charset="0"/>
                <a:ea typeface="Book Antiqua" panose="02040602050305030304" pitchFamily="18" charset="0"/>
                <a:cs typeface="Arial" panose="020B0604020202020204" pitchFamily="34" charset="0"/>
              </a:rPr>
              <a:t>, kurį nulėmė neteisėti nukentėjusio asmens veiksmai, ir pripažįsta kaltininko </a:t>
            </a:r>
            <a:r>
              <a:rPr lang="lt-LT" sz="1900" b="1" dirty="0">
                <a:effectLst/>
                <a:latin typeface="Arial" panose="020B0604020202020204" pitchFamily="34" charset="0"/>
                <a:ea typeface="Book Antiqua" panose="02040602050305030304" pitchFamily="18" charset="0"/>
                <a:cs typeface="Arial" panose="020B0604020202020204" pitchFamily="34" charset="0"/>
              </a:rPr>
              <a:t>atsakomybę lengvinančia aplinkybe </a:t>
            </a:r>
            <a:r>
              <a:rPr lang="lt-LT" sz="1900" b="0" dirty="0">
                <a:effectLst/>
                <a:latin typeface="Arial" panose="020B0604020202020204" pitchFamily="34" charset="0"/>
                <a:ea typeface="Book Antiqua" panose="02040602050305030304" pitchFamily="18" charset="0"/>
                <a:cs typeface="Arial" panose="020B0604020202020204" pitchFamily="34" charset="0"/>
              </a:rPr>
              <a:t>(BK 59 str. 1 d. 10 p.); 3) kaip vieną iš prielaidų </a:t>
            </a:r>
            <a:r>
              <a:rPr lang="lt-LT" sz="1900" b="1" dirty="0">
                <a:effectLst/>
                <a:latin typeface="Arial" panose="020B0604020202020204" pitchFamily="34" charset="0"/>
                <a:ea typeface="Book Antiqua" panose="02040602050305030304" pitchFamily="18" charset="0"/>
                <a:cs typeface="Arial" panose="020B0604020202020204" pitchFamily="34" charset="0"/>
              </a:rPr>
              <a:t>taikyti švelnesnę, negu numatyta sankcijoje, bausmę </a:t>
            </a:r>
            <a:r>
              <a:rPr lang="lt-LT" sz="1900" b="0" dirty="0">
                <a:effectLst/>
                <a:latin typeface="Arial" panose="020B0604020202020204" pitchFamily="34" charset="0"/>
                <a:ea typeface="Book Antiqua" panose="02040602050305030304" pitchFamily="18" charset="0"/>
                <a:cs typeface="Arial" panose="020B0604020202020204" pitchFamily="34" charset="0"/>
              </a:rPr>
              <a:t>(BK 62 str. 2 d.); 4) kaip </a:t>
            </a:r>
            <a:r>
              <a:rPr lang="lt-LT" sz="1900" b="1" dirty="0">
                <a:effectLst/>
                <a:latin typeface="Arial" panose="020B0604020202020204" pitchFamily="34" charset="0"/>
                <a:ea typeface="Book Antiqua" panose="02040602050305030304" pitchFamily="18" charset="0"/>
                <a:cs typeface="Arial" panose="020B0604020202020204" pitchFamily="34" charset="0"/>
              </a:rPr>
              <a:t>privilegijuotos nusikal­timo sudėties požymį </a:t>
            </a:r>
            <a:r>
              <a:rPr lang="lt-LT" sz="1900" b="0" dirty="0">
                <a:effectLst/>
                <a:latin typeface="Arial" panose="020B0604020202020204" pitchFamily="34" charset="0"/>
                <a:ea typeface="Book Antiqua" panose="02040602050305030304" pitchFamily="18" charset="0"/>
                <a:cs typeface="Arial" panose="020B0604020202020204" pitchFamily="34" charset="0"/>
              </a:rPr>
              <a:t>(BK 130, 136 str.).</a:t>
            </a:r>
          </a:p>
          <a:p>
            <a:pPr>
              <a:lnSpc>
                <a:spcPct val="100000"/>
              </a:lnSpc>
              <a:spcBef>
                <a:spcPts val="600"/>
              </a:spcBef>
            </a:pPr>
            <a:endPar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PAGAL APIBRĖŽTUMĄ</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tyčia skirstoma į: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apibrėžtą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neapibrėžtą tyčią: </a:t>
            </a:r>
            <a:endParaRPr lang="lt-LT" sz="1900" i="0" u="none" strike="noStrike" spc="0" dirty="0">
              <a:solidFill>
                <a:srgbClr val="000000"/>
              </a:solidFill>
              <a:latin typeface="Arial" panose="020B0604020202020204" pitchFamily="34" charset="0"/>
              <a:ea typeface="Book Antiqua" panose="02040602050305030304" pitchFamily="18" charset="0"/>
              <a:cs typeface="Arial" panose="020B0604020202020204" pitchFamily="34" charset="0"/>
            </a:endParaRPr>
          </a:p>
          <a:p>
            <a:pPr marL="342900" indent="-342900">
              <a:lnSpc>
                <a:spcPct val="100000"/>
              </a:lnSpc>
              <a:spcBef>
                <a:spcPts val="600"/>
              </a:spcBef>
              <a:buFont typeface="+mj-lt"/>
              <a:buAutoNum type="alphaLcParenR"/>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APIBRĖŽTOJI TYČIA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gali būti a)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paprastoji ir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 </a:t>
            </a: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alternatyviai apibrėžta. </a:t>
            </a:r>
          </a:p>
          <a:p>
            <a:pPr marL="342900" indent="-342900">
              <a:lnSpc>
                <a:spcPct val="100000"/>
              </a:lnSpc>
              <a:spcBef>
                <a:spcPts val="600"/>
              </a:spcBef>
              <a:buFont typeface="+mj-lt"/>
              <a:buAutoNum type="alphaLcParenR"/>
            </a:pPr>
            <a:r>
              <a:rPr lang="lt-LT" sz="19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NEAPIBRĖŽTOS TYČIOS </a:t>
            </a: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atveju kaltininkas suvokia pavojingą savo veikos pobūdį, numato gali­mus veikos padarinius, bet </a:t>
            </a:r>
            <a:r>
              <a:rPr lang="lt-LT" sz="19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suvokia (įsivaizduoja) juos kaip bendruo­sius, dažniausiai rūšinius požymius ir jų neindividualizuoja.</a:t>
            </a:r>
          </a:p>
        </p:txBody>
      </p:sp>
    </p:spTree>
    <p:extLst>
      <p:ext uri="{BB962C8B-B14F-4D97-AF65-F5344CB8AC3E}">
        <p14:creationId xmlns:p14="http://schemas.microsoft.com/office/powerpoint/2010/main" val="25882386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Tyčia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216325"/>
            <a:ext cx="11031758" cy="5536813"/>
          </a:xfrm>
        </p:spPr>
        <p:txBody>
          <a:bodyPr>
            <a:noAutofit/>
          </a:bodyPr>
          <a:lstStyle/>
          <a:p>
            <a:pPr marL="361950" indent="-180975">
              <a:lnSpc>
                <a:spcPct val="100000"/>
              </a:lnSpc>
              <a:spcBef>
                <a:spcPts val="600"/>
              </a:spcBef>
            </a:pP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TEISINĖ REIKŠMĖ</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neapibrėžtos tyčios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atveju kaltininkas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atsako tik už atsiradusius padarinius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o apibrėžtosios tyčios atveju veika kvalifikuojama pagal jos kryptingumą net ir kai </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NV tikslas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nepasiekiamas, t. y. pastaruoju atveju veika kvalifikuojama kaip pasikėsinimas padaryti NV., pvz.</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asmuo siekė pavogti automobilį, bet jam pavyko pagrobti tik radijo imtuvą</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veika turi būti kvalifikuojama kaip pasikėsinimas pavogti automobilį</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180975">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apibrėžta tyčia NV darymo metu gali peraugti į neapibrėžtą ir bus kvalifikuojama pagal atsi­radusius padarinius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asmuo ketino pavogti tik televizorių, bet pavogė dar ir magnetofoną</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atsakys už visus padarinius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61950" indent="-180975">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SVARBU</a:t>
            </a: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p>
          <a:p>
            <a:pPr marL="523875"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apibrėžtosios tyčios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atveju atsiradę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SUNKESNI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nei kaltininkas buvo numatęs,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PADARINIAI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gali būti inkriminuoti tik jei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numato atsakomybę už neatsargų tokių padarinių atsira­dimą</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523875" indent="-342900">
              <a:lnSpc>
                <a:spcPct val="100000"/>
              </a:lnSpc>
              <a:spcBef>
                <a:spcPts val="600"/>
              </a:spcBef>
              <a:buFont typeface="+mj-lt"/>
              <a:buAutoNum type="arabicPeriod"/>
            </a:pP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n</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eapibrėžtosios tyčios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atveju, jei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padariniai neatsirado</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veika kvalifikuojama kaip PASIKĖSINIMAS PADARYTI NV PAGAL BK STRAIPSNĮ, kuris nustato atsakomybę už sunkiausius padarinius iš tų, kuriuos numatė kaltininkas</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pvz.,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jei smogdamas geležine lazda nukentėjusiajam per galvą asmuo numatė, kad smūgis gali būti mirti­nas, bet jokių padarinių neatsirado, nes nukentėjusysis dėvėjo šalmą, tai tokia veika kvalifikuotina kaip pasikėsinimas nužudyti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endParaRPr lang="lt-LT" sz="1800" b="1"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653199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Neatsargumas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406106"/>
            <a:ext cx="11031758" cy="5347032"/>
          </a:xfrm>
        </p:spPr>
        <p:txBody>
          <a:bodyPr>
            <a:noAutofit/>
          </a:bodyPr>
          <a:lstStyle/>
          <a:p>
            <a:pPr marL="361950" indent="-276225">
              <a:lnSpc>
                <a:spcPct val="100000"/>
              </a:lnSpc>
              <a:spcBef>
                <a:spcPts val="600"/>
              </a:spcBef>
            </a:pPr>
            <a:r>
              <a:rPr lang="lt-LT" sz="19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NEATSARGUMAS -</a:t>
            </a:r>
            <a:r>
              <a:rPr lang="lt-LT" sz="1900" dirty="0">
                <a:effectLst/>
                <a:latin typeface="Arial" panose="020B0604020202020204" pitchFamily="34" charset="0"/>
                <a:ea typeface="Book Antiqua" panose="02040602050305030304" pitchFamily="18" charset="0"/>
                <a:cs typeface="Arial" panose="020B0604020202020204" pitchFamily="34" charset="0"/>
              </a:rPr>
              <a:t> tai tokia kaltės forma, kai: 1) asmuo numatė, kad jo veikimas arba neveikimas gali sukelti pavojingų padarinių, bet lengva­būdiškai tikėjosi, kad jų bus išvengta; 2) as­muo nenumatė galimų padarinių, nors galėjo ir turėjo juos numatyti.</a:t>
            </a:r>
          </a:p>
          <a:p>
            <a:pPr marL="361950" indent="-276225">
              <a:lnSpc>
                <a:spcPct val="100000"/>
              </a:lnSpc>
              <a:spcBef>
                <a:spcPts val="600"/>
              </a:spcBef>
            </a:pPr>
            <a:r>
              <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Neatsargumas kaip kaltės forma nurodoma retai - tik apie 5 proc. visų BK Specia­liosios dalies straipsnių + dar 5 proc. BK Specialiosios dalies straipsnių numatytas neatsargumas arba tyčia.</a:t>
            </a:r>
          </a:p>
          <a:p>
            <a:pPr marL="361950" indent="-276225">
              <a:lnSpc>
                <a:spcPct val="100000"/>
              </a:lnSpc>
              <a:spcBef>
                <a:spcPts val="600"/>
              </a:spcBef>
            </a:pPr>
            <a:r>
              <a:rPr lang="lt-LT" sz="1900" dirty="0">
                <a:latin typeface="Arial" panose="020B0604020202020204" pitchFamily="34" charset="0"/>
                <a:ea typeface="Book Antiqua" panose="02040602050305030304" pitchFamily="18" charset="0"/>
                <a:cs typeface="Arial" panose="020B0604020202020204" pitchFamily="34" charset="0"/>
              </a:rPr>
              <a:t>U</a:t>
            </a:r>
            <a:r>
              <a:rPr lang="lt-LT" sz="1900" dirty="0">
                <a:effectLst/>
                <a:latin typeface="Arial" panose="020B0604020202020204" pitchFamily="34" charset="0"/>
                <a:ea typeface="Book Antiqua" panose="02040602050305030304" pitchFamily="18" charset="0"/>
                <a:cs typeface="Arial" panose="020B0604020202020204" pitchFamily="34" charset="0"/>
              </a:rPr>
              <a:t>ž neatsargų NV pa­darymą </a:t>
            </a:r>
            <a:r>
              <a:rPr lang="lt-LT" sz="1900" b="1" dirty="0">
                <a:effectLst/>
                <a:latin typeface="Arial" panose="020B0604020202020204" pitchFamily="34" charset="0"/>
                <a:ea typeface="Book Antiqua" panose="02040602050305030304" pitchFamily="18" charset="0"/>
                <a:cs typeface="Arial" panose="020B0604020202020204" pitchFamily="34" charset="0"/>
              </a:rPr>
              <a:t>GALI BŪTI BAUDŽIAMA TIK BK SPECIALIOSIOS DALIES ATSKIRAI NU­MATYTAIS ATVEJAIS</a:t>
            </a:r>
            <a:r>
              <a:rPr lang="lt-LT" sz="1900" dirty="0">
                <a:effectLst/>
                <a:latin typeface="Arial" panose="020B0604020202020204" pitchFamily="34" charset="0"/>
                <a:ea typeface="Book Antiqua" panose="02040602050305030304" pitchFamily="18" charset="0"/>
                <a:cs typeface="Arial" panose="020B0604020202020204" pitchFamily="34" charset="0"/>
              </a:rPr>
              <a:t>:</a:t>
            </a:r>
          </a:p>
          <a:p>
            <a:pPr marL="428625" indent="-342900">
              <a:lnSpc>
                <a:spcPct val="100000"/>
              </a:lnSpc>
              <a:spcBef>
                <a:spcPts val="600"/>
              </a:spcBef>
              <a:buFont typeface="+mj-lt"/>
              <a:buAutoNum type="arabicPeriod"/>
            </a:pPr>
            <a:r>
              <a:rPr lang="lt-LT" sz="1900" dirty="0">
                <a:effectLst/>
                <a:latin typeface="Arial" panose="020B0604020202020204" pitchFamily="34" charset="0"/>
                <a:ea typeface="Book Antiqua" panose="02040602050305030304" pitchFamily="18" charset="0"/>
                <a:cs typeface="Arial" panose="020B0604020202020204" pitchFamily="34" charset="0"/>
              </a:rPr>
              <a:t>atskiroje BK Specialiosios dalies straipsnio dalyje nurodant, pvz. „</a:t>
            </a:r>
            <a:r>
              <a:rPr lang="lt-LT" sz="1900" i="1" dirty="0">
                <a:effectLst/>
                <a:latin typeface="Arial" panose="020B0604020202020204" pitchFamily="34" charset="0"/>
                <a:ea typeface="Book Antiqua" panose="02040602050305030304" pitchFamily="18" charset="0"/>
                <a:cs typeface="Arial" panose="020B0604020202020204" pitchFamily="34" charset="0"/>
              </a:rPr>
              <a:t>pagal šį straipsnį asmuo atsako tik tais atvejais, kai jame numatytos veikos yra padarytos dėl neatsargumo</a:t>
            </a:r>
            <a:r>
              <a:rPr lang="lt-LT" sz="1900" dirty="0">
                <a:effectLst/>
                <a:latin typeface="Arial" panose="020B0604020202020204" pitchFamily="34" charset="0"/>
                <a:ea typeface="Book Antiqua" panose="02040602050305030304" pitchFamily="18" charset="0"/>
                <a:cs typeface="Arial" panose="020B0604020202020204" pitchFamily="34" charset="0"/>
              </a:rPr>
              <a:t>“ (BK 281 str. 8 d., 282 str. 2 d. ir pan.), arba „</a:t>
            </a:r>
            <a:r>
              <a:rPr lang="lt-LT" sz="1900" i="1" dirty="0">
                <a:effectLst/>
                <a:latin typeface="Arial" panose="020B0604020202020204" pitchFamily="34" charset="0"/>
                <a:ea typeface="Book Antiqua" panose="02040602050305030304" pitchFamily="18" charset="0"/>
                <a:cs typeface="Arial" panose="020B0604020202020204" pitchFamily="34" charset="0"/>
              </a:rPr>
              <a:t>ir tais atvejais, kai jos padarytos dėl neatsargumo</a:t>
            </a:r>
            <a:r>
              <a:rPr lang="lt-LT" sz="1900" dirty="0">
                <a:effectLst/>
                <a:latin typeface="Arial" panose="020B0604020202020204" pitchFamily="34" charset="0"/>
                <a:ea typeface="Book Antiqua" panose="02040602050305030304" pitchFamily="18" charset="0"/>
                <a:cs typeface="Arial" panose="020B0604020202020204" pitchFamily="34" charset="0"/>
              </a:rPr>
              <a:t>“ (BK 278 str. 5 d., 280 str. 3 d. ir pan.). </a:t>
            </a:r>
          </a:p>
          <a:p>
            <a:pPr marL="428625" indent="-342900">
              <a:lnSpc>
                <a:spcPct val="100000"/>
              </a:lnSpc>
              <a:spcBef>
                <a:spcPts val="600"/>
              </a:spcBef>
              <a:buFont typeface="+mj-lt"/>
              <a:buAutoNum type="arabicPeriod"/>
            </a:pPr>
            <a:r>
              <a:rPr lang="lt-LT" sz="1900" dirty="0">
                <a:effectLst/>
                <a:latin typeface="Arial" panose="020B0604020202020204" pitchFamily="34" charset="0"/>
                <a:ea typeface="Book Antiqua" panose="02040602050305030304" pitchFamily="18" charset="0"/>
                <a:cs typeface="Arial" panose="020B0604020202020204" pitchFamily="34" charset="0"/>
              </a:rPr>
              <a:t>nurodoma konkrečių BK Specialio­sios dalies straipsnių pavadinimuose, pvz. „</a:t>
            </a:r>
            <a:r>
              <a:rPr lang="lt-LT" sz="1900" i="1" dirty="0">
                <a:effectLst/>
                <a:latin typeface="Arial" panose="020B0604020202020204" pitchFamily="34" charset="0"/>
                <a:ea typeface="Book Antiqua" panose="02040602050305030304" pitchFamily="18" charset="0"/>
                <a:cs typeface="Arial" panose="020B0604020202020204" pitchFamily="34" charset="0"/>
              </a:rPr>
              <a:t>Neatsargus gyvybės atėmimas</a:t>
            </a:r>
            <a:r>
              <a:rPr lang="lt-LT" sz="1900" dirty="0">
                <a:effectLst/>
                <a:latin typeface="Arial" panose="020B0604020202020204" pitchFamily="34" charset="0"/>
                <a:ea typeface="Book Antiqua" panose="02040602050305030304" pitchFamily="18" charset="0"/>
                <a:cs typeface="Arial" panose="020B0604020202020204" pitchFamily="34" charset="0"/>
              </a:rPr>
              <a:t>“ (BK 132 str.). </a:t>
            </a:r>
          </a:p>
          <a:p>
            <a:pPr marL="361950" indent="-276225">
              <a:lnSpc>
                <a:spcPct val="100000"/>
              </a:lnSpc>
              <a:spcBef>
                <a:spcPts val="600"/>
              </a:spcBef>
            </a:pPr>
            <a:r>
              <a:rPr lang="lt-LT" sz="1900" b="1" dirty="0">
                <a:latin typeface="Arial" panose="020B0604020202020204" pitchFamily="34" charset="0"/>
                <a:ea typeface="Book Antiqua" panose="02040602050305030304" pitchFamily="18" charset="0"/>
                <a:cs typeface="Arial" panose="020B0604020202020204" pitchFamily="34" charset="0"/>
              </a:rPr>
              <a:t>SVARBU</a:t>
            </a:r>
            <a:r>
              <a:rPr lang="lt-LT" sz="1900" dirty="0">
                <a:latin typeface="Arial" panose="020B0604020202020204" pitchFamily="34" charset="0"/>
                <a:ea typeface="Book Antiqua" panose="02040602050305030304" pitchFamily="18" charset="0"/>
                <a:cs typeface="Arial" panose="020B0604020202020204" pitchFamily="34" charset="0"/>
              </a:rPr>
              <a:t>: NV</a:t>
            </a:r>
            <a:r>
              <a:rPr lang="lt-LT" sz="1900" dirty="0">
                <a:effectLst/>
                <a:latin typeface="Arial" panose="020B0604020202020204" pitchFamily="34" charset="0"/>
                <a:ea typeface="Book Antiqua" panose="02040602050305030304" pitchFamily="18" charset="0"/>
                <a:cs typeface="Arial" panose="020B0604020202020204" pitchFamily="34" charset="0"/>
              </a:rPr>
              <a:t>, kurios gali būti padaromos tik neatsargiai (arba ir neatsargiai), papras­tai būna materialiosios, t. y. turi būti sukeliama padarinių.</a:t>
            </a:r>
          </a:p>
          <a:p>
            <a:pPr marL="361950" indent="-276225">
              <a:lnSpc>
                <a:spcPct val="100000"/>
              </a:lnSpc>
              <a:spcBef>
                <a:spcPts val="600"/>
              </a:spcBef>
            </a:pPr>
            <a:endParaRPr lang="lt-LT" sz="1800" b="1"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5097166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Neatsargumas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361950" indent="-276225">
              <a:lnSpc>
                <a:spcPct val="100000"/>
              </a:lnSpc>
              <a:spcBef>
                <a:spcPts val="600"/>
              </a:spcBef>
            </a:pPr>
            <a:r>
              <a:rPr lang="lt-LT" sz="1800" dirty="0">
                <a:effectLst/>
                <a:latin typeface="Arial" panose="020B0604020202020204" pitchFamily="34" charset="0"/>
                <a:ea typeface="Microsoft Sans Serif" panose="020B0604020202020204" pitchFamily="34" charset="0"/>
                <a:cs typeface="Arial" panose="020B0604020202020204" pitchFamily="34" charset="0"/>
              </a:rPr>
              <a:t>BK įtvirtina 2 neatsargumo rūšis: </a:t>
            </a:r>
            <a:r>
              <a:rPr lang="lt-LT" sz="1800" b="1" i="0" u="none" strike="noStrike" spc="0" dirty="0">
                <a:effectLst/>
                <a:latin typeface="Arial" panose="020B0604020202020204" pitchFamily="34" charset="0"/>
                <a:ea typeface="Book Antiqua" panose="02040602050305030304" pitchFamily="18" charset="0"/>
                <a:cs typeface="Arial" panose="020B0604020202020204" pitchFamily="34" charset="0"/>
              </a:rPr>
              <a:t>NUSI­KALSTAMĄ PASITIKĖJIMĄ </a:t>
            </a:r>
            <a:r>
              <a:rPr lang="lt-LT" sz="1800" dirty="0">
                <a:effectLst/>
                <a:latin typeface="Arial" panose="020B0604020202020204" pitchFamily="34" charset="0"/>
                <a:ea typeface="Microsoft Sans Serif" panose="020B0604020202020204" pitchFamily="34" charset="0"/>
                <a:cs typeface="Arial" panose="020B0604020202020204" pitchFamily="34" charset="0"/>
              </a:rPr>
              <a:t>ir </a:t>
            </a:r>
            <a:r>
              <a:rPr lang="lt-LT" sz="1800" b="1" i="0" u="none" strike="noStrike" spc="0" dirty="0">
                <a:effectLst/>
                <a:latin typeface="Arial" panose="020B0604020202020204" pitchFamily="34" charset="0"/>
                <a:ea typeface="Book Antiqua" panose="02040602050305030304" pitchFamily="18" charset="0"/>
                <a:cs typeface="Arial" panose="020B0604020202020204" pitchFamily="34" charset="0"/>
              </a:rPr>
              <a:t>NUSIKALSTAMĄ NERŪPESTINGUMĄ. </a:t>
            </a:r>
          </a:p>
          <a:p>
            <a:pPr marL="361950" indent="-276225">
              <a:lnSpc>
                <a:spcPct val="100000"/>
              </a:lnSpc>
              <a:spcBef>
                <a:spcPts val="600"/>
              </a:spcBef>
            </a:pPr>
            <a:endParaRPr lang="lt-LT" sz="1800" b="1" dirty="0">
              <a:effectLst/>
              <a:latin typeface="Arial" panose="020B0604020202020204" pitchFamily="34" charset="0"/>
              <a:ea typeface="Microsoft Sans Serif" panose="020B0604020202020204" pitchFamily="34" charset="0"/>
              <a:cs typeface="Arial" panose="020B0604020202020204" pitchFamily="34" charset="0"/>
            </a:endParaRPr>
          </a:p>
          <a:p>
            <a:pPr marL="361950" indent="-276225">
              <a:lnSpc>
                <a:spcPct val="100000"/>
              </a:lnSpc>
              <a:spcBef>
                <a:spcPts val="600"/>
              </a:spcBef>
            </a:pPr>
            <a:r>
              <a:rPr lang="lt-LT" sz="1800" b="1" dirty="0">
                <a:effectLst/>
                <a:latin typeface="Arial" panose="020B0604020202020204" pitchFamily="34" charset="0"/>
                <a:ea typeface="Microsoft Sans Serif" panose="020B0604020202020204" pitchFamily="34" charset="0"/>
                <a:cs typeface="Arial" panose="020B0604020202020204" pitchFamily="34" charset="0"/>
              </a:rPr>
              <a:t>NUSIKALSTAMO PASITIKĖJIMO INTE­LEKTINIS ELEMENTAS: </a:t>
            </a:r>
            <a:r>
              <a:rPr lang="lt-LT" sz="1800" b="1" i="0" u="none" strike="noStrike" spc="0" dirty="0">
                <a:effectLst/>
                <a:latin typeface="Arial" panose="020B0604020202020204" pitchFamily="34" charset="0"/>
                <a:ea typeface="Book Antiqua" panose="02040602050305030304" pitchFamily="18" charset="0"/>
                <a:cs typeface="Arial" panose="020B0604020202020204" pitchFamily="34" charset="0"/>
              </a:rPr>
              <a:t>kaltininko numatymas, </a:t>
            </a:r>
            <a:r>
              <a:rPr lang="lt-LT" sz="1800" dirty="0">
                <a:effectLst/>
                <a:latin typeface="Arial" panose="020B0604020202020204" pitchFamily="34" charset="0"/>
                <a:ea typeface="Microsoft Sans Serif" panose="020B0604020202020204" pitchFamily="34" charset="0"/>
                <a:cs typeface="Arial" panose="020B0604020202020204" pitchFamily="34" charset="0"/>
              </a:rPr>
              <a:t>kad dėl jo veikimo ar neveikimo gali atsirasti BK numatytų padarinių. </a:t>
            </a:r>
          </a:p>
          <a:p>
            <a:pPr marL="361950" indent="-276225">
              <a:lnSpc>
                <a:spcPct val="100000"/>
              </a:lnSpc>
              <a:spcBef>
                <a:spcPts val="600"/>
              </a:spcBef>
            </a:pPr>
            <a:r>
              <a:rPr lang="lt-LT" sz="1800" b="1" dirty="0">
                <a:effectLst/>
                <a:latin typeface="Arial" panose="020B0604020202020204" pitchFamily="34" charset="0"/>
                <a:ea typeface="Microsoft Sans Serif" panose="020B0604020202020204" pitchFamily="34" charset="0"/>
                <a:cs typeface="Arial" panose="020B0604020202020204" pitchFamily="34" charset="0"/>
              </a:rPr>
              <a:t>NUSIKALS­TAMO NERŪPESTINGUMO INTE­LEKTINIS ELEMENTAS:</a:t>
            </a:r>
            <a:r>
              <a:rPr lang="lt-LT" sz="1800" dirty="0">
                <a:effectLst/>
                <a:latin typeface="Arial" panose="020B0604020202020204" pitchFamily="34" charset="0"/>
                <a:ea typeface="Microsoft Sans Serif" panose="020B0604020202020204" pitchFamily="34" charset="0"/>
                <a:cs typeface="Arial" panose="020B0604020202020204" pitchFamily="34" charset="0"/>
              </a:rPr>
              <a:t> </a:t>
            </a:r>
            <a:r>
              <a:rPr lang="lt-LT" sz="1800" b="1" i="0" u="none" strike="noStrike" spc="0" dirty="0">
                <a:effectLst/>
                <a:latin typeface="Arial" panose="020B0604020202020204" pitchFamily="34" charset="0"/>
                <a:ea typeface="Book Antiqua" panose="02040602050305030304" pitchFamily="18" charset="0"/>
                <a:cs typeface="Arial" panose="020B0604020202020204" pitchFamily="34" charset="0"/>
              </a:rPr>
              <a:t>asmuo nenumato, </a:t>
            </a:r>
            <a:r>
              <a:rPr lang="lt-LT" sz="1800" dirty="0">
                <a:effectLst/>
                <a:latin typeface="Arial" panose="020B0604020202020204" pitchFamily="34" charset="0"/>
                <a:ea typeface="Microsoft Sans Serif" panose="020B0604020202020204" pitchFamily="34" charset="0"/>
                <a:cs typeface="Arial" panose="020B0604020202020204" pitchFamily="34" charset="0"/>
              </a:rPr>
              <a:t>kad dėl jo veikimo ar neveikimo gali atsirasti BK numatytų padarinių. </a:t>
            </a:r>
          </a:p>
          <a:p>
            <a:pPr marL="361950" indent="-276225">
              <a:lnSpc>
                <a:spcPct val="100000"/>
              </a:lnSpc>
              <a:spcBef>
                <a:spcPts val="600"/>
              </a:spcBef>
            </a:pPr>
            <a:r>
              <a:rPr lang="lt-LT" sz="1800" b="1" dirty="0">
                <a:latin typeface="Arial" panose="020B0604020202020204" pitchFamily="34" charset="0"/>
                <a:ea typeface="Microsoft Sans Serif" panose="020B0604020202020204" pitchFamily="34" charset="0"/>
                <a:cs typeface="Arial" panose="020B0604020202020204" pitchFamily="34" charset="0"/>
              </a:rPr>
              <a:t>PASTABĖJIMAS</a:t>
            </a:r>
            <a:r>
              <a:rPr lang="lt-LT" sz="1800" dirty="0">
                <a:latin typeface="Arial" panose="020B0604020202020204" pitchFamily="34" charset="0"/>
                <a:ea typeface="Microsoft Sans Serif" panose="020B0604020202020204" pitchFamily="34" charset="0"/>
                <a:cs typeface="Arial" panose="020B0604020202020204" pitchFamily="34" charset="0"/>
              </a:rPr>
              <a:t>: api­būdinant </a:t>
            </a:r>
            <a:r>
              <a:rPr lang="lt-LT" sz="1800" b="1" dirty="0">
                <a:latin typeface="Arial" panose="020B0604020202020204" pitchFamily="34" charset="0"/>
                <a:ea typeface="Microsoft Sans Serif" panose="020B0604020202020204" pitchFamily="34" charset="0"/>
                <a:cs typeface="Arial" panose="020B0604020202020204" pitchFamily="34" charset="0"/>
              </a:rPr>
              <a:t>neatsargios kaltės </a:t>
            </a:r>
            <a:r>
              <a:rPr lang="lt-LT" sz="1800" b="1" dirty="0">
                <a:latin typeface="Arial" panose="020B0604020202020204" pitchFamily="34" charset="0"/>
                <a:ea typeface="Book Antiqua" panose="02040602050305030304" pitchFamily="18" charset="0"/>
                <a:cs typeface="Arial" panose="020B0604020202020204" pitchFamily="34" charset="0"/>
              </a:rPr>
              <a:t>intelektinį elementą, </a:t>
            </a:r>
            <a:r>
              <a:rPr lang="lt-LT" sz="1800" dirty="0">
                <a:latin typeface="Arial" panose="020B0604020202020204" pitchFamily="34" charset="0"/>
                <a:ea typeface="Microsoft Sans Serif" panose="020B0604020202020204" pitchFamily="34" charset="0"/>
                <a:cs typeface="Arial" panose="020B0604020202020204" pitchFamily="34" charset="0"/>
              </a:rPr>
              <a:t>BK</a:t>
            </a:r>
            <a:r>
              <a:rPr lang="lt-LT" sz="1800" b="1" dirty="0">
                <a:latin typeface="Arial" panose="020B0604020202020204" pitchFamily="34" charset="0"/>
                <a:ea typeface="Microsoft Sans Serif" panose="020B0604020202020204" pitchFamily="34" charset="0"/>
                <a:cs typeface="Arial" panose="020B0604020202020204" pitchFamily="34" charset="0"/>
              </a:rPr>
              <a:t> </a:t>
            </a:r>
            <a:r>
              <a:rPr lang="lt-LT" sz="1800" dirty="0">
                <a:latin typeface="Arial" panose="020B0604020202020204" pitchFamily="34" charset="0"/>
                <a:ea typeface="Microsoft Sans Serif" panose="020B0604020202020204" pitchFamily="34" charset="0"/>
                <a:cs typeface="Arial" panose="020B0604020202020204" pitchFamily="34" charset="0"/>
              </a:rPr>
              <a:t>nurodomas tik kaltininko psichinis santykis su galimais jo veikos padariniais. </a:t>
            </a:r>
          </a:p>
          <a:p>
            <a:pPr marL="361950" indent="-276225">
              <a:lnSpc>
                <a:spcPct val="100000"/>
              </a:lnSpc>
              <a:spcBef>
                <a:spcPts val="600"/>
              </a:spcBef>
            </a:pPr>
            <a:r>
              <a:rPr lang="lt-LT" sz="1800" b="1" dirty="0">
                <a:latin typeface="Arial" panose="020B0604020202020204" pitchFamily="34" charset="0"/>
                <a:ea typeface="Microsoft Sans Serif" panose="020B0604020202020204" pitchFamily="34" charset="0"/>
                <a:cs typeface="Arial" panose="020B0604020202020204" pitchFamily="34" charset="0"/>
              </a:rPr>
              <a:t>TAČIAU</a:t>
            </a:r>
            <a:r>
              <a:rPr lang="lt-LT" sz="1800" dirty="0">
                <a:latin typeface="Arial" panose="020B0604020202020204" pitchFamily="34" charset="0"/>
                <a:ea typeface="Microsoft Sans Serif" panose="020B0604020202020204" pitchFamily="34" charset="0"/>
                <a:cs typeface="Arial" panose="020B0604020202020204" pitchFamily="34" charset="0"/>
              </a:rPr>
              <a:t> tai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NE­REIŠKIA, kad</a:t>
            </a:r>
            <a:r>
              <a:rPr lang="lt-LT" sz="1800" b="1" dirty="0">
                <a:latin typeface="Arial" panose="020B0604020202020204" pitchFamily="34" charset="0"/>
                <a:ea typeface="Microsoft Sans Serif" panose="020B0604020202020204" pitchFamily="34" charset="0"/>
                <a:cs typeface="Arial" panose="020B0604020202020204" pitchFamily="34" charset="0"/>
              </a:rPr>
              <a:t> </a:t>
            </a:r>
            <a:r>
              <a:rPr lang="lt-LT" sz="1800" dirty="0">
                <a:effectLst/>
                <a:latin typeface="Arial" panose="020B0604020202020204" pitchFamily="34" charset="0"/>
                <a:ea typeface="Microsoft Sans Serif" panose="020B0604020202020204" pitchFamily="34" charset="0"/>
                <a:cs typeface="Arial" panose="020B0604020202020204" pitchFamily="34" charset="0"/>
              </a:rPr>
              <a:t>kaltininkas tokios nesuvokia veikiąs neteisė­tai, rizikingai, nes paprastai pažeidžia kokias nors privalomas taisykles (pvz., </a:t>
            </a:r>
            <a:r>
              <a:rPr lang="lt-LT" sz="1800" i="1" dirty="0">
                <a:effectLst/>
                <a:latin typeface="Arial" panose="020B0604020202020204" pitchFamily="34" charset="0"/>
                <a:ea typeface="Microsoft Sans Serif" panose="020B0604020202020204" pitchFamily="34" charset="0"/>
                <a:cs typeface="Arial" panose="020B0604020202020204" pitchFamily="34" charset="0"/>
              </a:rPr>
              <a:t>kelių eismo</a:t>
            </a:r>
            <a:r>
              <a:rPr lang="lt-LT" sz="1800" dirty="0">
                <a:effectLst/>
                <a:latin typeface="Arial" panose="020B0604020202020204" pitchFamily="34" charset="0"/>
                <a:ea typeface="Microsoft Sans Serif" panose="020B0604020202020204" pitchFamily="34" charset="0"/>
                <a:cs typeface="Arial" panose="020B0604020202020204" pitchFamily="34" charset="0"/>
              </a:rPr>
              <a:t>), instrukcijas ir pan. </a:t>
            </a:r>
          </a:p>
          <a:p>
            <a:pPr marL="361950" indent="-276225">
              <a:lnSpc>
                <a:spcPct val="100000"/>
              </a:lnSpc>
              <a:spcBef>
                <a:spcPts val="600"/>
              </a:spcBef>
            </a:pPr>
            <a:r>
              <a:rPr lang="lt-LT" sz="1800" b="1" dirty="0">
                <a:effectLst/>
                <a:latin typeface="Arial" panose="020B0604020202020204" pitchFamily="34" charset="0"/>
                <a:ea typeface="Microsoft Sans Serif" panose="020B0604020202020204" pitchFamily="34" charset="0"/>
                <a:cs typeface="Arial" panose="020B0604020202020204" pitchFamily="34" charset="0"/>
              </a:rPr>
              <a:t>PAVOJINGUMAS:</a:t>
            </a:r>
            <a:r>
              <a:rPr lang="lt-LT" sz="1800" dirty="0">
                <a:effectLst/>
                <a:latin typeface="Arial" panose="020B0604020202020204" pitchFamily="34" charset="0"/>
                <a:ea typeface="Microsoft Sans Serif" panose="020B0604020202020204" pitchFamily="34" charset="0"/>
                <a:cs typeface="Arial" panose="020B0604020202020204" pitchFamily="34" charset="0"/>
              </a:rPr>
              <a:t> kaltininkas numato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abstrakčią savo veikos padarinių atsiradimo galimybę </a:t>
            </a:r>
            <a:r>
              <a:rPr lang="lt-LT" sz="1800" dirty="0">
                <a:effectLst/>
                <a:latin typeface="Arial" panose="020B0604020202020204" pitchFamily="34" charset="0"/>
                <a:ea typeface="Microsoft Sans Serif" panose="020B0604020202020204" pitchFamily="34" charset="0"/>
                <a:cs typeface="Arial" panose="020B0604020202020204" pitchFamily="34" charset="0"/>
              </a:rPr>
              <a:t>+ suvokia, kad taip veikdamas apskritai gali sukelti žalingų padari­nių, </a:t>
            </a:r>
            <a:r>
              <a:rPr lang="lt-LT" sz="1800" b="1" dirty="0">
                <a:effectLst/>
                <a:latin typeface="Arial" panose="020B0604020202020204" pitchFamily="34" charset="0"/>
                <a:ea typeface="Microsoft Sans Serif" panose="020B0604020202020204" pitchFamily="34" charset="0"/>
                <a:cs typeface="Arial" panose="020B0604020202020204" pitchFamily="34" charset="0"/>
              </a:rPr>
              <a:t>BET</a:t>
            </a:r>
            <a:r>
              <a:rPr lang="lt-LT" sz="1800" dirty="0">
                <a:effectLst/>
                <a:latin typeface="Arial" panose="020B0604020202020204" pitchFamily="34" charset="0"/>
                <a:ea typeface="Microsoft Sans Serif" panose="020B0604020202020204" pitchFamily="34" charset="0"/>
                <a:cs typeface="Arial" panose="020B0604020202020204" pitchFamily="34" charset="0"/>
              </a:rPr>
              <a:t> mano, kad veikdamas tam tikromis konkrečiomis sąlygomis tų padarinių nesukels.</a:t>
            </a:r>
            <a:endParaRPr lang="lt-LT" sz="1800" b="1"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2121439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Neatsargumas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0448026" cy="5409320"/>
          </a:xfrm>
        </p:spPr>
        <p:txBody>
          <a:bodyPr>
            <a:noAutofit/>
          </a:bodyPr>
          <a:lstStyle/>
          <a:p>
            <a:pPr>
              <a:lnSpc>
                <a:spcPct val="100000"/>
              </a:lnSpc>
              <a:spcBef>
                <a:spcPts val="600"/>
              </a:spcBef>
            </a:pPr>
            <a:endParaRPr lang="lt-LT" sz="2000" b="1" dirty="0">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b="1" dirty="0">
                <a:effectLst/>
                <a:latin typeface="Arial" panose="020B0604020202020204" pitchFamily="34" charset="0"/>
                <a:ea typeface="Microsoft Sans Serif" panose="020B0604020202020204" pitchFamily="34" charset="0"/>
                <a:cs typeface="Arial" panose="020B0604020202020204" pitchFamily="34" charset="0"/>
              </a:rPr>
              <a:t>NUSIKALSTAMO PASITIKĖJIMO </a:t>
            </a:r>
            <a:r>
              <a:rPr lang="lt-LT" sz="2000" b="1" i="0" u="none" strike="noStrike" spc="0" dirty="0">
                <a:effectLst/>
                <a:latin typeface="Arial" panose="020B0604020202020204" pitchFamily="34" charset="0"/>
                <a:ea typeface="Book Antiqua" panose="02040602050305030304" pitchFamily="18" charset="0"/>
                <a:cs typeface="Arial" panose="020B0604020202020204" pitchFamily="34" charset="0"/>
              </a:rPr>
              <a:t>VALINIS MOMENTAS: </a:t>
            </a:r>
          </a:p>
          <a:p>
            <a:pPr>
              <a:lnSpc>
                <a:spcPct val="100000"/>
              </a:lnSpc>
              <a:spcBef>
                <a:spcPts val="600"/>
              </a:spcBef>
            </a:pPr>
            <a:r>
              <a:rPr lang="lt-LT" sz="2000" dirty="0">
                <a:effectLst/>
                <a:latin typeface="Arial" panose="020B0604020202020204" pitchFamily="34" charset="0"/>
                <a:ea typeface="Microsoft Sans Serif" panose="020B0604020202020204" pitchFamily="34" charset="0"/>
                <a:cs typeface="Arial" panose="020B0604020202020204" pitchFamily="34" charset="0"/>
              </a:rPr>
              <a:t>BK apibūdintas formuluote „</a:t>
            </a:r>
            <a:r>
              <a:rPr lang="lt-LT" sz="2000" i="1" dirty="0">
                <a:effectLst/>
                <a:latin typeface="Arial" panose="020B0604020202020204" pitchFamily="34" charset="0"/>
                <a:ea typeface="Microsoft Sans Serif" panose="020B0604020202020204" pitchFamily="34" charset="0"/>
                <a:cs typeface="Arial" panose="020B0604020202020204" pitchFamily="34" charset="0"/>
              </a:rPr>
              <a:t>asmuo lengvabū­diškai tikėjosi išvengti BK numatytų padarinių</a:t>
            </a:r>
            <a:r>
              <a:rPr lang="lt-LT" sz="2000" dirty="0">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S</a:t>
            </a:r>
            <a:r>
              <a:rPr lang="lt-LT" sz="2000" b="1" dirty="0">
                <a:effectLst/>
                <a:latin typeface="Arial" panose="020B0604020202020204" pitchFamily="34" charset="0"/>
                <a:ea typeface="Microsoft Sans Serif" panose="020B0604020202020204" pitchFamily="34" charset="0"/>
                <a:cs typeface="Arial" panose="020B0604020202020204" pitchFamily="34" charset="0"/>
              </a:rPr>
              <a:t>KIRTINGAI NUO TYČIOS</a:t>
            </a:r>
            <a:r>
              <a:rPr lang="lt-LT" sz="2000" dirty="0">
                <a:effectLst/>
                <a:latin typeface="Arial" panose="020B0604020202020204" pitchFamily="34" charset="0"/>
                <a:ea typeface="Microsoft Sans Serif" panose="020B0604020202020204" pitchFamily="34" charset="0"/>
                <a:cs typeface="Arial" panose="020B0604020202020204" pitchFamily="34" charset="0"/>
              </a:rPr>
              <a:t>: nėra nei tokių padarinių noro, nei siekio jiems atsirasti, o kaltininkui padariniai netgi nereikalingi. </a:t>
            </a:r>
          </a:p>
          <a:p>
            <a:pPr>
              <a:lnSpc>
                <a:spcPct val="100000"/>
              </a:lnSpc>
              <a:spcBef>
                <a:spcPts val="600"/>
              </a:spcBef>
            </a:pPr>
            <a:r>
              <a:rPr lang="lt-LT" sz="2000" b="1" dirty="0">
                <a:latin typeface="Arial" panose="020B0604020202020204" pitchFamily="34" charset="0"/>
                <a:ea typeface="Microsoft Sans Serif" panose="020B0604020202020204" pitchFamily="34" charset="0"/>
                <a:cs typeface="Arial" panose="020B0604020202020204" pitchFamily="34" charset="0"/>
              </a:rPr>
              <a:t>PRAKTIKOJE</a:t>
            </a:r>
            <a:r>
              <a:rPr lang="lt-LT" sz="2000" dirty="0">
                <a:latin typeface="Arial" panose="020B0604020202020204" pitchFamily="34" charset="0"/>
                <a:ea typeface="Microsoft Sans Serif" panose="020B0604020202020204" pitchFamily="34" charset="0"/>
                <a:cs typeface="Arial" panose="020B0604020202020204" pitchFamily="34" charset="0"/>
              </a:rPr>
              <a:t>: </a:t>
            </a:r>
            <a:r>
              <a:rPr lang="lt-LT" sz="2000" dirty="0">
                <a:effectLst/>
                <a:latin typeface="Arial" panose="020B0604020202020204" pitchFamily="34" charset="0"/>
                <a:ea typeface="Microsoft Sans Serif" panose="020B0604020202020204" pitchFamily="34" charset="0"/>
                <a:cs typeface="Arial" panose="020B0604020202020204" pitchFamily="34" charset="0"/>
              </a:rPr>
              <a:t>tokiais atve­jais dėl veikimo vyksta elgesio motyvų kova, t. y. kaltininkas sprendžia: tęsti ar nutraukti savo rizikingą elgesį, ar pakeisti jį.</a:t>
            </a:r>
          </a:p>
          <a:p>
            <a:pPr>
              <a:lnSpc>
                <a:spcPct val="100000"/>
              </a:lnSpc>
              <a:spcBef>
                <a:spcPts val="600"/>
              </a:spcBef>
            </a:pPr>
            <a:r>
              <a:rPr lang="lt-LT" sz="2000" b="1" dirty="0">
                <a:effectLst/>
                <a:latin typeface="Arial" panose="020B0604020202020204" pitchFamily="34" charset="0"/>
                <a:ea typeface="Microsoft Sans Serif" panose="020B0604020202020204" pitchFamily="34" charset="0"/>
                <a:cs typeface="Arial" panose="020B0604020202020204" pitchFamily="34" charset="0"/>
              </a:rPr>
              <a:t>VADINASI</a:t>
            </a:r>
            <a:r>
              <a:rPr lang="lt-LT" sz="2000" b="1" dirty="0">
                <a:latin typeface="Arial" panose="020B0604020202020204" pitchFamily="34" charset="0"/>
                <a:ea typeface="Microsoft Sans Serif" panose="020B0604020202020204" pitchFamily="34" charset="0"/>
                <a:cs typeface="Arial" panose="020B0604020202020204" pitchFamily="34" charset="0"/>
              </a:rPr>
              <a:t>:</a:t>
            </a:r>
            <a:r>
              <a:rPr lang="lt-LT" sz="2000" dirty="0">
                <a:effectLst/>
                <a:latin typeface="Arial" panose="020B0604020202020204" pitchFamily="34" charset="0"/>
                <a:ea typeface="Microsoft Sans Serif" panose="020B0604020202020204" pitchFamily="34" charset="0"/>
                <a:cs typeface="Arial" panose="020B0604020202020204" pitchFamily="34" charset="0"/>
              </a:rPr>
              <a:t> kaltininkas ne šiaip tikisi, kad galbūt pasiseks ir padarinių dėl jo veikos nekils, </a:t>
            </a:r>
            <a:r>
              <a:rPr lang="lt-LT" sz="2000" b="1" dirty="0">
                <a:effectLst/>
                <a:latin typeface="Arial" panose="020B0604020202020204" pitchFamily="34" charset="0"/>
                <a:ea typeface="Microsoft Sans Serif" panose="020B0604020202020204" pitchFamily="34" charset="0"/>
                <a:cs typeface="Arial" panose="020B0604020202020204" pitchFamily="34" charset="0"/>
              </a:rPr>
              <a:t>BET</a:t>
            </a:r>
            <a:r>
              <a:rPr lang="lt-LT" sz="2000" dirty="0">
                <a:effectLst/>
                <a:latin typeface="Arial" panose="020B0604020202020204" pitchFamily="34" charset="0"/>
                <a:ea typeface="Microsoft Sans Serif" panose="020B0604020202020204" pitchFamily="34" charset="0"/>
                <a:cs typeface="Arial" panose="020B0604020202020204" pitchFamily="34" charset="0"/>
              </a:rPr>
              <a:t> vertina savo </a:t>
            </a:r>
            <a:r>
              <a:rPr lang="lt-LT" sz="2000" dirty="0">
                <a:latin typeface="Arial" panose="020B0604020202020204" pitchFamily="34" charset="0"/>
                <a:ea typeface="Microsoft Sans Serif" panose="020B0604020202020204" pitchFamily="34" charset="0"/>
                <a:cs typeface="Arial" panose="020B0604020202020204" pitchFamily="34" charset="0"/>
              </a:rPr>
              <a:t>veikimo pobūdį, aplinkybes ir yra iš esmės </a:t>
            </a:r>
            <a:r>
              <a:rPr lang="lt-LT" sz="2000" b="1" dirty="0">
                <a:latin typeface="Arial" panose="020B0604020202020204" pitchFamily="34" charset="0"/>
                <a:ea typeface="Microsoft Sans Serif" panose="020B0604020202020204" pitchFamily="34" charset="0"/>
                <a:cs typeface="Arial" panose="020B0604020202020204" pitchFamily="34" charset="0"/>
              </a:rPr>
              <a:t>ĮSITIKINĘS</a:t>
            </a:r>
            <a:r>
              <a:rPr lang="lt-LT" sz="2000" dirty="0">
                <a:latin typeface="Arial" panose="020B0604020202020204" pitchFamily="34" charset="0"/>
                <a:ea typeface="Microsoft Sans Serif" panose="020B0604020202020204" pitchFamily="34" charset="0"/>
                <a:cs typeface="Arial" panose="020B0604020202020204" pitchFamily="34" charset="0"/>
              </a:rPr>
              <a:t>, </a:t>
            </a:r>
            <a:r>
              <a:rPr lang="lt-LT" sz="2000" b="1" dirty="0">
                <a:latin typeface="Arial" panose="020B0604020202020204" pitchFamily="34" charset="0"/>
                <a:ea typeface="Microsoft Sans Serif" panose="020B0604020202020204" pitchFamily="34" charset="0"/>
                <a:cs typeface="Arial" panose="020B0604020202020204" pitchFamily="34" charset="0"/>
              </a:rPr>
              <a:t>kad tam tikros konkrečios </a:t>
            </a:r>
            <a:r>
              <a:rPr lang="lt-LT" sz="2000" b="1" dirty="0">
                <a:effectLst/>
                <a:latin typeface="Arial" panose="020B0604020202020204" pitchFamily="34" charset="0"/>
                <a:ea typeface="Microsoft Sans Serif" panose="020B0604020202020204" pitchFamily="34" charset="0"/>
                <a:cs typeface="Arial" panose="020B0604020202020204" pitchFamily="34" charset="0"/>
              </a:rPr>
              <a:t>aplinkybės jo sukurtoje situacijoje užkirs kelią pavojingiems padariniams</a:t>
            </a:r>
            <a:r>
              <a:rPr lang="lt-LT" sz="2000" dirty="0">
                <a:effectLst/>
                <a:latin typeface="Arial" panose="020B0604020202020204" pitchFamily="34" charset="0"/>
                <a:ea typeface="Microsoft Sans Serif" panose="020B0604020202020204" pitchFamily="34" charset="0"/>
                <a:cs typeface="Arial" panose="020B0604020202020204" pitchFamily="34" charset="0"/>
              </a:rPr>
              <a:t>.</a:t>
            </a:r>
            <a:endParaRPr lang="lt-LT" sz="2000" b="1"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101791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Neatsargumas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marL="361950" indent="-180975">
              <a:lnSpc>
                <a:spcPct val="100000"/>
              </a:lnSpc>
              <a:spcBef>
                <a:spcPts val="600"/>
              </a:spcBef>
            </a:pPr>
            <a:r>
              <a:rPr lang="lt-LT" sz="2000" b="1" dirty="0">
                <a:effectLst/>
                <a:latin typeface="Arial" panose="020B0604020202020204" pitchFamily="34" charset="0"/>
                <a:ea typeface="Book Antiqua" panose="02040602050305030304" pitchFamily="18" charset="0"/>
                <a:cs typeface="Arial" panose="020B0604020202020204" pitchFamily="34" charset="0"/>
              </a:rPr>
              <a:t>NUSIKALSTAMAS PASITIKĖJIMAS VS NETIESIOGINĖ TYČIA</a:t>
            </a:r>
            <a:r>
              <a:rPr lang="lt-LT" sz="2000" b="1" dirty="0">
                <a:latin typeface="Arial" panose="020B0604020202020204" pitchFamily="34" charset="0"/>
                <a:ea typeface="Book Antiqua" panose="02040602050305030304" pitchFamily="18" charset="0"/>
                <a:cs typeface="Arial" panose="020B0604020202020204" pitchFamily="34" charset="0"/>
              </a:rPr>
              <a:t>:</a:t>
            </a:r>
            <a:r>
              <a:rPr lang="lt-LT" sz="2000" dirty="0">
                <a:effectLst/>
                <a:latin typeface="Arial" panose="020B0604020202020204" pitchFamily="34" charset="0"/>
                <a:ea typeface="Book Antiqua" panose="02040602050305030304" pitchFamily="18" charset="0"/>
                <a:cs typeface="Arial" panose="020B0604020202020204" pitchFamily="34" charset="0"/>
              </a:rPr>
              <a:t> </a:t>
            </a:r>
          </a:p>
          <a:p>
            <a:pPr marL="514350" indent="-514350">
              <a:buFont typeface="+mj-lt"/>
              <a:buAutoNum type="arabicPeriod"/>
            </a:pPr>
            <a:r>
              <a:rPr lang="lt-LT" sz="2000" dirty="0">
                <a:latin typeface="Arial" panose="020B0604020202020204" pitchFamily="34" charset="0"/>
                <a:cs typeface="Arial" panose="020B0604020202020204" pitchFamily="34" charset="0"/>
              </a:rPr>
              <a:t>„sąmoningai leisti kilti padariniams“ reiškia kaltininko </a:t>
            </a:r>
            <a:r>
              <a:rPr lang="lt-LT" sz="2000" b="1" dirty="0">
                <a:latin typeface="Arial" panose="020B0604020202020204" pitchFamily="34" charset="0"/>
                <a:cs typeface="Arial" panose="020B0604020202020204" pitchFamily="34" charset="0"/>
              </a:rPr>
              <a:t>abejingumą </a:t>
            </a:r>
            <a:r>
              <a:rPr lang="lt-LT" sz="2000" dirty="0">
                <a:latin typeface="Arial" panose="020B0604020202020204" pitchFamily="34" charset="0"/>
                <a:cs typeface="Arial" panose="020B0604020202020204" pitchFamily="34" charset="0"/>
              </a:rPr>
              <a:t>(emocinį šaltumą) </a:t>
            </a:r>
            <a:r>
              <a:rPr lang="lt-LT" sz="2000" b="1" dirty="0">
                <a:latin typeface="Arial" panose="020B0604020202020204" pitchFamily="34" charset="0"/>
                <a:cs typeface="Arial" panose="020B0604020202020204" pitchFamily="34" charset="0"/>
              </a:rPr>
              <a:t>galimų padarinių atžvilgiu</a:t>
            </a:r>
            <a:r>
              <a:rPr lang="lt-LT" sz="2000" dirty="0">
                <a:latin typeface="Arial" panose="020B0604020202020204" pitchFamily="34" charset="0"/>
                <a:cs typeface="Arial" panose="020B0604020202020204" pitchFamily="34" charset="0"/>
              </a:rPr>
              <a:t>, o „lengvabūdiškai tikėtis, kad padariniai nekils“ - jo </a:t>
            </a:r>
            <a:r>
              <a:rPr lang="lt-LT" sz="2000" b="1" dirty="0">
                <a:latin typeface="Arial" panose="020B0604020202020204" pitchFamily="34" charset="0"/>
                <a:cs typeface="Arial" panose="020B0604020202020204" pitchFamily="34" charset="0"/>
              </a:rPr>
              <a:t>nepritarimą, emocinę įtampą</a:t>
            </a:r>
            <a:r>
              <a:rPr lang="lt-LT" sz="2000" dirty="0">
                <a:latin typeface="Arial" panose="020B0604020202020204" pitchFamily="34" charset="0"/>
                <a:cs typeface="Arial" panose="020B0604020202020204" pitchFamily="34" charset="0"/>
              </a:rPr>
              <a:t>. </a:t>
            </a:r>
          </a:p>
          <a:p>
            <a:pPr marL="514350" indent="-514350">
              <a:buFont typeface="+mj-lt"/>
              <a:buAutoNum type="arabicPeriod"/>
            </a:pPr>
            <a:r>
              <a:rPr lang="lt-LT" sz="2000" dirty="0">
                <a:latin typeface="Arial" panose="020B0604020202020204" pitchFamily="34" charset="0"/>
                <a:cs typeface="Arial" panose="020B0604020202020204" pitchFamily="34" charset="0"/>
              </a:rPr>
              <a:t>„sąmoningai leisti kilti padariniams“ reiškia, kad asmuo </a:t>
            </a:r>
            <a:r>
              <a:rPr lang="lt-LT" sz="2000" b="1" dirty="0">
                <a:latin typeface="Arial" panose="020B0604020202020204" pitchFamily="34" charset="0"/>
                <a:cs typeface="Arial" panose="020B0604020202020204" pitchFamily="34" charset="0"/>
              </a:rPr>
              <a:t>nieko nepadarė, kad padariniai nekiltų</a:t>
            </a:r>
            <a:r>
              <a:rPr lang="lt-LT" sz="2000" dirty="0">
                <a:latin typeface="Arial" panose="020B0604020202020204" pitchFamily="34" charset="0"/>
                <a:cs typeface="Arial" panose="020B0604020202020204" pitchFamily="34" charset="0"/>
              </a:rPr>
              <a:t>, o „lengvabūdiškai tikėtis, kad padariniai nekils“ - kaltininkas </a:t>
            </a:r>
            <a:r>
              <a:rPr lang="lt-LT" sz="2000" b="1" dirty="0">
                <a:latin typeface="Arial" panose="020B0604020202020204" pitchFamily="34" charset="0"/>
                <a:cs typeface="Arial" panose="020B0604020202020204" pitchFamily="34" charset="0"/>
              </a:rPr>
              <a:t>ėmėsi priemonių padariniams išvengti</a:t>
            </a:r>
            <a:r>
              <a:rPr lang="lt-LT" sz="2000" dirty="0">
                <a:latin typeface="Arial" panose="020B0604020202020204" pitchFamily="34" charset="0"/>
                <a:cs typeface="Arial" panose="020B0604020202020204" pitchFamily="34" charset="0"/>
              </a:rPr>
              <a:t>.</a:t>
            </a:r>
          </a:p>
          <a:p>
            <a:pPr marL="514350" indent="-514350">
              <a:buFont typeface="+mj-lt"/>
              <a:buAutoNum type="arabicPeriod"/>
            </a:pPr>
            <a:r>
              <a:rPr lang="lt-LT" sz="2000" dirty="0">
                <a:latin typeface="Arial" panose="020B0604020202020204" pitchFamily="34" charset="0"/>
                <a:cs typeface="Arial" panose="020B0604020202020204" pitchFamily="34" charset="0"/>
              </a:rPr>
              <a:t>„Sąmoningai leisti kilti padariniams“ - daryti </a:t>
            </a:r>
            <a:r>
              <a:rPr lang="lt-LT" sz="2000" dirty="0" err="1">
                <a:latin typeface="Arial" panose="020B0604020202020204" pitchFamily="34" charset="0"/>
                <a:cs typeface="Arial" panose="020B0604020202020204" pitchFamily="34" charset="0"/>
              </a:rPr>
              <a:t>Nv</a:t>
            </a:r>
            <a:r>
              <a:rPr lang="lt-LT" sz="2000" dirty="0">
                <a:latin typeface="Arial" panose="020B0604020202020204" pitchFamily="34" charset="0"/>
                <a:cs typeface="Arial" panose="020B0604020202020204" pitchFamily="34" charset="0"/>
              </a:rPr>
              <a:t> suvokiant, kad </a:t>
            </a:r>
            <a:r>
              <a:rPr lang="lt-LT" sz="2000" b="1" dirty="0">
                <a:latin typeface="Arial" panose="020B0604020202020204" pitchFamily="34" charset="0"/>
                <a:cs typeface="Arial" panose="020B0604020202020204" pitchFamily="34" charset="0"/>
              </a:rPr>
              <a:t>jos realizavimo </a:t>
            </a:r>
            <a:r>
              <a:rPr lang="lt-LT" sz="2000" dirty="0">
                <a:latin typeface="Arial" panose="020B0604020202020204" pitchFamily="34" charset="0"/>
                <a:cs typeface="Arial" panose="020B0604020202020204" pitchFamily="34" charset="0"/>
              </a:rPr>
              <a:t>(ar padarinių sukėlimo) tikimybė yra </a:t>
            </a:r>
            <a:r>
              <a:rPr lang="lt-LT" sz="2000" b="1" dirty="0">
                <a:latin typeface="Arial" panose="020B0604020202020204" pitchFamily="34" charset="0"/>
                <a:cs typeface="Arial" panose="020B0604020202020204" pitchFamily="34" charset="0"/>
              </a:rPr>
              <a:t>pakankamai didelė </a:t>
            </a:r>
            <a:r>
              <a:rPr lang="lt-LT" sz="2000" dirty="0">
                <a:latin typeface="Arial" panose="020B0604020202020204" pitchFamily="34" charset="0"/>
                <a:cs typeface="Arial" panose="020B0604020202020204" pitchFamily="34" charset="0"/>
              </a:rPr>
              <a:t>(kitaip tariant – daryti </a:t>
            </a:r>
            <a:r>
              <a:rPr lang="lt-LT" sz="2000" dirty="0" err="1">
                <a:latin typeface="Arial" panose="020B0604020202020204" pitchFamily="34" charset="0"/>
                <a:cs typeface="Arial" panose="020B0604020202020204" pitchFamily="34" charset="0"/>
              </a:rPr>
              <a:t>Nv</a:t>
            </a:r>
            <a:r>
              <a:rPr lang="lt-LT" sz="2000" dirty="0">
                <a:latin typeface="Arial" panose="020B0604020202020204" pitchFamily="34" charset="0"/>
                <a:cs typeface="Arial" panose="020B0604020202020204" pitchFamily="34" charset="0"/>
              </a:rPr>
              <a:t> suvokiant, kad </a:t>
            </a:r>
            <a:r>
              <a:rPr lang="lt-LT" sz="2000" b="1" dirty="0">
                <a:latin typeface="Arial" panose="020B0604020202020204" pitchFamily="34" charset="0"/>
                <a:cs typeface="Arial" panose="020B0604020202020204" pitchFamily="34" charset="0"/>
              </a:rPr>
              <a:t>yra didelis pavojus sukelti padarinius</a:t>
            </a:r>
            <a:r>
              <a:rPr lang="lt-LT" sz="2000" dirty="0">
                <a:latin typeface="Arial" panose="020B0604020202020204" pitchFamily="34" charset="0"/>
                <a:cs typeface="Arial" panose="020B0604020202020204" pitchFamily="34" charset="0"/>
              </a:rPr>
              <a:t>). „Lengvabūdiškai tikėtis, kad padariniai nekils“ - daryti </a:t>
            </a:r>
            <a:r>
              <a:rPr lang="lt-LT" sz="2000" dirty="0" err="1">
                <a:latin typeface="Arial" panose="020B0604020202020204" pitchFamily="34" charset="0"/>
                <a:cs typeface="Arial" panose="020B0604020202020204" pitchFamily="34" charset="0"/>
              </a:rPr>
              <a:t>Nv</a:t>
            </a:r>
            <a:r>
              <a:rPr lang="lt-LT" sz="2000" dirty="0">
                <a:latin typeface="Arial" panose="020B0604020202020204" pitchFamily="34" charset="0"/>
                <a:cs typeface="Arial" panose="020B0604020202020204" pitchFamily="34" charset="0"/>
              </a:rPr>
              <a:t> suvokiant, kad </a:t>
            </a:r>
            <a:r>
              <a:rPr lang="lt-LT" sz="2000" b="1" dirty="0">
                <a:latin typeface="Arial" panose="020B0604020202020204" pitchFamily="34" charset="0"/>
                <a:cs typeface="Arial" panose="020B0604020202020204" pitchFamily="34" charset="0"/>
              </a:rPr>
              <a:t>jos realizavimo </a:t>
            </a:r>
            <a:r>
              <a:rPr lang="lt-LT" sz="2000" dirty="0">
                <a:latin typeface="Arial" panose="020B0604020202020204" pitchFamily="34" charset="0"/>
                <a:cs typeface="Arial" panose="020B0604020202020204" pitchFamily="34" charset="0"/>
              </a:rPr>
              <a:t>(ar padarinių sukėlimo) </a:t>
            </a:r>
            <a:r>
              <a:rPr lang="lt-LT" sz="2000" b="1" dirty="0">
                <a:latin typeface="Arial" panose="020B0604020202020204" pitchFamily="34" charset="0"/>
                <a:cs typeface="Arial" panose="020B0604020202020204" pitchFamily="34" charset="0"/>
              </a:rPr>
              <a:t>tikimybė nėra didelė</a:t>
            </a:r>
            <a:r>
              <a:rPr lang="lt-LT" sz="2000" dirty="0">
                <a:latin typeface="Arial" panose="020B0604020202020204" pitchFamily="34" charset="0"/>
                <a:cs typeface="Arial" panose="020B0604020202020204" pitchFamily="34" charset="0"/>
              </a:rPr>
              <a:t>. </a:t>
            </a:r>
            <a:endPar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marL="361950" indent="-180975">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41392578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Neatsargumas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1197032" y="1343818"/>
            <a:ext cx="10740499" cy="5409320"/>
          </a:xfrm>
        </p:spPr>
        <p:txBody>
          <a:bodyPr>
            <a:noAutofit/>
          </a:bodyPr>
          <a:lstStyle/>
          <a:p>
            <a:pPr marL="361950" indent="-180975">
              <a:lnSpc>
                <a:spcPct val="100000"/>
              </a:lnSpc>
              <a:spcBef>
                <a:spcPts val="600"/>
              </a:spcBef>
            </a:pPr>
            <a:endPar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marL="361950" indent="-18097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NUSIKALSTAMAS NERŪPESTINGUMAS: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kaltininkas nesuvokia savo veikos pavojingumo, nemato net abstrak­čios savo veikos padarinių kilimo galimybės, </a:t>
            </a: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TAČIAU</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nereiškia, kad tokio­se veikose nėra kaltininko psichinio santykio su daroma veika.</a:t>
            </a:r>
          </a:p>
          <a:p>
            <a:pPr marL="361950" indent="-18097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kaltininko elgesys parodo nepagarbą, abejingumą įstatymų ar kitų teisės aktų reikalavimams, nepakankamą apdairumą ar atidumą kitų asmenų teisėtiems interesams ir laisvėms, bendrojo būvio taisyklėms ir t. t. </a:t>
            </a:r>
          </a:p>
          <a:p>
            <a:pPr marL="361950" indent="-180975">
              <a:lnSpc>
                <a:spcPct val="100000"/>
              </a:lnSpc>
              <a:spcBef>
                <a:spcPts val="600"/>
              </a:spcBef>
            </a:pPr>
            <a:r>
              <a:rPr lang="lt-LT" sz="20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NUSIKALSTA­MO NERŪPESTINGUMO </a:t>
            </a:r>
            <a:r>
              <a:rPr lang="lt-LT" sz="20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VALINIS ELEMENTAS:</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kaltininkas nesistengia nukreipti psichinių galių teisingai suvokti savo veikos pa­vojingumą, numatyti galimus jos padarinius. </a:t>
            </a:r>
            <a:endParaRPr lang="lt-LT" sz="2000" dirty="0">
              <a:solidFill>
                <a:srgbClr val="000000"/>
              </a:solidFill>
              <a:latin typeface="Arial" panose="020B0604020202020204" pitchFamily="34" charset="0"/>
              <a:ea typeface="Microsoft Sans Serif" panose="020B0604020202020204" pitchFamily="34" charset="0"/>
              <a:cs typeface="Arial" panose="020B0604020202020204" pitchFamily="34" charset="0"/>
            </a:endParaRPr>
          </a:p>
          <a:p>
            <a:pPr marL="361950" indent="-180975">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1276290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Neatsargumas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BK 16 str. 3 d. įtvirtinta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visuma nusikalstamo nerūpestingumo kriterijų: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galėjo ir turėjo numatyti savo veikos padarinius, nurodytus BK</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t>
            </a:r>
          </a:p>
          <a:p>
            <a:pPr marL="342900"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NUSIKALSTAMO NERŪPESTINGUMO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SUBJEKTYVUSIS KRITERIJUS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apibūdintas sąvoka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r>
              <a:rPr lang="lt-LT" sz="1800" i="1"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galėjo numatyti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veikos padarinių galimybę</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ir grindžiamas: 1) kalti­ninko asmeninėmis savybėmis, kurios gali būti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išsilavinimas, fiziniai duomenys, darbo arba gyvenimo patirtis ir pan</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2) gali būti siejamos su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vietos, laiko, situacijos ypaty­bėmis ir kitomis aplinkybėmis.</a:t>
            </a:r>
          </a:p>
          <a:p>
            <a:pPr marL="342900" indent="-342900">
              <a:lnSpc>
                <a:spcPct val="100000"/>
              </a:lnSpc>
              <a:spcBef>
                <a:spcPts val="600"/>
              </a:spcBef>
              <a:buFont typeface="+mj-lt"/>
              <a:buAutoNum type="arabicPeriod"/>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NUSIKALSTAMO NERŪPESTINGUMO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OBJEKTYVUSIS KRITERIJUS: </a:t>
            </a:r>
            <a:r>
              <a:rPr lang="lt-LT" sz="1800"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kaltininko pareiga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numatyti savo veikos nusikalstamų padarinių galimybę. Tokia pareiga kyla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iš įstaty­mo ar kito teisės akto, kaltininko pareigų, tarnybinio statuso ar pro­fesinių funkcijų, visiems suprantamų bendrojo būvio taisyklių ir pan</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PASTABA</a:t>
            </a: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konstatuojant nusikalstamą nerūpestingu­mą turi būti nustatyta abiejų nurodytų kriterijų visuma. </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PRIEŠINGU ATVEJU</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ATSITIKIMAS ARBA KAZUSAS </a:t>
            </a:r>
            <a:r>
              <a:rPr lang="lt-LT" sz="18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tokia situacija, kai asmuo savo veika sukėlė pavojingų, BK numatytų padarinių, bet ne­galėjo arba neprivalėjo jų numatyti. Tokiais atvejais laikoma, kad pavojingų padarinių sukelta be kaltės.</a:t>
            </a:r>
          </a:p>
        </p:txBody>
      </p:sp>
    </p:spTree>
    <p:extLst>
      <p:ext uri="{BB962C8B-B14F-4D97-AF65-F5344CB8AC3E}">
        <p14:creationId xmlns:p14="http://schemas.microsoft.com/office/powerpoint/2010/main" val="103968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sudėties struktūra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88290" y="1145309"/>
            <a:ext cx="10949243" cy="5607829"/>
          </a:xfrm>
        </p:spPr>
        <p:txBody>
          <a:bodyPr>
            <a:noAutofit/>
          </a:bodyPr>
          <a:lstStyle/>
          <a:p>
            <a:pPr>
              <a:lnSpc>
                <a:spcPct val="100000"/>
              </a:lnSpc>
              <a:spcBef>
                <a:spcPts val="600"/>
              </a:spcBef>
            </a:pPr>
            <a:endParaRPr lang="lt-LT" sz="19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Skiriami šie NV sudėties elementai: </a:t>
            </a:r>
          </a:p>
          <a:p>
            <a:pPr marL="342900" indent="-342900">
              <a:lnSpc>
                <a:spcPct val="100000"/>
              </a:lnSpc>
              <a:spcBef>
                <a:spcPts val="600"/>
              </a:spcBef>
              <a:buFont typeface="+mj-lt"/>
              <a:buAutoNum type="arabicPeriod"/>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objektas </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į ką yra nukreipta NV, kam NV padaroma žala ar sukeliama žalos padarymo grėsmė, </a:t>
            </a:r>
            <a:r>
              <a:rPr lang="lt-LT" sz="2000"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t.y</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baudžiamojo įstatymo saugomi gėriai. Su NV objektu yra susijęs ir </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dalykas </a:t>
            </a:r>
            <a:r>
              <a:rPr lang="lt-LT" sz="2000" b="1"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20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tie materialaus pasaulio daiktai, į ku­riuos tiesiogiai kėsinantis pažeidžiami teisiniai gėriai.</a:t>
            </a:r>
          </a:p>
          <a:p>
            <a:pPr marL="342900" indent="-342900">
              <a:lnSpc>
                <a:spcPct val="100000"/>
              </a:lnSpc>
              <a:spcBef>
                <a:spcPts val="600"/>
              </a:spcBef>
              <a:buFont typeface="+mj-lt"/>
              <a:buAutoNum type="arabicPeriod"/>
            </a:pPr>
            <a:r>
              <a:rPr lang="lt-LT" sz="20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objektyvioji pusė </a:t>
            </a:r>
            <a:r>
              <a:rPr lang="lt-LT" sz="2000" b="1"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a:t>
            </a:r>
            <a:r>
              <a:rPr lang="lt-LT" sz="2000"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tai požymių, api­būdinančių išorinę </a:t>
            </a:r>
            <a:r>
              <a:rPr lang="lt-LT" sz="2000" dirty="0">
                <a:solidFill>
                  <a:srgbClr val="000000"/>
                </a:solidFill>
                <a:latin typeface="Arial" panose="020B0604020202020204" pitchFamily="34" charset="0"/>
                <a:ea typeface="Book Antiqua" panose="02040602050305030304" pitchFamily="18" charset="0"/>
                <a:cs typeface="Arial" panose="020B0604020202020204" pitchFamily="34" charset="0"/>
              </a:rPr>
              <a:t>NV </a:t>
            </a:r>
            <a:r>
              <a:rPr lang="lt-LT" sz="2000"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pusę, visuma: </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veika, padari­niai, priežastinis ryšys tarp veikos ir padarinių, NV padarymo laikas, vieta, būdas, įrankiai, priemonės </a:t>
            </a:r>
            <a:r>
              <a:rPr lang="lt-LT" sz="2000"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ir kt.</a:t>
            </a:r>
            <a:endParaRPr lang="lt-LT" sz="2000" dirty="0">
              <a:effectLst/>
              <a:latin typeface="Arial" panose="020B0604020202020204" pitchFamily="34" charset="0"/>
              <a:ea typeface="Book Antiqua" panose="02040602050305030304" pitchFamily="18" charset="0"/>
              <a:cs typeface="Arial" panose="020B0604020202020204" pitchFamily="34" charset="0"/>
            </a:endParaRPr>
          </a:p>
          <a:p>
            <a:pPr marL="342900" indent="-342900">
              <a:lnSpc>
                <a:spcPct val="100000"/>
              </a:lnSpc>
              <a:spcBef>
                <a:spcPts val="600"/>
              </a:spcBef>
              <a:buFont typeface="+mj-lt"/>
              <a:buAutoNum type="arabicPeriod"/>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subjektas </a:t>
            </a:r>
            <a:r>
              <a:rPr lang="lt-LT" sz="20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tai fizinis, pakaltinamas, įstatyme numatyto amžiaus sulaukęs asmuo, padaręs NV. NV subjektą paprastai apibūdina </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amžius </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ir </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pakaltinamumas, </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o tam tikrais įstatyme numatytais atvejais - ir kiti specialieji požymiai, </a:t>
            </a:r>
            <a:r>
              <a:rPr lang="lt-LT" sz="2000" i="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pvz. pilietybė, tarnybinė padėtis, profesija ir pan</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 Be to, už tam tikras NV įstatyme numatytais atvejais atsakyti gali ir </a:t>
            </a:r>
            <a:r>
              <a:rPr lang="lt-LT" sz="2000" b="1"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juridinis asmuo</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a:t>
            </a:r>
            <a:endParaRPr lang="lt-LT" sz="2000" dirty="0">
              <a:effectLst/>
              <a:latin typeface="Arial" panose="020B0604020202020204" pitchFamily="34" charset="0"/>
              <a:ea typeface="Book Antiqua" panose="02040602050305030304" pitchFamily="18" charset="0"/>
              <a:cs typeface="Arial" panose="020B0604020202020204" pitchFamily="34" charset="0"/>
            </a:endParaRPr>
          </a:p>
          <a:p>
            <a:pPr marL="342900" indent="-342900">
              <a:lnSpc>
                <a:spcPct val="100000"/>
              </a:lnSpc>
              <a:spcBef>
                <a:spcPts val="600"/>
              </a:spcBef>
              <a:buFont typeface="+mj-lt"/>
              <a:buAutoNum type="arabicPeriod"/>
            </a:pP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NV subjektyvioji pusė </a:t>
            </a:r>
            <a:r>
              <a:rPr lang="lt-LT" sz="20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 </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tai požymių, api­būdinančių vidinę NV pusę, visuma: </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kaltė, tikslas </a:t>
            </a:r>
            <a:r>
              <a:rPr lang="lt-LT" sz="200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ir </a:t>
            </a:r>
            <a:r>
              <a:rPr lang="lt-LT" sz="20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motyvas.</a:t>
            </a:r>
            <a:endParaRPr lang="lt-LT" sz="2000" dirty="0">
              <a:effectLst/>
              <a:latin typeface="Arial" panose="020B0604020202020204" pitchFamily="34" charset="0"/>
              <a:ea typeface="Book Antiqua" panose="02040602050305030304" pitchFamily="18" charset="0"/>
              <a:cs typeface="Arial" panose="020B0604020202020204" pitchFamily="34" charset="0"/>
            </a:endParaRPr>
          </a:p>
          <a:p>
            <a:pPr>
              <a:lnSpc>
                <a:spcPct val="100000"/>
              </a:lnSpc>
              <a:spcBef>
                <a:spcPts val="600"/>
              </a:spcBef>
            </a:pPr>
            <a:endParaRPr lang="lt-LT" sz="16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endParaRPr lang="lt-LT" sz="16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810369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Motyvas, tikslas ir emocijos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MOTYVAS </a:t>
            </a:r>
            <a:r>
              <a:rPr lang="lt-LT" sz="18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kiekvieno sąmoningo, valingo žmogaus po­elgio vidinis, psichinis stimulas, šaltinis.</a:t>
            </a:r>
          </a:p>
          <a:p>
            <a:pPr>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Su­formuotas motyvas, jo pobūdis nulemia ir tikslo nustatymą. </a:t>
            </a:r>
          </a:p>
          <a:p>
            <a:pPr>
              <a:lnSpc>
                <a:spcPct val="100000"/>
              </a:lnSpc>
              <a:spcBef>
                <a:spcPts val="600"/>
              </a:spcBef>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TIKSLAS </a:t>
            </a:r>
            <a:r>
              <a:rPr lang="lt-LT" sz="18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tai subjekto suvokiami, norimi, galimi jo veikos padariniai, įsivaizduojamas veikos rezultatas, kurį pasiekus veika baigtųsi. </a:t>
            </a:r>
          </a:p>
          <a:p>
            <a:pPr>
              <a:lnSpc>
                <a:spcPct val="100000"/>
              </a:lnSpc>
              <a:spcBef>
                <a:spcPts val="600"/>
              </a:spcBef>
            </a:pPr>
            <a:r>
              <a:rPr lang="lt-LT" sz="1800" dirty="0">
                <a:solidFill>
                  <a:srgbClr val="000000"/>
                </a:solidFill>
                <a:latin typeface="Arial" panose="020B0604020202020204" pitchFamily="34" charset="0"/>
                <a:ea typeface="Microsoft Sans Serif" panose="020B0604020202020204" pitchFamily="34" charset="0"/>
                <a:cs typeface="Arial" panose="020B0604020202020204" pitchFamily="34" charset="0"/>
              </a:rPr>
              <a:t>M</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otyvas ir tikslas,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skirtingai nei kaltė</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nėra būtini kiekvienos NV sudėties subjektyvieji požymiai, todėl jie apibūdi­nami kaip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papildomieji (fakultatyvieji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Motyvų, tikslų pobūdis, turinys, kryptingumas, pastovumas ir t. t. </a:t>
            </a:r>
            <a:r>
              <a:rPr lang="lt-LT" sz="1800" dirty="0" err="1">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reikšmingesna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atliekant kriminologinius tyrimus.</a:t>
            </a:r>
          </a:p>
          <a:p>
            <a:pPr>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NV mo­tyvai ir tikslai paprastai turėtų būti apibūdinami kaip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žemi (smerk­tini)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tik labai retais atvejais - kaip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nesmerktini (neutralūs): </a:t>
            </a:r>
          </a:p>
          <a:p>
            <a:pPr marL="342900"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Tokiais nesmerktinais (neutraliais) motyvais,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laikytinos kaltininko paskatos palengvinti beviltiškai sergančio žmogaus kančias padedant jam nusižudyti (BK 134 str.).</a:t>
            </a:r>
          </a:p>
          <a:p>
            <a:pPr marL="342900"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Nesmerktinu (neutraliu) tiks­lu laikytinas,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a:t>
            </a:r>
            <a:r>
              <a:rPr lang="lt-LT" sz="1800" i="1" dirty="0">
                <a:solidFill>
                  <a:srgbClr val="000000"/>
                </a:solidFill>
                <a:latin typeface="Arial" panose="020B0604020202020204" pitchFamily="34" charset="0"/>
                <a:ea typeface="Microsoft Sans Serif" panose="020B0604020202020204" pitchFamily="34" charset="0"/>
                <a:cs typeface="Arial" panose="020B0604020202020204" pitchFamily="34" charset="0"/>
              </a:rPr>
              <a:t>.</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tikslas pasinaudoti prieglobsčio teise netei­sėtai pereinant valstybės sieną (BK 291 str. 2 d.)</a:t>
            </a:r>
          </a:p>
        </p:txBody>
      </p:sp>
    </p:spTree>
    <p:extLst>
      <p:ext uri="{BB962C8B-B14F-4D97-AF65-F5344CB8AC3E}">
        <p14:creationId xmlns:p14="http://schemas.microsoft.com/office/powerpoint/2010/main" val="6397692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Motyvas, tikslas ir emocijos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MOTYVŲ IR TIKSLŲ TEISINĖ REIKŠMĖ</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1) motyvas yra viena iš būtinų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juridinio asmens baudžiamosios atsakomybės sąlygų</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t. y. turi būti nustatyta, kad fizinio asmens, einančio juridiniame asmenyje vadovaujamas pareigas ir veikusio in­dividualiai ar juridinio asmens vardu, padarytosios veikos motyvas yra juridinio asmens nauda arba interesai; 2) tikslas daryti tam tikro sunkumo nusikaltimus yra vienas iš kriterijų įstatyme formuluojant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bendrininkavimo formas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25 str.); 3) t</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ikslas nulemia kai kurių baudžiamąją atsakomybę šalinančių aplinkybių sampratas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visuomenei naudingas tikslas yra būtinasis požymis profesinę ar ūkinę riziką pripažįstant pateisinamomis (BK 34 str.)</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4) reikalavimas atsi­žvelgti į padarytos NV motyvus ir tikslus -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vienas iš bendrųjų bausmės skyrimo pagrindų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(BK 54 str. 2 d. 3 p.); 5)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mo­tyvui, tikslui gali būti suteikiama atsakomybę lengvinančios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BK 59 str. 2 d. 7, 8 p.) ar sunkinančios (pvz., BK 60 str. 1 d. 3, 12 p.) aplinkybės reikšmė. </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MOTYVAS RETAI YRA BŪTINASIS NV SUDĖTIES POŽYMIS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pvz., savanaudiškos paskatos neteisėtai gabenant žmones per valstybės sieną (BK 292 str. 2 d.); rasinis, nacionalinis ar religinis motyvai išniekinant kapą ar kitą viešosios pagarbos vietą (BK 312 str. 2 d.) ir pan</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TIKSLAS DAUG DAŽNIAU ĮTVIRTINAMAS KAIP PAGRINDINIS NV SUDĖTIES POŽYMIS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pvz., </a:t>
            </a:r>
            <a:r>
              <a:rPr lang="lt-LT" sz="1800" i="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siekis išvengti mokesčių ar kitokių įmokų nepateikiant deklaracijos, ataskaitos ar kito dokumento (BK 221 str. 1 d.) ir pan. </a:t>
            </a:r>
          </a:p>
          <a:p>
            <a:pPr>
              <a:lnSpc>
                <a:spcPct val="100000"/>
              </a:lnSpc>
              <a:spcBef>
                <a:spcPts val="600"/>
              </a:spcBef>
            </a:pP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904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Motyvas, tikslas ir emocijos</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endParaRPr lang="lt-LT" sz="1900" b="1" dirty="0">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900" b="1" dirty="0">
                <a:effectLst/>
                <a:latin typeface="Arial" panose="020B0604020202020204" pitchFamily="34" charset="0"/>
                <a:ea typeface="Microsoft Sans Serif" panose="020B0604020202020204" pitchFamily="34" charset="0"/>
                <a:cs typeface="Arial" panose="020B0604020202020204" pitchFamily="34" charset="0"/>
              </a:rPr>
              <a:t>Daž­niau motyvas ir tikslas BK Specialiosios dalies straipsniuose nurodomi kaip tos pačios rūšies NV sudėčių kvalifikuojamieji požymiai</a:t>
            </a:r>
            <a:r>
              <a:rPr lang="lt-LT" sz="1900" dirty="0">
                <a:effectLst/>
                <a:latin typeface="Arial" panose="020B0604020202020204" pitchFamily="34" charset="0"/>
                <a:ea typeface="Microsoft Sans Serif" panose="020B0604020202020204" pitchFamily="34" charset="0"/>
                <a:cs typeface="Arial" panose="020B0604020202020204" pitchFamily="34" charset="0"/>
              </a:rPr>
              <a:t>, </a:t>
            </a:r>
            <a:r>
              <a:rPr lang="lt-LT" sz="1900" i="1" dirty="0">
                <a:effectLst/>
                <a:latin typeface="Arial" panose="020B0604020202020204" pitchFamily="34" charset="0"/>
                <a:ea typeface="Microsoft Sans Serif" panose="020B0604020202020204" pitchFamily="34" charset="0"/>
                <a:cs typeface="Arial" panose="020B0604020202020204" pitchFamily="34" charset="0"/>
              </a:rPr>
              <a:t>pvz., chuliganiškos, savanaudiškos paskatos; siekis nuslėpti kitą nusikaltimą; siekis įgyti nukentėjusio asmens organą, audinį ar ląsteles; siekis išreikšti neapykantą asmenų grupei ar jai pri­klausančiam asmeniui (BK 129, 135, 138 str.) </a:t>
            </a:r>
          </a:p>
          <a:p>
            <a:pPr>
              <a:lnSpc>
                <a:spcPct val="100000"/>
              </a:lnSpc>
              <a:spcBef>
                <a:spcPts val="600"/>
              </a:spcBef>
            </a:pPr>
            <a:r>
              <a:rPr lang="lt-LT" sz="1900" b="1" i="0" u="none" strike="noStrike" spc="0" dirty="0">
                <a:effectLst/>
                <a:latin typeface="Arial" panose="020B0604020202020204" pitchFamily="34" charset="0"/>
                <a:ea typeface="Book Antiqua" panose="02040602050305030304" pitchFamily="18" charset="0"/>
                <a:cs typeface="Arial" panose="020B0604020202020204" pitchFamily="34" charset="0"/>
              </a:rPr>
              <a:t>EMOCIJOS </a:t>
            </a:r>
            <a:r>
              <a:rPr lang="lt-LT" sz="1900" b="1" i="0" u="none" strike="noStrike" spc="0" dirty="0">
                <a:latin typeface="Arial" panose="020B0604020202020204" pitchFamily="34" charset="0"/>
                <a:ea typeface="Microsoft Sans Serif" panose="020B0604020202020204" pitchFamily="34" charset="0"/>
                <a:cs typeface="Arial" panose="020B0604020202020204" pitchFamily="34" charset="0"/>
              </a:rPr>
              <a:t>-</a:t>
            </a:r>
            <a:r>
              <a:rPr lang="lt-LT" sz="1900" dirty="0">
                <a:effectLst/>
                <a:latin typeface="Arial" panose="020B0604020202020204" pitchFamily="34" charset="0"/>
                <a:ea typeface="Microsoft Sans Serif" panose="020B0604020202020204" pitchFamily="34" charset="0"/>
                <a:cs typeface="Arial" panose="020B0604020202020204" pitchFamily="34" charset="0"/>
              </a:rPr>
              <a:t> tai pavojingą veiką darančio asmens psichiniai iš­gyvenimai, atskleidžiantys jo vidinę būseną iki NV darymo ir jos metu ar padarius veiką, taip pat apibūdinantys išorinių faktorių (</a:t>
            </a:r>
            <a:r>
              <a:rPr lang="lt-LT" sz="1900" i="1" dirty="0">
                <a:effectLst/>
                <a:latin typeface="Arial" panose="020B0604020202020204" pitchFamily="34" charset="0"/>
                <a:ea typeface="Microsoft Sans Serif" panose="020B0604020202020204" pitchFamily="34" charset="0"/>
                <a:cs typeface="Arial" panose="020B0604020202020204" pitchFamily="34" charset="0"/>
              </a:rPr>
              <a:t>pvz., kitų įvykyje dalyvaujančių asmenų elgesio</a:t>
            </a:r>
            <a:r>
              <a:rPr lang="lt-LT" sz="1900" dirty="0">
                <a:effectLst/>
                <a:latin typeface="Arial" panose="020B0604020202020204" pitchFamily="34" charset="0"/>
                <a:ea typeface="Microsoft Sans Serif" panose="020B0604020202020204" pitchFamily="34" charset="0"/>
                <a:cs typeface="Arial" panose="020B0604020202020204" pitchFamily="34" charset="0"/>
              </a:rPr>
              <a:t>) svarbą ir t. t. </a:t>
            </a:r>
          </a:p>
          <a:p>
            <a:pPr>
              <a:lnSpc>
                <a:spcPct val="100000"/>
              </a:lnSpc>
              <a:spcBef>
                <a:spcPts val="600"/>
              </a:spcBef>
            </a:pPr>
            <a:r>
              <a:rPr lang="lt-LT" sz="1900" dirty="0">
                <a:latin typeface="Arial" panose="020B0604020202020204" pitchFamily="34" charset="0"/>
                <a:ea typeface="Microsoft Sans Serif" panose="020B0604020202020204" pitchFamily="34" charset="0"/>
                <a:cs typeface="Arial" panose="020B0604020202020204" pitchFamily="34" charset="0"/>
              </a:rPr>
              <a:t>E</a:t>
            </a:r>
            <a:r>
              <a:rPr lang="lt-LT" sz="1900" dirty="0">
                <a:effectLst/>
                <a:latin typeface="Arial" panose="020B0604020202020204" pitchFamily="34" charset="0"/>
                <a:ea typeface="Microsoft Sans Serif" panose="020B0604020202020204" pitchFamily="34" charset="0"/>
                <a:cs typeface="Arial" panose="020B0604020202020204" pitchFamily="34" charset="0"/>
              </a:rPr>
              <a:t>mocijos, kaip papildomasis (fakultatyvusis) NV subjektyviosios pusės požymis, pasireiškia afekto forma:</a:t>
            </a:r>
          </a:p>
          <a:p>
            <a:pPr marL="342900" indent="-342900">
              <a:lnSpc>
                <a:spcPct val="100000"/>
              </a:lnSpc>
              <a:spcBef>
                <a:spcPts val="600"/>
              </a:spcBef>
              <a:buFont typeface="+mj-lt"/>
              <a:buAutoNum type="arabicPeriod"/>
            </a:pPr>
            <a:r>
              <a:rPr lang="lt-LT" sz="1900" b="1" i="0" u="none" strike="noStrike" spc="0" dirty="0">
                <a:latin typeface="Arial" panose="020B0604020202020204" pitchFamily="34" charset="0"/>
                <a:ea typeface="Microsoft Sans Serif" panose="020B0604020202020204" pitchFamily="34" charset="0"/>
                <a:cs typeface="Arial" panose="020B0604020202020204" pitchFamily="34" charset="0"/>
              </a:rPr>
              <a:t>a</a:t>
            </a:r>
            <a:r>
              <a:rPr lang="lt-LT" sz="1900" b="1" i="0" u="none" strike="noStrike" spc="0" dirty="0">
                <a:effectLst/>
                <a:latin typeface="Arial" panose="020B0604020202020204" pitchFamily="34" charset="0"/>
                <a:ea typeface="Book Antiqua" panose="02040602050305030304" pitchFamily="18" charset="0"/>
                <a:cs typeface="Arial" panose="020B0604020202020204" pitchFamily="34" charset="0"/>
              </a:rPr>
              <a:t>fektas - </a:t>
            </a:r>
            <a:r>
              <a:rPr lang="lt-LT" sz="1900" dirty="0">
                <a:effectLst/>
                <a:latin typeface="Arial" panose="020B0604020202020204" pitchFamily="34" charset="0"/>
                <a:ea typeface="Microsoft Sans Serif" panose="020B0604020202020204" pitchFamily="34" charset="0"/>
                <a:cs typeface="Arial" panose="020B0604020202020204" pitchFamily="34" charset="0"/>
              </a:rPr>
              <a:t>tai asmens psichinė būsena, nulemta jam nepalankių išorinių aplin­kybių. </a:t>
            </a:r>
          </a:p>
          <a:p>
            <a:pPr marL="342900" indent="-342900">
              <a:lnSpc>
                <a:spcPct val="100000"/>
              </a:lnSpc>
              <a:spcBef>
                <a:spcPts val="600"/>
              </a:spcBef>
              <a:buFont typeface="+mj-lt"/>
              <a:buAutoNum type="arabicPeriod"/>
            </a:pPr>
            <a:r>
              <a:rPr lang="lt-LT" sz="1900" dirty="0">
                <a:effectLst/>
                <a:latin typeface="Arial" panose="020B0604020202020204" pitchFamily="34" charset="0"/>
                <a:ea typeface="Microsoft Sans Serif" panose="020B0604020202020204" pitchFamily="34" charset="0"/>
                <a:cs typeface="Arial" panose="020B0604020202020204" pitchFamily="34" charset="0"/>
              </a:rPr>
              <a:t>afektas yra trumpalaikis, energingas ir veiksmingas emocinis procesas, tiesiogiai, traumuojančiai veikiantis (ir keičiantis) asmens sąmonės veiklą ir jo elgesį. </a:t>
            </a:r>
          </a:p>
          <a:p>
            <a:pPr marL="342900" indent="-342900">
              <a:lnSpc>
                <a:spcPct val="100000"/>
              </a:lnSpc>
              <a:spcBef>
                <a:spcPts val="600"/>
              </a:spcBef>
              <a:buFont typeface="+mj-lt"/>
              <a:buAutoNum type="arabicPeriod"/>
            </a:pPr>
            <a:r>
              <a:rPr lang="lt-LT" sz="1900" dirty="0">
                <a:effectLst/>
                <a:latin typeface="Arial" panose="020B0604020202020204" pitchFamily="34" charset="0"/>
                <a:ea typeface="Microsoft Sans Serif" panose="020B0604020202020204" pitchFamily="34" charset="0"/>
                <a:cs typeface="Arial" panose="020B0604020202020204" pitchFamily="34" charset="0"/>
              </a:rPr>
              <a:t>ši emocinė būsena </a:t>
            </a:r>
            <a:r>
              <a:rPr lang="lt-LT" sz="1900" b="1" dirty="0">
                <a:effectLst/>
                <a:latin typeface="Arial" panose="020B0604020202020204" pitchFamily="34" charset="0"/>
                <a:ea typeface="Microsoft Sans Serif" panose="020B0604020202020204" pitchFamily="34" charset="0"/>
                <a:cs typeface="Arial" panose="020B0604020202020204" pitchFamily="34" charset="0"/>
              </a:rPr>
              <a:t>sumažina, bet nepašalina </a:t>
            </a:r>
            <a:r>
              <a:rPr lang="lt-LT" sz="1900" dirty="0">
                <a:effectLst/>
                <a:latin typeface="Arial" panose="020B0604020202020204" pitchFamily="34" charset="0"/>
                <a:ea typeface="Microsoft Sans Serif" panose="020B0604020202020204" pitchFamily="34" charset="0"/>
                <a:cs typeface="Arial" panose="020B0604020202020204" pitchFamily="34" charset="0"/>
              </a:rPr>
              <a:t>žmogaus galimybės suvokti ir kontroliuoti savo elgesį. </a:t>
            </a:r>
          </a:p>
          <a:p>
            <a:pPr marL="342900" indent="-342900">
              <a:lnSpc>
                <a:spcPct val="100000"/>
              </a:lnSpc>
              <a:spcBef>
                <a:spcPts val="600"/>
              </a:spcBef>
              <a:buFont typeface="+mj-lt"/>
              <a:buAutoNum type="arabicPeriod"/>
            </a:pPr>
            <a:r>
              <a:rPr lang="lt-LT" sz="1900" dirty="0">
                <a:effectLst/>
                <a:latin typeface="Arial" panose="020B0604020202020204" pitchFamily="34" charset="0"/>
                <a:ea typeface="Microsoft Sans Serif" panose="020B0604020202020204" pitchFamily="34" charset="0"/>
                <a:cs typeface="Arial" panose="020B0604020202020204" pitchFamily="34" charset="0"/>
              </a:rPr>
              <a:t>emocijos turi didelę reikšmę formuo­jant veikos motyvus, siejasi su NV subjektu, jo są­monės, valios veikla ir apibūdina kaltininko asmenybę.</a:t>
            </a:r>
          </a:p>
          <a:p>
            <a:pPr>
              <a:lnSpc>
                <a:spcPct val="100000"/>
              </a:lnSpc>
              <a:spcBef>
                <a:spcPts val="600"/>
              </a:spcBef>
            </a:pPr>
            <a:endParaRPr lang="lt-LT" sz="1800" dirty="0">
              <a:effectLst/>
              <a:latin typeface="Arial" panose="020B0604020202020204" pitchFamily="34" charset="0"/>
              <a:ea typeface="Microsoft Sans Serif"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1844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a:t>
            </a:r>
            <a:r>
              <a:rPr lang="lt-LT" sz="3600" b="1" dirty="0">
                <a:solidFill>
                  <a:srgbClr val="000000"/>
                </a:solidFill>
                <a:latin typeface="Microsoft Sans Serif" panose="020B0604020202020204" pitchFamily="34" charset="0"/>
                <a:ea typeface="Microsoft Sans Serif" panose="020B0604020202020204" pitchFamily="34" charset="0"/>
              </a:rPr>
              <a:t>subjektyvioji pusė:</a:t>
            </a:r>
            <a:br>
              <a:rPr lang="lt-LT" sz="3600" b="1" dirty="0">
                <a:solidFill>
                  <a:srgbClr val="000000"/>
                </a:solidFill>
                <a:latin typeface="Microsoft Sans Serif" panose="020B0604020202020204" pitchFamily="34" charset="0"/>
                <a:ea typeface="Microsoft Sans Serif" panose="020B0604020202020204" pitchFamily="34" charset="0"/>
              </a:rPr>
            </a:br>
            <a:r>
              <a:rPr lang="lt-LT" sz="3600" b="1" dirty="0">
                <a:solidFill>
                  <a:srgbClr val="000000"/>
                </a:solidFill>
                <a:latin typeface="Microsoft Sans Serif" panose="020B0604020202020204" pitchFamily="34" charset="0"/>
                <a:ea typeface="Microsoft Sans Serif" panose="020B0604020202020204" pitchFamily="34" charset="0"/>
              </a:rPr>
              <a:t>Klaida</a:t>
            </a: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905774" y="1343818"/>
            <a:ext cx="11031758" cy="5409320"/>
          </a:xfrm>
        </p:spPr>
        <p:txBody>
          <a:bodyPr>
            <a:noAutofit/>
          </a:bodyPr>
          <a:lstStyle/>
          <a:p>
            <a:pPr>
              <a:lnSpc>
                <a:spcPct val="100000"/>
              </a:lnSpc>
              <a:spcBef>
                <a:spcPts val="600"/>
              </a:spcBef>
            </a:pPr>
            <a:r>
              <a:rPr lang="lt-LT" sz="1800" b="1"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KLAIDA </a:t>
            </a:r>
            <a:r>
              <a:rPr lang="lt-LT" sz="1800" b="1" spc="0" dirty="0">
                <a:solidFill>
                  <a:srgbClr val="000000"/>
                </a:solidFill>
                <a:latin typeface="Arial" panose="020B0604020202020204" pitchFamily="34" charset="0"/>
                <a:ea typeface="Book Antiqua" panose="02040602050305030304" pitchFamily="18" charset="0"/>
                <a:cs typeface="Arial" panose="020B0604020202020204" pitchFamily="34" charset="0"/>
              </a:rPr>
              <a:t>-</a:t>
            </a:r>
            <a:r>
              <a:rPr lang="lt-LT" sz="1800" b="1" dirty="0">
                <a:effectLst/>
                <a:latin typeface="Arial" panose="020B0604020202020204" pitchFamily="34" charset="0"/>
                <a:ea typeface="Book Antiqua" panose="02040602050305030304" pitchFamily="18" charset="0"/>
                <a:cs typeface="Arial" panose="020B0604020202020204" pitchFamily="34" charset="0"/>
              </a:rPr>
              <a:t> tai asmens neteisingas padarytos veikos ar jos padarinių teisinis arba faktinis vertinimas</a:t>
            </a:r>
            <a:r>
              <a:rPr lang="lt-LT" sz="1800" dirty="0">
                <a:effectLst/>
                <a:latin typeface="Arial" panose="020B0604020202020204" pitchFamily="34" charset="0"/>
                <a:ea typeface="Book Antiqua" panose="02040602050305030304" pitchFamily="18" charset="0"/>
                <a:cs typeface="Arial" panose="020B0604020202020204" pitchFamily="34" charset="0"/>
              </a:rPr>
              <a:t>.</a:t>
            </a: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KADANGI</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asmuo, darydamas pavojingą veiką, gali klysti suvokdamas jos faktines aplinkybes, požymius ir (ar) vertindamas vei­ką, jos padarinius teisine prasme –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DĖL TO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egzistuoja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juridinė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ir </a:t>
            </a: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faktinė klaidos.</a:t>
            </a:r>
            <a:endPar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PASTABA</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klaida galima tik tyčinių NV atvejais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a:lnSpc>
                <a:spcPct val="100000"/>
              </a:lnSpc>
              <a:spcBef>
                <a:spcPts val="600"/>
              </a:spcBef>
            </a:pPr>
            <a:r>
              <a:rPr lang="lt-LT" sz="1800" b="1" i="0" u="none" strike="noStrike" spc="0" dirty="0">
                <a:solidFill>
                  <a:srgbClr val="000000"/>
                </a:solidFill>
                <a:effectLst/>
                <a:latin typeface="Arial" panose="020B0604020202020204" pitchFamily="34" charset="0"/>
                <a:ea typeface="Book Antiqua" panose="02040602050305030304" pitchFamily="18" charset="0"/>
                <a:cs typeface="Arial" panose="020B0604020202020204" pitchFamily="34" charset="0"/>
              </a:rPr>
              <a:t>Juridinė klaida </a:t>
            </a:r>
            <a:r>
              <a:rPr lang="lt-LT" sz="1800" b="1" i="0" u="none" strike="noStrike" spc="0" dirty="0">
                <a:solidFill>
                  <a:srgbClr val="000000"/>
                </a:solidFill>
                <a:latin typeface="Arial" panose="020B0604020202020204" pitchFamily="34" charset="0"/>
                <a:ea typeface="Microsoft Sans Serif" panose="020B0604020202020204" pitchFamily="34" charset="0"/>
                <a:cs typeface="Arial" panose="020B0604020202020204" pitchFamily="34" charset="0"/>
              </a:rPr>
              <a:t>- </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tai neteisingas, klaidingas daromos veikos, jos padarinių juridinės, teisi­nės prasmės ir reikšmės supratimas. </a:t>
            </a:r>
          </a:p>
          <a:p>
            <a:pPr>
              <a:lnSpc>
                <a:spcPct val="100000"/>
              </a:lnSpc>
              <a:spcBef>
                <a:spcPts val="600"/>
              </a:spcBef>
            </a:pPr>
            <a:r>
              <a:rPr lang="lt-LT" sz="1800" b="1" dirty="0">
                <a:solidFill>
                  <a:srgbClr val="000000"/>
                </a:solidFill>
                <a:latin typeface="Arial" panose="020B0604020202020204" pitchFamily="34" charset="0"/>
                <a:ea typeface="Microsoft Sans Serif" panose="020B0604020202020204" pitchFamily="34" charset="0"/>
                <a:cs typeface="Arial" panose="020B0604020202020204" pitchFamily="34" charset="0"/>
              </a:rPr>
              <a:t>S</a:t>
            </a:r>
            <a:r>
              <a:rPr lang="lt-LT" sz="1800" b="1"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kiriamos šios juridinės klaidos rūšys</a:t>
            </a: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 </a:t>
            </a:r>
          </a:p>
          <a:p>
            <a:pPr marL="342900"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asmuo klaidingai mano, kad daro draudžiamą veiką, bet BK ji ne­numatyta: tokiu atveju daroma tariama NV ir tai baudžiamosios atsakomybės neužtraukia; </a:t>
            </a:r>
          </a:p>
          <a:p>
            <a:pPr marL="342900"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asmuo klaidingai mano, kad jo padaryta veika nėra nusikalstama, bet iš tikrųjų ši veika numatyta BK: tokiu atveju asmuo traukiamas baudžiamo­jon atsakomybėn, </a:t>
            </a:r>
          </a:p>
          <a:p>
            <a:pPr marL="342900" indent="-342900">
              <a:lnSpc>
                <a:spcPct val="100000"/>
              </a:lnSpc>
              <a:spcBef>
                <a:spcPts val="600"/>
              </a:spcBef>
              <a:buFont typeface="+mj-lt"/>
              <a:buAutoNum type="arabicPeriod"/>
            </a:pPr>
            <a:r>
              <a:rPr lang="lt-LT" sz="1800" dirty="0">
                <a:solidFill>
                  <a:srgbClr val="000000"/>
                </a:solidFill>
                <a:effectLst/>
                <a:latin typeface="Arial" panose="020B0604020202020204" pitchFamily="34" charset="0"/>
                <a:ea typeface="Microsoft Sans Serif" panose="020B0604020202020204" pitchFamily="34" charset="0"/>
                <a:cs typeface="Arial" panose="020B0604020202020204" pitchFamily="34" charset="0"/>
              </a:rPr>
              <a:t>asmuo klysta dėl daromos NV teisinių padarinių, t. y. klysta dėl veikos kvalifikavimo pagal BK Specialio­sios dalies straipsnį, jo dalį, punktą, dėl galimos bausmės rūšies, dy­džio ir pan.: atsakomybė priklauso ne nuo kaltininko supratimo, bet nuo to, kaip tam tikra veika vertinama BK;</a:t>
            </a:r>
          </a:p>
          <a:p>
            <a:pPr>
              <a:lnSpc>
                <a:spcPct val="100000"/>
              </a:lnSpc>
              <a:spcBef>
                <a:spcPts val="600"/>
              </a:spcBef>
            </a:pPr>
            <a:endParaRPr lang="lt-LT" sz="1800" dirty="0">
              <a:effectLst/>
              <a:latin typeface="Arial" panose="020B0604020202020204" pitchFamily="34" charset="0"/>
              <a:ea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9063155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1716"/>
          </a:xfrm>
        </p:spPr>
        <p:txBody>
          <a:bodyPr/>
          <a:lstStyle/>
          <a:p>
            <a:pPr algn="ctr"/>
            <a:r>
              <a:rPr lang="lt-LT" b="1" dirty="0"/>
              <a:t>Kazusas</a:t>
            </a:r>
            <a:endParaRPr lang="lt-LT" dirty="0"/>
          </a:p>
        </p:txBody>
      </p:sp>
      <p:sp>
        <p:nvSpPr>
          <p:cNvPr id="3" name="Content Placeholder 2"/>
          <p:cNvSpPr>
            <a:spLocks noGrp="1"/>
          </p:cNvSpPr>
          <p:nvPr>
            <p:ph idx="1"/>
          </p:nvPr>
        </p:nvSpPr>
        <p:spPr>
          <a:xfrm>
            <a:off x="666427" y="1301858"/>
            <a:ext cx="11065790" cy="5331417"/>
          </a:xfrm>
        </p:spPr>
        <p:txBody>
          <a:bodyPr>
            <a:noAutofit/>
          </a:bodyPr>
          <a:lstStyle/>
          <a:p>
            <a:pPr>
              <a:lnSpc>
                <a:spcPct val="100000"/>
              </a:lnSpc>
              <a:spcBef>
                <a:spcPts val="0"/>
              </a:spcBef>
            </a:pPr>
            <a:r>
              <a:rPr lang="lt-LT" sz="2200" b="1" dirty="0"/>
              <a:t>Kazusas </a:t>
            </a:r>
            <a:r>
              <a:rPr lang="lt-LT" sz="2200" dirty="0"/>
              <a:t>– tai </a:t>
            </a:r>
            <a:r>
              <a:rPr lang="lt-LT" sz="2200" b="1" dirty="0"/>
              <a:t>padarinių sukėlimas be kaltės</a:t>
            </a:r>
            <a:r>
              <a:rPr lang="lt-LT" sz="2200" dirty="0"/>
              <a:t>. Kazuso atveju BA asmeniui nekyla. </a:t>
            </a:r>
          </a:p>
          <a:p>
            <a:pPr>
              <a:lnSpc>
                <a:spcPct val="100000"/>
              </a:lnSpc>
              <a:spcBef>
                <a:spcPts val="0"/>
              </a:spcBef>
            </a:pPr>
            <a:r>
              <a:rPr lang="lt-LT" sz="2200" dirty="0"/>
              <a:t>Yra 2 kazuso tipai: </a:t>
            </a:r>
          </a:p>
          <a:p>
            <a:pPr marL="514350" indent="-514350">
              <a:lnSpc>
                <a:spcPct val="100000"/>
              </a:lnSpc>
              <a:spcBef>
                <a:spcPts val="0"/>
              </a:spcBef>
              <a:buFont typeface="+mj-lt"/>
              <a:buAutoNum type="arabicPeriod"/>
            </a:pPr>
            <a:r>
              <a:rPr lang="lt-LT" sz="2200" dirty="0"/>
              <a:t>asmuo </a:t>
            </a:r>
            <a:r>
              <a:rPr lang="lt-LT" sz="2200" b="1" dirty="0"/>
              <a:t>nesuvokė tam tikros aplinkybės </a:t>
            </a:r>
            <a:r>
              <a:rPr lang="lt-LT" sz="2200" dirty="0"/>
              <a:t>ir dėl to </a:t>
            </a:r>
            <a:r>
              <a:rPr lang="lt-LT" sz="2200" b="1" dirty="0"/>
              <a:t>nenumatė</a:t>
            </a:r>
            <a:r>
              <a:rPr lang="lt-LT" sz="2200" dirty="0"/>
              <a:t> </a:t>
            </a:r>
            <a:r>
              <a:rPr lang="lt-LT" sz="2200" b="1" dirty="0"/>
              <a:t>savo poelgio padarinių,</a:t>
            </a:r>
            <a:endParaRPr lang="lt-LT" sz="2200" dirty="0"/>
          </a:p>
          <a:p>
            <a:pPr marL="514350" indent="-514350">
              <a:lnSpc>
                <a:spcPct val="100000"/>
              </a:lnSpc>
              <a:spcBef>
                <a:spcPts val="0"/>
              </a:spcBef>
              <a:buFont typeface="+mj-lt"/>
              <a:buAutoNum type="arabicPeriod"/>
            </a:pPr>
            <a:r>
              <a:rPr lang="lt-LT" sz="2200" dirty="0"/>
              <a:t>asmuo </a:t>
            </a:r>
            <a:r>
              <a:rPr lang="lt-LT" sz="2200" b="1" dirty="0"/>
              <a:t>suvokia visas elgesio aplinkybes</a:t>
            </a:r>
            <a:r>
              <a:rPr lang="lt-LT" sz="2200" dirty="0"/>
              <a:t>, bet vertindamas situaciją </a:t>
            </a:r>
            <a:r>
              <a:rPr lang="lt-LT" sz="2200" b="1" dirty="0"/>
              <a:t>nenumato padarinių</a:t>
            </a:r>
            <a:r>
              <a:rPr lang="lt-LT" sz="2200" dirty="0"/>
              <a:t>.</a:t>
            </a:r>
          </a:p>
          <a:p>
            <a:pPr>
              <a:lnSpc>
                <a:spcPct val="100000"/>
              </a:lnSpc>
              <a:spcBef>
                <a:spcPts val="0"/>
              </a:spcBef>
            </a:pPr>
            <a:r>
              <a:rPr lang="lt-LT" sz="2200" dirty="0"/>
              <a:t>Kuo NN ir kazusas skiriasi? Palyginkime pavyzdžius: </a:t>
            </a:r>
          </a:p>
          <a:p>
            <a:pPr marL="514350" indent="-514350">
              <a:lnSpc>
                <a:spcPct val="100000"/>
              </a:lnSpc>
              <a:spcBef>
                <a:spcPts val="0"/>
              </a:spcBef>
              <a:buFont typeface="+mj-lt"/>
              <a:buAutoNum type="arabicPeriod"/>
            </a:pPr>
            <a:r>
              <a:rPr lang="lt-LT" sz="2200" dirty="0"/>
              <a:t>tipinis NN pavyzdys – </a:t>
            </a:r>
            <a:r>
              <a:rPr lang="lt-LT" sz="2200" i="1" dirty="0"/>
              <a:t>vairuotojas važiuodamas tamsiu paros metu nepastebi kelio pakraščiu važiuojančio dviratininko (su atšvaitais, žibintu) ir jį partrenkia</a:t>
            </a:r>
            <a:r>
              <a:rPr lang="lt-LT" sz="2200" dirty="0"/>
              <a:t>. </a:t>
            </a:r>
          </a:p>
          <a:p>
            <a:pPr marL="514350" indent="-514350">
              <a:lnSpc>
                <a:spcPct val="100000"/>
              </a:lnSpc>
              <a:spcBef>
                <a:spcPts val="0"/>
              </a:spcBef>
              <a:buFont typeface="+mj-lt"/>
              <a:buAutoNum type="arabicPeriod"/>
            </a:pPr>
            <a:r>
              <a:rPr lang="lt-LT" sz="2200" dirty="0"/>
              <a:t>tipinis kazusas – </a:t>
            </a:r>
            <a:r>
              <a:rPr lang="lt-LT" sz="2200" i="1" dirty="0"/>
              <a:t>vairuotojas nepastebi tamsiu paros metu ant kelio gulinčio girto žmogaus ir jį sužaloja</a:t>
            </a:r>
            <a:r>
              <a:rPr lang="lt-LT" sz="2200" dirty="0"/>
              <a:t>.</a:t>
            </a:r>
          </a:p>
          <a:p>
            <a:pPr>
              <a:lnSpc>
                <a:spcPct val="100000"/>
              </a:lnSpc>
              <a:spcBef>
                <a:spcPts val="0"/>
              </a:spcBef>
            </a:pPr>
            <a:r>
              <a:rPr lang="lt-LT" sz="2200" b="1" dirty="0"/>
              <a:t>Situacijos skiriasi tuo, kad vienu atveju asmens elgesys nėra, o kitais atvejis yra pakankamai atsargus. </a:t>
            </a:r>
            <a:r>
              <a:rPr lang="lt-LT" sz="2200" dirty="0"/>
              <a:t>Įstatyme ši sąvoka yra išreikšta žodžiais „nenumatė, kad kils BK numatyti padariniai, bet pagal veikos aplinkybes ir savo asmenines savybes </a:t>
            </a:r>
            <a:r>
              <a:rPr lang="lt-LT" sz="2200" b="1" dirty="0"/>
              <a:t>turėjo ir galėjo </a:t>
            </a:r>
            <a:r>
              <a:rPr lang="lt-LT" sz="2200" dirty="0"/>
              <a:t>numatyti, kad jie kils“. </a:t>
            </a:r>
          </a:p>
          <a:p>
            <a:pPr>
              <a:lnSpc>
                <a:spcPct val="100000"/>
              </a:lnSpc>
              <a:spcBef>
                <a:spcPts val="0"/>
              </a:spcBef>
            </a:pPr>
            <a:r>
              <a:rPr lang="lt-LT" sz="2200" dirty="0"/>
              <a:t>Taigi nustatant, kada vairuotojas buvo „nepakankamai“ atsargus, būtinas apgalvotas, gyvenimo supratimu (protingumu) pagrįstas subalansuotas sprendimas </a:t>
            </a:r>
            <a:r>
              <a:rPr lang="lt-LT" sz="2200" b="1" dirty="0"/>
              <a:t>kokio lygio atsargumo yra protinga reikalauti iš vairuotojų.</a:t>
            </a:r>
          </a:p>
        </p:txBody>
      </p:sp>
    </p:spTree>
    <p:extLst>
      <p:ext uri="{BB962C8B-B14F-4D97-AF65-F5344CB8AC3E}">
        <p14:creationId xmlns:p14="http://schemas.microsoft.com/office/powerpoint/2010/main" val="28933008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1716"/>
          </a:xfrm>
        </p:spPr>
        <p:txBody>
          <a:bodyPr/>
          <a:lstStyle/>
          <a:p>
            <a:r>
              <a:rPr lang="fi-FI" b="1" dirty="0"/>
              <a:t>Klaida</a:t>
            </a:r>
            <a:endParaRPr lang="lt-LT" b="1" dirty="0"/>
          </a:p>
        </p:txBody>
      </p:sp>
      <p:sp>
        <p:nvSpPr>
          <p:cNvPr id="3" name="Content Placeholder 2"/>
          <p:cNvSpPr>
            <a:spLocks noGrp="1"/>
          </p:cNvSpPr>
          <p:nvPr>
            <p:ph idx="1"/>
          </p:nvPr>
        </p:nvSpPr>
        <p:spPr>
          <a:xfrm>
            <a:off x="666427" y="1301858"/>
            <a:ext cx="11065790" cy="5331417"/>
          </a:xfrm>
        </p:spPr>
        <p:txBody>
          <a:bodyPr>
            <a:normAutofit/>
          </a:bodyPr>
          <a:lstStyle/>
          <a:p>
            <a:r>
              <a:rPr lang="fi-FI" dirty="0"/>
              <a:t>Klaida – situacija, kai kaltininko suvokimas neatitinka tikrovės</a:t>
            </a:r>
            <a:endParaRPr lang="lt-LT" b="1" dirty="0"/>
          </a:p>
        </p:txBody>
      </p:sp>
      <p:pic>
        <p:nvPicPr>
          <p:cNvPr id="5" name="Picture 4"/>
          <p:cNvPicPr>
            <a:picLocks noChangeAspect="1"/>
          </p:cNvPicPr>
          <p:nvPr/>
        </p:nvPicPr>
        <p:blipFill rotWithShape="1">
          <a:blip r:embed="rId2"/>
          <a:srcRect l="11248" t="16049" r="8230" b="9375"/>
          <a:stretch/>
        </p:blipFill>
        <p:spPr>
          <a:xfrm>
            <a:off x="960895" y="1676400"/>
            <a:ext cx="10055203" cy="5235846"/>
          </a:xfrm>
          <a:prstGeom prst="rect">
            <a:avLst/>
          </a:prstGeom>
        </p:spPr>
      </p:pic>
    </p:spTree>
    <p:extLst>
      <p:ext uri="{BB962C8B-B14F-4D97-AF65-F5344CB8AC3E}">
        <p14:creationId xmlns:p14="http://schemas.microsoft.com/office/powerpoint/2010/main" val="3190594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1716"/>
          </a:xfrm>
        </p:spPr>
        <p:txBody>
          <a:bodyPr/>
          <a:lstStyle/>
          <a:p>
            <a:r>
              <a:rPr lang="fi-FI" b="1" dirty="0"/>
              <a:t>Klaida</a:t>
            </a:r>
            <a:endParaRPr lang="lt-LT" b="1" dirty="0"/>
          </a:p>
        </p:txBody>
      </p:sp>
      <p:sp>
        <p:nvSpPr>
          <p:cNvPr id="3" name="Content Placeholder 2"/>
          <p:cNvSpPr>
            <a:spLocks noGrp="1"/>
          </p:cNvSpPr>
          <p:nvPr>
            <p:ph idx="1"/>
          </p:nvPr>
        </p:nvSpPr>
        <p:spPr>
          <a:xfrm>
            <a:off x="666427" y="1301858"/>
            <a:ext cx="11065790" cy="5331417"/>
          </a:xfrm>
        </p:spPr>
        <p:txBody>
          <a:bodyPr>
            <a:normAutofit/>
          </a:bodyPr>
          <a:lstStyle/>
          <a:p>
            <a:endParaRPr lang="lt-LT" b="1" dirty="0"/>
          </a:p>
        </p:txBody>
      </p:sp>
      <p:pic>
        <p:nvPicPr>
          <p:cNvPr id="5" name="Picture 4"/>
          <p:cNvPicPr>
            <a:picLocks noChangeAspect="1"/>
          </p:cNvPicPr>
          <p:nvPr/>
        </p:nvPicPr>
        <p:blipFill rotWithShape="1">
          <a:blip r:embed="rId2"/>
          <a:srcRect l="11367" t="22616" r="8707" b="11070"/>
          <a:stretch/>
        </p:blipFill>
        <p:spPr>
          <a:xfrm>
            <a:off x="976393" y="1301858"/>
            <a:ext cx="10000665" cy="4664990"/>
          </a:xfrm>
          <a:prstGeom prst="rect">
            <a:avLst/>
          </a:prstGeom>
        </p:spPr>
      </p:pic>
    </p:spTree>
    <p:extLst>
      <p:ext uri="{BB962C8B-B14F-4D97-AF65-F5344CB8AC3E}">
        <p14:creationId xmlns:p14="http://schemas.microsoft.com/office/powerpoint/2010/main" val="27440981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4" descr="Picture 4"/>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286" name="Google Shape;91;p13"/>
          <p:cNvSpPr txBox="1"/>
          <p:nvPr/>
        </p:nvSpPr>
        <p:spPr>
          <a:xfrm>
            <a:off x="9827337" y="6075567"/>
            <a:ext cx="2318940" cy="396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2000">
                <a:solidFill>
                  <a:srgbClr val="FFFFFF"/>
                </a:solidFill>
                <a:latin typeface="Europa-Bold"/>
                <a:ea typeface="Europa-Bold"/>
                <a:cs typeface="Europa-Bold"/>
                <a:sym typeface="Europa-Bold"/>
              </a:defRPr>
            </a:lvl1pPr>
          </a:lstStyle>
          <a:p>
            <a:r>
              <a:t>www.ksu.lt</a:t>
            </a:r>
          </a:p>
        </p:txBody>
      </p:sp>
      <p:pic>
        <p:nvPicPr>
          <p:cNvPr id="6" name="Graphic 5">
            <a:extLst>
              <a:ext uri="{FF2B5EF4-FFF2-40B4-BE49-F238E27FC236}">
                <a16:creationId xmlns:a16="http://schemas.microsoft.com/office/drawing/2014/main" id="{5960ED3A-0477-D06B-3641-E43DD28C0B4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7293" y="2336792"/>
            <a:ext cx="4297410" cy="2260618"/>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7D4E60A5-FDDE-4035-8355-F3C8AEC54BBE}"/>
              </a:ext>
            </a:extLst>
          </p:cNvPr>
          <p:cNvSpPr>
            <a:spLocks noGrp="1"/>
          </p:cNvSpPr>
          <p:nvPr>
            <p:ph type="title"/>
          </p:nvPr>
        </p:nvSpPr>
        <p:spPr>
          <a:xfrm>
            <a:off x="838200" y="18255"/>
            <a:ext cx="10515600" cy="1325563"/>
          </a:xfrm>
        </p:spPr>
        <p:txBody>
          <a:bodyPr>
            <a:normAutofit/>
          </a:bodyPr>
          <a:lstStyle/>
          <a:p>
            <a:pPr algn="ctr"/>
            <a:r>
              <a:rPr lang="lt-LT" sz="36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(NV) sudėties struktūra</a:t>
            </a:r>
            <a:endParaRPr lang="lt-LT" sz="3600" b="1" dirty="0">
              <a:solidFill>
                <a:srgbClr val="000000"/>
              </a:solidFill>
              <a:latin typeface="Microsoft Sans Serif" panose="020B0604020202020204" pitchFamily="34" charset="0"/>
              <a:ea typeface="Microsoft Sans Serif" panose="020B0604020202020204" pitchFamily="34" charset="0"/>
            </a:endParaRPr>
          </a:p>
        </p:txBody>
      </p:sp>
      <p:sp>
        <p:nvSpPr>
          <p:cNvPr id="3" name="Turinio vietos rezervavimo ženklas 2">
            <a:extLst>
              <a:ext uri="{FF2B5EF4-FFF2-40B4-BE49-F238E27FC236}">
                <a16:creationId xmlns:a16="http://schemas.microsoft.com/office/drawing/2014/main" id="{EF3A5A40-2923-4432-9A13-D9FB59429387}"/>
              </a:ext>
            </a:extLst>
          </p:cNvPr>
          <p:cNvSpPr>
            <a:spLocks noGrp="1"/>
          </p:cNvSpPr>
          <p:nvPr>
            <p:ph idx="1"/>
          </p:nvPr>
        </p:nvSpPr>
        <p:spPr>
          <a:xfrm>
            <a:off x="838200" y="1138687"/>
            <a:ext cx="11099334" cy="5614451"/>
          </a:xfrm>
        </p:spPr>
        <p:txBody>
          <a:bodyPr>
            <a:noAutofit/>
          </a:bodyPr>
          <a:lstStyle/>
          <a:p>
            <a:pPr>
              <a:lnSpc>
                <a:spcPct val="100000"/>
              </a:lnSpc>
              <a:spcBef>
                <a:spcPts val="600"/>
              </a:spcBef>
            </a:pPr>
            <a:r>
              <a:rPr lang="lt-LT" sz="2000" dirty="0">
                <a:effectLst/>
                <a:latin typeface="Arial" panose="020B0604020202020204" pitchFamily="34" charset="0"/>
                <a:ea typeface="Microsoft Sans Serif" panose="020B0604020202020204" pitchFamily="34" charset="0"/>
                <a:cs typeface="Arial" panose="020B0604020202020204" pitchFamily="34" charset="0"/>
              </a:rPr>
              <a:t>BT doktrinoje NV sudėties požymiai skirstomi:</a:t>
            </a:r>
          </a:p>
          <a:p>
            <a:pPr>
              <a:lnSpc>
                <a:spcPct val="100000"/>
              </a:lnSpc>
              <a:spcBef>
                <a:spcPts val="600"/>
              </a:spcBef>
            </a:pPr>
            <a:r>
              <a:rPr lang="lt-LT" sz="2000" b="1" i="0" u="none" strike="noStrike" spc="0" dirty="0">
                <a:latin typeface="Arial" panose="020B0604020202020204" pitchFamily="34" charset="0"/>
                <a:ea typeface="Microsoft Sans Serif" panose="020B0604020202020204" pitchFamily="34" charset="0"/>
                <a:cs typeface="Arial" panose="020B0604020202020204" pitchFamily="34" charset="0"/>
              </a:rPr>
              <a:t>I. P</a:t>
            </a:r>
            <a:r>
              <a:rPr lang="lt-LT" sz="2000" b="1" dirty="0">
                <a:effectLst/>
                <a:latin typeface="Arial" panose="020B0604020202020204" pitchFamily="34" charset="0"/>
                <a:ea typeface="Microsoft Sans Serif" panose="020B0604020202020204" pitchFamily="34" charset="0"/>
                <a:cs typeface="Arial" panose="020B0604020202020204" pitchFamily="34" charset="0"/>
              </a:rPr>
              <a:t>AGRINDINIAI NV SUDĖTIES POŽY­MIAI</a:t>
            </a:r>
            <a:r>
              <a:rPr lang="lt-LT" sz="2000" dirty="0">
                <a:effectLst/>
                <a:latin typeface="Arial" panose="020B0604020202020204" pitchFamily="34" charset="0"/>
                <a:ea typeface="Microsoft Sans Serif" panose="020B0604020202020204" pitchFamily="34" charset="0"/>
                <a:cs typeface="Arial" panose="020B0604020202020204" pitchFamily="34" charset="0"/>
              </a:rPr>
              <a:t>: </a:t>
            </a:r>
            <a:r>
              <a:rPr lang="lt-LT" sz="2000" b="1" i="0" u="none" strike="noStrike" spc="0" dirty="0">
                <a:effectLst/>
                <a:latin typeface="Arial" panose="020B0604020202020204" pitchFamily="34" charset="0"/>
                <a:ea typeface="Book Antiqua" panose="02040602050305030304" pitchFamily="18" charset="0"/>
                <a:cs typeface="Arial" panose="020B0604020202020204" pitchFamily="34" charset="0"/>
              </a:rPr>
              <a:t>NV objektas, veika, subjekto pakaltinamumas ir amžius, kaltė. </a:t>
            </a:r>
            <a:r>
              <a:rPr lang="lt-LT" sz="2000" dirty="0">
                <a:effectLst/>
                <a:latin typeface="Arial" panose="020B0604020202020204" pitchFamily="34" charset="0"/>
                <a:ea typeface="Microsoft Sans Serif" panose="020B0604020202020204" pitchFamily="34" charset="0"/>
                <a:cs typeface="Arial" panose="020B0604020202020204" pitchFamily="34" charset="0"/>
              </a:rPr>
              <a:t>Nors šie požymiai yra būtini kiekvienai konkrečiai NV sudėčiai, bet tik nedauge­lis iš jų tiesiogiai nurodyti BK Specialiosios dalies straipsnių </a:t>
            </a:r>
            <a:r>
              <a:rPr lang="lt-LT" sz="2000" dirty="0" err="1">
                <a:effectLst/>
                <a:latin typeface="Arial" panose="020B0604020202020204" pitchFamily="34" charset="0"/>
                <a:ea typeface="Microsoft Sans Serif" panose="020B0604020202020204" pitchFamily="34" charset="0"/>
                <a:cs typeface="Arial" panose="020B0604020202020204" pitchFamily="34" charset="0"/>
              </a:rPr>
              <a:t>dispozi­cijose</a:t>
            </a:r>
            <a:r>
              <a:rPr lang="lt-LT" sz="2000" dirty="0">
                <a:effectLst/>
                <a:latin typeface="Arial" panose="020B0604020202020204" pitchFamily="34" charset="0"/>
                <a:ea typeface="Microsoft Sans Serif" panose="020B0604020202020204" pitchFamily="34" charset="0"/>
                <a:cs typeface="Arial" panose="020B0604020202020204" pitchFamily="34" charset="0"/>
              </a:rPr>
              <a:t>.</a:t>
            </a:r>
          </a:p>
          <a:p>
            <a:pPr>
              <a:lnSpc>
                <a:spcPct val="100000"/>
              </a:lnSpc>
              <a:spcBef>
                <a:spcPts val="600"/>
              </a:spcBef>
            </a:pPr>
            <a:r>
              <a:rPr lang="lt-LT" sz="2000" b="1" i="0" u="none" strike="noStrike" spc="0" dirty="0">
                <a:effectLst/>
                <a:latin typeface="Arial" panose="020B0604020202020204" pitchFamily="34" charset="0"/>
                <a:ea typeface="Book Antiqua" panose="02040602050305030304" pitchFamily="18" charset="0"/>
                <a:cs typeface="Arial" panose="020B0604020202020204" pitchFamily="34" charset="0"/>
              </a:rPr>
              <a:t>II. PAPILDOMIEJI </a:t>
            </a:r>
            <a:r>
              <a:rPr lang="lt-LT" sz="2000" b="1" dirty="0">
                <a:effectLst/>
                <a:latin typeface="Arial" panose="020B0604020202020204" pitchFamily="34" charset="0"/>
                <a:ea typeface="Microsoft Sans Serif" panose="020B0604020202020204" pitchFamily="34" charset="0"/>
                <a:cs typeface="Arial" panose="020B0604020202020204" pitchFamily="34" charset="0"/>
              </a:rPr>
              <a:t>(FAKULTATYVIEJI) NV SUDĖTIES POŽY­MIAI</a:t>
            </a:r>
            <a:r>
              <a:rPr lang="lt-LT" sz="2000" dirty="0">
                <a:effectLst/>
                <a:latin typeface="Arial" panose="020B0604020202020204" pitchFamily="34" charset="0"/>
                <a:ea typeface="Microsoft Sans Serif" panose="020B0604020202020204" pitchFamily="34" charset="0"/>
                <a:cs typeface="Arial" panose="020B0604020202020204" pitchFamily="34" charset="0"/>
              </a:rPr>
              <a:t>: jie būdingi kai kurioms konkrečioms NV sudėtims: </a:t>
            </a:r>
            <a:r>
              <a:rPr lang="lt-LT" sz="2000" b="1" i="0" u="none" strike="noStrike" spc="0" dirty="0">
                <a:effectLst/>
                <a:latin typeface="Arial" panose="020B0604020202020204" pitchFamily="34" charset="0"/>
                <a:ea typeface="Book Antiqua" panose="02040602050305030304" pitchFamily="18" charset="0"/>
                <a:cs typeface="Arial" panose="020B0604020202020204" pitchFamily="34" charset="0"/>
              </a:rPr>
              <a:t>veikos padariniai, priežastinis ryšys tarp veikos ir padarinių, veikos padarymo laikas, vieta, įrankiai, priemonės, kitos aplinky­bės, taip pat veikos motyvas ir tikslas. </a:t>
            </a:r>
            <a:endParaRPr lang="lt-LT" sz="2000" dirty="0">
              <a:effectLst/>
              <a:latin typeface="Arial" panose="020B0604020202020204" pitchFamily="34" charset="0"/>
              <a:ea typeface="Microsoft Sans Serif" panose="020B0604020202020204" pitchFamily="34" charset="0"/>
              <a:cs typeface="Arial" panose="020B0604020202020204" pitchFamily="34" charset="0"/>
            </a:endParaRPr>
          </a:p>
          <a:p>
            <a:pPr>
              <a:lnSpc>
                <a:spcPct val="100000"/>
              </a:lnSpc>
              <a:spcBef>
                <a:spcPts val="600"/>
              </a:spcBef>
            </a:pPr>
            <a:r>
              <a:rPr lang="lt-LT" sz="2000" i="1" dirty="0">
                <a:effectLst/>
                <a:latin typeface="Arial" panose="020B0604020202020204" pitchFamily="34" charset="0"/>
                <a:ea typeface="Microsoft Sans Serif" panose="020B0604020202020204" pitchFamily="34" charset="0"/>
                <a:cs typeface="Arial" panose="020B0604020202020204" pitchFamily="34" charset="0"/>
              </a:rPr>
              <a:t>PVZ.: pagal BK 220 str. neteisingų duomenų apie pajamas, pelną ar turtą patei­kimas užtraukia baudžiamąją atsakomybę tik jei tai daroma siekiant išvengti mokesčių, t. y. turint specialųjį tikslą. NV tikslas bendrojoje NV sudėtyje yra fakultatyvusis požymis, bet konkrečios NV sudėties, įtvirtintos BK 220 str., atveju jis tampa pagrindiniu požymiu, kurį būtina nustatyti siekiant asmenį patraukti baudžiamojon atsakomybėn už ne­teisingų duomenų apie pajamas, pelną ar turtą pateikimą.</a:t>
            </a:r>
          </a:p>
          <a:p>
            <a:pPr>
              <a:lnSpc>
                <a:spcPct val="100000"/>
              </a:lnSpc>
              <a:spcBef>
                <a:spcPts val="600"/>
              </a:spcBef>
            </a:pPr>
            <a:r>
              <a:rPr lang="lt-LT" sz="2000" b="1" dirty="0">
                <a:effectLst/>
                <a:latin typeface="Arial" panose="020B0604020202020204" pitchFamily="34" charset="0"/>
                <a:ea typeface="Book Antiqua" panose="02040602050305030304" pitchFamily="18" charset="0"/>
                <a:cs typeface="Arial" panose="020B0604020202020204" pitchFamily="34" charset="0"/>
              </a:rPr>
              <a:t>PASTABA</a:t>
            </a:r>
            <a:r>
              <a:rPr lang="lt-LT" sz="2000" dirty="0">
                <a:effectLst/>
                <a:latin typeface="Arial" panose="020B0604020202020204" pitchFamily="34" charset="0"/>
                <a:ea typeface="Book Antiqua" panose="02040602050305030304" pitchFamily="18" charset="0"/>
                <a:cs typeface="Arial" panose="020B0604020202020204" pitchFamily="34" charset="0"/>
              </a:rPr>
              <a:t>: tik bendrosios NV sudėties po­žymiai gali būti skirstomi į pagrindinius ir papildomuosius (fakul­tatyviuosius), o konkrečioje NV sudėtyje negalima išskirti nei fakultatyviųjų, nei pagrindinių požymių, nes šiuo atveju jie visi yra būtini.</a:t>
            </a:r>
          </a:p>
          <a:p>
            <a:pPr marL="0" indent="0">
              <a:buNone/>
            </a:pPr>
            <a:endParaRPr lang="lt-LT" sz="1800" dirty="0">
              <a:solidFill>
                <a:srgbClr val="000000"/>
              </a:solidFill>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315594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07CEE54-215E-42BE-9672-631E6FA56F7C}"/>
              </a:ext>
            </a:extLst>
          </p:cNvPr>
          <p:cNvSpPr>
            <a:spLocks noGrp="1"/>
          </p:cNvSpPr>
          <p:nvPr>
            <p:ph type="title"/>
          </p:nvPr>
        </p:nvSpPr>
        <p:spPr/>
        <p:txBody>
          <a:bodyPr>
            <a:normAutofit/>
          </a:bodyPr>
          <a:lstStyle/>
          <a:p>
            <a:r>
              <a:rPr lang="lt-LT" sz="4200" b="1" dirty="0">
                <a:solidFill>
                  <a:srgbClr val="000000"/>
                </a:solidFill>
                <a:effectLst/>
                <a:latin typeface="Microsoft Sans Serif" panose="020B0604020202020204" pitchFamily="34" charset="0"/>
                <a:ea typeface="Microsoft Sans Serif" panose="020B0604020202020204" pitchFamily="34" charset="0"/>
                <a:cs typeface="Sylfaen" panose="010A0502050306030303" pitchFamily="18" charset="0"/>
              </a:rPr>
              <a:t>Nusikalstamos veikos sudėčių klasifikacija</a:t>
            </a:r>
            <a:br>
              <a:rPr lang="lt-LT" sz="1800" b="1" dirty="0">
                <a:effectLst/>
                <a:latin typeface="Sylfaen" panose="010A0502050306030303" pitchFamily="18" charset="0"/>
                <a:ea typeface="Sylfaen" panose="010A0502050306030303" pitchFamily="18" charset="0"/>
                <a:cs typeface="Sylfaen" panose="010A0502050306030303" pitchFamily="18" charset="0"/>
              </a:rPr>
            </a:br>
            <a:endParaRPr lang="lt-LT" sz="4200" dirty="0">
              <a:solidFill>
                <a:srgbClr val="000000"/>
              </a:solidFill>
              <a:latin typeface="Microsoft Sans Serif" panose="020B0604020202020204" pitchFamily="34" charset="0"/>
              <a:ea typeface="Microsoft Sans Serif" panose="020B0604020202020204" pitchFamily="34" charset="0"/>
            </a:endParaRPr>
          </a:p>
        </p:txBody>
      </p:sp>
      <p:sp>
        <p:nvSpPr>
          <p:cNvPr id="3" name="Teksto vietos rezervavimo ženklas 2">
            <a:extLst>
              <a:ext uri="{FF2B5EF4-FFF2-40B4-BE49-F238E27FC236}">
                <a16:creationId xmlns:a16="http://schemas.microsoft.com/office/drawing/2014/main" id="{FD27EAD6-FFD9-4599-871F-471BB454A0EA}"/>
              </a:ext>
            </a:extLst>
          </p:cNvPr>
          <p:cNvSpPr>
            <a:spLocks noGrp="1"/>
          </p:cNvSpPr>
          <p:nvPr>
            <p:ph type="body" idx="1"/>
          </p:nvPr>
        </p:nvSpPr>
        <p:spPr/>
        <p:txBody>
          <a:bodyPr/>
          <a:lstStyle/>
          <a:p>
            <a:endParaRPr lang="lt-LT" dirty="0"/>
          </a:p>
        </p:txBody>
      </p:sp>
    </p:spTree>
    <p:extLst>
      <p:ext uri="{BB962C8B-B14F-4D97-AF65-F5344CB8AC3E}">
        <p14:creationId xmlns:p14="http://schemas.microsoft.com/office/powerpoint/2010/main" val="3566804550"/>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TotalTime>
  <Words>12991</Words>
  <Application>Microsoft Office PowerPoint</Application>
  <PresentationFormat>Plačiaekranė</PresentationFormat>
  <Paragraphs>495</Paragraphs>
  <Slides>77</Slides>
  <Notes>3</Notes>
  <HiddenSlides>0</HiddenSlides>
  <MMClips>0</MMClips>
  <ScaleCrop>false</ScaleCrop>
  <HeadingPairs>
    <vt:vector size="6" baseType="variant">
      <vt:variant>
        <vt:lpstr>Naudojami šriftai</vt:lpstr>
      </vt:variant>
      <vt:variant>
        <vt:i4>8</vt:i4>
      </vt:variant>
      <vt:variant>
        <vt:lpstr>Tema</vt:lpstr>
      </vt:variant>
      <vt:variant>
        <vt:i4>1</vt:i4>
      </vt:variant>
      <vt:variant>
        <vt:lpstr>Skaidrių pavadinimai</vt:lpstr>
      </vt:variant>
      <vt:variant>
        <vt:i4>77</vt:i4>
      </vt:variant>
    </vt:vector>
  </HeadingPairs>
  <TitlesOfParts>
    <vt:vector size="86" baseType="lpstr">
      <vt:lpstr>Arial</vt:lpstr>
      <vt:lpstr>Book Antiqua</vt:lpstr>
      <vt:lpstr>Cabinet Grotesk</vt:lpstr>
      <vt:lpstr>Calibri</vt:lpstr>
      <vt:lpstr>Calibri Light</vt:lpstr>
      <vt:lpstr>Europa-Bold</vt:lpstr>
      <vt:lpstr>Microsoft Sans Serif</vt:lpstr>
      <vt:lpstr>Sylfaen</vt:lpstr>
      <vt:lpstr>„Office“ tema</vt:lpstr>
      <vt:lpstr>„PowerPoint“ pateiktis</vt:lpstr>
      <vt:lpstr>Nusikalstamos veikos sudėties sąvoka </vt:lpstr>
      <vt:lpstr>Nusikalstamos veikos (NV) sudėties sąvoka</vt:lpstr>
      <vt:lpstr>Nusikalstamos veikos (NV) sudėties sąvoka</vt:lpstr>
      <vt:lpstr>Nusikalstamos veikos (NV) sudėties sąvoka</vt:lpstr>
      <vt:lpstr>Nusikalstamos veikos sudėties struktūra </vt:lpstr>
      <vt:lpstr>Nusikalstamos veikos (NV) sudėties struktūra</vt:lpstr>
      <vt:lpstr>Nusikalstamos veikos (NV) sudėties struktūra</vt:lpstr>
      <vt:lpstr>Nusikalstamos veikos sudėčių klasifikacija </vt:lpstr>
      <vt:lpstr>Nusikalstamos veikos (NV) sudėčių klasifikacija</vt:lpstr>
      <vt:lpstr>Nusikalstamos veikos (NV) sudėčių klasifikacija</vt:lpstr>
      <vt:lpstr>Nusikalstamos veikos (NV) sudėčių klasifikacija</vt:lpstr>
      <vt:lpstr>Nusikalstamos veikos objektas </vt:lpstr>
      <vt:lpstr>Nusikalstamos veikos (NV) objekto sąvoka</vt:lpstr>
      <vt:lpstr>Nusikalstamos veikos (NV) objekto sąvoka</vt:lpstr>
      <vt:lpstr>Nusikalstamos veikos (NV) objektų klasifikacija</vt:lpstr>
      <vt:lpstr>Nusikalstamos veikos (NV) objektų klasifikacija</vt:lpstr>
      <vt:lpstr>Nusikalstamos veikos (NV) dalykas</vt:lpstr>
      <vt:lpstr>Nusikalstamos veikos (NV) dalykas</vt:lpstr>
      <vt:lpstr>Nusikalstamos veikos objektyvioji pusė </vt:lpstr>
      <vt:lpstr>Nusikalstamos veikos (NV) objektyviosios pusės samprata</vt:lpstr>
      <vt:lpstr>Nusikalstamos veikos (NV) objektyvioji pusė:  veikos sąvoka, veikimas ir neveikimas</vt:lpstr>
      <vt:lpstr>Nusikalstamos veikos (NV) objektyvioji pusė:  veikos sąvoka, veikimas ir neveikimas</vt:lpstr>
      <vt:lpstr>Nusikalstamos veikos (NV) objektyvioji pusė:  veikos sąvoka, veikimas ir neveikimas</vt:lpstr>
      <vt:lpstr>Nusikalstamos veikos (NV) objektyvioji pusė: nusikalstami padariniai</vt:lpstr>
      <vt:lpstr>Nusikalstamos veikos (NV) objektyvioji pusė: nusikalstami padariniai</vt:lpstr>
      <vt:lpstr>Nusikalstamos veikos (NV) objektyvioji pusė: nusikalstami padariniai</vt:lpstr>
      <vt:lpstr>Nusikalstamos veikos (NV) objektyvioji pusė: priežastinis ryšys</vt:lpstr>
      <vt:lpstr>Nusikalstamos veikos (NV) objektyvioji pusė: priežastinis ryšys</vt:lpstr>
      <vt:lpstr>Nusikalstamos veikos (NV) objektyvioji pusė: kitos NV padarymo aplinkybės</vt:lpstr>
      <vt:lpstr>Nusikalstamos veikos (NV) objektyvioji pusė: kitos NV padarymo aplinkybės</vt:lpstr>
      <vt:lpstr>Nusikalstamos veikos subjektas </vt:lpstr>
      <vt:lpstr>Nusikalstamos veikos (NV) subjektas: samprata</vt:lpstr>
      <vt:lpstr>Nusikalstamos veikos (NV) subjektas: subjekto amžius</vt:lpstr>
      <vt:lpstr>Nusikalstamos veikos (NV) subjektas: subjekto amžius</vt:lpstr>
      <vt:lpstr>Nusikalstamos veikos (NV) subjektas: pakaltinamumas ir nepakaltinamumas</vt:lpstr>
      <vt:lpstr>Nusikalstamos veikos (NV) subjektas: pakaltinamumas ir nepakaltinamumas</vt:lpstr>
      <vt:lpstr>Nusikalstamos veikos (NV) subjektas: pakaltinamumas ir nepakaltinamumas</vt:lpstr>
      <vt:lpstr>Nusikalstamos veikos (NV) subjektas: pakaltinamumas ir nepakaltinamumas</vt:lpstr>
      <vt:lpstr>Nusikalstamos veikos (NV) subjektas: ribotas pakaltinamumas</vt:lpstr>
      <vt:lpstr>Nusikalstamos veikos (NV) subjektas: ribotas pakaltinamumas</vt:lpstr>
      <vt:lpstr>Nusikalstamos veikos (NV) subjektas: specialusis subjektas</vt:lpstr>
      <vt:lpstr>Nusikalstamos veikos (NV) subjektas: specialusis subjektas</vt:lpstr>
      <vt:lpstr>Nusikalstamos veikos (NV) subjektas: recidyvistas</vt:lpstr>
      <vt:lpstr>Nusikalstamos veikos (NV) subjektas: recidyvistas</vt:lpstr>
      <vt:lpstr>Nusikalstamos veikos (NV) subjektas: recidyvistas</vt:lpstr>
      <vt:lpstr>Nusikalstamos veikos (NV) subjektas: girtas ar kitaip apsvaigęs subjektas </vt:lpstr>
      <vt:lpstr>Nusikalstamos veikos (NV) subjektas: girtas ar kitaip apsvaigęs subjektas </vt:lpstr>
      <vt:lpstr>Nusikalstamos veikos (NV) subjektas: girtas ar kitaip apsvaigęs subjektas </vt:lpstr>
      <vt:lpstr>Nusikalstamos veikos (NV) subjektas: girtas ar kitaip apsvaigęs subjektas </vt:lpstr>
      <vt:lpstr>Nusikalstamos veikos subjektyvioji pusė </vt:lpstr>
      <vt:lpstr>Nusikalstamos veikos (NV) subjektyvioji pusė: Samprata</vt:lpstr>
      <vt:lpstr>Nusikalstamos veikos (NV) subjektyvioji pusė: Samprata</vt:lpstr>
      <vt:lpstr>Nusikalstamos veikos (NV) subjektyvioji pusė: Kaltė ir jos formos</vt:lpstr>
      <vt:lpstr>Nusikalstamos veikos (NV) subjektyvioji pusė: Kaltė ir jos formos</vt:lpstr>
      <vt:lpstr>Nusikalstamos veikos (NV) subjektyvioji pusė: Kaltė ir jos formos</vt:lpstr>
      <vt:lpstr>Nusikalstamos veikos (NV) subjektyvioji pusė: Kaltė ir jos formos</vt:lpstr>
      <vt:lpstr>Nusikalstamos veikos (NV) subjektyvioji pusė</vt:lpstr>
      <vt:lpstr>Nusikalstamos veikos (NV) subjektyvioji pusė: Tyčia</vt:lpstr>
      <vt:lpstr>Nusikalstamos veikos (NV) subjektyvioji pusė: Tyčia</vt:lpstr>
      <vt:lpstr>Nusikalstamos veikos (NV) subjektyvioji pusė: Tyčia</vt:lpstr>
      <vt:lpstr>Nusikalstamos veikos (NV) subjektyvioji pusė: Tyčia</vt:lpstr>
      <vt:lpstr>Nusikalstamos veikos (NV) subjektyvioji pusė: Tyčia</vt:lpstr>
      <vt:lpstr>Nusikalstamos veikos (NV) subjektyvioji pusė: Neatsargumas</vt:lpstr>
      <vt:lpstr>Nusikalstamos veikos (NV) subjektyvioji pusė: Neatsargumas</vt:lpstr>
      <vt:lpstr>Nusikalstamos veikos (NV) subjektyvioji pusė: Neatsargumas</vt:lpstr>
      <vt:lpstr>Nusikalstamos veikos (NV) subjektyvioji pusė: Neatsargumas</vt:lpstr>
      <vt:lpstr>Nusikalstamos veikos (NV) subjektyvioji pusė: Neatsargumas</vt:lpstr>
      <vt:lpstr>Nusikalstamos veikos (NV) subjektyvioji pusė: Neatsargumas</vt:lpstr>
      <vt:lpstr>Nusikalstamos veikos (NV) subjektyvioji pusė: Motyvas, tikslas ir emocijos</vt:lpstr>
      <vt:lpstr>Nusikalstamos veikos (NV) subjektyvioji pusė: Motyvas, tikslas ir emocijos</vt:lpstr>
      <vt:lpstr>Nusikalstamos veikos (NV) subjektyvioji pusė: Motyvas, tikslas ir emocijos</vt:lpstr>
      <vt:lpstr>Nusikalstamos veikos (NV) subjektyvioji pusė: Klaida</vt:lpstr>
      <vt:lpstr>Kazusas</vt:lpstr>
      <vt:lpstr>Klaida</vt:lpstr>
      <vt:lpstr>Klaida</vt:lpstr>
      <vt:lpstr>„PowerPoint“ pateiktis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pateiktis</dc:title>
  <dc:creator>Kastė Mašidlauskaitė</dc:creator>
  <cp:lastModifiedBy>Giedrius Nemeikšis</cp:lastModifiedBy>
  <cp:revision>273</cp:revision>
  <dcterms:created xsi:type="dcterms:W3CDTF">2019-11-26T08:04:40Z</dcterms:created>
  <dcterms:modified xsi:type="dcterms:W3CDTF">2022-09-27T19:28:40Z</dcterms:modified>
</cp:coreProperties>
</file>