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72" r:id="rId11"/>
    <p:sldId id="264" r:id="rId12"/>
    <p:sldId id="273" r:id="rId13"/>
    <p:sldId id="270"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dreajebaselvi.p\Desktop\employee_data%20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1.9323671497584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7BD-4324-8206-890B50CF3213}"/>
            </c:ext>
          </c:extLst>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7BD-4324-8206-890B50CF3213}"/>
            </c:ext>
          </c:extLst>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7BD-4324-8206-890B50CF3213}"/>
            </c:ext>
          </c:extLst>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7BD-4324-8206-890B50CF3213}"/>
            </c:ext>
          </c:extLst>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752850" y="2179019"/>
            <a:ext cx="8610600" cy="1938992"/>
          </a:xfrm>
          <a:prstGeom prst="rect">
            <a:avLst/>
          </a:prstGeom>
          <a:noFill/>
        </p:spPr>
        <p:txBody>
          <a:bodyPr wrap="square" rtlCol="0">
            <a:spAutoFit/>
          </a:bodyPr>
          <a:lstStyle/>
          <a:p>
            <a:r>
              <a:rPr lang="en-US" sz="2400" dirty="0"/>
              <a:t>STUDENT NAME: </a:t>
            </a:r>
            <a:r>
              <a:rPr lang="en-IN" sz="2400" dirty="0"/>
              <a:t>ROKESH KUMAR P</a:t>
            </a:r>
            <a:endParaRPr lang="en-US" sz="2400" dirty="0"/>
          </a:p>
          <a:p>
            <a:r>
              <a:rPr lang="en-US" sz="2400" dirty="0"/>
              <a:t>REGISTER NO: 312206</a:t>
            </a:r>
            <a:r>
              <a:rPr lang="en-IN" sz="2400" dirty="0"/>
              <a:t>080</a:t>
            </a:r>
            <a:r>
              <a:rPr lang="en-US" sz="2400" dirty="0"/>
              <a:t>/</a:t>
            </a:r>
            <a:r>
              <a:rPr lang="en-IN" sz="2400" i="0" dirty="0" err="1">
                <a:solidFill>
                  <a:srgbClr val="000000"/>
                </a:solidFill>
                <a:effectLst/>
                <a:highlight>
                  <a:srgbClr val="F9FAFB"/>
                </a:highlight>
                <a:latin typeface="Plus Jakarta Display"/>
              </a:rPr>
              <a:t>unm</a:t>
            </a:r>
            <a:r>
              <a:rPr lang="en-GB" sz="2400" i="0" dirty="0">
                <a:solidFill>
                  <a:srgbClr val="000000"/>
                </a:solidFill>
                <a:effectLst/>
                <a:highlight>
                  <a:srgbClr val="F9FAFB"/>
                </a:highlight>
                <a:latin typeface="Plus Jakarta Display"/>
              </a:rPr>
              <a:t>295</a:t>
            </a:r>
            <a:r>
              <a:rPr lang="en-IN" sz="2400" i="0" dirty="0" err="1">
                <a:solidFill>
                  <a:srgbClr val="000000"/>
                </a:solidFill>
                <a:effectLst/>
                <a:highlight>
                  <a:srgbClr val="F9FAFB"/>
                </a:highlight>
                <a:latin typeface="Plus Jakarta Display"/>
              </a:rPr>
              <a:t>ROKESHKUMAR</a:t>
            </a:r>
            <a:endParaRPr lang="en-US" sz="2400" dirty="0"/>
          </a:p>
          <a:p>
            <a:r>
              <a:rPr lang="en-US" sz="2400" dirty="0"/>
              <a:t>DEPARTMENT: B.COM Accounting &amp; Finance</a:t>
            </a:r>
          </a:p>
          <a:p>
            <a:r>
              <a:rPr lang="en-US" sz="2400" dirty="0"/>
              <a:t>COLLEGE: Apollo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80131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Data Collection: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Employee data were collected from Edunet Foundations.</a:t>
            </a:r>
          </a:p>
          <a:p>
            <a:r>
              <a:rPr lang="en-US" sz="3200" b="1" dirty="0">
                <a:latin typeface="Times New Roman" panose="02020603050405020304" pitchFamily="18" charset="0"/>
                <a:cs typeface="Times New Roman" panose="02020603050405020304" pitchFamily="18" charset="0"/>
              </a:rPr>
              <a:t>Feature Selection: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The employee dataset originally had 26 features. </a:t>
            </a: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9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Highlighting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Use conditional formatting to highlight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Navigate to </a:t>
            </a:r>
            <a:r>
              <a:rPr lang="en-US" sz="2400" b="1" dirty="0">
                <a:latin typeface="Times New Roman" panose="02020603050405020304" pitchFamily="18" charset="0"/>
                <a:cs typeface="Times New Roman" panose="02020603050405020304" pitchFamily="18" charset="0"/>
              </a:rPr>
              <a:t>Conditional Formatting &gt; Highlight Cell Rules &gt; More Rules</a:t>
            </a:r>
            <a:r>
              <a:rPr lang="en-US" sz="2400" dirty="0">
                <a:latin typeface="Times New Roman" panose="02020603050405020304" pitchFamily="18" charset="0"/>
                <a:cs typeface="Times New Roman" panose="02020603050405020304" pitchFamily="18" charset="0"/>
              </a:rPr>
              <a:t> (a new formatting dialog box will open).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a:t>
            </a:r>
            <a:r>
              <a:rPr lang="en-US" sz="2400" b="1" dirty="0">
                <a:latin typeface="Times New Roman" panose="02020603050405020304" pitchFamily="18" charset="0"/>
                <a:cs typeface="Times New Roman" panose="02020603050405020304" pitchFamily="18" charset="0"/>
              </a:rPr>
              <a:t>Format only cells with</a:t>
            </a:r>
            <a:r>
              <a:rPr lang="en-US" sz="2400" dirty="0">
                <a:latin typeface="Times New Roman" panose="02020603050405020304" pitchFamily="18" charset="0"/>
                <a:cs typeface="Times New Roman" panose="02020603050405020304" pitchFamily="18" charset="0"/>
              </a:rPr>
              <a:t> and choose the </a:t>
            </a:r>
            <a:r>
              <a:rPr lang="en-US" sz="2400" b="1" dirty="0">
                <a:latin typeface="Times New Roman" panose="02020603050405020304" pitchFamily="18" charset="0"/>
                <a:cs typeface="Times New Roman" panose="02020603050405020304" pitchFamily="18" charset="0"/>
              </a:rPr>
              <a:t>Blanks</a:t>
            </a:r>
            <a:r>
              <a:rPr lang="en-US" sz="2400" dirty="0">
                <a:latin typeface="Times New Roman" panose="02020603050405020304" pitchFamily="18" charset="0"/>
                <a:cs typeface="Times New Roman" panose="02020603050405020304" pitchFamily="18" charset="0"/>
              </a:rPr>
              <a:t> option.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Click on </a:t>
            </a:r>
            <a:r>
              <a:rPr lang="en-US" sz="2400" b="1" dirty="0">
                <a:latin typeface="Times New Roman" panose="02020603050405020304" pitchFamily="18" charset="0"/>
                <a:cs typeface="Times New Roman" panose="02020603050405020304" pitchFamily="18" charset="0"/>
              </a:rPr>
              <a:t>Format &gt; Fill &gt; Select Red color</a:t>
            </a:r>
            <a:r>
              <a:rPr lang="en-US" sz="2400" dirty="0">
                <a:latin typeface="Times New Roman" panose="02020603050405020304" pitchFamily="18" charset="0"/>
                <a:cs typeface="Times New Roman" panose="02020603050405020304" pitchFamily="18" charset="0"/>
              </a:rPr>
              <a:t> and then click </a:t>
            </a:r>
            <a:r>
              <a:rPr lang="en-US" sz="2400" b="1" dirty="0">
                <a:latin typeface="Times New Roman" panose="02020603050405020304" pitchFamily="18" charset="0"/>
                <a:cs typeface="Times New Roman" panose="02020603050405020304" pitchFamily="18" charset="0"/>
              </a:rPr>
              <a:t>OK</a:t>
            </a:r>
            <a:r>
              <a:rPr lang="en-US" sz="2400" dirty="0">
                <a:latin typeface="Times New Roman" panose="02020603050405020304" pitchFamily="18" charset="0"/>
                <a:cs typeface="Times New Roman" panose="02020603050405020304" pitchFamily="18" charset="0"/>
              </a:rPr>
              <a:t>.</a:t>
            </a:r>
          </a:p>
          <a:p>
            <a:pPr>
              <a:lnSpc>
                <a:spcPct val="150000"/>
              </a:lnSpc>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2.Filtering and Removing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To filter and remove blank columns, select the "Exit Date" column.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Sort &amp; Filter &gt; Filter</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filter icon will appear on the Exit Date column. Click on it to filter out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lang="en-IN" dirty="0"/>
          </a:p>
        </p:txBody>
      </p:sp>
    </p:spTree>
    <p:extLst>
      <p:ext uri="{BB962C8B-B14F-4D97-AF65-F5344CB8AC3E}">
        <p14:creationId xmlns:p14="http://schemas.microsoft.com/office/powerpoint/2010/main" val="90298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490843" y="1219200"/>
            <a:ext cx="11210313" cy="6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Level: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Visualization:</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Create a Pivot Table:</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Insert &gt; Pivot Table</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the table and range, and choose to create the Pivot Table in a new worksheet.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Pivot Table will be created.</a:t>
            </a:r>
          </a:p>
          <a:p>
            <a:pPr marL="742950" lvl="1" indent="-2857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52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879993" y="965217"/>
            <a:ext cx="8822672"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lvl="1" indent="-285750">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Business Unit</a:t>
            </a:r>
            <a:r>
              <a:rPr lang="en-US" sz="2800" dirty="0">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Performance Level</a:t>
            </a:r>
            <a:r>
              <a:rPr lang="en-US" sz="2800" dirty="0">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a:t>
            </a:r>
            <a:r>
              <a:rPr lang="en-US" sz="2800" b="1" dirty="0">
                <a:latin typeface="Times New Roman" panose="02020603050405020304" pitchFamily="18" charset="0"/>
                <a:cs typeface="Times New Roman" panose="02020603050405020304" pitchFamily="18" charset="0"/>
              </a:rPr>
              <a:t>Gender</a:t>
            </a:r>
            <a:r>
              <a:rPr lang="en-US" sz="2800" dirty="0">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 </a:t>
            </a:r>
            <a:r>
              <a:rPr lang="en-US" sz="2800" b="1" dirty="0">
                <a:latin typeface="Times New Roman" panose="02020603050405020304" pitchFamily="18" charset="0"/>
                <a:cs typeface="Times New Roman" panose="02020603050405020304" pitchFamily="18" charset="0"/>
              </a:rPr>
              <a:t>First Name</a:t>
            </a:r>
            <a:r>
              <a:rPr lang="en-US" sz="2800" dirty="0">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 to </a:t>
            </a:r>
            <a:r>
              <a:rPr lang="en-US" sz="2800" b="1" dirty="0">
                <a:latin typeface="Times New Roman" panose="02020603050405020304" pitchFamily="18" charset="0"/>
                <a:cs typeface="Times New Roman" panose="02020603050405020304" pitchFamily="18" charset="0"/>
              </a:rPr>
              <a:t>Insert &gt; Recommended Charts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Name the chart as </a:t>
            </a:r>
            <a:r>
              <a:rPr lang="en-US" sz="2800" b="1" dirty="0">
                <a:latin typeface="Times New Roman" panose="02020603050405020304" pitchFamily="18" charset="0"/>
                <a:cs typeface="Times New Roman" panose="02020603050405020304" pitchFamily="18" charset="0"/>
              </a:rPr>
              <a:t>"Employee Performance Analysis"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9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81BE367-3C4F-972D-DD41-198005018938}"/>
              </a:ext>
            </a:extLst>
          </p:cNvPr>
          <p:cNvGraphicFramePr>
            <a:graphicFrameLocks/>
          </p:cNvGraphicFramePr>
          <p:nvPr>
            <p:extLst>
              <p:ext uri="{D42A27DB-BD31-4B8C-83A1-F6EECF244321}">
                <p14:modId xmlns:p14="http://schemas.microsoft.com/office/powerpoint/2010/main" val="1021738654"/>
              </p:ext>
            </p:extLst>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581A278-9119-F915-8A83-AD84B89D6803}"/>
              </a:ext>
            </a:extLst>
          </p:cNvPr>
          <p:cNvSpPr txBox="1"/>
          <p:nvPr/>
        </p:nvSpPr>
        <p:spPr>
          <a:xfrm>
            <a:off x="755332" y="1709871"/>
            <a:ext cx="9379268" cy="2345322"/>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chart reveals that most employees across the business units fall within the "Medium" performance level, indicating an overall average performance. However, noticeable variations exist, with some units having higher numbers of "Low" and "Very High" performers. This suggests that targeted interventions may be necessary to address these disparities and enhance performance at all levels.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3E1EB82-15F9-EAE5-2C3C-9337639CA2C6}"/>
              </a:ext>
            </a:extLst>
          </p:cNvPr>
          <p:cNvSpPr txBox="1"/>
          <p:nvPr/>
        </p:nvSpPr>
        <p:spPr>
          <a:xfrm>
            <a:off x="945652" y="1695450"/>
            <a:ext cx="6102848" cy="4191981"/>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Organizations frequently struggle with efficiently analyzing employee performance due to fragmented data and a lack of cohesive tools. </a:t>
            </a:r>
          </a:p>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By leveraging Excel for Employee Performance Analysis, we intend to develop a straightforward yet effective solution that facilitates accurate measurement, visualization, and insights into employee performance, supporting improved decision-making and resource management.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marL="342900" indent="-342900" algn="l">
              <a:lnSpc>
                <a:spcPct val="150000"/>
              </a:lnSpc>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400" dirty="0"/>
              <a:t> </a:t>
            </a:r>
            <a:r>
              <a:rPr lang="en-US" sz="2400" dirty="0">
                <a:latin typeface="Times New Roman" panose="02020603050405020304" pitchFamily="18" charset="0"/>
                <a:ea typeface="Tahoma" panose="020B0604030504040204" pitchFamily="34" charset="0"/>
                <a:cs typeface="Times New Roman" panose="02020603050405020304" pitchFamily="18" charset="0"/>
              </a:rPr>
              <a:t>The project focuses on creating an Excel-based tool for Employee Performance Analysis.</a:t>
            </a:r>
          </a:p>
          <a:p>
            <a:pPr marL="342900" indent="-342900" algn="l">
              <a:lnSpc>
                <a:spcPct val="150000"/>
              </a:lnSpc>
              <a:buFont typeface="Wingdings" panose="05000000000000000000" pitchFamily="2" charset="2"/>
              <a:buChar char="v"/>
            </a:pPr>
            <a:r>
              <a:rPr lang="en-US" sz="2400" dirty="0">
                <a:latin typeface="Times New Roman" panose="02020603050405020304" pitchFamily="18" charset="0"/>
                <a:ea typeface="Tahoma" panose="020B0604030504040204" pitchFamily="34" charset="0"/>
                <a:cs typeface="Times New Roman" panose="02020603050405020304" pitchFamily="18" charset="0"/>
              </a:rPr>
              <a:t> This tool will simplify data management, facilitate performance measurement, and offer visual insights, empowering organizations to make informed decisions that enhance workforce productivity and development.</a:t>
            </a:r>
            <a:endParaRPr lang="en-US" sz="24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Annual Employee Performance Appraisals | Human Resources">
            <a:extLst>
              <a:ext uri="{FF2B5EF4-FFF2-40B4-BE49-F238E27FC236}">
                <a16:creationId xmlns:a16="http://schemas.microsoft.com/office/drawing/2014/main" id="{1C8E88CE-439F-A19A-E7BC-931926C2A5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388004"/>
            <a:ext cx="6705600" cy="5181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8B49F9E-627D-3566-CE98-1C0EFED655EA}"/>
              </a:ext>
            </a:extLst>
          </p:cNvPr>
          <p:cNvSpPr txBox="1"/>
          <p:nvPr/>
        </p:nvSpPr>
        <p:spPr>
          <a:xfrm>
            <a:off x="2971800" y="1695450"/>
            <a:ext cx="6381750" cy="4448013"/>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en-IN" sz="3200" dirty="0"/>
              <a:t>Highlighting - Features</a:t>
            </a:r>
          </a:p>
          <a:p>
            <a:pPr marL="457200" indent="-457200">
              <a:lnSpc>
                <a:spcPct val="150000"/>
              </a:lnSpc>
              <a:buFont typeface="Courier New" panose="02070309020205020404" pitchFamily="49" charset="0"/>
              <a:buChar char="o"/>
            </a:pPr>
            <a:r>
              <a:rPr lang="en-IN" sz="3200" dirty="0"/>
              <a:t>Conditional Formatting – Missing </a:t>
            </a:r>
          </a:p>
          <a:p>
            <a:pPr marL="457200" indent="-457200">
              <a:lnSpc>
                <a:spcPct val="150000"/>
              </a:lnSpc>
              <a:buFont typeface="Courier New" panose="02070309020205020404" pitchFamily="49" charset="0"/>
              <a:buChar char="o"/>
            </a:pPr>
            <a:r>
              <a:rPr lang="en-IN" sz="3200" dirty="0"/>
              <a:t>Filter – Remove </a:t>
            </a:r>
          </a:p>
          <a:p>
            <a:pPr marL="457200" indent="-457200">
              <a:lnSpc>
                <a:spcPct val="150000"/>
              </a:lnSpc>
              <a:buFont typeface="Courier New" panose="02070309020205020404" pitchFamily="49" charset="0"/>
              <a:buChar char="o"/>
            </a:pPr>
            <a:r>
              <a:rPr lang="en-IN" sz="3200" dirty="0"/>
              <a:t>Formula - Performance </a:t>
            </a:r>
          </a:p>
          <a:p>
            <a:pPr marL="457200" indent="-457200">
              <a:lnSpc>
                <a:spcPct val="150000"/>
              </a:lnSpc>
              <a:buFont typeface="Courier New" panose="02070309020205020404" pitchFamily="49" charset="0"/>
              <a:buChar char="o"/>
            </a:pPr>
            <a:r>
              <a:rPr lang="en-IN" sz="3200" dirty="0"/>
              <a:t>Pivot Table – Summary</a:t>
            </a:r>
          </a:p>
          <a:p>
            <a:pPr marL="457200" indent="-457200">
              <a:lnSpc>
                <a:spcPct val="150000"/>
              </a:lnSpc>
              <a:buFont typeface="Courier New" panose="02070309020205020404" pitchFamily="49" charset="0"/>
              <a:buChar char="o"/>
            </a:pPr>
            <a:r>
              <a:rPr lang="en-IN" sz="32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11E9767-1DD9-6B2A-9F56-BC75C740B279}"/>
              </a:ext>
            </a:extLst>
          </p:cNvPr>
          <p:cNvSpPr txBox="1"/>
          <p:nvPr/>
        </p:nvSpPr>
        <p:spPr>
          <a:xfrm>
            <a:off x="990600" y="1143634"/>
            <a:ext cx="8458200" cy="6046271"/>
          </a:xfrm>
          <a:prstGeom prst="rect">
            <a:avLst/>
          </a:prstGeom>
          <a:noFill/>
        </p:spPr>
        <p:txBody>
          <a:bodyPr wrap="square" rtlCol="0">
            <a:spAutoFit/>
          </a:bodyPr>
          <a:lstStyle/>
          <a:p>
            <a:pPr>
              <a:lnSpc>
                <a:spcPct val="150000"/>
              </a:lnSpc>
            </a:pPr>
            <a:r>
              <a:rPr lang="en-IN" sz="2000" dirty="0"/>
              <a:t>Employee Dataset – Edunet Foundations</a:t>
            </a:r>
          </a:p>
          <a:p>
            <a:pPr>
              <a:lnSpc>
                <a:spcPct val="150000"/>
              </a:lnSpc>
            </a:pPr>
            <a:r>
              <a:rPr lang="en-IN" sz="2000" dirty="0"/>
              <a:t>26 – Features</a:t>
            </a:r>
          </a:p>
          <a:p>
            <a:pPr>
              <a:lnSpc>
                <a:spcPct val="150000"/>
              </a:lnSpc>
            </a:pPr>
            <a:r>
              <a:rPr lang="en-IN" sz="2000" dirty="0"/>
              <a:t>9 – Features</a:t>
            </a:r>
          </a:p>
          <a:p>
            <a:pPr marL="285750" indent="-285750">
              <a:lnSpc>
                <a:spcPct val="150000"/>
              </a:lnSpc>
              <a:buFont typeface="Courier New" panose="02070309020205020404" pitchFamily="49" charset="0"/>
              <a:buChar char="o"/>
            </a:pPr>
            <a:r>
              <a:rPr lang="en-IN" sz="2000" dirty="0"/>
              <a:t>Employee ID – Numerical data</a:t>
            </a:r>
          </a:p>
          <a:p>
            <a:pPr marL="285750" indent="-285750">
              <a:lnSpc>
                <a:spcPct val="150000"/>
              </a:lnSpc>
              <a:buFont typeface="Courier New" panose="02070309020205020404" pitchFamily="49" charset="0"/>
              <a:buChar char="o"/>
            </a:pPr>
            <a:r>
              <a:rPr lang="en-IN" sz="2000" dirty="0"/>
              <a:t>Name – Text format</a:t>
            </a:r>
          </a:p>
          <a:p>
            <a:pPr marL="285750" indent="-285750">
              <a:lnSpc>
                <a:spcPct val="150000"/>
              </a:lnSpc>
              <a:buFont typeface="Courier New" panose="02070309020205020404" pitchFamily="49" charset="0"/>
              <a:buChar char="o"/>
            </a:pPr>
            <a:r>
              <a:rPr lang="en-IN" sz="2000" dirty="0"/>
              <a:t>Employee Type – Text format (Full time/contract/Part time)</a:t>
            </a:r>
          </a:p>
          <a:p>
            <a:pPr marL="285750" indent="-285750">
              <a:lnSpc>
                <a:spcPct val="150000"/>
              </a:lnSpc>
              <a:buFont typeface="Courier New" panose="02070309020205020404" pitchFamily="49" charset="0"/>
              <a:buChar char="o"/>
            </a:pPr>
            <a:r>
              <a:rPr lang="en-IN" sz="2000" dirty="0"/>
              <a:t>Performance level – Text format (Very High/ High /Medium/ Low)</a:t>
            </a:r>
          </a:p>
          <a:p>
            <a:pPr marL="285750" indent="-285750">
              <a:lnSpc>
                <a:spcPct val="150000"/>
              </a:lnSpc>
              <a:buFont typeface="Courier New" panose="02070309020205020404" pitchFamily="49" charset="0"/>
              <a:buChar char="o"/>
            </a:pPr>
            <a:r>
              <a:rPr lang="en-IN" sz="2000" dirty="0"/>
              <a:t>Gender – Male/Female</a:t>
            </a:r>
          </a:p>
          <a:p>
            <a:pPr marL="285750" indent="-285750">
              <a:lnSpc>
                <a:spcPct val="150000"/>
              </a:lnSpc>
              <a:buFont typeface="Courier New" panose="02070309020205020404" pitchFamily="49" charset="0"/>
              <a:buChar char="o"/>
            </a:pPr>
            <a:r>
              <a:rPr lang="en-IN" sz="2000" dirty="0"/>
              <a:t>Employee Rating – Numerical data (1 to 5)</a:t>
            </a:r>
          </a:p>
          <a:p>
            <a:pPr marL="285750" indent="-285750">
              <a:lnSpc>
                <a:spcPct val="150000"/>
              </a:lnSpc>
              <a:buFont typeface="Courier New" panose="02070309020205020404" pitchFamily="49" charset="0"/>
              <a:buChar char="o"/>
            </a:pPr>
            <a:r>
              <a:rPr lang="en-IN" sz="2000" dirty="0"/>
              <a:t>Performance Score – Text (Exceeds/Fully meet/Need Improvement)</a:t>
            </a:r>
          </a:p>
          <a:p>
            <a:pPr marL="285750" indent="-285750">
              <a:lnSpc>
                <a:spcPct val="150000"/>
              </a:lnSpc>
              <a:buFont typeface="Courier New" panose="02070309020205020404" pitchFamily="49" charset="0"/>
              <a:buChar char="o"/>
            </a:pPr>
            <a:r>
              <a:rPr lang="en-IN" sz="2000" dirty="0"/>
              <a:t>Employee Classification Type – Text Format(Full time, Part time , Temporary)</a:t>
            </a:r>
          </a:p>
          <a:p>
            <a:pPr marL="285750" indent="-285750">
              <a:lnSpc>
                <a:spcPct val="150000"/>
              </a:lnSpc>
              <a:buFont typeface="Courier New" panose="02070309020205020404" pitchFamily="49" charset="0"/>
              <a:buChar char="o"/>
            </a:pPr>
            <a:r>
              <a:rPr lang="en-IN" sz="2000" dirty="0"/>
              <a:t>Business Unit - Text</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5707766-469F-E68E-3F03-6EF76AA28EAF}"/>
              </a:ext>
            </a:extLst>
          </p:cNvPr>
          <p:cNvSpPr txBox="1"/>
          <p:nvPr/>
        </p:nvSpPr>
        <p:spPr>
          <a:xfrm>
            <a:off x="913926" y="1753582"/>
            <a:ext cx="8382000" cy="2232021"/>
          </a:xfrm>
          <a:prstGeom prst="rect">
            <a:avLst/>
          </a:prstGeom>
          <a:noFill/>
        </p:spPr>
        <p:txBody>
          <a:bodyPr wrap="square" rtlCol="0">
            <a:spAutoFit/>
          </a:bodyPr>
          <a:lstStyle/>
          <a:p>
            <a:pPr>
              <a:lnSpc>
                <a:spcPct val="150000"/>
              </a:lnSpc>
            </a:pPr>
            <a:r>
              <a:rPr lang="en-IN" sz="3200" dirty="0"/>
              <a:t>Formula </a:t>
            </a:r>
            <a:r>
              <a:rPr lang="en-IN" sz="3200" b="1" dirty="0"/>
              <a:t>=IFS(z8&gt;=5,”Very High”,z8&gt;=4,”High”,Z8&gt;=3,”Medium”,True,”Low”)</a:t>
            </a:r>
          </a:p>
          <a:p>
            <a:pPr>
              <a:lnSpc>
                <a:spcPct val="150000"/>
              </a:lnSpc>
            </a:pP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752</Words>
  <Application>Microsoft Office PowerPoint</Application>
  <PresentationFormat>Widescreen</PresentationFormat>
  <Paragraphs>111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rokeshkumar116@gmail.com</cp:lastModifiedBy>
  <cp:revision>29</cp:revision>
  <dcterms:created xsi:type="dcterms:W3CDTF">2024-03-29T15:07:22Z</dcterms:created>
  <dcterms:modified xsi:type="dcterms:W3CDTF">2024-08-30T07:44:32Z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