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E0B8F9-BBF8-46CB-8D0C-F018C3DD735C}">
  <a:tblStyle styleId="{50E0B8F9-BBF8-46CB-8D0C-F018C3DD73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D42C992B-63C1-45D5-A8FD-E5372612D52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094c7e1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4094c7e15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094c7e1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4094c7e15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94c7e152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94c7e15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5f75b95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5f75b9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5f75b95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25f75b9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f5ed9a70e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f5ed9a70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s.wikipedia.org/wiki/Droga" TargetMode="External"/><Relationship Id="rId4" Type="http://schemas.openxmlformats.org/officeDocument/2006/relationships/hyperlink" Target="https://es.wikipedia.org/wiki/M%C3%BAsica_ro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8369567" y="430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{50E0B8F9-BBF8-46CB-8D0C-F018C3DD735C}</a:tableStyleId>
              </a:tblPr>
              <a:tblGrid>
                <a:gridCol w="3064200"/>
              </a:tblGrid>
              <a:tr h="43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Libro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3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Nombre: String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Auto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r: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AñoP</a:t>
                      </a:r>
                      <a:r>
                        <a:rPr b="0" i="0" lang="es-CO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ublicación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 Int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Editorial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Sinopsis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Temática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 String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Google Shape;85;p13"/>
          <p:cNvGraphicFramePr/>
          <p:nvPr/>
        </p:nvGraphicFramePr>
        <p:xfrm>
          <a:off x="9734987" y="43235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{50E0B8F9-BBF8-46CB-8D0C-F018C3DD735C}</a:tableStyleId>
              </a:tblPr>
              <a:tblGrid>
                <a:gridCol w="2457025"/>
              </a:tblGrid>
              <a:tr h="8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Reserva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Fecha: Date 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Fecha_entrega: Date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Estado: String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Lista()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Consulta()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Confirma()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13"/>
          <p:cNvGraphicFramePr/>
          <p:nvPr/>
        </p:nvGraphicFramePr>
        <p:xfrm>
          <a:off x="1715242" y="18944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{50E0B8F9-BBF8-46CB-8D0C-F018C3DD735C}</a:tableStyleId>
              </a:tblPr>
              <a:tblGrid>
                <a:gridCol w="3863750"/>
              </a:tblGrid>
              <a:tr h="23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Persona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Nombre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 S</a:t>
                      </a:r>
                      <a:r>
                        <a:rPr b="0" i="0" lang="es-CO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tring</a:t>
                      </a:r>
                      <a:endParaRPr b="0" i="0"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FechaNacimiento: Date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DctoIdentidad: Int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Correo: String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Teléfono: Int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Dirección: String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3"/>
          <p:cNvGraphicFramePr/>
          <p:nvPr/>
        </p:nvGraphicFramePr>
        <p:xfrm>
          <a:off x="3237387" y="54825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{50E0B8F9-BBF8-46CB-8D0C-F018C3DD735C}</a:tableStyleId>
              </a:tblPr>
              <a:tblGrid>
                <a:gridCol w="1986200"/>
              </a:tblGrid>
              <a:tr h="30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Bibliotecaria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8" name="Google Shape;88;p13"/>
          <p:cNvCxnSpPr/>
          <p:nvPr/>
        </p:nvCxnSpPr>
        <p:spPr>
          <a:xfrm flipH="1" rot="10800000">
            <a:off x="5304350" y="5662900"/>
            <a:ext cx="43062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3"/>
          <p:cNvCxnSpPr/>
          <p:nvPr/>
        </p:nvCxnSpPr>
        <p:spPr>
          <a:xfrm flipH="1" rot="-5400000">
            <a:off x="10387525" y="2311025"/>
            <a:ext cx="2746200" cy="653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0" name="Google Shape;90;p13"/>
          <p:cNvCxnSpPr/>
          <p:nvPr/>
        </p:nvCxnSpPr>
        <p:spPr>
          <a:xfrm>
            <a:off x="2809100" y="6324425"/>
            <a:ext cx="6905100" cy="3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graphicFrame>
        <p:nvGraphicFramePr>
          <p:cNvPr id="91" name="Google Shape;91;p13"/>
          <p:cNvGraphicFramePr/>
          <p:nvPr/>
        </p:nvGraphicFramePr>
        <p:xfrm>
          <a:off x="6278117" y="3440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{50E0B8F9-BBF8-46CB-8D0C-F018C3DD735C}</a:tableStyleId>
              </a:tblPr>
              <a:tblGrid>
                <a:gridCol w="3064200"/>
              </a:tblGrid>
              <a:tr h="31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Géneros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Nombre: String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2" name="Google Shape;92;p13"/>
          <p:cNvCxnSpPr/>
          <p:nvPr/>
        </p:nvCxnSpPr>
        <p:spPr>
          <a:xfrm rot="5400000">
            <a:off x="7223575" y="2312100"/>
            <a:ext cx="1563600" cy="728400"/>
          </a:xfrm>
          <a:prstGeom prst="bentConnector3">
            <a:avLst>
              <a:gd fmla="val 100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graphicFrame>
        <p:nvGraphicFramePr>
          <p:cNvPr id="93" name="Google Shape;93;p13"/>
          <p:cNvGraphicFramePr/>
          <p:nvPr/>
        </p:nvGraphicFramePr>
        <p:xfrm>
          <a:off x="183932" y="46865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{D42C992B-63C1-45D5-A8FD-E5372612D524}</a:tableStyleId>
              </a:tblPr>
              <a:tblGrid>
                <a:gridCol w="2600450"/>
              </a:tblGrid>
              <a:tr h="28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Lector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92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Registra()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Busca()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Pide()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Selecciona()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Hace()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Reclama()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4" name="Google Shape;94;p13"/>
          <p:cNvSpPr txBox="1"/>
          <p:nvPr/>
        </p:nvSpPr>
        <p:spPr>
          <a:xfrm>
            <a:off x="674750" y="177175"/>
            <a:ext cx="4633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Diagrama de clases</a:t>
            </a:r>
            <a:endParaRPr b="1" sz="30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95" name="Google Shape;95;p13"/>
          <p:cNvGraphicFramePr/>
          <p:nvPr/>
        </p:nvGraphicFramePr>
        <p:xfrm>
          <a:off x="421317" y="86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{50E0B8F9-BBF8-46CB-8D0C-F018C3DD735C}</a:tableStyleId>
              </a:tblPr>
              <a:tblGrid>
                <a:gridCol w="1986200"/>
              </a:tblGrid>
              <a:tr h="23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Preferencia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6" name="Google Shape;96;p13"/>
          <p:cNvCxnSpPr/>
          <p:nvPr/>
        </p:nvCxnSpPr>
        <p:spPr>
          <a:xfrm rot="10800000">
            <a:off x="1318325" y="1694725"/>
            <a:ext cx="15600" cy="299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7" name="Google Shape;97;p13"/>
          <p:cNvCxnSpPr/>
          <p:nvPr/>
        </p:nvCxnSpPr>
        <p:spPr>
          <a:xfrm flipH="1" rot="10800000">
            <a:off x="2730650" y="4017475"/>
            <a:ext cx="2526600" cy="75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>
            <a:off x="2777725" y="4770775"/>
            <a:ext cx="2448300" cy="690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2448175" y="1271150"/>
            <a:ext cx="4629600" cy="2165700"/>
          </a:xfrm>
          <a:prstGeom prst="bentConnector3">
            <a:avLst>
              <a:gd fmla="val 9966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4"/>
          <p:cNvGraphicFramePr/>
          <p:nvPr/>
        </p:nvGraphicFramePr>
        <p:xfrm>
          <a:off x="578217" y="631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{50E0B8F9-BBF8-46CB-8D0C-F018C3DD735C}</a:tableStyleId>
              </a:tblPr>
              <a:tblGrid>
                <a:gridCol w="4161925"/>
              </a:tblGrid>
              <a:tr h="23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:Persona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Nombre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 Andrés Morales</a:t>
                      </a:r>
                      <a:endParaRPr b="0" i="0"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FechaNacimiento: 07/03/2001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DctoIdentidad: 1000 887 407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Correo: andres07032001@gmail.com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Teléfono: 418 66 78 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Dirección: calle 106a #66-07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14"/>
          <p:cNvGraphicFramePr/>
          <p:nvPr/>
        </p:nvGraphicFramePr>
        <p:xfrm>
          <a:off x="8903412" y="32339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{50E0B8F9-BBF8-46CB-8D0C-F018C3DD735C}</a:tableStyleId>
              </a:tblPr>
              <a:tblGrid>
                <a:gridCol w="1986200"/>
              </a:tblGrid>
              <a:tr h="72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b: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Bibliotecaria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14"/>
          <p:cNvGraphicFramePr/>
          <p:nvPr/>
        </p:nvGraphicFramePr>
        <p:xfrm>
          <a:off x="7600992" y="472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{50E0B8F9-BBF8-46CB-8D0C-F018C3DD735C}</a:tableStyleId>
              </a:tblPr>
              <a:tblGrid>
                <a:gridCol w="4591000"/>
              </a:tblGrid>
              <a:tr h="23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:Persona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Nombre: Amparo</a:t>
                      </a:r>
                      <a:endParaRPr b="0" i="0"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FechaNacimiento: 08/04/1988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DctoIdentidad: 96 787 507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Correo: amparo09061988@gmail.com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Teléfono: 578 65 18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Dirección: calle 68c #55-08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7" name="Google Shape;107;p14"/>
          <p:cNvCxnSpPr/>
          <p:nvPr/>
        </p:nvCxnSpPr>
        <p:spPr>
          <a:xfrm rot="10800000">
            <a:off x="2265125" y="2748300"/>
            <a:ext cx="13500" cy="165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/>
          <p:nvPr/>
        </p:nvCxnSpPr>
        <p:spPr>
          <a:xfrm rot="10800000">
            <a:off x="9832725" y="2589250"/>
            <a:ext cx="38400" cy="58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9" name="Google Shape;109;p14"/>
          <p:cNvGraphicFramePr/>
          <p:nvPr/>
        </p:nvGraphicFramePr>
        <p:xfrm>
          <a:off x="53707" y="4366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{D42C992B-63C1-45D5-A8FD-E5372612D524}</a:tableStyleId>
              </a:tblPr>
              <a:tblGrid>
                <a:gridCol w="2600450"/>
              </a:tblGrid>
              <a:tr h="28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unLector:</a:t>
                      </a:r>
                      <a:r>
                        <a:rPr lang="es-CO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Lector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92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Registra()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Busca()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Pide()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Hace()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Reclama()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0" name="Google Shape;110;p14"/>
          <p:cNvGraphicFramePr/>
          <p:nvPr/>
        </p:nvGraphicFramePr>
        <p:xfrm>
          <a:off x="8228007" y="4782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{D42C992B-63C1-45D5-A8FD-E5372612D524}</a:tableStyleId>
              </a:tblPr>
              <a:tblGrid>
                <a:gridCol w="2600450"/>
              </a:tblGrid>
              <a:tr h="2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t:Generos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640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Nombre: Terror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1" name="Google Shape;111;p14"/>
          <p:cNvGraphicFramePr/>
          <p:nvPr/>
        </p:nvGraphicFramePr>
        <p:xfrm>
          <a:off x="6210207" y="5849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{D42C992B-63C1-45D5-A8FD-E5372612D524}</a:tableStyleId>
              </a:tblPr>
              <a:tblGrid>
                <a:gridCol w="2600450"/>
              </a:tblGrid>
              <a:tr h="2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:Generos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640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Nombre: Suspenso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2" name="Google Shape;112;p14"/>
          <p:cNvGraphicFramePr/>
          <p:nvPr/>
        </p:nvGraphicFramePr>
        <p:xfrm>
          <a:off x="6210207" y="37152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{D42C992B-63C1-45D5-A8FD-E5372612D524}</a:tableStyleId>
              </a:tblPr>
              <a:tblGrid>
                <a:gridCol w="2600450"/>
              </a:tblGrid>
              <a:tr h="2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:Generos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640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Nombre: Aventura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" name="Google Shape;113;p14"/>
          <p:cNvSpPr txBox="1"/>
          <p:nvPr/>
        </p:nvSpPr>
        <p:spPr>
          <a:xfrm>
            <a:off x="3500900" y="0"/>
            <a:ext cx="4633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Diagrama de objetos</a:t>
            </a:r>
            <a:endParaRPr b="1" sz="30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5380913" y="5278800"/>
            <a:ext cx="2840400" cy="1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/>
          <p:nvPr/>
        </p:nvCxnSpPr>
        <p:spPr>
          <a:xfrm flipH="1">
            <a:off x="5783513" y="4159075"/>
            <a:ext cx="900" cy="235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5783525" y="4143125"/>
            <a:ext cx="40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4"/>
          <p:cNvCxnSpPr/>
          <p:nvPr/>
        </p:nvCxnSpPr>
        <p:spPr>
          <a:xfrm>
            <a:off x="5796950" y="6510475"/>
            <a:ext cx="40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8" name="Google Shape;118;p14"/>
          <p:cNvGraphicFramePr/>
          <p:nvPr/>
        </p:nvGraphicFramePr>
        <p:xfrm>
          <a:off x="2987682" y="4782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{D42C992B-63C1-45D5-A8FD-E5372612D524}</a:tableStyleId>
              </a:tblPr>
              <a:tblGrid>
                <a:gridCol w="2600450"/>
              </a:tblGrid>
              <a:tr h="21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:preferencias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69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9" name="Google Shape;119;p14"/>
          <p:cNvCxnSpPr/>
          <p:nvPr/>
        </p:nvCxnSpPr>
        <p:spPr>
          <a:xfrm>
            <a:off x="2672750" y="5291275"/>
            <a:ext cx="40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15"/>
          <p:cNvGraphicFramePr/>
          <p:nvPr/>
        </p:nvGraphicFramePr>
        <p:xfrm>
          <a:off x="317842" y="3582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{50E0B8F9-BBF8-46CB-8D0C-F018C3DD735C}</a:tableStyleId>
              </a:tblPr>
              <a:tblGrid>
                <a:gridCol w="6673675"/>
              </a:tblGrid>
              <a:tr h="42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</a:t>
                      </a:r>
                      <a:r>
                        <a:rPr lang="es-CO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Libro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1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Nombre: Opio en la nubes.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CO" sz="1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Auto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r: Rafael Chaparro Madiedo.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AñoP</a:t>
                      </a:r>
                      <a:r>
                        <a:rPr i="0" lang="es-CO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ublicación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 1992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CO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Editorial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 TROPO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CO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Sinopsis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 </a:t>
                      </a:r>
                      <a:r>
                        <a:rPr lang="es-CO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“</a:t>
                      </a:r>
                      <a:r>
                        <a:rPr lang="es-CO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Soy Pink Tomate, el gato de Amarilla. A veces no sé si soy tomate o gato. En todo caso a veces me parece que soy un gato que le gustan los tomates o más bien un tomate con cara de gato. O algo así. Me gusta el olor a vodka con las flores. Me gusta ese olor en las mañanas cuando Amarilla llega de una fiesta llena de sudores y humos y me dice hola Pînk y yo me digo mierda, esta Amarilla es cosa seria, nunca duerme, nunca come, nunca descansa, qué vaina, qué cosa tan seria. Claro que a veces me desespera cuando llega con la noche entre sus manos, con la desesperación en su boca y entonces se sienta en el sofá, me riega un poco de ceniza en el pelo, qué cosa tan seria, y empieza a cantar alguna canción triste, algo así como I want a trip trip trip como para poder resistir la mañana o para terminar de joderla trip trip trip”.</a:t>
                      </a:r>
                      <a:endParaRPr sz="12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8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Temática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</a:t>
                      </a:r>
                      <a:r>
                        <a:rPr lang="es-CO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“</a:t>
                      </a:r>
                      <a:r>
                        <a:rPr lang="es-CO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La historia es contada por tres narradores, todos marcados por la </a:t>
                      </a:r>
                      <a:r>
                        <a:rPr lang="es-CO" sz="1200">
                          <a:uFill>
                            <a:noFill/>
                          </a:uFill>
                          <a:latin typeface="Comic Sans MS"/>
                          <a:ea typeface="Comic Sans MS"/>
                          <a:cs typeface="Comic Sans MS"/>
                          <a:sym typeface="Comic Sans MS"/>
                          <a:hlinkClick r:id="rId3"/>
                        </a:rPr>
                        <a:t>droga</a:t>
                      </a:r>
                      <a:r>
                        <a:rPr lang="es-CO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 la música </a:t>
                      </a:r>
                      <a:r>
                        <a:rPr lang="es-CO" sz="1200">
                          <a:uFill>
                            <a:noFill/>
                          </a:uFill>
                          <a:latin typeface="Comic Sans MS"/>
                          <a:ea typeface="Comic Sans MS"/>
                          <a:cs typeface="Comic Sans MS"/>
                          <a:sym typeface="Comic Sans MS"/>
                          <a:hlinkClick r:id="rId4"/>
                        </a:rPr>
                        <a:t>rock</a:t>
                      </a:r>
                      <a:r>
                        <a:rPr lang="es-CO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 el sexo y la derrota como forma de vida. El libro incursiona en la experimentación con el lenguaje, lo que lleva a una narración psicodélica, rápida, relacionada con la narrativa cinematográfica, con el montaje teatral y con el funcionamiento de la perronera.</a:t>
                      </a:r>
                      <a:endParaRPr sz="12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La historia se centra en el estilo de vida de distintos personajes cuyas historias reflejan las marcas de su personalidad y la razón por la que ahora se reflejan en las drogas, los bares y el amor hacia el ideal de existir”.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Google Shape;125;p15"/>
          <p:cNvGraphicFramePr/>
          <p:nvPr/>
        </p:nvGraphicFramePr>
        <p:xfrm>
          <a:off x="7690487" y="780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{50E0B8F9-BBF8-46CB-8D0C-F018C3DD735C}</a:tableStyleId>
              </a:tblPr>
              <a:tblGrid>
                <a:gridCol w="3751725"/>
              </a:tblGrid>
              <a:tr h="8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Reserva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Fecha: 07/09/2018 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Fecha_entrega: 07/10/2018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Estado: Bueno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Consulta()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Confirma()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6" name="Google Shape;126;p15"/>
          <p:cNvCxnSpPr/>
          <p:nvPr/>
        </p:nvCxnSpPr>
        <p:spPr>
          <a:xfrm>
            <a:off x="6991525" y="4378775"/>
            <a:ext cx="1859400" cy="1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7" name="Google Shape;127;p15"/>
          <p:cNvGraphicFramePr/>
          <p:nvPr/>
        </p:nvGraphicFramePr>
        <p:xfrm>
          <a:off x="8841757" y="3881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{D42C992B-63C1-45D5-A8FD-E5372612D524}</a:tableStyleId>
              </a:tblPr>
              <a:tblGrid>
                <a:gridCol w="2600450"/>
              </a:tblGrid>
              <a:tr h="25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:Generos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640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Nombre: Ficción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141350" y="100975"/>
            <a:ext cx="53043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Diagrama de casos de uso</a:t>
            </a:r>
            <a:endParaRPr b="1" sz="30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828418" y="3418100"/>
            <a:ext cx="541800" cy="536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6"/>
          <p:cNvCxnSpPr/>
          <p:nvPr/>
        </p:nvCxnSpPr>
        <p:spPr>
          <a:xfrm>
            <a:off x="6094869" y="3954486"/>
            <a:ext cx="8700" cy="8184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5751075" y="4264887"/>
            <a:ext cx="701700" cy="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/>
          <p:nvPr/>
        </p:nvCxnSpPr>
        <p:spPr>
          <a:xfrm flipH="1">
            <a:off x="5792727" y="4746241"/>
            <a:ext cx="322500" cy="2097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/>
          <p:nvPr/>
        </p:nvCxnSpPr>
        <p:spPr>
          <a:xfrm>
            <a:off x="6094869" y="4746241"/>
            <a:ext cx="337500" cy="2010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6"/>
          <p:cNvSpPr/>
          <p:nvPr/>
        </p:nvSpPr>
        <p:spPr>
          <a:xfrm>
            <a:off x="3435675" y="4109050"/>
            <a:ext cx="1472700" cy="7377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registra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aplicación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7298425" y="4109050"/>
            <a:ext cx="1472700" cy="7377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Busca libro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683575" y="2389775"/>
            <a:ext cx="1472700" cy="7377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Hace reserva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3420875" y="2506400"/>
            <a:ext cx="1472700" cy="7377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selecciona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libro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0593750" y="0"/>
            <a:ext cx="1472700" cy="737700"/>
          </a:xfrm>
          <a:prstGeom prst="ellipse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pide reserva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5599725" y="2939150"/>
            <a:ext cx="1004400" cy="3783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Lector</a:t>
            </a:r>
            <a:endParaRPr/>
          </a:p>
        </p:txBody>
      </p:sp>
      <p:cxnSp>
        <p:nvCxnSpPr>
          <p:cNvPr id="144" name="Google Shape;144;p16"/>
          <p:cNvCxnSpPr>
            <a:stCxn id="139" idx="2"/>
            <a:endCxn id="139" idx="2"/>
          </p:cNvCxnSpPr>
          <p:nvPr/>
        </p:nvCxnSpPr>
        <p:spPr>
          <a:xfrm>
            <a:off x="7298425" y="4477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6"/>
          <p:cNvSpPr/>
          <p:nvPr/>
        </p:nvSpPr>
        <p:spPr>
          <a:xfrm>
            <a:off x="5601200" y="3317450"/>
            <a:ext cx="1004400" cy="166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6"/>
          <p:cNvCxnSpPr>
            <a:stCxn id="145" idx="1"/>
            <a:endCxn id="138" idx="6"/>
          </p:cNvCxnSpPr>
          <p:nvPr/>
        </p:nvCxnSpPr>
        <p:spPr>
          <a:xfrm flipH="1">
            <a:off x="4908500" y="4148900"/>
            <a:ext cx="6927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>
            <a:stCxn id="142" idx="5"/>
            <a:endCxn id="142" idx="5"/>
          </p:cNvCxnSpPr>
          <p:nvPr/>
        </p:nvCxnSpPr>
        <p:spPr>
          <a:xfrm>
            <a:off x="11850778" y="62966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6"/>
          <p:cNvCxnSpPr>
            <a:stCxn id="142" idx="4"/>
          </p:cNvCxnSpPr>
          <p:nvPr/>
        </p:nvCxnSpPr>
        <p:spPr>
          <a:xfrm>
            <a:off x="11330100" y="737700"/>
            <a:ext cx="8619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>
            <a:stCxn id="141" idx="6"/>
            <a:endCxn id="145" idx="1"/>
          </p:cNvCxnSpPr>
          <p:nvPr/>
        </p:nvCxnSpPr>
        <p:spPr>
          <a:xfrm>
            <a:off x="4893575" y="2875250"/>
            <a:ext cx="707700" cy="12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>
            <a:stCxn id="140" idx="4"/>
          </p:cNvCxnSpPr>
          <p:nvPr/>
        </p:nvCxnSpPr>
        <p:spPr>
          <a:xfrm flipH="1">
            <a:off x="6618925" y="3127475"/>
            <a:ext cx="80100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>
            <a:stCxn id="139" idx="2"/>
            <a:endCxn id="145" idx="3"/>
          </p:cNvCxnSpPr>
          <p:nvPr/>
        </p:nvCxnSpPr>
        <p:spPr>
          <a:xfrm rot="10800000">
            <a:off x="6605725" y="4148800"/>
            <a:ext cx="6927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2274950" y="100975"/>
            <a:ext cx="53043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Diagrama de secuencia</a:t>
            </a:r>
            <a:endParaRPr b="1" sz="30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7" name="Google Shape;157;p17"/>
          <p:cNvCxnSpPr/>
          <p:nvPr/>
        </p:nvCxnSpPr>
        <p:spPr>
          <a:xfrm>
            <a:off x="715300" y="2912227"/>
            <a:ext cx="0" cy="191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8" name="Google Shape;158;p17"/>
          <p:cNvSpPr/>
          <p:nvPr/>
        </p:nvSpPr>
        <p:spPr>
          <a:xfrm>
            <a:off x="547822" y="2110225"/>
            <a:ext cx="382200" cy="295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17"/>
          <p:cNvCxnSpPr/>
          <p:nvPr/>
        </p:nvCxnSpPr>
        <p:spPr>
          <a:xfrm>
            <a:off x="735736" y="2405811"/>
            <a:ext cx="6300" cy="450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/>
          <p:nvPr/>
        </p:nvCxnSpPr>
        <p:spPr>
          <a:xfrm>
            <a:off x="493275" y="2576864"/>
            <a:ext cx="495000" cy="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/>
          <p:nvPr/>
        </p:nvCxnSpPr>
        <p:spPr>
          <a:xfrm flipH="1">
            <a:off x="522694" y="2842123"/>
            <a:ext cx="227400" cy="1155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/>
          <p:nvPr/>
        </p:nvCxnSpPr>
        <p:spPr>
          <a:xfrm>
            <a:off x="735736" y="2842123"/>
            <a:ext cx="237900" cy="1107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7"/>
          <p:cNvCxnSpPr/>
          <p:nvPr/>
        </p:nvCxnSpPr>
        <p:spPr>
          <a:xfrm>
            <a:off x="5105050" y="2912227"/>
            <a:ext cx="0" cy="191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4" name="Google Shape;164;p17"/>
          <p:cNvSpPr txBox="1"/>
          <p:nvPr/>
        </p:nvSpPr>
        <p:spPr>
          <a:xfrm>
            <a:off x="432625" y="1833325"/>
            <a:ext cx="988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96675" y="1659250"/>
            <a:ext cx="1288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:Lector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6" name="Google Shape;166;p17"/>
          <p:cNvCxnSpPr/>
          <p:nvPr/>
        </p:nvCxnSpPr>
        <p:spPr>
          <a:xfrm>
            <a:off x="2438050" y="2856700"/>
            <a:ext cx="0" cy="191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7" name="Google Shape;167;p17"/>
          <p:cNvSpPr txBox="1"/>
          <p:nvPr/>
        </p:nvSpPr>
        <p:spPr>
          <a:xfrm>
            <a:off x="1742625" y="2306350"/>
            <a:ext cx="1443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:Libro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93026" y="3342300"/>
            <a:ext cx="237900" cy="94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17"/>
          <p:cNvCxnSpPr>
            <a:stCxn id="168" idx="0"/>
            <a:endCxn id="170" idx="0"/>
          </p:cNvCxnSpPr>
          <p:nvPr/>
        </p:nvCxnSpPr>
        <p:spPr>
          <a:xfrm>
            <a:off x="711976" y="334230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7"/>
          <p:cNvSpPr/>
          <p:nvPr/>
        </p:nvSpPr>
        <p:spPr>
          <a:xfrm>
            <a:off x="2345625" y="3342300"/>
            <a:ext cx="237900" cy="9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1091628" y="3414375"/>
            <a:ext cx="988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BUSCA()</a:t>
            </a:r>
            <a:endParaRPr/>
          </a:p>
        </p:txBody>
      </p:sp>
      <p:cxnSp>
        <p:nvCxnSpPr>
          <p:cNvPr id="172" name="Google Shape;172;p17"/>
          <p:cNvCxnSpPr/>
          <p:nvPr/>
        </p:nvCxnSpPr>
        <p:spPr>
          <a:xfrm>
            <a:off x="711976" y="433290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3" name="Google Shape;173;p17"/>
          <p:cNvSpPr txBox="1"/>
          <p:nvPr/>
        </p:nvSpPr>
        <p:spPr>
          <a:xfrm>
            <a:off x="966375" y="3927350"/>
            <a:ext cx="1243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RESULTADO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4771625" y="2351425"/>
            <a:ext cx="707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:BD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5012625" y="3816000"/>
            <a:ext cx="237900" cy="5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7"/>
          <p:cNvCxnSpPr>
            <a:endCxn id="175" idx="0"/>
          </p:cNvCxnSpPr>
          <p:nvPr/>
        </p:nvCxnSpPr>
        <p:spPr>
          <a:xfrm flipH="1" rot="10800000">
            <a:off x="2583675" y="3816000"/>
            <a:ext cx="2547900" cy="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>
            <a:stCxn id="175" idx="2"/>
            <a:endCxn id="170" idx="2"/>
          </p:cNvCxnSpPr>
          <p:nvPr/>
        </p:nvCxnSpPr>
        <p:spPr>
          <a:xfrm rot="10800000">
            <a:off x="2464575" y="4332900"/>
            <a:ext cx="266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7"/>
          <p:cNvSpPr txBox="1"/>
          <p:nvPr/>
        </p:nvSpPr>
        <p:spPr>
          <a:xfrm>
            <a:off x="3279925" y="3481125"/>
            <a:ext cx="1243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CONSULTA()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3410650" y="3980700"/>
            <a:ext cx="1116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LIBRO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1895025" y="1755625"/>
            <a:ext cx="3032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BUSCAR UN LIBRO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1" name="Google Shape;181;p17"/>
          <p:cNvCxnSpPr/>
          <p:nvPr/>
        </p:nvCxnSpPr>
        <p:spPr>
          <a:xfrm>
            <a:off x="6887500" y="3009856"/>
            <a:ext cx="0" cy="265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2" name="Google Shape;182;p17"/>
          <p:cNvSpPr/>
          <p:nvPr/>
        </p:nvSpPr>
        <p:spPr>
          <a:xfrm>
            <a:off x="6720022" y="2186425"/>
            <a:ext cx="382200" cy="295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7"/>
          <p:cNvCxnSpPr/>
          <p:nvPr/>
        </p:nvCxnSpPr>
        <p:spPr>
          <a:xfrm>
            <a:off x="6907936" y="2482011"/>
            <a:ext cx="6300" cy="450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7"/>
          <p:cNvCxnSpPr/>
          <p:nvPr/>
        </p:nvCxnSpPr>
        <p:spPr>
          <a:xfrm>
            <a:off x="6665475" y="2653064"/>
            <a:ext cx="495000" cy="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7"/>
          <p:cNvCxnSpPr/>
          <p:nvPr/>
        </p:nvCxnSpPr>
        <p:spPr>
          <a:xfrm flipH="1">
            <a:off x="6694894" y="2918323"/>
            <a:ext cx="227400" cy="1155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6907936" y="2918323"/>
            <a:ext cx="237900" cy="1107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11277250" y="3009856"/>
            <a:ext cx="0" cy="265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8" name="Google Shape;188;p17"/>
          <p:cNvSpPr txBox="1"/>
          <p:nvPr/>
        </p:nvSpPr>
        <p:spPr>
          <a:xfrm>
            <a:off x="6604825" y="1909525"/>
            <a:ext cx="988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6268875" y="1735450"/>
            <a:ext cx="1288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:Lector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0" name="Google Shape;190;p17"/>
          <p:cNvCxnSpPr/>
          <p:nvPr/>
        </p:nvCxnSpPr>
        <p:spPr>
          <a:xfrm>
            <a:off x="8610250" y="2932900"/>
            <a:ext cx="0" cy="265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1" name="Google Shape;191;p17"/>
          <p:cNvSpPr txBox="1"/>
          <p:nvPr/>
        </p:nvSpPr>
        <p:spPr>
          <a:xfrm>
            <a:off x="7914825" y="2382550"/>
            <a:ext cx="1443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:Persona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6765226" y="3418500"/>
            <a:ext cx="237900" cy="94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17"/>
          <p:cNvCxnSpPr>
            <a:stCxn id="192" idx="0"/>
            <a:endCxn id="194" idx="0"/>
          </p:cNvCxnSpPr>
          <p:nvPr/>
        </p:nvCxnSpPr>
        <p:spPr>
          <a:xfrm>
            <a:off x="6884176" y="341850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7"/>
          <p:cNvSpPr/>
          <p:nvPr/>
        </p:nvSpPr>
        <p:spPr>
          <a:xfrm>
            <a:off x="8517825" y="3418500"/>
            <a:ext cx="237900" cy="9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7136325" y="3490575"/>
            <a:ext cx="1116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REGISTRA</a:t>
            </a:r>
            <a:endParaRPr/>
          </a:p>
        </p:txBody>
      </p:sp>
      <p:cxnSp>
        <p:nvCxnSpPr>
          <p:cNvPr id="196" name="Google Shape;196;p17"/>
          <p:cNvCxnSpPr/>
          <p:nvPr/>
        </p:nvCxnSpPr>
        <p:spPr>
          <a:xfrm>
            <a:off x="6884176" y="440910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7" name="Google Shape;197;p17"/>
          <p:cNvSpPr txBox="1"/>
          <p:nvPr/>
        </p:nvSpPr>
        <p:spPr>
          <a:xfrm>
            <a:off x="7138575" y="4003550"/>
            <a:ext cx="1443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RESPUESTA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10943825" y="2427625"/>
            <a:ext cx="707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:BD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11184825" y="3892200"/>
            <a:ext cx="237900" cy="5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17"/>
          <p:cNvCxnSpPr>
            <a:endCxn id="199" idx="0"/>
          </p:cNvCxnSpPr>
          <p:nvPr/>
        </p:nvCxnSpPr>
        <p:spPr>
          <a:xfrm flipH="1" rot="10800000">
            <a:off x="8755875" y="3892200"/>
            <a:ext cx="2547900" cy="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7"/>
          <p:cNvCxnSpPr>
            <a:stCxn id="199" idx="2"/>
            <a:endCxn id="194" idx="2"/>
          </p:cNvCxnSpPr>
          <p:nvPr/>
        </p:nvCxnSpPr>
        <p:spPr>
          <a:xfrm rot="10800000">
            <a:off x="8636775" y="4409100"/>
            <a:ext cx="266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7"/>
          <p:cNvSpPr txBox="1"/>
          <p:nvPr/>
        </p:nvSpPr>
        <p:spPr>
          <a:xfrm>
            <a:off x="9452125" y="3557325"/>
            <a:ext cx="1243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GUARDA</a:t>
            </a:r>
            <a:r>
              <a:rPr lang="es-CO"/>
              <a:t>()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8888775" y="4056900"/>
            <a:ext cx="22962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PERSONA GUARDADA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8382375" y="1733613"/>
            <a:ext cx="1866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REGISTRO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/>
        </p:nvSpPr>
        <p:spPr>
          <a:xfrm>
            <a:off x="7761350" y="100975"/>
            <a:ext cx="53043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Diagrama de secuencia</a:t>
            </a:r>
            <a:endParaRPr b="1" sz="30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0" name="Google Shape;210;p18"/>
          <p:cNvCxnSpPr/>
          <p:nvPr/>
        </p:nvCxnSpPr>
        <p:spPr>
          <a:xfrm>
            <a:off x="715300" y="2912227"/>
            <a:ext cx="38100" cy="291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1" name="Google Shape;211;p18"/>
          <p:cNvSpPr/>
          <p:nvPr/>
        </p:nvSpPr>
        <p:spPr>
          <a:xfrm>
            <a:off x="547822" y="2110225"/>
            <a:ext cx="382200" cy="295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18"/>
          <p:cNvCxnSpPr/>
          <p:nvPr/>
        </p:nvCxnSpPr>
        <p:spPr>
          <a:xfrm>
            <a:off x="735736" y="2405811"/>
            <a:ext cx="6300" cy="450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8"/>
          <p:cNvCxnSpPr/>
          <p:nvPr/>
        </p:nvCxnSpPr>
        <p:spPr>
          <a:xfrm>
            <a:off x="493275" y="2576864"/>
            <a:ext cx="495000" cy="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8"/>
          <p:cNvCxnSpPr/>
          <p:nvPr/>
        </p:nvCxnSpPr>
        <p:spPr>
          <a:xfrm flipH="1">
            <a:off x="522694" y="2842123"/>
            <a:ext cx="227400" cy="1155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8"/>
          <p:cNvCxnSpPr/>
          <p:nvPr/>
        </p:nvCxnSpPr>
        <p:spPr>
          <a:xfrm>
            <a:off x="735736" y="2842123"/>
            <a:ext cx="237900" cy="1107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8"/>
          <p:cNvCxnSpPr/>
          <p:nvPr/>
        </p:nvCxnSpPr>
        <p:spPr>
          <a:xfrm flipH="1">
            <a:off x="5100250" y="2912227"/>
            <a:ext cx="4800" cy="300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7" name="Google Shape;217;p18"/>
          <p:cNvSpPr txBox="1"/>
          <p:nvPr/>
        </p:nvSpPr>
        <p:spPr>
          <a:xfrm>
            <a:off x="432625" y="1833325"/>
            <a:ext cx="988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96675" y="1659250"/>
            <a:ext cx="1288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:Lector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9" name="Google Shape;219;p18"/>
          <p:cNvCxnSpPr/>
          <p:nvPr/>
        </p:nvCxnSpPr>
        <p:spPr>
          <a:xfrm>
            <a:off x="2438050" y="2856700"/>
            <a:ext cx="41400" cy="296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0" name="Google Shape;220;p18"/>
          <p:cNvSpPr txBox="1"/>
          <p:nvPr/>
        </p:nvSpPr>
        <p:spPr>
          <a:xfrm>
            <a:off x="1742625" y="2306350"/>
            <a:ext cx="1443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:Libro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593025" y="3342300"/>
            <a:ext cx="2379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2345625" y="3342350"/>
            <a:ext cx="2379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2759988" y="2936750"/>
            <a:ext cx="2109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REALIZA RESERVA</a:t>
            </a:r>
            <a:r>
              <a:rPr lang="es-CO"/>
              <a:t>()</a:t>
            </a:r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966375" y="4932150"/>
            <a:ext cx="1243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RESULTADO</a:t>
            </a:r>
            <a:endParaRPr/>
          </a:p>
        </p:txBody>
      </p:sp>
      <p:sp>
        <p:nvSpPr>
          <p:cNvPr id="225" name="Google Shape;225;p18"/>
          <p:cNvSpPr txBox="1"/>
          <p:nvPr/>
        </p:nvSpPr>
        <p:spPr>
          <a:xfrm>
            <a:off x="4771625" y="2351425"/>
            <a:ext cx="707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:BD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5012625" y="3342300"/>
            <a:ext cx="2379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 txBox="1"/>
          <p:nvPr/>
        </p:nvSpPr>
        <p:spPr>
          <a:xfrm>
            <a:off x="1457916" y="833813"/>
            <a:ext cx="2013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SOLICITA RESERVA</a:t>
            </a:r>
            <a:r>
              <a:rPr lang="es-CO"/>
              <a:t>()</a:t>
            </a:r>
            <a:endParaRPr/>
          </a:p>
        </p:txBody>
      </p:sp>
      <p:sp>
        <p:nvSpPr>
          <p:cNvPr id="228" name="Google Shape;228;p18"/>
          <p:cNvSpPr txBox="1"/>
          <p:nvPr/>
        </p:nvSpPr>
        <p:spPr>
          <a:xfrm>
            <a:off x="1895025" y="1755625"/>
            <a:ext cx="3032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HACE RESERVA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9" name="Google Shape;229;p18"/>
          <p:cNvCxnSpPr/>
          <p:nvPr/>
        </p:nvCxnSpPr>
        <p:spPr>
          <a:xfrm>
            <a:off x="6887500" y="3009856"/>
            <a:ext cx="0" cy="265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0" name="Google Shape;230;p18"/>
          <p:cNvSpPr/>
          <p:nvPr/>
        </p:nvSpPr>
        <p:spPr>
          <a:xfrm>
            <a:off x="6720022" y="2186425"/>
            <a:ext cx="382200" cy="295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18"/>
          <p:cNvCxnSpPr/>
          <p:nvPr/>
        </p:nvCxnSpPr>
        <p:spPr>
          <a:xfrm>
            <a:off x="6907936" y="2482011"/>
            <a:ext cx="6300" cy="4509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8"/>
          <p:cNvCxnSpPr/>
          <p:nvPr/>
        </p:nvCxnSpPr>
        <p:spPr>
          <a:xfrm>
            <a:off x="6665475" y="2653064"/>
            <a:ext cx="495000" cy="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8"/>
          <p:cNvCxnSpPr/>
          <p:nvPr/>
        </p:nvCxnSpPr>
        <p:spPr>
          <a:xfrm flipH="1">
            <a:off x="6694894" y="2918323"/>
            <a:ext cx="227400" cy="1155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8"/>
          <p:cNvCxnSpPr/>
          <p:nvPr/>
        </p:nvCxnSpPr>
        <p:spPr>
          <a:xfrm>
            <a:off x="6907936" y="2918323"/>
            <a:ext cx="237900" cy="110700"/>
          </a:xfrm>
          <a:prstGeom prst="straightConnector1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8"/>
          <p:cNvCxnSpPr/>
          <p:nvPr/>
        </p:nvCxnSpPr>
        <p:spPr>
          <a:xfrm>
            <a:off x="11277250" y="3009856"/>
            <a:ext cx="0" cy="265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6" name="Google Shape;236;p18"/>
          <p:cNvSpPr txBox="1"/>
          <p:nvPr/>
        </p:nvSpPr>
        <p:spPr>
          <a:xfrm>
            <a:off x="6604825" y="1909525"/>
            <a:ext cx="988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6268875" y="1735450"/>
            <a:ext cx="1288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:Lector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8" name="Google Shape;238;p18"/>
          <p:cNvCxnSpPr/>
          <p:nvPr/>
        </p:nvCxnSpPr>
        <p:spPr>
          <a:xfrm>
            <a:off x="8610250" y="2932900"/>
            <a:ext cx="0" cy="265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9" name="Google Shape;239;p18"/>
          <p:cNvSpPr txBox="1"/>
          <p:nvPr/>
        </p:nvSpPr>
        <p:spPr>
          <a:xfrm>
            <a:off x="7914825" y="2382550"/>
            <a:ext cx="1443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:Libro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6765226" y="3418500"/>
            <a:ext cx="237900" cy="94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18"/>
          <p:cNvCxnSpPr>
            <a:stCxn id="240" idx="0"/>
            <a:endCxn id="242" idx="0"/>
          </p:cNvCxnSpPr>
          <p:nvPr/>
        </p:nvCxnSpPr>
        <p:spPr>
          <a:xfrm>
            <a:off x="6884176" y="341850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8"/>
          <p:cNvSpPr/>
          <p:nvPr/>
        </p:nvSpPr>
        <p:spPr>
          <a:xfrm>
            <a:off x="8517825" y="3418500"/>
            <a:ext cx="237900" cy="9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7136325" y="3490575"/>
            <a:ext cx="13815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SELECCIONA</a:t>
            </a:r>
            <a:endParaRPr/>
          </a:p>
        </p:txBody>
      </p:sp>
      <p:cxnSp>
        <p:nvCxnSpPr>
          <p:cNvPr id="244" name="Google Shape;244;p18"/>
          <p:cNvCxnSpPr/>
          <p:nvPr/>
        </p:nvCxnSpPr>
        <p:spPr>
          <a:xfrm>
            <a:off x="6884176" y="440910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5" name="Google Shape;245;p18"/>
          <p:cNvSpPr txBox="1"/>
          <p:nvPr/>
        </p:nvSpPr>
        <p:spPr>
          <a:xfrm>
            <a:off x="7138575" y="4003550"/>
            <a:ext cx="1443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RESPUESTA</a:t>
            </a:r>
            <a:endParaRPr/>
          </a:p>
        </p:txBody>
      </p:sp>
      <p:sp>
        <p:nvSpPr>
          <p:cNvPr id="246" name="Google Shape;246;p18"/>
          <p:cNvSpPr txBox="1"/>
          <p:nvPr/>
        </p:nvSpPr>
        <p:spPr>
          <a:xfrm>
            <a:off x="10943825" y="2427625"/>
            <a:ext cx="707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:BD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11184825" y="3892200"/>
            <a:ext cx="237900" cy="5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18"/>
          <p:cNvCxnSpPr>
            <a:endCxn id="247" idx="0"/>
          </p:cNvCxnSpPr>
          <p:nvPr/>
        </p:nvCxnSpPr>
        <p:spPr>
          <a:xfrm flipH="1" rot="10800000">
            <a:off x="8755875" y="3892200"/>
            <a:ext cx="2547900" cy="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18"/>
          <p:cNvCxnSpPr>
            <a:stCxn id="247" idx="2"/>
            <a:endCxn id="242" idx="2"/>
          </p:cNvCxnSpPr>
          <p:nvPr/>
        </p:nvCxnSpPr>
        <p:spPr>
          <a:xfrm rot="10800000">
            <a:off x="8636775" y="4409100"/>
            <a:ext cx="266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18"/>
          <p:cNvSpPr txBox="1"/>
          <p:nvPr/>
        </p:nvSpPr>
        <p:spPr>
          <a:xfrm>
            <a:off x="9043563" y="3557325"/>
            <a:ext cx="19731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REALIZA ACCIÓN</a:t>
            </a:r>
            <a:r>
              <a:rPr lang="es-CO"/>
              <a:t>()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8888775" y="4056900"/>
            <a:ext cx="22962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LIBRO SELECCIONADO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7761350" y="1733625"/>
            <a:ext cx="32553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mic Sans MS"/>
                <a:ea typeface="Comic Sans MS"/>
                <a:cs typeface="Comic Sans MS"/>
                <a:sym typeface="Comic Sans MS"/>
              </a:rPr>
              <a:t>SELECCIONA LIBRO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3" name="Google Shape;253;p18"/>
          <p:cNvCxnSpPr>
            <a:stCxn id="222" idx="3"/>
            <a:endCxn id="226" idx="1"/>
          </p:cNvCxnSpPr>
          <p:nvPr/>
        </p:nvCxnSpPr>
        <p:spPr>
          <a:xfrm>
            <a:off x="2583525" y="4354850"/>
            <a:ext cx="242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4" name="Google Shape;254;p18"/>
          <p:cNvSpPr txBox="1"/>
          <p:nvPr/>
        </p:nvSpPr>
        <p:spPr>
          <a:xfrm>
            <a:off x="2598688" y="4010550"/>
            <a:ext cx="2253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CONFIRMA RESERVA()</a:t>
            </a:r>
            <a:endParaRPr/>
          </a:p>
        </p:txBody>
      </p:sp>
      <p:cxnSp>
        <p:nvCxnSpPr>
          <p:cNvPr id="255" name="Google Shape;255;p18"/>
          <p:cNvCxnSpPr>
            <a:stCxn id="222" idx="2"/>
            <a:endCxn id="221" idx="2"/>
          </p:cNvCxnSpPr>
          <p:nvPr/>
        </p:nvCxnSpPr>
        <p:spPr>
          <a:xfrm rot="10800000">
            <a:off x="711975" y="536735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18"/>
          <p:cNvCxnSpPr>
            <a:stCxn id="221" idx="0"/>
            <a:endCxn id="222" idx="0"/>
          </p:cNvCxnSpPr>
          <p:nvPr/>
        </p:nvCxnSpPr>
        <p:spPr>
          <a:xfrm>
            <a:off x="711975" y="334230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8"/>
          <p:cNvCxnSpPr>
            <a:endCxn id="226" idx="0"/>
          </p:cNvCxnSpPr>
          <p:nvPr/>
        </p:nvCxnSpPr>
        <p:spPr>
          <a:xfrm>
            <a:off x="2464575" y="3342300"/>
            <a:ext cx="266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18"/>
          <p:cNvSpPr txBox="1"/>
          <p:nvPr/>
        </p:nvSpPr>
        <p:spPr>
          <a:xfrm>
            <a:off x="1286850" y="2981750"/>
            <a:ext cx="8319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BUSCA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