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6" r:id="rId6"/>
    <p:sldId id="261" r:id="rId7"/>
    <p:sldId id="267" r:id="rId8"/>
    <p:sldId id="260" r:id="rId9"/>
    <p:sldId id="262" r:id="rId10"/>
    <p:sldId id="263" r:id="rId11"/>
    <p:sldId id="264" r:id="rId12"/>
    <p:sldId id="269" r:id="rId13"/>
    <p:sldId id="265" r:id="rId14"/>
    <p:sldId id="268" r:id="rId15"/>
    <p:sldId id="270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9BE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9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3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AA7C91F-39CB-5270-10BC-76AE9C0FA0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62F024-D424-66E3-F369-FA0078EB86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62D58-4BF4-4368-BEC9-2171D17BC13C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3240E4-F6CC-6885-2CD4-7A11382F56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1888D-26E7-90A9-E872-6A61FA707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DA7B3-51E5-4E74-BBAF-1968688AD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05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AA364-2BCE-4DAA-BD87-655CB978ED0C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8E5C9-A028-455C-9BB9-9E3DE1A1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2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8E5C9-A028-455C-9BB9-9E3DE1A186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0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8E5C9-A028-455C-9BB9-9E3DE1A186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6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8E5C9-A028-455C-9BB9-9E3DE1A186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3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8E5C9-A028-455C-9BB9-9E3DE1A186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8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8E5C9-A028-455C-9BB9-9E3DE1A186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1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8E5C9-A028-455C-9BB9-9E3DE1A186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AA66-A209-231D-D14A-7700A95B6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10F154-977E-6071-4F14-53A01D2A8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5DB6C-4713-A370-C0B1-A4CDA4DA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18C-025D-4DE2-9D85-CCE15B9F67E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A8F1C-7673-51C6-BC1E-2BE80D4F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A4FD5-5BB3-EB92-96FE-9630F9D1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E06D-A354-4480-9C7C-5A9CE93A47B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80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0B8F4-F96F-92DF-DC11-F6CAC47E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C55843-F345-43B6-8702-D3549C69E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68FE6-C2D8-03E1-59C5-66661B22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18C-025D-4DE2-9D85-CCE15B9F67E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3E395-0E92-C4AD-30B2-150BD24B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354E8-3995-ABCE-EAFF-BF20E34D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E06D-A354-4480-9C7C-5A9CE93A4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5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F96118-E8B6-415C-25C2-78E65AE5E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EE5AA7-5480-9475-FB2E-CE64EF61D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3AA3B-5E04-2090-A298-B438BA45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18C-025D-4DE2-9D85-CCE15B9F67E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0D65B-A217-56B2-0C4B-458F5C97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FD53D-1C27-4D61-3C90-971EE98C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E06D-A354-4480-9C7C-5A9CE93A4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4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C18-C78F-5364-28ED-F5F60AE7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A06F2-4837-5B29-2AF1-F3B9C542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BF001-9FDE-CA09-79A5-23F2CFB7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18C-025D-4DE2-9D85-CCE15B9F67E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B9340-F775-F0C5-92F0-77F00778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94FA2-5E64-306F-3A55-42C64C6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E06D-A354-4480-9C7C-5A9CE93A4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1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DDB70-1AA0-DF30-BAA5-363077D2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05E4D-8B4A-3C13-E586-FC439DDE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87D8B-BDC0-E5A7-AB75-AF9389E1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18C-025D-4DE2-9D85-CCE15B9F67E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05C9B-AC78-AA90-4BE9-21346C28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F9D0F-5DE3-A0E7-762E-FB168434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E06D-A354-4480-9C7C-5A9CE93A4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8FC90-821A-4697-FD45-D7548E0A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CDCF2-8D30-5BCE-33AD-B3EDADE57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084889-5310-39B0-E9BD-D3D7E5B9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FDBED-2EA2-8526-3DE7-DED8621B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18C-025D-4DE2-9D85-CCE15B9F67E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89131-2148-28A7-44F5-B1093568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6716F-445E-FE5F-B03B-E6E4E4BB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E06D-A354-4480-9C7C-5A9CE93A4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3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C72D4-9E17-427B-B822-0A904235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543CF-A3C2-EBC1-535D-A496B9659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EC0886-E230-BB3F-0BC0-A7FC85D13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EE751D-DE98-8E6F-F5A6-DD886728B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E61A57-CB91-D0D0-B836-7CECD61C4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3C916E-BE0B-4EC1-DA79-C2E5E8C3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18C-025D-4DE2-9D85-CCE15B9F67E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018A4-6686-E874-6A32-B0A06FFB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A50E27-BBFF-6921-9647-14DB73D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E06D-A354-4480-9C7C-5A9CE93A4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5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8E077-8526-EA1D-8465-62575A7F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CE1890-ABAF-5DCA-E15B-3317D193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18C-025D-4DE2-9D85-CCE15B9F67E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45E28-9166-CA95-2D44-BA17B091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488B8A-8D54-5A2B-AD81-AAE1C3A1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E06D-A354-4480-9C7C-5A9CE93A4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3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9E4D34-44F1-507F-BBB2-2F7150FF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18C-025D-4DE2-9D85-CCE15B9F67E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5423F3-948D-AA95-0AB4-3812C81C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81FF2-BB53-C3F9-D9E2-DD0EC9B7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E06D-A354-4480-9C7C-5A9CE93A4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7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1749-08F4-7EE2-E51B-6DDCC56A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0BEA6-2030-0F56-9C38-7E6BB2E9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A6B66-EC10-5320-14E0-1E9A30583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5A1B0-17A0-2611-DA4B-FF7B9A39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18C-025D-4DE2-9D85-CCE15B9F67E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99957-70FC-940E-3FFA-B15F5338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2D9C5-8B3D-C9D4-2E4E-B83857BF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E06D-A354-4480-9C7C-5A9CE93A4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9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169EC-3A92-0340-9BB1-806B0F5C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4FD5A0-EC64-F6F2-1ADE-5283AF5D6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AB8C8-44FB-4E77-FC83-DE7AE00DD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553F76-D4F5-7CD5-7D0F-000D2AFB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18C-025D-4DE2-9D85-CCE15B9F67E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EDAA2-32AE-193F-13F8-8537E97F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5412E-250E-C086-2F96-97496105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E06D-A354-4480-9C7C-5A9CE93A4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2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Brush brushSize="1"/>
                    </a14:imgEffect>
                    <a14:imgEffect>
                      <a14:colorTemperature colorTemp="10000"/>
                    </a14:imgEffect>
                  </a14:imgLayer>
                </a14:imgProps>
              </a:ext>
            </a:extLst>
          </a:blip>
          <a:srcRect/>
          <a:stretch>
            <a:fillRect t="-20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FB54D2-D5E6-E2B5-CD14-1FCD66F8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EBB8D-4DFB-D65D-3268-0F9216CD7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A7AFF-99A8-B3CD-826F-A4A075BCD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BF18C-025D-4DE2-9D85-CCE15B9F67E9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B6D53-7972-7DFC-76EF-B18EC2D0F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99E65-53CB-353F-290D-35AF520B7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AE06D-A354-4480-9C7C-5A9CE93A47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79B20-A0F1-4201-703F-F85A77C8817C}"/>
              </a:ext>
            </a:extLst>
          </p:cNvPr>
          <p:cNvSpPr txBox="1"/>
          <p:nvPr userDrawn="1"/>
        </p:nvSpPr>
        <p:spPr>
          <a:xfrm>
            <a:off x="49615" y="528151"/>
            <a:ext cx="724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*** Image by. mscamilaalmeida on pixabay and All icons by. Surang on Flaticon</a:t>
            </a:r>
            <a:endParaRPr lang="ko-KR" altLang="en-US" sz="1400" b="1" dirty="0">
              <a:solidFill>
                <a:srgbClr val="FAC9BE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B9458-1528-DCEF-E98F-07BF364EF9FF}"/>
              </a:ext>
            </a:extLst>
          </p:cNvPr>
          <p:cNvSpPr txBox="1"/>
          <p:nvPr userDrawn="1"/>
        </p:nvSpPr>
        <p:spPr>
          <a:xfrm>
            <a:off x="9207796" y="121543"/>
            <a:ext cx="279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[ </a:t>
            </a:r>
            <a:r>
              <a:rPr lang="ko-KR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스터디 </a:t>
            </a:r>
            <a:r>
              <a:rPr lang="en-US" altLang="ko-KR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7</a:t>
            </a:r>
            <a:r>
              <a:rPr lang="ko-KR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조 </a:t>
            </a:r>
            <a:r>
              <a:rPr lang="en-US" altLang="ko-KR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] 2025. 03. 10. (</a:t>
            </a:r>
            <a:r>
              <a:rPr lang="ko-KR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월</a:t>
            </a:r>
            <a:r>
              <a:rPr lang="en-US" altLang="ko-KR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  <a:endParaRPr lang="ko-KR" altLang="en-US" sz="1400" b="1" dirty="0">
              <a:solidFill>
                <a:schemeClr val="tx2">
                  <a:lumMod val="75000"/>
                  <a:lumOff val="25000"/>
                </a:schemeClr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D225AD-6A81-9AC9-755E-EC2C2E12623A}"/>
              </a:ext>
            </a:extLst>
          </p:cNvPr>
          <p:cNvSpPr txBox="1"/>
          <p:nvPr userDrawn="1"/>
        </p:nvSpPr>
        <p:spPr>
          <a:xfrm>
            <a:off x="49615" y="262135"/>
            <a:ext cx="611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*** </a:t>
            </a:r>
            <a:r>
              <a:rPr lang="ko-KR" altLang="en-US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발표자</a:t>
            </a:r>
            <a:r>
              <a:rPr lang="en-US" altLang="ko-KR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: </a:t>
            </a:r>
            <a:r>
              <a:rPr lang="ko-KR" altLang="en-US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박지윤</a:t>
            </a:r>
            <a:r>
              <a:rPr lang="en-US" altLang="ko-KR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 p.s. PPT</a:t>
            </a:r>
            <a:r>
              <a:rPr lang="ko-KR" altLang="en-US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 잘못된 내용 발견 시</a:t>
            </a:r>
            <a:r>
              <a:rPr lang="en-US" altLang="ko-KR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,</a:t>
            </a:r>
            <a:r>
              <a:rPr lang="ko-KR" altLang="en-US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 알려주세요 </a:t>
            </a:r>
            <a:r>
              <a:rPr lang="en-US" altLang="ko-KR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  <a:sym typeface="Wingdings" panose="05000000000000000000" pitchFamily="2" charset="2"/>
              </a:rPr>
              <a:t></a:t>
            </a:r>
            <a:endParaRPr lang="ko-KR" altLang="en-US" sz="1400" b="1" dirty="0">
              <a:solidFill>
                <a:srgbClr val="FAC9BE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44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kaggle.com/datasets/claudiodavi/superhero-s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CC44ED0-DA67-439C-1A70-44F450A7019B}"/>
              </a:ext>
            </a:extLst>
          </p:cNvPr>
          <p:cNvSpPr txBox="1"/>
          <p:nvPr/>
        </p:nvSpPr>
        <p:spPr>
          <a:xfrm>
            <a:off x="365759" y="1199036"/>
            <a:ext cx="8640000" cy="1260000"/>
          </a:xfrm>
          <a:custGeom>
            <a:avLst/>
            <a:gdLst/>
            <a:ahLst/>
            <a:cxnLst/>
            <a:rect l="l" t="t" r="r" b="b"/>
            <a:pathLst>
              <a:path w="8640000" h="1260000">
                <a:moveTo>
                  <a:pt x="5610116" y="687572"/>
                </a:moveTo>
                <a:lnTo>
                  <a:pt x="5610116" y="766058"/>
                </a:lnTo>
                <a:lnTo>
                  <a:pt x="6080270" y="766058"/>
                </a:lnTo>
                <a:lnTo>
                  <a:pt x="6080270" y="943604"/>
                </a:lnTo>
                <a:lnTo>
                  <a:pt x="6167900" y="943604"/>
                </a:lnTo>
                <a:lnTo>
                  <a:pt x="6167900" y="687572"/>
                </a:lnTo>
                <a:close/>
                <a:moveTo>
                  <a:pt x="4145552" y="511550"/>
                </a:moveTo>
                <a:cubicBezTo>
                  <a:pt x="4187494" y="511407"/>
                  <a:pt x="4221530" y="525028"/>
                  <a:pt x="4247660" y="552412"/>
                </a:cubicBezTo>
                <a:cubicBezTo>
                  <a:pt x="4273790" y="579797"/>
                  <a:pt x="4287252" y="621802"/>
                  <a:pt x="4288046" y="678428"/>
                </a:cubicBezTo>
                <a:cubicBezTo>
                  <a:pt x="4287252" y="735054"/>
                  <a:pt x="4273790" y="777059"/>
                  <a:pt x="4247660" y="804444"/>
                </a:cubicBezTo>
                <a:cubicBezTo>
                  <a:pt x="4221530" y="831828"/>
                  <a:pt x="4187494" y="845449"/>
                  <a:pt x="4145552" y="845306"/>
                </a:cubicBezTo>
                <a:cubicBezTo>
                  <a:pt x="4103610" y="845306"/>
                  <a:pt x="4069574" y="831400"/>
                  <a:pt x="4043444" y="803587"/>
                </a:cubicBezTo>
                <a:cubicBezTo>
                  <a:pt x="4017314" y="775774"/>
                  <a:pt x="4003852" y="734054"/>
                  <a:pt x="4003058" y="678428"/>
                </a:cubicBezTo>
                <a:cubicBezTo>
                  <a:pt x="4003852" y="621802"/>
                  <a:pt x="4017314" y="579797"/>
                  <a:pt x="4043444" y="552412"/>
                </a:cubicBezTo>
                <a:cubicBezTo>
                  <a:pt x="4069574" y="525028"/>
                  <a:pt x="4103610" y="511407"/>
                  <a:pt x="4145552" y="511550"/>
                </a:cubicBezTo>
                <a:close/>
                <a:moveTo>
                  <a:pt x="1566182" y="511550"/>
                </a:moveTo>
                <a:cubicBezTo>
                  <a:pt x="1610061" y="511725"/>
                  <a:pt x="1644415" y="525853"/>
                  <a:pt x="1669243" y="553936"/>
                </a:cubicBezTo>
                <a:cubicBezTo>
                  <a:pt x="1694071" y="582019"/>
                  <a:pt x="1706708" y="623008"/>
                  <a:pt x="1707152" y="676904"/>
                </a:cubicBezTo>
                <a:cubicBezTo>
                  <a:pt x="1706708" y="730800"/>
                  <a:pt x="1694071" y="771789"/>
                  <a:pt x="1669243" y="799872"/>
                </a:cubicBezTo>
                <a:cubicBezTo>
                  <a:pt x="1644415" y="827955"/>
                  <a:pt x="1610061" y="842083"/>
                  <a:pt x="1566182" y="842258"/>
                </a:cubicBezTo>
                <a:cubicBezTo>
                  <a:pt x="1525273" y="842083"/>
                  <a:pt x="1491650" y="827955"/>
                  <a:pt x="1465313" y="799872"/>
                </a:cubicBezTo>
                <a:cubicBezTo>
                  <a:pt x="1438976" y="771789"/>
                  <a:pt x="1425355" y="730800"/>
                  <a:pt x="1424450" y="676904"/>
                </a:cubicBezTo>
                <a:cubicBezTo>
                  <a:pt x="1425355" y="623008"/>
                  <a:pt x="1438976" y="582019"/>
                  <a:pt x="1465313" y="553936"/>
                </a:cubicBezTo>
                <a:cubicBezTo>
                  <a:pt x="1491650" y="525853"/>
                  <a:pt x="1525273" y="511725"/>
                  <a:pt x="1566182" y="511550"/>
                </a:cubicBezTo>
                <a:close/>
                <a:moveTo>
                  <a:pt x="4669427" y="510788"/>
                </a:moveTo>
                <a:cubicBezTo>
                  <a:pt x="4712417" y="511820"/>
                  <a:pt x="4743976" y="523663"/>
                  <a:pt x="4764106" y="546316"/>
                </a:cubicBezTo>
                <a:cubicBezTo>
                  <a:pt x="4784235" y="568970"/>
                  <a:pt x="4795602" y="596243"/>
                  <a:pt x="4798205" y="628136"/>
                </a:cubicBezTo>
                <a:lnTo>
                  <a:pt x="4798205" y="636518"/>
                </a:lnTo>
                <a:lnTo>
                  <a:pt x="4529219" y="636518"/>
                </a:lnTo>
                <a:lnTo>
                  <a:pt x="4529219" y="628136"/>
                </a:lnTo>
                <a:cubicBezTo>
                  <a:pt x="4532347" y="596243"/>
                  <a:pt x="4545714" y="568970"/>
                  <a:pt x="4569320" y="546316"/>
                </a:cubicBezTo>
                <a:cubicBezTo>
                  <a:pt x="4592926" y="523663"/>
                  <a:pt x="4626295" y="511820"/>
                  <a:pt x="4669427" y="510788"/>
                </a:cubicBezTo>
                <a:close/>
                <a:moveTo>
                  <a:pt x="3383552" y="510788"/>
                </a:moveTo>
                <a:cubicBezTo>
                  <a:pt x="3426542" y="511820"/>
                  <a:pt x="3458101" y="523663"/>
                  <a:pt x="3478231" y="546316"/>
                </a:cubicBezTo>
                <a:cubicBezTo>
                  <a:pt x="3498360" y="568970"/>
                  <a:pt x="3509727" y="596243"/>
                  <a:pt x="3512331" y="628136"/>
                </a:cubicBezTo>
                <a:lnTo>
                  <a:pt x="3512331" y="636518"/>
                </a:lnTo>
                <a:lnTo>
                  <a:pt x="3243344" y="636518"/>
                </a:lnTo>
                <a:lnTo>
                  <a:pt x="3243344" y="628136"/>
                </a:lnTo>
                <a:cubicBezTo>
                  <a:pt x="3246472" y="596243"/>
                  <a:pt x="3259838" y="568970"/>
                  <a:pt x="3283445" y="546316"/>
                </a:cubicBezTo>
                <a:cubicBezTo>
                  <a:pt x="3307051" y="523663"/>
                  <a:pt x="3340420" y="511820"/>
                  <a:pt x="3383552" y="510788"/>
                </a:cubicBezTo>
                <a:close/>
                <a:moveTo>
                  <a:pt x="2097677" y="510788"/>
                </a:moveTo>
                <a:cubicBezTo>
                  <a:pt x="2140667" y="511820"/>
                  <a:pt x="2172226" y="523663"/>
                  <a:pt x="2192356" y="546316"/>
                </a:cubicBezTo>
                <a:cubicBezTo>
                  <a:pt x="2212485" y="568970"/>
                  <a:pt x="2223852" y="596243"/>
                  <a:pt x="2226455" y="628136"/>
                </a:cubicBezTo>
                <a:lnTo>
                  <a:pt x="2226455" y="636518"/>
                </a:lnTo>
                <a:lnTo>
                  <a:pt x="1957470" y="636518"/>
                </a:lnTo>
                <a:lnTo>
                  <a:pt x="1957470" y="628136"/>
                </a:lnTo>
                <a:cubicBezTo>
                  <a:pt x="1960597" y="596243"/>
                  <a:pt x="1973964" y="568970"/>
                  <a:pt x="1997570" y="546316"/>
                </a:cubicBezTo>
                <a:cubicBezTo>
                  <a:pt x="2021176" y="523663"/>
                  <a:pt x="2054545" y="511820"/>
                  <a:pt x="2097677" y="510788"/>
                </a:cubicBezTo>
                <a:close/>
                <a:moveTo>
                  <a:pt x="5680220" y="465830"/>
                </a:moveTo>
                <a:lnTo>
                  <a:pt x="5885961" y="465830"/>
                </a:lnTo>
                <a:lnTo>
                  <a:pt x="5885961" y="558032"/>
                </a:lnTo>
                <a:lnTo>
                  <a:pt x="5680220" y="558032"/>
                </a:lnTo>
                <a:close/>
                <a:moveTo>
                  <a:pt x="850283" y="442970"/>
                </a:moveTo>
                <a:lnTo>
                  <a:pt x="850283" y="740150"/>
                </a:lnTo>
                <a:cubicBezTo>
                  <a:pt x="851109" y="800681"/>
                  <a:pt x="866984" y="845925"/>
                  <a:pt x="897908" y="875881"/>
                </a:cubicBezTo>
                <a:cubicBezTo>
                  <a:pt x="928833" y="905837"/>
                  <a:pt x="969854" y="920792"/>
                  <a:pt x="1020971" y="920744"/>
                </a:cubicBezTo>
                <a:cubicBezTo>
                  <a:pt x="1048038" y="920871"/>
                  <a:pt x="1073533" y="916617"/>
                  <a:pt x="1097457" y="907981"/>
                </a:cubicBezTo>
                <a:cubicBezTo>
                  <a:pt x="1121381" y="899345"/>
                  <a:pt x="1141351" y="885565"/>
                  <a:pt x="1157369" y="866642"/>
                </a:cubicBezTo>
                <a:lnTo>
                  <a:pt x="1157369" y="913886"/>
                </a:lnTo>
                <a:lnTo>
                  <a:pt x="1245761" y="913886"/>
                </a:lnTo>
                <a:lnTo>
                  <a:pt x="1245761" y="442970"/>
                </a:lnTo>
                <a:lnTo>
                  <a:pt x="1157369" y="442970"/>
                </a:lnTo>
                <a:lnTo>
                  <a:pt x="1157369" y="720338"/>
                </a:lnTo>
                <a:cubicBezTo>
                  <a:pt x="1156544" y="758025"/>
                  <a:pt x="1145622" y="787426"/>
                  <a:pt x="1124603" y="808540"/>
                </a:cubicBezTo>
                <a:cubicBezTo>
                  <a:pt x="1103585" y="829653"/>
                  <a:pt x="1077423" y="840385"/>
                  <a:pt x="1046117" y="840734"/>
                </a:cubicBezTo>
                <a:cubicBezTo>
                  <a:pt x="1010970" y="841179"/>
                  <a:pt x="984300" y="831908"/>
                  <a:pt x="966107" y="812921"/>
                </a:cubicBezTo>
                <a:cubicBezTo>
                  <a:pt x="947915" y="793935"/>
                  <a:pt x="938771" y="762566"/>
                  <a:pt x="938675" y="718814"/>
                </a:cubicBezTo>
                <a:lnTo>
                  <a:pt x="938675" y="442970"/>
                </a:lnTo>
                <a:close/>
                <a:moveTo>
                  <a:pt x="3894854" y="438398"/>
                </a:moveTo>
                <a:cubicBezTo>
                  <a:pt x="3869502" y="438303"/>
                  <a:pt x="3845912" y="442494"/>
                  <a:pt x="3824083" y="450971"/>
                </a:cubicBezTo>
                <a:cubicBezTo>
                  <a:pt x="3802255" y="459448"/>
                  <a:pt x="3783428" y="472783"/>
                  <a:pt x="3767600" y="490976"/>
                </a:cubicBezTo>
                <a:lnTo>
                  <a:pt x="3767600" y="439160"/>
                </a:lnTo>
                <a:lnTo>
                  <a:pt x="3679208" y="439160"/>
                </a:lnTo>
                <a:lnTo>
                  <a:pt x="3679208" y="913886"/>
                </a:lnTo>
                <a:lnTo>
                  <a:pt x="3767600" y="913886"/>
                </a:lnTo>
                <a:lnTo>
                  <a:pt x="3767600" y="623564"/>
                </a:lnTo>
                <a:cubicBezTo>
                  <a:pt x="3768045" y="597910"/>
                  <a:pt x="3779919" y="576447"/>
                  <a:pt x="3803224" y="559175"/>
                </a:cubicBezTo>
                <a:cubicBezTo>
                  <a:pt x="3826528" y="541903"/>
                  <a:pt x="3858596" y="531870"/>
                  <a:pt x="3899426" y="529076"/>
                </a:cubicBezTo>
                <a:close/>
                <a:moveTo>
                  <a:pt x="2608979" y="438398"/>
                </a:moveTo>
                <a:cubicBezTo>
                  <a:pt x="2583627" y="438303"/>
                  <a:pt x="2560037" y="442494"/>
                  <a:pt x="2538209" y="450971"/>
                </a:cubicBezTo>
                <a:cubicBezTo>
                  <a:pt x="2516381" y="459448"/>
                  <a:pt x="2497553" y="472783"/>
                  <a:pt x="2481726" y="490976"/>
                </a:cubicBezTo>
                <a:lnTo>
                  <a:pt x="2481726" y="439160"/>
                </a:lnTo>
                <a:lnTo>
                  <a:pt x="2393334" y="439160"/>
                </a:lnTo>
                <a:lnTo>
                  <a:pt x="2393334" y="913886"/>
                </a:lnTo>
                <a:lnTo>
                  <a:pt x="2481726" y="913886"/>
                </a:lnTo>
                <a:lnTo>
                  <a:pt x="2481726" y="623564"/>
                </a:lnTo>
                <a:cubicBezTo>
                  <a:pt x="2482170" y="597910"/>
                  <a:pt x="2494044" y="576447"/>
                  <a:pt x="2517349" y="559175"/>
                </a:cubicBezTo>
                <a:cubicBezTo>
                  <a:pt x="2540654" y="541903"/>
                  <a:pt x="2572721" y="531870"/>
                  <a:pt x="2613551" y="529076"/>
                </a:cubicBezTo>
                <a:close/>
                <a:moveTo>
                  <a:pt x="1581423" y="431540"/>
                </a:moveTo>
                <a:cubicBezTo>
                  <a:pt x="1547276" y="431667"/>
                  <a:pt x="1516700" y="437319"/>
                  <a:pt x="1489697" y="448495"/>
                </a:cubicBezTo>
                <a:cubicBezTo>
                  <a:pt x="1462693" y="459671"/>
                  <a:pt x="1440691" y="475609"/>
                  <a:pt x="1423688" y="496310"/>
                </a:cubicBezTo>
                <a:lnTo>
                  <a:pt x="1423688" y="442970"/>
                </a:lnTo>
                <a:lnTo>
                  <a:pt x="1336058" y="442970"/>
                </a:lnTo>
                <a:lnTo>
                  <a:pt x="1336058" y="1023614"/>
                </a:lnTo>
                <a:lnTo>
                  <a:pt x="1423688" y="1023614"/>
                </a:lnTo>
                <a:lnTo>
                  <a:pt x="1423688" y="859022"/>
                </a:lnTo>
                <a:cubicBezTo>
                  <a:pt x="1442024" y="879660"/>
                  <a:pt x="1464408" y="895344"/>
                  <a:pt x="1490840" y="906076"/>
                </a:cubicBezTo>
                <a:cubicBezTo>
                  <a:pt x="1517272" y="916807"/>
                  <a:pt x="1547466" y="922205"/>
                  <a:pt x="1581423" y="922268"/>
                </a:cubicBezTo>
                <a:cubicBezTo>
                  <a:pt x="1619321" y="922428"/>
                  <a:pt x="1654353" y="913980"/>
                  <a:pt x="1686522" y="896925"/>
                </a:cubicBezTo>
                <a:cubicBezTo>
                  <a:pt x="1718691" y="879869"/>
                  <a:pt x="1744636" y="853246"/>
                  <a:pt x="1764359" y="817056"/>
                </a:cubicBezTo>
                <a:cubicBezTo>
                  <a:pt x="1784082" y="780865"/>
                  <a:pt x="1794223" y="734148"/>
                  <a:pt x="1794783" y="676904"/>
                </a:cubicBezTo>
                <a:cubicBezTo>
                  <a:pt x="1794223" y="619660"/>
                  <a:pt x="1784082" y="572943"/>
                  <a:pt x="1764359" y="536753"/>
                </a:cubicBezTo>
                <a:cubicBezTo>
                  <a:pt x="1744636" y="500562"/>
                  <a:pt x="1718691" y="473939"/>
                  <a:pt x="1686522" y="456884"/>
                </a:cubicBezTo>
                <a:cubicBezTo>
                  <a:pt x="1654353" y="439828"/>
                  <a:pt x="1619321" y="431380"/>
                  <a:pt x="1581423" y="431540"/>
                </a:cubicBezTo>
                <a:close/>
                <a:moveTo>
                  <a:pt x="4669427" y="430778"/>
                </a:moveTo>
                <a:cubicBezTo>
                  <a:pt x="4598831" y="431477"/>
                  <a:pt x="4543047" y="453511"/>
                  <a:pt x="4502073" y="496882"/>
                </a:cubicBezTo>
                <a:cubicBezTo>
                  <a:pt x="4461100" y="540252"/>
                  <a:pt x="4440176" y="600768"/>
                  <a:pt x="4439303" y="678428"/>
                </a:cubicBezTo>
                <a:cubicBezTo>
                  <a:pt x="4440272" y="758422"/>
                  <a:pt x="4461385" y="819604"/>
                  <a:pt x="4502645" y="861975"/>
                </a:cubicBezTo>
                <a:cubicBezTo>
                  <a:pt x="4543904" y="904345"/>
                  <a:pt x="4599498" y="925713"/>
                  <a:pt x="4669427" y="926078"/>
                </a:cubicBezTo>
                <a:cubicBezTo>
                  <a:pt x="4721021" y="926173"/>
                  <a:pt x="4763185" y="916267"/>
                  <a:pt x="4795919" y="896360"/>
                </a:cubicBezTo>
                <a:cubicBezTo>
                  <a:pt x="4828654" y="876453"/>
                  <a:pt x="4855578" y="845973"/>
                  <a:pt x="4876691" y="804920"/>
                </a:cubicBezTo>
                <a:lnTo>
                  <a:pt x="4804301" y="766820"/>
                </a:lnTo>
                <a:cubicBezTo>
                  <a:pt x="4790776" y="793458"/>
                  <a:pt x="4773631" y="813334"/>
                  <a:pt x="4752866" y="826447"/>
                </a:cubicBezTo>
                <a:cubicBezTo>
                  <a:pt x="4732102" y="839559"/>
                  <a:pt x="4704289" y="846100"/>
                  <a:pt x="4669427" y="846068"/>
                </a:cubicBezTo>
                <a:cubicBezTo>
                  <a:pt x="4625342" y="845401"/>
                  <a:pt x="4591211" y="833209"/>
                  <a:pt x="4567033" y="809492"/>
                </a:cubicBezTo>
                <a:cubicBezTo>
                  <a:pt x="4542856" y="785775"/>
                  <a:pt x="4530251" y="754533"/>
                  <a:pt x="4529219" y="715766"/>
                </a:cubicBezTo>
                <a:lnTo>
                  <a:pt x="4886597" y="715766"/>
                </a:lnTo>
                <a:lnTo>
                  <a:pt x="4886597" y="669284"/>
                </a:lnTo>
                <a:cubicBezTo>
                  <a:pt x="4886767" y="626038"/>
                  <a:pt x="4879401" y="586461"/>
                  <a:pt x="4864499" y="550553"/>
                </a:cubicBezTo>
                <a:cubicBezTo>
                  <a:pt x="4849598" y="514645"/>
                  <a:pt x="4826145" y="485849"/>
                  <a:pt x="4794141" y="464165"/>
                </a:cubicBezTo>
                <a:cubicBezTo>
                  <a:pt x="4762137" y="442481"/>
                  <a:pt x="4720566" y="431352"/>
                  <a:pt x="4669427" y="430778"/>
                </a:cubicBezTo>
                <a:close/>
                <a:moveTo>
                  <a:pt x="4145552" y="430778"/>
                </a:moveTo>
                <a:cubicBezTo>
                  <a:pt x="4072622" y="431524"/>
                  <a:pt x="4016171" y="453654"/>
                  <a:pt x="3976198" y="497167"/>
                </a:cubicBezTo>
                <a:cubicBezTo>
                  <a:pt x="3936224" y="540681"/>
                  <a:pt x="3915968" y="601101"/>
                  <a:pt x="3915428" y="678428"/>
                </a:cubicBezTo>
                <a:cubicBezTo>
                  <a:pt x="3915968" y="755755"/>
                  <a:pt x="3936224" y="816175"/>
                  <a:pt x="3976198" y="859689"/>
                </a:cubicBezTo>
                <a:cubicBezTo>
                  <a:pt x="4016171" y="903202"/>
                  <a:pt x="4072622" y="925332"/>
                  <a:pt x="4145552" y="926078"/>
                </a:cubicBezTo>
                <a:cubicBezTo>
                  <a:pt x="4218482" y="925332"/>
                  <a:pt x="4274933" y="903202"/>
                  <a:pt x="4314907" y="859689"/>
                </a:cubicBezTo>
                <a:cubicBezTo>
                  <a:pt x="4354880" y="816175"/>
                  <a:pt x="4375136" y="755755"/>
                  <a:pt x="4375676" y="678428"/>
                </a:cubicBezTo>
                <a:cubicBezTo>
                  <a:pt x="4375136" y="601101"/>
                  <a:pt x="4354880" y="540681"/>
                  <a:pt x="4314907" y="497167"/>
                </a:cubicBezTo>
                <a:cubicBezTo>
                  <a:pt x="4274933" y="453654"/>
                  <a:pt x="4218482" y="431524"/>
                  <a:pt x="4145552" y="430778"/>
                </a:cubicBezTo>
                <a:close/>
                <a:moveTo>
                  <a:pt x="3383552" y="430778"/>
                </a:moveTo>
                <a:cubicBezTo>
                  <a:pt x="3312956" y="431477"/>
                  <a:pt x="3257172" y="453511"/>
                  <a:pt x="3216198" y="496882"/>
                </a:cubicBezTo>
                <a:cubicBezTo>
                  <a:pt x="3175225" y="540252"/>
                  <a:pt x="3154302" y="600768"/>
                  <a:pt x="3153428" y="678428"/>
                </a:cubicBezTo>
                <a:cubicBezTo>
                  <a:pt x="3154397" y="758422"/>
                  <a:pt x="3175511" y="819604"/>
                  <a:pt x="3216770" y="861975"/>
                </a:cubicBezTo>
                <a:cubicBezTo>
                  <a:pt x="3258028" y="904345"/>
                  <a:pt x="3313623" y="925713"/>
                  <a:pt x="3383552" y="926078"/>
                </a:cubicBezTo>
                <a:cubicBezTo>
                  <a:pt x="3435146" y="926173"/>
                  <a:pt x="3477310" y="916267"/>
                  <a:pt x="3510044" y="896360"/>
                </a:cubicBezTo>
                <a:cubicBezTo>
                  <a:pt x="3542779" y="876453"/>
                  <a:pt x="3569702" y="845973"/>
                  <a:pt x="3590816" y="804920"/>
                </a:cubicBezTo>
                <a:lnTo>
                  <a:pt x="3518426" y="766820"/>
                </a:lnTo>
                <a:cubicBezTo>
                  <a:pt x="3504901" y="793458"/>
                  <a:pt x="3487756" y="813334"/>
                  <a:pt x="3466991" y="826447"/>
                </a:cubicBezTo>
                <a:cubicBezTo>
                  <a:pt x="3446227" y="839559"/>
                  <a:pt x="3418414" y="846100"/>
                  <a:pt x="3383552" y="846068"/>
                </a:cubicBezTo>
                <a:cubicBezTo>
                  <a:pt x="3339468" y="845401"/>
                  <a:pt x="3305336" y="833209"/>
                  <a:pt x="3281159" y="809492"/>
                </a:cubicBezTo>
                <a:cubicBezTo>
                  <a:pt x="3256981" y="785775"/>
                  <a:pt x="3244376" y="754533"/>
                  <a:pt x="3243344" y="715766"/>
                </a:cubicBezTo>
                <a:lnTo>
                  <a:pt x="3600722" y="715766"/>
                </a:lnTo>
                <a:lnTo>
                  <a:pt x="3600722" y="669284"/>
                </a:lnTo>
                <a:cubicBezTo>
                  <a:pt x="3600891" y="626038"/>
                  <a:pt x="3593526" y="586461"/>
                  <a:pt x="3578624" y="550553"/>
                </a:cubicBezTo>
                <a:cubicBezTo>
                  <a:pt x="3563723" y="514645"/>
                  <a:pt x="3540270" y="485849"/>
                  <a:pt x="3508266" y="464165"/>
                </a:cubicBezTo>
                <a:cubicBezTo>
                  <a:pt x="3476262" y="442481"/>
                  <a:pt x="3434691" y="431352"/>
                  <a:pt x="3383552" y="430778"/>
                </a:cubicBezTo>
                <a:close/>
                <a:moveTo>
                  <a:pt x="2097677" y="430778"/>
                </a:moveTo>
                <a:cubicBezTo>
                  <a:pt x="2027081" y="431477"/>
                  <a:pt x="1971296" y="453511"/>
                  <a:pt x="1930323" y="496882"/>
                </a:cubicBezTo>
                <a:cubicBezTo>
                  <a:pt x="1889350" y="540252"/>
                  <a:pt x="1868427" y="600768"/>
                  <a:pt x="1867553" y="678428"/>
                </a:cubicBezTo>
                <a:cubicBezTo>
                  <a:pt x="1868522" y="758422"/>
                  <a:pt x="1889636" y="819604"/>
                  <a:pt x="1930895" y="861975"/>
                </a:cubicBezTo>
                <a:cubicBezTo>
                  <a:pt x="1972154" y="904345"/>
                  <a:pt x="2027748" y="925713"/>
                  <a:pt x="2097677" y="926078"/>
                </a:cubicBezTo>
                <a:cubicBezTo>
                  <a:pt x="2149271" y="926173"/>
                  <a:pt x="2191435" y="916267"/>
                  <a:pt x="2224169" y="896360"/>
                </a:cubicBezTo>
                <a:cubicBezTo>
                  <a:pt x="2256904" y="876453"/>
                  <a:pt x="2283828" y="845973"/>
                  <a:pt x="2304942" y="804920"/>
                </a:cubicBezTo>
                <a:lnTo>
                  <a:pt x="2232552" y="766820"/>
                </a:lnTo>
                <a:cubicBezTo>
                  <a:pt x="2219026" y="793458"/>
                  <a:pt x="2201881" y="813334"/>
                  <a:pt x="2181117" y="826447"/>
                </a:cubicBezTo>
                <a:cubicBezTo>
                  <a:pt x="2160352" y="839559"/>
                  <a:pt x="2132539" y="846100"/>
                  <a:pt x="2097677" y="846068"/>
                </a:cubicBezTo>
                <a:cubicBezTo>
                  <a:pt x="2053593" y="845401"/>
                  <a:pt x="2019461" y="833209"/>
                  <a:pt x="1995284" y="809492"/>
                </a:cubicBezTo>
                <a:cubicBezTo>
                  <a:pt x="1971106" y="785775"/>
                  <a:pt x="1958502" y="754533"/>
                  <a:pt x="1957470" y="715766"/>
                </a:cubicBezTo>
                <a:lnTo>
                  <a:pt x="2314847" y="715766"/>
                </a:lnTo>
                <a:lnTo>
                  <a:pt x="2314847" y="669284"/>
                </a:lnTo>
                <a:cubicBezTo>
                  <a:pt x="2315017" y="626038"/>
                  <a:pt x="2307651" y="586461"/>
                  <a:pt x="2292750" y="550553"/>
                </a:cubicBezTo>
                <a:cubicBezTo>
                  <a:pt x="2277848" y="514645"/>
                  <a:pt x="2254395" y="485849"/>
                  <a:pt x="2222392" y="464165"/>
                </a:cubicBezTo>
                <a:cubicBezTo>
                  <a:pt x="2190388" y="442481"/>
                  <a:pt x="2148816" y="431352"/>
                  <a:pt x="2097677" y="430778"/>
                </a:cubicBezTo>
                <a:close/>
                <a:moveTo>
                  <a:pt x="5140343" y="429254"/>
                </a:moveTo>
                <a:cubicBezTo>
                  <a:pt x="5087003" y="430095"/>
                  <a:pt x="5044522" y="443462"/>
                  <a:pt x="5012899" y="469354"/>
                </a:cubicBezTo>
                <a:cubicBezTo>
                  <a:pt x="4981276" y="495246"/>
                  <a:pt x="4965083" y="528616"/>
                  <a:pt x="4964321" y="569462"/>
                </a:cubicBezTo>
                <a:cubicBezTo>
                  <a:pt x="4963813" y="602641"/>
                  <a:pt x="4975497" y="629628"/>
                  <a:pt x="4999373" y="650425"/>
                </a:cubicBezTo>
                <a:cubicBezTo>
                  <a:pt x="5023250" y="671221"/>
                  <a:pt x="5062365" y="690207"/>
                  <a:pt x="5116721" y="707384"/>
                </a:cubicBezTo>
                <a:cubicBezTo>
                  <a:pt x="5153326" y="719336"/>
                  <a:pt x="5180870" y="729722"/>
                  <a:pt x="5199355" y="738541"/>
                </a:cubicBezTo>
                <a:cubicBezTo>
                  <a:pt x="5217841" y="747361"/>
                  <a:pt x="5230147" y="756053"/>
                  <a:pt x="5236270" y="764619"/>
                </a:cubicBezTo>
                <a:cubicBezTo>
                  <a:pt x="5242395" y="773184"/>
                  <a:pt x="5245217" y="783062"/>
                  <a:pt x="5244737" y="794252"/>
                </a:cubicBezTo>
                <a:cubicBezTo>
                  <a:pt x="5244769" y="809111"/>
                  <a:pt x="5237847" y="821494"/>
                  <a:pt x="5223972" y="831400"/>
                </a:cubicBezTo>
                <a:cubicBezTo>
                  <a:pt x="5210098" y="841306"/>
                  <a:pt x="5189079" y="846449"/>
                  <a:pt x="5160917" y="846830"/>
                </a:cubicBezTo>
                <a:cubicBezTo>
                  <a:pt x="5129771" y="846894"/>
                  <a:pt x="5102910" y="840290"/>
                  <a:pt x="5080336" y="827018"/>
                </a:cubicBezTo>
                <a:cubicBezTo>
                  <a:pt x="5057762" y="813747"/>
                  <a:pt x="5041188" y="793427"/>
                  <a:pt x="5030615" y="766058"/>
                </a:cubicBezTo>
                <a:lnTo>
                  <a:pt x="4952891" y="794252"/>
                </a:lnTo>
                <a:cubicBezTo>
                  <a:pt x="4966798" y="834781"/>
                  <a:pt x="4991753" y="866880"/>
                  <a:pt x="5027758" y="890550"/>
                </a:cubicBezTo>
                <a:cubicBezTo>
                  <a:pt x="5063762" y="914219"/>
                  <a:pt x="5107387" y="926316"/>
                  <a:pt x="5158631" y="926840"/>
                </a:cubicBezTo>
                <a:cubicBezTo>
                  <a:pt x="5220575" y="926094"/>
                  <a:pt x="5265279" y="913680"/>
                  <a:pt x="5292743" y="889597"/>
                </a:cubicBezTo>
                <a:cubicBezTo>
                  <a:pt x="5320207" y="865515"/>
                  <a:pt x="5333669" y="834241"/>
                  <a:pt x="5333129" y="795776"/>
                </a:cubicBezTo>
                <a:cubicBezTo>
                  <a:pt x="5333319" y="760549"/>
                  <a:pt x="5320747" y="730800"/>
                  <a:pt x="5295410" y="706527"/>
                </a:cubicBezTo>
                <a:cubicBezTo>
                  <a:pt x="5270074" y="682254"/>
                  <a:pt x="5230831" y="662220"/>
                  <a:pt x="5177681" y="646424"/>
                </a:cubicBezTo>
                <a:cubicBezTo>
                  <a:pt x="5129469" y="631835"/>
                  <a:pt x="5096354" y="618532"/>
                  <a:pt x="5078335" y="606514"/>
                </a:cubicBezTo>
                <a:cubicBezTo>
                  <a:pt x="5060317" y="594497"/>
                  <a:pt x="5051777" y="582146"/>
                  <a:pt x="5052713" y="569462"/>
                </a:cubicBezTo>
                <a:cubicBezTo>
                  <a:pt x="5052586" y="553952"/>
                  <a:pt x="5059889" y="540204"/>
                  <a:pt x="5074621" y="528219"/>
                </a:cubicBezTo>
                <a:cubicBezTo>
                  <a:pt x="5089353" y="516233"/>
                  <a:pt x="5112276" y="509915"/>
                  <a:pt x="5143391" y="509264"/>
                </a:cubicBezTo>
                <a:cubicBezTo>
                  <a:pt x="5170616" y="509216"/>
                  <a:pt x="5193699" y="515027"/>
                  <a:pt x="5212638" y="526695"/>
                </a:cubicBezTo>
                <a:cubicBezTo>
                  <a:pt x="5231577" y="538363"/>
                  <a:pt x="5245325" y="556175"/>
                  <a:pt x="5253881" y="580130"/>
                </a:cubicBezTo>
                <a:lnTo>
                  <a:pt x="5329319" y="562604"/>
                </a:lnTo>
                <a:cubicBezTo>
                  <a:pt x="5318540" y="522043"/>
                  <a:pt x="5297807" y="489817"/>
                  <a:pt x="5267121" y="465925"/>
                </a:cubicBezTo>
                <a:cubicBezTo>
                  <a:pt x="5236435" y="442033"/>
                  <a:pt x="5194175" y="429810"/>
                  <a:pt x="5140343" y="429254"/>
                </a:cubicBezTo>
                <a:close/>
                <a:moveTo>
                  <a:pt x="7151642" y="353816"/>
                </a:moveTo>
                <a:cubicBezTo>
                  <a:pt x="7175325" y="353096"/>
                  <a:pt x="7195438" y="358938"/>
                  <a:pt x="7211981" y="371342"/>
                </a:cubicBezTo>
                <a:cubicBezTo>
                  <a:pt x="7228524" y="383746"/>
                  <a:pt x="7241130" y="407029"/>
                  <a:pt x="7249799" y="441192"/>
                </a:cubicBezTo>
                <a:cubicBezTo>
                  <a:pt x="7258468" y="475355"/>
                  <a:pt x="7262833" y="524716"/>
                  <a:pt x="7262894" y="589274"/>
                </a:cubicBezTo>
                <a:cubicBezTo>
                  <a:pt x="7262833" y="653832"/>
                  <a:pt x="7258468" y="703193"/>
                  <a:pt x="7249799" y="737356"/>
                </a:cubicBezTo>
                <a:cubicBezTo>
                  <a:pt x="7241130" y="771519"/>
                  <a:pt x="7228524" y="794802"/>
                  <a:pt x="7211981" y="807206"/>
                </a:cubicBezTo>
                <a:cubicBezTo>
                  <a:pt x="7195438" y="819610"/>
                  <a:pt x="7175325" y="825452"/>
                  <a:pt x="7151642" y="824732"/>
                </a:cubicBezTo>
                <a:cubicBezTo>
                  <a:pt x="7127959" y="825452"/>
                  <a:pt x="7107846" y="819610"/>
                  <a:pt x="7091303" y="807206"/>
                </a:cubicBezTo>
                <a:cubicBezTo>
                  <a:pt x="7074760" y="794802"/>
                  <a:pt x="7062154" y="771519"/>
                  <a:pt x="7053485" y="737356"/>
                </a:cubicBezTo>
                <a:cubicBezTo>
                  <a:pt x="7044817" y="703193"/>
                  <a:pt x="7040451" y="653832"/>
                  <a:pt x="7040390" y="589274"/>
                </a:cubicBezTo>
                <a:cubicBezTo>
                  <a:pt x="7040451" y="524716"/>
                  <a:pt x="7044817" y="475355"/>
                  <a:pt x="7053485" y="441192"/>
                </a:cubicBezTo>
                <a:cubicBezTo>
                  <a:pt x="7062154" y="407029"/>
                  <a:pt x="7074760" y="383746"/>
                  <a:pt x="7091303" y="371342"/>
                </a:cubicBezTo>
                <a:cubicBezTo>
                  <a:pt x="7107846" y="358938"/>
                  <a:pt x="7127959" y="353096"/>
                  <a:pt x="7151642" y="353816"/>
                </a:cubicBezTo>
                <a:close/>
                <a:moveTo>
                  <a:pt x="7647704" y="288284"/>
                </a:moveTo>
                <a:lnTo>
                  <a:pt x="7647704" y="887216"/>
                </a:lnTo>
                <a:lnTo>
                  <a:pt x="8024894" y="887216"/>
                </a:lnTo>
                <a:lnTo>
                  <a:pt x="8024894" y="807206"/>
                </a:lnTo>
                <a:lnTo>
                  <a:pt x="7736096" y="807206"/>
                </a:lnTo>
                <a:lnTo>
                  <a:pt x="7736096" y="627374"/>
                </a:lnTo>
                <a:lnTo>
                  <a:pt x="8002034" y="627374"/>
                </a:lnTo>
                <a:lnTo>
                  <a:pt x="8002034" y="547364"/>
                </a:lnTo>
                <a:lnTo>
                  <a:pt x="7736096" y="547364"/>
                </a:lnTo>
                <a:lnTo>
                  <a:pt x="7736096" y="368294"/>
                </a:lnTo>
                <a:lnTo>
                  <a:pt x="8013464" y="368294"/>
                </a:lnTo>
                <a:lnTo>
                  <a:pt x="8013464" y="288284"/>
                </a:lnTo>
                <a:close/>
                <a:moveTo>
                  <a:pt x="6279914" y="288284"/>
                </a:moveTo>
                <a:lnTo>
                  <a:pt x="6279914" y="879596"/>
                </a:lnTo>
                <a:lnTo>
                  <a:pt x="6558806" y="879596"/>
                </a:lnTo>
                <a:lnTo>
                  <a:pt x="6558806" y="798824"/>
                </a:lnTo>
                <a:lnTo>
                  <a:pt x="6365259" y="798824"/>
                </a:lnTo>
                <a:lnTo>
                  <a:pt x="6365259" y="369056"/>
                </a:lnTo>
                <a:lnTo>
                  <a:pt x="6554234" y="369056"/>
                </a:lnTo>
                <a:lnTo>
                  <a:pt x="6554234" y="288284"/>
                </a:lnTo>
                <a:close/>
                <a:moveTo>
                  <a:pt x="5591829" y="279902"/>
                </a:moveTo>
                <a:lnTo>
                  <a:pt x="5591829" y="635756"/>
                </a:lnTo>
                <a:lnTo>
                  <a:pt x="5974352" y="635756"/>
                </a:lnTo>
                <a:lnTo>
                  <a:pt x="5974352" y="279902"/>
                </a:lnTo>
                <a:lnTo>
                  <a:pt x="5885961" y="279902"/>
                </a:lnTo>
                <a:lnTo>
                  <a:pt x="5885961" y="388106"/>
                </a:lnTo>
                <a:lnTo>
                  <a:pt x="5680220" y="388106"/>
                </a:lnTo>
                <a:lnTo>
                  <a:pt x="5680220" y="279902"/>
                </a:lnTo>
                <a:close/>
                <a:moveTo>
                  <a:pt x="2669559" y="276092"/>
                </a:moveTo>
                <a:lnTo>
                  <a:pt x="2669559" y="913886"/>
                </a:lnTo>
                <a:lnTo>
                  <a:pt x="2757951" y="913886"/>
                </a:lnTo>
                <a:lnTo>
                  <a:pt x="2757951" y="657854"/>
                </a:lnTo>
                <a:cubicBezTo>
                  <a:pt x="2758538" y="612277"/>
                  <a:pt x="2769746" y="577320"/>
                  <a:pt x="2791574" y="552984"/>
                </a:cubicBezTo>
                <a:cubicBezTo>
                  <a:pt x="2813401" y="528647"/>
                  <a:pt x="2842326" y="516360"/>
                  <a:pt x="2878346" y="516122"/>
                </a:cubicBezTo>
                <a:cubicBezTo>
                  <a:pt x="2914684" y="515551"/>
                  <a:pt x="2942402" y="526028"/>
                  <a:pt x="2961499" y="547555"/>
                </a:cubicBezTo>
                <a:cubicBezTo>
                  <a:pt x="2980597" y="569081"/>
                  <a:pt x="2990218" y="605086"/>
                  <a:pt x="2990360" y="655568"/>
                </a:cubicBezTo>
                <a:lnTo>
                  <a:pt x="2990360" y="913886"/>
                </a:lnTo>
                <a:lnTo>
                  <a:pt x="3078752" y="913886"/>
                </a:lnTo>
                <a:lnTo>
                  <a:pt x="3078752" y="626612"/>
                </a:lnTo>
                <a:cubicBezTo>
                  <a:pt x="3077641" y="561001"/>
                  <a:pt x="3060623" y="512772"/>
                  <a:pt x="3027698" y="481927"/>
                </a:cubicBezTo>
                <a:cubicBezTo>
                  <a:pt x="2994774" y="451082"/>
                  <a:pt x="2952610" y="435810"/>
                  <a:pt x="2901207" y="436112"/>
                </a:cubicBezTo>
                <a:cubicBezTo>
                  <a:pt x="2870092" y="436223"/>
                  <a:pt x="2842786" y="441144"/>
                  <a:pt x="2819291" y="450876"/>
                </a:cubicBezTo>
                <a:cubicBezTo>
                  <a:pt x="2795796" y="460607"/>
                  <a:pt x="2775349" y="474482"/>
                  <a:pt x="2757951" y="492500"/>
                </a:cubicBezTo>
                <a:lnTo>
                  <a:pt x="2757951" y="276092"/>
                </a:lnTo>
                <a:close/>
                <a:moveTo>
                  <a:pt x="7151642" y="273806"/>
                </a:moveTo>
                <a:cubicBezTo>
                  <a:pt x="7106487" y="273242"/>
                  <a:pt x="7069205" y="282668"/>
                  <a:pt x="7039798" y="302085"/>
                </a:cubicBezTo>
                <a:cubicBezTo>
                  <a:pt x="7010390" y="321502"/>
                  <a:pt x="6988518" y="354296"/>
                  <a:pt x="6974181" y="400467"/>
                </a:cubicBezTo>
                <a:cubicBezTo>
                  <a:pt x="6959844" y="446639"/>
                  <a:pt x="6952704" y="509575"/>
                  <a:pt x="6952760" y="589274"/>
                </a:cubicBezTo>
                <a:cubicBezTo>
                  <a:pt x="6952704" y="668974"/>
                  <a:pt x="6959844" y="731909"/>
                  <a:pt x="6974181" y="778081"/>
                </a:cubicBezTo>
                <a:cubicBezTo>
                  <a:pt x="6988518" y="824252"/>
                  <a:pt x="7010390" y="857047"/>
                  <a:pt x="7039798" y="876463"/>
                </a:cubicBezTo>
                <a:cubicBezTo>
                  <a:pt x="7069205" y="895880"/>
                  <a:pt x="7106487" y="905307"/>
                  <a:pt x="7151642" y="904742"/>
                </a:cubicBezTo>
                <a:cubicBezTo>
                  <a:pt x="7196798" y="905307"/>
                  <a:pt x="7234079" y="895880"/>
                  <a:pt x="7263487" y="876463"/>
                </a:cubicBezTo>
                <a:cubicBezTo>
                  <a:pt x="7292894" y="857046"/>
                  <a:pt x="7314766" y="824252"/>
                  <a:pt x="7329104" y="778081"/>
                </a:cubicBezTo>
                <a:cubicBezTo>
                  <a:pt x="7343440" y="731909"/>
                  <a:pt x="7350580" y="668974"/>
                  <a:pt x="7350524" y="589274"/>
                </a:cubicBezTo>
                <a:cubicBezTo>
                  <a:pt x="7350580" y="509575"/>
                  <a:pt x="7343440" y="446639"/>
                  <a:pt x="7329104" y="400467"/>
                </a:cubicBezTo>
                <a:cubicBezTo>
                  <a:pt x="7314766" y="354296"/>
                  <a:pt x="7292894" y="321502"/>
                  <a:pt x="7263487" y="302085"/>
                </a:cubicBezTo>
                <a:cubicBezTo>
                  <a:pt x="7234079" y="282668"/>
                  <a:pt x="7196798" y="273242"/>
                  <a:pt x="7151642" y="273806"/>
                </a:cubicBezTo>
                <a:close/>
                <a:moveTo>
                  <a:pt x="532529" y="273806"/>
                </a:moveTo>
                <a:cubicBezTo>
                  <a:pt x="486428" y="274234"/>
                  <a:pt x="447228" y="282268"/>
                  <a:pt x="414927" y="297908"/>
                </a:cubicBezTo>
                <a:cubicBezTo>
                  <a:pt x="382627" y="313548"/>
                  <a:pt x="357989" y="334225"/>
                  <a:pt x="341013" y="359940"/>
                </a:cubicBezTo>
                <a:cubicBezTo>
                  <a:pt x="324038" y="385655"/>
                  <a:pt x="315486" y="413840"/>
                  <a:pt x="315359" y="444494"/>
                </a:cubicBezTo>
                <a:cubicBezTo>
                  <a:pt x="314121" y="482102"/>
                  <a:pt x="327647" y="514900"/>
                  <a:pt x="355936" y="542887"/>
                </a:cubicBezTo>
                <a:cubicBezTo>
                  <a:pt x="384225" y="570875"/>
                  <a:pt x="434708" y="597005"/>
                  <a:pt x="507383" y="621278"/>
                </a:cubicBezTo>
                <a:cubicBezTo>
                  <a:pt x="559769" y="638856"/>
                  <a:pt x="599101" y="654839"/>
                  <a:pt x="625380" y="669228"/>
                </a:cubicBezTo>
                <a:cubicBezTo>
                  <a:pt x="651660" y="683616"/>
                  <a:pt x="669092" y="697624"/>
                  <a:pt x="677676" y="711251"/>
                </a:cubicBezTo>
                <a:cubicBezTo>
                  <a:pt x="686260" y="724877"/>
                  <a:pt x="690202" y="739336"/>
                  <a:pt x="689501" y="754628"/>
                </a:cubicBezTo>
                <a:cubicBezTo>
                  <a:pt x="689343" y="783346"/>
                  <a:pt x="678802" y="805349"/>
                  <a:pt x="657878" y="820636"/>
                </a:cubicBezTo>
                <a:cubicBezTo>
                  <a:pt x="636955" y="835924"/>
                  <a:pt x="606602" y="843639"/>
                  <a:pt x="566819" y="843782"/>
                </a:cubicBezTo>
                <a:cubicBezTo>
                  <a:pt x="520544" y="843385"/>
                  <a:pt x="482793" y="833130"/>
                  <a:pt x="453567" y="813016"/>
                </a:cubicBezTo>
                <a:cubicBezTo>
                  <a:pt x="424341" y="792903"/>
                  <a:pt x="404688" y="765312"/>
                  <a:pt x="394607" y="730244"/>
                </a:cubicBezTo>
                <a:lnTo>
                  <a:pt x="305454" y="753104"/>
                </a:lnTo>
                <a:cubicBezTo>
                  <a:pt x="320757" y="804222"/>
                  <a:pt x="349776" y="845243"/>
                  <a:pt x="392512" y="876167"/>
                </a:cubicBezTo>
                <a:cubicBezTo>
                  <a:pt x="435247" y="907092"/>
                  <a:pt x="491318" y="922967"/>
                  <a:pt x="560723" y="923792"/>
                </a:cubicBezTo>
                <a:cubicBezTo>
                  <a:pt x="630478" y="923363"/>
                  <a:pt x="684136" y="908409"/>
                  <a:pt x="721696" y="878929"/>
                </a:cubicBezTo>
                <a:cubicBezTo>
                  <a:pt x="759256" y="849450"/>
                  <a:pt x="778243" y="808016"/>
                  <a:pt x="778655" y="754628"/>
                </a:cubicBezTo>
                <a:cubicBezTo>
                  <a:pt x="779402" y="716512"/>
                  <a:pt x="765908" y="682063"/>
                  <a:pt x="738174" y="651282"/>
                </a:cubicBezTo>
                <a:cubicBezTo>
                  <a:pt x="710440" y="620500"/>
                  <a:pt x="663990" y="593481"/>
                  <a:pt x="598823" y="570224"/>
                </a:cubicBezTo>
                <a:cubicBezTo>
                  <a:pt x="542929" y="550459"/>
                  <a:pt x="500963" y="533601"/>
                  <a:pt x="472924" y="519650"/>
                </a:cubicBezTo>
                <a:cubicBezTo>
                  <a:pt x="444885" y="505699"/>
                  <a:pt x="426287" y="492848"/>
                  <a:pt x="417129" y="481098"/>
                </a:cubicBezTo>
                <a:cubicBezTo>
                  <a:pt x="407971" y="469348"/>
                  <a:pt x="403765" y="456893"/>
                  <a:pt x="404513" y="443732"/>
                </a:cubicBezTo>
                <a:cubicBezTo>
                  <a:pt x="404545" y="418650"/>
                  <a:pt x="414959" y="397568"/>
                  <a:pt x="435755" y="380486"/>
                </a:cubicBezTo>
                <a:cubicBezTo>
                  <a:pt x="456552" y="363405"/>
                  <a:pt x="487540" y="354515"/>
                  <a:pt x="528719" y="353816"/>
                </a:cubicBezTo>
                <a:cubicBezTo>
                  <a:pt x="568947" y="353610"/>
                  <a:pt x="602221" y="362595"/>
                  <a:pt x="628541" y="380772"/>
                </a:cubicBezTo>
                <a:cubicBezTo>
                  <a:pt x="654862" y="398949"/>
                  <a:pt x="675182" y="427555"/>
                  <a:pt x="689501" y="466592"/>
                </a:cubicBezTo>
                <a:lnTo>
                  <a:pt x="768749" y="446780"/>
                </a:lnTo>
                <a:cubicBezTo>
                  <a:pt x="750811" y="393567"/>
                  <a:pt x="723252" y="351594"/>
                  <a:pt x="686072" y="320860"/>
                </a:cubicBezTo>
                <a:cubicBezTo>
                  <a:pt x="648893" y="290126"/>
                  <a:pt x="597712" y="274441"/>
                  <a:pt x="532529" y="273806"/>
                </a:cubicBezTo>
                <a:close/>
                <a:moveTo>
                  <a:pt x="6622052" y="272282"/>
                </a:moveTo>
                <a:lnTo>
                  <a:pt x="6622052" y="539744"/>
                </a:lnTo>
                <a:lnTo>
                  <a:pt x="6490227" y="539744"/>
                </a:lnTo>
                <a:lnTo>
                  <a:pt x="6490227" y="615944"/>
                </a:lnTo>
                <a:lnTo>
                  <a:pt x="6622052" y="615944"/>
                </a:lnTo>
                <a:lnTo>
                  <a:pt x="6622052" y="925316"/>
                </a:lnTo>
                <a:lnTo>
                  <a:pt x="6705111" y="925316"/>
                </a:lnTo>
                <a:lnTo>
                  <a:pt x="6705111" y="272282"/>
                </a:lnTo>
                <a:close/>
                <a:moveTo>
                  <a:pt x="8137670" y="268472"/>
                </a:moveTo>
                <a:lnTo>
                  <a:pt x="8137670" y="546602"/>
                </a:lnTo>
                <a:lnTo>
                  <a:pt x="8035562" y="546602"/>
                </a:lnTo>
                <a:lnTo>
                  <a:pt x="8035562" y="626612"/>
                </a:lnTo>
                <a:lnTo>
                  <a:pt x="8137670" y="626612"/>
                </a:lnTo>
                <a:lnTo>
                  <a:pt x="8137670" y="929126"/>
                </a:lnTo>
                <a:lnTo>
                  <a:pt x="8225300" y="929126"/>
                </a:lnTo>
                <a:lnTo>
                  <a:pt x="8225300" y="268472"/>
                </a:lnTo>
                <a:close/>
                <a:moveTo>
                  <a:pt x="7451870" y="268472"/>
                </a:moveTo>
                <a:lnTo>
                  <a:pt x="7451870" y="929126"/>
                </a:lnTo>
                <a:lnTo>
                  <a:pt x="7539500" y="929126"/>
                </a:lnTo>
                <a:lnTo>
                  <a:pt x="7539500" y="268472"/>
                </a:lnTo>
                <a:close/>
                <a:moveTo>
                  <a:pt x="6775214" y="268472"/>
                </a:moveTo>
                <a:lnTo>
                  <a:pt x="6775214" y="929126"/>
                </a:lnTo>
                <a:lnTo>
                  <a:pt x="6858272" y="929126"/>
                </a:lnTo>
                <a:lnTo>
                  <a:pt x="6858272" y="268472"/>
                </a:lnTo>
                <a:close/>
                <a:moveTo>
                  <a:pt x="6080270" y="268472"/>
                </a:moveTo>
                <a:lnTo>
                  <a:pt x="6080270" y="652520"/>
                </a:lnTo>
                <a:lnTo>
                  <a:pt x="6167900" y="652520"/>
                </a:lnTo>
                <a:lnTo>
                  <a:pt x="6167900" y="268472"/>
                </a:lnTo>
                <a:close/>
                <a:moveTo>
                  <a:pt x="0" y="0"/>
                </a:moveTo>
                <a:lnTo>
                  <a:pt x="8640000" y="0"/>
                </a:lnTo>
                <a:lnTo>
                  <a:pt x="8640000" y="1260000"/>
                </a:lnTo>
                <a:lnTo>
                  <a:pt x="0" y="1260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6000" b="1" dirty="0"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B1FAB4-D3EB-2050-BE6A-FEB37943F6A5}"/>
              </a:ext>
            </a:extLst>
          </p:cNvPr>
          <p:cNvSpPr txBox="1"/>
          <p:nvPr/>
        </p:nvSpPr>
        <p:spPr>
          <a:xfrm>
            <a:off x="9066719" y="1321204"/>
            <a:ext cx="1027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0695E9-7CD6-B52E-5BAF-E2798E0AAEBB}"/>
              </a:ext>
            </a:extLst>
          </p:cNvPr>
          <p:cNvSpPr txBox="1"/>
          <p:nvPr/>
        </p:nvSpPr>
        <p:spPr>
          <a:xfrm>
            <a:off x="9066720" y="2336867"/>
            <a:ext cx="2533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활용한</a:t>
            </a:r>
            <a:endParaRPr lang="ko-KR" altLang="en-US" sz="6000" b="1" dirty="0">
              <a:solidFill>
                <a:schemeClr val="bg1">
                  <a:lumMod val="95000"/>
                </a:schemeClr>
              </a:solidFill>
              <a:effectLst>
                <a:glow rad="101600">
                  <a:schemeClr val="bg1">
                    <a:lumMod val="50000"/>
                    <a:alpha val="60000"/>
                  </a:schemeClr>
                </a:glow>
              </a:effectLst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4D6CEC-CAA1-E6F8-60AD-7459B4476F02}"/>
              </a:ext>
            </a:extLst>
          </p:cNvPr>
          <p:cNvSpPr txBox="1"/>
          <p:nvPr/>
        </p:nvSpPr>
        <p:spPr>
          <a:xfrm>
            <a:off x="6987540" y="3474216"/>
            <a:ext cx="46129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glow rad="101600">
                    <a:prstClr val="white">
                      <a:lumMod val="50000"/>
                      <a:alpha val="60000"/>
                    </a:prstClr>
                  </a:glow>
                </a:effectLst>
                <a:uLnTx/>
                <a:uFillTx/>
                <a:latin typeface="학교안심 알림장 OTF R" panose="02000503000000000000" pitchFamily="50" charset="-127"/>
                <a:ea typeface="학교안심 알림장 OTF R" panose="02000503000000000000" pitchFamily="50" charset="-127"/>
                <a:cs typeface="+mn-cs"/>
              </a:rPr>
              <a:t>ipywidgets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16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4B9A242-D5B9-29CA-5E45-FFD489887366}"/>
              </a:ext>
            </a:extLst>
          </p:cNvPr>
          <p:cNvSpPr/>
          <p:nvPr/>
        </p:nvSpPr>
        <p:spPr>
          <a:xfrm>
            <a:off x="336000" y="1552506"/>
            <a:ext cx="11520000" cy="439923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D43D1-B342-2853-E1B0-EF8CFE4AE0EE}"/>
              </a:ext>
            </a:extLst>
          </p:cNvPr>
          <p:cNvSpPr txBox="1"/>
          <p:nvPr/>
        </p:nvSpPr>
        <p:spPr>
          <a:xfrm>
            <a:off x="336001" y="940829"/>
            <a:ext cx="65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PART3. ipywidgets </a:t>
            </a:r>
            <a:r>
              <a:rPr lang="en-US" altLang="ko-KR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- (1) </a:t>
            </a:r>
            <a:r>
              <a:rPr lang="ko-KR" alt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드롭다운</a:t>
            </a:r>
            <a:endParaRPr lang="ko-KR" altLang="en-US" sz="2800" b="1" dirty="0">
              <a:solidFill>
                <a:schemeClr val="tx2">
                  <a:lumMod val="90000"/>
                  <a:lumOff val="10000"/>
                </a:schemeClr>
              </a:solidFill>
              <a:latin typeface="학교안심 여행OTF R" panose="02020603020101020101" pitchFamily="18" charset="-127"/>
              <a:ea typeface="학교안심 여행OTF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8D78B-A873-C924-43FA-AC7B034DBE63}"/>
              </a:ext>
            </a:extLst>
          </p:cNvPr>
          <p:cNvSpPr txBox="1"/>
          <p:nvPr/>
        </p:nvSpPr>
        <p:spPr>
          <a:xfrm>
            <a:off x="415375" y="1596049"/>
            <a:ext cx="114406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Q11. </a:t>
            </a:r>
            <a:r>
              <a:rPr lang="ko-KR" altLang="en-US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문제 </a:t>
            </a: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10</a:t>
            </a:r>
            <a:r>
              <a:rPr lang="ko-KR" altLang="en-US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번이 </a:t>
            </a: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T</a:t>
            </a:r>
            <a:r>
              <a:rPr lang="ko-KR" altLang="en-US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가 되려면</a:t>
            </a: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해당 초능력을 보유한 캐릭터들의 이름을 출력하도록 </a:t>
            </a: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      )</a:t>
            </a:r>
            <a:r>
              <a:rPr lang="ko-KR" altLang="en-US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를 정의해야 한다</a:t>
            </a: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.	</a:t>
            </a:r>
            <a:r>
              <a:rPr lang="ko-KR" altLang="en-US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답</a:t>
            </a: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함수</a:t>
            </a:r>
            <a:endParaRPr lang="en-US" altLang="ko-KR" sz="14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</p:txBody>
      </p:sp>
      <p:pic>
        <p:nvPicPr>
          <p:cNvPr id="2" name="그림 1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FF9ECD77-AF92-6FFB-0033-CD4BB9145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19" y="618371"/>
            <a:ext cx="1354362" cy="135436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E36C34-C09A-44AC-F96C-64FADEDAC37A}"/>
              </a:ext>
            </a:extLst>
          </p:cNvPr>
          <p:cNvGrpSpPr/>
          <p:nvPr/>
        </p:nvGrpSpPr>
        <p:grpSpPr>
          <a:xfrm>
            <a:off x="336000" y="2061189"/>
            <a:ext cx="11520000" cy="3402351"/>
            <a:chOff x="336000" y="1172583"/>
            <a:chExt cx="11520000" cy="312322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02C43B-3EED-18FB-97C3-65891CAB5D00}"/>
                </a:ext>
              </a:extLst>
            </p:cNvPr>
            <p:cNvSpPr/>
            <p:nvPr/>
          </p:nvSpPr>
          <p:spPr>
            <a:xfrm>
              <a:off x="336000" y="1172583"/>
              <a:ext cx="11520000" cy="3123228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6035C5-4A5F-CA96-65A4-BA0DC653F57C}"/>
                </a:ext>
              </a:extLst>
            </p:cNvPr>
            <p:cNvSpPr txBox="1"/>
            <p:nvPr/>
          </p:nvSpPr>
          <p:spPr>
            <a:xfrm>
              <a:off x="415375" y="1216131"/>
              <a:ext cx="11116225" cy="30512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드롭다운 위젯 생성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ability_dropdown = widgets.Dropdown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options=abilities_list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드롭다운 위젯 출력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display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ability_dropdown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endPara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함수 정의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0070C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def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filter_heroes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ability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filtered_heros = final_data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[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final_data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[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ability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]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== </a:t>
              </a:r>
              <a:r>
                <a:rPr lang="en-US" altLang="ko-KR" sz="1400" b="1" dirty="0">
                  <a:solidFill>
                    <a:srgbClr val="0070C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True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]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	 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데이터프레임 조건 필터링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clear_output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wait=</a:t>
              </a:r>
              <a:r>
                <a:rPr lang="en-US" altLang="ko-KR" sz="1400" b="1" dirty="0">
                  <a:solidFill>
                    <a:srgbClr val="0070C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True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	  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이전 출력이 있다면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 clear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하고 새로운 출력 준비</a:t>
              </a:r>
              <a:endPara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display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ability_dropdown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display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filtered_heros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[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‘name’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]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	   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선택된 초능력을 가진 캐릭터 이름 출력</a:t>
              </a:r>
              <a:endPara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함수 적용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ability_dropdown.observe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rgbClr val="0070C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lambda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change: filter_heroes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change.new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names=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‘value’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6651EA-0500-AE1E-B19B-35B8A27E8502}"/>
              </a:ext>
            </a:extLst>
          </p:cNvPr>
          <p:cNvGrpSpPr/>
          <p:nvPr/>
        </p:nvGrpSpPr>
        <p:grpSpPr>
          <a:xfrm>
            <a:off x="466175" y="3403599"/>
            <a:ext cx="3912784" cy="1727201"/>
            <a:chOff x="466175" y="3403599"/>
            <a:chExt cx="3912784" cy="1727201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06A66F4-8026-98E3-8D2E-DFB38DD25BA7}"/>
                </a:ext>
              </a:extLst>
            </p:cNvPr>
            <p:cNvSpPr/>
            <p:nvPr/>
          </p:nvSpPr>
          <p:spPr>
            <a:xfrm>
              <a:off x="647700" y="3403599"/>
              <a:ext cx="808567" cy="270934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FAE01D5-4470-3E93-9096-8F464741AC76}"/>
                </a:ext>
              </a:extLst>
            </p:cNvPr>
            <p:cNvGrpSpPr/>
            <p:nvPr/>
          </p:nvGrpSpPr>
          <p:grpSpPr>
            <a:xfrm>
              <a:off x="466175" y="3583464"/>
              <a:ext cx="3912784" cy="1547336"/>
              <a:chOff x="466175" y="3583464"/>
              <a:chExt cx="3912784" cy="1480494"/>
            </a:xfrm>
          </p:grpSpPr>
          <p:sp>
            <p:nvSpPr>
              <p:cNvPr id="24" name="왼쪽 대괄호 23">
                <a:extLst>
                  <a:ext uri="{FF2B5EF4-FFF2-40B4-BE49-F238E27FC236}">
                    <a16:creationId xmlns:a16="http://schemas.microsoft.com/office/drawing/2014/main" id="{02D1AA10-CE62-0C47-E4E8-C32E2A44B019}"/>
                  </a:ext>
                </a:extLst>
              </p:cNvPr>
              <p:cNvSpPr/>
              <p:nvPr/>
            </p:nvSpPr>
            <p:spPr>
              <a:xfrm>
                <a:off x="466175" y="3583464"/>
                <a:ext cx="180424" cy="1208228"/>
              </a:xfrm>
              <a:prstGeom prst="leftBracket">
                <a:avLst>
                  <a:gd name="adj" fmla="val 6063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093C86F3-EBBC-7B3A-2C8D-99B9DCA08C87}"/>
                  </a:ext>
                </a:extLst>
              </p:cNvPr>
              <p:cNvGrpSpPr/>
              <p:nvPr/>
            </p:nvGrpSpPr>
            <p:grpSpPr>
              <a:xfrm>
                <a:off x="646598" y="4791692"/>
                <a:ext cx="3732361" cy="272266"/>
                <a:chOff x="646599" y="4791692"/>
                <a:chExt cx="3577590" cy="272266"/>
              </a:xfrm>
            </p:grpSpPr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67A79FC5-2543-2B54-6C14-64EC471F9866}"/>
                    </a:ext>
                  </a:extLst>
                </p:cNvPr>
                <p:cNvCxnSpPr>
                  <a:cxnSpLocks/>
                  <a:stCxn id="24" idx="2"/>
                </p:cNvCxnSpPr>
                <p:nvPr/>
              </p:nvCxnSpPr>
              <p:spPr>
                <a:xfrm>
                  <a:off x="646599" y="4791692"/>
                  <a:ext cx="3577590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B0DBB68A-4C70-8150-55BC-CE18FA895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1489" y="4791692"/>
                  <a:ext cx="0" cy="27226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2755D-D7A6-EDC4-8C9D-B7F8099E00B1}"/>
              </a:ext>
            </a:extLst>
          </p:cNvPr>
          <p:cNvGrpSpPr/>
          <p:nvPr/>
        </p:nvGrpSpPr>
        <p:grpSpPr>
          <a:xfrm>
            <a:off x="336000" y="5509566"/>
            <a:ext cx="11520000" cy="407606"/>
            <a:chOff x="336000" y="1045363"/>
            <a:chExt cx="11520000" cy="83789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981834-F525-41C0-20CD-6F3C33B2A2BA}"/>
                </a:ext>
              </a:extLst>
            </p:cNvPr>
            <p:cNvSpPr/>
            <p:nvPr/>
          </p:nvSpPr>
          <p:spPr>
            <a:xfrm>
              <a:off x="336000" y="1172586"/>
              <a:ext cx="11520000" cy="710676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A60F8A-A223-1F0B-5BA2-2C130F4B409F}"/>
                </a:ext>
              </a:extLst>
            </p:cNvPr>
            <p:cNvSpPr txBox="1"/>
            <p:nvPr/>
          </p:nvSpPr>
          <p:spPr>
            <a:xfrm>
              <a:off x="415375" y="1045363"/>
              <a:ext cx="11440625" cy="776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Q12.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현재 상태에서 다른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ability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를 클릭했을 때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해당 초능력을 보유한 캐릭터의 이름이 출력된다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 (T/F)			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T</a:t>
              </a:r>
              <a:endPara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83EC38F-E459-5A2E-2471-67089881BA6D}"/>
              </a:ext>
            </a:extLst>
          </p:cNvPr>
          <p:cNvGrpSpPr/>
          <p:nvPr/>
        </p:nvGrpSpPr>
        <p:grpSpPr>
          <a:xfrm>
            <a:off x="7450667" y="685800"/>
            <a:ext cx="2832221" cy="757270"/>
            <a:chOff x="7450667" y="685800"/>
            <a:chExt cx="2832221" cy="757270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A13D45B8-2A22-49A7-2FCA-4D5BDA09D60B}"/>
                </a:ext>
              </a:extLst>
            </p:cNvPr>
            <p:cNvSpPr/>
            <p:nvPr/>
          </p:nvSpPr>
          <p:spPr>
            <a:xfrm>
              <a:off x="7450667" y="685800"/>
              <a:ext cx="2832221" cy="757270"/>
            </a:xfrm>
            <a:custGeom>
              <a:avLst/>
              <a:gdLst>
                <a:gd name="connsiteX0" fmla="*/ 0 w 2832221"/>
                <a:gd name="connsiteY0" fmla="*/ 126214 h 757270"/>
                <a:gd name="connsiteX1" fmla="*/ 126214 w 2832221"/>
                <a:gd name="connsiteY1" fmla="*/ 0 h 757270"/>
                <a:gd name="connsiteX2" fmla="*/ 634852 w 2832221"/>
                <a:gd name="connsiteY2" fmla="*/ 0 h 757270"/>
                <a:gd name="connsiteX3" fmla="*/ 1112972 w 2832221"/>
                <a:gd name="connsiteY3" fmla="*/ 0 h 757270"/>
                <a:gd name="connsiteX4" fmla="*/ 1652129 w 2832221"/>
                <a:gd name="connsiteY4" fmla="*/ 0 h 757270"/>
                <a:gd name="connsiteX5" fmla="*/ 1652129 w 2832221"/>
                <a:gd name="connsiteY5" fmla="*/ 0 h 757270"/>
                <a:gd name="connsiteX6" fmla="*/ 2006157 w 2832221"/>
                <a:gd name="connsiteY6" fmla="*/ 0 h 757270"/>
                <a:gd name="connsiteX7" fmla="*/ 2360184 w 2832221"/>
                <a:gd name="connsiteY7" fmla="*/ 0 h 757270"/>
                <a:gd name="connsiteX8" fmla="*/ 2706007 w 2832221"/>
                <a:gd name="connsiteY8" fmla="*/ 0 h 757270"/>
                <a:gd name="connsiteX9" fmla="*/ 2832221 w 2832221"/>
                <a:gd name="connsiteY9" fmla="*/ 126214 h 757270"/>
                <a:gd name="connsiteX10" fmla="*/ 2832221 w 2832221"/>
                <a:gd name="connsiteY10" fmla="*/ 441741 h 757270"/>
                <a:gd name="connsiteX11" fmla="*/ 3078426 w 2832221"/>
                <a:gd name="connsiteY11" fmla="*/ 627928 h 757270"/>
                <a:gd name="connsiteX12" fmla="*/ 2832221 w 2832221"/>
                <a:gd name="connsiteY12" fmla="*/ 631058 h 757270"/>
                <a:gd name="connsiteX13" fmla="*/ 2832221 w 2832221"/>
                <a:gd name="connsiteY13" fmla="*/ 631056 h 757270"/>
                <a:gd name="connsiteX14" fmla="*/ 2706007 w 2832221"/>
                <a:gd name="connsiteY14" fmla="*/ 757270 h 757270"/>
                <a:gd name="connsiteX15" fmla="*/ 2360184 w 2832221"/>
                <a:gd name="connsiteY15" fmla="*/ 757270 h 757270"/>
                <a:gd name="connsiteX16" fmla="*/ 2027398 w 2832221"/>
                <a:gd name="connsiteY16" fmla="*/ 757270 h 757270"/>
                <a:gd name="connsiteX17" fmla="*/ 1652129 w 2832221"/>
                <a:gd name="connsiteY17" fmla="*/ 757270 h 757270"/>
                <a:gd name="connsiteX18" fmla="*/ 1652129 w 2832221"/>
                <a:gd name="connsiteY18" fmla="*/ 757270 h 757270"/>
                <a:gd name="connsiteX19" fmla="*/ 1158750 w 2832221"/>
                <a:gd name="connsiteY19" fmla="*/ 757270 h 757270"/>
                <a:gd name="connsiteX20" fmla="*/ 650111 w 2832221"/>
                <a:gd name="connsiteY20" fmla="*/ 757270 h 757270"/>
                <a:gd name="connsiteX21" fmla="*/ 126214 w 2832221"/>
                <a:gd name="connsiteY21" fmla="*/ 757270 h 757270"/>
                <a:gd name="connsiteX22" fmla="*/ 0 w 2832221"/>
                <a:gd name="connsiteY22" fmla="*/ 631056 h 757270"/>
                <a:gd name="connsiteX23" fmla="*/ 0 w 2832221"/>
                <a:gd name="connsiteY23" fmla="*/ 631058 h 757270"/>
                <a:gd name="connsiteX24" fmla="*/ 0 w 2832221"/>
                <a:gd name="connsiteY24" fmla="*/ 441741 h 757270"/>
                <a:gd name="connsiteX25" fmla="*/ 0 w 2832221"/>
                <a:gd name="connsiteY25" fmla="*/ 441741 h 757270"/>
                <a:gd name="connsiteX26" fmla="*/ 0 w 2832221"/>
                <a:gd name="connsiteY26" fmla="*/ 126214 h 7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832221" h="757270" fill="none" extrusionOk="0">
                  <a:moveTo>
                    <a:pt x="0" y="126214"/>
                  </a:moveTo>
                  <a:cubicBezTo>
                    <a:pt x="-7022" y="42624"/>
                    <a:pt x="60770" y="1423"/>
                    <a:pt x="126214" y="0"/>
                  </a:cubicBezTo>
                  <a:cubicBezTo>
                    <a:pt x="279257" y="22077"/>
                    <a:pt x="400498" y="2550"/>
                    <a:pt x="634852" y="0"/>
                  </a:cubicBezTo>
                  <a:cubicBezTo>
                    <a:pt x="869206" y="-2550"/>
                    <a:pt x="915772" y="-5702"/>
                    <a:pt x="1112972" y="0"/>
                  </a:cubicBezTo>
                  <a:cubicBezTo>
                    <a:pt x="1310172" y="5702"/>
                    <a:pt x="1515793" y="7720"/>
                    <a:pt x="1652129" y="0"/>
                  </a:cubicBezTo>
                  <a:lnTo>
                    <a:pt x="1652129" y="0"/>
                  </a:lnTo>
                  <a:cubicBezTo>
                    <a:pt x="1783845" y="-5680"/>
                    <a:pt x="1865412" y="15812"/>
                    <a:pt x="2006157" y="0"/>
                  </a:cubicBezTo>
                  <a:cubicBezTo>
                    <a:pt x="2146902" y="-15812"/>
                    <a:pt x="2283961" y="-9911"/>
                    <a:pt x="2360184" y="0"/>
                  </a:cubicBezTo>
                  <a:cubicBezTo>
                    <a:pt x="2490816" y="2434"/>
                    <a:pt x="2565079" y="14912"/>
                    <a:pt x="2706007" y="0"/>
                  </a:cubicBezTo>
                  <a:cubicBezTo>
                    <a:pt x="2777131" y="-1237"/>
                    <a:pt x="2829389" y="53516"/>
                    <a:pt x="2832221" y="126214"/>
                  </a:cubicBezTo>
                  <a:cubicBezTo>
                    <a:pt x="2818788" y="227121"/>
                    <a:pt x="2834880" y="298819"/>
                    <a:pt x="2832221" y="441741"/>
                  </a:cubicBezTo>
                  <a:cubicBezTo>
                    <a:pt x="2919245" y="497927"/>
                    <a:pt x="2965052" y="558660"/>
                    <a:pt x="3078426" y="627928"/>
                  </a:cubicBezTo>
                  <a:cubicBezTo>
                    <a:pt x="3020146" y="620326"/>
                    <a:pt x="2941828" y="630607"/>
                    <a:pt x="2832221" y="631058"/>
                  </a:cubicBezTo>
                  <a:lnTo>
                    <a:pt x="2832221" y="631056"/>
                  </a:lnTo>
                  <a:cubicBezTo>
                    <a:pt x="2840268" y="687921"/>
                    <a:pt x="2765398" y="768879"/>
                    <a:pt x="2706007" y="757270"/>
                  </a:cubicBezTo>
                  <a:cubicBezTo>
                    <a:pt x="2603472" y="755721"/>
                    <a:pt x="2444189" y="757351"/>
                    <a:pt x="2360184" y="757270"/>
                  </a:cubicBezTo>
                  <a:cubicBezTo>
                    <a:pt x="2217062" y="755849"/>
                    <a:pt x="2157549" y="767149"/>
                    <a:pt x="2027398" y="757270"/>
                  </a:cubicBezTo>
                  <a:cubicBezTo>
                    <a:pt x="1897247" y="747391"/>
                    <a:pt x="1801796" y="755427"/>
                    <a:pt x="1652129" y="757270"/>
                  </a:cubicBezTo>
                  <a:lnTo>
                    <a:pt x="1652129" y="757270"/>
                  </a:lnTo>
                  <a:cubicBezTo>
                    <a:pt x="1508929" y="778141"/>
                    <a:pt x="1356775" y="773770"/>
                    <a:pt x="1158750" y="757270"/>
                  </a:cubicBezTo>
                  <a:cubicBezTo>
                    <a:pt x="960725" y="740770"/>
                    <a:pt x="854440" y="736860"/>
                    <a:pt x="650111" y="757270"/>
                  </a:cubicBezTo>
                  <a:cubicBezTo>
                    <a:pt x="445782" y="777680"/>
                    <a:pt x="254825" y="746898"/>
                    <a:pt x="126214" y="757270"/>
                  </a:cubicBezTo>
                  <a:cubicBezTo>
                    <a:pt x="57615" y="768559"/>
                    <a:pt x="-9824" y="691681"/>
                    <a:pt x="0" y="631056"/>
                  </a:cubicBezTo>
                  <a:lnTo>
                    <a:pt x="0" y="631058"/>
                  </a:lnTo>
                  <a:cubicBezTo>
                    <a:pt x="-324" y="586569"/>
                    <a:pt x="3255" y="508150"/>
                    <a:pt x="0" y="441741"/>
                  </a:cubicBezTo>
                  <a:lnTo>
                    <a:pt x="0" y="441741"/>
                  </a:lnTo>
                  <a:cubicBezTo>
                    <a:pt x="-247" y="321867"/>
                    <a:pt x="11465" y="283652"/>
                    <a:pt x="0" y="126214"/>
                  </a:cubicBezTo>
                  <a:close/>
                </a:path>
                <a:path w="2832221" h="757270" stroke="0" extrusionOk="0">
                  <a:moveTo>
                    <a:pt x="0" y="126214"/>
                  </a:moveTo>
                  <a:cubicBezTo>
                    <a:pt x="-4572" y="55880"/>
                    <a:pt x="41845" y="364"/>
                    <a:pt x="126214" y="0"/>
                  </a:cubicBezTo>
                  <a:cubicBezTo>
                    <a:pt x="363871" y="-2997"/>
                    <a:pt x="383273" y="16602"/>
                    <a:pt x="619593" y="0"/>
                  </a:cubicBezTo>
                  <a:cubicBezTo>
                    <a:pt x="855913" y="-16602"/>
                    <a:pt x="964700" y="9066"/>
                    <a:pt x="1097713" y="0"/>
                  </a:cubicBezTo>
                  <a:cubicBezTo>
                    <a:pt x="1230726" y="-9066"/>
                    <a:pt x="1444258" y="-2175"/>
                    <a:pt x="1652129" y="0"/>
                  </a:cubicBezTo>
                  <a:lnTo>
                    <a:pt x="1652129" y="0"/>
                  </a:lnTo>
                  <a:cubicBezTo>
                    <a:pt x="1813883" y="8806"/>
                    <a:pt x="1910083" y="2371"/>
                    <a:pt x="1999076" y="0"/>
                  </a:cubicBezTo>
                  <a:cubicBezTo>
                    <a:pt x="2088069" y="-2371"/>
                    <a:pt x="2216624" y="-642"/>
                    <a:pt x="2360184" y="0"/>
                  </a:cubicBezTo>
                  <a:cubicBezTo>
                    <a:pt x="2520164" y="12000"/>
                    <a:pt x="2614263" y="-13326"/>
                    <a:pt x="2706007" y="0"/>
                  </a:cubicBezTo>
                  <a:cubicBezTo>
                    <a:pt x="2789488" y="7946"/>
                    <a:pt x="2840388" y="58090"/>
                    <a:pt x="2832221" y="126214"/>
                  </a:cubicBezTo>
                  <a:cubicBezTo>
                    <a:pt x="2832344" y="213557"/>
                    <a:pt x="2831342" y="334525"/>
                    <a:pt x="2832221" y="441741"/>
                  </a:cubicBezTo>
                  <a:cubicBezTo>
                    <a:pt x="2939663" y="531000"/>
                    <a:pt x="3002592" y="569695"/>
                    <a:pt x="3078426" y="627928"/>
                  </a:cubicBezTo>
                  <a:cubicBezTo>
                    <a:pt x="2973948" y="619368"/>
                    <a:pt x="2935944" y="619059"/>
                    <a:pt x="2832221" y="631058"/>
                  </a:cubicBezTo>
                  <a:lnTo>
                    <a:pt x="2832221" y="631056"/>
                  </a:lnTo>
                  <a:cubicBezTo>
                    <a:pt x="2830905" y="703536"/>
                    <a:pt x="2770061" y="751140"/>
                    <a:pt x="2706007" y="757270"/>
                  </a:cubicBezTo>
                  <a:cubicBezTo>
                    <a:pt x="2546401" y="760278"/>
                    <a:pt x="2469553" y="748875"/>
                    <a:pt x="2360184" y="757270"/>
                  </a:cubicBezTo>
                  <a:cubicBezTo>
                    <a:pt x="2242085" y="742783"/>
                    <a:pt x="2130694" y="764493"/>
                    <a:pt x="1991995" y="757270"/>
                  </a:cubicBezTo>
                  <a:cubicBezTo>
                    <a:pt x="1853296" y="750047"/>
                    <a:pt x="1815985" y="769605"/>
                    <a:pt x="1652129" y="757270"/>
                  </a:cubicBezTo>
                  <a:lnTo>
                    <a:pt x="1652129" y="757270"/>
                  </a:lnTo>
                  <a:cubicBezTo>
                    <a:pt x="1527615" y="753036"/>
                    <a:pt x="1286962" y="744782"/>
                    <a:pt x="1174009" y="757270"/>
                  </a:cubicBezTo>
                  <a:cubicBezTo>
                    <a:pt x="1061056" y="769758"/>
                    <a:pt x="843593" y="765475"/>
                    <a:pt x="650111" y="757270"/>
                  </a:cubicBezTo>
                  <a:cubicBezTo>
                    <a:pt x="456629" y="749065"/>
                    <a:pt x="238795" y="746540"/>
                    <a:pt x="126214" y="757270"/>
                  </a:cubicBezTo>
                  <a:cubicBezTo>
                    <a:pt x="64487" y="769498"/>
                    <a:pt x="-514" y="706194"/>
                    <a:pt x="0" y="631056"/>
                  </a:cubicBezTo>
                  <a:lnTo>
                    <a:pt x="0" y="631058"/>
                  </a:lnTo>
                  <a:cubicBezTo>
                    <a:pt x="-3932" y="552270"/>
                    <a:pt x="-4625" y="536289"/>
                    <a:pt x="0" y="441741"/>
                  </a:cubicBezTo>
                  <a:lnTo>
                    <a:pt x="0" y="441741"/>
                  </a:lnTo>
                  <a:cubicBezTo>
                    <a:pt x="14716" y="304236"/>
                    <a:pt x="-4643" y="219478"/>
                    <a:pt x="0" y="126214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274267442">
                    <a:prstGeom prst="wedgeRoundRectCallout">
                      <a:avLst>
                        <a:gd name="adj1" fmla="val 58693"/>
                        <a:gd name="adj2" fmla="val 32920"/>
                        <a:gd name="adj3" fmla="val 16667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C201F4-F03C-3E72-12EC-3DBDDD0D247C}"/>
                </a:ext>
              </a:extLst>
            </p:cNvPr>
            <p:cNvSpPr txBox="1"/>
            <p:nvPr/>
          </p:nvSpPr>
          <p:spPr>
            <a:xfrm>
              <a:off x="7463692" y="741269"/>
              <a:ext cx="281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filter_heroes(ability) </a:t>
              </a:r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함수를 통해 선택된</a:t>
              </a:r>
              <a:endParaRPr lang="en-US" altLang="ko-KR" sz="1200" b="1" dirty="0"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초능력을 가진 캐릭터 이름이 출력되고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</a:t>
              </a:r>
            </a:p>
            <a:p>
              <a:pPr algn="l"/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선택이 바뀌면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출력도 같이 바뀝니다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46C7DE2-B5D5-2203-51B1-655FA650B6CB}"/>
              </a:ext>
            </a:extLst>
          </p:cNvPr>
          <p:cNvGrpSpPr/>
          <p:nvPr/>
        </p:nvGrpSpPr>
        <p:grpSpPr>
          <a:xfrm>
            <a:off x="336000" y="5916114"/>
            <a:ext cx="11520000" cy="407606"/>
            <a:chOff x="336000" y="1045363"/>
            <a:chExt cx="11520000" cy="83789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7D283F-D515-FE17-64AB-8CEBF95FB786}"/>
                </a:ext>
              </a:extLst>
            </p:cNvPr>
            <p:cNvSpPr/>
            <p:nvPr/>
          </p:nvSpPr>
          <p:spPr>
            <a:xfrm>
              <a:off x="336000" y="1172586"/>
              <a:ext cx="11520000" cy="710676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619322-EE7A-8B3F-2AC8-3B6701D44484}"/>
                </a:ext>
              </a:extLst>
            </p:cNvPr>
            <p:cNvSpPr txBox="1"/>
            <p:nvPr/>
          </p:nvSpPr>
          <p:spPr>
            <a:xfrm>
              <a:off x="415375" y="1045363"/>
              <a:ext cx="11440625" cy="776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Q13.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함수에서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clear_output(wait=True)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를 없애고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실행하면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드롭다운 선택을 바꿀 때마다 출력 결과가 계속 누적된다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 (T/F)	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T</a:t>
              </a:r>
              <a:endPara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02E6CD03-3D65-E2E1-7D32-90BAC01685EF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rcRect b="11266"/>
          <a:stretch/>
        </p:blipFill>
        <p:spPr>
          <a:xfrm>
            <a:off x="415374" y="6384392"/>
            <a:ext cx="3240000" cy="36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FA0BF21-0256-B8D1-D95F-F644617ACC29}"/>
              </a:ext>
            </a:extLst>
          </p:cNvPr>
          <p:cNvSpPr txBox="1"/>
          <p:nvPr/>
        </p:nvSpPr>
        <p:spPr>
          <a:xfrm>
            <a:off x="7573187" y="2264826"/>
            <a:ext cx="4120613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SzPct val="120000"/>
            </a:pP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&lt; observe() </a:t>
            </a:r>
            <a:r>
              <a:rPr lang="ko-KR" altLang="en-US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메서드 </a:t>
            </a: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&gt;</a:t>
            </a:r>
          </a:p>
          <a:p>
            <a:pPr algn="l">
              <a:buSzPct val="120000"/>
            </a:pP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 handler function </a:t>
            </a:r>
            <a:r>
              <a:rPr lang="en-US" altLang="ko-KR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→</a:t>
            </a: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 lambda</a:t>
            </a:r>
            <a:r>
              <a:rPr lang="ko-KR" altLang="en-US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 함수</a:t>
            </a:r>
            <a:endParaRPr lang="en-US" altLang="ko-KR" sz="14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ctr">
              <a:buSzPct val="120000"/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	           (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그 안에 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filter_heroes()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함수 호출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</a:p>
          <a:p>
            <a:pPr algn="l">
              <a:buSzPct val="120000"/>
            </a:pP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 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filter_heroes()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의 매개변수는 새로 바뀐 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change(new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속성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</a:p>
          <a:p>
            <a:pPr algn="l">
              <a:buSzPct val="120000"/>
            </a:pPr>
            <a:r>
              <a:rPr lang="ko-KR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</a:t>
            </a: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names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 → 추적할 속성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(abilities_list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의 선택된 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value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변화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1EEEFD-1129-EEAA-28B5-C10687716E8D}"/>
              </a:ext>
            </a:extLst>
          </p:cNvPr>
          <p:cNvSpPr/>
          <p:nvPr/>
        </p:nvSpPr>
        <p:spPr>
          <a:xfrm>
            <a:off x="10862144" y="5618313"/>
            <a:ext cx="475312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2C8CD2-C096-B88C-EFAA-8E73D62E13E9}"/>
              </a:ext>
            </a:extLst>
          </p:cNvPr>
          <p:cNvSpPr/>
          <p:nvPr/>
        </p:nvSpPr>
        <p:spPr>
          <a:xfrm>
            <a:off x="10862144" y="6007091"/>
            <a:ext cx="475312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91197B-9006-73B5-0338-CAD77BFCC5E6}"/>
              </a:ext>
            </a:extLst>
          </p:cNvPr>
          <p:cNvSpPr/>
          <p:nvPr/>
        </p:nvSpPr>
        <p:spPr>
          <a:xfrm>
            <a:off x="9947307" y="1617746"/>
            <a:ext cx="475312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99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0BE83-E072-E51A-132B-4DA7946E26B7}"/>
              </a:ext>
            </a:extLst>
          </p:cNvPr>
          <p:cNvSpPr txBox="1"/>
          <p:nvPr/>
        </p:nvSpPr>
        <p:spPr>
          <a:xfrm>
            <a:off x="336000" y="940829"/>
            <a:ext cx="891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PART3. ipywidgets </a:t>
            </a:r>
            <a:r>
              <a:rPr lang="en-US" altLang="ko-KR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- (2) </a:t>
            </a:r>
            <a:r>
              <a:rPr lang="ko-KR" alt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검색 위젯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(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텍스트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+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버튼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)</a:t>
            </a:r>
            <a:endParaRPr lang="ko-KR" altLang="en-US" sz="2800" b="1" dirty="0">
              <a:solidFill>
                <a:schemeClr val="tx2">
                  <a:lumMod val="90000"/>
                  <a:lumOff val="10000"/>
                </a:schemeClr>
              </a:solidFill>
              <a:latin typeface="학교안심 여행OTF R" panose="02020603020101020101" pitchFamily="18" charset="-127"/>
              <a:ea typeface="학교안심 여행OTF R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3F0986-3F6A-0C44-71A3-84AB416AF6FB}"/>
              </a:ext>
            </a:extLst>
          </p:cNvPr>
          <p:cNvGrpSpPr/>
          <p:nvPr/>
        </p:nvGrpSpPr>
        <p:grpSpPr>
          <a:xfrm>
            <a:off x="336000" y="1552506"/>
            <a:ext cx="11520000" cy="657294"/>
            <a:chOff x="336000" y="1172586"/>
            <a:chExt cx="11520000" cy="65729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236444-084B-C6E6-0652-446804CEB0AF}"/>
                </a:ext>
              </a:extLst>
            </p:cNvPr>
            <p:cNvSpPr/>
            <p:nvPr/>
          </p:nvSpPr>
          <p:spPr>
            <a:xfrm>
              <a:off x="336000" y="1172586"/>
              <a:ext cx="11520000" cy="65729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633D7-3714-19A2-60AA-73E4A839CA33}"/>
                </a:ext>
              </a:extLst>
            </p:cNvPr>
            <p:cNvSpPr txBox="1"/>
            <p:nvPr/>
          </p:nvSpPr>
          <p:spPr>
            <a:xfrm>
              <a:off x="415375" y="1216129"/>
              <a:ext cx="57590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import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ipywidgets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as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widgets</a:t>
              </a:r>
            </a:p>
            <a:p>
              <a:pPr algn="l"/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from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Ipython.display 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import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display, clear_output</a:t>
              </a:r>
              <a:endPara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588778-A722-AE78-6AEB-B1FC4770462F}"/>
              </a:ext>
            </a:extLst>
          </p:cNvPr>
          <p:cNvGrpSpPr/>
          <p:nvPr/>
        </p:nvGrpSpPr>
        <p:grpSpPr>
          <a:xfrm>
            <a:off x="336000" y="4160520"/>
            <a:ext cx="11520000" cy="407606"/>
            <a:chOff x="336000" y="1045363"/>
            <a:chExt cx="11520000" cy="8378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256C4B9-2903-A6B2-E871-921B89426E69}"/>
                </a:ext>
              </a:extLst>
            </p:cNvPr>
            <p:cNvSpPr/>
            <p:nvPr/>
          </p:nvSpPr>
          <p:spPr>
            <a:xfrm>
              <a:off x="336000" y="1172586"/>
              <a:ext cx="11520000" cy="710676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C19634-B0FD-B589-7D7E-91E8C65330F4}"/>
                </a:ext>
              </a:extLst>
            </p:cNvPr>
            <p:cNvSpPr txBox="1"/>
            <p:nvPr/>
          </p:nvSpPr>
          <p:spPr>
            <a:xfrm>
              <a:off x="415375" y="1045363"/>
              <a:ext cx="11440625" cy="776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Q14.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현재 출력된 텍스트 위젯에 검색할 캐릭터 이름을 입력하고 버튼 위젯을 클릭하면 기본 정보가 출력이 될까요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	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F</a:t>
              </a:r>
              <a:endPara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7BA691-A219-BEAB-7ACC-1E3AC48BA1C6}"/>
              </a:ext>
            </a:extLst>
          </p:cNvPr>
          <p:cNvGrpSpPr/>
          <p:nvPr/>
        </p:nvGrpSpPr>
        <p:grpSpPr>
          <a:xfrm>
            <a:off x="336000" y="2271689"/>
            <a:ext cx="11520000" cy="1888831"/>
            <a:chOff x="336000" y="1172583"/>
            <a:chExt cx="11520000" cy="194031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16890D-E576-622B-1A4B-5C0AA7BF2388}"/>
                </a:ext>
              </a:extLst>
            </p:cNvPr>
            <p:cNvSpPr/>
            <p:nvPr/>
          </p:nvSpPr>
          <p:spPr>
            <a:xfrm>
              <a:off x="336000" y="1172583"/>
              <a:ext cx="11520000" cy="1940317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5D3EE8-EE5A-5704-9541-C4FC552A993F}"/>
                </a:ext>
              </a:extLst>
            </p:cNvPr>
            <p:cNvSpPr txBox="1"/>
            <p:nvPr/>
          </p:nvSpPr>
          <p:spPr>
            <a:xfrm>
              <a:off x="415375" y="1216131"/>
              <a:ext cx="11116225" cy="18653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텍스트 위젯 생성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search_box = widgets.Text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placeholder=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‘Enter character name’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description=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‘Search:’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</a:p>
            <a:p>
              <a:pPr algn="l"/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버튼 위젯 생성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search_button = widgets.Button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description=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‘search’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두 위젯 출력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display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search_box, search_button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EC973A4-3761-5B71-1B64-F2B3E2705F0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t="-1288" b="6454"/>
          <a:stretch/>
        </p:blipFill>
        <p:spPr>
          <a:xfrm>
            <a:off x="415375" y="4700583"/>
            <a:ext cx="3600000" cy="72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B48116-2175-14F9-E5C8-9B7B31FC92B5}"/>
              </a:ext>
            </a:extLst>
          </p:cNvPr>
          <p:cNvSpPr/>
          <p:nvPr/>
        </p:nvSpPr>
        <p:spPr>
          <a:xfrm>
            <a:off x="9925290" y="4269267"/>
            <a:ext cx="439839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49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B874ED-B6F5-7BE0-CA2D-BFD9DE122862}"/>
              </a:ext>
            </a:extLst>
          </p:cNvPr>
          <p:cNvSpPr txBox="1"/>
          <p:nvPr/>
        </p:nvSpPr>
        <p:spPr>
          <a:xfrm>
            <a:off x="336000" y="940829"/>
            <a:ext cx="891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PART3. ipywidgets </a:t>
            </a:r>
            <a:r>
              <a:rPr lang="en-US" altLang="ko-KR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- (2) </a:t>
            </a:r>
            <a:r>
              <a:rPr lang="ko-KR" alt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검색 위젯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(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텍스트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+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버튼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)</a:t>
            </a:r>
            <a:endParaRPr lang="ko-KR" altLang="en-US" sz="2800" b="1" dirty="0">
              <a:solidFill>
                <a:schemeClr val="tx2">
                  <a:lumMod val="90000"/>
                  <a:lumOff val="10000"/>
                </a:schemeClr>
              </a:solidFill>
              <a:latin typeface="학교안심 여행OTF R" panose="02020603020101020101" pitchFamily="18" charset="-127"/>
              <a:ea typeface="학교안심 여행OTF R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D9D04E-4181-179B-AD22-D3F758B96485}"/>
              </a:ext>
            </a:extLst>
          </p:cNvPr>
          <p:cNvGrpSpPr/>
          <p:nvPr/>
        </p:nvGrpSpPr>
        <p:grpSpPr>
          <a:xfrm>
            <a:off x="336000" y="1552505"/>
            <a:ext cx="11520000" cy="3794738"/>
            <a:chOff x="336000" y="1172585"/>
            <a:chExt cx="11520000" cy="414499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3DBF58-01C0-F2CB-1419-93A13054FBA5}"/>
                </a:ext>
              </a:extLst>
            </p:cNvPr>
            <p:cNvSpPr/>
            <p:nvPr/>
          </p:nvSpPr>
          <p:spPr>
            <a:xfrm>
              <a:off x="336000" y="1172585"/>
              <a:ext cx="11520000" cy="414440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1C6027-F7BF-4FEC-9A71-6AB705C52357}"/>
                </a:ext>
              </a:extLst>
            </p:cNvPr>
            <p:cNvSpPr txBox="1"/>
            <p:nvPr/>
          </p:nvSpPr>
          <p:spPr>
            <a:xfrm>
              <a:off x="415375" y="1216128"/>
              <a:ext cx="11327100" cy="41014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함수 정의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0070C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def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on_button_click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event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  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event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는 함수 내 매개변수로 들어간 게 아니라 버튼 클릭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“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이벤트 객체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”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search_term = search_box.value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if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not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len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search_term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== </a:t>
              </a:r>
              <a:r>
                <a:rPr lang="en-US" altLang="ko-KR" sz="1400" b="1" dirty="0">
                  <a:solidFill>
                    <a:srgbClr val="92D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0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    filter_by_name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search_term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	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검색어가 있는 경우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filter_by_name()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함수 호출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else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    </a:t>
              </a:r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print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“No name entered. Please try again.”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  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검색어가 없는 경우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오류 메시지 출력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endPara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0070C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def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filter_by_name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search_name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filtered_data = final_data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[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final_data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[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‘name’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]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</a:t>
              </a:r>
              <a:r>
                <a:rPr lang="en-US" altLang="ko-KR" sz="1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str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.contains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search_term, 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case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=</a:t>
              </a:r>
              <a:r>
                <a:rPr lang="en-US" altLang="ko-KR" sz="1400" b="1" dirty="0">
                  <a:solidFill>
                    <a:srgbClr val="0070C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False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]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clear_output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wait=</a:t>
              </a:r>
              <a:r>
                <a:rPr lang="en-US" altLang="ko-KR" sz="1400" b="1" dirty="0">
                  <a:solidFill>
                    <a:srgbClr val="0070C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True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display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search_box, search_button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display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filtered_data.iloc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[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:, :</a:t>
              </a:r>
              <a:r>
                <a:rPr lang="en-US" altLang="ko-KR" sz="1400" b="1" dirty="0">
                  <a:solidFill>
                    <a:srgbClr val="92D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10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]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함수 적용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버튼 클릭 </a:t>
              </a:r>
              <a:r>
                <a:rPr lang="ko-KR" altLang="en-US" sz="1400" b="1" dirty="0">
                  <a:solidFill>
                    <a:srgbClr val="00B050"/>
                  </a:solidFill>
                  <a:latin typeface="Cambria" panose="02040503050406030204" pitchFamily="18" charset="0"/>
                  <a:ea typeface="학교안심 산뜻돋움 L" panose="020B0303000000000000" pitchFamily="34" charset="-127"/>
                </a:rPr>
                <a:t>→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on_button_click()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함수 호출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search_button.on_click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on_button_click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A47C4D8-76E5-10B1-CBFA-3C4ADCCCC124}"/>
              </a:ext>
            </a:extLst>
          </p:cNvPr>
          <p:cNvGrpSpPr/>
          <p:nvPr/>
        </p:nvGrpSpPr>
        <p:grpSpPr>
          <a:xfrm>
            <a:off x="336000" y="5360002"/>
            <a:ext cx="11520000" cy="407606"/>
            <a:chOff x="336000" y="1045363"/>
            <a:chExt cx="11520000" cy="83789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30B811-C37A-BBC5-8EDB-B18AE73EA9D5}"/>
                </a:ext>
              </a:extLst>
            </p:cNvPr>
            <p:cNvSpPr/>
            <p:nvPr/>
          </p:nvSpPr>
          <p:spPr>
            <a:xfrm>
              <a:off x="336000" y="1172586"/>
              <a:ext cx="11520000" cy="710676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2AA724-D70C-94C8-790B-226F08DC34CB}"/>
                </a:ext>
              </a:extLst>
            </p:cNvPr>
            <p:cNvSpPr txBox="1"/>
            <p:nvPr/>
          </p:nvSpPr>
          <p:spPr>
            <a:xfrm>
              <a:off x="415375" y="1045363"/>
              <a:ext cx="11440625" cy="776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Q15. Spider-Man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의 눈동자 색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(Eye color)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은 어떤 색깔일까요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		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hazel</a:t>
              </a:r>
              <a:endPara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35AE7C-309E-9D07-21F5-CA530153EB11}"/>
              </a:ext>
            </a:extLst>
          </p:cNvPr>
          <p:cNvGrpSpPr/>
          <p:nvPr/>
        </p:nvGrpSpPr>
        <p:grpSpPr>
          <a:xfrm>
            <a:off x="336000" y="5767608"/>
            <a:ext cx="11520000" cy="407606"/>
            <a:chOff x="336000" y="1045363"/>
            <a:chExt cx="11520000" cy="83789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F82854-BF37-FC98-BF8F-1981B1FCF74E}"/>
                </a:ext>
              </a:extLst>
            </p:cNvPr>
            <p:cNvSpPr/>
            <p:nvPr/>
          </p:nvSpPr>
          <p:spPr>
            <a:xfrm>
              <a:off x="336000" y="1172586"/>
              <a:ext cx="11520000" cy="710676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4BBC31-747C-E900-8702-ABCC2819FECD}"/>
                </a:ext>
              </a:extLst>
            </p:cNvPr>
            <p:cNvSpPr txBox="1"/>
            <p:nvPr/>
          </p:nvSpPr>
          <p:spPr>
            <a:xfrm>
              <a:off x="415375" y="1045363"/>
              <a:ext cx="11440625" cy="776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Q16.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토르의 키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(cm)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와 몸무게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(kg)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를 각각 검색 결과에서 찾아주세요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		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198.0(cm) / 288.0(kg)</a:t>
              </a:r>
              <a:endPara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C5F6823-4F73-FE40-FCB6-1F6DA007DF20}"/>
              </a:ext>
            </a:extLst>
          </p:cNvPr>
          <p:cNvGrpSpPr/>
          <p:nvPr/>
        </p:nvGrpSpPr>
        <p:grpSpPr>
          <a:xfrm>
            <a:off x="336000" y="6186388"/>
            <a:ext cx="11520000" cy="407606"/>
            <a:chOff x="336000" y="1045363"/>
            <a:chExt cx="11520000" cy="83789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A89577C-B24E-B479-4F85-63FF8EC03914}"/>
                </a:ext>
              </a:extLst>
            </p:cNvPr>
            <p:cNvSpPr/>
            <p:nvPr/>
          </p:nvSpPr>
          <p:spPr>
            <a:xfrm>
              <a:off x="336000" y="1172586"/>
              <a:ext cx="11520000" cy="710676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6F0C3-66CE-42CB-F7CD-1BB5CBBB7D43}"/>
                </a:ext>
              </a:extLst>
            </p:cNvPr>
            <p:cNvSpPr txBox="1"/>
            <p:nvPr/>
          </p:nvSpPr>
          <p:spPr>
            <a:xfrm>
              <a:off x="415375" y="1045363"/>
              <a:ext cx="11440625" cy="776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Q17.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그루트의 성별과 종족을 각각 검색 결과에서 찾아주세요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		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Male / Flora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Colossus</a:t>
              </a:r>
              <a:endPara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pic>
        <p:nvPicPr>
          <p:cNvPr id="24" name="그림 23" descr="만화 영화, 클립아트, 그림, 예술이(가) 표시된 사진&#10;&#10;자동 생성된 설명">
            <a:extLst>
              <a:ext uri="{FF2B5EF4-FFF2-40B4-BE49-F238E27FC236}">
                <a16:creationId xmlns:a16="http://schemas.microsoft.com/office/drawing/2014/main" id="{E941B844-9905-6C5F-2924-8C2EFC0D3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036" y="940829"/>
            <a:ext cx="1440000" cy="144000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21EFD018-FEBA-F5D8-083D-0CEC3F610CF4}"/>
              </a:ext>
            </a:extLst>
          </p:cNvPr>
          <p:cNvGrpSpPr/>
          <p:nvPr/>
        </p:nvGrpSpPr>
        <p:grpSpPr>
          <a:xfrm>
            <a:off x="9901987" y="596829"/>
            <a:ext cx="1954013" cy="1013251"/>
            <a:chOff x="9788462" y="645068"/>
            <a:chExt cx="1954013" cy="1013251"/>
          </a:xfrm>
        </p:grpSpPr>
        <p:sp>
          <p:nvSpPr>
            <p:cNvPr id="25" name="말풍선: 타원형 24">
              <a:extLst>
                <a:ext uri="{FF2B5EF4-FFF2-40B4-BE49-F238E27FC236}">
                  <a16:creationId xmlns:a16="http://schemas.microsoft.com/office/drawing/2014/main" id="{1255312C-9769-0DDF-0AFC-FBDCE8D1E73E}"/>
                </a:ext>
              </a:extLst>
            </p:cNvPr>
            <p:cNvSpPr/>
            <p:nvPr/>
          </p:nvSpPr>
          <p:spPr>
            <a:xfrm>
              <a:off x="9788462" y="645068"/>
              <a:ext cx="1954013" cy="1013251"/>
            </a:xfrm>
            <a:custGeom>
              <a:avLst/>
              <a:gdLst>
                <a:gd name="connsiteX0" fmla="*/ -70305 w 1954013"/>
                <a:gd name="connsiteY0" fmla="*/ 786921 h 1013251"/>
                <a:gd name="connsiteX1" fmla="*/ 39266 w 1954013"/>
                <a:gd name="connsiteY1" fmla="*/ 648811 h 1013251"/>
                <a:gd name="connsiteX2" fmla="*/ 869661 w 1954013"/>
                <a:gd name="connsiteY2" fmla="*/ 3066 h 1013251"/>
                <a:gd name="connsiteX3" fmla="*/ 1839246 w 1954013"/>
                <a:gd name="connsiteY3" fmla="*/ 268383 h 1013251"/>
                <a:gd name="connsiteX4" fmla="*/ 1147394 w 1954013"/>
                <a:gd name="connsiteY4" fmla="*/ 1005487 h 1013251"/>
                <a:gd name="connsiteX5" fmla="*/ 210265 w 1954013"/>
                <a:gd name="connsiteY5" fmla="*/ 820615 h 1013251"/>
                <a:gd name="connsiteX6" fmla="*/ -70305 w 1954013"/>
                <a:gd name="connsiteY6" fmla="*/ 786921 h 101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4013" h="1013251" fill="none" extrusionOk="0">
                  <a:moveTo>
                    <a:pt x="-70305" y="786921"/>
                  </a:moveTo>
                  <a:cubicBezTo>
                    <a:pt x="-47628" y="744907"/>
                    <a:pt x="-10122" y="701444"/>
                    <a:pt x="39266" y="648811"/>
                  </a:cubicBezTo>
                  <a:cubicBezTo>
                    <a:pt x="-153983" y="356623"/>
                    <a:pt x="251911" y="32627"/>
                    <a:pt x="869661" y="3066"/>
                  </a:cubicBezTo>
                  <a:cubicBezTo>
                    <a:pt x="1251412" y="-52254"/>
                    <a:pt x="1638929" y="90240"/>
                    <a:pt x="1839246" y="268383"/>
                  </a:cubicBezTo>
                  <a:cubicBezTo>
                    <a:pt x="2187181" y="567900"/>
                    <a:pt x="1771761" y="916869"/>
                    <a:pt x="1147394" y="1005487"/>
                  </a:cubicBezTo>
                  <a:cubicBezTo>
                    <a:pt x="771885" y="1056307"/>
                    <a:pt x="468986" y="994053"/>
                    <a:pt x="210265" y="820615"/>
                  </a:cubicBezTo>
                  <a:cubicBezTo>
                    <a:pt x="101075" y="795147"/>
                    <a:pt x="7770" y="795789"/>
                    <a:pt x="-70305" y="786921"/>
                  </a:cubicBezTo>
                  <a:close/>
                </a:path>
                <a:path w="1954013" h="1013251" stroke="0" extrusionOk="0">
                  <a:moveTo>
                    <a:pt x="-70305" y="786921"/>
                  </a:moveTo>
                  <a:cubicBezTo>
                    <a:pt x="-40051" y="754193"/>
                    <a:pt x="7486" y="693305"/>
                    <a:pt x="39266" y="648811"/>
                  </a:cubicBezTo>
                  <a:cubicBezTo>
                    <a:pt x="-209767" y="316742"/>
                    <a:pt x="260114" y="27367"/>
                    <a:pt x="869661" y="3066"/>
                  </a:cubicBezTo>
                  <a:cubicBezTo>
                    <a:pt x="1280651" y="-2954"/>
                    <a:pt x="1636488" y="115087"/>
                    <a:pt x="1839246" y="268383"/>
                  </a:cubicBezTo>
                  <a:cubicBezTo>
                    <a:pt x="2176272" y="579193"/>
                    <a:pt x="1692237" y="885500"/>
                    <a:pt x="1147394" y="1005487"/>
                  </a:cubicBezTo>
                  <a:cubicBezTo>
                    <a:pt x="762008" y="1019015"/>
                    <a:pt x="372640" y="952860"/>
                    <a:pt x="210265" y="820615"/>
                  </a:cubicBezTo>
                  <a:cubicBezTo>
                    <a:pt x="131398" y="811444"/>
                    <a:pt x="35385" y="801557"/>
                    <a:pt x="-70305" y="786921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465187738">
                    <a:prstGeom prst="wedgeEllipseCallout">
                      <a:avLst>
                        <a:gd name="adj1" fmla="val -53598"/>
                        <a:gd name="adj2" fmla="val 27663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23984E-79D9-5F0E-D26D-13355B671342}"/>
                </a:ext>
              </a:extLst>
            </p:cNvPr>
            <p:cNvSpPr txBox="1"/>
            <p:nvPr/>
          </p:nvSpPr>
          <p:spPr>
            <a:xfrm>
              <a:off x="9901985" y="785324"/>
              <a:ext cx="184049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Q15.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나의 눈동자 색은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?</a:t>
              </a: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 Height: 178.0(cm)</a:t>
              </a: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 Weight: 74.0(</a:t>
              </a:r>
              <a:r>
                <a:rPr lang="en-US" altLang="ko-KR" sz="1200" b="1" dirty="0">
                  <a:solidFill>
                    <a:prstClr val="black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kg)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산뜻돋움 L" panose="020B0303000000000000" pitchFamily="34" charset="-127"/>
                <a:ea typeface="학교안심 산뜻돋움 L" panose="020B0303000000000000" pitchFamily="34" charset="-127"/>
                <a:cs typeface="+mn-cs"/>
              </a:endParaRPr>
            </a:p>
          </p:txBody>
        </p:sp>
      </p:grpSp>
      <p:pic>
        <p:nvPicPr>
          <p:cNvPr id="34" name="그림 33" descr="클립아트, 예술이(가) 표시된 사진&#10;&#10;자동 생성된 설명">
            <a:extLst>
              <a:ext uri="{FF2B5EF4-FFF2-40B4-BE49-F238E27FC236}">
                <a16:creationId xmlns:a16="http://schemas.microsoft.com/office/drawing/2014/main" id="{CC1B02D6-EFF8-28A5-84C0-48FEFB503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976" y="3876753"/>
            <a:ext cx="1440000" cy="1440000"/>
          </a:xfrm>
          <a:prstGeom prst="rect">
            <a:avLst/>
          </a:prstGeom>
        </p:spPr>
      </p:pic>
      <p:pic>
        <p:nvPicPr>
          <p:cNvPr id="36" name="그림 35" descr="클립아트, 일러스트레이션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75EEF219-13F7-F0F1-E915-B5E3A8036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036" y="2410639"/>
            <a:ext cx="1440000" cy="144000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EC960549-6187-DB36-5C33-99B600C2F629}"/>
              </a:ext>
            </a:extLst>
          </p:cNvPr>
          <p:cNvGrpSpPr/>
          <p:nvPr/>
        </p:nvGrpSpPr>
        <p:grpSpPr>
          <a:xfrm>
            <a:off x="9901987" y="2160641"/>
            <a:ext cx="2067539" cy="1103609"/>
            <a:chOff x="9788462" y="645068"/>
            <a:chExt cx="2067539" cy="1103609"/>
          </a:xfrm>
        </p:grpSpPr>
        <p:sp>
          <p:nvSpPr>
            <p:cNvPr id="38" name="말풍선: 타원형 37">
              <a:extLst>
                <a:ext uri="{FF2B5EF4-FFF2-40B4-BE49-F238E27FC236}">
                  <a16:creationId xmlns:a16="http://schemas.microsoft.com/office/drawing/2014/main" id="{9B17A86F-8588-3104-EE30-57FA6AD870BE}"/>
                </a:ext>
              </a:extLst>
            </p:cNvPr>
            <p:cNvSpPr/>
            <p:nvPr/>
          </p:nvSpPr>
          <p:spPr>
            <a:xfrm>
              <a:off x="9788462" y="645068"/>
              <a:ext cx="1954013" cy="1013251"/>
            </a:xfrm>
            <a:custGeom>
              <a:avLst/>
              <a:gdLst>
                <a:gd name="connsiteX0" fmla="*/ -70305 w 1954013"/>
                <a:gd name="connsiteY0" fmla="*/ 786921 h 1013251"/>
                <a:gd name="connsiteX1" fmla="*/ 39266 w 1954013"/>
                <a:gd name="connsiteY1" fmla="*/ 648811 h 1013251"/>
                <a:gd name="connsiteX2" fmla="*/ 869661 w 1954013"/>
                <a:gd name="connsiteY2" fmla="*/ 3066 h 1013251"/>
                <a:gd name="connsiteX3" fmla="*/ 1839246 w 1954013"/>
                <a:gd name="connsiteY3" fmla="*/ 268383 h 1013251"/>
                <a:gd name="connsiteX4" fmla="*/ 1147394 w 1954013"/>
                <a:gd name="connsiteY4" fmla="*/ 1005487 h 1013251"/>
                <a:gd name="connsiteX5" fmla="*/ 210265 w 1954013"/>
                <a:gd name="connsiteY5" fmla="*/ 820615 h 1013251"/>
                <a:gd name="connsiteX6" fmla="*/ -70305 w 1954013"/>
                <a:gd name="connsiteY6" fmla="*/ 786921 h 101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4013" h="1013251" fill="none" extrusionOk="0">
                  <a:moveTo>
                    <a:pt x="-70305" y="786921"/>
                  </a:moveTo>
                  <a:cubicBezTo>
                    <a:pt x="-47628" y="744907"/>
                    <a:pt x="-10122" y="701444"/>
                    <a:pt x="39266" y="648811"/>
                  </a:cubicBezTo>
                  <a:cubicBezTo>
                    <a:pt x="-153983" y="356623"/>
                    <a:pt x="251911" y="32627"/>
                    <a:pt x="869661" y="3066"/>
                  </a:cubicBezTo>
                  <a:cubicBezTo>
                    <a:pt x="1251412" y="-52254"/>
                    <a:pt x="1638929" y="90240"/>
                    <a:pt x="1839246" y="268383"/>
                  </a:cubicBezTo>
                  <a:cubicBezTo>
                    <a:pt x="2187181" y="567900"/>
                    <a:pt x="1771761" y="916869"/>
                    <a:pt x="1147394" y="1005487"/>
                  </a:cubicBezTo>
                  <a:cubicBezTo>
                    <a:pt x="771885" y="1056307"/>
                    <a:pt x="468986" y="994053"/>
                    <a:pt x="210265" y="820615"/>
                  </a:cubicBezTo>
                  <a:cubicBezTo>
                    <a:pt x="101075" y="795147"/>
                    <a:pt x="7770" y="795789"/>
                    <a:pt x="-70305" y="786921"/>
                  </a:cubicBezTo>
                  <a:close/>
                </a:path>
                <a:path w="1954013" h="1013251" stroke="0" extrusionOk="0">
                  <a:moveTo>
                    <a:pt x="-70305" y="786921"/>
                  </a:moveTo>
                  <a:cubicBezTo>
                    <a:pt x="-40051" y="754193"/>
                    <a:pt x="7486" y="693305"/>
                    <a:pt x="39266" y="648811"/>
                  </a:cubicBezTo>
                  <a:cubicBezTo>
                    <a:pt x="-209767" y="316742"/>
                    <a:pt x="260114" y="27367"/>
                    <a:pt x="869661" y="3066"/>
                  </a:cubicBezTo>
                  <a:cubicBezTo>
                    <a:pt x="1280651" y="-2954"/>
                    <a:pt x="1636488" y="115087"/>
                    <a:pt x="1839246" y="268383"/>
                  </a:cubicBezTo>
                  <a:cubicBezTo>
                    <a:pt x="2176272" y="579193"/>
                    <a:pt x="1692237" y="885500"/>
                    <a:pt x="1147394" y="1005487"/>
                  </a:cubicBezTo>
                  <a:cubicBezTo>
                    <a:pt x="762008" y="1019015"/>
                    <a:pt x="372640" y="952860"/>
                    <a:pt x="210265" y="820615"/>
                  </a:cubicBezTo>
                  <a:cubicBezTo>
                    <a:pt x="131398" y="811444"/>
                    <a:pt x="35385" y="801557"/>
                    <a:pt x="-70305" y="786921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465187738">
                    <a:prstGeom prst="wedgeEllipseCallout">
                      <a:avLst>
                        <a:gd name="adj1" fmla="val -53598"/>
                        <a:gd name="adj2" fmla="val 27663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A44D9D-9587-AF20-9F70-29C6BE7349DD}"/>
                </a:ext>
              </a:extLst>
            </p:cNvPr>
            <p:cNvSpPr txBox="1"/>
            <p:nvPr/>
          </p:nvSpPr>
          <p:spPr>
            <a:xfrm>
              <a:off x="10015511" y="765331"/>
              <a:ext cx="1840490" cy="98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Q16. Hello, I’m Thor.</a:t>
              </a: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 Height: ? (cm)</a:t>
              </a: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 Weight: ? (</a:t>
              </a:r>
              <a:r>
                <a:rPr lang="en-US" altLang="ko-KR" sz="1200" b="1" dirty="0">
                  <a:solidFill>
                    <a:prstClr val="black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kg)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산뜻돋움 L" panose="020B0303000000000000" pitchFamily="34" charset="-127"/>
                <a:ea typeface="학교안심 산뜻돋움 L" panose="020B0303000000000000" pitchFamily="34" charset="-127"/>
                <a:cs typeface="+mn-cs"/>
              </a:endParaRPr>
            </a:p>
            <a:p>
              <a:pPr marL="0" marR="0" lvl="0" indent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산뜻돋움 L" panose="020B0303000000000000" pitchFamily="34" charset="-127"/>
                <a:ea typeface="학교안심 산뜻돋움 L" panose="020B0303000000000000" pitchFamily="34" charset="-127"/>
                <a:cs typeface="+mn-cs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9CC363-DF79-7353-32A5-75C9D3A99DF0}"/>
              </a:ext>
            </a:extLst>
          </p:cNvPr>
          <p:cNvGrpSpPr/>
          <p:nvPr/>
        </p:nvGrpSpPr>
        <p:grpSpPr>
          <a:xfrm>
            <a:off x="10015510" y="3682536"/>
            <a:ext cx="1440000" cy="1237627"/>
            <a:chOff x="9788463" y="420692"/>
            <a:chExt cx="1954012" cy="1237627"/>
          </a:xfrm>
        </p:grpSpPr>
        <p:sp>
          <p:nvSpPr>
            <p:cNvPr id="41" name="말풍선: 타원형 40">
              <a:extLst>
                <a:ext uri="{FF2B5EF4-FFF2-40B4-BE49-F238E27FC236}">
                  <a16:creationId xmlns:a16="http://schemas.microsoft.com/office/drawing/2014/main" id="{CBFE0125-D6D7-F419-4251-1423C2AC2BA4}"/>
                </a:ext>
              </a:extLst>
            </p:cNvPr>
            <p:cNvSpPr/>
            <p:nvPr/>
          </p:nvSpPr>
          <p:spPr>
            <a:xfrm>
              <a:off x="9788463" y="420692"/>
              <a:ext cx="1954012" cy="1237627"/>
            </a:xfrm>
            <a:custGeom>
              <a:avLst/>
              <a:gdLst>
                <a:gd name="connsiteX0" fmla="*/ -112356 w 1954012"/>
                <a:gd name="connsiteY0" fmla="*/ 852688 h 1237627"/>
                <a:gd name="connsiteX1" fmla="*/ 8866 w 1954012"/>
                <a:gd name="connsiteY1" fmla="*/ 701989 h 1237627"/>
                <a:gd name="connsiteX2" fmla="*/ 883266 w 1954012"/>
                <a:gd name="connsiteY2" fmla="*/ 2854 h 1237627"/>
                <a:gd name="connsiteX3" fmla="*/ 1900017 w 1954012"/>
                <a:gd name="connsiteY3" fmla="*/ 415943 h 1237627"/>
                <a:gd name="connsiteX4" fmla="*/ 1153138 w 1954012"/>
                <a:gd name="connsiteY4" fmla="*/ 1227488 h 1237627"/>
                <a:gd name="connsiteX5" fmla="*/ 128556 w 1954012"/>
                <a:gd name="connsiteY5" fmla="*/ 925640 h 1237627"/>
                <a:gd name="connsiteX6" fmla="*/ -112356 w 1954012"/>
                <a:gd name="connsiteY6" fmla="*/ 852688 h 123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4012" h="1237627" fill="none" extrusionOk="0">
                  <a:moveTo>
                    <a:pt x="-112356" y="852688"/>
                  </a:moveTo>
                  <a:cubicBezTo>
                    <a:pt x="-70704" y="785510"/>
                    <a:pt x="-34518" y="760727"/>
                    <a:pt x="8866" y="701989"/>
                  </a:cubicBezTo>
                  <a:cubicBezTo>
                    <a:pt x="-138407" y="386314"/>
                    <a:pt x="248256" y="6673"/>
                    <a:pt x="883266" y="2854"/>
                  </a:cubicBezTo>
                  <a:cubicBezTo>
                    <a:pt x="1326443" y="-36223"/>
                    <a:pt x="1708037" y="163591"/>
                    <a:pt x="1900017" y="415943"/>
                  </a:cubicBezTo>
                  <a:cubicBezTo>
                    <a:pt x="2221361" y="759380"/>
                    <a:pt x="1696781" y="1114775"/>
                    <a:pt x="1153138" y="1227488"/>
                  </a:cubicBezTo>
                  <a:cubicBezTo>
                    <a:pt x="693906" y="1318749"/>
                    <a:pt x="372343" y="1182624"/>
                    <a:pt x="128556" y="925640"/>
                  </a:cubicBezTo>
                  <a:cubicBezTo>
                    <a:pt x="25032" y="894852"/>
                    <a:pt x="-10775" y="891502"/>
                    <a:pt x="-112356" y="852688"/>
                  </a:cubicBezTo>
                  <a:close/>
                </a:path>
                <a:path w="1954012" h="1237627" stroke="0" extrusionOk="0">
                  <a:moveTo>
                    <a:pt x="-112356" y="852688"/>
                  </a:moveTo>
                  <a:cubicBezTo>
                    <a:pt x="-85617" y="818055"/>
                    <a:pt x="-41069" y="777704"/>
                    <a:pt x="8866" y="701989"/>
                  </a:cubicBezTo>
                  <a:cubicBezTo>
                    <a:pt x="-80977" y="348212"/>
                    <a:pt x="301006" y="-17111"/>
                    <a:pt x="883266" y="2854"/>
                  </a:cubicBezTo>
                  <a:cubicBezTo>
                    <a:pt x="1374343" y="27767"/>
                    <a:pt x="1728506" y="193943"/>
                    <a:pt x="1900017" y="415943"/>
                  </a:cubicBezTo>
                  <a:cubicBezTo>
                    <a:pt x="2117849" y="780349"/>
                    <a:pt x="1654693" y="1110904"/>
                    <a:pt x="1153138" y="1227488"/>
                  </a:cubicBezTo>
                  <a:cubicBezTo>
                    <a:pt x="708497" y="1252586"/>
                    <a:pt x="285318" y="1142409"/>
                    <a:pt x="128556" y="925640"/>
                  </a:cubicBezTo>
                  <a:cubicBezTo>
                    <a:pt x="59944" y="913186"/>
                    <a:pt x="-15557" y="879394"/>
                    <a:pt x="-112356" y="852688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465187738">
                    <a:prstGeom prst="wedgeEllipseCallout">
                      <a:avLst>
                        <a:gd name="adj1" fmla="val -55750"/>
                        <a:gd name="adj2" fmla="val 18897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B799A76-1537-6A52-2E42-30D4347BBB32}"/>
                </a:ext>
              </a:extLst>
            </p:cNvPr>
            <p:cNvSpPr txBox="1"/>
            <p:nvPr/>
          </p:nvSpPr>
          <p:spPr>
            <a:xfrm>
              <a:off x="10047745" y="526548"/>
              <a:ext cx="140945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Q17.</a:t>
              </a:r>
            </a:p>
            <a:p>
              <a:pPr marL="0" marR="0" lvl="0" indent="0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"I am Groot“</a:t>
              </a:r>
            </a:p>
            <a:p>
              <a:pPr marL="0" marR="0" lvl="0" indent="0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"I am Groot“</a:t>
              </a:r>
              <a:endParaRPr lang="en-US" altLang="ko-KR" sz="1200" dirty="0">
                <a:solidFill>
                  <a:srgbClr val="202122"/>
                </a:solidFill>
                <a:latin typeface="Arial" panose="020B0604020202020204" pitchFamily="34" charset="0"/>
              </a:endParaRPr>
            </a:p>
            <a:p>
              <a:pPr marL="0" marR="0" lvl="0" indent="0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"I am Groot“</a:t>
              </a:r>
            </a:p>
            <a:p>
              <a:pPr marL="0" marR="0" lvl="0" indent="0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"I am Groot“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92D912-4DC1-7F13-FA8C-476167A9FC07}"/>
              </a:ext>
            </a:extLst>
          </p:cNvPr>
          <p:cNvSpPr/>
          <p:nvPr/>
        </p:nvSpPr>
        <p:spPr>
          <a:xfrm>
            <a:off x="7176303" y="5445475"/>
            <a:ext cx="584521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CA365-4D03-A4BC-3E5A-B382DEAED5E3}"/>
              </a:ext>
            </a:extLst>
          </p:cNvPr>
          <p:cNvSpPr/>
          <p:nvPr/>
        </p:nvSpPr>
        <p:spPr>
          <a:xfrm>
            <a:off x="7176303" y="5876355"/>
            <a:ext cx="798654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3597B9-214B-BEAE-DBD5-272E6273EB34}"/>
              </a:ext>
            </a:extLst>
          </p:cNvPr>
          <p:cNvSpPr/>
          <p:nvPr/>
        </p:nvSpPr>
        <p:spPr>
          <a:xfrm>
            <a:off x="8179442" y="5870287"/>
            <a:ext cx="798654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9E2CAE-C78E-EA3A-82FE-9E2D232874C8}"/>
              </a:ext>
            </a:extLst>
          </p:cNvPr>
          <p:cNvSpPr/>
          <p:nvPr/>
        </p:nvSpPr>
        <p:spPr>
          <a:xfrm>
            <a:off x="7176303" y="6312184"/>
            <a:ext cx="451413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663009-C144-73CE-4C4E-57C4A9492FFF}"/>
              </a:ext>
            </a:extLst>
          </p:cNvPr>
          <p:cNvSpPr/>
          <p:nvPr/>
        </p:nvSpPr>
        <p:spPr>
          <a:xfrm>
            <a:off x="7783973" y="6312184"/>
            <a:ext cx="1194123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02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B7833C-7C18-8C7E-2FD8-D53543E42BBE}"/>
              </a:ext>
            </a:extLst>
          </p:cNvPr>
          <p:cNvGrpSpPr/>
          <p:nvPr/>
        </p:nvGrpSpPr>
        <p:grpSpPr>
          <a:xfrm>
            <a:off x="336000" y="5588524"/>
            <a:ext cx="11520000" cy="710676"/>
            <a:chOff x="336000" y="1172586"/>
            <a:chExt cx="11520000" cy="71067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53F096-0592-E225-271D-A7D99378E060}"/>
                </a:ext>
              </a:extLst>
            </p:cNvPr>
            <p:cNvSpPr/>
            <p:nvPr/>
          </p:nvSpPr>
          <p:spPr>
            <a:xfrm>
              <a:off x="336000" y="1172586"/>
              <a:ext cx="11520000" cy="710676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44FE32-72FF-2A3C-F171-A10B83738553}"/>
                </a:ext>
              </a:extLst>
            </p:cNvPr>
            <p:cNvSpPr txBox="1"/>
            <p:nvPr/>
          </p:nvSpPr>
          <p:spPr>
            <a:xfrm>
              <a:off x="415375" y="1215547"/>
              <a:ext cx="11440625" cy="5932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Q.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어떤 초능력이 가장 많은 캐릭터들이 보유하고 있나요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	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순간이동</a:t>
              </a:r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Q.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어떤 초능력이 가장 적은 캐릭터들이 보유하고 있나요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	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풍력 제어</a:t>
              </a:r>
              <a:endPara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6EC19E7-20E0-7F2E-1BB0-28208396BE0A}"/>
              </a:ext>
            </a:extLst>
          </p:cNvPr>
          <p:cNvSpPr txBox="1"/>
          <p:nvPr/>
        </p:nvSpPr>
        <p:spPr>
          <a:xfrm>
            <a:off x="336001" y="940829"/>
            <a:ext cx="714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[</a:t>
            </a:r>
            <a:r>
              <a:rPr lang="ko-KR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추가</a:t>
            </a:r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] </a:t>
            </a:r>
            <a:r>
              <a:rPr lang="ko-KR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데이터프레임 시각화 </a:t>
            </a:r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- </a:t>
            </a:r>
            <a:r>
              <a:rPr lang="en-US" altLang="ko-KR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matplotlib</a:t>
            </a:r>
            <a:endParaRPr lang="ko-KR" altLang="en-US" sz="2800" b="1" dirty="0">
              <a:solidFill>
                <a:schemeClr val="tx2">
                  <a:lumMod val="90000"/>
                  <a:lumOff val="10000"/>
                </a:schemeClr>
              </a:solidFill>
              <a:latin typeface="학교안심 여행OTF R" panose="02020603020101020101" pitchFamily="18" charset="-127"/>
              <a:ea typeface="학교안심 여행OTF R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EBA85C6-4634-0BF3-ED1F-049F51642131}"/>
              </a:ext>
            </a:extLst>
          </p:cNvPr>
          <p:cNvGrpSpPr/>
          <p:nvPr/>
        </p:nvGrpSpPr>
        <p:grpSpPr>
          <a:xfrm>
            <a:off x="336000" y="1552506"/>
            <a:ext cx="11520000" cy="420227"/>
            <a:chOff x="336000" y="1172586"/>
            <a:chExt cx="11520000" cy="42022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8D03D3-B462-6396-CD03-6E628AB0F066}"/>
                </a:ext>
              </a:extLst>
            </p:cNvPr>
            <p:cNvSpPr/>
            <p:nvPr/>
          </p:nvSpPr>
          <p:spPr>
            <a:xfrm>
              <a:off x="336000" y="1172586"/>
              <a:ext cx="11520000" cy="420227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EBC8CC-4197-0E8B-177A-73345C206648}"/>
                </a:ext>
              </a:extLst>
            </p:cNvPr>
            <p:cNvSpPr txBox="1"/>
            <p:nvPr/>
          </p:nvSpPr>
          <p:spPr>
            <a:xfrm>
              <a:off x="415375" y="1216129"/>
              <a:ext cx="57590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import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matplotlib.pyplot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as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134A07-1A23-9DB7-9138-CDBD0217DA9E}"/>
              </a:ext>
            </a:extLst>
          </p:cNvPr>
          <p:cNvGrpSpPr/>
          <p:nvPr/>
        </p:nvGrpSpPr>
        <p:grpSpPr>
          <a:xfrm>
            <a:off x="336000" y="2069165"/>
            <a:ext cx="11520000" cy="3010675"/>
            <a:chOff x="336000" y="1172586"/>
            <a:chExt cx="11520000" cy="48293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A1EBEB-F941-CB9C-6994-7AFC49A88D56}"/>
                </a:ext>
              </a:extLst>
            </p:cNvPr>
            <p:cNvSpPr/>
            <p:nvPr/>
          </p:nvSpPr>
          <p:spPr>
            <a:xfrm>
              <a:off x="336000" y="1172586"/>
              <a:ext cx="11520000" cy="48293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A305F3-8CD5-0A01-A8D6-8DAA67D15B2E}"/>
                </a:ext>
              </a:extLst>
            </p:cNvPr>
            <p:cNvSpPr txBox="1"/>
            <p:nvPr/>
          </p:nvSpPr>
          <p:spPr>
            <a:xfrm>
              <a:off x="415375" y="1188334"/>
              <a:ext cx="10684425" cy="4640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abilitity_counts = final_data.iloc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[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:, 10: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]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</a:t>
              </a:r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sum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	        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숫자 기반 슬라이싱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.iloc</a:t>
              </a:r>
            </a:p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final_data.loc[:, final_data.columns[10:].sum()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과 같음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레이블 기반 슬라이싱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.loc)</a:t>
              </a:r>
            </a:p>
            <a:p>
              <a:pPr algn="l"/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print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ability_counts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plt.figure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figsize=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rgbClr val="92D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5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</a:t>
              </a:r>
              <a:r>
                <a:rPr lang="en-US" altLang="ko-KR" sz="1400" b="1" dirty="0">
                  <a:solidFill>
                    <a:srgbClr val="92D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6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endPara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ability_counts.plot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kind=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‘bar’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	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막대그래프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plt.title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‘Number of Heroes with Each Ability’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	 # (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제목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각 초능력을 보유한 캐릭터 수</a:t>
              </a:r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plt.xlabel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‘Ability’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		# (x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레이블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캐릭터 보유 초능력</a:t>
              </a:r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plt.ylabel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‘Number of Heroes’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	# (y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레이블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해당하는 캐릭터 수</a:t>
              </a:r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plt.tight_layout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plt.show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AD05500-40BE-7337-D0A1-A2EDDC1A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577" y="2160996"/>
            <a:ext cx="3624048" cy="436680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3B813280-774D-81D5-8509-5775F154F3B1}"/>
              </a:ext>
            </a:extLst>
          </p:cNvPr>
          <p:cNvGrpSpPr/>
          <p:nvPr/>
        </p:nvGrpSpPr>
        <p:grpSpPr>
          <a:xfrm>
            <a:off x="7450667" y="685800"/>
            <a:ext cx="2832221" cy="420227"/>
            <a:chOff x="7450667" y="685800"/>
            <a:chExt cx="2832221" cy="420227"/>
          </a:xfrm>
        </p:grpSpPr>
        <p:sp>
          <p:nvSpPr>
            <p:cNvPr id="25" name="말풍선: 모서리가 둥근 사각형 24">
              <a:extLst>
                <a:ext uri="{FF2B5EF4-FFF2-40B4-BE49-F238E27FC236}">
                  <a16:creationId xmlns:a16="http://schemas.microsoft.com/office/drawing/2014/main" id="{EDE8EAAA-81B8-448B-5EC2-91A55D31AC40}"/>
                </a:ext>
              </a:extLst>
            </p:cNvPr>
            <p:cNvSpPr/>
            <p:nvPr/>
          </p:nvSpPr>
          <p:spPr>
            <a:xfrm>
              <a:off x="7450667" y="685800"/>
              <a:ext cx="2832221" cy="420227"/>
            </a:xfrm>
            <a:custGeom>
              <a:avLst/>
              <a:gdLst>
                <a:gd name="connsiteX0" fmla="*/ 0 w 2832221"/>
                <a:gd name="connsiteY0" fmla="*/ 70039 h 420227"/>
                <a:gd name="connsiteX1" fmla="*/ 70039 w 2832221"/>
                <a:gd name="connsiteY1" fmla="*/ 0 h 420227"/>
                <a:gd name="connsiteX2" fmla="*/ 597402 w 2832221"/>
                <a:gd name="connsiteY2" fmla="*/ 0 h 420227"/>
                <a:gd name="connsiteX3" fmla="*/ 1093124 w 2832221"/>
                <a:gd name="connsiteY3" fmla="*/ 0 h 420227"/>
                <a:gd name="connsiteX4" fmla="*/ 1652129 w 2832221"/>
                <a:gd name="connsiteY4" fmla="*/ 0 h 420227"/>
                <a:gd name="connsiteX5" fmla="*/ 1652129 w 2832221"/>
                <a:gd name="connsiteY5" fmla="*/ 0 h 420227"/>
                <a:gd name="connsiteX6" fmla="*/ 2006157 w 2832221"/>
                <a:gd name="connsiteY6" fmla="*/ 0 h 420227"/>
                <a:gd name="connsiteX7" fmla="*/ 2360184 w 2832221"/>
                <a:gd name="connsiteY7" fmla="*/ 0 h 420227"/>
                <a:gd name="connsiteX8" fmla="*/ 2762182 w 2832221"/>
                <a:gd name="connsiteY8" fmla="*/ 0 h 420227"/>
                <a:gd name="connsiteX9" fmla="*/ 2832221 w 2832221"/>
                <a:gd name="connsiteY9" fmla="*/ 70039 h 420227"/>
                <a:gd name="connsiteX10" fmla="*/ 2832221 w 2832221"/>
                <a:gd name="connsiteY10" fmla="*/ 245132 h 420227"/>
                <a:gd name="connsiteX11" fmla="*/ 3078426 w 2832221"/>
                <a:gd name="connsiteY11" fmla="*/ 348452 h 420227"/>
                <a:gd name="connsiteX12" fmla="*/ 2832221 w 2832221"/>
                <a:gd name="connsiteY12" fmla="*/ 350189 h 420227"/>
                <a:gd name="connsiteX13" fmla="*/ 2832221 w 2832221"/>
                <a:gd name="connsiteY13" fmla="*/ 350188 h 420227"/>
                <a:gd name="connsiteX14" fmla="*/ 2762182 w 2832221"/>
                <a:gd name="connsiteY14" fmla="*/ 420227 h 420227"/>
                <a:gd name="connsiteX15" fmla="*/ 2360184 w 2832221"/>
                <a:gd name="connsiteY15" fmla="*/ 420227 h 420227"/>
                <a:gd name="connsiteX16" fmla="*/ 2027398 w 2832221"/>
                <a:gd name="connsiteY16" fmla="*/ 420227 h 420227"/>
                <a:gd name="connsiteX17" fmla="*/ 1652129 w 2832221"/>
                <a:gd name="connsiteY17" fmla="*/ 420227 h 420227"/>
                <a:gd name="connsiteX18" fmla="*/ 1652129 w 2832221"/>
                <a:gd name="connsiteY18" fmla="*/ 420227 h 420227"/>
                <a:gd name="connsiteX19" fmla="*/ 1140587 w 2832221"/>
                <a:gd name="connsiteY19" fmla="*/ 420227 h 420227"/>
                <a:gd name="connsiteX20" fmla="*/ 613223 w 2832221"/>
                <a:gd name="connsiteY20" fmla="*/ 420227 h 420227"/>
                <a:gd name="connsiteX21" fmla="*/ 70039 w 2832221"/>
                <a:gd name="connsiteY21" fmla="*/ 420227 h 420227"/>
                <a:gd name="connsiteX22" fmla="*/ 0 w 2832221"/>
                <a:gd name="connsiteY22" fmla="*/ 350188 h 420227"/>
                <a:gd name="connsiteX23" fmla="*/ 0 w 2832221"/>
                <a:gd name="connsiteY23" fmla="*/ 350189 h 420227"/>
                <a:gd name="connsiteX24" fmla="*/ 0 w 2832221"/>
                <a:gd name="connsiteY24" fmla="*/ 245132 h 420227"/>
                <a:gd name="connsiteX25" fmla="*/ 0 w 2832221"/>
                <a:gd name="connsiteY25" fmla="*/ 245132 h 420227"/>
                <a:gd name="connsiteX26" fmla="*/ 0 w 2832221"/>
                <a:gd name="connsiteY26" fmla="*/ 70039 h 4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832221" h="420227" fill="none" extrusionOk="0">
                  <a:moveTo>
                    <a:pt x="0" y="70039"/>
                  </a:moveTo>
                  <a:cubicBezTo>
                    <a:pt x="-601" y="30170"/>
                    <a:pt x="32907" y="517"/>
                    <a:pt x="70039" y="0"/>
                  </a:cubicBezTo>
                  <a:cubicBezTo>
                    <a:pt x="219214" y="26075"/>
                    <a:pt x="372271" y="-12587"/>
                    <a:pt x="597402" y="0"/>
                  </a:cubicBezTo>
                  <a:cubicBezTo>
                    <a:pt x="822533" y="12587"/>
                    <a:pt x="878318" y="-17716"/>
                    <a:pt x="1093124" y="0"/>
                  </a:cubicBezTo>
                  <a:cubicBezTo>
                    <a:pt x="1307930" y="17716"/>
                    <a:pt x="1485026" y="-23796"/>
                    <a:pt x="1652129" y="0"/>
                  </a:cubicBezTo>
                  <a:lnTo>
                    <a:pt x="1652129" y="0"/>
                  </a:lnTo>
                  <a:cubicBezTo>
                    <a:pt x="1783845" y="-5680"/>
                    <a:pt x="1865412" y="15812"/>
                    <a:pt x="2006157" y="0"/>
                  </a:cubicBezTo>
                  <a:cubicBezTo>
                    <a:pt x="2146902" y="-15812"/>
                    <a:pt x="2283961" y="-9911"/>
                    <a:pt x="2360184" y="0"/>
                  </a:cubicBezTo>
                  <a:cubicBezTo>
                    <a:pt x="2506105" y="-5880"/>
                    <a:pt x="2566430" y="-7600"/>
                    <a:pt x="2762182" y="0"/>
                  </a:cubicBezTo>
                  <a:cubicBezTo>
                    <a:pt x="2805550" y="-4089"/>
                    <a:pt x="2828432" y="27355"/>
                    <a:pt x="2832221" y="70039"/>
                  </a:cubicBezTo>
                  <a:cubicBezTo>
                    <a:pt x="2830389" y="107424"/>
                    <a:pt x="2823874" y="194385"/>
                    <a:pt x="2832221" y="245132"/>
                  </a:cubicBezTo>
                  <a:cubicBezTo>
                    <a:pt x="2886383" y="274241"/>
                    <a:pt x="3007049" y="306208"/>
                    <a:pt x="3078426" y="348452"/>
                  </a:cubicBezTo>
                  <a:cubicBezTo>
                    <a:pt x="3018722" y="336757"/>
                    <a:pt x="2952647" y="343613"/>
                    <a:pt x="2832221" y="350189"/>
                  </a:cubicBezTo>
                  <a:lnTo>
                    <a:pt x="2832221" y="350188"/>
                  </a:lnTo>
                  <a:cubicBezTo>
                    <a:pt x="2835927" y="382956"/>
                    <a:pt x="2798970" y="422357"/>
                    <a:pt x="2762182" y="420227"/>
                  </a:cubicBezTo>
                  <a:cubicBezTo>
                    <a:pt x="2643295" y="420501"/>
                    <a:pt x="2526593" y="424035"/>
                    <a:pt x="2360184" y="420227"/>
                  </a:cubicBezTo>
                  <a:cubicBezTo>
                    <a:pt x="2217062" y="418806"/>
                    <a:pt x="2157549" y="430106"/>
                    <a:pt x="2027398" y="420227"/>
                  </a:cubicBezTo>
                  <a:cubicBezTo>
                    <a:pt x="1897247" y="410348"/>
                    <a:pt x="1801796" y="418384"/>
                    <a:pt x="1652129" y="420227"/>
                  </a:cubicBezTo>
                  <a:lnTo>
                    <a:pt x="1652129" y="420227"/>
                  </a:lnTo>
                  <a:cubicBezTo>
                    <a:pt x="1425226" y="399453"/>
                    <a:pt x="1257312" y="398234"/>
                    <a:pt x="1140587" y="420227"/>
                  </a:cubicBezTo>
                  <a:cubicBezTo>
                    <a:pt x="1023862" y="442220"/>
                    <a:pt x="856136" y="436103"/>
                    <a:pt x="613223" y="420227"/>
                  </a:cubicBezTo>
                  <a:cubicBezTo>
                    <a:pt x="370310" y="404351"/>
                    <a:pt x="279361" y="413786"/>
                    <a:pt x="70039" y="420227"/>
                  </a:cubicBezTo>
                  <a:cubicBezTo>
                    <a:pt x="31987" y="426643"/>
                    <a:pt x="-6448" y="382909"/>
                    <a:pt x="0" y="350188"/>
                  </a:cubicBezTo>
                  <a:lnTo>
                    <a:pt x="0" y="350189"/>
                  </a:lnTo>
                  <a:cubicBezTo>
                    <a:pt x="-4726" y="303746"/>
                    <a:pt x="2751" y="279853"/>
                    <a:pt x="0" y="245132"/>
                  </a:cubicBezTo>
                  <a:lnTo>
                    <a:pt x="0" y="245132"/>
                  </a:lnTo>
                  <a:cubicBezTo>
                    <a:pt x="-7369" y="197359"/>
                    <a:pt x="5024" y="126308"/>
                    <a:pt x="0" y="70039"/>
                  </a:cubicBezTo>
                  <a:close/>
                </a:path>
                <a:path w="2832221" h="420227" stroke="0" extrusionOk="0">
                  <a:moveTo>
                    <a:pt x="0" y="70039"/>
                  </a:moveTo>
                  <a:cubicBezTo>
                    <a:pt x="-4390" y="30755"/>
                    <a:pt x="22262" y="226"/>
                    <a:pt x="70039" y="0"/>
                  </a:cubicBezTo>
                  <a:cubicBezTo>
                    <a:pt x="249741" y="8828"/>
                    <a:pt x="457914" y="-6652"/>
                    <a:pt x="581581" y="0"/>
                  </a:cubicBezTo>
                  <a:cubicBezTo>
                    <a:pt x="705248" y="6652"/>
                    <a:pt x="969663" y="3612"/>
                    <a:pt x="1077303" y="0"/>
                  </a:cubicBezTo>
                  <a:cubicBezTo>
                    <a:pt x="1184943" y="-3612"/>
                    <a:pt x="1394489" y="-21990"/>
                    <a:pt x="1652129" y="0"/>
                  </a:cubicBezTo>
                  <a:lnTo>
                    <a:pt x="1652129" y="0"/>
                  </a:lnTo>
                  <a:cubicBezTo>
                    <a:pt x="1813883" y="8806"/>
                    <a:pt x="1910083" y="2371"/>
                    <a:pt x="1999076" y="0"/>
                  </a:cubicBezTo>
                  <a:cubicBezTo>
                    <a:pt x="2088069" y="-2371"/>
                    <a:pt x="2216624" y="-642"/>
                    <a:pt x="2360184" y="0"/>
                  </a:cubicBezTo>
                  <a:cubicBezTo>
                    <a:pt x="2506705" y="-8670"/>
                    <a:pt x="2615343" y="1339"/>
                    <a:pt x="2762182" y="0"/>
                  </a:cubicBezTo>
                  <a:cubicBezTo>
                    <a:pt x="2808774" y="4563"/>
                    <a:pt x="2841318" y="33120"/>
                    <a:pt x="2832221" y="70039"/>
                  </a:cubicBezTo>
                  <a:cubicBezTo>
                    <a:pt x="2823608" y="112109"/>
                    <a:pt x="2836142" y="193993"/>
                    <a:pt x="2832221" y="245132"/>
                  </a:cubicBezTo>
                  <a:cubicBezTo>
                    <a:pt x="2951130" y="291082"/>
                    <a:pt x="2955852" y="305255"/>
                    <a:pt x="3078426" y="348452"/>
                  </a:cubicBezTo>
                  <a:cubicBezTo>
                    <a:pt x="2998495" y="355588"/>
                    <a:pt x="2928846" y="358611"/>
                    <a:pt x="2832221" y="350189"/>
                  </a:cubicBezTo>
                  <a:lnTo>
                    <a:pt x="2832221" y="350188"/>
                  </a:lnTo>
                  <a:cubicBezTo>
                    <a:pt x="2828909" y="395849"/>
                    <a:pt x="2796516" y="415512"/>
                    <a:pt x="2762182" y="420227"/>
                  </a:cubicBezTo>
                  <a:cubicBezTo>
                    <a:pt x="2594461" y="414201"/>
                    <a:pt x="2505561" y="422146"/>
                    <a:pt x="2360184" y="420227"/>
                  </a:cubicBezTo>
                  <a:cubicBezTo>
                    <a:pt x="2242085" y="405740"/>
                    <a:pt x="2130694" y="427450"/>
                    <a:pt x="1991995" y="420227"/>
                  </a:cubicBezTo>
                  <a:cubicBezTo>
                    <a:pt x="1853296" y="413004"/>
                    <a:pt x="1815985" y="432562"/>
                    <a:pt x="1652129" y="420227"/>
                  </a:cubicBezTo>
                  <a:lnTo>
                    <a:pt x="1652129" y="420227"/>
                  </a:lnTo>
                  <a:cubicBezTo>
                    <a:pt x="1461962" y="438643"/>
                    <a:pt x="1261767" y="398186"/>
                    <a:pt x="1156407" y="420227"/>
                  </a:cubicBezTo>
                  <a:cubicBezTo>
                    <a:pt x="1051047" y="442268"/>
                    <a:pt x="768966" y="436962"/>
                    <a:pt x="613223" y="420227"/>
                  </a:cubicBezTo>
                  <a:cubicBezTo>
                    <a:pt x="457480" y="403492"/>
                    <a:pt x="183488" y="403154"/>
                    <a:pt x="70039" y="420227"/>
                  </a:cubicBezTo>
                  <a:cubicBezTo>
                    <a:pt x="34870" y="425608"/>
                    <a:pt x="-136" y="390309"/>
                    <a:pt x="0" y="350188"/>
                  </a:cubicBezTo>
                  <a:lnTo>
                    <a:pt x="0" y="350189"/>
                  </a:lnTo>
                  <a:cubicBezTo>
                    <a:pt x="1738" y="321989"/>
                    <a:pt x="4832" y="267148"/>
                    <a:pt x="0" y="245132"/>
                  </a:cubicBezTo>
                  <a:lnTo>
                    <a:pt x="0" y="245132"/>
                  </a:lnTo>
                  <a:cubicBezTo>
                    <a:pt x="4121" y="184072"/>
                    <a:pt x="-175" y="132919"/>
                    <a:pt x="0" y="7003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274267442">
                    <a:prstGeom prst="wedgeRoundRectCallout">
                      <a:avLst>
                        <a:gd name="adj1" fmla="val 58693"/>
                        <a:gd name="adj2" fmla="val 32920"/>
                        <a:gd name="adj3" fmla="val 16667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5B2BF6-03F1-4AD7-F45C-717673FCB338}"/>
                </a:ext>
              </a:extLst>
            </p:cNvPr>
            <p:cNvSpPr txBox="1"/>
            <p:nvPr/>
          </p:nvSpPr>
          <p:spPr>
            <a:xfrm>
              <a:off x="7463692" y="741269"/>
              <a:ext cx="2819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퀴즈 정답은 </a:t>
              </a:r>
              <a:r>
                <a:rPr lang="en-US" altLang="ko-KR" sz="1200" b="1" u="sng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“</a:t>
              </a:r>
              <a:r>
                <a:rPr lang="ko-KR" altLang="en-US" sz="1200" b="1" u="sng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한국어</a:t>
              </a:r>
              <a:r>
                <a:rPr lang="en-US" altLang="ko-KR" sz="1200" b="1" u="sng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＂</a:t>
              </a:r>
              <a:r>
                <a:rPr lang="ko-KR" altLang="en-US" sz="1200" b="1" u="sng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로</a:t>
              </a:r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공개하겠다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!!</a:t>
              </a:r>
            </a:p>
          </p:txBody>
        </p:sp>
      </p:grpSp>
      <p:pic>
        <p:nvPicPr>
          <p:cNvPr id="11" name="그림 10" descr="클립아트, 그래픽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98A03D77-7BFD-4BDA-22FD-BDD44199E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8" y="558800"/>
            <a:ext cx="1440000" cy="144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B259F89-4F38-73A3-465F-4E4AD8E948AF}"/>
              </a:ext>
            </a:extLst>
          </p:cNvPr>
          <p:cNvSpPr/>
          <p:nvPr/>
        </p:nvSpPr>
        <p:spPr>
          <a:xfrm>
            <a:off x="5376439" y="5670735"/>
            <a:ext cx="797937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9BA853-E0BB-B1FF-E9D0-E5D5BD2DCBE4}"/>
              </a:ext>
            </a:extLst>
          </p:cNvPr>
          <p:cNvSpPr/>
          <p:nvPr/>
        </p:nvSpPr>
        <p:spPr>
          <a:xfrm>
            <a:off x="5376439" y="5985646"/>
            <a:ext cx="797937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60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1021F-AB15-5091-B88D-D2B332A67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119AA0-46E6-80A5-1072-95A3EB18CE51}"/>
              </a:ext>
            </a:extLst>
          </p:cNvPr>
          <p:cNvGrpSpPr/>
          <p:nvPr/>
        </p:nvGrpSpPr>
        <p:grpSpPr>
          <a:xfrm>
            <a:off x="336000" y="5588524"/>
            <a:ext cx="11520000" cy="710676"/>
            <a:chOff x="336000" y="1172586"/>
            <a:chExt cx="11520000" cy="71067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EF26DB-B6F5-1C24-ECF2-FEB9D9A68837}"/>
                </a:ext>
              </a:extLst>
            </p:cNvPr>
            <p:cNvSpPr/>
            <p:nvPr/>
          </p:nvSpPr>
          <p:spPr>
            <a:xfrm>
              <a:off x="336000" y="1172586"/>
              <a:ext cx="11520000" cy="710676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34E52C-6C8A-C71F-B62A-0DA4177A01E9}"/>
                </a:ext>
              </a:extLst>
            </p:cNvPr>
            <p:cNvSpPr txBox="1"/>
            <p:nvPr/>
          </p:nvSpPr>
          <p:spPr>
            <a:xfrm>
              <a:off x="415375" y="1215547"/>
              <a:ext cx="11440625" cy="5932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Q.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어떤 초능력이 가장 많은 캐릭터들이 보유하고 있나요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	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순간이동</a:t>
              </a:r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Q.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어떤 초능력이 가장 적은 캐릭터들이 보유하고 있나요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	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풍력 제어</a:t>
              </a:r>
              <a:endPara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48EE5B8-BF00-13D5-0003-6788DD42A202}"/>
              </a:ext>
            </a:extLst>
          </p:cNvPr>
          <p:cNvSpPr txBox="1"/>
          <p:nvPr/>
        </p:nvSpPr>
        <p:spPr>
          <a:xfrm>
            <a:off x="336001" y="940829"/>
            <a:ext cx="714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[</a:t>
            </a:r>
            <a:r>
              <a:rPr lang="ko-KR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추가</a:t>
            </a:r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] </a:t>
            </a:r>
            <a:r>
              <a:rPr lang="ko-KR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데이터프레임 시각화 </a:t>
            </a:r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- </a:t>
            </a:r>
            <a:r>
              <a:rPr lang="en-US" altLang="ko-KR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matplotlib</a:t>
            </a:r>
            <a:endParaRPr lang="ko-KR" altLang="en-US" sz="2800" b="1" dirty="0">
              <a:solidFill>
                <a:schemeClr val="tx2">
                  <a:lumMod val="90000"/>
                  <a:lumOff val="10000"/>
                </a:schemeClr>
              </a:solidFill>
              <a:latin typeface="학교안심 여행OTF R" panose="02020603020101020101" pitchFamily="18" charset="-127"/>
              <a:ea typeface="학교안심 여행OTF R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EDAB4B-C81D-1F58-68CF-A44CC89B6BD0}"/>
              </a:ext>
            </a:extLst>
          </p:cNvPr>
          <p:cNvGrpSpPr/>
          <p:nvPr/>
        </p:nvGrpSpPr>
        <p:grpSpPr>
          <a:xfrm>
            <a:off x="336000" y="1552506"/>
            <a:ext cx="11520000" cy="420227"/>
            <a:chOff x="336000" y="1172586"/>
            <a:chExt cx="11520000" cy="42022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7A853D-BC0E-DD78-A9CD-3A9294A63BD0}"/>
                </a:ext>
              </a:extLst>
            </p:cNvPr>
            <p:cNvSpPr/>
            <p:nvPr/>
          </p:nvSpPr>
          <p:spPr>
            <a:xfrm>
              <a:off x="336000" y="1172586"/>
              <a:ext cx="11520000" cy="420227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4693EB-B2D7-2AC7-230D-2B1301E1B40B}"/>
                </a:ext>
              </a:extLst>
            </p:cNvPr>
            <p:cNvSpPr txBox="1"/>
            <p:nvPr/>
          </p:nvSpPr>
          <p:spPr>
            <a:xfrm>
              <a:off x="415375" y="1216129"/>
              <a:ext cx="57590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import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matplotlib.pyplot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as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545EF2-D92C-2BD1-4F4E-3CFEE8F1CC8D}"/>
              </a:ext>
            </a:extLst>
          </p:cNvPr>
          <p:cNvGrpSpPr/>
          <p:nvPr/>
        </p:nvGrpSpPr>
        <p:grpSpPr>
          <a:xfrm>
            <a:off x="336000" y="2069165"/>
            <a:ext cx="11520000" cy="3010675"/>
            <a:chOff x="336000" y="1172586"/>
            <a:chExt cx="11520000" cy="48293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130DD8-A9E4-21A2-ACD3-4A8A7DE111D4}"/>
                </a:ext>
              </a:extLst>
            </p:cNvPr>
            <p:cNvSpPr/>
            <p:nvPr/>
          </p:nvSpPr>
          <p:spPr>
            <a:xfrm>
              <a:off x="336000" y="1172586"/>
              <a:ext cx="11520000" cy="48293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0D5AD-F145-2E98-6F8C-19A9AF899519}"/>
                </a:ext>
              </a:extLst>
            </p:cNvPr>
            <p:cNvSpPr txBox="1"/>
            <p:nvPr/>
          </p:nvSpPr>
          <p:spPr>
            <a:xfrm>
              <a:off x="415375" y="1188334"/>
              <a:ext cx="10684425" cy="4640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abilitity_counts = final_data.iloc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[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:, 10: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]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</a:t>
              </a:r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sum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	        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숫자 기반 슬라이싱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.iloc</a:t>
              </a:r>
            </a:p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final_data.loc[:, final_data.columns[10:].sum()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과 같음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레이블 기반 슬라이싱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.loc)</a:t>
              </a:r>
            </a:p>
            <a:p>
              <a:pPr algn="l"/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print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ability_counts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plt.figure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figsize=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rgbClr val="92D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5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</a:t>
              </a:r>
              <a:r>
                <a:rPr lang="en-US" altLang="ko-KR" sz="1400" b="1" dirty="0">
                  <a:solidFill>
                    <a:srgbClr val="92D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6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endPara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ability_counts.plot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kind=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‘bar’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	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막대그래프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plt.title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‘Number of Heroes with Each Ability’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	 # (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제목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각 초능력을 보유한 캐릭터 수</a:t>
              </a:r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plt.xlabel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‘Ability’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		# (x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레이블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캐릭터 보유 초능력</a:t>
              </a:r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plt.ylabel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‘Number of Heroes’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	# (y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레이블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해당하는 캐릭터 수</a:t>
              </a:r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plt.tight_layout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plt.show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91104E1-A84E-671D-ECEB-051CF77CAD48}"/>
              </a:ext>
            </a:extLst>
          </p:cNvPr>
          <p:cNvGrpSpPr/>
          <p:nvPr/>
        </p:nvGrpSpPr>
        <p:grpSpPr>
          <a:xfrm>
            <a:off x="7450667" y="685800"/>
            <a:ext cx="2832221" cy="420227"/>
            <a:chOff x="7450667" y="685800"/>
            <a:chExt cx="2832221" cy="420227"/>
          </a:xfrm>
        </p:grpSpPr>
        <p:sp>
          <p:nvSpPr>
            <p:cNvPr id="25" name="말풍선: 모서리가 둥근 사각형 24">
              <a:extLst>
                <a:ext uri="{FF2B5EF4-FFF2-40B4-BE49-F238E27FC236}">
                  <a16:creationId xmlns:a16="http://schemas.microsoft.com/office/drawing/2014/main" id="{FF24B049-8F57-8604-46D1-D398035215EC}"/>
                </a:ext>
              </a:extLst>
            </p:cNvPr>
            <p:cNvSpPr/>
            <p:nvPr/>
          </p:nvSpPr>
          <p:spPr>
            <a:xfrm>
              <a:off x="7450667" y="685800"/>
              <a:ext cx="2832221" cy="420227"/>
            </a:xfrm>
            <a:custGeom>
              <a:avLst/>
              <a:gdLst>
                <a:gd name="connsiteX0" fmla="*/ 0 w 2832221"/>
                <a:gd name="connsiteY0" fmla="*/ 70039 h 420227"/>
                <a:gd name="connsiteX1" fmla="*/ 70039 w 2832221"/>
                <a:gd name="connsiteY1" fmla="*/ 0 h 420227"/>
                <a:gd name="connsiteX2" fmla="*/ 597402 w 2832221"/>
                <a:gd name="connsiteY2" fmla="*/ 0 h 420227"/>
                <a:gd name="connsiteX3" fmla="*/ 1093124 w 2832221"/>
                <a:gd name="connsiteY3" fmla="*/ 0 h 420227"/>
                <a:gd name="connsiteX4" fmla="*/ 1652129 w 2832221"/>
                <a:gd name="connsiteY4" fmla="*/ 0 h 420227"/>
                <a:gd name="connsiteX5" fmla="*/ 1652129 w 2832221"/>
                <a:gd name="connsiteY5" fmla="*/ 0 h 420227"/>
                <a:gd name="connsiteX6" fmla="*/ 2006157 w 2832221"/>
                <a:gd name="connsiteY6" fmla="*/ 0 h 420227"/>
                <a:gd name="connsiteX7" fmla="*/ 2360184 w 2832221"/>
                <a:gd name="connsiteY7" fmla="*/ 0 h 420227"/>
                <a:gd name="connsiteX8" fmla="*/ 2762182 w 2832221"/>
                <a:gd name="connsiteY8" fmla="*/ 0 h 420227"/>
                <a:gd name="connsiteX9" fmla="*/ 2832221 w 2832221"/>
                <a:gd name="connsiteY9" fmla="*/ 70039 h 420227"/>
                <a:gd name="connsiteX10" fmla="*/ 2832221 w 2832221"/>
                <a:gd name="connsiteY10" fmla="*/ 245132 h 420227"/>
                <a:gd name="connsiteX11" fmla="*/ 3078426 w 2832221"/>
                <a:gd name="connsiteY11" fmla="*/ 348452 h 420227"/>
                <a:gd name="connsiteX12" fmla="*/ 2832221 w 2832221"/>
                <a:gd name="connsiteY12" fmla="*/ 350189 h 420227"/>
                <a:gd name="connsiteX13" fmla="*/ 2832221 w 2832221"/>
                <a:gd name="connsiteY13" fmla="*/ 350188 h 420227"/>
                <a:gd name="connsiteX14" fmla="*/ 2762182 w 2832221"/>
                <a:gd name="connsiteY14" fmla="*/ 420227 h 420227"/>
                <a:gd name="connsiteX15" fmla="*/ 2360184 w 2832221"/>
                <a:gd name="connsiteY15" fmla="*/ 420227 h 420227"/>
                <a:gd name="connsiteX16" fmla="*/ 2027398 w 2832221"/>
                <a:gd name="connsiteY16" fmla="*/ 420227 h 420227"/>
                <a:gd name="connsiteX17" fmla="*/ 1652129 w 2832221"/>
                <a:gd name="connsiteY17" fmla="*/ 420227 h 420227"/>
                <a:gd name="connsiteX18" fmla="*/ 1652129 w 2832221"/>
                <a:gd name="connsiteY18" fmla="*/ 420227 h 420227"/>
                <a:gd name="connsiteX19" fmla="*/ 1140587 w 2832221"/>
                <a:gd name="connsiteY19" fmla="*/ 420227 h 420227"/>
                <a:gd name="connsiteX20" fmla="*/ 613223 w 2832221"/>
                <a:gd name="connsiteY20" fmla="*/ 420227 h 420227"/>
                <a:gd name="connsiteX21" fmla="*/ 70039 w 2832221"/>
                <a:gd name="connsiteY21" fmla="*/ 420227 h 420227"/>
                <a:gd name="connsiteX22" fmla="*/ 0 w 2832221"/>
                <a:gd name="connsiteY22" fmla="*/ 350188 h 420227"/>
                <a:gd name="connsiteX23" fmla="*/ 0 w 2832221"/>
                <a:gd name="connsiteY23" fmla="*/ 350189 h 420227"/>
                <a:gd name="connsiteX24" fmla="*/ 0 w 2832221"/>
                <a:gd name="connsiteY24" fmla="*/ 245132 h 420227"/>
                <a:gd name="connsiteX25" fmla="*/ 0 w 2832221"/>
                <a:gd name="connsiteY25" fmla="*/ 245132 h 420227"/>
                <a:gd name="connsiteX26" fmla="*/ 0 w 2832221"/>
                <a:gd name="connsiteY26" fmla="*/ 70039 h 4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832221" h="420227" fill="none" extrusionOk="0">
                  <a:moveTo>
                    <a:pt x="0" y="70039"/>
                  </a:moveTo>
                  <a:cubicBezTo>
                    <a:pt x="-601" y="30170"/>
                    <a:pt x="32907" y="517"/>
                    <a:pt x="70039" y="0"/>
                  </a:cubicBezTo>
                  <a:cubicBezTo>
                    <a:pt x="219214" y="26075"/>
                    <a:pt x="372271" y="-12587"/>
                    <a:pt x="597402" y="0"/>
                  </a:cubicBezTo>
                  <a:cubicBezTo>
                    <a:pt x="822533" y="12587"/>
                    <a:pt x="878318" y="-17716"/>
                    <a:pt x="1093124" y="0"/>
                  </a:cubicBezTo>
                  <a:cubicBezTo>
                    <a:pt x="1307930" y="17716"/>
                    <a:pt x="1485026" y="-23796"/>
                    <a:pt x="1652129" y="0"/>
                  </a:cubicBezTo>
                  <a:lnTo>
                    <a:pt x="1652129" y="0"/>
                  </a:lnTo>
                  <a:cubicBezTo>
                    <a:pt x="1783845" y="-5680"/>
                    <a:pt x="1865412" y="15812"/>
                    <a:pt x="2006157" y="0"/>
                  </a:cubicBezTo>
                  <a:cubicBezTo>
                    <a:pt x="2146902" y="-15812"/>
                    <a:pt x="2283961" y="-9911"/>
                    <a:pt x="2360184" y="0"/>
                  </a:cubicBezTo>
                  <a:cubicBezTo>
                    <a:pt x="2506105" y="-5880"/>
                    <a:pt x="2566430" y="-7600"/>
                    <a:pt x="2762182" y="0"/>
                  </a:cubicBezTo>
                  <a:cubicBezTo>
                    <a:pt x="2805550" y="-4089"/>
                    <a:pt x="2828432" y="27355"/>
                    <a:pt x="2832221" y="70039"/>
                  </a:cubicBezTo>
                  <a:cubicBezTo>
                    <a:pt x="2830389" y="107424"/>
                    <a:pt x="2823874" y="194385"/>
                    <a:pt x="2832221" y="245132"/>
                  </a:cubicBezTo>
                  <a:cubicBezTo>
                    <a:pt x="2886383" y="274241"/>
                    <a:pt x="3007049" y="306208"/>
                    <a:pt x="3078426" y="348452"/>
                  </a:cubicBezTo>
                  <a:cubicBezTo>
                    <a:pt x="3018722" y="336757"/>
                    <a:pt x="2952647" y="343613"/>
                    <a:pt x="2832221" y="350189"/>
                  </a:cubicBezTo>
                  <a:lnTo>
                    <a:pt x="2832221" y="350188"/>
                  </a:lnTo>
                  <a:cubicBezTo>
                    <a:pt x="2835927" y="382956"/>
                    <a:pt x="2798970" y="422357"/>
                    <a:pt x="2762182" y="420227"/>
                  </a:cubicBezTo>
                  <a:cubicBezTo>
                    <a:pt x="2643295" y="420501"/>
                    <a:pt x="2526593" y="424035"/>
                    <a:pt x="2360184" y="420227"/>
                  </a:cubicBezTo>
                  <a:cubicBezTo>
                    <a:pt x="2217062" y="418806"/>
                    <a:pt x="2157549" y="430106"/>
                    <a:pt x="2027398" y="420227"/>
                  </a:cubicBezTo>
                  <a:cubicBezTo>
                    <a:pt x="1897247" y="410348"/>
                    <a:pt x="1801796" y="418384"/>
                    <a:pt x="1652129" y="420227"/>
                  </a:cubicBezTo>
                  <a:lnTo>
                    <a:pt x="1652129" y="420227"/>
                  </a:lnTo>
                  <a:cubicBezTo>
                    <a:pt x="1425226" y="399453"/>
                    <a:pt x="1257312" y="398234"/>
                    <a:pt x="1140587" y="420227"/>
                  </a:cubicBezTo>
                  <a:cubicBezTo>
                    <a:pt x="1023862" y="442220"/>
                    <a:pt x="856136" y="436103"/>
                    <a:pt x="613223" y="420227"/>
                  </a:cubicBezTo>
                  <a:cubicBezTo>
                    <a:pt x="370310" y="404351"/>
                    <a:pt x="279361" y="413786"/>
                    <a:pt x="70039" y="420227"/>
                  </a:cubicBezTo>
                  <a:cubicBezTo>
                    <a:pt x="31987" y="426643"/>
                    <a:pt x="-6448" y="382909"/>
                    <a:pt x="0" y="350188"/>
                  </a:cubicBezTo>
                  <a:lnTo>
                    <a:pt x="0" y="350189"/>
                  </a:lnTo>
                  <a:cubicBezTo>
                    <a:pt x="-4726" y="303746"/>
                    <a:pt x="2751" y="279853"/>
                    <a:pt x="0" y="245132"/>
                  </a:cubicBezTo>
                  <a:lnTo>
                    <a:pt x="0" y="245132"/>
                  </a:lnTo>
                  <a:cubicBezTo>
                    <a:pt x="-7369" y="197359"/>
                    <a:pt x="5024" y="126308"/>
                    <a:pt x="0" y="70039"/>
                  </a:cubicBezTo>
                  <a:close/>
                </a:path>
                <a:path w="2832221" h="420227" stroke="0" extrusionOk="0">
                  <a:moveTo>
                    <a:pt x="0" y="70039"/>
                  </a:moveTo>
                  <a:cubicBezTo>
                    <a:pt x="-4390" y="30755"/>
                    <a:pt x="22262" y="226"/>
                    <a:pt x="70039" y="0"/>
                  </a:cubicBezTo>
                  <a:cubicBezTo>
                    <a:pt x="249741" y="8828"/>
                    <a:pt x="457914" y="-6652"/>
                    <a:pt x="581581" y="0"/>
                  </a:cubicBezTo>
                  <a:cubicBezTo>
                    <a:pt x="705248" y="6652"/>
                    <a:pt x="969663" y="3612"/>
                    <a:pt x="1077303" y="0"/>
                  </a:cubicBezTo>
                  <a:cubicBezTo>
                    <a:pt x="1184943" y="-3612"/>
                    <a:pt x="1394489" y="-21990"/>
                    <a:pt x="1652129" y="0"/>
                  </a:cubicBezTo>
                  <a:lnTo>
                    <a:pt x="1652129" y="0"/>
                  </a:lnTo>
                  <a:cubicBezTo>
                    <a:pt x="1813883" y="8806"/>
                    <a:pt x="1910083" y="2371"/>
                    <a:pt x="1999076" y="0"/>
                  </a:cubicBezTo>
                  <a:cubicBezTo>
                    <a:pt x="2088069" y="-2371"/>
                    <a:pt x="2216624" y="-642"/>
                    <a:pt x="2360184" y="0"/>
                  </a:cubicBezTo>
                  <a:cubicBezTo>
                    <a:pt x="2506705" y="-8670"/>
                    <a:pt x="2615343" y="1339"/>
                    <a:pt x="2762182" y="0"/>
                  </a:cubicBezTo>
                  <a:cubicBezTo>
                    <a:pt x="2808774" y="4563"/>
                    <a:pt x="2841318" y="33120"/>
                    <a:pt x="2832221" y="70039"/>
                  </a:cubicBezTo>
                  <a:cubicBezTo>
                    <a:pt x="2823608" y="112109"/>
                    <a:pt x="2836142" y="193993"/>
                    <a:pt x="2832221" y="245132"/>
                  </a:cubicBezTo>
                  <a:cubicBezTo>
                    <a:pt x="2951130" y="291082"/>
                    <a:pt x="2955852" y="305255"/>
                    <a:pt x="3078426" y="348452"/>
                  </a:cubicBezTo>
                  <a:cubicBezTo>
                    <a:pt x="2998495" y="355588"/>
                    <a:pt x="2928846" y="358611"/>
                    <a:pt x="2832221" y="350189"/>
                  </a:cubicBezTo>
                  <a:lnTo>
                    <a:pt x="2832221" y="350188"/>
                  </a:lnTo>
                  <a:cubicBezTo>
                    <a:pt x="2828909" y="395849"/>
                    <a:pt x="2796516" y="415512"/>
                    <a:pt x="2762182" y="420227"/>
                  </a:cubicBezTo>
                  <a:cubicBezTo>
                    <a:pt x="2594461" y="414201"/>
                    <a:pt x="2505561" y="422146"/>
                    <a:pt x="2360184" y="420227"/>
                  </a:cubicBezTo>
                  <a:cubicBezTo>
                    <a:pt x="2242085" y="405740"/>
                    <a:pt x="2130694" y="427450"/>
                    <a:pt x="1991995" y="420227"/>
                  </a:cubicBezTo>
                  <a:cubicBezTo>
                    <a:pt x="1853296" y="413004"/>
                    <a:pt x="1815985" y="432562"/>
                    <a:pt x="1652129" y="420227"/>
                  </a:cubicBezTo>
                  <a:lnTo>
                    <a:pt x="1652129" y="420227"/>
                  </a:lnTo>
                  <a:cubicBezTo>
                    <a:pt x="1461962" y="438643"/>
                    <a:pt x="1261767" y="398186"/>
                    <a:pt x="1156407" y="420227"/>
                  </a:cubicBezTo>
                  <a:cubicBezTo>
                    <a:pt x="1051047" y="442268"/>
                    <a:pt x="768966" y="436962"/>
                    <a:pt x="613223" y="420227"/>
                  </a:cubicBezTo>
                  <a:cubicBezTo>
                    <a:pt x="457480" y="403492"/>
                    <a:pt x="183488" y="403154"/>
                    <a:pt x="70039" y="420227"/>
                  </a:cubicBezTo>
                  <a:cubicBezTo>
                    <a:pt x="34870" y="425608"/>
                    <a:pt x="-136" y="390309"/>
                    <a:pt x="0" y="350188"/>
                  </a:cubicBezTo>
                  <a:lnTo>
                    <a:pt x="0" y="350189"/>
                  </a:lnTo>
                  <a:cubicBezTo>
                    <a:pt x="1738" y="321989"/>
                    <a:pt x="4832" y="267148"/>
                    <a:pt x="0" y="245132"/>
                  </a:cubicBezTo>
                  <a:lnTo>
                    <a:pt x="0" y="245132"/>
                  </a:lnTo>
                  <a:cubicBezTo>
                    <a:pt x="4121" y="184072"/>
                    <a:pt x="-175" y="132919"/>
                    <a:pt x="0" y="7003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274267442">
                    <a:prstGeom prst="wedgeRoundRectCallout">
                      <a:avLst>
                        <a:gd name="adj1" fmla="val 58693"/>
                        <a:gd name="adj2" fmla="val 32920"/>
                        <a:gd name="adj3" fmla="val 16667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70BD28-5999-FDE3-B79F-BA82AF1C12A3}"/>
                </a:ext>
              </a:extLst>
            </p:cNvPr>
            <p:cNvSpPr txBox="1"/>
            <p:nvPr/>
          </p:nvSpPr>
          <p:spPr>
            <a:xfrm>
              <a:off x="7463692" y="741269"/>
              <a:ext cx="2819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퀴즈 정답은 </a:t>
              </a:r>
              <a:r>
                <a:rPr lang="en-US" altLang="ko-KR" sz="1200" b="1" u="sng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“</a:t>
              </a:r>
              <a:r>
                <a:rPr lang="ko-KR" altLang="en-US" sz="1200" b="1" u="sng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한국어</a:t>
              </a:r>
              <a:r>
                <a:rPr lang="en-US" altLang="ko-KR" sz="1200" b="1" u="sng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＂</a:t>
              </a:r>
              <a:r>
                <a:rPr lang="ko-KR" altLang="en-US" sz="1200" b="1" u="sng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로</a:t>
              </a:r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공개하겠다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!!</a:t>
              </a:r>
            </a:p>
          </p:txBody>
        </p:sp>
      </p:grpSp>
      <p:pic>
        <p:nvPicPr>
          <p:cNvPr id="11" name="그림 10" descr="클립아트, 그래픽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A87DBD21-F51E-07A6-3F6B-8091C96D0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8" y="558800"/>
            <a:ext cx="1440000" cy="144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D03B2A-541B-3DE1-2E21-26E2EBFE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411" y="2120757"/>
            <a:ext cx="2981714" cy="41294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B0E1DF-D897-D3DE-9D12-EE36D576BC59}"/>
              </a:ext>
            </a:extLst>
          </p:cNvPr>
          <p:cNvSpPr txBox="1"/>
          <p:nvPr/>
        </p:nvSpPr>
        <p:spPr>
          <a:xfrm>
            <a:off x="7354671" y="2031817"/>
            <a:ext cx="1427865" cy="42519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수중 호흡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잠수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2.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순간 이동</a:t>
            </a:r>
            <a:endParaRPr lang="en-US" altLang="ko-KR" sz="12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3.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염력</a:t>
            </a:r>
            <a:endParaRPr lang="en-US" altLang="ko-KR" sz="12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4.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에너지 빔</a:t>
            </a:r>
            <a:endParaRPr lang="en-US" altLang="ko-KR" sz="12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5.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화염 제어</a:t>
            </a:r>
            <a:endParaRPr lang="en-US" altLang="ko-KR" sz="12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6.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예지력</a:t>
            </a:r>
            <a:endParaRPr lang="en-US" altLang="ko-KR" sz="12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7.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최면</a:t>
            </a:r>
            <a:endParaRPr lang="en-US" altLang="ko-KR" sz="12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8.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동물 조종</a:t>
            </a:r>
            <a:endParaRPr lang="en-US" altLang="ko-KR" sz="12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9. (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공중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부양</a:t>
            </a:r>
            <a:endParaRPr lang="en-US" altLang="ko-KR" sz="12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10.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물 다루기</a:t>
            </a:r>
            <a:endParaRPr lang="en-US" altLang="ko-KR" sz="12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11.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전언어 능력</a:t>
            </a:r>
            <a:endParaRPr lang="en-US" altLang="ko-KR" sz="12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12.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자기력</a:t>
            </a:r>
            <a:endParaRPr lang="en-US" altLang="ko-KR" sz="12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13.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풍력 제어</a:t>
            </a:r>
            <a:endParaRPr lang="en-US" altLang="ko-KR" sz="12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14.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부활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생명 재생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15.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날씨 제어</a:t>
            </a:r>
            <a:endParaRPr lang="en-US" altLang="ko-KR" sz="12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16.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웹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거미줄</a:t>
            </a:r>
            <a:r>
              <a: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생성</a:t>
            </a:r>
            <a:endParaRPr lang="en-US" altLang="ko-KR" sz="12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B8A573-4DF5-B00D-90C9-22DC9174F009}"/>
              </a:ext>
            </a:extLst>
          </p:cNvPr>
          <p:cNvSpPr/>
          <p:nvPr/>
        </p:nvSpPr>
        <p:spPr>
          <a:xfrm>
            <a:off x="7354668" y="2087256"/>
            <a:ext cx="4500000" cy="41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50233A-1223-A816-26EC-1B4557500879}"/>
              </a:ext>
            </a:extLst>
          </p:cNvPr>
          <p:cNvSpPr/>
          <p:nvPr/>
        </p:nvSpPr>
        <p:spPr>
          <a:xfrm>
            <a:off x="5376439" y="5670735"/>
            <a:ext cx="797937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8CEF8F-AC50-FC30-FB3C-FAA1EBE518EE}"/>
              </a:ext>
            </a:extLst>
          </p:cNvPr>
          <p:cNvSpPr/>
          <p:nvPr/>
        </p:nvSpPr>
        <p:spPr>
          <a:xfrm>
            <a:off x="5376439" y="5985646"/>
            <a:ext cx="797937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22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97A2F3-986A-E1F1-40F2-1B5592B222C2}"/>
              </a:ext>
            </a:extLst>
          </p:cNvPr>
          <p:cNvSpPr txBox="1"/>
          <p:nvPr/>
        </p:nvSpPr>
        <p:spPr>
          <a:xfrm>
            <a:off x="336001" y="940829"/>
            <a:ext cx="714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[</a:t>
            </a:r>
            <a:r>
              <a:rPr lang="ko-KR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마무리</a:t>
            </a:r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] </a:t>
            </a:r>
            <a:endParaRPr lang="ko-KR" altLang="en-US" sz="2800" b="1" dirty="0">
              <a:solidFill>
                <a:schemeClr val="tx2">
                  <a:lumMod val="90000"/>
                  <a:lumOff val="10000"/>
                </a:schemeClr>
              </a:solidFill>
              <a:latin typeface="학교안심 여행OTF R" panose="02020603020101020101" pitchFamily="18" charset="-127"/>
              <a:ea typeface="학교안심 여행OTF R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3DA973-873E-500E-6C31-69B92FF6237E}"/>
              </a:ext>
            </a:extLst>
          </p:cNvPr>
          <p:cNvGrpSpPr/>
          <p:nvPr/>
        </p:nvGrpSpPr>
        <p:grpSpPr>
          <a:xfrm>
            <a:off x="336001" y="1673151"/>
            <a:ext cx="5220000" cy="360000"/>
            <a:chOff x="336001" y="1673151"/>
            <a:chExt cx="5220000" cy="360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FC0194B-EF97-37F5-35FE-724F4B2A1D2A}"/>
                </a:ext>
              </a:extLst>
            </p:cNvPr>
            <p:cNvSpPr/>
            <p:nvPr/>
          </p:nvSpPr>
          <p:spPr>
            <a:xfrm>
              <a:off x="336001" y="1673151"/>
              <a:ext cx="5220000" cy="360000"/>
            </a:xfrm>
            <a:prstGeom prst="roundRect">
              <a:avLst/>
            </a:prstGeom>
            <a:solidFill>
              <a:srgbClr val="FAC9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58CD6A-F11A-14F6-F4A2-6F3FB6CD96E4}"/>
                </a:ext>
              </a:extLst>
            </p:cNvPr>
            <p:cNvSpPr txBox="1"/>
            <p:nvPr/>
          </p:nvSpPr>
          <p:spPr>
            <a:xfrm>
              <a:off x="416689" y="1714651"/>
              <a:ext cx="155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dirty="0">
                  <a:solidFill>
                    <a:srgbClr val="002060"/>
                  </a:solidFill>
                  <a:latin typeface="학교안심 여행OTF R" panose="02020603020101020101" pitchFamily="18" charset="-127"/>
                  <a:ea typeface="학교안심 여행OTF R" panose="02020603020101020101" pitchFamily="18" charset="-127"/>
                </a:rPr>
                <a:t>▶ 주제선정배경</a:t>
              </a:r>
              <a:endParaRPr lang="en-US" altLang="ko-KR" sz="1400" dirty="0">
                <a:solidFill>
                  <a:srgbClr val="002060"/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82A830F-DCA6-21DA-377D-BBD8DB610ADF}"/>
              </a:ext>
            </a:extLst>
          </p:cNvPr>
          <p:cNvGrpSpPr/>
          <p:nvPr/>
        </p:nvGrpSpPr>
        <p:grpSpPr>
          <a:xfrm>
            <a:off x="336001" y="2084940"/>
            <a:ext cx="5220000" cy="1418369"/>
            <a:chOff x="336001" y="2084940"/>
            <a:chExt cx="5220000" cy="14183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B6FA022-BFC4-7D27-576F-7031BE8E0383}"/>
                </a:ext>
              </a:extLst>
            </p:cNvPr>
            <p:cNvSpPr/>
            <p:nvPr/>
          </p:nvSpPr>
          <p:spPr>
            <a:xfrm>
              <a:off x="336001" y="2084940"/>
              <a:ext cx="5220000" cy="1418369"/>
            </a:xfrm>
            <a:prstGeom prst="rect">
              <a:avLst/>
            </a:prstGeom>
            <a:solidFill>
              <a:schemeClr val="tx2">
                <a:lumMod val="90000"/>
                <a:lumOff val="10000"/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43BC90-9B87-D98D-A32C-8CE7DFBE2C0A}"/>
                </a:ext>
              </a:extLst>
            </p:cNvPr>
            <p:cNvSpPr txBox="1"/>
            <p:nvPr/>
          </p:nvSpPr>
          <p:spPr>
            <a:xfrm>
              <a:off x="416689" y="2150631"/>
              <a:ext cx="5046562" cy="13526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 외부 데이터셋 다운로드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or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직접 획득한 데이터 파일을 활용하는 방법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</a:t>
              </a:r>
            </a:p>
            <a:p>
              <a:pPr algn="l">
                <a:lnSpc>
                  <a:spcPct val="150000"/>
                </a:lnSpc>
              </a:pPr>
              <a:r>
                <a:rPr lang="ko-KR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pandas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모듈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패키지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→ 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pd.read_csv() &amp;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데이터프레임 데이터 조작</a:t>
              </a: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데이터프레임 단순 출력 외에 응용 가능한 프로젝트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 Widgets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만들기</a:t>
              </a: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tkinter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학습 →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[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피드백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]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다른 위젯 디자인 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tool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→ 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ipywidgets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모두 수업 시간에 학습한 내용을 바탕으로 공유할 수 있는 프로젝트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!!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6EFEC4-BE01-11D8-2DBC-682B75D2B08F}"/>
              </a:ext>
            </a:extLst>
          </p:cNvPr>
          <p:cNvGrpSpPr/>
          <p:nvPr/>
        </p:nvGrpSpPr>
        <p:grpSpPr>
          <a:xfrm>
            <a:off x="339524" y="3741162"/>
            <a:ext cx="5220000" cy="360000"/>
            <a:chOff x="336001" y="1673151"/>
            <a:chExt cx="5220000" cy="36000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964B3E9-4ADD-3289-44CC-42AED2EA9F71}"/>
                </a:ext>
              </a:extLst>
            </p:cNvPr>
            <p:cNvSpPr/>
            <p:nvPr/>
          </p:nvSpPr>
          <p:spPr>
            <a:xfrm>
              <a:off x="336001" y="1673151"/>
              <a:ext cx="5220000" cy="360000"/>
            </a:xfrm>
            <a:prstGeom prst="roundRect">
              <a:avLst/>
            </a:prstGeom>
            <a:solidFill>
              <a:srgbClr val="FAC9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4124DB-A6AE-37D1-F444-ECF53DF41E4B}"/>
                </a:ext>
              </a:extLst>
            </p:cNvPr>
            <p:cNvSpPr txBox="1"/>
            <p:nvPr/>
          </p:nvSpPr>
          <p:spPr>
            <a:xfrm>
              <a:off x="416689" y="1714651"/>
              <a:ext cx="17535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dirty="0">
                  <a:solidFill>
                    <a:srgbClr val="002060"/>
                  </a:solidFill>
                  <a:latin typeface="학교안심 여행OTF R" panose="02020603020101020101" pitchFamily="18" charset="-127"/>
                  <a:ea typeface="학교안심 여행OTF R" panose="02020603020101020101" pitchFamily="18" charset="-127"/>
                </a:rPr>
                <a:t>▶ 오늘의 실습 내용</a:t>
              </a:r>
              <a:endParaRPr lang="en-US" altLang="ko-KR" sz="1400" dirty="0">
                <a:solidFill>
                  <a:srgbClr val="002060"/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75B1351-E662-623B-6B64-4C92A78836DE}"/>
              </a:ext>
            </a:extLst>
          </p:cNvPr>
          <p:cNvGrpSpPr/>
          <p:nvPr/>
        </p:nvGrpSpPr>
        <p:grpSpPr>
          <a:xfrm>
            <a:off x="336001" y="4138412"/>
            <a:ext cx="5220000" cy="1841564"/>
            <a:chOff x="336001" y="2084940"/>
            <a:chExt cx="5220000" cy="141836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F3684EF-CACB-B1F8-AF1D-434DD075DAA8}"/>
                </a:ext>
              </a:extLst>
            </p:cNvPr>
            <p:cNvSpPr/>
            <p:nvPr/>
          </p:nvSpPr>
          <p:spPr>
            <a:xfrm>
              <a:off x="336001" y="2084940"/>
              <a:ext cx="5220000" cy="1418369"/>
            </a:xfrm>
            <a:prstGeom prst="rect">
              <a:avLst/>
            </a:prstGeom>
            <a:solidFill>
              <a:schemeClr val="tx2">
                <a:lumMod val="90000"/>
                <a:lumOff val="10000"/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34138D-F8EC-2CAC-9447-39E089E337AB}"/>
                </a:ext>
              </a:extLst>
            </p:cNvPr>
            <p:cNvSpPr txBox="1"/>
            <p:nvPr/>
          </p:nvSpPr>
          <p:spPr>
            <a:xfrm>
              <a:off x="416689" y="2097449"/>
              <a:ext cx="5046562" cy="13262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PART1.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데이터셋 준비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→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외부 데이터셋 파이썬 환경으로 가져오기</a:t>
              </a: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PART2.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데이터셋 병합 → 두 데이터셋 병합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불필요한 결측치 제거</a:t>
              </a: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PART3. Ipywidgets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①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드롭다운 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선택된 초능력을 보유한 캐릭터 이름 출력하는 위젯</a:t>
              </a: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②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텍스트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+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버튼 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캐릭터 이름을 검색하면 기본 정보를 출력하는 위젯</a:t>
              </a: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[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추가 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]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데이터프레임 시각화 → 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matplotlib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막대그래프 그리기</a:t>
              </a: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677990A-DF26-B80B-2E56-8B76BF17557F}"/>
              </a:ext>
            </a:extLst>
          </p:cNvPr>
          <p:cNvGrpSpPr/>
          <p:nvPr/>
        </p:nvGrpSpPr>
        <p:grpSpPr>
          <a:xfrm>
            <a:off x="6555311" y="1678578"/>
            <a:ext cx="5220000" cy="360000"/>
            <a:chOff x="336001" y="1673151"/>
            <a:chExt cx="5220000" cy="36000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9E64C22-26B4-C004-40D1-6C5B721D6D9D}"/>
                </a:ext>
              </a:extLst>
            </p:cNvPr>
            <p:cNvSpPr/>
            <p:nvPr/>
          </p:nvSpPr>
          <p:spPr>
            <a:xfrm>
              <a:off x="336001" y="1673151"/>
              <a:ext cx="5220000" cy="360000"/>
            </a:xfrm>
            <a:prstGeom prst="roundRect">
              <a:avLst/>
            </a:prstGeom>
            <a:solidFill>
              <a:srgbClr val="FAC9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D70750-00C7-31D9-E19C-0D60D790E288}"/>
                </a:ext>
              </a:extLst>
            </p:cNvPr>
            <p:cNvSpPr txBox="1"/>
            <p:nvPr/>
          </p:nvSpPr>
          <p:spPr>
            <a:xfrm>
              <a:off x="416689" y="1714651"/>
              <a:ext cx="17535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dirty="0">
                  <a:solidFill>
                    <a:srgbClr val="002060"/>
                  </a:solidFill>
                  <a:latin typeface="학교안심 여행OTF R" panose="02020603020101020101" pitchFamily="18" charset="-127"/>
                  <a:ea typeface="학교안심 여행OTF R" panose="02020603020101020101" pitchFamily="18" charset="-127"/>
                </a:rPr>
                <a:t>▶ 기억에 남는 점 </a:t>
              </a:r>
              <a:endParaRPr lang="en-US" altLang="ko-KR" sz="1400" dirty="0">
                <a:solidFill>
                  <a:srgbClr val="002060"/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83F203B-93C6-1944-A48C-8BBFDD65DC3F}"/>
              </a:ext>
            </a:extLst>
          </p:cNvPr>
          <p:cNvGrpSpPr/>
          <p:nvPr/>
        </p:nvGrpSpPr>
        <p:grpSpPr>
          <a:xfrm>
            <a:off x="6557819" y="3323309"/>
            <a:ext cx="5220000" cy="360000"/>
            <a:chOff x="336001" y="1673151"/>
            <a:chExt cx="5220000" cy="3600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F30E165-92D8-152E-4823-4557C359AD4F}"/>
                </a:ext>
              </a:extLst>
            </p:cNvPr>
            <p:cNvSpPr/>
            <p:nvPr/>
          </p:nvSpPr>
          <p:spPr>
            <a:xfrm>
              <a:off x="336001" y="1673151"/>
              <a:ext cx="5220000" cy="360000"/>
            </a:xfrm>
            <a:prstGeom prst="roundRect">
              <a:avLst/>
            </a:prstGeom>
            <a:solidFill>
              <a:srgbClr val="FAC9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574126-353F-401C-56D1-C5C1D6D49C96}"/>
                </a:ext>
              </a:extLst>
            </p:cNvPr>
            <p:cNvSpPr txBox="1"/>
            <p:nvPr/>
          </p:nvSpPr>
          <p:spPr>
            <a:xfrm>
              <a:off x="416689" y="1714651"/>
              <a:ext cx="12788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dirty="0">
                  <a:solidFill>
                    <a:srgbClr val="002060"/>
                  </a:solidFill>
                  <a:latin typeface="학교안심 여행OTF R" panose="02020603020101020101" pitchFamily="18" charset="-127"/>
                  <a:ea typeface="학교안심 여행OTF R" panose="02020603020101020101" pitchFamily="18" charset="-127"/>
                </a:rPr>
                <a:t>▶ 아쉬운 점</a:t>
              </a:r>
              <a:endParaRPr lang="en-US" altLang="ko-KR" sz="1400" dirty="0">
                <a:solidFill>
                  <a:srgbClr val="002060"/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4158A2E-108E-9926-CC9F-22D414B326CA}"/>
              </a:ext>
            </a:extLst>
          </p:cNvPr>
          <p:cNvGrpSpPr/>
          <p:nvPr/>
        </p:nvGrpSpPr>
        <p:grpSpPr>
          <a:xfrm>
            <a:off x="6551788" y="2084941"/>
            <a:ext cx="5220000" cy="1104308"/>
            <a:chOff x="336001" y="2084940"/>
            <a:chExt cx="5220000" cy="141836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93D7E04-ABB3-A780-5085-6C4619423707}"/>
                </a:ext>
              </a:extLst>
            </p:cNvPr>
            <p:cNvSpPr/>
            <p:nvPr/>
          </p:nvSpPr>
          <p:spPr>
            <a:xfrm>
              <a:off x="336001" y="2084940"/>
              <a:ext cx="5220000" cy="1418369"/>
            </a:xfrm>
            <a:prstGeom prst="rect">
              <a:avLst/>
            </a:prstGeom>
            <a:solidFill>
              <a:schemeClr val="tx2">
                <a:lumMod val="90000"/>
                <a:lumOff val="10000"/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A18C63-F91E-BF35-BFC9-21A4537482EA}"/>
                </a:ext>
              </a:extLst>
            </p:cNvPr>
            <p:cNvSpPr txBox="1"/>
            <p:nvPr/>
          </p:nvSpPr>
          <p:spPr>
            <a:xfrm>
              <a:off x="416689" y="2150630"/>
              <a:ext cx="5046562" cy="1260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 팝업 창 대신에 출력 화면에서 바로 위젯의 동작을 확인할 수 있음</a:t>
              </a: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Google Colab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과 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VsCode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환경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(Jupyter Notebook)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에서 모두 실습 완료</a:t>
              </a:r>
              <a:endParaRPr lang="en-US" altLang="ko-KR" sz="10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ipywidgets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모듈은 이번 스터디 활동을 준비하면서 새로 알게 되었지만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</a:t>
              </a:r>
            </a:p>
            <a:p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tkinter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모듈에서 위젯을 생성하는 방법과 비슷한 문법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코드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endPara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>
                <a:lnSpc>
                  <a:spcPct val="150000"/>
                </a:lnSpc>
              </a:pP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A6E4919-3C3A-4A83-F1F3-8755BAA48BB7}"/>
              </a:ext>
            </a:extLst>
          </p:cNvPr>
          <p:cNvGrpSpPr/>
          <p:nvPr/>
        </p:nvGrpSpPr>
        <p:grpSpPr>
          <a:xfrm>
            <a:off x="6551788" y="3731284"/>
            <a:ext cx="5220000" cy="984868"/>
            <a:chOff x="336001" y="2084940"/>
            <a:chExt cx="5220000" cy="52451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D6E266E-DF25-545A-E96E-707C1C483A6B}"/>
                </a:ext>
              </a:extLst>
            </p:cNvPr>
            <p:cNvSpPr/>
            <p:nvPr/>
          </p:nvSpPr>
          <p:spPr>
            <a:xfrm>
              <a:off x="336001" y="2084940"/>
              <a:ext cx="5220000" cy="524513"/>
            </a:xfrm>
            <a:prstGeom prst="rect">
              <a:avLst/>
            </a:prstGeom>
            <a:solidFill>
              <a:schemeClr val="tx2">
                <a:lumMod val="90000"/>
                <a:lumOff val="10000"/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2DCFB88-A05C-14C4-3E9C-64FC6FE87D9E}"/>
                </a:ext>
              </a:extLst>
            </p:cNvPr>
            <p:cNvSpPr txBox="1"/>
            <p:nvPr/>
          </p:nvSpPr>
          <p:spPr>
            <a:xfrm>
              <a:off x="416689" y="2097449"/>
              <a:ext cx="5046562" cy="4745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가장 간단한 코드로 만들 수 있는 즉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쉬운 위젯 선정</a:t>
              </a: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다중 필터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슬라이더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캐릭터 비교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랜덤 캐릭터 뽑기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…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여러 위젯을 원하는 위치에 배치하는 실습을 해보고 싶음</a:t>
              </a: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333C06C-45D4-B020-A18D-468286A00742}"/>
              </a:ext>
            </a:extLst>
          </p:cNvPr>
          <p:cNvGrpSpPr/>
          <p:nvPr/>
        </p:nvGrpSpPr>
        <p:grpSpPr>
          <a:xfrm>
            <a:off x="6551788" y="4819422"/>
            <a:ext cx="5220000" cy="360000"/>
            <a:chOff x="336001" y="1673151"/>
            <a:chExt cx="5220000" cy="36000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2D6A770-D37C-5064-14B0-FB10D159E2FF}"/>
                </a:ext>
              </a:extLst>
            </p:cNvPr>
            <p:cNvSpPr/>
            <p:nvPr/>
          </p:nvSpPr>
          <p:spPr>
            <a:xfrm>
              <a:off x="336001" y="1673151"/>
              <a:ext cx="5220000" cy="360000"/>
            </a:xfrm>
            <a:prstGeom prst="roundRect">
              <a:avLst/>
            </a:prstGeom>
            <a:solidFill>
              <a:srgbClr val="FAC9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F5357D4-C66E-92B5-660A-E3F48C4B1029}"/>
                </a:ext>
              </a:extLst>
            </p:cNvPr>
            <p:cNvSpPr txBox="1"/>
            <p:nvPr/>
          </p:nvSpPr>
          <p:spPr>
            <a:xfrm>
              <a:off x="416689" y="1714651"/>
              <a:ext cx="14633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dirty="0">
                  <a:solidFill>
                    <a:srgbClr val="002060"/>
                  </a:solidFill>
                  <a:latin typeface="학교안심 여행OTF R" panose="02020603020101020101" pitchFamily="18" charset="-127"/>
                  <a:ea typeface="학교안심 여행OTF R" panose="02020603020101020101" pitchFamily="18" charset="-127"/>
                </a:rPr>
                <a:t>▶ 기대되는 점</a:t>
              </a:r>
              <a:endParaRPr lang="en-US" altLang="ko-KR" sz="1400" dirty="0">
                <a:solidFill>
                  <a:srgbClr val="002060"/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58A708A-EA49-A449-C087-639F7C729910}"/>
              </a:ext>
            </a:extLst>
          </p:cNvPr>
          <p:cNvGrpSpPr/>
          <p:nvPr/>
        </p:nvGrpSpPr>
        <p:grpSpPr>
          <a:xfrm>
            <a:off x="6545757" y="5205634"/>
            <a:ext cx="5220000" cy="814462"/>
            <a:chOff x="336001" y="2063547"/>
            <a:chExt cx="5220000" cy="40579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84D8844-4309-9EEC-5D8D-72A3806EDD3A}"/>
                </a:ext>
              </a:extLst>
            </p:cNvPr>
            <p:cNvSpPr/>
            <p:nvPr/>
          </p:nvSpPr>
          <p:spPr>
            <a:xfrm>
              <a:off x="336001" y="2084940"/>
              <a:ext cx="5220000" cy="384405"/>
            </a:xfrm>
            <a:prstGeom prst="rect">
              <a:avLst/>
            </a:prstGeom>
            <a:solidFill>
              <a:schemeClr val="tx2">
                <a:lumMod val="90000"/>
                <a:lumOff val="10000"/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96955D-BD47-702E-F500-CB49BB7E8B1E}"/>
                </a:ext>
              </a:extLst>
            </p:cNvPr>
            <p:cNvSpPr txBox="1"/>
            <p:nvPr/>
          </p:nvSpPr>
          <p:spPr>
            <a:xfrm>
              <a:off x="416689" y="2063547"/>
              <a:ext cx="5046562" cy="397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슈퍼히어로 캐릭터 대신 원하는 데이터로 위젯을 생성하면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</a:t>
              </a:r>
            </a:p>
            <a:p>
              <a:pPr algn="l"/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간단한 검색이나 필터링이 필요할 때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유용하게 활용할 수 있을 것 같음</a:t>
              </a: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 &lt;Robotics&gt;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어떤 데이터로 위젯을 만들 수 있을까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 → ChatGPT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대답</a:t>
              </a: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38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9A949-06BF-3609-57A6-3302F32F6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7AE95B-8D82-73BF-571E-F4D63321A6E4}"/>
              </a:ext>
            </a:extLst>
          </p:cNvPr>
          <p:cNvSpPr txBox="1"/>
          <p:nvPr/>
        </p:nvSpPr>
        <p:spPr>
          <a:xfrm>
            <a:off x="336000" y="940502"/>
            <a:ext cx="714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[</a:t>
            </a:r>
            <a:r>
              <a:rPr lang="ko-KR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마무리</a:t>
            </a:r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] </a:t>
            </a:r>
            <a:endParaRPr lang="ko-KR" altLang="en-US" sz="2800" b="1" dirty="0">
              <a:solidFill>
                <a:schemeClr val="tx2">
                  <a:lumMod val="90000"/>
                  <a:lumOff val="10000"/>
                </a:schemeClr>
              </a:solidFill>
              <a:latin typeface="학교안심 여행OTF R" panose="02020603020101020101" pitchFamily="18" charset="-127"/>
              <a:ea typeface="학교안심 여행OTF R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AD4B7F5-8149-694C-4CBF-25A0318CD345}"/>
              </a:ext>
            </a:extLst>
          </p:cNvPr>
          <p:cNvGrpSpPr/>
          <p:nvPr/>
        </p:nvGrpSpPr>
        <p:grpSpPr>
          <a:xfrm>
            <a:off x="336001" y="1673151"/>
            <a:ext cx="5220000" cy="360000"/>
            <a:chOff x="336001" y="1673151"/>
            <a:chExt cx="5220000" cy="360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549C79B-6D65-1E3D-3841-4955679BF75A}"/>
                </a:ext>
              </a:extLst>
            </p:cNvPr>
            <p:cNvSpPr/>
            <p:nvPr/>
          </p:nvSpPr>
          <p:spPr>
            <a:xfrm>
              <a:off x="336001" y="1673151"/>
              <a:ext cx="5220000" cy="360000"/>
            </a:xfrm>
            <a:prstGeom prst="roundRect">
              <a:avLst/>
            </a:prstGeom>
            <a:solidFill>
              <a:srgbClr val="FAC9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4CF40D-0429-F8FD-F3D5-923EC096F4AB}"/>
                </a:ext>
              </a:extLst>
            </p:cNvPr>
            <p:cNvSpPr txBox="1"/>
            <p:nvPr/>
          </p:nvSpPr>
          <p:spPr>
            <a:xfrm>
              <a:off x="416689" y="1714651"/>
              <a:ext cx="2059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dirty="0">
                  <a:solidFill>
                    <a:srgbClr val="002060"/>
                  </a:solidFill>
                  <a:latin typeface="학교안심 여행OTF R" panose="02020603020101020101" pitchFamily="18" charset="-127"/>
                  <a:ea typeface="학교안심 여행OTF R" panose="02020603020101020101" pitchFamily="18" charset="-127"/>
                </a:rPr>
                <a:t>▶ </a:t>
              </a:r>
              <a:r>
                <a:rPr lang="en-US" altLang="ko-KR" sz="1400" dirty="0">
                  <a:solidFill>
                    <a:srgbClr val="002060"/>
                  </a:solidFill>
                  <a:latin typeface="학교안심 여행OTF R" panose="02020603020101020101" pitchFamily="18" charset="-127"/>
                  <a:ea typeface="학교안심 여행OTF R" panose="02020603020101020101" pitchFamily="18" charset="-127"/>
                </a:rPr>
                <a:t>VSCode</a:t>
              </a:r>
              <a:r>
                <a:rPr lang="ko-KR" altLang="en-US" sz="1400" dirty="0">
                  <a:solidFill>
                    <a:srgbClr val="002060"/>
                  </a:solidFill>
                  <a:latin typeface="학교안심 여행OTF R" panose="02020603020101020101" pitchFamily="18" charset="-127"/>
                  <a:ea typeface="학교안심 여행OTF R" panose="02020603020101020101" pitchFamily="18" charset="-127"/>
                </a:rPr>
                <a:t> 실습 화면</a:t>
              </a:r>
              <a:endParaRPr lang="en-US" altLang="ko-KR" sz="1400" dirty="0">
                <a:solidFill>
                  <a:srgbClr val="002060"/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FF28DC3-58D0-0031-8AF3-DE5B12950FDB}"/>
              </a:ext>
            </a:extLst>
          </p:cNvPr>
          <p:cNvGrpSpPr/>
          <p:nvPr/>
        </p:nvGrpSpPr>
        <p:grpSpPr>
          <a:xfrm>
            <a:off x="6555311" y="1678578"/>
            <a:ext cx="5220000" cy="360000"/>
            <a:chOff x="336001" y="1673151"/>
            <a:chExt cx="5220000" cy="36000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99B6449-BCE0-3D26-6945-FD19EBDC26CC}"/>
                </a:ext>
              </a:extLst>
            </p:cNvPr>
            <p:cNvSpPr/>
            <p:nvPr/>
          </p:nvSpPr>
          <p:spPr>
            <a:xfrm>
              <a:off x="336001" y="1673151"/>
              <a:ext cx="5220000" cy="360000"/>
            </a:xfrm>
            <a:prstGeom prst="roundRect">
              <a:avLst/>
            </a:prstGeom>
            <a:solidFill>
              <a:srgbClr val="FAC9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A850E8-53A5-891B-F9B5-2BC9B460E4D2}"/>
                </a:ext>
              </a:extLst>
            </p:cNvPr>
            <p:cNvSpPr txBox="1"/>
            <p:nvPr/>
          </p:nvSpPr>
          <p:spPr>
            <a:xfrm>
              <a:off x="416689" y="1714651"/>
              <a:ext cx="17535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dirty="0">
                  <a:solidFill>
                    <a:srgbClr val="002060"/>
                  </a:solidFill>
                  <a:latin typeface="학교안심 여행OTF R" panose="02020603020101020101" pitchFamily="18" charset="-127"/>
                  <a:ea typeface="학교안심 여행OTF R" panose="02020603020101020101" pitchFamily="18" charset="-127"/>
                </a:rPr>
                <a:t>▶ 기억에 남는 점 </a:t>
              </a:r>
              <a:endParaRPr lang="en-US" altLang="ko-KR" sz="1400" dirty="0">
                <a:solidFill>
                  <a:srgbClr val="002060"/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F18F9E7-CD60-E264-60B5-B123A9A1DC8D}"/>
              </a:ext>
            </a:extLst>
          </p:cNvPr>
          <p:cNvGrpSpPr/>
          <p:nvPr/>
        </p:nvGrpSpPr>
        <p:grpSpPr>
          <a:xfrm>
            <a:off x="6557819" y="3323309"/>
            <a:ext cx="5220000" cy="360000"/>
            <a:chOff x="336001" y="1673151"/>
            <a:chExt cx="5220000" cy="3600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788E321-2923-8979-4AA0-3BFB99CE149A}"/>
                </a:ext>
              </a:extLst>
            </p:cNvPr>
            <p:cNvSpPr/>
            <p:nvPr/>
          </p:nvSpPr>
          <p:spPr>
            <a:xfrm>
              <a:off x="336001" y="1673151"/>
              <a:ext cx="5220000" cy="360000"/>
            </a:xfrm>
            <a:prstGeom prst="roundRect">
              <a:avLst/>
            </a:prstGeom>
            <a:solidFill>
              <a:srgbClr val="FAC9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A19902-147B-6DCB-BA3E-1B5284D1DF63}"/>
                </a:ext>
              </a:extLst>
            </p:cNvPr>
            <p:cNvSpPr txBox="1"/>
            <p:nvPr/>
          </p:nvSpPr>
          <p:spPr>
            <a:xfrm>
              <a:off x="416688" y="1714651"/>
              <a:ext cx="24673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dirty="0">
                  <a:solidFill>
                    <a:srgbClr val="002060"/>
                  </a:solidFill>
                  <a:latin typeface="학교안심 여행OTF R" panose="02020603020101020101" pitchFamily="18" charset="-127"/>
                  <a:ea typeface="학교안심 여행OTF R" panose="02020603020101020101" pitchFamily="18" charset="-127"/>
                </a:rPr>
                <a:t>▶ </a:t>
              </a:r>
              <a:r>
                <a:rPr lang="en-US" altLang="ko-KR" sz="1400" dirty="0">
                  <a:solidFill>
                    <a:srgbClr val="002060"/>
                  </a:solidFill>
                  <a:latin typeface="학교안심 여행OTF R" panose="02020603020101020101" pitchFamily="18" charset="-127"/>
                  <a:ea typeface="학교안심 여행OTF R" panose="02020603020101020101" pitchFamily="18" charset="-127"/>
                </a:rPr>
                <a:t>ChatGPT</a:t>
              </a:r>
              <a:r>
                <a:rPr lang="ko-KR" altLang="en-US" sz="1400" dirty="0">
                  <a:solidFill>
                    <a:srgbClr val="002060"/>
                  </a:solidFill>
                  <a:latin typeface="학교안심 여행OTF R" panose="02020603020101020101" pitchFamily="18" charset="-127"/>
                  <a:ea typeface="학교안심 여행OTF R" panose="02020603020101020101" pitchFamily="18" charset="-127"/>
                </a:rPr>
                <a:t>의 대답</a:t>
              </a:r>
              <a:endParaRPr lang="en-US" altLang="ko-KR" sz="1400" dirty="0">
                <a:solidFill>
                  <a:srgbClr val="002060"/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02B3EB-6C09-2779-7178-74451F7F30E1}"/>
              </a:ext>
            </a:extLst>
          </p:cNvPr>
          <p:cNvGrpSpPr/>
          <p:nvPr/>
        </p:nvGrpSpPr>
        <p:grpSpPr>
          <a:xfrm>
            <a:off x="6551788" y="2084941"/>
            <a:ext cx="5220000" cy="1104308"/>
            <a:chOff x="336001" y="2084940"/>
            <a:chExt cx="5220000" cy="141836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A2814B2-13E4-560F-5C86-665BDB38E8C2}"/>
                </a:ext>
              </a:extLst>
            </p:cNvPr>
            <p:cNvSpPr/>
            <p:nvPr/>
          </p:nvSpPr>
          <p:spPr>
            <a:xfrm>
              <a:off x="336001" y="2084940"/>
              <a:ext cx="5220000" cy="1418369"/>
            </a:xfrm>
            <a:prstGeom prst="rect">
              <a:avLst/>
            </a:prstGeom>
            <a:solidFill>
              <a:schemeClr val="tx2">
                <a:lumMod val="90000"/>
                <a:lumOff val="10000"/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FD7DB3-99BB-DD0C-C120-498B51B983CB}"/>
                </a:ext>
              </a:extLst>
            </p:cNvPr>
            <p:cNvSpPr txBox="1"/>
            <p:nvPr/>
          </p:nvSpPr>
          <p:spPr>
            <a:xfrm>
              <a:off x="416689" y="2150630"/>
              <a:ext cx="5046562" cy="1260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 팝업 창 대신에 출력 화면에서 바로 위젯의 동작을 확인할 수 있음</a:t>
              </a: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Google Colab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과 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VsCode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환경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(Jupyter Notebook)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에서 모두 실습 완료</a:t>
              </a:r>
              <a:endParaRPr lang="en-US" altLang="ko-KR" sz="10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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ipywidgets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모듈은 이번 스터디 활동을 준비하면서 새로 알게 되었지만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</a:t>
              </a:r>
            </a:p>
            <a:p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tkinter 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모듈에서 위젯을 생성하는 방법과 비슷한 문법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ko-KR" altLang="en-US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코드</a:t>
              </a:r>
              <a:r>
                <a:rPr lang="en-US" altLang="ko-KR" sz="12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endParaRPr lang="ko-KR" altLang="en-US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>
                <a:lnSpc>
                  <a:spcPct val="150000"/>
                </a:lnSpc>
              </a:pPr>
              <a:endParaRPr lang="en-US" altLang="ko-KR" sz="12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BBB0099-F2B0-2E38-64F1-A066D43036C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55311" y="3737509"/>
            <a:ext cx="5220000" cy="26304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A4549B-39B4-0EB4-C258-36C22AA1B10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1" b="1186"/>
          <a:stretch/>
        </p:blipFill>
        <p:spPr>
          <a:xfrm>
            <a:off x="336000" y="3503309"/>
            <a:ext cx="5400000" cy="288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42558F2-B4C9-23B2-F6C7-F9E4BDBE28BA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rcRect t="1775"/>
          <a:stretch/>
        </p:blipFill>
        <p:spPr>
          <a:xfrm>
            <a:off x="336000" y="2106087"/>
            <a:ext cx="5400000" cy="1260000"/>
          </a:xfrm>
          <a:prstGeom prst="rect">
            <a:avLst/>
          </a:prstGeom>
        </p:spPr>
      </p:pic>
      <p:pic>
        <p:nvPicPr>
          <p:cNvPr id="35" name="그림 34" descr="클립아트, 만화 영화, 예술이(가) 표시된 사진&#10;&#10;자동 생성된 설명">
            <a:extLst>
              <a:ext uri="{FF2B5EF4-FFF2-40B4-BE49-F238E27FC236}">
                <a16:creationId xmlns:a16="http://schemas.microsoft.com/office/drawing/2014/main" id="{93FB1C0E-CA26-1402-ADDF-3E8092111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800" y="573053"/>
            <a:ext cx="1440000" cy="14400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C6187E4C-6E21-CA2A-DAAA-4596F9B4438F}"/>
              </a:ext>
            </a:extLst>
          </p:cNvPr>
          <p:cNvGrpSpPr/>
          <p:nvPr/>
        </p:nvGrpSpPr>
        <p:grpSpPr>
          <a:xfrm>
            <a:off x="7450667" y="685800"/>
            <a:ext cx="2832221" cy="622300"/>
            <a:chOff x="7450667" y="685800"/>
            <a:chExt cx="2832221" cy="420227"/>
          </a:xfrm>
        </p:grpSpPr>
        <p:sp>
          <p:nvSpPr>
            <p:cNvPr id="37" name="말풍선: 모서리가 둥근 사각형 36">
              <a:extLst>
                <a:ext uri="{FF2B5EF4-FFF2-40B4-BE49-F238E27FC236}">
                  <a16:creationId xmlns:a16="http://schemas.microsoft.com/office/drawing/2014/main" id="{00A3B37A-C561-EAFF-B90F-ABF9414D0474}"/>
                </a:ext>
              </a:extLst>
            </p:cNvPr>
            <p:cNvSpPr/>
            <p:nvPr/>
          </p:nvSpPr>
          <p:spPr>
            <a:xfrm>
              <a:off x="7450667" y="685800"/>
              <a:ext cx="2832221" cy="420227"/>
            </a:xfrm>
            <a:custGeom>
              <a:avLst/>
              <a:gdLst>
                <a:gd name="connsiteX0" fmla="*/ 0 w 2832221"/>
                <a:gd name="connsiteY0" fmla="*/ 70039 h 420227"/>
                <a:gd name="connsiteX1" fmla="*/ 70039 w 2832221"/>
                <a:gd name="connsiteY1" fmla="*/ 0 h 420227"/>
                <a:gd name="connsiteX2" fmla="*/ 597402 w 2832221"/>
                <a:gd name="connsiteY2" fmla="*/ 0 h 420227"/>
                <a:gd name="connsiteX3" fmla="*/ 1093124 w 2832221"/>
                <a:gd name="connsiteY3" fmla="*/ 0 h 420227"/>
                <a:gd name="connsiteX4" fmla="*/ 1652129 w 2832221"/>
                <a:gd name="connsiteY4" fmla="*/ 0 h 420227"/>
                <a:gd name="connsiteX5" fmla="*/ 1652129 w 2832221"/>
                <a:gd name="connsiteY5" fmla="*/ 0 h 420227"/>
                <a:gd name="connsiteX6" fmla="*/ 2006157 w 2832221"/>
                <a:gd name="connsiteY6" fmla="*/ 0 h 420227"/>
                <a:gd name="connsiteX7" fmla="*/ 2360184 w 2832221"/>
                <a:gd name="connsiteY7" fmla="*/ 0 h 420227"/>
                <a:gd name="connsiteX8" fmla="*/ 2762182 w 2832221"/>
                <a:gd name="connsiteY8" fmla="*/ 0 h 420227"/>
                <a:gd name="connsiteX9" fmla="*/ 2832221 w 2832221"/>
                <a:gd name="connsiteY9" fmla="*/ 70039 h 420227"/>
                <a:gd name="connsiteX10" fmla="*/ 2832221 w 2832221"/>
                <a:gd name="connsiteY10" fmla="*/ 245132 h 420227"/>
                <a:gd name="connsiteX11" fmla="*/ 3078426 w 2832221"/>
                <a:gd name="connsiteY11" fmla="*/ 348452 h 420227"/>
                <a:gd name="connsiteX12" fmla="*/ 2832221 w 2832221"/>
                <a:gd name="connsiteY12" fmla="*/ 350189 h 420227"/>
                <a:gd name="connsiteX13" fmla="*/ 2832221 w 2832221"/>
                <a:gd name="connsiteY13" fmla="*/ 350188 h 420227"/>
                <a:gd name="connsiteX14" fmla="*/ 2762182 w 2832221"/>
                <a:gd name="connsiteY14" fmla="*/ 420227 h 420227"/>
                <a:gd name="connsiteX15" fmla="*/ 2360184 w 2832221"/>
                <a:gd name="connsiteY15" fmla="*/ 420227 h 420227"/>
                <a:gd name="connsiteX16" fmla="*/ 2027398 w 2832221"/>
                <a:gd name="connsiteY16" fmla="*/ 420227 h 420227"/>
                <a:gd name="connsiteX17" fmla="*/ 1652129 w 2832221"/>
                <a:gd name="connsiteY17" fmla="*/ 420227 h 420227"/>
                <a:gd name="connsiteX18" fmla="*/ 1652129 w 2832221"/>
                <a:gd name="connsiteY18" fmla="*/ 420227 h 420227"/>
                <a:gd name="connsiteX19" fmla="*/ 1140587 w 2832221"/>
                <a:gd name="connsiteY19" fmla="*/ 420227 h 420227"/>
                <a:gd name="connsiteX20" fmla="*/ 613223 w 2832221"/>
                <a:gd name="connsiteY20" fmla="*/ 420227 h 420227"/>
                <a:gd name="connsiteX21" fmla="*/ 70039 w 2832221"/>
                <a:gd name="connsiteY21" fmla="*/ 420227 h 420227"/>
                <a:gd name="connsiteX22" fmla="*/ 0 w 2832221"/>
                <a:gd name="connsiteY22" fmla="*/ 350188 h 420227"/>
                <a:gd name="connsiteX23" fmla="*/ 0 w 2832221"/>
                <a:gd name="connsiteY23" fmla="*/ 350189 h 420227"/>
                <a:gd name="connsiteX24" fmla="*/ 0 w 2832221"/>
                <a:gd name="connsiteY24" fmla="*/ 245132 h 420227"/>
                <a:gd name="connsiteX25" fmla="*/ 0 w 2832221"/>
                <a:gd name="connsiteY25" fmla="*/ 245132 h 420227"/>
                <a:gd name="connsiteX26" fmla="*/ 0 w 2832221"/>
                <a:gd name="connsiteY26" fmla="*/ 70039 h 42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832221" h="420227" fill="none" extrusionOk="0">
                  <a:moveTo>
                    <a:pt x="0" y="70039"/>
                  </a:moveTo>
                  <a:cubicBezTo>
                    <a:pt x="-601" y="30170"/>
                    <a:pt x="32907" y="517"/>
                    <a:pt x="70039" y="0"/>
                  </a:cubicBezTo>
                  <a:cubicBezTo>
                    <a:pt x="219214" y="26075"/>
                    <a:pt x="372271" y="-12587"/>
                    <a:pt x="597402" y="0"/>
                  </a:cubicBezTo>
                  <a:cubicBezTo>
                    <a:pt x="822533" y="12587"/>
                    <a:pt x="878318" y="-17716"/>
                    <a:pt x="1093124" y="0"/>
                  </a:cubicBezTo>
                  <a:cubicBezTo>
                    <a:pt x="1307930" y="17716"/>
                    <a:pt x="1485026" y="-23796"/>
                    <a:pt x="1652129" y="0"/>
                  </a:cubicBezTo>
                  <a:lnTo>
                    <a:pt x="1652129" y="0"/>
                  </a:lnTo>
                  <a:cubicBezTo>
                    <a:pt x="1783845" y="-5680"/>
                    <a:pt x="1865412" y="15812"/>
                    <a:pt x="2006157" y="0"/>
                  </a:cubicBezTo>
                  <a:cubicBezTo>
                    <a:pt x="2146902" y="-15812"/>
                    <a:pt x="2283961" y="-9911"/>
                    <a:pt x="2360184" y="0"/>
                  </a:cubicBezTo>
                  <a:cubicBezTo>
                    <a:pt x="2506105" y="-5880"/>
                    <a:pt x="2566430" y="-7600"/>
                    <a:pt x="2762182" y="0"/>
                  </a:cubicBezTo>
                  <a:cubicBezTo>
                    <a:pt x="2805550" y="-4089"/>
                    <a:pt x="2828432" y="27355"/>
                    <a:pt x="2832221" y="70039"/>
                  </a:cubicBezTo>
                  <a:cubicBezTo>
                    <a:pt x="2830389" y="107424"/>
                    <a:pt x="2823874" y="194385"/>
                    <a:pt x="2832221" y="245132"/>
                  </a:cubicBezTo>
                  <a:cubicBezTo>
                    <a:pt x="2886383" y="274241"/>
                    <a:pt x="3007049" y="306208"/>
                    <a:pt x="3078426" y="348452"/>
                  </a:cubicBezTo>
                  <a:cubicBezTo>
                    <a:pt x="3018722" y="336757"/>
                    <a:pt x="2952647" y="343613"/>
                    <a:pt x="2832221" y="350189"/>
                  </a:cubicBezTo>
                  <a:lnTo>
                    <a:pt x="2832221" y="350188"/>
                  </a:lnTo>
                  <a:cubicBezTo>
                    <a:pt x="2835927" y="382956"/>
                    <a:pt x="2798970" y="422357"/>
                    <a:pt x="2762182" y="420227"/>
                  </a:cubicBezTo>
                  <a:cubicBezTo>
                    <a:pt x="2643295" y="420501"/>
                    <a:pt x="2526593" y="424035"/>
                    <a:pt x="2360184" y="420227"/>
                  </a:cubicBezTo>
                  <a:cubicBezTo>
                    <a:pt x="2217062" y="418806"/>
                    <a:pt x="2157549" y="430106"/>
                    <a:pt x="2027398" y="420227"/>
                  </a:cubicBezTo>
                  <a:cubicBezTo>
                    <a:pt x="1897247" y="410348"/>
                    <a:pt x="1801796" y="418384"/>
                    <a:pt x="1652129" y="420227"/>
                  </a:cubicBezTo>
                  <a:lnTo>
                    <a:pt x="1652129" y="420227"/>
                  </a:lnTo>
                  <a:cubicBezTo>
                    <a:pt x="1425226" y="399453"/>
                    <a:pt x="1257312" y="398234"/>
                    <a:pt x="1140587" y="420227"/>
                  </a:cubicBezTo>
                  <a:cubicBezTo>
                    <a:pt x="1023862" y="442220"/>
                    <a:pt x="856136" y="436103"/>
                    <a:pt x="613223" y="420227"/>
                  </a:cubicBezTo>
                  <a:cubicBezTo>
                    <a:pt x="370310" y="404351"/>
                    <a:pt x="279361" y="413786"/>
                    <a:pt x="70039" y="420227"/>
                  </a:cubicBezTo>
                  <a:cubicBezTo>
                    <a:pt x="31987" y="426643"/>
                    <a:pt x="-6448" y="382909"/>
                    <a:pt x="0" y="350188"/>
                  </a:cubicBezTo>
                  <a:lnTo>
                    <a:pt x="0" y="350189"/>
                  </a:lnTo>
                  <a:cubicBezTo>
                    <a:pt x="-4726" y="303746"/>
                    <a:pt x="2751" y="279853"/>
                    <a:pt x="0" y="245132"/>
                  </a:cubicBezTo>
                  <a:lnTo>
                    <a:pt x="0" y="245132"/>
                  </a:lnTo>
                  <a:cubicBezTo>
                    <a:pt x="-7369" y="197359"/>
                    <a:pt x="5024" y="126308"/>
                    <a:pt x="0" y="70039"/>
                  </a:cubicBezTo>
                  <a:close/>
                </a:path>
                <a:path w="2832221" h="420227" stroke="0" extrusionOk="0">
                  <a:moveTo>
                    <a:pt x="0" y="70039"/>
                  </a:moveTo>
                  <a:cubicBezTo>
                    <a:pt x="-4390" y="30755"/>
                    <a:pt x="22262" y="226"/>
                    <a:pt x="70039" y="0"/>
                  </a:cubicBezTo>
                  <a:cubicBezTo>
                    <a:pt x="249741" y="8828"/>
                    <a:pt x="457914" y="-6652"/>
                    <a:pt x="581581" y="0"/>
                  </a:cubicBezTo>
                  <a:cubicBezTo>
                    <a:pt x="705248" y="6652"/>
                    <a:pt x="969663" y="3612"/>
                    <a:pt x="1077303" y="0"/>
                  </a:cubicBezTo>
                  <a:cubicBezTo>
                    <a:pt x="1184943" y="-3612"/>
                    <a:pt x="1394489" y="-21990"/>
                    <a:pt x="1652129" y="0"/>
                  </a:cubicBezTo>
                  <a:lnTo>
                    <a:pt x="1652129" y="0"/>
                  </a:lnTo>
                  <a:cubicBezTo>
                    <a:pt x="1813883" y="8806"/>
                    <a:pt x="1910083" y="2371"/>
                    <a:pt x="1999076" y="0"/>
                  </a:cubicBezTo>
                  <a:cubicBezTo>
                    <a:pt x="2088069" y="-2371"/>
                    <a:pt x="2216624" y="-642"/>
                    <a:pt x="2360184" y="0"/>
                  </a:cubicBezTo>
                  <a:cubicBezTo>
                    <a:pt x="2506705" y="-8670"/>
                    <a:pt x="2615343" y="1339"/>
                    <a:pt x="2762182" y="0"/>
                  </a:cubicBezTo>
                  <a:cubicBezTo>
                    <a:pt x="2808774" y="4563"/>
                    <a:pt x="2841318" y="33120"/>
                    <a:pt x="2832221" y="70039"/>
                  </a:cubicBezTo>
                  <a:cubicBezTo>
                    <a:pt x="2823608" y="112109"/>
                    <a:pt x="2836142" y="193993"/>
                    <a:pt x="2832221" y="245132"/>
                  </a:cubicBezTo>
                  <a:cubicBezTo>
                    <a:pt x="2951130" y="291082"/>
                    <a:pt x="2955852" y="305255"/>
                    <a:pt x="3078426" y="348452"/>
                  </a:cubicBezTo>
                  <a:cubicBezTo>
                    <a:pt x="2998495" y="355588"/>
                    <a:pt x="2928846" y="358611"/>
                    <a:pt x="2832221" y="350189"/>
                  </a:cubicBezTo>
                  <a:lnTo>
                    <a:pt x="2832221" y="350188"/>
                  </a:lnTo>
                  <a:cubicBezTo>
                    <a:pt x="2828909" y="395849"/>
                    <a:pt x="2796516" y="415512"/>
                    <a:pt x="2762182" y="420227"/>
                  </a:cubicBezTo>
                  <a:cubicBezTo>
                    <a:pt x="2594461" y="414201"/>
                    <a:pt x="2505561" y="422146"/>
                    <a:pt x="2360184" y="420227"/>
                  </a:cubicBezTo>
                  <a:cubicBezTo>
                    <a:pt x="2242085" y="405740"/>
                    <a:pt x="2130694" y="427450"/>
                    <a:pt x="1991995" y="420227"/>
                  </a:cubicBezTo>
                  <a:cubicBezTo>
                    <a:pt x="1853296" y="413004"/>
                    <a:pt x="1815985" y="432562"/>
                    <a:pt x="1652129" y="420227"/>
                  </a:cubicBezTo>
                  <a:lnTo>
                    <a:pt x="1652129" y="420227"/>
                  </a:lnTo>
                  <a:cubicBezTo>
                    <a:pt x="1461962" y="438643"/>
                    <a:pt x="1261767" y="398186"/>
                    <a:pt x="1156407" y="420227"/>
                  </a:cubicBezTo>
                  <a:cubicBezTo>
                    <a:pt x="1051047" y="442268"/>
                    <a:pt x="768966" y="436962"/>
                    <a:pt x="613223" y="420227"/>
                  </a:cubicBezTo>
                  <a:cubicBezTo>
                    <a:pt x="457480" y="403492"/>
                    <a:pt x="183488" y="403154"/>
                    <a:pt x="70039" y="420227"/>
                  </a:cubicBezTo>
                  <a:cubicBezTo>
                    <a:pt x="34870" y="425608"/>
                    <a:pt x="-136" y="390309"/>
                    <a:pt x="0" y="350188"/>
                  </a:cubicBezTo>
                  <a:lnTo>
                    <a:pt x="0" y="350189"/>
                  </a:lnTo>
                  <a:cubicBezTo>
                    <a:pt x="1738" y="321989"/>
                    <a:pt x="4832" y="267148"/>
                    <a:pt x="0" y="245132"/>
                  </a:cubicBezTo>
                  <a:lnTo>
                    <a:pt x="0" y="245132"/>
                  </a:lnTo>
                  <a:cubicBezTo>
                    <a:pt x="4121" y="184072"/>
                    <a:pt x="-175" y="132919"/>
                    <a:pt x="0" y="7003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274267442">
                    <a:prstGeom prst="wedgeRoundRectCallout">
                      <a:avLst>
                        <a:gd name="adj1" fmla="val 58693"/>
                        <a:gd name="adj2" fmla="val 32920"/>
                        <a:gd name="adj3" fmla="val 16667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4F4287-AFD9-676F-2D36-29A57246F19F}"/>
                </a:ext>
              </a:extLst>
            </p:cNvPr>
            <p:cNvSpPr txBox="1"/>
            <p:nvPr/>
          </p:nvSpPr>
          <p:spPr>
            <a:xfrm>
              <a:off x="7463692" y="720687"/>
              <a:ext cx="2819196" cy="352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ChatGPT</a:t>
              </a:r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는 실제 활용 예시가 아니라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단순 아이디어이므로 </a:t>
              </a:r>
              <a:r>
                <a:rPr lang="en-US" altLang="ko-KR" sz="1200" b="1" u="sng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“</a:t>
              </a:r>
              <a:r>
                <a:rPr lang="ko-KR" altLang="en-US" sz="1200" b="1" u="sng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참고</a:t>
              </a:r>
              <a:r>
                <a:rPr lang="en-US" altLang="ko-KR" sz="1200" b="1" u="sng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“ </a:t>
              </a:r>
              <a:r>
                <a:rPr lang="ko-KR" altLang="en-US" sz="1200" b="1" u="sng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용도로만</a:t>
              </a:r>
              <a:r>
                <a:rPr lang="en-US" altLang="ko-KR" sz="1200" b="1" u="sng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12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CE6986-CB51-B7FF-3D12-627EA64668FA}"/>
              </a:ext>
            </a:extLst>
          </p:cNvPr>
          <p:cNvSpPr/>
          <p:nvPr/>
        </p:nvSpPr>
        <p:spPr>
          <a:xfrm>
            <a:off x="336000" y="2943316"/>
            <a:ext cx="11520000" cy="236217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9859FA-3279-D091-A89A-B1C2D7BC5B3E}"/>
              </a:ext>
            </a:extLst>
          </p:cNvPr>
          <p:cNvSpPr txBox="1"/>
          <p:nvPr/>
        </p:nvSpPr>
        <p:spPr>
          <a:xfrm>
            <a:off x="415375" y="3005633"/>
            <a:ext cx="9503688" cy="224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# (</a:t>
            </a:r>
            <a:r>
              <a:rPr lang="ko-KR" altLang="en-US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외부</a:t>
            </a:r>
            <a:r>
              <a: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  <a:r>
              <a:rPr lang="ko-KR" altLang="en-US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데이터셋 불러오기</a:t>
            </a:r>
            <a:endParaRPr lang="en-US" altLang="ko-KR" sz="1400" b="1" dirty="0">
              <a:solidFill>
                <a:srgbClr val="00B050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/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info = pd.read_csv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</a:t>
            </a:r>
            <a:r>
              <a:rPr lang="en-US" altLang="ko-K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‘</a:t>
            </a:r>
            <a:r>
              <a:rPr lang="en-US" altLang="ko-KR" sz="1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/content/’drive/</a:t>
            </a:r>
            <a:r>
              <a:rPr lang="en-US" altLang="ko-KR" sz="1400" b="1" u="sng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MyDrive</a:t>
            </a:r>
            <a:r>
              <a:rPr lang="en-US" altLang="ko-KR" sz="1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/heroes_information.csv</a:t>
            </a:r>
            <a:r>
              <a:rPr lang="en-US" altLang="ko-K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’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</a:p>
          <a:p>
            <a:pPr algn="l"/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abilities = pd.read_csv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</a:t>
            </a:r>
            <a:r>
              <a:rPr lang="en-US" altLang="ko-K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‘</a:t>
            </a:r>
            <a:r>
              <a:rPr lang="en-US" altLang="ko-KR" sz="1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/content/’drive/</a:t>
            </a:r>
            <a:r>
              <a:rPr lang="en-US" altLang="ko-KR" sz="1400" b="1" u="sng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MyDrive</a:t>
            </a:r>
            <a:r>
              <a:rPr lang="en-US" altLang="ko-KR" sz="1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/heroes_abilities.csv</a:t>
            </a:r>
            <a:r>
              <a:rPr lang="en-US" altLang="ko-K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’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</a:p>
          <a:p>
            <a:pPr algn="l"/>
            <a:endParaRPr lang="en-US" altLang="ko-KR" sz="14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/>
            <a:r>
              <a: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# (</a:t>
            </a:r>
            <a:r>
              <a:rPr lang="ko-KR" altLang="en-US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외부</a:t>
            </a:r>
            <a:r>
              <a: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  <a:r>
              <a:rPr lang="ko-KR" altLang="en-US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데이터셋 확인하기</a:t>
            </a:r>
            <a:endParaRPr lang="en-US" altLang="ko-KR" sz="1400" b="1" dirty="0">
              <a:solidFill>
                <a:srgbClr val="00B050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/>
            <a:r>
              <a:rPr lang="en-US" altLang="ko-KR" sz="1400" b="1" dirty="0">
                <a:solidFill>
                  <a:srgbClr val="FFFF99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print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</a:t>
            </a:r>
            <a:r>
              <a:rPr lang="en-US" altLang="ko-K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“---------- heros_information.csv </a:t>
            </a:r>
            <a:r>
              <a:rPr lang="ko-KR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확인하기 </a:t>
            </a:r>
            <a:r>
              <a:rPr lang="en-US" altLang="ko-K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---------”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</a:p>
          <a:p>
            <a:pPr algn="l"/>
            <a:r>
              <a:rPr lang="en-US" altLang="ko-KR" sz="1400" b="1" dirty="0">
                <a:solidFill>
                  <a:srgbClr val="FFFF99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print</a:t>
            </a: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(info.head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</a:t>
            </a:r>
            <a:r>
              <a:rPr lang="en-US" altLang="ko-KR" sz="1400" b="1" dirty="0">
                <a:solidFill>
                  <a:srgbClr val="92D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3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</a:p>
          <a:p>
            <a:pPr algn="l"/>
            <a:endParaRPr lang="en-US" altLang="ko-KR" sz="1400" b="1" dirty="0">
              <a:solidFill>
                <a:schemeClr val="bg1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/>
            <a:r>
              <a:rPr lang="en-US" altLang="ko-KR" sz="1400" b="1" dirty="0">
                <a:solidFill>
                  <a:srgbClr val="FFFF99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print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</a:t>
            </a:r>
            <a:r>
              <a:rPr lang="en-US" altLang="ko-K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“---------- heros_powers.csv </a:t>
            </a:r>
            <a:r>
              <a:rPr lang="ko-KR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확인하기 </a:t>
            </a:r>
            <a:r>
              <a:rPr lang="en-US" altLang="ko-K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------------”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</a:p>
          <a:p>
            <a:pPr algn="l"/>
            <a:r>
              <a:rPr lang="en-US" altLang="ko-KR" sz="1400" b="1" dirty="0">
                <a:solidFill>
                  <a:srgbClr val="FFFF99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print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</a:t>
            </a: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abilities.head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</a:t>
            </a:r>
            <a:r>
              <a:rPr lang="en-US" altLang="ko-KR" sz="1400" b="1" dirty="0">
                <a:solidFill>
                  <a:srgbClr val="92D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3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68C4EF4-EF42-D0BD-51E7-F80BEF780ED9}"/>
              </a:ext>
            </a:extLst>
          </p:cNvPr>
          <p:cNvGrpSpPr/>
          <p:nvPr/>
        </p:nvGrpSpPr>
        <p:grpSpPr>
          <a:xfrm>
            <a:off x="336000" y="1552506"/>
            <a:ext cx="11520000" cy="792761"/>
            <a:chOff x="336000" y="1172586"/>
            <a:chExt cx="11520000" cy="1260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FDB867D-6184-A055-69E8-0F008610BE58}"/>
                </a:ext>
              </a:extLst>
            </p:cNvPr>
            <p:cNvSpPr/>
            <p:nvPr/>
          </p:nvSpPr>
          <p:spPr>
            <a:xfrm>
              <a:off x="336000" y="1172586"/>
              <a:ext cx="11520000" cy="1260000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E13FD8-E1DA-BFB3-74A2-651CEB60AC9A}"/>
                </a:ext>
              </a:extLst>
            </p:cNvPr>
            <p:cNvSpPr txBox="1"/>
            <p:nvPr/>
          </p:nvSpPr>
          <p:spPr>
            <a:xfrm>
              <a:off x="415375" y="1216129"/>
              <a:ext cx="575900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구글 드라이브 호출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from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google.colab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import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drive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drive.mount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’</a:t>
              </a:r>
              <a:r>
                <a:rPr lang="en-US" altLang="ko-KR" sz="14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/content/’drive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’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endParaRPr lang="ko-KR" altLang="en-US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B0EFB7F-FB94-569F-6CC2-5EDE4D0D4308}"/>
              </a:ext>
            </a:extLst>
          </p:cNvPr>
          <p:cNvGrpSpPr/>
          <p:nvPr/>
        </p:nvGrpSpPr>
        <p:grpSpPr>
          <a:xfrm>
            <a:off x="336000" y="5398012"/>
            <a:ext cx="11520000" cy="330025"/>
            <a:chOff x="336000" y="1172586"/>
            <a:chExt cx="11520000" cy="64591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7F079C1-9AF5-E84A-5CB3-FE41B9ADDC1E}"/>
                </a:ext>
              </a:extLst>
            </p:cNvPr>
            <p:cNvSpPr/>
            <p:nvPr/>
          </p:nvSpPr>
          <p:spPr>
            <a:xfrm>
              <a:off x="336000" y="1172586"/>
              <a:ext cx="11520000" cy="64591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1BCE1B-3DCB-56AD-1E3E-06F365D69C22}"/>
                </a:ext>
              </a:extLst>
            </p:cNvPr>
            <p:cNvSpPr txBox="1"/>
            <p:nvPr/>
          </p:nvSpPr>
          <p:spPr>
            <a:xfrm>
              <a:off x="415375" y="1216129"/>
              <a:ext cx="9503688" cy="6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print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info.info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	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캐릭터 기본 정보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AFD0361-F313-7EF7-218B-269FBF5C72AE}"/>
              </a:ext>
            </a:extLst>
          </p:cNvPr>
          <p:cNvGrpSpPr/>
          <p:nvPr/>
        </p:nvGrpSpPr>
        <p:grpSpPr>
          <a:xfrm>
            <a:off x="336000" y="5860965"/>
            <a:ext cx="11520000" cy="330025"/>
            <a:chOff x="336000" y="1172586"/>
            <a:chExt cx="11520000" cy="175662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5AC1F7-6354-0478-F260-372845CEE845}"/>
                </a:ext>
              </a:extLst>
            </p:cNvPr>
            <p:cNvSpPr/>
            <p:nvPr/>
          </p:nvSpPr>
          <p:spPr>
            <a:xfrm>
              <a:off x="336000" y="1172586"/>
              <a:ext cx="11520000" cy="1756620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32DC8E-5489-A98C-3940-167B6B5157C8}"/>
                </a:ext>
              </a:extLst>
            </p:cNvPr>
            <p:cNvSpPr txBox="1"/>
            <p:nvPr/>
          </p:nvSpPr>
          <p:spPr>
            <a:xfrm>
              <a:off x="415375" y="1216131"/>
              <a:ext cx="9503688" cy="16382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print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abilities.info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	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캐릭터 보유 초능력</a:t>
              </a:r>
              <a:endPara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8FB4F45-445F-FE81-9E5D-21EDC42D84F5}"/>
              </a:ext>
            </a:extLst>
          </p:cNvPr>
          <p:cNvSpPr txBox="1"/>
          <p:nvPr/>
        </p:nvSpPr>
        <p:spPr>
          <a:xfrm>
            <a:off x="336000" y="940829"/>
            <a:ext cx="401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PART1. </a:t>
            </a:r>
            <a:r>
              <a:rPr lang="ko-KR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데이터셋 준비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3004E82-0F39-CC8E-B3E1-ECBCA99262C6}"/>
              </a:ext>
            </a:extLst>
          </p:cNvPr>
          <p:cNvGrpSpPr/>
          <p:nvPr/>
        </p:nvGrpSpPr>
        <p:grpSpPr>
          <a:xfrm>
            <a:off x="336000" y="2451350"/>
            <a:ext cx="11520000" cy="514752"/>
            <a:chOff x="336000" y="1202066"/>
            <a:chExt cx="11520000" cy="86097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63FA694-D415-3A7C-F4B2-7254B802FFCA}"/>
                </a:ext>
              </a:extLst>
            </p:cNvPr>
            <p:cNvSpPr/>
            <p:nvPr/>
          </p:nvSpPr>
          <p:spPr>
            <a:xfrm>
              <a:off x="336000" y="1202066"/>
              <a:ext cx="11520000" cy="630011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CB060E7-8926-852A-AF51-561A3B2F0C27}"/>
                </a:ext>
              </a:extLst>
            </p:cNvPr>
            <p:cNvSpPr txBox="1"/>
            <p:nvPr/>
          </p:nvSpPr>
          <p:spPr>
            <a:xfrm>
              <a:off x="415375" y="1231447"/>
              <a:ext cx="5759001" cy="8315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import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pandas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as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pd</a:t>
              </a:r>
            </a:p>
            <a:p>
              <a:pPr algn="l"/>
              <a:endParaRPr lang="ko-KR" altLang="en-US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39EE24-A918-B438-33EF-B6B73E127F58}"/>
              </a:ext>
            </a:extLst>
          </p:cNvPr>
          <p:cNvGrpSpPr/>
          <p:nvPr/>
        </p:nvGrpSpPr>
        <p:grpSpPr>
          <a:xfrm>
            <a:off x="6016625" y="2587332"/>
            <a:ext cx="5760000" cy="2700000"/>
            <a:chOff x="6016625" y="2587332"/>
            <a:chExt cx="5760000" cy="270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967BAAE-24C5-D25E-A77B-0CDBABE4B91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6625" y="2587332"/>
              <a:ext cx="5760000" cy="2700000"/>
            </a:xfrm>
            <a:prstGeom prst="rect">
              <a:avLst/>
            </a:prstGeom>
            <a:noFill/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B0A7C5-7E99-C36F-FE67-41171E93FCD3}"/>
                </a:ext>
              </a:extLst>
            </p:cNvPr>
            <p:cNvSpPr/>
            <p:nvPr/>
          </p:nvSpPr>
          <p:spPr>
            <a:xfrm>
              <a:off x="7552267" y="4715933"/>
              <a:ext cx="4157133" cy="53646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FE12D70-ABF7-2599-1D38-682E91A11C19}"/>
                </a:ext>
              </a:extLst>
            </p:cNvPr>
            <p:cNvSpPr/>
            <p:nvPr/>
          </p:nvSpPr>
          <p:spPr>
            <a:xfrm>
              <a:off x="7493000" y="3005633"/>
              <a:ext cx="931333" cy="22863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355B8B-949E-2A6F-1967-3157028388DD}"/>
              </a:ext>
            </a:extLst>
          </p:cNvPr>
          <p:cNvGrpSpPr/>
          <p:nvPr/>
        </p:nvGrpSpPr>
        <p:grpSpPr>
          <a:xfrm>
            <a:off x="7450667" y="685800"/>
            <a:ext cx="2832221" cy="757270"/>
            <a:chOff x="7450667" y="685800"/>
            <a:chExt cx="2832221" cy="757270"/>
          </a:xfrm>
        </p:grpSpPr>
        <p:sp>
          <p:nvSpPr>
            <p:cNvPr id="11" name="말풍선: 모서리가 둥근 사각형 10">
              <a:extLst>
                <a:ext uri="{FF2B5EF4-FFF2-40B4-BE49-F238E27FC236}">
                  <a16:creationId xmlns:a16="http://schemas.microsoft.com/office/drawing/2014/main" id="{E19F5986-9A13-462A-56B7-4A879B8281AA}"/>
                </a:ext>
              </a:extLst>
            </p:cNvPr>
            <p:cNvSpPr/>
            <p:nvPr/>
          </p:nvSpPr>
          <p:spPr>
            <a:xfrm>
              <a:off x="7450667" y="685800"/>
              <a:ext cx="2832221" cy="757270"/>
            </a:xfrm>
            <a:custGeom>
              <a:avLst/>
              <a:gdLst>
                <a:gd name="connsiteX0" fmla="*/ 0 w 2832221"/>
                <a:gd name="connsiteY0" fmla="*/ 126214 h 757270"/>
                <a:gd name="connsiteX1" fmla="*/ 126214 w 2832221"/>
                <a:gd name="connsiteY1" fmla="*/ 0 h 757270"/>
                <a:gd name="connsiteX2" fmla="*/ 634852 w 2832221"/>
                <a:gd name="connsiteY2" fmla="*/ 0 h 757270"/>
                <a:gd name="connsiteX3" fmla="*/ 1112972 w 2832221"/>
                <a:gd name="connsiteY3" fmla="*/ 0 h 757270"/>
                <a:gd name="connsiteX4" fmla="*/ 1652129 w 2832221"/>
                <a:gd name="connsiteY4" fmla="*/ 0 h 757270"/>
                <a:gd name="connsiteX5" fmla="*/ 1652129 w 2832221"/>
                <a:gd name="connsiteY5" fmla="*/ 0 h 757270"/>
                <a:gd name="connsiteX6" fmla="*/ 2006157 w 2832221"/>
                <a:gd name="connsiteY6" fmla="*/ 0 h 757270"/>
                <a:gd name="connsiteX7" fmla="*/ 2360184 w 2832221"/>
                <a:gd name="connsiteY7" fmla="*/ 0 h 757270"/>
                <a:gd name="connsiteX8" fmla="*/ 2706007 w 2832221"/>
                <a:gd name="connsiteY8" fmla="*/ 0 h 757270"/>
                <a:gd name="connsiteX9" fmla="*/ 2832221 w 2832221"/>
                <a:gd name="connsiteY9" fmla="*/ 126214 h 757270"/>
                <a:gd name="connsiteX10" fmla="*/ 2832221 w 2832221"/>
                <a:gd name="connsiteY10" fmla="*/ 441741 h 757270"/>
                <a:gd name="connsiteX11" fmla="*/ 3078426 w 2832221"/>
                <a:gd name="connsiteY11" fmla="*/ 627928 h 757270"/>
                <a:gd name="connsiteX12" fmla="*/ 2832221 w 2832221"/>
                <a:gd name="connsiteY12" fmla="*/ 631058 h 757270"/>
                <a:gd name="connsiteX13" fmla="*/ 2832221 w 2832221"/>
                <a:gd name="connsiteY13" fmla="*/ 631056 h 757270"/>
                <a:gd name="connsiteX14" fmla="*/ 2706007 w 2832221"/>
                <a:gd name="connsiteY14" fmla="*/ 757270 h 757270"/>
                <a:gd name="connsiteX15" fmla="*/ 2360184 w 2832221"/>
                <a:gd name="connsiteY15" fmla="*/ 757270 h 757270"/>
                <a:gd name="connsiteX16" fmla="*/ 2027398 w 2832221"/>
                <a:gd name="connsiteY16" fmla="*/ 757270 h 757270"/>
                <a:gd name="connsiteX17" fmla="*/ 1652129 w 2832221"/>
                <a:gd name="connsiteY17" fmla="*/ 757270 h 757270"/>
                <a:gd name="connsiteX18" fmla="*/ 1652129 w 2832221"/>
                <a:gd name="connsiteY18" fmla="*/ 757270 h 757270"/>
                <a:gd name="connsiteX19" fmla="*/ 1158750 w 2832221"/>
                <a:gd name="connsiteY19" fmla="*/ 757270 h 757270"/>
                <a:gd name="connsiteX20" fmla="*/ 650111 w 2832221"/>
                <a:gd name="connsiteY20" fmla="*/ 757270 h 757270"/>
                <a:gd name="connsiteX21" fmla="*/ 126214 w 2832221"/>
                <a:gd name="connsiteY21" fmla="*/ 757270 h 757270"/>
                <a:gd name="connsiteX22" fmla="*/ 0 w 2832221"/>
                <a:gd name="connsiteY22" fmla="*/ 631056 h 757270"/>
                <a:gd name="connsiteX23" fmla="*/ 0 w 2832221"/>
                <a:gd name="connsiteY23" fmla="*/ 631058 h 757270"/>
                <a:gd name="connsiteX24" fmla="*/ 0 w 2832221"/>
                <a:gd name="connsiteY24" fmla="*/ 441741 h 757270"/>
                <a:gd name="connsiteX25" fmla="*/ 0 w 2832221"/>
                <a:gd name="connsiteY25" fmla="*/ 441741 h 757270"/>
                <a:gd name="connsiteX26" fmla="*/ 0 w 2832221"/>
                <a:gd name="connsiteY26" fmla="*/ 126214 h 7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832221" h="757270" fill="none" extrusionOk="0">
                  <a:moveTo>
                    <a:pt x="0" y="126214"/>
                  </a:moveTo>
                  <a:cubicBezTo>
                    <a:pt x="-7022" y="42624"/>
                    <a:pt x="60770" y="1423"/>
                    <a:pt x="126214" y="0"/>
                  </a:cubicBezTo>
                  <a:cubicBezTo>
                    <a:pt x="279257" y="22077"/>
                    <a:pt x="400498" y="2550"/>
                    <a:pt x="634852" y="0"/>
                  </a:cubicBezTo>
                  <a:cubicBezTo>
                    <a:pt x="869206" y="-2550"/>
                    <a:pt x="915772" y="-5702"/>
                    <a:pt x="1112972" y="0"/>
                  </a:cubicBezTo>
                  <a:cubicBezTo>
                    <a:pt x="1310172" y="5702"/>
                    <a:pt x="1515793" y="7720"/>
                    <a:pt x="1652129" y="0"/>
                  </a:cubicBezTo>
                  <a:lnTo>
                    <a:pt x="1652129" y="0"/>
                  </a:lnTo>
                  <a:cubicBezTo>
                    <a:pt x="1783845" y="-5680"/>
                    <a:pt x="1865412" y="15812"/>
                    <a:pt x="2006157" y="0"/>
                  </a:cubicBezTo>
                  <a:cubicBezTo>
                    <a:pt x="2146902" y="-15812"/>
                    <a:pt x="2283961" y="-9911"/>
                    <a:pt x="2360184" y="0"/>
                  </a:cubicBezTo>
                  <a:cubicBezTo>
                    <a:pt x="2490816" y="2434"/>
                    <a:pt x="2565079" y="14912"/>
                    <a:pt x="2706007" y="0"/>
                  </a:cubicBezTo>
                  <a:cubicBezTo>
                    <a:pt x="2777131" y="-1237"/>
                    <a:pt x="2829389" y="53516"/>
                    <a:pt x="2832221" y="126214"/>
                  </a:cubicBezTo>
                  <a:cubicBezTo>
                    <a:pt x="2818788" y="227121"/>
                    <a:pt x="2834880" y="298819"/>
                    <a:pt x="2832221" y="441741"/>
                  </a:cubicBezTo>
                  <a:cubicBezTo>
                    <a:pt x="2919245" y="497927"/>
                    <a:pt x="2965052" y="558660"/>
                    <a:pt x="3078426" y="627928"/>
                  </a:cubicBezTo>
                  <a:cubicBezTo>
                    <a:pt x="3020146" y="620326"/>
                    <a:pt x="2941828" y="630607"/>
                    <a:pt x="2832221" y="631058"/>
                  </a:cubicBezTo>
                  <a:lnTo>
                    <a:pt x="2832221" y="631056"/>
                  </a:lnTo>
                  <a:cubicBezTo>
                    <a:pt x="2840268" y="687921"/>
                    <a:pt x="2765398" y="768879"/>
                    <a:pt x="2706007" y="757270"/>
                  </a:cubicBezTo>
                  <a:cubicBezTo>
                    <a:pt x="2603472" y="755721"/>
                    <a:pt x="2444189" y="757351"/>
                    <a:pt x="2360184" y="757270"/>
                  </a:cubicBezTo>
                  <a:cubicBezTo>
                    <a:pt x="2217062" y="755849"/>
                    <a:pt x="2157549" y="767149"/>
                    <a:pt x="2027398" y="757270"/>
                  </a:cubicBezTo>
                  <a:cubicBezTo>
                    <a:pt x="1897247" y="747391"/>
                    <a:pt x="1801796" y="755427"/>
                    <a:pt x="1652129" y="757270"/>
                  </a:cubicBezTo>
                  <a:lnTo>
                    <a:pt x="1652129" y="757270"/>
                  </a:lnTo>
                  <a:cubicBezTo>
                    <a:pt x="1508929" y="778141"/>
                    <a:pt x="1356775" y="773770"/>
                    <a:pt x="1158750" y="757270"/>
                  </a:cubicBezTo>
                  <a:cubicBezTo>
                    <a:pt x="960725" y="740770"/>
                    <a:pt x="854440" y="736860"/>
                    <a:pt x="650111" y="757270"/>
                  </a:cubicBezTo>
                  <a:cubicBezTo>
                    <a:pt x="445782" y="777680"/>
                    <a:pt x="254825" y="746898"/>
                    <a:pt x="126214" y="757270"/>
                  </a:cubicBezTo>
                  <a:cubicBezTo>
                    <a:pt x="57615" y="768559"/>
                    <a:pt x="-9824" y="691681"/>
                    <a:pt x="0" y="631056"/>
                  </a:cubicBezTo>
                  <a:lnTo>
                    <a:pt x="0" y="631058"/>
                  </a:lnTo>
                  <a:cubicBezTo>
                    <a:pt x="-324" y="586569"/>
                    <a:pt x="3255" y="508150"/>
                    <a:pt x="0" y="441741"/>
                  </a:cubicBezTo>
                  <a:lnTo>
                    <a:pt x="0" y="441741"/>
                  </a:lnTo>
                  <a:cubicBezTo>
                    <a:pt x="-247" y="321867"/>
                    <a:pt x="11465" y="283652"/>
                    <a:pt x="0" y="126214"/>
                  </a:cubicBezTo>
                  <a:close/>
                </a:path>
                <a:path w="2832221" h="757270" stroke="0" extrusionOk="0">
                  <a:moveTo>
                    <a:pt x="0" y="126214"/>
                  </a:moveTo>
                  <a:cubicBezTo>
                    <a:pt x="-4572" y="55880"/>
                    <a:pt x="41845" y="364"/>
                    <a:pt x="126214" y="0"/>
                  </a:cubicBezTo>
                  <a:cubicBezTo>
                    <a:pt x="363871" y="-2997"/>
                    <a:pt x="383273" y="16602"/>
                    <a:pt x="619593" y="0"/>
                  </a:cubicBezTo>
                  <a:cubicBezTo>
                    <a:pt x="855913" y="-16602"/>
                    <a:pt x="964700" y="9066"/>
                    <a:pt x="1097713" y="0"/>
                  </a:cubicBezTo>
                  <a:cubicBezTo>
                    <a:pt x="1230726" y="-9066"/>
                    <a:pt x="1444258" y="-2175"/>
                    <a:pt x="1652129" y="0"/>
                  </a:cubicBezTo>
                  <a:lnTo>
                    <a:pt x="1652129" y="0"/>
                  </a:lnTo>
                  <a:cubicBezTo>
                    <a:pt x="1813883" y="8806"/>
                    <a:pt x="1910083" y="2371"/>
                    <a:pt x="1999076" y="0"/>
                  </a:cubicBezTo>
                  <a:cubicBezTo>
                    <a:pt x="2088069" y="-2371"/>
                    <a:pt x="2216624" y="-642"/>
                    <a:pt x="2360184" y="0"/>
                  </a:cubicBezTo>
                  <a:cubicBezTo>
                    <a:pt x="2520164" y="12000"/>
                    <a:pt x="2614263" y="-13326"/>
                    <a:pt x="2706007" y="0"/>
                  </a:cubicBezTo>
                  <a:cubicBezTo>
                    <a:pt x="2789488" y="7946"/>
                    <a:pt x="2840388" y="58090"/>
                    <a:pt x="2832221" y="126214"/>
                  </a:cubicBezTo>
                  <a:cubicBezTo>
                    <a:pt x="2832344" y="213557"/>
                    <a:pt x="2831342" y="334525"/>
                    <a:pt x="2832221" y="441741"/>
                  </a:cubicBezTo>
                  <a:cubicBezTo>
                    <a:pt x="2939663" y="531000"/>
                    <a:pt x="3002592" y="569695"/>
                    <a:pt x="3078426" y="627928"/>
                  </a:cubicBezTo>
                  <a:cubicBezTo>
                    <a:pt x="2973948" y="619368"/>
                    <a:pt x="2935944" y="619059"/>
                    <a:pt x="2832221" y="631058"/>
                  </a:cubicBezTo>
                  <a:lnTo>
                    <a:pt x="2832221" y="631056"/>
                  </a:lnTo>
                  <a:cubicBezTo>
                    <a:pt x="2830905" y="703536"/>
                    <a:pt x="2770061" y="751140"/>
                    <a:pt x="2706007" y="757270"/>
                  </a:cubicBezTo>
                  <a:cubicBezTo>
                    <a:pt x="2546401" y="760278"/>
                    <a:pt x="2469553" y="748875"/>
                    <a:pt x="2360184" y="757270"/>
                  </a:cubicBezTo>
                  <a:cubicBezTo>
                    <a:pt x="2242085" y="742783"/>
                    <a:pt x="2130694" y="764493"/>
                    <a:pt x="1991995" y="757270"/>
                  </a:cubicBezTo>
                  <a:cubicBezTo>
                    <a:pt x="1853296" y="750047"/>
                    <a:pt x="1815985" y="769605"/>
                    <a:pt x="1652129" y="757270"/>
                  </a:cubicBezTo>
                  <a:lnTo>
                    <a:pt x="1652129" y="757270"/>
                  </a:lnTo>
                  <a:cubicBezTo>
                    <a:pt x="1527615" y="753036"/>
                    <a:pt x="1286962" y="744782"/>
                    <a:pt x="1174009" y="757270"/>
                  </a:cubicBezTo>
                  <a:cubicBezTo>
                    <a:pt x="1061056" y="769758"/>
                    <a:pt x="843593" y="765475"/>
                    <a:pt x="650111" y="757270"/>
                  </a:cubicBezTo>
                  <a:cubicBezTo>
                    <a:pt x="456629" y="749065"/>
                    <a:pt x="238795" y="746540"/>
                    <a:pt x="126214" y="757270"/>
                  </a:cubicBezTo>
                  <a:cubicBezTo>
                    <a:pt x="64487" y="769498"/>
                    <a:pt x="-514" y="706194"/>
                    <a:pt x="0" y="631056"/>
                  </a:cubicBezTo>
                  <a:lnTo>
                    <a:pt x="0" y="631058"/>
                  </a:lnTo>
                  <a:cubicBezTo>
                    <a:pt x="-3932" y="552270"/>
                    <a:pt x="-4625" y="536289"/>
                    <a:pt x="0" y="441741"/>
                  </a:cubicBezTo>
                  <a:lnTo>
                    <a:pt x="0" y="441741"/>
                  </a:lnTo>
                  <a:cubicBezTo>
                    <a:pt x="14716" y="304236"/>
                    <a:pt x="-4643" y="219478"/>
                    <a:pt x="0" y="126214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274267442">
                    <a:prstGeom prst="wedgeRoundRectCallout">
                      <a:avLst>
                        <a:gd name="adj1" fmla="val 58693"/>
                        <a:gd name="adj2" fmla="val 32920"/>
                        <a:gd name="adj3" fmla="val 16667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98EBE4-60B4-E1F0-79DA-B48B19E73906}"/>
                </a:ext>
              </a:extLst>
            </p:cNvPr>
            <p:cNvSpPr txBox="1"/>
            <p:nvPr/>
          </p:nvSpPr>
          <p:spPr>
            <a:xfrm>
              <a:off x="7463692" y="741269"/>
              <a:ext cx="281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[</a:t>
              </a:r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참고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] </a:t>
              </a:r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원본 데이터셋 링크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(Kaggle)</a:t>
              </a:r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hlinkClick r:id="rId4"/>
                </a:rPr>
                <a:t>https://www.kaggle.com/datasets/claudiodavi/superhero-set</a:t>
              </a:r>
              <a:endParaRPr lang="en-US" altLang="ko-KR" sz="1200" b="1" dirty="0"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pic>
        <p:nvPicPr>
          <p:cNvPr id="15" name="그림 14" descr="만화 영화, 클립아트, 그림, 예술이(가) 표시된 사진&#10;&#10;자동 생성된 설명">
            <a:extLst>
              <a:ext uri="{FF2B5EF4-FFF2-40B4-BE49-F238E27FC236}">
                <a16:creationId xmlns:a16="http://schemas.microsoft.com/office/drawing/2014/main" id="{19657637-9429-B928-98EE-8E62FEBE0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863" y="823051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6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5738371-CA72-4D6D-C6CF-F06B11690DA2}"/>
              </a:ext>
            </a:extLst>
          </p:cNvPr>
          <p:cNvGrpSpPr/>
          <p:nvPr/>
        </p:nvGrpSpPr>
        <p:grpSpPr>
          <a:xfrm>
            <a:off x="336000" y="1543796"/>
            <a:ext cx="11520000" cy="830383"/>
            <a:chOff x="336000" y="1172586"/>
            <a:chExt cx="11520000" cy="126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610B93-E142-6904-4036-301CE64AD856}"/>
                </a:ext>
              </a:extLst>
            </p:cNvPr>
            <p:cNvSpPr/>
            <p:nvPr/>
          </p:nvSpPr>
          <p:spPr>
            <a:xfrm>
              <a:off x="336000" y="1172586"/>
              <a:ext cx="11520000" cy="1260000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6B9C5A-09C9-CB32-50E9-29671AF84449}"/>
                </a:ext>
              </a:extLst>
            </p:cNvPr>
            <p:cNvSpPr txBox="1"/>
            <p:nvPr/>
          </p:nvSpPr>
          <p:spPr>
            <a:xfrm>
              <a:off x="415375" y="1216129"/>
              <a:ext cx="8571871" cy="10636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Q1.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첫 번째 데이터셋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(info)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 안에는 몇 개의 캐릭터 이름이 있을까요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?			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답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: 734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개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학교안심 산뜻돋움 L" panose="020B0303000000000000" pitchFamily="34" charset="-127"/>
                <a:ea typeface="학교안심 산뜻돋움 L" panose="020B0303000000000000" pitchFamily="34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Q2.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두 번째 데이터셋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(abilities)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는 몇 개의 초능력에 대해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TRUE/FALSE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로 나타내고 있나요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?	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답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: 1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6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개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F4CF48-FF45-6E73-916F-D19B3DE9F1FE}"/>
              </a:ext>
            </a:extLst>
          </p:cNvPr>
          <p:cNvSpPr txBox="1"/>
          <p:nvPr/>
        </p:nvSpPr>
        <p:spPr>
          <a:xfrm>
            <a:off x="336000" y="940829"/>
            <a:ext cx="401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PART1. </a:t>
            </a:r>
            <a:r>
              <a:rPr lang="ko-KR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데이터셋 준비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632506-8487-AF94-4365-CF161284D7CA}"/>
              </a:ext>
            </a:extLst>
          </p:cNvPr>
          <p:cNvSpPr/>
          <p:nvPr/>
        </p:nvSpPr>
        <p:spPr>
          <a:xfrm>
            <a:off x="336000" y="2918407"/>
            <a:ext cx="11520000" cy="1345009"/>
          </a:xfrm>
          <a:prstGeom prst="rect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F62612-3A05-581E-2F57-AFCF13DEDC8A}"/>
              </a:ext>
            </a:extLst>
          </p:cNvPr>
          <p:cNvSpPr txBox="1"/>
          <p:nvPr/>
        </p:nvSpPr>
        <p:spPr>
          <a:xfrm>
            <a:off x="49615" y="2593171"/>
            <a:ext cx="724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*** info</a:t>
            </a:r>
            <a:endParaRPr lang="ko-KR" altLang="en-US" sz="1400" b="1" dirty="0">
              <a:solidFill>
                <a:srgbClr val="FAC9BE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555D9D-8002-5FAA-4793-3878B1A81926}"/>
              </a:ext>
            </a:extLst>
          </p:cNvPr>
          <p:cNvSpPr txBox="1"/>
          <p:nvPr/>
        </p:nvSpPr>
        <p:spPr>
          <a:xfrm>
            <a:off x="49615" y="4530139"/>
            <a:ext cx="724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*** abilities</a:t>
            </a:r>
            <a:endParaRPr lang="ko-KR" altLang="en-US" sz="1400" b="1" dirty="0">
              <a:solidFill>
                <a:srgbClr val="FAC9BE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F8C5C94-2EB9-53C0-1941-CA6310985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3651"/>
              </p:ext>
            </p:extLst>
          </p:nvPr>
        </p:nvGraphicFramePr>
        <p:xfrm>
          <a:off x="336000" y="2950891"/>
          <a:ext cx="11520003" cy="1261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73">
                  <a:extLst>
                    <a:ext uri="{9D8B030D-6E8A-4147-A177-3AD203B41FA5}">
                      <a16:colId xmlns:a16="http://schemas.microsoft.com/office/drawing/2014/main" val="2258567922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733165854"/>
                    </a:ext>
                  </a:extLst>
                </a:gridCol>
                <a:gridCol w="854521">
                  <a:extLst>
                    <a:ext uri="{9D8B030D-6E8A-4147-A177-3AD203B41FA5}">
                      <a16:colId xmlns:a16="http://schemas.microsoft.com/office/drawing/2014/main" val="2764572804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8206647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628401073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41266958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3722446"/>
                    </a:ext>
                  </a:extLst>
                </a:gridCol>
                <a:gridCol w="1720717">
                  <a:extLst>
                    <a:ext uri="{9D8B030D-6E8A-4147-A177-3AD203B41FA5}">
                      <a16:colId xmlns:a16="http://schemas.microsoft.com/office/drawing/2014/main" val="4103263129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1417280217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3539435021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997584443"/>
                    </a:ext>
                  </a:extLst>
                </a:gridCol>
              </a:tblGrid>
              <a:tr h="23527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Gender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Eye color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Race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Hair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Height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Publisher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Skin color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Alignment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Weight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6353"/>
                  </a:ext>
                </a:extLst>
              </a:tr>
              <a:tr h="235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A-Bomb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yellow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Human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203.0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Marvel Comics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good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441.0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2899"/>
                  </a:ext>
                </a:extLst>
              </a:tr>
              <a:tr h="346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Abe Sapien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Icthyo Sapien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191.0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Dark Horse Comics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Good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65.0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823459"/>
                  </a:ext>
                </a:extLst>
              </a:tr>
              <a:tr h="235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Abin Sur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Ungaran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185.0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DC Comics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red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good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90.0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19488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207377-074C-8A5B-D36F-2C475BD426C0}"/>
              </a:ext>
            </a:extLst>
          </p:cNvPr>
          <p:cNvSpPr/>
          <p:nvPr/>
        </p:nvSpPr>
        <p:spPr>
          <a:xfrm>
            <a:off x="328377" y="4860776"/>
            <a:ext cx="11520000" cy="1568811"/>
          </a:xfrm>
          <a:prstGeom prst="rect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AC577F0-3017-94CF-5747-BF1404C5D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05409"/>
              </p:ext>
            </p:extLst>
          </p:nvPr>
        </p:nvGraphicFramePr>
        <p:xfrm>
          <a:off x="328377" y="4893259"/>
          <a:ext cx="11520004" cy="146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73">
                  <a:extLst>
                    <a:ext uri="{9D8B030D-6E8A-4147-A177-3AD203B41FA5}">
                      <a16:colId xmlns:a16="http://schemas.microsoft.com/office/drawing/2014/main" val="2258567922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733165854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2764572804"/>
                    </a:ext>
                  </a:extLst>
                </a:gridCol>
                <a:gridCol w="1042537">
                  <a:extLst>
                    <a:ext uri="{9D8B030D-6E8A-4147-A177-3AD203B41FA5}">
                      <a16:colId xmlns:a16="http://schemas.microsoft.com/office/drawing/2014/main" val="208206647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1628401073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412669586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8004890"/>
                    </a:ext>
                  </a:extLst>
                </a:gridCol>
                <a:gridCol w="965902">
                  <a:extLst>
                    <a:ext uri="{9D8B030D-6E8A-4147-A177-3AD203B41FA5}">
                      <a16:colId xmlns:a16="http://schemas.microsoft.com/office/drawing/2014/main" val="1763722446"/>
                    </a:ext>
                  </a:extLst>
                </a:gridCol>
                <a:gridCol w="1016703">
                  <a:extLst>
                    <a:ext uri="{9D8B030D-6E8A-4147-A177-3AD203B41FA5}">
                      <a16:colId xmlns:a16="http://schemas.microsoft.com/office/drawing/2014/main" val="4103263129"/>
                    </a:ext>
                  </a:extLst>
                </a:gridCol>
                <a:gridCol w="1016703">
                  <a:extLst>
                    <a:ext uri="{9D8B030D-6E8A-4147-A177-3AD203B41FA5}">
                      <a16:colId xmlns:a16="http://schemas.microsoft.com/office/drawing/2014/main" val="1417280217"/>
                    </a:ext>
                  </a:extLst>
                </a:gridCol>
                <a:gridCol w="1016703">
                  <a:extLst>
                    <a:ext uri="{9D8B030D-6E8A-4147-A177-3AD203B41FA5}">
                      <a16:colId xmlns:a16="http://schemas.microsoft.com/office/drawing/2014/main" val="3539435021"/>
                    </a:ext>
                  </a:extLst>
                </a:gridCol>
                <a:gridCol w="1016703">
                  <a:extLst>
                    <a:ext uri="{9D8B030D-6E8A-4147-A177-3AD203B41FA5}">
                      <a16:colId xmlns:a16="http://schemas.microsoft.com/office/drawing/2014/main" val="997584443"/>
                    </a:ext>
                  </a:extLst>
                </a:gridCol>
              </a:tblGrid>
              <a:tr h="33751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Underwater breathing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Teleportation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Telekinesis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Energy Beams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Magnetism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Wind Control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Resurrection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Weather Control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Web Creation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6353"/>
                  </a:ext>
                </a:extLst>
              </a:tr>
              <a:tr h="33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3-D Man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2899"/>
                  </a:ext>
                </a:extLst>
              </a:tr>
              <a:tr h="33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A-Bomb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823459"/>
                  </a:ext>
                </a:extLst>
              </a:tr>
              <a:tr h="33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Abe Sapien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True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19488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8EC5B63-10C7-ACFB-C45D-82BD58CE9771}"/>
              </a:ext>
            </a:extLst>
          </p:cNvPr>
          <p:cNvSpPr/>
          <p:nvPr/>
        </p:nvSpPr>
        <p:spPr>
          <a:xfrm>
            <a:off x="8108065" y="1658659"/>
            <a:ext cx="659757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3A09D0-A30D-6D40-097C-0CA2E1E2D704}"/>
              </a:ext>
            </a:extLst>
          </p:cNvPr>
          <p:cNvSpPr/>
          <p:nvPr/>
        </p:nvSpPr>
        <p:spPr>
          <a:xfrm>
            <a:off x="8108065" y="1990862"/>
            <a:ext cx="659758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8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4EB3A9-DC13-B3ED-36A5-C2279599A292}"/>
              </a:ext>
            </a:extLst>
          </p:cNvPr>
          <p:cNvSpPr/>
          <p:nvPr/>
        </p:nvSpPr>
        <p:spPr>
          <a:xfrm>
            <a:off x="336000" y="2918407"/>
            <a:ext cx="11520000" cy="1345009"/>
          </a:xfrm>
          <a:prstGeom prst="rect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0CF5B-1C7D-2535-08A4-70C37243BBB5}"/>
              </a:ext>
            </a:extLst>
          </p:cNvPr>
          <p:cNvSpPr txBox="1"/>
          <p:nvPr/>
        </p:nvSpPr>
        <p:spPr>
          <a:xfrm>
            <a:off x="336000" y="940829"/>
            <a:ext cx="422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PART2. </a:t>
            </a:r>
            <a:r>
              <a:rPr lang="ko-KR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데이터셋 병합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A5A51-6E0D-5B14-A675-952AC4B94C65}"/>
              </a:ext>
            </a:extLst>
          </p:cNvPr>
          <p:cNvSpPr txBox="1"/>
          <p:nvPr/>
        </p:nvSpPr>
        <p:spPr>
          <a:xfrm>
            <a:off x="49615" y="2593171"/>
            <a:ext cx="724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*** info</a:t>
            </a:r>
            <a:endParaRPr lang="ko-KR" altLang="en-US" sz="1400" b="1" dirty="0">
              <a:solidFill>
                <a:srgbClr val="FAC9BE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7294A-2897-5574-418E-7C70883FCBFE}"/>
              </a:ext>
            </a:extLst>
          </p:cNvPr>
          <p:cNvSpPr txBox="1"/>
          <p:nvPr/>
        </p:nvSpPr>
        <p:spPr>
          <a:xfrm>
            <a:off x="49615" y="4530139"/>
            <a:ext cx="724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*** abilities</a:t>
            </a:r>
            <a:endParaRPr lang="ko-KR" altLang="en-US" sz="1400" b="1" dirty="0">
              <a:solidFill>
                <a:srgbClr val="FAC9BE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786145-19BC-34B1-12E7-A97836DE300F}"/>
              </a:ext>
            </a:extLst>
          </p:cNvPr>
          <p:cNvGrpSpPr/>
          <p:nvPr/>
        </p:nvGrpSpPr>
        <p:grpSpPr>
          <a:xfrm>
            <a:off x="336000" y="1543796"/>
            <a:ext cx="11520000" cy="830383"/>
            <a:chOff x="336000" y="1172586"/>
            <a:chExt cx="11520000" cy="1260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FCDE50-7193-83CB-4571-6988D1533FB8}"/>
                </a:ext>
              </a:extLst>
            </p:cNvPr>
            <p:cNvSpPr/>
            <p:nvPr/>
          </p:nvSpPr>
          <p:spPr>
            <a:xfrm>
              <a:off x="336000" y="1172586"/>
              <a:ext cx="11520000" cy="1260000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1634B4-0A81-9ABC-0C70-35F595CB593D}"/>
                </a:ext>
              </a:extLst>
            </p:cNvPr>
            <p:cNvSpPr txBox="1"/>
            <p:nvPr/>
          </p:nvSpPr>
          <p:spPr>
            <a:xfrm>
              <a:off x="415375" y="1216129"/>
              <a:ext cx="8571871" cy="10636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Q3.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두 데이터프레임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info,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abilities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의 어떤 열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(column)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을 기준으로 병합이 될까요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		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name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04.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두 데이터프레임을 병합할 때 사용하는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pandas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모듈의 메서드는 무엇인가요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		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merge()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학교안심 산뜻돋움 L" panose="020B0303000000000000" pitchFamily="34" charset="-127"/>
                <a:ea typeface="학교안심 산뜻돋움 L" panose="020B0303000000000000" pitchFamily="34" charset="-127"/>
                <a:cs typeface="+mn-cs"/>
              </a:endParaRPr>
            </a:p>
          </p:txBody>
        </p: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6022677-D254-D9ED-6102-CCB948C2A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70400"/>
              </p:ext>
            </p:extLst>
          </p:nvPr>
        </p:nvGraphicFramePr>
        <p:xfrm>
          <a:off x="336000" y="2950891"/>
          <a:ext cx="11520003" cy="1261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73">
                  <a:extLst>
                    <a:ext uri="{9D8B030D-6E8A-4147-A177-3AD203B41FA5}">
                      <a16:colId xmlns:a16="http://schemas.microsoft.com/office/drawing/2014/main" val="2258567922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733165854"/>
                    </a:ext>
                  </a:extLst>
                </a:gridCol>
                <a:gridCol w="854521">
                  <a:extLst>
                    <a:ext uri="{9D8B030D-6E8A-4147-A177-3AD203B41FA5}">
                      <a16:colId xmlns:a16="http://schemas.microsoft.com/office/drawing/2014/main" val="2764572804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8206647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628401073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41266958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3722446"/>
                    </a:ext>
                  </a:extLst>
                </a:gridCol>
                <a:gridCol w="1720717">
                  <a:extLst>
                    <a:ext uri="{9D8B030D-6E8A-4147-A177-3AD203B41FA5}">
                      <a16:colId xmlns:a16="http://schemas.microsoft.com/office/drawing/2014/main" val="4103263129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1417280217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3539435021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997584443"/>
                    </a:ext>
                  </a:extLst>
                </a:gridCol>
              </a:tblGrid>
              <a:tr h="23527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Gender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Eye color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Race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Hair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Height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Publisher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Skin color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Alignment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Weight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6353"/>
                  </a:ext>
                </a:extLst>
              </a:tr>
              <a:tr h="235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A-Bomb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yellow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Human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203.0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Marvel Comics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good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441.0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2899"/>
                  </a:ext>
                </a:extLst>
              </a:tr>
              <a:tr h="346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Abe Sapien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Icthyo Sapien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191.0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Dark Horse Comics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Good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65.0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823459"/>
                  </a:ext>
                </a:extLst>
              </a:tr>
              <a:tr h="235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Abin Sur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Ungaran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185.0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DC Comics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red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good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90.0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19488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D3FADB-EBF8-E7D8-66EE-8827DADB2F00}"/>
              </a:ext>
            </a:extLst>
          </p:cNvPr>
          <p:cNvSpPr/>
          <p:nvPr/>
        </p:nvSpPr>
        <p:spPr>
          <a:xfrm>
            <a:off x="328377" y="4860776"/>
            <a:ext cx="11520000" cy="1568811"/>
          </a:xfrm>
          <a:prstGeom prst="rect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5846EDD-2A36-33F0-BF59-44B92B190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31487"/>
              </p:ext>
            </p:extLst>
          </p:nvPr>
        </p:nvGraphicFramePr>
        <p:xfrm>
          <a:off x="328377" y="4893259"/>
          <a:ext cx="11520004" cy="146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73">
                  <a:extLst>
                    <a:ext uri="{9D8B030D-6E8A-4147-A177-3AD203B41FA5}">
                      <a16:colId xmlns:a16="http://schemas.microsoft.com/office/drawing/2014/main" val="2258567922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733165854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2764572804"/>
                    </a:ext>
                  </a:extLst>
                </a:gridCol>
                <a:gridCol w="1042537">
                  <a:extLst>
                    <a:ext uri="{9D8B030D-6E8A-4147-A177-3AD203B41FA5}">
                      <a16:colId xmlns:a16="http://schemas.microsoft.com/office/drawing/2014/main" val="208206647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1628401073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412669586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8004890"/>
                    </a:ext>
                  </a:extLst>
                </a:gridCol>
                <a:gridCol w="965902">
                  <a:extLst>
                    <a:ext uri="{9D8B030D-6E8A-4147-A177-3AD203B41FA5}">
                      <a16:colId xmlns:a16="http://schemas.microsoft.com/office/drawing/2014/main" val="1763722446"/>
                    </a:ext>
                  </a:extLst>
                </a:gridCol>
                <a:gridCol w="1016703">
                  <a:extLst>
                    <a:ext uri="{9D8B030D-6E8A-4147-A177-3AD203B41FA5}">
                      <a16:colId xmlns:a16="http://schemas.microsoft.com/office/drawing/2014/main" val="4103263129"/>
                    </a:ext>
                  </a:extLst>
                </a:gridCol>
                <a:gridCol w="1016703">
                  <a:extLst>
                    <a:ext uri="{9D8B030D-6E8A-4147-A177-3AD203B41FA5}">
                      <a16:colId xmlns:a16="http://schemas.microsoft.com/office/drawing/2014/main" val="1417280217"/>
                    </a:ext>
                  </a:extLst>
                </a:gridCol>
                <a:gridCol w="1016703">
                  <a:extLst>
                    <a:ext uri="{9D8B030D-6E8A-4147-A177-3AD203B41FA5}">
                      <a16:colId xmlns:a16="http://schemas.microsoft.com/office/drawing/2014/main" val="3539435021"/>
                    </a:ext>
                  </a:extLst>
                </a:gridCol>
                <a:gridCol w="1016703">
                  <a:extLst>
                    <a:ext uri="{9D8B030D-6E8A-4147-A177-3AD203B41FA5}">
                      <a16:colId xmlns:a16="http://schemas.microsoft.com/office/drawing/2014/main" val="997584443"/>
                    </a:ext>
                  </a:extLst>
                </a:gridCol>
              </a:tblGrid>
              <a:tr h="33751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Underwater breathing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Teleportation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Telekinesis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Energy Beams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Magnetism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Wind Control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Resurrection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Weather Control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Web Creation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6353"/>
                  </a:ext>
                </a:extLst>
              </a:tr>
              <a:tr h="33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3-D Man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2899"/>
                  </a:ext>
                </a:extLst>
              </a:tr>
              <a:tr h="33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A-Bomb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823459"/>
                  </a:ext>
                </a:extLst>
              </a:tr>
              <a:tr h="33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Abe Sapien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True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1948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9ED002D-3930-731C-5567-80E3EB82773F}"/>
              </a:ext>
            </a:extLst>
          </p:cNvPr>
          <p:cNvSpPr/>
          <p:nvPr/>
        </p:nvSpPr>
        <p:spPr>
          <a:xfrm>
            <a:off x="8108065" y="1658659"/>
            <a:ext cx="659757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4D364-452C-1965-A7FE-94A814405C94}"/>
              </a:ext>
            </a:extLst>
          </p:cNvPr>
          <p:cNvSpPr/>
          <p:nvPr/>
        </p:nvSpPr>
        <p:spPr>
          <a:xfrm>
            <a:off x="8108065" y="1990862"/>
            <a:ext cx="659758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87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D02C3-A80E-FF74-8335-4F454AD59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FAC43E-DB42-2356-0FD5-13CFE02EC13F}"/>
              </a:ext>
            </a:extLst>
          </p:cNvPr>
          <p:cNvSpPr/>
          <p:nvPr/>
        </p:nvSpPr>
        <p:spPr>
          <a:xfrm>
            <a:off x="336000" y="2918407"/>
            <a:ext cx="11520000" cy="1345009"/>
          </a:xfrm>
          <a:prstGeom prst="rect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45151-DDD4-7D75-2C4C-0B959D87A420}"/>
              </a:ext>
            </a:extLst>
          </p:cNvPr>
          <p:cNvSpPr txBox="1"/>
          <p:nvPr/>
        </p:nvSpPr>
        <p:spPr>
          <a:xfrm>
            <a:off x="336000" y="940829"/>
            <a:ext cx="422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PART2. </a:t>
            </a:r>
            <a:r>
              <a:rPr lang="ko-KR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데이터셋 병합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50A28-C11D-79F0-7D91-54212E4429E3}"/>
              </a:ext>
            </a:extLst>
          </p:cNvPr>
          <p:cNvSpPr txBox="1"/>
          <p:nvPr/>
        </p:nvSpPr>
        <p:spPr>
          <a:xfrm>
            <a:off x="49615" y="2593171"/>
            <a:ext cx="724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*** info</a:t>
            </a:r>
            <a:endParaRPr lang="ko-KR" altLang="en-US" sz="1400" b="1" dirty="0">
              <a:solidFill>
                <a:srgbClr val="FAC9BE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FD295-157A-D96C-9079-AABC4A9BF571}"/>
              </a:ext>
            </a:extLst>
          </p:cNvPr>
          <p:cNvSpPr txBox="1"/>
          <p:nvPr/>
        </p:nvSpPr>
        <p:spPr>
          <a:xfrm>
            <a:off x="49615" y="4530139"/>
            <a:ext cx="724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*** abilities</a:t>
            </a:r>
            <a:endParaRPr lang="ko-KR" altLang="en-US" sz="1400" b="1" dirty="0">
              <a:solidFill>
                <a:srgbClr val="FAC9BE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5F6AC9-FC72-CD8A-E702-8F965700A275}"/>
              </a:ext>
            </a:extLst>
          </p:cNvPr>
          <p:cNvGrpSpPr/>
          <p:nvPr/>
        </p:nvGrpSpPr>
        <p:grpSpPr>
          <a:xfrm>
            <a:off x="336000" y="1543796"/>
            <a:ext cx="11520000" cy="830383"/>
            <a:chOff x="336000" y="1172586"/>
            <a:chExt cx="11520000" cy="1260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95848E-2F79-6516-2176-7ACE6141BAD4}"/>
                </a:ext>
              </a:extLst>
            </p:cNvPr>
            <p:cNvSpPr/>
            <p:nvPr/>
          </p:nvSpPr>
          <p:spPr>
            <a:xfrm>
              <a:off x="336000" y="1172586"/>
              <a:ext cx="11520000" cy="1260000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2CAB71-4F7D-AB2F-6772-A65FD1D1BE1D}"/>
                </a:ext>
              </a:extLst>
            </p:cNvPr>
            <p:cNvSpPr txBox="1"/>
            <p:nvPr/>
          </p:nvSpPr>
          <p:spPr>
            <a:xfrm>
              <a:off x="415375" y="1216129"/>
              <a:ext cx="8571871" cy="10636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Q3.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두 데이터프레임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info,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abilities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의 어떤 열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(column)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을 기준으로 병합이 될까요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		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name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04.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두 데이터프레임을 병합할 때 사용하는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pandas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모듈의 메서드는 무엇인가요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		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merge()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학교안심 산뜻돋움 L" panose="020B0303000000000000" pitchFamily="34" charset="-127"/>
                <a:ea typeface="학교안심 산뜻돋움 L" panose="020B0303000000000000" pitchFamily="34" charset="-127"/>
                <a:cs typeface="+mn-cs"/>
              </a:endParaRPr>
            </a:p>
          </p:txBody>
        </p: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871D3B3-EF0F-9315-2346-98BEC94F6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4383"/>
              </p:ext>
            </p:extLst>
          </p:nvPr>
        </p:nvGraphicFramePr>
        <p:xfrm>
          <a:off x="336000" y="2950891"/>
          <a:ext cx="11520003" cy="1261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73">
                  <a:extLst>
                    <a:ext uri="{9D8B030D-6E8A-4147-A177-3AD203B41FA5}">
                      <a16:colId xmlns:a16="http://schemas.microsoft.com/office/drawing/2014/main" val="2258567922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733165854"/>
                    </a:ext>
                  </a:extLst>
                </a:gridCol>
                <a:gridCol w="854521">
                  <a:extLst>
                    <a:ext uri="{9D8B030D-6E8A-4147-A177-3AD203B41FA5}">
                      <a16:colId xmlns:a16="http://schemas.microsoft.com/office/drawing/2014/main" val="2764572804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208206647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628401073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41266958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3722446"/>
                    </a:ext>
                  </a:extLst>
                </a:gridCol>
                <a:gridCol w="1720717">
                  <a:extLst>
                    <a:ext uri="{9D8B030D-6E8A-4147-A177-3AD203B41FA5}">
                      <a16:colId xmlns:a16="http://schemas.microsoft.com/office/drawing/2014/main" val="4103263129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1417280217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3539435021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997584443"/>
                    </a:ext>
                  </a:extLst>
                </a:gridCol>
              </a:tblGrid>
              <a:tr h="23527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Gender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Eye color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Race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Hair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Height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Publisher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Skin color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Alignment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Weight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6353"/>
                  </a:ext>
                </a:extLst>
              </a:tr>
              <a:tr h="235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A-Bomb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yellow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Human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203.0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Marvel Comics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good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441.0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2899"/>
                  </a:ext>
                </a:extLst>
              </a:tr>
              <a:tr h="346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Abe Sapien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Icthyo Sapien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191.0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Dark Horse Comics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Good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65.0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823459"/>
                  </a:ext>
                </a:extLst>
              </a:tr>
              <a:tr h="235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Abin Sur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Ungaran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185.0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DC Comics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red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good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90.0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19488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1643C3-E6D4-EEA5-1401-D872D6260069}"/>
              </a:ext>
            </a:extLst>
          </p:cNvPr>
          <p:cNvSpPr/>
          <p:nvPr/>
        </p:nvSpPr>
        <p:spPr>
          <a:xfrm>
            <a:off x="328377" y="4860776"/>
            <a:ext cx="11520000" cy="1568811"/>
          </a:xfrm>
          <a:prstGeom prst="rect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B54287B-1C1F-C333-C2E4-26989A71A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73548"/>
              </p:ext>
            </p:extLst>
          </p:nvPr>
        </p:nvGraphicFramePr>
        <p:xfrm>
          <a:off x="328377" y="4893259"/>
          <a:ext cx="11520004" cy="146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73">
                  <a:extLst>
                    <a:ext uri="{9D8B030D-6E8A-4147-A177-3AD203B41FA5}">
                      <a16:colId xmlns:a16="http://schemas.microsoft.com/office/drawing/2014/main" val="2258567922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733165854"/>
                    </a:ext>
                  </a:extLst>
                </a:gridCol>
                <a:gridCol w="1047273">
                  <a:extLst>
                    <a:ext uri="{9D8B030D-6E8A-4147-A177-3AD203B41FA5}">
                      <a16:colId xmlns:a16="http://schemas.microsoft.com/office/drawing/2014/main" val="2764572804"/>
                    </a:ext>
                  </a:extLst>
                </a:gridCol>
                <a:gridCol w="1042537">
                  <a:extLst>
                    <a:ext uri="{9D8B030D-6E8A-4147-A177-3AD203B41FA5}">
                      <a16:colId xmlns:a16="http://schemas.microsoft.com/office/drawing/2014/main" val="208206647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1628401073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4126695866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2658004890"/>
                    </a:ext>
                  </a:extLst>
                </a:gridCol>
                <a:gridCol w="965902">
                  <a:extLst>
                    <a:ext uri="{9D8B030D-6E8A-4147-A177-3AD203B41FA5}">
                      <a16:colId xmlns:a16="http://schemas.microsoft.com/office/drawing/2014/main" val="1763722446"/>
                    </a:ext>
                  </a:extLst>
                </a:gridCol>
                <a:gridCol w="1016703">
                  <a:extLst>
                    <a:ext uri="{9D8B030D-6E8A-4147-A177-3AD203B41FA5}">
                      <a16:colId xmlns:a16="http://schemas.microsoft.com/office/drawing/2014/main" val="4103263129"/>
                    </a:ext>
                  </a:extLst>
                </a:gridCol>
                <a:gridCol w="1016703">
                  <a:extLst>
                    <a:ext uri="{9D8B030D-6E8A-4147-A177-3AD203B41FA5}">
                      <a16:colId xmlns:a16="http://schemas.microsoft.com/office/drawing/2014/main" val="1417280217"/>
                    </a:ext>
                  </a:extLst>
                </a:gridCol>
                <a:gridCol w="1016703">
                  <a:extLst>
                    <a:ext uri="{9D8B030D-6E8A-4147-A177-3AD203B41FA5}">
                      <a16:colId xmlns:a16="http://schemas.microsoft.com/office/drawing/2014/main" val="3539435021"/>
                    </a:ext>
                  </a:extLst>
                </a:gridCol>
                <a:gridCol w="1016703">
                  <a:extLst>
                    <a:ext uri="{9D8B030D-6E8A-4147-A177-3AD203B41FA5}">
                      <a16:colId xmlns:a16="http://schemas.microsoft.com/office/drawing/2014/main" val="997584443"/>
                    </a:ext>
                  </a:extLst>
                </a:gridCol>
              </a:tblGrid>
              <a:tr h="33751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Underwater breathing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Teleportation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Telekinesis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Energy Beams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Magnetism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Wind Control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Resurrection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Weather Control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Web Creation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6353"/>
                  </a:ext>
                </a:extLst>
              </a:tr>
              <a:tr h="33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3-D Man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2899"/>
                  </a:ext>
                </a:extLst>
              </a:tr>
              <a:tr h="33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A-Bomb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823459"/>
                  </a:ext>
                </a:extLst>
              </a:tr>
              <a:tr h="33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Abe Sapien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True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19488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0D496EB-1DA4-FF79-BC0C-5AAB321B0DA5}"/>
              </a:ext>
            </a:extLst>
          </p:cNvPr>
          <p:cNvSpPr/>
          <p:nvPr/>
        </p:nvSpPr>
        <p:spPr>
          <a:xfrm>
            <a:off x="1409700" y="2918407"/>
            <a:ext cx="982980" cy="134500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89D804-4AA6-396C-C838-49ED82448BE2}"/>
              </a:ext>
            </a:extLst>
          </p:cNvPr>
          <p:cNvSpPr/>
          <p:nvPr/>
        </p:nvSpPr>
        <p:spPr>
          <a:xfrm>
            <a:off x="1409700" y="4870399"/>
            <a:ext cx="982980" cy="155918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492A856F-0ADD-8C35-B84A-230EA76C9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863" y="823051"/>
            <a:ext cx="1440000" cy="14400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84302B0-9C86-D11B-EBBE-50784DE94614}"/>
              </a:ext>
            </a:extLst>
          </p:cNvPr>
          <p:cNvGrpSpPr/>
          <p:nvPr/>
        </p:nvGrpSpPr>
        <p:grpSpPr>
          <a:xfrm>
            <a:off x="7450667" y="685800"/>
            <a:ext cx="2832221" cy="757270"/>
            <a:chOff x="7450667" y="685800"/>
            <a:chExt cx="2832221" cy="757270"/>
          </a:xfrm>
        </p:grpSpPr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A5B2F27B-CC3F-49FE-669F-E9694C925C6C}"/>
                </a:ext>
              </a:extLst>
            </p:cNvPr>
            <p:cNvSpPr/>
            <p:nvPr/>
          </p:nvSpPr>
          <p:spPr>
            <a:xfrm>
              <a:off x="7450667" y="685800"/>
              <a:ext cx="2832221" cy="757270"/>
            </a:xfrm>
            <a:custGeom>
              <a:avLst/>
              <a:gdLst>
                <a:gd name="connsiteX0" fmla="*/ 0 w 2832221"/>
                <a:gd name="connsiteY0" fmla="*/ 126214 h 757270"/>
                <a:gd name="connsiteX1" fmla="*/ 126214 w 2832221"/>
                <a:gd name="connsiteY1" fmla="*/ 0 h 757270"/>
                <a:gd name="connsiteX2" fmla="*/ 634852 w 2832221"/>
                <a:gd name="connsiteY2" fmla="*/ 0 h 757270"/>
                <a:gd name="connsiteX3" fmla="*/ 1112972 w 2832221"/>
                <a:gd name="connsiteY3" fmla="*/ 0 h 757270"/>
                <a:gd name="connsiteX4" fmla="*/ 1652129 w 2832221"/>
                <a:gd name="connsiteY4" fmla="*/ 0 h 757270"/>
                <a:gd name="connsiteX5" fmla="*/ 1652129 w 2832221"/>
                <a:gd name="connsiteY5" fmla="*/ 0 h 757270"/>
                <a:gd name="connsiteX6" fmla="*/ 2006157 w 2832221"/>
                <a:gd name="connsiteY6" fmla="*/ 0 h 757270"/>
                <a:gd name="connsiteX7" fmla="*/ 2360184 w 2832221"/>
                <a:gd name="connsiteY7" fmla="*/ 0 h 757270"/>
                <a:gd name="connsiteX8" fmla="*/ 2706007 w 2832221"/>
                <a:gd name="connsiteY8" fmla="*/ 0 h 757270"/>
                <a:gd name="connsiteX9" fmla="*/ 2832221 w 2832221"/>
                <a:gd name="connsiteY9" fmla="*/ 126214 h 757270"/>
                <a:gd name="connsiteX10" fmla="*/ 2832221 w 2832221"/>
                <a:gd name="connsiteY10" fmla="*/ 441741 h 757270"/>
                <a:gd name="connsiteX11" fmla="*/ 3078426 w 2832221"/>
                <a:gd name="connsiteY11" fmla="*/ 627928 h 757270"/>
                <a:gd name="connsiteX12" fmla="*/ 2832221 w 2832221"/>
                <a:gd name="connsiteY12" fmla="*/ 631058 h 757270"/>
                <a:gd name="connsiteX13" fmla="*/ 2832221 w 2832221"/>
                <a:gd name="connsiteY13" fmla="*/ 631056 h 757270"/>
                <a:gd name="connsiteX14" fmla="*/ 2706007 w 2832221"/>
                <a:gd name="connsiteY14" fmla="*/ 757270 h 757270"/>
                <a:gd name="connsiteX15" fmla="*/ 2360184 w 2832221"/>
                <a:gd name="connsiteY15" fmla="*/ 757270 h 757270"/>
                <a:gd name="connsiteX16" fmla="*/ 2027398 w 2832221"/>
                <a:gd name="connsiteY16" fmla="*/ 757270 h 757270"/>
                <a:gd name="connsiteX17" fmla="*/ 1652129 w 2832221"/>
                <a:gd name="connsiteY17" fmla="*/ 757270 h 757270"/>
                <a:gd name="connsiteX18" fmla="*/ 1652129 w 2832221"/>
                <a:gd name="connsiteY18" fmla="*/ 757270 h 757270"/>
                <a:gd name="connsiteX19" fmla="*/ 1158750 w 2832221"/>
                <a:gd name="connsiteY19" fmla="*/ 757270 h 757270"/>
                <a:gd name="connsiteX20" fmla="*/ 650111 w 2832221"/>
                <a:gd name="connsiteY20" fmla="*/ 757270 h 757270"/>
                <a:gd name="connsiteX21" fmla="*/ 126214 w 2832221"/>
                <a:gd name="connsiteY21" fmla="*/ 757270 h 757270"/>
                <a:gd name="connsiteX22" fmla="*/ 0 w 2832221"/>
                <a:gd name="connsiteY22" fmla="*/ 631056 h 757270"/>
                <a:gd name="connsiteX23" fmla="*/ 0 w 2832221"/>
                <a:gd name="connsiteY23" fmla="*/ 631058 h 757270"/>
                <a:gd name="connsiteX24" fmla="*/ 0 w 2832221"/>
                <a:gd name="connsiteY24" fmla="*/ 441741 h 757270"/>
                <a:gd name="connsiteX25" fmla="*/ 0 w 2832221"/>
                <a:gd name="connsiteY25" fmla="*/ 441741 h 757270"/>
                <a:gd name="connsiteX26" fmla="*/ 0 w 2832221"/>
                <a:gd name="connsiteY26" fmla="*/ 126214 h 7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832221" h="757270" fill="none" extrusionOk="0">
                  <a:moveTo>
                    <a:pt x="0" y="126214"/>
                  </a:moveTo>
                  <a:cubicBezTo>
                    <a:pt x="-7022" y="42624"/>
                    <a:pt x="60770" y="1423"/>
                    <a:pt x="126214" y="0"/>
                  </a:cubicBezTo>
                  <a:cubicBezTo>
                    <a:pt x="279257" y="22077"/>
                    <a:pt x="400498" y="2550"/>
                    <a:pt x="634852" y="0"/>
                  </a:cubicBezTo>
                  <a:cubicBezTo>
                    <a:pt x="869206" y="-2550"/>
                    <a:pt x="915772" y="-5702"/>
                    <a:pt x="1112972" y="0"/>
                  </a:cubicBezTo>
                  <a:cubicBezTo>
                    <a:pt x="1310172" y="5702"/>
                    <a:pt x="1515793" y="7720"/>
                    <a:pt x="1652129" y="0"/>
                  </a:cubicBezTo>
                  <a:lnTo>
                    <a:pt x="1652129" y="0"/>
                  </a:lnTo>
                  <a:cubicBezTo>
                    <a:pt x="1783845" y="-5680"/>
                    <a:pt x="1865412" y="15812"/>
                    <a:pt x="2006157" y="0"/>
                  </a:cubicBezTo>
                  <a:cubicBezTo>
                    <a:pt x="2146902" y="-15812"/>
                    <a:pt x="2283961" y="-9911"/>
                    <a:pt x="2360184" y="0"/>
                  </a:cubicBezTo>
                  <a:cubicBezTo>
                    <a:pt x="2490816" y="2434"/>
                    <a:pt x="2565079" y="14912"/>
                    <a:pt x="2706007" y="0"/>
                  </a:cubicBezTo>
                  <a:cubicBezTo>
                    <a:pt x="2777131" y="-1237"/>
                    <a:pt x="2829389" y="53516"/>
                    <a:pt x="2832221" y="126214"/>
                  </a:cubicBezTo>
                  <a:cubicBezTo>
                    <a:pt x="2818788" y="227121"/>
                    <a:pt x="2834880" y="298819"/>
                    <a:pt x="2832221" y="441741"/>
                  </a:cubicBezTo>
                  <a:cubicBezTo>
                    <a:pt x="2919245" y="497927"/>
                    <a:pt x="2965052" y="558660"/>
                    <a:pt x="3078426" y="627928"/>
                  </a:cubicBezTo>
                  <a:cubicBezTo>
                    <a:pt x="3020146" y="620326"/>
                    <a:pt x="2941828" y="630607"/>
                    <a:pt x="2832221" y="631058"/>
                  </a:cubicBezTo>
                  <a:lnTo>
                    <a:pt x="2832221" y="631056"/>
                  </a:lnTo>
                  <a:cubicBezTo>
                    <a:pt x="2840268" y="687921"/>
                    <a:pt x="2765398" y="768879"/>
                    <a:pt x="2706007" y="757270"/>
                  </a:cubicBezTo>
                  <a:cubicBezTo>
                    <a:pt x="2603472" y="755721"/>
                    <a:pt x="2444189" y="757351"/>
                    <a:pt x="2360184" y="757270"/>
                  </a:cubicBezTo>
                  <a:cubicBezTo>
                    <a:pt x="2217062" y="755849"/>
                    <a:pt x="2157549" y="767149"/>
                    <a:pt x="2027398" y="757270"/>
                  </a:cubicBezTo>
                  <a:cubicBezTo>
                    <a:pt x="1897247" y="747391"/>
                    <a:pt x="1801796" y="755427"/>
                    <a:pt x="1652129" y="757270"/>
                  </a:cubicBezTo>
                  <a:lnTo>
                    <a:pt x="1652129" y="757270"/>
                  </a:lnTo>
                  <a:cubicBezTo>
                    <a:pt x="1508929" y="778141"/>
                    <a:pt x="1356775" y="773770"/>
                    <a:pt x="1158750" y="757270"/>
                  </a:cubicBezTo>
                  <a:cubicBezTo>
                    <a:pt x="960725" y="740770"/>
                    <a:pt x="854440" y="736860"/>
                    <a:pt x="650111" y="757270"/>
                  </a:cubicBezTo>
                  <a:cubicBezTo>
                    <a:pt x="445782" y="777680"/>
                    <a:pt x="254825" y="746898"/>
                    <a:pt x="126214" y="757270"/>
                  </a:cubicBezTo>
                  <a:cubicBezTo>
                    <a:pt x="57615" y="768559"/>
                    <a:pt x="-9824" y="691681"/>
                    <a:pt x="0" y="631056"/>
                  </a:cubicBezTo>
                  <a:lnTo>
                    <a:pt x="0" y="631058"/>
                  </a:lnTo>
                  <a:cubicBezTo>
                    <a:pt x="-324" y="586569"/>
                    <a:pt x="3255" y="508150"/>
                    <a:pt x="0" y="441741"/>
                  </a:cubicBezTo>
                  <a:lnTo>
                    <a:pt x="0" y="441741"/>
                  </a:lnTo>
                  <a:cubicBezTo>
                    <a:pt x="-247" y="321867"/>
                    <a:pt x="11465" y="283652"/>
                    <a:pt x="0" y="126214"/>
                  </a:cubicBezTo>
                  <a:close/>
                </a:path>
                <a:path w="2832221" h="757270" stroke="0" extrusionOk="0">
                  <a:moveTo>
                    <a:pt x="0" y="126214"/>
                  </a:moveTo>
                  <a:cubicBezTo>
                    <a:pt x="-4572" y="55880"/>
                    <a:pt x="41845" y="364"/>
                    <a:pt x="126214" y="0"/>
                  </a:cubicBezTo>
                  <a:cubicBezTo>
                    <a:pt x="363871" y="-2997"/>
                    <a:pt x="383273" y="16602"/>
                    <a:pt x="619593" y="0"/>
                  </a:cubicBezTo>
                  <a:cubicBezTo>
                    <a:pt x="855913" y="-16602"/>
                    <a:pt x="964700" y="9066"/>
                    <a:pt x="1097713" y="0"/>
                  </a:cubicBezTo>
                  <a:cubicBezTo>
                    <a:pt x="1230726" y="-9066"/>
                    <a:pt x="1444258" y="-2175"/>
                    <a:pt x="1652129" y="0"/>
                  </a:cubicBezTo>
                  <a:lnTo>
                    <a:pt x="1652129" y="0"/>
                  </a:lnTo>
                  <a:cubicBezTo>
                    <a:pt x="1813883" y="8806"/>
                    <a:pt x="1910083" y="2371"/>
                    <a:pt x="1999076" y="0"/>
                  </a:cubicBezTo>
                  <a:cubicBezTo>
                    <a:pt x="2088069" y="-2371"/>
                    <a:pt x="2216624" y="-642"/>
                    <a:pt x="2360184" y="0"/>
                  </a:cubicBezTo>
                  <a:cubicBezTo>
                    <a:pt x="2520164" y="12000"/>
                    <a:pt x="2614263" y="-13326"/>
                    <a:pt x="2706007" y="0"/>
                  </a:cubicBezTo>
                  <a:cubicBezTo>
                    <a:pt x="2789488" y="7946"/>
                    <a:pt x="2840388" y="58090"/>
                    <a:pt x="2832221" y="126214"/>
                  </a:cubicBezTo>
                  <a:cubicBezTo>
                    <a:pt x="2832344" y="213557"/>
                    <a:pt x="2831342" y="334525"/>
                    <a:pt x="2832221" y="441741"/>
                  </a:cubicBezTo>
                  <a:cubicBezTo>
                    <a:pt x="2939663" y="531000"/>
                    <a:pt x="3002592" y="569695"/>
                    <a:pt x="3078426" y="627928"/>
                  </a:cubicBezTo>
                  <a:cubicBezTo>
                    <a:pt x="2973948" y="619368"/>
                    <a:pt x="2935944" y="619059"/>
                    <a:pt x="2832221" y="631058"/>
                  </a:cubicBezTo>
                  <a:lnTo>
                    <a:pt x="2832221" y="631056"/>
                  </a:lnTo>
                  <a:cubicBezTo>
                    <a:pt x="2830905" y="703536"/>
                    <a:pt x="2770061" y="751140"/>
                    <a:pt x="2706007" y="757270"/>
                  </a:cubicBezTo>
                  <a:cubicBezTo>
                    <a:pt x="2546401" y="760278"/>
                    <a:pt x="2469553" y="748875"/>
                    <a:pt x="2360184" y="757270"/>
                  </a:cubicBezTo>
                  <a:cubicBezTo>
                    <a:pt x="2242085" y="742783"/>
                    <a:pt x="2130694" y="764493"/>
                    <a:pt x="1991995" y="757270"/>
                  </a:cubicBezTo>
                  <a:cubicBezTo>
                    <a:pt x="1853296" y="750047"/>
                    <a:pt x="1815985" y="769605"/>
                    <a:pt x="1652129" y="757270"/>
                  </a:cubicBezTo>
                  <a:lnTo>
                    <a:pt x="1652129" y="757270"/>
                  </a:lnTo>
                  <a:cubicBezTo>
                    <a:pt x="1527615" y="753036"/>
                    <a:pt x="1286962" y="744782"/>
                    <a:pt x="1174009" y="757270"/>
                  </a:cubicBezTo>
                  <a:cubicBezTo>
                    <a:pt x="1061056" y="769758"/>
                    <a:pt x="843593" y="765475"/>
                    <a:pt x="650111" y="757270"/>
                  </a:cubicBezTo>
                  <a:cubicBezTo>
                    <a:pt x="456629" y="749065"/>
                    <a:pt x="238795" y="746540"/>
                    <a:pt x="126214" y="757270"/>
                  </a:cubicBezTo>
                  <a:cubicBezTo>
                    <a:pt x="64487" y="769498"/>
                    <a:pt x="-514" y="706194"/>
                    <a:pt x="0" y="631056"/>
                  </a:cubicBezTo>
                  <a:lnTo>
                    <a:pt x="0" y="631058"/>
                  </a:lnTo>
                  <a:cubicBezTo>
                    <a:pt x="-3932" y="552270"/>
                    <a:pt x="-4625" y="536289"/>
                    <a:pt x="0" y="441741"/>
                  </a:cubicBezTo>
                  <a:lnTo>
                    <a:pt x="0" y="441741"/>
                  </a:lnTo>
                  <a:cubicBezTo>
                    <a:pt x="14716" y="304236"/>
                    <a:pt x="-4643" y="219478"/>
                    <a:pt x="0" y="126214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274267442">
                    <a:prstGeom prst="wedgeRoundRectCallout">
                      <a:avLst>
                        <a:gd name="adj1" fmla="val 58693"/>
                        <a:gd name="adj2" fmla="val 32920"/>
                        <a:gd name="adj3" fmla="val 16667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77939E-B834-E13F-EEF9-95D092FCEF87}"/>
                </a:ext>
              </a:extLst>
            </p:cNvPr>
            <p:cNvSpPr txBox="1"/>
            <p:nvPr/>
          </p:nvSpPr>
          <p:spPr>
            <a:xfrm>
              <a:off x="7463692" y="741269"/>
              <a:ext cx="281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두 데이터프레임의 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name</a:t>
              </a:r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열의 데이터가</a:t>
              </a:r>
              <a:endParaRPr lang="en-US" altLang="ko-KR" sz="1200" b="1" dirty="0"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공통되지 </a:t>
              </a:r>
              <a:r>
                <a:rPr lang="ko-KR" altLang="en-US" sz="1200" b="1" u="sng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않은</a:t>
              </a:r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경우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 ex ) 3-D Man</a:t>
              </a:r>
            </a:p>
            <a:p>
              <a:pPr algn="l"/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해당하는 행이 제거되어 병합됩니다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!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DE7D53-9BFA-50A5-5ADE-47E2E0532F82}"/>
              </a:ext>
            </a:extLst>
          </p:cNvPr>
          <p:cNvSpPr/>
          <p:nvPr/>
        </p:nvSpPr>
        <p:spPr>
          <a:xfrm>
            <a:off x="8108065" y="1658659"/>
            <a:ext cx="659757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48EAAD-8558-2E6F-54AC-9A21FE1CA0E8}"/>
              </a:ext>
            </a:extLst>
          </p:cNvPr>
          <p:cNvSpPr/>
          <p:nvPr/>
        </p:nvSpPr>
        <p:spPr>
          <a:xfrm>
            <a:off x="8108065" y="1990862"/>
            <a:ext cx="659758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34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1197C-ABDD-6ACD-2514-53BA6AC4DA2B}"/>
              </a:ext>
            </a:extLst>
          </p:cNvPr>
          <p:cNvSpPr txBox="1"/>
          <p:nvPr/>
        </p:nvSpPr>
        <p:spPr>
          <a:xfrm>
            <a:off x="336000" y="940829"/>
            <a:ext cx="422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PART2. </a:t>
            </a:r>
            <a:r>
              <a:rPr lang="ko-KR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데이터셋 병합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6A2A1FB-7940-D3AD-ED95-5BFB74860986}"/>
              </a:ext>
            </a:extLst>
          </p:cNvPr>
          <p:cNvGrpSpPr/>
          <p:nvPr/>
        </p:nvGrpSpPr>
        <p:grpSpPr>
          <a:xfrm>
            <a:off x="336000" y="1552506"/>
            <a:ext cx="11520000" cy="840174"/>
            <a:chOff x="336000" y="1172586"/>
            <a:chExt cx="11520000" cy="8401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D462A0-519A-EEE7-6879-C77CCDB1FD0B}"/>
                </a:ext>
              </a:extLst>
            </p:cNvPr>
            <p:cNvSpPr/>
            <p:nvPr/>
          </p:nvSpPr>
          <p:spPr>
            <a:xfrm>
              <a:off x="336000" y="1172586"/>
              <a:ext cx="11520000" cy="84017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08675D-FF71-C620-694C-513401C6BEE9}"/>
                </a:ext>
              </a:extLst>
            </p:cNvPr>
            <p:cNvSpPr txBox="1"/>
            <p:nvPr/>
          </p:nvSpPr>
          <p:spPr>
            <a:xfrm>
              <a:off x="415375" y="1216129"/>
              <a:ext cx="575900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두 데이터프레임 병합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merged_data = pd.merge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info, abilities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print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merged_data.head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	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병합된 데이터프레임 확인하기</a:t>
              </a:r>
              <a:endPara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8E1A15-60AC-70B0-A006-57A39E4A49C1}"/>
              </a:ext>
            </a:extLst>
          </p:cNvPr>
          <p:cNvGrpSpPr/>
          <p:nvPr/>
        </p:nvGrpSpPr>
        <p:grpSpPr>
          <a:xfrm>
            <a:off x="336000" y="2436655"/>
            <a:ext cx="11520000" cy="330025"/>
            <a:chOff x="336000" y="992318"/>
            <a:chExt cx="11520000" cy="175662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85BB7B-74A5-A790-1B7F-AEB703D59930}"/>
                </a:ext>
              </a:extLst>
            </p:cNvPr>
            <p:cNvSpPr/>
            <p:nvPr/>
          </p:nvSpPr>
          <p:spPr>
            <a:xfrm>
              <a:off x="336000" y="992318"/>
              <a:ext cx="11520000" cy="1756620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E09EBF-4DE9-3554-7232-1547D42AC4EB}"/>
                </a:ext>
              </a:extLst>
            </p:cNvPr>
            <p:cNvSpPr txBox="1"/>
            <p:nvPr/>
          </p:nvSpPr>
          <p:spPr>
            <a:xfrm>
              <a:off x="415375" y="1035863"/>
              <a:ext cx="9503688" cy="16382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print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abilities.info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	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캐릭터 기본 정보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&amp;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보유 능력</a:t>
              </a:r>
              <a:endPara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47C0D4-E0DF-429A-E36E-57E9AD8247CD}"/>
              </a:ext>
            </a:extLst>
          </p:cNvPr>
          <p:cNvGrpSpPr/>
          <p:nvPr/>
        </p:nvGrpSpPr>
        <p:grpSpPr>
          <a:xfrm>
            <a:off x="336000" y="2895322"/>
            <a:ext cx="11520000" cy="830383"/>
            <a:chOff x="336000" y="1172586"/>
            <a:chExt cx="11520000" cy="1260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9C5496-D964-E6E6-B3A6-C3C308199F2C}"/>
                </a:ext>
              </a:extLst>
            </p:cNvPr>
            <p:cNvSpPr/>
            <p:nvPr/>
          </p:nvSpPr>
          <p:spPr>
            <a:xfrm>
              <a:off x="336000" y="1172586"/>
              <a:ext cx="11520000" cy="1260000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A7DF50-D4A2-9007-C2D5-A25D6AAA3E0A}"/>
                </a:ext>
              </a:extLst>
            </p:cNvPr>
            <p:cNvSpPr txBox="1"/>
            <p:nvPr/>
          </p:nvSpPr>
          <p:spPr>
            <a:xfrm>
              <a:off x="415375" y="1216129"/>
              <a:ext cx="11380385" cy="10636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Q5.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현재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데이터프레임에 숨은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“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이상한 값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”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을 찾아보세요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! </a:t>
              </a:r>
              <a:r>
                <a:rPr lang="en-US" altLang="ko-KR" sz="12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ko-KR" altLang="en-US" sz="12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나중에 결측치로 처리</a:t>
              </a:r>
              <a:r>
                <a:rPr lang="en-US" altLang="ko-KR" sz="12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	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-99	    *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힌트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숫자 데이터</a:t>
              </a:r>
              <a:endParaRPr lang="en-US" altLang="ko-KR" sz="1400" b="1" dirty="0">
                <a:solidFill>
                  <a:prstClr val="whit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Q6.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일반적으로 데이터프레임에서 결측치는 뭐라고 표기되어 있나요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		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NaN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A134FE1-0CB3-FA5F-DAFD-4B85EBF9B3B6}"/>
              </a:ext>
            </a:extLst>
          </p:cNvPr>
          <p:cNvSpPr txBox="1"/>
          <p:nvPr/>
        </p:nvSpPr>
        <p:spPr>
          <a:xfrm>
            <a:off x="49615" y="3846620"/>
            <a:ext cx="724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*** merged_data</a:t>
            </a:r>
            <a:endParaRPr lang="ko-KR" altLang="en-US" sz="1400" b="1" dirty="0">
              <a:solidFill>
                <a:srgbClr val="FAC9BE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4E4298-3E0E-2DBE-647D-E3B5F04CAC74}"/>
              </a:ext>
            </a:extLst>
          </p:cNvPr>
          <p:cNvSpPr/>
          <p:nvPr/>
        </p:nvSpPr>
        <p:spPr>
          <a:xfrm>
            <a:off x="336000" y="4206193"/>
            <a:ext cx="11520000" cy="2478618"/>
          </a:xfrm>
          <a:prstGeom prst="rect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D0B9D0C-9832-3B62-625D-325A23475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81087"/>
              </p:ext>
            </p:extLst>
          </p:nvPr>
        </p:nvGraphicFramePr>
        <p:xfrm>
          <a:off x="344467" y="4208311"/>
          <a:ext cx="115115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61">
                  <a:extLst>
                    <a:ext uri="{9D8B030D-6E8A-4147-A177-3AD203B41FA5}">
                      <a16:colId xmlns:a16="http://schemas.microsoft.com/office/drawing/2014/main" val="2258567922"/>
                    </a:ext>
                  </a:extLst>
                </a:gridCol>
                <a:gridCol w="1044972">
                  <a:extLst>
                    <a:ext uri="{9D8B030D-6E8A-4147-A177-3AD203B41FA5}">
                      <a16:colId xmlns:a16="http://schemas.microsoft.com/office/drawing/2014/main" val="733165854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val="2764572804"/>
                    </a:ext>
                  </a:extLst>
                </a:gridCol>
                <a:gridCol w="926996">
                  <a:extLst>
                    <a:ext uri="{9D8B030D-6E8A-4147-A177-3AD203B41FA5}">
                      <a16:colId xmlns:a16="http://schemas.microsoft.com/office/drawing/2014/main" val="2082066472"/>
                    </a:ext>
                  </a:extLst>
                </a:gridCol>
                <a:gridCol w="888742">
                  <a:extLst>
                    <a:ext uri="{9D8B030D-6E8A-4147-A177-3AD203B41FA5}">
                      <a16:colId xmlns:a16="http://schemas.microsoft.com/office/drawing/2014/main" val="1628401073"/>
                    </a:ext>
                  </a:extLst>
                </a:gridCol>
                <a:gridCol w="850565">
                  <a:extLst>
                    <a:ext uri="{9D8B030D-6E8A-4147-A177-3AD203B41FA5}">
                      <a16:colId xmlns:a16="http://schemas.microsoft.com/office/drawing/2014/main" val="4126695866"/>
                    </a:ext>
                  </a:extLst>
                </a:gridCol>
                <a:gridCol w="740708">
                  <a:extLst>
                    <a:ext uri="{9D8B030D-6E8A-4147-A177-3AD203B41FA5}">
                      <a16:colId xmlns:a16="http://schemas.microsoft.com/office/drawing/2014/main" val="1763722446"/>
                    </a:ext>
                  </a:extLst>
                </a:gridCol>
                <a:gridCol w="487655">
                  <a:extLst>
                    <a:ext uri="{9D8B030D-6E8A-4147-A177-3AD203B41FA5}">
                      <a16:colId xmlns:a16="http://schemas.microsoft.com/office/drawing/2014/main" val="41032631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417280217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53943502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997584443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3639977869"/>
                    </a:ext>
                  </a:extLst>
                </a:gridCol>
                <a:gridCol w="1063900">
                  <a:extLst>
                    <a:ext uri="{9D8B030D-6E8A-4147-A177-3AD203B41FA5}">
                      <a16:colId xmlns:a16="http://schemas.microsoft.com/office/drawing/2014/main" val="2400818659"/>
                    </a:ext>
                  </a:extLst>
                </a:gridCol>
                <a:gridCol w="1063900">
                  <a:extLst>
                    <a:ext uri="{9D8B030D-6E8A-4147-A177-3AD203B41FA5}">
                      <a16:colId xmlns:a16="http://schemas.microsoft.com/office/drawing/2014/main" val="2607324533"/>
                    </a:ext>
                  </a:extLst>
                </a:gridCol>
              </a:tblGrid>
              <a:tr h="41704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Gender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Eye color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Race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Hair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Height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Weight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Underwater breathing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Teleportation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Weather Control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Web Creation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6353"/>
                  </a:ext>
                </a:extLst>
              </a:tr>
              <a:tr h="27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A-Bomb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yellow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Human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203.0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441.0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2899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Abe Sapien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Icthyo Sapien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191.0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65.0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823459"/>
                  </a:ext>
                </a:extLst>
              </a:tr>
              <a:tr h="27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Abin Sur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Ungaran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185.0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90.0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True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194883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3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Abomination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green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Human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/Radiation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203.0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441.0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40209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Abraxas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Cosmic Entity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Black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-99.0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-99.0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True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92219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F4E3-4FB2-9F07-95F6-BE6E33930D04}"/>
              </a:ext>
            </a:extLst>
          </p:cNvPr>
          <p:cNvSpPr/>
          <p:nvPr/>
        </p:nvSpPr>
        <p:spPr>
          <a:xfrm>
            <a:off x="7158942" y="3022498"/>
            <a:ext cx="612448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090C04-E106-CC36-35CD-8D750FB9CAFC}"/>
              </a:ext>
            </a:extLst>
          </p:cNvPr>
          <p:cNvSpPr/>
          <p:nvPr/>
        </p:nvSpPr>
        <p:spPr>
          <a:xfrm>
            <a:off x="7158942" y="3372978"/>
            <a:ext cx="612448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55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E36E6-2B60-4524-04B0-13272C685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47B86-6492-6DDA-35A8-0A94136F44E5}"/>
              </a:ext>
            </a:extLst>
          </p:cNvPr>
          <p:cNvSpPr txBox="1"/>
          <p:nvPr/>
        </p:nvSpPr>
        <p:spPr>
          <a:xfrm>
            <a:off x="336000" y="940829"/>
            <a:ext cx="422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PART2. </a:t>
            </a:r>
            <a:r>
              <a:rPr lang="ko-KR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데이터셋 병합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72EE6C1-E3C2-1EFE-6BCF-45100BCC376F}"/>
              </a:ext>
            </a:extLst>
          </p:cNvPr>
          <p:cNvGrpSpPr/>
          <p:nvPr/>
        </p:nvGrpSpPr>
        <p:grpSpPr>
          <a:xfrm>
            <a:off x="336000" y="1552506"/>
            <a:ext cx="11520000" cy="840174"/>
            <a:chOff x="336000" y="1172586"/>
            <a:chExt cx="11520000" cy="8401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8D985F6-CAEE-511A-A6F9-78806FD7967B}"/>
                </a:ext>
              </a:extLst>
            </p:cNvPr>
            <p:cNvSpPr/>
            <p:nvPr/>
          </p:nvSpPr>
          <p:spPr>
            <a:xfrm>
              <a:off x="336000" y="1172586"/>
              <a:ext cx="11520000" cy="84017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900212-5F61-412D-B03E-84AB070A11B9}"/>
                </a:ext>
              </a:extLst>
            </p:cNvPr>
            <p:cNvSpPr txBox="1"/>
            <p:nvPr/>
          </p:nvSpPr>
          <p:spPr>
            <a:xfrm>
              <a:off x="415375" y="1216129"/>
              <a:ext cx="575900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두 데이터프레임 병합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merged_data = pd.merge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info, abilities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print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merged_data.head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	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병합된 데이터프레임 확인하기</a:t>
              </a:r>
              <a:endPara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5CA458-0119-F352-EB20-E910F07F18D9}"/>
              </a:ext>
            </a:extLst>
          </p:cNvPr>
          <p:cNvGrpSpPr/>
          <p:nvPr/>
        </p:nvGrpSpPr>
        <p:grpSpPr>
          <a:xfrm>
            <a:off x="336000" y="2436655"/>
            <a:ext cx="11520000" cy="330025"/>
            <a:chOff x="336000" y="992318"/>
            <a:chExt cx="11520000" cy="175662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3FC1A7-4BBF-C3C9-4778-C9232507AD09}"/>
                </a:ext>
              </a:extLst>
            </p:cNvPr>
            <p:cNvSpPr/>
            <p:nvPr/>
          </p:nvSpPr>
          <p:spPr>
            <a:xfrm>
              <a:off x="336000" y="992318"/>
              <a:ext cx="11520000" cy="1756620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9ECD87-EE91-B4C8-7EE5-22E063171128}"/>
                </a:ext>
              </a:extLst>
            </p:cNvPr>
            <p:cNvSpPr txBox="1"/>
            <p:nvPr/>
          </p:nvSpPr>
          <p:spPr>
            <a:xfrm>
              <a:off x="415375" y="1035863"/>
              <a:ext cx="9503688" cy="16382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print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abilities.info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	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캐릭터 기본 정보 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&amp;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보유 능력</a:t>
              </a:r>
              <a:endPara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46B35-DBBD-5BEC-0F81-8139C1A4B6AF}"/>
              </a:ext>
            </a:extLst>
          </p:cNvPr>
          <p:cNvGrpSpPr/>
          <p:nvPr/>
        </p:nvGrpSpPr>
        <p:grpSpPr>
          <a:xfrm>
            <a:off x="336000" y="2895322"/>
            <a:ext cx="11520000" cy="830383"/>
            <a:chOff x="336000" y="1172586"/>
            <a:chExt cx="11520000" cy="1260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3A68A9-799B-DC49-8A58-77920D1DF192}"/>
                </a:ext>
              </a:extLst>
            </p:cNvPr>
            <p:cNvSpPr/>
            <p:nvPr/>
          </p:nvSpPr>
          <p:spPr>
            <a:xfrm>
              <a:off x="336000" y="1172586"/>
              <a:ext cx="11520000" cy="1260000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0A4661-3DE6-A7CE-CF1C-5CC783752FA4}"/>
                </a:ext>
              </a:extLst>
            </p:cNvPr>
            <p:cNvSpPr txBox="1"/>
            <p:nvPr/>
          </p:nvSpPr>
          <p:spPr>
            <a:xfrm>
              <a:off x="415375" y="1216129"/>
              <a:ext cx="11380385" cy="10636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Q5.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현재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데이터프레임에 숨은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“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이상한 값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”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을 찾아보세요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! </a:t>
              </a:r>
              <a:r>
                <a:rPr lang="en-US" altLang="ko-KR" sz="12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ko-KR" altLang="en-US" sz="12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나중에 결측치로 처리</a:t>
              </a:r>
              <a:r>
                <a:rPr lang="en-US" altLang="ko-KR" sz="12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	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-99	    *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힌트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숫자 데이터</a:t>
              </a:r>
              <a:endParaRPr lang="en-US" altLang="ko-KR" sz="1400" b="1" dirty="0">
                <a:solidFill>
                  <a:prstClr val="whit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Q6.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일반적으로 데이터프레임에서 결측치는 뭐라고 표기되어 있나요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		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NaN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5443906-5775-E0C7-1C52-870171082486}"/>
              </a:ext>
            </a:extLst>
          </p:cNvPr>
          <p:cNvSpPr txBox="1"/>
          <p:nvPr/>
        </p:nvSpPr>
        <p:spPr>
          <a:xfrm>
            <a:off x="49615" y="3846620"/>
            <a:ext cx="724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FAC9B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*** merged_data</a:t>
            </a:r>
            <a:endParaRPr lang="ko-KR" altLang="en-US" sz="1400" b="1" dirty="0">
              <a:solidFill>
                <a:srgbClr val="FAC9BE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6D0097-309B-A53F-2EED-18D45BF3C0A0}"/>
              </a:ext>
            </a:extLst>
          </p:cNvPr>
          <p:cNvSpPr/>
          <p:nvPr/>
        </p:nvSpPr>
        <p:spPr>
          <a:xfrm>
            <a:off x="336000" y="4206193"/>
            <a:ext cx="11520000" cy="2478618"/>
          </a:xfrm>
          <a:prstGeom prst="rect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8D796B5-FAD1-00C3-17F5-A6AFF7320FF4}"/>
              </a:ext>
            </a:extLst>
          </p:cNvPr>
          <p:cNvGraphicFramePr>
            <a:graphicFrameLocks noGrp="1"/>
          </p:cNvGraphicFramePr>
          <p:nvPr/>
        </p:nvGraphicFramePr>
        <p:xfrm>
          <a:off x="344467" y="4208311"/>
          <a:ext cx="115115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61">
                  <a:extLst>
                    <a:ext uri="{9D8B030D-6E8A-4147-A177-3AD203B41FA5}">
                      <a16:colId xmlns:a16="http://schemas.microsoft.com/office/drawing/2014/main" val="2258567922"/>
                    </a:ext>
                  </a:extLst>
                </a:gridCol>
                <a:gridCol w="1044972">
                  <a:extLst>
                    <a:ext uri="{9D8B030D-6E8A-4147-A177-3AD203B41FA5}">
                      <a16:colId xmlns:a16="http://schemas.microsoft.com/office/drawing/2014/main" val="733165854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val="2764572804"/>
                    </a:ext>
                  </a:extLst>
                </a:gridCol>
                <a:gridCol w="926996">
                  <a:extLst>
                    <a:ext uri="{9D8B030D-6E8A-4147-A177-3AD203B41FA5}">
                      <a16:colId xmlns:a16="http://schemas.microsoft.com/office/drawing/2014/main" val="2082066472"/>
                    </a:ext>
                  </a:extLst>
                </a:gridCol>
                <a:gridCol w="888742">
                  <a:extLst>
                    <a:ext uri="{9D8B030D-6E8A-4147-A177-3AD203B41FA5}">
                      <a16:colId xmlns:a16="http://schemas.microsoft.com/office/drawing/2014/main" val="1628401073"/>
                    </a:ext>
                  </a:extLst>
                </a:gridCol>
                <a:gridCol w="850565">
                  <a:extLst>
                    <a:ext uri="{9D8B030D-6E8A-4147-A177-3AD203B41FA5}">
                      <a16:colId xmlns:a16="http://schemas.microsoft.com/office/drawing/2014/main" val="4126695866"/>
                    </a:ext>
                  </a:extLst>
                </a:gridCol>
                <a:gridCol w="740708">
                  <a:extLst>
                    <a:ext uri="{9D8B030D-6E8A-4147-A177-3AD203B41FA5}">
                      <a16:colId xmlns:a16="http://schemas.microsoft.com/office/drawing/2014/main" val="1763722446"/>
                    </a:ext>
                  </a:extLst>
                </a:gridCol>
                <a:gridCol w="487655">
                  <a:extLst>
                    <a:ext uri="{9D8B030D-6E8A-4147-A177-3AD203B41FA5}">
                      <a16:colId xmlns:a16="http://schemas.microsoft.com/office/drawing/2014/main" val="41032631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417280217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53943502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997584443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3639977869"/>
                    </a:ext>
                  </a:extLst>
                </a:gridCol>
                <a:gridCol w="1063900">
                  <a:extLst>
                    <a:ext uri="{9D8B030D-6E8A-4147-A177-3AD203B41FA5}">
                      <a16:colId xmlns:a16="http://schemas.microsoft.com/office/drawing/2014/main" val="2400818659"/>
                    </a:ext>
                  </a:extLst>
                </a:gridCol>
                <a:gridCol w="1063900">
                  <a:extLst>
                    <a:ext uri="{9D8B030D-6E8A-4147-A177-3AD203B41FA5}">
                      <a16:colId xmlns:a16="http://schemas.microsoft.com/office/drawing/2014/main" val="2607324533"/>
                    </a:ext>
                  </a:extLst>
                </a:gridCol>
              </a:tblGrid>
              <a:tr h="41704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Gender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Eye color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Race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Hair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Height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Weight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Underwater breathing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Teleportation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Weather Control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Web Creation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6353"/>
                  </a:ext>
                </a:extLst>
              </a:tr>
              <a:tr h="27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A-Bomb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yellow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Human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203.0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441.0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2899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Abe Sapien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Icthyo Sapien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191.0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65.0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823459"/>
                  </a:ext>
                </a:extLst>
              </a:tr>
              <a:tr h="278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Abin Sur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Ungaran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185.0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90.0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True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194883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3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Abomination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green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Human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/Radiation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No Hair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203.0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441.0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40209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Abraxas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Male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Cosmic Entity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Black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-99.0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-99.0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True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…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학교안심 산뜻돋움 L" panose="020B0303000000000000" pitchFamily="34" charset="-127"/>
                          <a:ea typeface="학교안심 산뜻돋움 L" panose="020B0303000000000000" pitchFamily="34" charset="-127"/>
                        </a:rPr>
                        <a:t>False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학교안심 산뜻돋움 L" panose="020B0303000000000000" pitchFamily="34" charset="-127"/>
                        <a:ea typeface="학교안심 산뜻돋움 L" panose="020B0303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92219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C44B152-89E7-971E-FFFC-ACBEB2F5EF5F}"/>
              </a:ext>
            </a:extLst>
          </p:cNvPr>
          <p:cNvSpPr/>
          <p:nvPr/>
        </p:nvSpPr>
        <p:spPr>
          <a:xfrm>
            <a:off x="5089526" y="6202680"/>
            <a:ext cx="723900" cy="444031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CBDB38-6617-CFE9-B078-8739781FD40B}"/>
              </a:ext>
            </a:extLst>
          </p:cNvPr>
          <p:cNvSpPr/>
          <p:nvPr/>
        </p:nvSpPr>
        <p:spPr>
          <a:xfrm>
            <a:off x="6334124" y="6193154"/>
            <a:ext cx="691515" cy="45355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클립아트, 그래픽, 예술, 디자인이(가) 표시된 사진&#10;&#10;자동 생성된 설명">
            <a:extLst>
              <a:ext uri="{FF2B5EF4-FFF2-40B4-BE49-F238E27FC236}">
                <a16:creationId xmlns:a16="http://schemas.microsoft.com/office/drawing/2014/main" id="{99EAAA66-8443-D3FC-CEE0-D73A04008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863" y="832506"/>
            <a:ext cx="1440000" cy="1440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7E62320-6E3D-4BE1-79FC-8CC4F2F6B692}"/>
              </a:ext>
            </a:extLst>
          </p:cNvPr>
          <p:cNvGrpSpPr/>
          <p:nvPr/>
        </p:nvGrpSpPr>
        <p:grpSpPr>
          <a:xfrm>
            <a:off x="7450667" y="685800"/>
            <a:ext cx="2832221" cy="757270"/>
            <a:chOff x="7450667" y="685800"/>
            <a:chExt cx="2832221" cy="757270"/>
          </a:xfrm>
        </p:grpSpPr>
        <p:sp>
          <p:nvSpPr>
            <p:cNvPr id="14" name="말풍선: 모서리가 둥근 사각형 13">
              <a:extLst>
                <a:ext uri="{FF2B5EF4-FFF2-40B4-BE49-F238E27FC236}">
                  <a16:creationId xmlns:a16="http://schemas.microsoft.com/office/drawing/2014/main" id="{1CE48347-E27A-1000-B66F-18AC1D58F9F8}"/>
                </a:ext>
              </a:extLst>
            </p:cNvPr>
            <p:cNvSpPr/>
            <p:nvPr/>
          </p:nvSpPr>
          <p:spPr>
            <a:xfrm>
              <a:off x="7450667" y="685800"/>
              <a:ext cx="2832221" cy="757270"/>
            </a:xfrm>
            <a:custGeom>
              <a:avLst/>
              <a:gdLst>
                <a:gd name="connsiteX0" fmla="*/ 0 w 2832221"/>
                <a:gd name="connsiteY0" fmla="*/ 126214 h 757270"/>
                <a:gd name="connsiteX1" fmla="*/ 126214 w 2832221"/>
                <a:gd name="connsiteY1" fmla="*/ 0 h 757270"/>
                <a:gd name="connsiteX2" fmla="*/ 634852 w 2832221"/>
                <a:gd name="connsiteY2" fmla="*/ 0 h 757270"/>
                <a:gd name="connsiteX3" fmla="*/ 1112972 w 2832221"/>
                <a:gd name="connsiteY3" fmla="*/ 0 h 757270"/>
                <a:gd name="connsiteX4" fmla="*/ 1652129 w 2832221"/>
                <a:gd name="connsiteY4" fmla="*/ 0 h 757270"/>
                <a:gd name="connsiteX5" fmla="*/ 1652129 w 2832221"/>
                <a:gd name="connsiteY5" fmla="*/ 0 h 757270"/>
                <a:gd name="connsiteX6" fmla="*/ 2006157 w 2832221"/>
                <a:gd name="connsiteY6" fmla="*/ 0 h 757270"/>
                <a:gd name="connsiteX7" fmla="*/ 2360184 w 2832221"/>
                <a:gd name="connsiteY7" fmla="*/ 0 h 757270"/>
                <a:gd name="connsiteX8" fmla="*/ 2706007 w 2832221"/>
                <a:gd name="connsiteY8" fmla="*/ 0 h 757270"/>
                <a:gd name="connsiteX9" fmla="*/ 2832221 w 2832221"/>
                <a:gd name="connsiteY9" fmla="*/ 126214 h 757270"/>
                <a:gd name="connsiteX10" fmla="*/ 2832221 w 2832221"/>
                <a:gd name="connsiteY10" fmla="*/ 441741 h 757270"/>
                <a:gd name="connsiteX11" fmla="*/ 3078426 w 2832221"/>
                <a:gd name="connsiteY11" fmla="*/ 627928 h 757270"/>
                <a:gd name="connsiteX12" fmla="*/ 2832221 w 2832221"/>
                <a:gd name="connsiteY12" fmla="*/ 631058 h 757270"/>
                <a:gd name="connsiteX13" fmla="*/ 2832221 w 2832221"/>
                <a:gd name="connsiteY13" fmla="*/ 631056 h 757270"/>
                <a:gd name="connsiteX14" fmla="*/ 2706007 w 2832221"/>
                <a:gd name="connsiteY14" fmla="*/ 757270 h 757270"/>
                <a:gd name="connsiteX15" fmla="*/ 2360184 w 2832221"/>
                <a:gd name="connsiteY15" fmla="*/ 757270 h 757270"/>
                <a:gd name="connsiteX16" fmla="*/ 2027398 w 2832221"/>
                <a:gd name="connsiteY16" fmla="*/ 757270 h 757270"/>
                <a:gd name="connsiteX17" fmla="*/ 1652129 w 2832221"/>
                <a:gd name="connsiteY17" fmla="*/ 757270 h 757270"/>
                <a:gd name="connsiteX18" fmla="*/ 1652129 w 2832221"/>
                <a:gd name="connsiteY18" fmla="*/ 757270 h 757270"/>
                <a:gd name="connsiteX19" fmla="*/ 1158750 w 2832221"/>
                <a:gd name="connsiteY19" fmla="*/ 757270 h 757270"/>
                <a:gd name="connsiteX20" fmla="*/ 650111 w 2832221"/>
                <a:gd name="connsiteY20" fmla="*/ 757270 h 757270"/>
                <a:gd name="connsiteX21" fmla="*/ 126214 w 2832221"/>
                <a:gd name="connsiteY21" fmla="*/ 757270 h 757270"/>
                <a:gd name="connsiteX22" fmla="*/ 0 w 2832221"/>
                <a:gd name="connsiteY22" fmla="*/ 631056 h 757270"/>
                <a:gd name="connsiteX23" fmla="*/ 0 w 2832221"/>
                <a:gd name="connsiteY23" fmla="*/ 631058 h 757270"/>
                <a:gd name="connsiteX24" fmla="*/ 0 w 2832221"/>
                <a:gd name="connsiteY24" fmla="*/ 441741 h 757270"/>
                <a:gd name="connsiteX25" fmla="*/ 0 w 2832221"/>
                <a:gd name="connsiteY25" fmla="*/ 441741 h 757270"/>
                <a:gd name="connsiteX26" fmla="*/ 0 w 2832221"/>
                <a:gd name="connsiteY26" fmla="*/ 126214 h 7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832221" h="757270" fill="none" extrusionOk="0">
                  <a:moveTo>
                    <a:pt x="0" y="126214"/>
                  </a:moveTo>
                  <a:cubicBezTo>
                    <a:pt x="-7022" y="42624"/>
                    <a:pt x="60770" y="1423"/>
                    <a:pt x="126214" y="0"/>
                  </a:cubicBezTo>
                  <a:cubicBezTo>
                    <a:pt x="279257" y="22077"/>
                    <a:pt x="400498" y="2550"/>
                    <a:pt x="634852" y="0"/>
                  </a:cubicBezTo>
                  <a:cubicBezTo>
                    <a:pt x="869206" y="-2550"/>
                    <a:pt x="915772" y="-5702"/>
                    <a:pt x="1112972" y="0"/>
                  </a:cubicBezTo>
                  <a:cubicBezTo>
                    <a:pt x="1310172" y="5702"/>
                    <a:pt x="1515793" y="7720"/>
                    <a:pt x="1652129" y="0"/>
                  </a:cubicBezTo>
                  <a:lnTo>
                    <a:pt x="1652129" y="0"/>
                  </a:lnTo>
                  <a:cubicBezTo>
                    <a:pt x="1783845" y="-5680"/>
                    <a:pt x="1865412" y="15812"/>
                    <a:pt x="2006157" y="0"/>
                  </a:cubicBezTo>
                  <a:cubicBezTo>
                    <a:pt x="2146902" y="-15812"/>
                    <a:pt x="2283961" y="-9911"/>
                    <a:pt x="2360184" y="0"/>
                  </a:cubicBezTo>
                  <a:cubicBezTo>
                    <a:pt x="2490816" y="2434"/>
                    <a:pt x="2565079" y="14912"/>
                    <a:pt x="2706007" y="0"/>
                  </a:cubicBezTo>
                  <a:cubicBezTo>
                    <a:pt x="2777131" y="-1237"/>
                    <a:pt x="2829389" y="53516"/>
                    <a:pt x="2832221" y="126214"/>
                  </a:cubicBezTo>
                  <a:cubicBezTo>
                    <a:pt x="2818788" y="227121"/>
                    <a:pt x="2834880" y="298819"/>
                    <a:pt x="2832221" y="441741"/>
                  </a:cubicBezTo>
                  <a:cubicBezTo>
                    <a:pt x="2919245" y="497927"/>
                    <a:pt x="2965052" y="558660"/>
                    <a:pt x="3078426" y="627928"/>
                  </a:cubicBezTo>
                  <a:cubicBezTo>
                    <a:pt x="3020146" y="620326"/>
                    <a:pt x="2941828" y="630607"/>
                    <a:pt x="2832221" y="631058"/>
                  </a:cubicBezTo>
                  <a:lnTo>
                    <a:pt x="2832221" y="631056"/>
                  </a:lnTo>
                  <a:cubicBezTo>
                    <a:pt x="2840268" y="687921"/>
                    <a:pt x="2765398" y="768879"/>
                    <a:pt x="2706007" y="757270"/>
                  </a:cubicBezTo>
                  <a:cubicBezTo>
                    <a:pt x="2603472" y="755721"/>
                    <a:pt x="2444189" y="757351"/>
                    <a:pt x="2360184" y="757270"/>
                  </a:cubicBezTo>
                  <a:cubicBezTo>
                    <a:pt x="2217062" y="755849"/>
                    <a:pt x="2157549" y="767149"/>
                    <a:pt x="2027398" y="757270"/>
                  </a:cubicBezTo>
                  <a:cubicBezTo>
                    <a:pt x="1897247" y="747391"/>
                    <a:pt x="1801796" y="755427"/>
                    <a:pt x="1652129" y="757270"/>
                  </a:cubicBezTo>
                  <a:lnTo>
                    <a:pt x="1652129" y="757270"/>
                  </a:lnTo>
                  <a:cubicBezTo>
                    <a:pt x="1508929" y="778141"/>
                    <a:pt x="1356775" y="773770"/>
                    <a:pt x="1158750" y="757270"/>
                  </a:cubicBezTo>
                  <a:cubicBezTo>
                    <a:pt x="960725" y="740770"/>
                    <a:pt x="854440" y="736860"/>
                    <a:pt x="650111" y="757270"/>
                  </a:cubicBezTo>
                  <a:cubicBezTo>
                    <a:pt x="445782" y="777680"/>
                    <a:pt x="254825" y="746898"/>
                    <a:pt x="126214" y="757270"/>
                  </a:cubicBezTo>
                  <a:cubicBezTo>
                    <a:pt x="57615" y="768559"/>
                    <a:pt x="-9824" y="691681"/>
                    <a:pt x="0" y="631056"/>
                  </a:cubicBezTo>
                  <a:lnTo>
                    <a:pt x="0" y="631058"/>
                  </a:lnTo>
                  <a:cubicBezTo>
                    <a:pt x="-324" y="586569"/>
                    <a:pt x="3255" y="508150"/>
                    <a:pt x="0" y="441741"/>
                  </a:cubicBezTo>
                  <a:lnTo>
                    <a:pt x="0" y="441741"/>
                  </a:lnTo>
                  <a:cubicBezTo>
                    <a:pt x="-247" y="321867"/>
                    <a:pt x="11465" y="283652"/>
                    <a:pt x="0" y="126214"/>
                  </a:cubicBezTo>
                  <a:close/>
                </a:path>
                <a:path w="2832221" h="757270" stroke="0" extrusionOk="0">
                  <a:moveTo>
                    <a:pt x="0" y="126214"/>
                  </a:moveTo>
                  <a:cubicBezTo>
                    <a:pt x="-4572" y="55880"/>
                    <a:pt x="41845" y="364"/>
                    <a:pt x="126214" y="0"/>
                  </a:cubicBezTo>
                  <a:cubicBezTo>
                    <a:pt x="363871" y="-2997"/>
                    <a:pt x="383273" y="16602"/>
                    <a:pt x="619593" y="0"/>
                  </a:cubicBezTo>
                  <a:cubicBezTo>
                    <a:pt x="855913" y="-16602"/>
                    <a:pt x="964700" y="9066"/>
                    <a:pt x="1097713" y="0"/>
                  </a:cubicBezTo>
                  <a:cubicBezTo>
                    <a:pt x="1230726" y="-9066"/>
                    <a:pt x="1444258" y="-2175"/>
                    <a:pt x="1652129" y="0"/>
                  </a:cubicBezTo>
                  <a:lnTo>
                    <a:pt x="1652129" y="0"/>
                  </a:lnTo>
                  <a:cubicBezTo>
                    <a:pt x="1813883" y="8806"/>
                    <a:pt x="1910083" y="2371"/>
                    <a:pt x="1999076" y="0"/>
                  </a:cubicBezTo>
                  <a:cubicBezTo>
                    <a:pt x="2088069" y="-2371"/>
                    <a:pt x="2216624" y="-642"/>
                    <a:pt x="2360184" y="0"/>
                  </a:cubicBezTo>
                  <a:cubicBezTo>
                    <a:pt x="2520164" y="12000"/>
                    <a:pt x="2614263" y="-13326"/>
                    <a:pt x="2706007" y="0"/>
                  </a:cubicBezTo>
                  <a:cubicBezTo>
                    <a:pt x="2789488" y="7946"/>
                    <a:pt x="2840388" y="58090"/>
                    <a:pt x="2832221" y="126214"/>
                  </a:cubicBezTo>
                  <a:cubicBezTo>
                    <a:pt x="2832344" y="213557"/>
                    <a:pt x="2831342" y="334525"/>
                    <a:pt x="2832221" y="441741"/>
                  </a:cubicBezTo>
                  <a:cubicBezTo>
                    <a:pt x="2939663" y="531000"/>
                    <a:pt x="3002592" y="569695"/>
                    <a:pt x="3078426" y="627928"/>
                  </a:cubicBezTo>
                  <a:cubicBezTo>
                    <a:pt x="2973948" y="619368"/>
                    <a:pt x="2935944" y="619059"/>
                    <a:pt x="2832221" y="631058"/>
                  </a:cubicBezTo>
                  <a:lnTo>
                    <a:pt x="2832221" y="631056"/>
                  </a:lnTo>
                  <a:cubicBezTo>
                    <a:pt x="2830905" y="703536"/>
                    <a:pt x="2770061" y="751140"/>
                    <a:pt x="2706007" y="757270"/>
                  </a:cubicBezTo>
                  <a:cubicBezTo>
                    <a:pt x="2546401" y="760278"/>
                    <a:pt x="2469553" y="748875"/>
                    <a:pt x="2360184" y="757270"/>
                  </a:cubicBezTo>
                  <a:cubicBezTo>
                    <a:pt x="2242085" y="742783"/>
                    <a:pt x="2130694" y="764493"/>
                    <a:pt x="1991995" y="757270"/>
                  </a:cubicBezTo>
                  <a:cubicBezTo>
                    <a:pt x="1853296" y="750047"/>
                    <a:pt x="1815985" y="769605"/>
                    <a:pt x="1652129" y="757270"/>
                  </a:cubicBezTo>
                  <a:lnTo>
                    <a:pt x="1652129" y="757270"/>
                  </a:lnTo>
                  <a:cubicBezTo>
                    <a:pt x="1527615" y="753036"/>
                    <a:pt x="1286962" y="744782"/>
                    <a:pt x="1174009" y="757270"/>
                  </a:cubicBezTo>
                  <a:cubicBezTo>
                    <a:pt x="1061056" y="769758"/>
                    <a:pt x="843593" y="765475"/>
                    <a:pt x="650111" y="757270"/>
                  </a:cubicBezTo>
                  <a:cubicBezTo>
                    <a:pt x="456629" y="749065"/>
                    <a:pt x="238795" y="746540"/>
                    <a:pt x="126214" y="757270"/>
                  </a:cubicBezTo>
                  <a:cubicBezTo>
                    <a:pt x="64487" y="769498"/>
                    <a:pt x="-514" y="706194"/>
                    <a:pt x="0" y="631056"/>
                  </a:cubicBezTo>
                  <a:lnTo>
                    <a:pt x="0" y="631058"/>
                  </a:lnTo>
                  <a:cubicBezTo>
                    <a:pt x="-3932" y="552270"/>
                    <a:pt x="-4625" y="536289"/>
                    <a:pt x="0" y="441741"/>
                  </a:cubicBezTo>
                  <a:lnTo>
                    <a:pt x="0" y="441741"/>
                  </a:lnTo>
                  <a:cubicBezTo>
                    <a:pt x="14716" y="304236"/>
                    <a:pt x="-4643" y="219478"/>
                    <a:pt x="0" y="126214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274267442">
                    <a:prstGeom prst="wedgeRoundRectCallout">
                      <a:avLst>
                        <a:gd name="adj1" fmla="val 58693"/>
                        <a:gd name="adj2" fmla="val 32920"/>
                        <a:gd name="adj3" fmla="val 16667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C303BF-68AB-AACF-B9AD-18E51331014F}"/>
                </a:ext>
              </a:extLst>
            </p:cNvPr>
            <p:cNvSpPr txBox="1"/>
            <p:nvPr/>
          </p:nvSpPr>
          <p:spPr>
            <a:xfrm>
              <a:off x="7463692" y="741269"/>
              <a:ext cx="281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임의로 값을 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-99</a:t>
              </a:r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로 채웠기 때문에</a:t>
              </a:r>
              <a:endParaRPr lang="en-US" altLang="ko-KR" sz="1200" b="1" dirty="0"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이때 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print(merged_data.isnull.sum())</a:t>
              </a:r>
            </a:p>
            <a:p>
              <a:pPr algn="l"/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실행하면</a:t>
              </a:r>
              <a:r>
                <a:rPr lang="en-US" altLang="ko-KR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</a:t>
              </a:r>
              <a:r>
                <a:rPr lang="ko-KR" altLang="en-US" sz="1200" b="1" dirty="0"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결측치가 없다고 나와요ㅋㅋ</a:t>
              </a:r>
              <a:endParaRPr lang="en-US" altLang="ko-KR" sz="1200" b="1" dirty="0"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DC90E-9F2D-CBDC-1323-AC750F498373}"/>
              </a:ext>
            </a:extLst>
          </p:cNvPr>
          <p:cNvSpPr/>
          <p:nvPr/>
        </p:nvSpPr>
        <p:spPr>
          <a:xfrm>
            <a:off x="7158942" y="3022498"/>
            <a:ext cx="612448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6775B8-5DFA-6F46-E110-4A45AA5B9E20}"/>
              </a:ext>
            </a:extLst>
          </p:cNvPr>
          <p:cNvSpPr/>
          <p:nvPr/>
        </p:nvSpPr>
        <p:spPr>
          <a:xfrm>
            <a:off x="7158942" y="3372978"/>
            <a:ext cx="612448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09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F016CB-52B9-588F-3076-9AAE98F152E5}"/>
              </a:ext>
            </a:extLst>
          </p:cNvPr>
          <p:cNvSpPr txBox="1"/>
          <p:nvPr/>
        </p:nvSpPr>
        <p:spPr>
          <a:xfrm>
            <a:off x="336000" y="940829"/>
            <a:ext cx="422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PART2. </a:t>
            </a:r>
            <a:r>
              <a:rPr lang="ko-KR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데이터셋 병합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E23BBE-FD29-46DB-4337-574E49110B07}"/>
              </a:ext>
            </a:extLst>
          </p:cNvPr>
          <p:cNvGrpSpPr/>
          <p:nvPr/>
        </p:nvGrpSpPr>
        <p:grpSpPr>
          <a:xfrm>
            <a:off x="336000" y="1552506"/>
            <a:ext cx="11520000" cy="420227"/>
            <a:chOff x="336000" y="1172586"/>
            <a:chExt cx="11520000" cy="42022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DCA2FBA-B72C-AAE6-78FC-EA0A69DEECE4}"/>
                </a:ext>
              </a:extLst>
            </p:cNvPr>
            <p:cNvSpPr/>
            <p:nvPr/>
          </p:nvSpPr>
          <p:spPr>
            <a:xfrm>
              <a:off x="336000" y="1172586"/>
              <a:ext cx="11520000" cy="420227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878939-4063-FAE4-9F53-69F56197C2B7}"/>
                </a:ext>
              </a:extLst>
            </p:cNvPr>
            <p:cNvSpPr txBox="1"/>
            <p:nvPr/>
          </p:nvSpPr>
          <p:spPr>
            <a:xfrm>
              <a:off x="415375" y="1216129"/>
              <a:ext cx="57590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import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numpy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as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np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DCCE873-0E03-4995-97E8-D342BEB4EE0D}"/>
              </a:ext>
            </a:extLst>
          </p:cNvPr>
          <p:cNvGrpSpPr/>
          <p:nvPr/>
        </p:nvGrpSpPr>
        <p:grpSpPr>
          <a:xfrm>
            <a:off x="336000" y="2061191"/>
            <a:ext cx="11520000" cy="1367809"/>
            <a:chOff x="336000" y="1172586"/>
            <a:chExt cx="11520000" cy="100129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38EC896-5F75-5C71-5C9B-17CF2E096651}"/>
                </a:ext>
              </a:extLst>
            </p:cNvPr>
            <p:cNvSpPr/>
            <p:nvPr/>
          </p:nvSpPr>
          <p:spPr>
            <a:xfrm>
              <a:off x="336000" y="1172586"/>
              <a:ext cx="11520000" cy="1001291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86185B-B5A7-A951-26EB-9D6393C1E849}"/>
                </a:ext>
              </a:extLst>
            </p:cNvPr>
            <p:cNvSpPr txBox="1"/>
            <p:nvPr/>
          </p:nvSpPr>
          <p:spPr>
            <a:xfrm>
              <a:off x="415375" y="1216129"/>
              <a:ext cx="5759001" cy="8561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결측치 처리하기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merged_data.replace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rgbClr val="92D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-99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np.nan, inplace=</a:t>
              </a:r>
              <a:r>
                <a:rPr lang="en-US" altLang="ko-KR" sz="1400" b="1" dirty="0">
                  <a:solidFill>
                    <a:srgbClr val="0070C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True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endPara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결측치 확인하기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개수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print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merged_data.isnull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</a:t>
              </a:r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sum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873667A-A7B0-7DC3-F005-2EB0386DB78A}"/>
              </a:ext>
            </a:extLst>
          </p:cNvPr>
          <p:cNvGrpSpPr/>
          <p:nvPr/>
        </p:nvGrpSpPr>
        <p:grpSpPr>
          <a:xfrm>
            <a:off x="336000" y="3462484"/>
            <a:ext cx="11520000" cy="669250"/>
            <a:chOff x="336000" y="1059818"/>
            <a:chExt cx="11520000" cy="137276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7D8D6BA-4C8E-3673-6537-525217C60351}"/>
                </a:ext>
              </a:extLst>
            </p:cNvPr>
            <p:cNvSpPr/>
            <p:nvPr/>
          </p:nvSpPr>
          <p:spPr>
            <a:xfrm>
              <a:off x="336000" y="1172586"/>
              <a:ext cx="11520000" cy="1260000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B3E2D4-2D1F-F65E-F2FC-7B3D1E2198F2}"/>
                </a:ext>
              </a:extLst>
            </p:cNvPr>
            <p:cNvSpPr txBox="1"/>
            <p:nvPr/>
          </p:nvSpPr>
          <p:spPr>
            <a:xfrm>
              <a:off x="415375" y="1059818"/>
              <a:ext cx="11380385" cy="12941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Q7.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코드 출력 결과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학교안심 산뜻돋움 L" panose="020B0303000000000000" pitchFamily="34" charset="-127"/>
                  <a:ea typeface="학교안심 산뜻돋움 L" panose="020B0303000000000000" pitchFamily="34" charset="-127"/>
                  <a:cs typeface="+mn-cs"/>
                </a:rPr>
                <a:t>,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NaN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으로 바뀐 결측치가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Height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열과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Weight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열에서 각각 몇 개가 발견되었나요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 (Publisher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NaN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제외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Height 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열에서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170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개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 Weight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열에서 </a:t>
              </a:r>
              <a:r>
                <a:rPr lang="en-US" altLang="ko-KR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192</a:t>
              </a:r>
              <a:r>
                <a:rPr lang="ko-KR" altLang="en-US" sz="1400" b="1" dirty="0">
                  <a:solidFill>
                    <a:prstClr val="whit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개 발견</a:t>
              </a:r>
              <a:endParaRPr lang="en-US" altLang="ko-KR" sz="1400" b="1" dirty="0">
                <a:solidFill>
                  <a:prstClr val="white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E7394F2-EAF4-05B9-3850-D74C86480D7F}"/>
              </a:ext>
            </a:extLst>
          </p:cNvPr>
          <p:cNvGrpSpPr/>
          <p:nvPr/>
        </p:nvGrpSpPr>
        <p:grpSpPr>
          <a:xfrm>
            <a:off x="336000" y="4220192"/>
            <a:ext cx="11520000" cy="1367809"/>
            <a:chOff x="336000" y="1172586"/>
            <a:chExt cx="11520000" cy="100129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2C17C28-7427-290D-A758-90F79A02AE3B}"/>
                </a:ext>
              </a:extLst>
            </p:cNvPr>
            <p:cNvSpPr/>
            <p:nvPr/>
          </p:nvSpPr>
          <p:spPr>
            <a:xfrm>
              <a:off x="336000" y="1172586"/>
              <a:ext cx="11520000" cy="1001291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A9960A-562C-4844-BD2D-F292CC1698D9}"/>
                </a:ext>
              </a:extLst>
            </p:cNvPr>
            <p:cNvSpPr txBox="1"/>
            <p:nvPr/>
          </p:nvSpPr>
          <p:spPr>
            <a:xfrm>
              <a:off x="415375" y="1216129"/>
              <a:ext cx="5759001" cy="8561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NaN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이 있는 행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(axis=0)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제거하기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final_data = merged_data.dropna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axis=0, how=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‘any’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  <a:p>
              <a:pPr algn="l"/>
              <a:endPara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NaN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이 제거된 최종데이터 확인하기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print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final_data.head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1873D21-3E9D-89E8-A29C-FD985861075C}"/>
              </a:ext>
            </a:extLst>
          </p:cNvPr>
          <p:cNvGrpSpPr/>
          <p:nvPr/>
        </p:nvGrpSpPr>
        <p:grpSpPr>
          <a:xfrm>
            <a:off x="345567" y="5647483"/>
            <a:ext cx="11520000" cy="420227"/>
            <a:chOff x="336000" y="1172586"/>
            <a:chExt cx="11520000" cy="42022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BE0158-0D93-931A-FBDF-F38068620E74}"/>
                </a:ext>
              </a:extLst>
            </p:cNvPr>
            <p:cNvSpPr/>
            <p:nvPr/>
          </p:nvSpPr>
          <p:spPr>
            <a:xfrm>
              <a:off x="336000" y="1172586"/>
              <a:ext cx="11520000" cy="420227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125585-8AF5-8E28-01FE-72C23961169A}"/>
                </a:ext>
              </a:extLst>
            </p:cNvPr>
            <p:cNvSpPr txBox="1"/>
            <p:nvPr/>
          </p:nvSpPr>
          <p:spPr>
            <a:xfrm>
              <a:off x="415375" y="1216129"/>
              <a:ext cx="57590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print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final_data.info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()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	</a:t>
              </a:r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최종데이터</a:t>
              </a:r>
              <a:endPara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931323-E982-20E7-3F8D-8F9F502F0BB4}"/>
              </a:ext>
            </a:extLst>
          </p:cNvPr>
          <p:cNvGrpSpPr/>
          <p:nvPr/>
        </p:nvGrpSpPr>
        <p:grpSpPr>
          <a:xfrm>
            <a:off x="345567" y="6163166"/>
            <a:ext cx="11520000" cy="420227"/>
            <a:chOff x="336000" y="1172586"/>
            <a:chExt cx="11520000" cy="4202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4CB2F36-53A1-EEB9-2EA3-9C088C0716AB}"/>
                </a:ext>
              </a:extLst>
            </p:cNvPr>
            <p:cNvSpPr/>
            <p:nvPr/>
          </p:nvSpPr>
          <p:spPr>
            <a:xfrm>
              <a:off x="336000" y="1172586"/>
              <a:ext cx="11520000" cy="420227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FBAEAE-9B92-C202-64C4-568283D1BCCD}"/>
                </a:ext>
              </a:extLst>
            </p:cNvPr>
            <p:cNvSpPr txBox="1"/>
            <p:nvPr/>
          </p:nvSpPr>
          <p:spPr>
            <a:xfrm>
              <a:off x="415375" y="1232421"/>
              <a:ext cx="11421491" cy="31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Q8.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최종데이터에 근거하여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위젯 만들기에 참여할 수 있는 캐릭터는 몇 개로 정리되었나요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?	  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462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개</a:t>
              </a:r>
              <a:endPara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AD500C-B3B5-C95C-DF8E-89B06C5EFEBB}"/>
              </a:ext>
            </a:extLst>
          </p:cNvPr>
          <p:cNvSpPr/>
          <p:nvPr/>
        </p:nvSpPr>
        <p:spPr>
          <a:xfrm>
            <a:off x="1972734" y="3812275"/>
            <a:ext cx="475312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C727CE-63FD-F6E5-7A98-B7DEEF513E1A}"/>
              </a:ext>
            </a:extLst>
          </p:cNvPr>
          <p:cNvSpPr/>
          <p:nvPr/>
        </p:nvSpPr>
        <p:spPr>
          <a:xfrm>
            <a:off x="3693504" y="3812275"/>
            <a:ext cx="475312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054C2C-CD68-D885-B8C8-BE1A1A12A7C7}"/>
              </a:ext>
            </a:extLst>
          </p:cNvPr>
          <p:cNvSpPr/>
          <p:nvPr/>
        </p:nvSpPr>
        <p:spPr>
          <a:xfrm>
            <a:off x="8362707" y="6247279"/>
            <a:ext cx="532437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2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1AE25-A82B-CE8E-C1E0-6E1FB3236632}"/>
              </a:ext>
            </a:extLst>
          </p:cNvPr>
          <p:cNvSpPr txBox="1"/>
          <p:nvPr/>
        </p:nvSpPr>
        <p:spPr>
          <a:xfrm>
            <a:off x="336001" y="940829"/>
            <a:ext cx="65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PART3. ipywidgets </a:t>
            </a:r>
            <a:r>
              <a:rPr lang="en-US" altLang="ko-KR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- (1) </a:t>
            </a:r>
            <a:r>
              <a:rPr lang="ko-KR" alt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학교안심 여행OTF R" panose="02020603020101020101" pitchFamily="18" charset="-127"/>
                <a:ea typeface="학교안심 여행OTF R" panose="02020603020101020101" pitchFamily="18" charset="-127"/>
              </a:rPr>
              <a:t>드롭다운</a:t>
            </a:r>
            <a:endParaRPr lang="ko-KR" altLang="en-US" sz="2800" b="1" dirty="0">
              <a:solidFill>
                <a:schemeClr val="tx2">
                  <a:lumMod val="90000"/>
                  <a:lumOff val="10000"/>
                </a:schemeClr>
              </a:solidFill>
              <a:latin typeface="학교안심 여행OTF R" panose="02020603020101020101" pitchFamily="18" charset="-127"/>
              <a:ea typeface="학교안심 여행OTF R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497538-67EE-D794-67DD-208D7EBEC622}"/>
              </a:ext>
            </a:extLst>
          </p:cNvPr>
          <p:cNvGrpSpPr/>
          <p:nvPr/>
        </p:nvGrpSpPr>
        <p:grpSpPr>
          <a:xfrm>
            <a:off x="336000" y="1558293"/>
            <a:ext cx="11520000" cy="657294"/>
            <a:chOff x="336000" y="1172586"/>
            <a:chExt cx="11520000" cy="65729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496C5D-35DC-F576-50D6-A0EF41AA553A}"/>
                </a:ext>
              </a:extLst>
            </p:cNvPr>
            <p:cNvSpPr/>
            <p:nvPr/>
          </p:nvSpPr>
          <p:spPr>
            <a:xfrm>
              <a:off x="336000" y="1172586"/>
              <a:ext cx="11520000" cy="65729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CE69E7-37C1-006C-C88D-9A7E97C27571}"/>
                </a:ext>
              </a:extLst>
            </p:cNvPr>
            <p:cNvSpPr txBox="1"/>
            <p:nvPr/>
          </p:nvSpPr>
          <p:spPr>
            <a:xfrm>
              <a:off x="415375" y="1216129"/>
              <a:ext cx="57590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import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ipywidgets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as</a:t>
              </a:r>
              <a:r>
                <a:rPr lang="ko-KR" altLang="en-US" sz="1400" b="1" dirty="0">
                  <a:solidFill>
                    <a:srgbClr val="FAC9BE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widgets</a:t>
              </a:r>
            </a:p>
            <a:p>
              <a:pPr algn="l"/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from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Ipython.display 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import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display, clear_output</a:t>
              </a:r>
              <a:endPara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C8FB107-6A6E-F8CE-BFE2-F5BEC1A3D68C}"/>
              </a:ext>
            </a:extLst>
          </p:cNvPr>
          <p:cNvGrpSpPr/>
          <p:nvPr/>
        </p:nvGrpSpPr>
        <p:grpSpPr>
          <a:xfrm>
            <a:off x="336000" y="2270275"/>
            <a:ext cx="11520000" cy="1912258"/>
            <a:chOff x="336000" y="1172583"/>
            <a:chExt cx="11520000" cy="31232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F380A4-B558-8389-841C-557FB8A0974D}"/>
                </a:ext>
              </a:extLst>
            </p:cNvPr>
            <p:cNvSpPr/>
            <p:nvPr/>
          </p:nvSpPr>
          <p:spPr>
            <a:xfrm>
              <a:off x="336000" y="1172583"/>
              <a:ext cx="11520000" cy="3123228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F370EF-EDF8-9D6A-52ED-91736BEBBCA6}"/>
                </a:ext>
              </a:extLst>
            </p:cNvPr>
            <p:cNvSpPr txBox="1"/>
            <p:nvPr/>
          </p:nvSpPr>
          <p:spPr>
            <a:xfrm>
              <a:off x="415375" y="1216131"/>
              <a:ext cx="11116225" cy="2965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빈 리스트 생성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abilities_list = 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[]				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					 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for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i </a:t>
              </a:r>
              <a:r>
                <a:rPr lang="en-US" altLang="ko-KR" sz="1400" b="1" dirty="0">
                  <a:solidFill>
                    <a:srgbClr val="0070C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in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</a:t>
              </a:r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range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10, </a:t>
              </a:r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len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final_data.columns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</a:t>
              </a:r>
            </a:p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    abilities_list.append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final_data.columns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[</a:t>
              </a:r>
              <a:r>
                <a:rPr lang="en-US" altLang="ko-KR" sz="1400" b="1" dirty="0" err="1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i</a:t>
              </a:r>
              <a:r>
                <a:rPr lang="en-US" altLang="ko-KR" sz="1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]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		</a:t>
              </a:r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endPara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# abilities_list </a:t>
              </a:r>
              <a:r>
                <a:rPr lang="ko-KR" altLang="en-US" sz="1400" b="1" dirty="0">
                  <a:solidFill>
                    <a:srgbClr val="00B05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확인</a:t>
              </a:r>
              <a:endPara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  <a:p>
              <a:pPr algn="l"/>
              <a:r>
                <a:rPr lang="en-US" altLang="ko-KR" sz="1400" b="1" dirty="0">
                  <a:solidFill>
                    <a:srgbClr val="FFFF99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print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(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abilities_list</a:t>
              </a:r>
              <a:r>
                <a:rPr lang="en-US" altLang="ko-KR" sz="1400" b="1" dirty="0">
                  <a:solidFill>
                    <a:srgbClr val="FFC000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)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BA81FD-3AE8-B52A-470D-D2F457657E28}"/>
              </a:ext>
            </a:extLst>
          </p:cNvPr>
          <p:cNvSpPr/>
          <p:nvPr/>
        </p:nvSpPr>
        <p:spPr>
          <a:xfrm>
            <a:off x="336000" y="4243007"/>
            <a:ext cx="11520000" cy="1260325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180A4D-9D37-5401-FAF4-94900AAA7163}"/>
              </a:ext>
            </a:extLst>
          </p:cNvPr>
          <p:cNvSpPr txBox="1"/>
          <p:nvPr/>
        </p:nvSpPr>
        <p:spPr>
          <a:xfrm>
            <a:off x="415374" y="4262418"/>
            <a:ext cx="11116225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# </a:t>
            </a:r>
            <a:r>
              <a:rPr lang="ko-KR" altLang="en-US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드롭다운 위젯 생성</a:t>
            </a:r>
            <a:endParaRPr lang="en-US" altLang="ko-KR" sz="1400" b="1" dirty="0">
              <a:solidFill>
                <a:srgbClr val="00B050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/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ability_dropdown = widgets.Dropdown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</a:t>
            </a: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options=abilities_list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</a:p>
          <a:p>
            <a:pPr algn="l"/>
            <a:endParaRPr lang="en-US" altLang="ko-KR" sz="1400" b="1" dirty="0">
              <a:solidFill>
                <a:srgbClr val="00B050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/>
            <a:r>
              <a:rPr lang="en-US" altLang="ko-KR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# </a:t>
            </a:r>
            <a:r>
              <a:rPr lang="ko-KR" altLang="en-US" sz="1400" b="1" dirty="0">
                <a:solidFill>
                  <a:srgbClr val="00B05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드롭다운 위젯 출력</a:t>
            </a:r>
            <a:endParaRPr lang="en-US" altLang="ko-KR" sz="1400" b="1" dirty="0">
              <a:solidFill>
                <a:srgbClr val="00B050"/>
              </a:solidFill>
              <a:latin typeface="학교안심 산뜻돋움 L" panose="020B0303000000000000" pitchFamily="34" charset="-127"/>
              <a:ea typeface="학교안심 산뜻돋움 L" panose="020B0303000000000000" pitchFamily="34" charset="-127"/>
            </a:endParaRPr>
          </a:p>
          <a:p>
            <a:pPr algn="l"/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display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(</a:t>
            </a:r>
            <a:r>
              <a:rPr lang="en-US" altLang="ko-KR" sz="1400" b="1" dirty="0">
                <a:solidFill>
                  <a:schemeClr val="bg1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ability_dropdown</a:t>
            </a:r>
            <a:r>
              <a:rPr lang="en-US" altLang="ko-KR" sz="1400" b="1" dirty="0">
                <a:solidFill>
                  <a:srgbClr val="FFC000"/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rPr>
              <a:t>)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9107C52-1223-FCEC-CE1D-44D0809CC896}"/>
              </a:ext>
            </a:extLst>
          </p:cNvPr>
          <p:cNvGrpSpPr/>
          <p:nvPr/>
        </p:nvGrpSpPr>
        <p:grpSpPr>
          <a:xfrm>
            <a:off x="336000" y="5588524"/>
            <a:ext cx="11520000" cy="710676"/>
            <a:chOff x="336000" y="1172586"/>
            <a:chExt cx="11520000" cy="7106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02E3A00-94BA-1414-5BE7-C67254AB5651}"/>
                </a:ext>
              </a:extLst>
            </p:cNvPr>
            <p:cNvSpPr/>
            <p:nvPr/>
          </p:nvSpPr>
          <p:spPr>
            <a:xfrm>
              <a:off x="336000" y="1172586"/>
              <a:ext cx="11520000" cy="710676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CDF777-52E2-44BF-8E94-77A5F5C4CF71}"/>
                </a:ext>
              </a:extLst>
            </p:cNvPr>
            <p:cNvSpPr txBox="1"/>
            <p:nvPr/>
          </p:nvSpPr>
          <p:spPr>
            <a:xfrm>
              <a:off x="415375" y="1215547"/>
              <a:ext cx="11440625" cy="5932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Q9.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현재 상태에서 드롭다운 위젯을 클릭해서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Underwater breathing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를 다른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ability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로 선택할 수 있다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 (T/F)		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T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Q10.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현재 상태에서 다른 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ability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를 클릭했을 때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, 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해당 초능력을 보유한 캐릭터의 이름이 출력된다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. (T/F)		</a:t>
              </a:r>
              <a:r>
                <a:rPr lang="ko-KR" altLang="en-US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답</a:t>
              </a:r>
              <a:r>
                <a:rPr lang="en-US" altLang="ko-KR" sz="1400" b="1" dirty="0">
                  <a:solidFill>
                    <a:schemeClr val="bg1"/>
                  </a:solidFill>
                  <a:latin typeface="학교안심 산뜻돋움 L" panose="020B0303000000000000" pitchFamily="34" charset="-127"/>
                  <a:ea typeface="학교안심 산뜻돋움 L" panose="020B0303000000000000" pitchFamily="34" charset="-127"/>
                </a:rPr>
                <a:t>: F</a:t>
              </a:r>
              <a:endPara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학교안심 산뜻돋움 L" panose="020B0303000000000000" pitchFamily="34" charset="-127"/>
                <a:ea typeface="학교안심 산뜻돋움 L" panose="020B0303000000000000" pitchFamily="34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FC6511EE-09FF-CC36-C812-65272E54E715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b="11266"/>
          <a:stretch/>
        </p:blipFill>
        <p:spPr>
          <a:xfrm>
            <a:off x="415374" y="6384392"/>
            <a:ext cx="3240000" cy="36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0C2DF3F0-102D-01BB-041E-E9C36C83537A}"/>
              </a:ext>
            </a:extLst>
          </p:cNvPr>
          <p:cNvGrpSpPr/>
          <p:nvPr/>
        </p:nvGrpSpPr>
        <p:grpSpPr>
          <a:xfrm>
            <a:off x="286936" y="2545079"/>
            <a:ext cx="3758014" cy="1938021"/>
            <a:chOff x="286936" y="2545079"/>
            <a:chExt cx="3758014" cy="193802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0BBBEF7-8971-C56C-2945-4F159587B1AC}"/>
                </a:ext>
              </a:extLst>
            </p:cNvPr>
            <p:cNvSpPr/>
            <p:nvPr/>
          </p:nvSpPr>
          <p:spPr>
            <a:xfrm>
              <a:off x="467360" y="2545079"/>
              <a:ext cx="1371599" cy="270934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왼쪽 대괄호 2">
              <a:extLst>
                <a:ext uri="{FF2B5EF4-FFF2-40B4-BE49-F238E27FC236}">
                  <a16:creationId xmlns:a16="http://schemas.microsoft.com/office/drawing/2014/main" id="{A8F9F974-74B4-2D52-1999-07EF0C133990}"/>
                </a:ext>
              </a:extLst>
            </p:cNvPr>
            <p:cNvSpPr/>
            <p:nvPr/>
          </p:nvSpPr>
          <p:spPr>
            <a:xfrm>
              <a:off x="286936" y="2672127"/>
              <a:ext cx="180424" cy="1477931"/>
            </a:xfrm>
            <a:prstGeom prst="leftBracket">
              <a:avLst>
                <a:gd name="adj" fmla="val 60633"/>
              </a:avLst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75553A5-F030-F2EB-EA89-DA0D41CCAE7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67360" y="4150058"/>
              <a:ext cx="35775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012C643-9BA3-8A93-D8E3-BFB2DBE8131A}"/>
                </a:ext>
              </a:extLst>
            </p:cNvPr>
            <p:cNvCxnSpPr>
              <a:cxnSpLocks/>
            </p:cNvCxnSpPr>
            <p:nvPr/>
          </p:nvCxnSpPr>
          <p:spPr>
            <a:xfrm>
              <a:off x="4032250" y="4150058"/>
              <a:ext cx="0" cy="333042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DD8B5DF1-FA91-24F0-9BAC-BB0C6BFF81D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252" b="9323"/>
          <a:stretch/>
        </p:blipFill>
        <p:spPr>
          <a:xfrm>
            <a:off x="8034050" y="590315"/>
            <a:ext cx="3780000" cy="486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DE478D-95B4-4CCB-4D7E-CFD8B0AA0821}"/>
              </a:ext>
            </a:extLst>
          </p:cNvPr>
          <p:cNvSpPr/>
          <p:nvPr/>
        </p:nvSpPr>
        <p:spPr>
          <a:xfrm>
            <a:off x="9924050" y="5636482"/>
            <a:ext cx="475312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CC3BB7-6331-6CA6-110E-EBDD9472217B}"/>
              </a:ext>
            </a:extLst>
          </p:cNvPr>
          <p:cNvSpPr/>
          <p:nvPr/>
        </p:nvSpPr>
        <p:spPr>
          <a:xfrm>
            <a:off x="9924050" y="5973674"/>
            <a:ext cx="475312" cy="252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학교안심 알림장 OTF R" panose="02000503000000000000" pitchFamily="50" charset="-127"/>
                <a:ea typeface="학교안심 알림장 OTF R" panose="02000503000000000000" pitchFamily="50" charset="-127"/>
              </a:rPr>
              <a:t>?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학교안심 알림장 OTF R" panose="02000503000000000000" pitchFamily="50" charset="-127"/>
              <a:ea typeface="학교안심 알림장 OTF R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70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9210</TotalTime>
  <Words>2958</Words>
  <Application>Microsoft Office PowerPoint</Application>
  <PresentationFormat>와이드스크린</PresentationFormat>
  <Paragraphs>727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학교안심 산뜻돋움 L</vt:lpstr>
      <vt:lpstr>학교안심 알림장 OTF R</vt:lpstr>
      <vt:lpstr>학교안심 여행OTF R</vt:lpstr>
      <vt:lpstr>Arial</vt:lpstr>
      <vt:lpstr>Cambria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지윤 박</dc:creator>
  <cp:lastModifiedBy>지윤 박</cp:lastModifiedBy>
  <cp:revision>24</cp:revision>
  <dcterms:created xsi:type="dcterms:W3CDTF">2025-02-24T10:51:39Z</dcterms:created>
  <dcterms:modified xsi:type="dcterms:W3CDTF">2025-03-10T11:00:25Z</dcterms:modified>
</cp:coreProperties>
</file>