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5800725" cy="9094788"/>
  <p:embeddedFontLst>
    <p:embeddedFont>
      <p:font typeface="Amaranth" panose="020B0604020202020204" charset="0"/>
      <p:regular r:id="rId3"/>
    </p:embeddedFont>
    <p:embeddedFont>
      <p:font typeface="Titillium Web" panose="020B0604020202020204" charset="0"/>
      <p:regular r:id="rId4"/>
    </p:embeddedFont>
  </p:embeddedFontLst>
  <p:custDataLst>
    <p:tags r:id="rId5"/>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6C5"/>
    <a:srgbClr val="A4C9DC"/>
    <a:srgbClr val="235078"/>
    <a:srgbClr val="B4D3E2"/>
    <a:srgbClr val="666666"/>
    <a:srgbClr val="AECFE0"/>
    <a:srgbClr val="A7D1D9"/>
    <a:srgbClr val="AEC9D2"/>
    <a:srgbClr val="D1E0E5"/>
    <a:srgbClr val="CEE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34" d="100"/>
          <a:sy n="34" d="100"/>
        </p:scale>
        <p:origin x="1806" y="2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font" Target="fonts/font2.fntdata"/><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sr-Latn-RS"/>
              <a:t>Iteriranje kroz epohe</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Adversarial Loss</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Sheet1!$B$2:$B$10</c:f>
              <c:numCache>
                <c:formatCode>General</c:formatCode>
                <c:ptCount val="9"/>
                <c:pt idx="0">
                  <c:v>0.14319999999999999</c:v>
                </c:pt>
                <c:pt idx="1">
                  <c:v>0.1</c:v>
                </c:pt>
                <c:pt idx="2">
                  <c:v>6.83E-2</c:v>
                </c:pt>
                <c:pt idx="3">
                  <c:v>6.1600000000000002E-2</c:v>
                </c:pt>
                <c:pt idx="4">
                  <c:v>5.4800000000000001E-2</c:v>
                </c:pt>
                <c:pt idx="5">
                  <c:v>5.62E-2</c:v>
                </c:pt>
                <c:pt idx="6">
                  <c:v>0.1033</c:v>
                </c:pt>
                <c:pt idx="7">
                  <c:v>0.1263</c:v>
                </c:pt>
                <c:pt idx="8">
                  <c:v>0.13669999999999999</c:v>
                </c:pt>
              </c:numCache>
            </c:numRef>
          </c:val>
          <c:smooth val="0"/>
          <c:extLst>
            <c:ext xmlns:c16="http://schemas.microsoft.com/office/drawing/2014/chart" uri="{C3380CC4-5D6E-409C-BE32-E72D297353CC}">
              <c16:uniqueId val="{00000000-3001-4AC9-A29F-74A9B7173FE3}"/>
            </c:ext>
          </c:extLst>
        </c:ser>
        <c:ser>
          <c:idx val="1"/>
          <c:order val="1"/>
          <c:tx>
            <c:strRef>
              <c:f>Sheet1!$C$1</c:f>
              <c:strCache>
                <c:ptCount val="1"/>
                <c:pt idx="0">
                  <c:v>Reconstruction loss</c:v>
                </c:pt>
              </c:strCache>
            </c:strRef>
          </c:tx>
          <c:spPr>
            <a:ln w="34925" cap="rnd">
              <a:solidFill>
                <a:srgbClr val="00B050"/>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Sheet1!$C$2:$C$10</c:f>
              <c:numCache>
                <c:formatCode>General</c:formatCode>
                <c:ptCount val="9"/>
                <c:pt idx="0">
                  <c:v>2.1408999999999998</c:v>
                </c:pt>
                <c:pt idx="1">
                  <c:v>0.99739999999999995</c:v>
                </c:pt>
                <c:pt idx="2">
                  <c:v>0.85650000000000004</c:v>
                </c:pt>
                <c:pt idx="3">
                  <c:v>0.80840000000000001</c:v>
                </c:pt>
                <c:pt idx="4">
                  <c:v>0.74550000000000005</c:v>
                </c:pt>
                <c:pt idx="5">
                  <c:v>0.71960000000000002</c:v>
                </c:pt>
                <c:pt idx="6">
                  <c:v>0.67379999999999995</c:v>
                </c:pt>
                <c:pt idx="7">
                  <c:v>0.58260000000000001</c:v>
                </c:pt>
                <c:pt idx="8">
                  <c:v>0.4803</c:v>
                </c:pt>
              </c:numCache>
            </c:numRef>
          </c:val>
          <c:smooth val="0"/>
          <c:extLst>
            <c:ext xmlns:c16="http://schemas.microsoft.com/office/drawing/2014/chart" uri="{C3380CC4-5D6E-409C-BE32-E72D297353CC}">
              <c16:uniqueId val="{00000004-3001-4AC9-A29F-74A9B7173FE3}"/>
            </c:ext>
          </c:extLst>
        </c:ser>
        <c:ser>
          <c:idx val="2"/>
          <c:order val="2"/>
          <c:tx>
            <c:strRef>
              <c:f>Sheet1!$D$1</c:f>
              <c:strCache>
                <c:ptCount val="1"/>
                <c:pt idx="0">
                  <c:v>Edge loss</c:v>
                </c:pt>
              </c:strCache>
            </c:strRef>
          </c:tx>
          <c:spPr>
            <a:ln w="34925" cap="rnd">
              <a:solidFill>
                <a:srgbClr val="0070C0"/>
              </a:solidFill>
              <a:round/>
            </a:ln>
            <a:effectLst>
              <a:outerShdw blurRad="40000" dist="23000" dir="5400000" rotWithShape="0">
                <a:srgbClr val="000000">
                  <a:alpha val="35000"/>
                </a:srgbClr>
              </a:outerShdw>
            </a:effectLst>
          </c:spPr>
          <c:marker>
            <c:symbol val="none"/>
          </c:marker>
          <c:cat>
            <c:numRef>
              <c:f>Sheet1!$A$2:$A$10</c:f>
              <c:numCache>
                <c:formatCode>General</c:formatCode>
                <c:ptCount val="9"/>
                <c:pt idx="0">
                  <c:v>100</c:v>
                </c:pt>
                <c:pt idx="1">
                  <c:v>200</c:v>
                </c:pt>
                <c:pt idx="2">
                  <c:v>500</c:v>
                </c:pt>
                <c:pt idx="3">
                  <c:v>1000</c:v>
                </c:pt>
                <c:pt idx="4">
                  <c:v>1500</c:v>
                </c:pt>
                <c:pt idx="5">
                  <c:v>2000</c:v>
                </c:pt>
                <c:pt idx="6">
                  <c:v>4000</c:v>
                </c:pt>
                <c:pt idx="7">
                  <c:v>9000</c:v>
                </c:pt>
                <c:pt idx="8">
                  <c:v>19000</c:v>
                </c:pt>
              </c:numCache>
            </c:numRef>
          </c:cat>
          <c:val>
            <c:numRef>
              <c:f>Sheet1!$D$2:$D$10</c:f>
              <c:numCache>
                <c:formatCode>General</c:formatCode>
                <c:ptCount val="9"/>
                <c:pt idx="0">
                  <c:v>0.77629999999999999</c:v>
                </c:pt>
                <c:pt idx="1">
                  <c:v>0.5655</c:v>
                </c:pt>
                <c:pt idx="2">
                  <c:v>0.53269999999999995</c:v>
                </c:pt>
                <c:pt idx="3">
                  <c:v>0.51800000000000002</c:v>
                </c:pt>
                <c:pt idx="4">
                  <c:v>0.52359999999999995</c:v>
                </c:pt>
                <c:pt idx="5">
                  <c:v>0.49969999999999998</c:v>
                </c:pt>
                <c:pt idx="6">
                  <c:v>0.48849999999999999</c:v>
                </c:pt>
                <c:pt idx="7">
                  <c:v>0.45579999999999998</c:v>
                </c:pt>
                <c:pt idx="8">
                  <c:v>0.43070000000000003</c:v>
                </c:pt>
              </c:numCache>
            </c:numRef>
          </c:val>
          <c:smooth val="0"/>
          <c:extLst>
            <c:ext xmlns:c16="http://schemas.microsoft.com/office/drawing/2014/chart" uri="{C3380CC4-5D6E-409C-BE32-E72D297353CC}">
              <c16:uniqueId val="{00000005-3001-4AC9-A29F-74A9B7173FE3}"/>
            </c:ext>
          </c:extLst>
        </c:ser>
        <c:dLbls>
          <c:showLegendKey val="0"/>
          <c:showVal val="0"/>
          <c:showCatName val="0"/>
          <c:showSerName val="0"/>
          <c:showPercent val="0"/>
          <c:showBubbleSize val="0"/>
        </c:dLbls>
        <c:smooth val="0"/>
        <c:axId val="925753215"/>
        <c:axId val="925755711"/>
      </c:lineChart>
      <c:catAx>
        <c:axId val="925753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5711"/>
        <c:crosses val="autoZero"/>
        <c:auto val="1"/>
        <c:lblAlgn val="ctr"/>
        <c:lblOffset val="100"/>
        <c:noMultiLvlLbl val="0"/>
      </c:catAx>
      <c:valAx>
        <c:axId val="92575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sr-Latn-RS"/>
              <a:t>Iteriranje kroz epohe</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MSE</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Sheet1!$A$2:$A$15</c:f>
              <c:numCache>
                <c:formatCode>General</c:formatCode>
                <c:ptCount val="14"/>
                <c:pt idx="0">
                  <c:v>1</c:v>
                </c:pt>
                <c:pt idx="1">
                  <c:v>2</c:v>
                </c:pt>
                <c:pt idx="2">
                  <c:v>3</c:v>
                </c:pt>
                <c:pt idx="3">
                  <c:v>4</c:v>
                </c:pt>
                <c:pt idx="4">
                  <c:v>5</c:v>
                </c:pt>
                <c:pt idx="5">
                  <c:v>8</c:v>
                </c:pt>
                <c:pt idx="6">
                  <c:v>10</c:v>
                </c:pt>
                <c:pt idx="7">
                  <c:v>12</c:v>
                </c:pt>
                <c:pt idx="8">
                  <c:v>20</c:v>
                </c:pt>
                <c:pt idx="9">
                  <c:v>28</c:v>
                </c:pt>
                <c:pt idx="10">
                  <c:v>35</c:v>
                </c:pt>
                <c:pt idx="11">
                  <c:v>60</c:v>
                </c:pt>
                <c:pt idx="12">
                  <c:v>72</c:v>
                </c:pt>
                <c:pt idx="13">
                  <c:v>84</c:v>
                </c:pt>
              </c:numCache>
            </c:numRef>
          </c:cat>
          <c:val>
            <c:numRef>
              <c:f>Sheet1!$B$2:$B$15</c:f>
              <c:numCache>
                <c:formatCode>General</c:formatCode>
                <c:ptCount val="14"/>
                <c:pt idx="0">
                  <c:v>8.3000000000000004E-2</c:v>
                </c:pt>
                <c:pt idx="1">
                  <c:v>6.9000000000000006E-2</c:v>
                </c:pt>
                <c:pt idx="2">
                  <c:v>6.4100000000000004E-2</c:v>
                </c:pt>
                <c:pt idx="3">
                  <c:v>5.4199999999999998E-2</c:v>
                </c:pt>
                <c:pt idx="4">
                  <c:v>5.16E-2</c:v>
                </c:pt>
                <c:pt idx="5">
                  <c:v>4.8099999999999997E-2</c:v>
                </c:pt>
                <c:pt idx="6">
                  <c:v>3.9399999999999998E-2</c:v>
                </c:pt>
                <c:pt idx="7">
                  <c:v>3.1899999999999998E-2</c:v>
                </c:pt>
                <c:pt idx="8">
                  <c:v>2.5000000000000001E-2</c:v>
                </c:pt>
                <c:pt idx="9">
                  <c:v>2.0500000000000001E-2</c:v>
                </c:pt>
                <c:pt idx="10">
                  <c:v>1.5800000000000002E-2</c:v>
                </c:pt>
                <c:pt idx="11">
                  <c:v>1.0999999999999999E-2</c:v>
                </c:pt>
                <c:pt idx="12">
                  <c:v>9.4000000000000004E-3</c:v>
                </c:pt>
                <c:pt idx="13">
                  <c:v>6.4000000000000003E-3</c:v>
                </c:pt>
              </c:numCache>
            </c:numRef>
          </c:val>
          <c:smooth val="0"/>
          <c:extLst>
            <c:ext xmlns:c16="http://schemas.microsoft.com/office/drawing/2014/chart" uri="{C3380CC4-5D6E-409C-BE32-E72D297353CC}">
              <c16:uniqueId val="{00000000-E9A9-4D2F-8334-4ADC125F7509}"/>
            </c:ext>
          </c:extLst>
        </c:ser>
        <c:dLbls>
          <c:showLegendKey val="0"/>
          <c:showVal val="0"/>
          <c:showCatName val="0"/>
          <c:showSerName val="0"/>
          <c:showPercent val="0"/>
          <c:showBubbleSize val="0"/>
        </c:dLbls>
        <c:smooth val="0"/>
        <c:axId val="925753215"/>
        <c:axId val="925755711"/>
      </c:lineChart>
      <c:catAx>
        <c:axId val="925753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5711"/>
        <c:crosses val="autoZero"/>
        <c:auto val="1"/>
        <c:lblAlgn val="ctr"/>
        <c:lblOffset val="100"/>
        <c:noMultiLvlLbl val="0"/>
      </c:catAx>
      <c:valAx>
        <c:axId val="92575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sr-Latn-RS"/>
              <a:t>Iteriranje kroz epohe</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Accuracy</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Sheet1!$A$2:$A$15</c:f>
              <c:numCache>
                <c:formatCode>General</c:formatCode>
                <c:ptCount val="14"/>
                <c:pt idx="0">
                  <c:v>1</c:v>
                </c:pt>
                <c:pt idx="1">
                  <c:v>2</c:v>
                </c:pt>
                <c:pt idx="2">
                  <c:v>3</c:v>
                </c:pt>
                <c:pt idx="3">
                  <c:v>4</c:v>
                </c:pt>
                <c:pt idx="4">
                  <c:v>5</c:v>
                </c:pt>
                <c:pt idx="5">
                  <c:v>8</c:v>
                </c:pt>
                <c:pt idx="6">
                  <c:v>10</c:v>
                </c:pt>
                <c:pt idx="7">
                  <c:v>12</c:v>
                </c:pt>
                <c:pt idx="8">
                  <c:v>20</c:v>
                </c:pt>
                <c:pt idx="9">
                  <c:v>28</c:v>
                </c:pt>
                <c:pt idx="10">
                  <c:v>35</c:v>
                </c:pt>
                <c:pt idx="11">
                  <c:v>60</c:v>
                </c:pt>
                <c:pt idx="12">
                  <c:v>72</c:v>
                </c:pt>
                <c:pt idx="13">
                  <c:v>84</c:v>
                </c:pt>
              </c:numCache>
            </c:numRef>
          </c:cat>
          <c:val>
            <c:numRef>
              <c:f>Sheet1!$B$2:$B$15</c:f>
              <c:numCache>
                <c:formatCode>General</c:formatCode>
                <c:ptCount val="14"/>
                <c:pt idx="0">
                  <c:v>0.88900000000000001</c:v>
                </c:pt>
                <c:pt idx="1">
                  <c:v>0.9093</c:v>
                </c:pt>
                <c:pt idx="2">
                  <c:v>0.91879999999999995</c:v>
                </c:pt>
                <c:pt idx="3">
                  <c:v>0.93010000000000004</c:v>
                </c:pt>
                <c:pt idx="4">
                  <c:v>0.93279999999999996</c:v>
                </c:pt>
                <c:pt idx="5">
                  <c:v>0.93930000000000002</c:v>
                </c:pt>
                <c:pt idx="6">
                  <c:v>0.94940000000000002</c:v>
                </c:pt>
                <c:pt idx="7">
                  <c:v>0.95789999999999997</c:v>
                </c:pt>
                <c:pt idx="8">
                  <c:v>0.9677</c:v>
                </c:pt>
                <c:pt idx="9">
                  <c:v>0.97360000000000002</c:v>
                </c:pt>
                <c:pt idx="10">
                  <c:v>0.98099999999999998</c:v>
                </c:pt>
                <c:pt idx="11">
                  <c:v>0.98650000000000004</c:v>
                </c:pt>
                <c:pt idx="12">
                  <c:v>0.98799999999999999</c:v>
                </c:pt>
                <c:pt idx="13">
                  <c:v>0.99180000000000001</c:v>
                </c:pt>
              </c:numCache>
            </c:numRef>
          </c:val>
          <c:smooth val="0"/>
          <c:extLst>
            <c:ext xmlns:c16="http://schemas.microsoft.com/office/drawing/2014/chart" uri="{C3380CC4-5D6E-409C-BE32-E72D297353CC}">
              <c16:uniqueId val="{00000000-3497-466E-AFBA-01B747315D4C}"/>
            </c:ext>
          </c:extLst>
        </c:ser>
        <c:dLbls>
          <c:showLegendKey val="0"/>
          <c:showVal val="0"/>
          <c:showCatName val="0"/>
          <c:showSerName val="0"/>
          <c:showPercent val="0"/>
          <c:showBubbleSize val="0"/>
        </c:dLbls>
        <c:smooth val="0"/>
        <c:axId val="925753215"/>
        <c:axId val="925755711"/>
      </c:lineChart>
      <c:catAx>
        <c:axId val="925753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5711"/>
        <c:crosses val="autoZero"/>
        <c:auto val="1"/>
        <c:lblAlgn val="ctr"/>
        <c:lblOffset val="100"/>
        <c:noMultiLvlLbl val="0"/>
      </c:catAx>
      <c:valAx>
        <c:axId val="92575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2575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4702175">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6762"/>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4702175">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4702175">
              <a:defRPr sz="72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pitchFamily="34" charset="0"/>
        </a:defRPr>
      </a:lvl2pPr>
      <a:lvl3pPr algn="ctr" defTabSz="4702175" rtl="0" eaLnBrk="0" fontAlgn="base" hangingPunct="0">
        <a:spcBef>
          <a:spcPct val="0"/>
        </a:spcBef>
        <a:spcAft>
          <a:spcPct val="0"/>
        </a:spcAft>
        <a:defRPr sz="22600">
          <a:solidFill>
            <a:schemeClr val="tx2"/>
          </a:solidFill>
          <a:latin typeface="Arial" pitchFamily="34" charset="0"/>
        </a:defRPr>
      </a:lvl3pPr>
      <a:lvl4pPr algn="ctr" defTabSz="4702175" rtl="0" eaLnBrk="0" fontAlgn="base" hangingPunct="0">
        <a:spcBef>
          <a:spcPct val="0"/>
        </a:spcBef>
        <a:spcAft>
          <a:spcPct val="0"/>
        </a:spcAft>
        <a:defRPr sz="22600">
          <a:solidFill>
            <a:schemeClr val="tx2"/>
          </a:solidFill>
          <a:latin typeface="Arial" pitchFamily="34" charset="0"/>
        </a:defRPr>
      </a:lvl4pPr>
      <a:lvl5pPr algn="ctr" defTabSz="4702175" rtl="0" eaLnBrk="0" fontAlgn="base" hangingPunct="0">
        <a:spcBef>
          <a:spcPct val="0"/>
        </a:spcBef>
        <a:spcAft>
          <a:spcPct val="0"/>
        </a:spcAft>
        <a:defRPr sz="22600">
          <a:solidFill>
            <a:schemeClr val="tx2"/>
          </a:solidFill>
          <a:latin typeface="Arial" pitchFamily="34" charset="0"/>
        </a:defRPr>
      </a:lvl5pPr>
      <a:lvl6pPr marL="457200" algn="ctr" defTabSz="4702175" rtl="0" fontAlgn="base">
        <a:spcBef>
          <a:spcPct val="0"/>
        </a:spcBef>
        <a:spcAft>
          <a:spcPct val="0"/>
        </a:spcAft>
        <a:defRPr sz="22600">
          <a:solidFill>
            <a:schemeClr val="tx2"/>
          </a:solidFill>
          <a:latin typeface="Arial" pitchFamily="34" charset="0"/>
        </a:defRPr>
      </a:lvl6pPr>
      <a:lvl7pPr marL="914400" algn="ctr" defTabSz="4702175" rtl="0" fontAlgn="base">
        <a:spcBef>
          <a:spcPct val="0"/>
        </a:spcBef>
        <a:spcAft>
          <a:spcPct val="0"/>
        </a:spcAft>
        <a:defRPr sz="22600">
          <a:solidFill>
            <a:schemeClr val="tx2"/>
          </a:solidFill>
          <a:latin typeface="Arial" pitchFamily="34" charset="0"/>
        </a:defRPr>
      </a:lvl7pPr>
      <a:lvl8pPr marL="1371600" algn="ctr" defTabSz="4702175" rtl="0" fontAlgn="base">
        <a:spcBef>
          <a:spcPct val="0"/>
        </a:spcBef>
        <a:spcAft>
          <a:spcPct val="0"/>
        </a:spcAft>
        <a:defRPr sz="22600">
          <a:solidFill>
            <a:schemeClr val="tx2"/>
          </a:solidFill>
          <a:latin typeface="Arial" pitchFamily="34" charset="0"/>
        </a:defRPr>
      </a:lvl8pPr>
      <a:lvl9pPr marL="1828800" algn="ctr" defTabSz="4702175" rtl="0" fontAlgn="base">
        <a:spcBef>
          <a:spcPct val="0"/>
        </a:spcBef>
        <a:spcAft>
          <a:spcPct val="0"/>
        </a:spcAft>
        <a:defRPr sz="22600">
          <a:solidFill>
            <a:schemeClr val="tx2"/>
          </a:solidFill>
          <a:latin typeface="Arial" pitchFamily="34" charset="0"/>
        </a:defRPr>
      </a:lvl9pPr>
    </p:titleStyle>
    <p:bodyStyle>
      <a:defPPr>
        <a:defRPr kern="1200" smtId="4294967295"/>
      </a:defPPr>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researchgate.net/profile/Thanh_Nguyen372/publication/336058980_Deep_Learning_for_Deepfakes_Creation_and_Detection_A_Survey/links/5d8c932092851c33e93cc598/Deep-Learning-for-Deepfakes-Creation-and-Detection-A-Survey.pdf" TargetMode="External"/><Relationship Id="rId7" Type="http://schemas.openxmlformats.org/officeDocument/2006/relationships/chart" Target="../charts/chart1.xml"/><Relationship Id="rId2" Type="http://schemas.openxmlformats.org/officeDocument/2006/relationships/hyperlink" Target="https://github.com/shaoanlu/faceswap-GAN" TargetMode="Externa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chart" Target="../charts/chart3.xml"/><Relationship Id="rId5" Type="http://schemas.openxmlformats.org/officeDocument/2006/relationships/hyperlink" Target="https://github.com/DariusAf/MesoNet" TargetMode="External"/><Relationship Id="rId10" Type="http://schemas.openxmlformats.org/officeDocument/2006/relationships/chart" Target="../charts/chart2.xml"/><Relationship Id="rId4" Type="http://schemas.openxmlformats.org/officeDocument/2006/relationships/hyperlink" Target="https://arxiv.org/pdf/1809.00888.pdf"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1"/>
            <a:ext cx="10058400" cy="17931085"/>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4570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Korišćenje </a:t>
            </a:r>
            <a:r>
              <a:rPr lang="en-US" sz="3200" b="1">
                <a:latin typeface="Titillium Web" panose="00000500000000000000" pitchFamily="2" charset="0"/>
                <a:ea typeface="Open Sans" panose="020B0606030504020204" pitchFamily="34" charset="0"/>
                <a:cs typeface="Open Sans" panose="020B0606030504020204" pitchFamily="34" charset="0"/>
              </a:rPr>
              <a:t>deepfake</a:t>
            </a:r>
            <a:r>
              <a:rPr lang="en-US" sz="3200">
                <a:latin typeface="Titillium Web" panose="00000500000000000000" pitchFamily="2" charset="0"/>
                <a:ea typeface="Open Sans" panose="020B0606030504020204" pitchFamily="34" charset="0"/>
                <a:cs typeface="Open Sans" panose="020B0606030504020204" pitchFamily="34" charset="0"/>
              </a:rPr>
              <a:t> video zapisa se koristi u dosta loše svrhe, pa bi fokus našeg projekta bio da napravimo rešenje koje detektuje takve video zapise, a pored toga bi smo napravili i rešenje koje bi formiralo navedene video zapise i na taj način bi bolje evaluirali samu detekciju. Ovo rešenje bi našlo dobru primenu u detekciji već navedenih “deepfake” video zapisa i time smanjilo zloupotrebu i krađu identiteta.</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nchor="ctr"/>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err="1">
                <a:solidFill>
                  <a:schemeClr val="bg1"/>
                </a:solidFill>
                <a:latin typeface="Amaranth" panose="02000503050000020004" pitchFamily="2" charset="0"/>
              </a:rPr>
              <a:t>Formiranje</a:t>
            </a:r>
            <a:r>
              <a:rPr lang="en-US" sz="8500">
                <a:solidFill>
                  <a:schemeClr val="bg1"/>
                </a:solidFill>
                <a:latin typeface="Amaranth" panose="02000503050000020004" pitchFamily="2" charset="0"/>
              </a:rPr>
              <a:t> </a:t>
            </a:r>
            <a:r>
              <a:rPr lang="en-US" sz="8500" err="1">
                <a:solidFill>
                  <a:schemeClr val="bg1"/>
                </a:solidFill>
                <a:latin typeface="Amaranth" panose="02000503050000020004" pitchFamily="2" charset="0"/>
              </a:rPr>
              <a:t>i</a:t>
            </a:r>
            <a:r>
              <a:rPr lang="en-US" sz="8500">
                <a:solidFill>
                  <a:schemeClr val="bg1"/>
                </a:solidFill>
                <a:latin typeface="Amaranth" panose="02000503050000020004" pitchFamily="2" charset="0"/>
              </a:rPr>
              <a:t> </a:t>
            </a:r>
            <a:r>
              <a:rPr lang="sr-Latn-RS" sz="8500">
                <a:solidFill>
                  <a:schemeClr val="bg1"/>
                </a:solidFill>
                <a:latin typeface="Amaranth" panose="02000503050000020004" pitchFamily="2" charset="0"/>
              </a:rPr>
              <a:t>detekcija</a:t>
            </a:r>
            <a:r>
              <a:rPr lang="en-US" sz="8500">
                <a:solidFill>
                  <a:schemeClr val="bg1"/>
                </a:solidFill>
                <a:latin typeface="Amaranth" panose="02000503050000020004" pitchFamily="2" charset="0"/>
              </a:rPr>
              <a:t> </a:t>
            </a:r>
            <a:r>
              <a:rPr lang="sr-Latn-RS" sz="8500">
                <a:solidFill>
                  <a:schemeClr val="bg1"/>
                </a:solidFill>
                <a:latin typeface="Amaranth" panose="02000503050000020004" pitchFamily="2" charset="0"/>
              </a:rPr>
              <a:t>lažnih</a:t>
            </a:r>
            <a:r>
              <a:rPr lang="en-US" sz="8500">
                <a:solidFill>
                  <a:schemeClr val="bg1"/>
                </a:solidFill>
                <a:latin typeface="Amaranth" panose="02000503050000020004" pitchFamily="2" charset="0"/>
              </a:rPr>
              <a:t> (</a:t>
            </a:r>
            <a:r>
              <a:rPr lang="en-US" sz="8500" b="1" err="1">
                <a:solidFill>
                  <a:schemeClr val="bg1"/>
                </a:solidFill>
                <a:latin typeface="Amaranth" panose="02000503050000020004" pitchFamily="2" charset="0"/>
              </a:rPr>
              <a:t>deepfake</a:t>
            </a:r>
            <a:r>
              <a:rPr lang="en-US" sz="8500">
                <a:solidFill>
                  <a:schemeClr val="bg1"/>
                </a:solidFill>
                <a:latin typeface="Amaranth" panose="02000503050000020004" pitchFamily="2" charset="0"/>
              </a:rPr>
              <a:t>) video </a:t>
            </a:r>
            <a:r>
              <a:rPr lang="en-US" sz="8500" err="1">
                <a:solidFill>
                  <a:schemeClr val="bg1"/>
                </a:solidFill>
                <a:latin typeface="Amaranth" panose="02000503050000020004" pitchFamily="2" charset="0"/>
              </a:rPr>
              <a:t>zapisa</a:t>
            </a:r>
            <a:endParaRPr lang="en-US" sz="8500">
              <a:solidFill>
                <a:schemeClr val="bg1"/>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9777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a:solidFill>
                  <a:schemeClr val="bg1"/>
                </a:solidFill>
                <a:latin typeface="Titillium Web" panose="00000500000000000000" pitchFamily="2" charset="0"/>
              </a:rPr>
              <a:t>Milan Pavlov SW35/2017, Sara </a:t>
            </a:r>
            <a:r>
              <a:rPr lang="en-US" sz="5600" err="1">
                <a:solidFill>
                  <a:schemeClr val="bg1"/>
                </a:solidFill>
                <a:latin typeface="Titillium Web" panose="00000500000000000000" pitchFamily="2" charset="0"/>
              </a:rPr>
              <a:t>Miketek</a:t>
            </a:r>
            <a:r>
              <a:rPr lang="en-US" sz="5600">
                <a:solidFill>
                  <a:schemeClr val="bg1"/>
                </a:solidFill>
                <a:latin typeface="Titillium Web" panose="00000500000000000000" pitchFamily="2" charset="0"/>
              </a:rPr>
              <a:t> SW62/2017, Vladimir </a:t>
            </a:r>
            <a:r>
              <a:rPr lang="en-US" sz="5600" err="1">
                <a:solidFill>
                  <a:schemeClr val="bg1"/>
                </a:solidFill>
                <a:latin typeface="Titillium Web" panose="00000500000000000000" pitchFamily="2" charset="0"/>
              </a:rPr>
              <a:t>Rodušek</a:t>
            </a:r>
            <a:r>
              <a:rPr lang="en-US" sz="5600">
                <a:solidFill>
                  <a:schemeClr val="bg1"/>
                </a:solidFill>
                <a:latin typeface="Titillium Web" panose="00000500000000000000" pitchFamily="2" charset="0"/>
              </a:rPr>
              <a:t> SW23/2017</a:t>
            </a:r>
            <a:endParaRPr lang="sr-Latn-RS" sz="5600">
              <a:solidFill>
                <a:schemeClr val="bg1"/>
              </a:solidFill>
              <a:latin typeface="Titillium Web" panose="00000500000000000000" pitchFamily="2" charset="0"/>
            </a:endParaRPr>
          </a:p>
          <a:p>
            <a:r>
              <a:rPr lang="sr-Latn-RS" sz="5600">
                <a:solidFill>
                  <a:schemeClr val="bg1"/>
                </a:solidFill>
                <a:latin typeface="Titillium Web" panose="00000500000000000000" pitchFamily="2" charset="0"/>
              </a:rPr>
              <a:t>Mentor: Dragan Vidaković</a:t>
            </a:r>
            <a:endParaRPr lang="en-US" sz="5600">
              <a:solidFill>
                <a:schemeClr val="bg1"/>
              </a:solidFill>
              <a:latin typeface="Titillium Web" panose="00000500000000000000" pitchFamily="2"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Metodologij</a:t>
            </a:r>
            <a:r>
              <a:rPr lang="sr-Latn-RS" sz="3600">
                <a:solidFill>
                  <a:schemeClr val="bg1"/>
                </a:solidFill>
                <a:latin typeface="Amaranth" panose="02000503050000020004" pitchFamily="2" charset="0"/>
              </a:rPr>
              <a:t>e</a:t>
            </a:r>
            <a:endParaRPr lang="en-US" sz="3600">
              <a:solidFill>
                <a:schemeClr val="bg1"/>
              </a:solidFill>
              <a:latin typeface="Amaranth" panose="02000503050000020004" pitchFamily="2" charset="0"/>
            </a:endParaRP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10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Pošto se čitavo rešenje sastoji od dva dela, samim tim se i m</a:t>
            </a:r>
            <a:r>
              <a:rPr lang="en-US" sz="3200">
                <a:latin typeface="Titillium Web" panose="00000500000000000000" pitchFamily="2" charset="0"/>
                <a:ea typeface="Open Sans" panose="020B0606030504020204" pitchFamily="34" charset="0"/>
                <a:cs typeface="Open Sans" panose="020B0606030504020204" pitchFamily="34" charset="0"/>
              </a:rPr>
              <a:t>etodologije</a:t>
            </a:r>
            <a:r>
              <a:rPr lang="sr-Latn-RS" sz="3200">
                <a:latin typeface="Titillium Web" panose="00000500000000000000" pitchFamily="2" charset="0"/>
                <a:ea typeface="Open Sans" panose="020B0606030504020204" pitchFamily="34" charset="0"/>
                <a:cs typeface="Open Sans" panose="020B0606030504020204" pitchFamily="34" charset="0"/>
              </a:rPr>
              <a:t> mogu </a:t>
            </a:r>
            <a:r>
              <a:rPr lang="en-US" sz="3200">
                <a:latin typeface="Titillium Web" panose="00000500000000000000" pitchFamily="2" charset="0"/>
                <a:ea typeface="Open Sans" panose="020B0606030504020204" pitchFamily="34" charset="0"/>
                <a:cs typeface="Open Sans" panose="020B0606030504020204" pitchFamily="34" charset="0"/>
              </a:rPr>
              <a:t>s</a:t>
            </a:r>
            <a:r>
              <a:rPr lang="sr-Latn-RS" sz="3200">
                <a:latin typeface="Titillium Web" panose="00000500000000000000" pitchFamily="2" charset="0"/>
                <a:ea typeface="Open Sans" panose="020B0606030504020204" pitchFamily="34" charset="0"/>
                <a:cs typeface="Open Sans" panose="020B0606030504020204" pitchFamily="34" charset="0"/>
              </a:rPr>
              <a:t>e</a:t>
            </a:r>
            <a:r>
              <a:rPr lang="en-US" sz="3200">
                <a:latin typeface="Titillium Web" panose="00000500000000000000" pitchFamily="2" charset="0"/>
                <a:ea typeface="Open Sans" panose="020B0606030504020204" pitchFamily="34" charset="0"/>
                <a:cs typeface="Open Sans" panose="020B0606030504020204" pitchFamily="34" charset="0"/>
              </a:rPr>
              <a:t> podelili </a:t>
            </a:r>
            <a:r>
              <a:rPr lang="sr-Latn-RS" sz="3200">
                <a:latin typeface="Titillium Web" panose="00000500000000000000" pitchFamily="2" charset="0"/>
                <a:ea typeface="Open Sans" panose="020B0606030504020204" pitchFamily="34" charset="0"/>
                <a:cs typeface="Open Sans" panose="020B0606030504020204" pitchFamily="34" charset="0"/>
              </a:rPr>
              <a:t>na</a:t>
            </a:r>
            <a:r>
              <a:rPr lang="en-US" sz="3200">
                <a:latin typeface="Titillium Web" panose="00000500000000000000" pitchFamily="2" charset="0"/>
                <a:ea typeface="Open Sans" panose="020B0606030504020204" pitchFamily="34" charset="0"/>
                <a:cs typeface="Open Sans" panose="020B0606030504020204" pitchFamily="34" charset="0"/>
              </a:rPr>
              <a:t> dva dela,</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jedan za formiranje, a drugi za samu detekciju lažnih video zapisa.</a:t>
            </a:r>
            <a:endParaRPr lang="sr-Latn-RS" sz="3200">
              <a:latin typeface="Titillium Web" panose="00000500000000000000" pitchFamily="2" charset="0"/>
              <a:ea typeface="Open Sans" panose="020B0606030504020204" pitchFamily="34" charset="0"/>
              <a:cs typeface="Open Sans" panose="020B0606030504020204" pitchFamily="34" charset="0"/>
            </a:endParaRPr>
          </a:p>
          <a:p>
            <a:pPr algn="just"/>
            <a:endParaRPr lang="en-US" sz="320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58" y="10388749"/>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Rezultati</a:t>
            </a:r>
            <a:endParaRPr lang="en-US" sz="3600">
              <a:solidFill>
                <a:schemeClr val="bg1"/>
              </a:solidFill>
              <a:latin typeface="Amaranth" panose="02000503050000020004" pitchFamily="2" charset="0"/>
            </a:endParaRP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58" y="11263729"/>
            <a:ext cx="10058400" cy="3585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Iteriranjem kroz epohe treniranja</a:t>
            </a:r>
            <a:r>
              <a:rPr lang="en-US" sz="3200">
                <a:latin typeface="Titillium Web" panose="00000500000000000000" pitchFamily="2" charset="0"/>
                <a:ea typeface="Open Sans" panose="020B0606030504020204" pitchFamily="34" charset="0"/>
                <a:cs typeface="Open Sans" panose="020B0606030504020204" pitchFamily="34" charset="0"/>
              </a:rPr>
              <a:t> GAN mre</a:t>
            </a:r>
            <a:r>
              <a:rPr lang="sr-Latn-RS" sz="3200">
                <a:latin typeface="Titillium Web" panose="00000500000000000000" pitchFamily="2" charset="0"/>
                <a:ea typeface="Open Sans" panose="020B0606030504020204" pitchFamily="34" charset="0"/>
                <a:cs typeface="Open Sans" panose="020B0606030504020204" pitchFamily="34" charset="0"/>
              </a:rPr>
              <a:t>že dolazimo do sve boljih rezultata koje možemo videti kroz LOSS vrednosti. Jednostavnim testiranjem došli smo do zaključka da je optimalan broj epoha pomoću kojih se dobija zadovoljavajuće rešenje oko 19000. Na toj vrednosti počinje da pada odnos boljih vrednosti u odnosu na trenutnu epohu.</a:t>
            </a:r>
            <a:endParaRPr lang="en-US" sz="3200">
              <a:latin typeface="Titillium Web" panose="00000500000000000000" pitchFamily="2" charset="0"/>
              <a:ea typeface="Open Sans" panose="020B0606030504020204" pitchFamily="34" charset="0"/>
              <a:cs typeface="Open Sans" panose="020B0606030504020204" pitchFamily="34" charset="0"/>
            </a:endParaRP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7555107"/>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Reference</a:t>
            </a:r>
            <a:endParaRPr lang="en-US" sz="3600">
              <a:solidFill>
                <a:schemeClr val="bg1"/>
              </a:solidFill>
              <a:latin typeface="Amaranth" panose="02000503050000020004" pitchFamily="2"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sr-Latn-RS" sz="3600">
                <a:solidFill>
                  <a:srgbClr val="235078"/>
                </a:solidFill>
                <a:latin typeface="Amaranth" panose="02000503050000020004" pitchFamily="2" charset="0"/>
              </a:rPr>
              <a:t>Definicija problema i motivacija</a:t>
            </a:r>
            <a:endParaRPr lang="en-US" sz="3600">
              <a:solidFill>
                <a:srgbClr val="235078"/>
              </a:solidFill>
              <a:latin typeface="Amaranth" panose="02000503050000020004" pitchFamily="2"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8595414"/>
            <a:ext cx="9857035" cy="3416320"/>
          </a:xfrm>
          <a:prstGeom prst="rect">
            <a:avLst/>
          </a:prstGeom>
          <a:noFill/>
        </p:spPr>
        <p:txBody>
          <a:bodyPr wrap="square" rtlCol="0">
            <a:spAutoFit/>
          </a:bodyPr>
          <a:lstStyle>
            <a:defPPr>
              <a:defRPr kern="1200" smtId="4294967295"/>
            </a:defPPr>
          </a:lstStyle>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2"/>
              </a:rPr>
              <a:t>https://github.com/shaoanlu/faceswap-GAN</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3"/>
              </a:rPr>
              <a:t>https://www.researchgate.net/profile/Thanh_Nguyen372/publication/336058980_Deep_Learning_for_Deepfakes_Creation_and_Detection_A_Survey/links/5d8c932092851c33e93cc598/Deep-Learning-for-Deepfakes-Creation-and-Detection-A-Survey.pdf</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4"/>
              </a:rPr>
              <a:t>https://arxiv.org/pdf/1809.00888.pdf</a:t>
            </a:r>
            <a:endParaRPr lang="sr-Latn-RS" sz="240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sr-Latn-RS" sz="2400">
                <a:latin typeface="Titillium Web" panose="00000500000000000000" pitchFamily="2" charset="0"/>
                <a:ea typeface="Open Sans" panose="020B0606030504020204" pitchFamily="34" charset="0"/>
                <a:cs typeface="Open Sans" panose="020B0606030504020204" pitchFamily="34" charset="0"/>
                <a:hlinkClick r:id="rId5"/>
              </a:rPr>
              <a:t>https://github.com/DariusAf/MesoNet</a:t>
            </a:r>
            <a:endParaRPr lang="sr-Latn-RS" sz="2400">
              <a:latin typeface="Titillium Web" panose="00000500000000000000" pitchFamily="2" charset="0"/>
              <a:ea typeface="Open Sans" panose="020B0606030504020204" pitchFamily="34" charset="0"/>
              <a:cs typeface="Open Sans" panose="020B0606030504020204" pitchFamily="34" charset="0"/>
            </a:endParaRPr>
          </a:p>
          <a:p>
            <a:endParaRPr lang="sr-Latn-RS" sz="2400">
              <a:latin typeface="Titillium Web" panose="00000500000000000000" pitchFamily="2" charset="0"/>
              <a:ea typeface="Open Sans" panose="020B0606030504020204" pitchFamily="34" charset="0"/>
              <a:cs typeface="Open Sans" panose="020B0606030504020204" pitchFamily="34" charset="0"/>
            </a:endParaRPr>
          </a:p>
          <a:p>
            <a:endParaRPr lang="en-US" sz="2400">
              <a:latin typeface="Titillium Web" panose="00000500000000000000" pitchFamily="2" charset="0"/>
              <a:ea typeface="Open Sans" panose="020B0606030504020204" pitchFamily="34" charset="0"/>
              <a:cs typeface="Open Sans" panose="020B0606030504020204" pitchFamily="34" charset="0"/>
            </a:endParaRPr>
          </a:p>
        </p:txBody>
      </p:sp>
      <p:sp>
        <p:nvSpPr>
          <p:cNvPr id="22" name="Text Placeholder 16">
            <a:extLst>
              <a:ext uri="{FF2B5EF4-FFF2-40B4-BE49-F238E27FC236}">
                <a16:creationId xmlns:a16="http://schemas.microsoft.com/office/drawing/2014/main" id="{06239570-040D-4F90-A6A9-776A64B0D70A}"/>
              </a:ext>
            </a:extLst>
          </p:cNvPr>
          <p:cNvSpPr txBox="1"/>
          <p:nvPr/>
        </p:nvSpPr>
        <p:spPr>
          <a:xfrm>
            <a:off x="34882667" y="1129184"/>
            <a:ext cx="8002693" cy="3748719"/>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r"/>
            <a:r>
              <a:rPr lang="en-US" sz="5600">
                <a:solidFill>
                  <a:schemeClr val="bg1"/>
                </a:solidFill>
                <a:latin typeface="Titillium Web" panose="00000500000000000000" pitchFamily="2" charset="0"/>
              </a:rPr>
              <a:t>Softversko</a:t>
            </a:r>
            <a:r>
              <a:rPr lang="sr-Latn-RS" sz="5600">
                <a:solidFill>
                  <a:schemeClr val="bg1"/>
                </a:solidFill>
                <a:latin typeface="Titillium Web" panose="00000500000000000000" pitchFamily="2" charset="0"/>
              </a:rPr>
              <a:t> inženjerstvo i informacione tehnologije,</a:t>
            </a:r>
          </a:p>
          <a:p>
            <a:pPr algn="r"/>
            <a:r>
              <a:rPr lang="sr-Latn-RS" sz="5600">
                <a:solidFill>
                  <a:schemeClr val="bg1"/>
                </a:solidFill>
                <a:latin typeface="Titillium Web" panose="00000500000000000000" pitchFamily="2" charset="0"/>
              </a:rPr>
              <a:t>Fakultet tehničkih nauka u Novom Sadu</a:t>
            </a:r>
            <a:endParaRPr lang="en-US" sz="5600">
              <a:solidFill>
                <a:schemeClr val="bg1"/>
              </a:solidFill>
              <a:latin typeface="Titillium Web" panose="00000500000000000000" pitchFamily="2" charset="0"/>
            </a:endParaRPr>
          </a:p>
        </p:txBody>
      </p:sp>
      <p:pic>
        <p:nvPicPr>
          <p:cNvPr id="1026" name="Picture 2" descr="Резултат слика за deepfake example">
            <a:extLst>
              <a:ext uri="{FF2B5EF4-FFF2-40B4-BE49-F238E27FC236}">
                <a16:creationId xmlns:a16="http://schemas.microsoft.com/office/drawing/2014/main" id="{5E2E58C2-50A0-446A-9F95-6E72BDCC7D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837" y="13113977"/>
            <a:ext cx="9139765" cy="68548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4" name="Rectangle 5">
            <a:extLst>
              <a:ext uri="{FF2B5EF4-FFF2-40B4-BE49-F238E27FC236}">
                <a16:creationId xmlns:a16="http://schemas.microsoft.com/office/drawing/2014/main" id="{D86386F3-ABF4-4B62-BCDE-E6D489594AB3}"/>
              </a:ext>
            </a:extLst>
          </p:cNvPr>
          <p:cNvSpPr>
            <a:spLocks noChangeArrowheads="1"/>
          </p:cNvSpPr>
          <p:nvPr/>
        </p:nvSpPr>
        <p:spPr bwMode="auto">
          <a:xfrm>
            <a:off x="11521439" y="9911642"/>
            <a:ext cx="10058400" cy="784225"/>
          </a:xfrm>
          <a:prstGeom prst="rect">
            <a:avLst/>
          </a:prstGeom>
          <a:solidFill>
            <a:srgbClr val="67A6C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Formiranje deepfake</a:t>
            </a:r>
            <a:endParaRPr lang="en-US" sz="3600">
              <a:solidFill>
                <a:schemeClr val="bg1"/>
              </a:solidFill>
              <a:latin typeface="Amaranth" panose="02000503050000020004" pitchFamily="2" charset="0"/>
            </a:endParaRPr>
          </a:p>
        </p:txBody>
      </p:sp>
      <p:sp>
        <p:nvSpPr>
          <p:cNvPr id="26" name="Text Box 6">
            <a:extLst>
              <a:ext uri="{FF2B5EF4-FFF2-40B4-BE49-F238E27FC236}">
                <a16:creationId xmlns:a16="http://schemas.microsoft.com/office/drawing/2014/main" id="{7FE7BA33-3F4C-4A45-94EA-D68AC8AE1EF4}"/>
              </a:ext>
            </a:extLst>
          </p:cNvPr>
          <p:cNvSpPr txBox="1">
            <a:spLocks noChangeArrowheads="1"/>
          </p:cNvSpPr>
          <p:nvPr/>
        </p:nvSpPr>
        <p:spPr bwMode="auto">
          <a:xfrm>
            <a:off x="11521439" y="10872642"/>
            <a:ext cx="10058400" cy="555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Za formiranje deepfake video zapisa upotrebljava se prevashodno generativna kontradiktorna neuronska mreža (skr. </a:t>
            </a:r>
            <a:r>
              <a:rPr lang="sr-Latn-RS" sz="3200" b="1">
                <a:latin typeface="Titillium Web" panose="00000500000000000000" pitchFamily="2" charset="0"/>
                <a:ea typeface="Open Sans" panose="020B0606030504020204" pitchFamily="34" charset="0"/>
                <a:cs typeface="Open Sans" panose="020B0606030504020204" pitchFamily="34" charset="0"/>
              </a:rPr>
              <a:t>GAN</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en-US" sz="3200">
                <a:latin typeface="Titillium Web" panose="00000500000000000000" pitchFamily="2" charset="0"/>
                <a:ea typeface="Open Sans" panose="020B0606030504020204" pitchFamily="34" charset="0"/>
                <a:cs typeface="Open Sans" panose="020B0606030504020204" pitchFamily="34" charset="0"/>
              </a:rPr>
              <a:t>[1][2].</a:t>
            </a:r>
            <a:endParaRPr lang="sr-Latn-RS" sz="3200">
              <a:latin typeface="Titillium Web" panose="00000500000000000000" pitchFamily="2" charset="0"/>
              <a:ea typeface="Open Sans" panose="020B0606030504020204" pitchFamily="34" charset="0"/>
              <a:cs typeface="Open Sans" panose="020B0606030504020204" pitchFamily="34" charset="0"/>
            </a:endParaRPr>
          </a:p>
          <a:p>
            <a:pPr algn="just"/>
            <a:r>
              <a:rPr lang="sr-Latn-RS" sz="3200">
                <a:latin typeface="Titillium Web" panose="00000500000000000000" pitchFamily="2" charset="0"/>
                <a:ea typeface="Open Sans" panose="020B0606030504020204" pitchFamily="34" charset="0"/>
                <a:cs typeface="Open Sans" panose="020B0606030504020204" pitchFamily="34" charset="0"/>
              </a:rPr>
              <a:t>Odnosno najpre se upotrebom MTCNN mreže se izdvaja lice iz video zapisa, a potom se radi binarno maskiranje pojedinačnih slika lica koje potom GAN mreža koristi za treniranje konačnog modela.</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Ona se sastoji od: </a:t>
            </a:r>
            <a:r>
              <a:rPr lang="sr-Latn-RS" sz="3200" b="1">
                <a:latin typeface="Titillium Web" panose="00000500000000000000" pitchFamily="2" charset="0"/>
                <a:ea typeface="Open Sans" panose="020B0606030504020204" pitchFamily="34" charset="0"/>
                <a:cs typeface="Open Sans" panose="020B0606030504020204" pitchFamily="34" charset="0"/>
              </a:rPr>
              <a:t>enkodera</a:t>
            </a:r>
            <a:r>
              <a:rPr lang="sr-Latn-RS" sz="3200">
                <a:latin typeface="Titillium Web" panose="00000500000000000000" pitchFamily="2" charset="0"/>
                <a:ea typeface="Open Sans" panose="020B0606030504020204" pitchFamily="34" charset="0"/>
                <a:cs typeface="Open Sans" panose="020B0606030504020204" pitchFamily="34" charset="0"/>
              </a:rPr>
              <a:t>, </a:t>
            </a:r>
            <a:r>
              <a:rPr lang="sr-Latn-RS" sz="3200" b="1">
                <a:latin typeface="Titillium Web" panose="00000500000000000000" pitchFamily="2" charset="0"/>
                <a:ea typeface="Open Sans" panose="020B0606030504020204" pitchFamily="34" charset="0"/>
                <a:cs typeface="Open Sans" panose="020B0606030504020204" pitchFamily="34" charset="0"/>
              </a:rPr>
              <a:t>dekodera</a:t>
            </a:r>
            <a:r>
              <a:rPr lang="sr-Latn-RS" sz="3200">
                <a:latin typeface="Titillium Web" panose="00000500000000000000" pitchFamily="2" charset="0"/>
                <a:ea typeface="Open Sans" panose="020B0606030504020204" pitchFamily="34" charset="0"/>
                <a:cs typeface="Open Sans" panose="020B0606030504020204" pitchFamily="34" charset="0"/>
              </a:rPr>
              <a:t> i </a:t>
            </a:r>
            <a:r>
              <a:rPr lang="sr-Latn-RS" sz="3200" b="1">
                <a:latin typeface="Titillium Web" panose="00000500000000000000" pitchFamily="2" charset="0"/>
                <a:ea typeface="Open Sans" panose="020B0606030504020204" pitchFamily="34" charset="0"/>
                <a:cs typeface="Open Sans" panose="020B0606030504020204" pitchFamily="34" charset="0"/>
              </a:rPr>
              <a:t>diskriminatora</a:t>
            </a:r>
            <a:r>
              <a:rPr lang="sr-Latn-RS" sz="3200">
                <a:latin typeface="Titillium Web" panose="00000500000000000000" pitchFamily="2" charset="0"/>
                <a:ea typeface="Open Sans" panose="020B0606030504020204" pitchFamily="34" charset="0"/>
                <a:cs typeface="Open Sans" panose="020B0606030504020204" pitchFamily="34" charset="0"/>
              </a:rPr>
              <a:t>, </a:t>
            </a:r>
            <a:endParaRPr lang="sr-Latn-RS" sz="3200" b="1">
              <a:latin typeface="Titillium Web" panose="00000500000000000000" pitchFamily="2" charset="0"/>
              <a:ea typeface="Open Sans" panose="020B0606030504020204" pitchFamily="34" charset="0"/>
              <a:cs typeface="Open Sans" panose="020B0606030504020204" pitchFamily="34" charset="0"/>
            </a:endParaRPr>
          </a:p>
          <a:p>
            <a:pPr algn="just"/>
            <a:r>
              <a:rPr lang="sr-Latn-RS" sz="3200">
                <a:latin typeface="Titillium Web" panose="00000500000000000000" pitchFamily="2" charset="0"/>
                <a:ea typeface="Open Sans" panose="020B0606030504020204" pitchFamily="34" charset="0"/>
                <a:cs typeface="Open Sans" panose="020B0606030504020204" pitchFamily="34" charset="0"/>
              </a:rPr>
              <a:t>Na samom kraju se korišćenjem konvertora vrši formiranje deepfake video zapisa na osnovu ulaznog video zapisa i treniranog modela.</a:t>
            </a:r>
          </a:p>
        </p:txBody>
      </p:sp>
      <p:sp>
        <p:nvSpPr>
          <p:cNvPr id="27" name="Text Box 6">
            <a:extLst>
              <a:ext uri="{FF2B5EF4-FFF2-40B4-BE49-F238E27FC236}">
                <a16:creationId xmlns:a16="http://schemas.microsoft.com/office/drawing/2014/main" id="{F3A4024B-EB55-4715-AA48-F8EE021866C3}"/>
              </a:ext>
            </a:extLst>
          </p:cNvPr>
          <p:cNvSpPr txBox="1">
            <a:spLocks noChangeArrowheads="1"/>
          </p:cNvSpPr>
          <p:nvPr/>
        </p:nvSpPr>
        <p:spPr bwMode="auto">
          <a:xfrm>
            <a:off x="22311358" y="8000231"/>
            <a:ext cx="10058400" cy="210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Konvolutivne neuronske mreže su se koristile pri detekciji deepfake-a, a oslanjali smo se na </a:t>
            </a:r>
            <a:r>
              <a:rPr lang="sr-Latn-RS" sz="3200" b="1">
                <a:latin typeface="Titillium Web" panose="00000500000000000000" pitchFamily="2" charset="0"/>
                <a:ea typeface="Open Sans" panose="020B0606030504020204" pitchFamily="34" charset="0"/>
                <a:cs typeface="Open Sans" panose="020B0606030504020204" pitchFamily="34" charset="0"/>
              </a:rPr>
              <a:t>MesoNET</a:t>
            </a:r>
            <a:r>
              <a:rPr lang="sr-Latn-RS" sz="3200">
                <a:latin typeface="Titillium Web" panose="00000500000000000000" pitchFamily="2" charset="0"/>
                <a:ea typeface="Open Sans" panose="020B0606030504020204" pitchFamily="34" charset="0"/>
                <a:cs typeface="Open Sans" panose="020B0606030504020204" pitchFamily="34" charset="0"/>
              </a:rPr>
              <a:t> arhitekturu </a:t>
            </a:r>
            <a:r>
              <a:rPr lang="en-US" sz="3200">
                <a:latin typeface="Titillium Web" panose="00000500000000000000" pitchFamily="2" charset="0"/>
                <a:ea typeface="Open Sans" panose="020B0606030504020204" pitchFamily="34" charset="0"/>
                <a:cs typeface="Open Sans" panose="020B0606030504020204" pitchFamily="34" charset="0"/>
              </a:rPr>
              <a:t>[</a:t>
            </a:r>
            <a:r>
              <a:rPr lang="sr-Latn-RS" sz="3200">
                <a:latin typeface="Titillium Web" panose="00000500000000000000" pitchFamily="2" charset="0"/>
                <a:ea typeface="Open Sans" panose="020B0606030504020204" pitchFamily="34" charset="0"/>
                <a:cs typeface="Open Sans" panose="020B0606030504020204" pitchFamily="34" charset="0"/>
              </a:rPr>
              <a:t>3</a:t>
            </a:r>
            <a:r>
              <a:rPr lang="en-US" sz="3200">
                <a:latin typeface="Titillium Web" panose="00000500000000000000" pitchFamily="2" charset="0"/>
                <a:ea typeface="Open Sans" panose="020B0606030504020204" pitchFamily="34" charset="0"/>
                <a:cs typeface="Open Sans" panose="020B0606030504020204" pitchFamily="34" charset="0"/>
              </a:rPr>
              <a:t>]</a:t>
            </a:r>
            <a:r>
              <a:rPr lang="sr-Latn-RS" sz="3200">
                <a:latin typeface="Titillium Web" panose="00000500000000000000" pitchFamily="2" charset="0"/>
                <a:ea typeface="Open Sans" panose="020B0606030504020204" pitchFamily="34" charset="0"/>
                <a:cs typeface="Open Sans" panose="020B0606030504020204" pitchFamily="34" charset="0"/>
              </a:rPr>
              <a:t>, konkretno koristeći </a:t>
            </a:r>
            <a:r>
              <a:rPr lang="sr-Latn-RS" sz="3200" b="1">
                <a:latin typeface="Titillium Web" panose="00000500000000000000" pitchFamily="2" charset="0"/>
                <a:ea typeface="Open Sans" panose="020B0606030504020204" pitchFamily="34" charset="0"/>
                <a:cs typeface="Open Sans" panose="020B0606030504020204" pitchFamily="34" charset="0"/>
              </a:rPr>
              <a:t>Meso-4</a:t>
            </a:r>
            <a:r>
              <a:rPr lang="sr-Latn-RS" sz="3200">
                <a:latin typeface="Titillium Web" panose="00000500000000000000" pitchFamily="2" charset="0"/>
                <a:ea typeface="Open Sans" panose="020B0606030504020204" pitchFamily="34" charset="0"/>
                <a:cs typeface="Open Sans" panose="020B0606030504020204" pitchFamily="34" charset="0"/>
              </a:rPr>
              <a:t> konvolucione neuronske mreže. </a:t>
            </a:r>
          </a:p>
        </p:txBody>
      </p:sp>
      <p:sp>
        <p:nvSpPr>
          <p:cNvPr id="29" name="Text Box 6">
            <a:extLst>
              <a:ext uri="{FF2B5EF4-FFF2-40B4-BE49-F238E27FC236}">
                <a16:creationId xmlns:a16="http://schemas.microsoft.com/office/drawing/2014/main" id="{21EB0824-1A53-4586-B80F-396B5F9738F1}"/>
              </a:ext>
            </a:extLst>
          </p:cNvPr>
          <p:cNvSpPr txBox="1">
            <a:spLocks noChangeArrowheads="1"/>
          </p:cNvSpPr>
          <p:nvPr/>
        </p:nvSpPr>
        <p:spPr bwMode="auto">
          <a:xfrm>
            <a:off x="1190837" y="20479639"/>
            <a:ext cx="9144000" cy="4078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 Krađa identiteta u vidu deepfake video zapisa je u mnogim zemljama zakonom zabranjena jer može biti iskorišćena u razne političke svrhe u vidu demokratskih procesa, kao i za davanje lažnih vesti i širenje lažnih izjava od strane javnih ličnosti.</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 Pored toga, razvoj ove tehnologije vrši se i u edukativne svrhe, na koje se i mi konkretno u ovom rešenju oslanjamo.</a:t>
            </a:r>
          </a:p>
        </p:txBody>
      </p:sp>
      <p:sp>
        <p:nvSpPr>
          <p:cNvPr id="30" name="Rectangle 5">
            <a:extLst>
              <a:ext uri="{FF2B5EF4-FFF2-40B4-BE49-F238E27FC236}">
                <a16:creationId xmlns:a16="http://schemas.microsoft.com/office/drawing/2014/main" id="{AA41BBD4-E3C6-4424-A8B9-0BC092982F39}"/>
              </a:ext>
            </a:extLst>
          </p:cNvPr>
          <p:cNvSpPr>
            <a:spLocks noChangeArrowheads="1"/>
          </p:cNvSpPr>
          <p:nvPr/>
        </p:nvSpPr>
        <p:spPr bwMode="auto">
          <a:xfrm>
            <a:off x="22311358" y="7125251"/>
            <a:ext cx="10058400" cy="784225"/>
          </a:xfrm>
          <a:prstGeom prst="rect">
            <a:avLst/>
          </a:prstGeom>
          <a:solidFill>
            <a:srgbClr val="67A6C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Detekcija deepfake</a:t>
            </a:r>
            <a:endParaRPr lang="en-US" sz="3600">
              <a:solidFill>
                <a:schemeClr val="bg1"/>
              </a:solidFill>
              <a:latin typeface="Amaranth" panose="02000503050000020004" pitchFamily="2" charset="0"/>
            </a:endParaRPr>
          </a:p>
        </p:txBody>
      </p:sp>
      <p:graphicFrame>
        <p:nvGraphicFramePr>
          <p:cNvPr id="7" name="Chart 6">
            <a:extLst>
              <a:ext uri="{FF2B5EF4-FFF2-40B4-BE49-F238E27FC236}">
                <a16:creationId xmlns:a16="http://schemas.microsoft.com/office/drawing/2014/main" id="{65ADD50F-EB8B-4E0A-8844-A6A1C7C11761}"/>
              </a:ext>
            </a:extLst>
          </p:cNvPr>
          <p:cNvGraphicFramePr/>
          <p:nvPr>
            <p:extLst>
              <p:ext uri="{D42A27DB-BD31-4B8C-83A1-F6EECF244321}">
                <p14:modId xmlns:p14="http://schemas.microsoft.com/office/powerpoint/2010/main" val="2469738247"/>
              </p:ext>
            </p:extLst>
          </p:nvPr>
        </p:nvGraphicFramePr>
        <p:xfrm>
          <a:off x="22311358" y="15144853"/>
          <a:ext cx="10058400" cy="6017895"/>
        </p:xfrm>
        <a:graphic>
          <a:graphicData uri="http://schemas.openxmlformats.org/drawingml/2006/chart">
            <c:chart xmlns:c="http://schemas.openxmlformats.org/drawingml/2006/chart" xmlns:r="http://schemas.openxmlformats.org/officeDocument/2006/relationships" r:id="rId7"/>
          </a:graphicData>
        </a:graphic>
      </p:graphicFrame>
      <p:sp>
        <p:nvSpPr>
          <p:cNvPr id="40" name="Rectangle 5">
            <a:extLst>
              <a:ext uri="{FF2B5EF4-FFF2-40B4-BE49-F238E27FC236}">
                <a16:creationId xmlns:a16="http://schemas.microsoft.com/office/drawing/2014/main" id="{13515DF5-B1DD-4C15-8F7E-01AEB595B4D8}"/>
              </a:ext>
            </a:extLst>
          </p:cNvPr>
          <p:cNvSpPr>
            <a:spLocks noChangeArrowheads="1"/>
          </p:cNvSpPr>
          <p:nvPr/>
        </p:nvSpPr>
        <p:spPr bwMode="auto">
          <a:xfrm>
            <a:off x="33101276" y="20802927"/>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Zaključak</a:t>
            </a:r>
            <a:endParaRPr lang="en-US" sz="3600">
              <a:solidFill>
                <a:schemeClr val="bg1"/>
              </a:solidFill>
              <a:latin typeface="Amaranth" panose="02000503050000020004" pitchFamily="2" charset="0"/>
            </a:endParaRPr>
          </a:p>
        </p:txBody>
      </p:sp>
      <p:sp>
        <p:nvSpPr>
          <p:cNvPr id="41" name="Text Box 6">
            <a:extLst>
              <a:ext uri="{FF2B5EF4-FFF2-40B4-BE49-F238E27FC236}">
                <a16:creationId xmlns:a16="http://schemas.microsoft.com/office/drawing/2014/main" id="{C909F012-C119-4EB3-9083-87B1F9A15645}"/>
              </a:ext>
            </a:extLst>
          </p:cNvPr>
          <p:cNvSpPr txBox="1">
            <a:spLocks noChangeArrowheads="1"/>
          </p:cNvSpPr>
          <p:nvPr/>
        </p:nvSpPr>
        <p:spPr bwMode="auto">
          <a:xfrm>
            <a:off x="33101276" y="21677907"/>
            <a:ext cx="10058400" cy="260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Moguće je doći do zadovoljavajućih rezultata kod oba rešenja nakon ne toliko dugog treniranja mreže. Međutim do problema dolazi kod ulaznih slika koje imaju siluetu koja se prepozna kao ljudsko lice, pa bi smo predložili da dalji razvoj uključi možda i boju tena kože.</a:t>
            </a:r>
            <a:endParaRPr lang="en-US" sz="3200">
              <a:latin typeface="Titillium Web" panose="00000500000000000000" pitchFamily="2" charset="0"/>
              <a:ea typeface="Open Sans" panose="020B0606030504020204" pitchFamily="34" charset="0"/>
              <a:cs typeface="Open Sans" panose="020B0606030504020204" pitchFamily="34" charset="0"/>
            </a:endParaRPr>
          </a:p>
        </p:txBody>
      </p:sp>
      <p:pic>
        <p:nvPicPr>
          <p:cNvPr id="1034" name="Picture 10" descr="flow_chart">
            <a:extLst>
              <a:ext uri="{FF2B5EF4-FFF2-40B4-BE49-F238E27FC236}">
                <a16:creationId xmlns:a16="http://schemas.microsoft.com/office/drawing/2014/main" id="{2C75E4B9-B14D-4BA0-A977-2B9FD10AFAB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5779"/>
          <a:stretch/>
        </p:blipFill>
        <p:spPr bwMode="auto">
          <a:xfrm>
            <a:off x="731520" y="25561839"/>
            <a:ext cx="12070080" cy="54234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59CAB40-3714-4835-8EF8-982CE34BE430}"/>
              </a:ext>
            </a:extLst>
          </p:cNvPr>
          <p:cNvPicPr>
            <a:picLocks noChangeAspect="1"/>
          </p:cNvPicPr>
          <p:nvPr/>
        </p:nvPicPr>
        <p:blipFill>
          <a:blip r:embed="rId9"/>
          <a:stretch>
            <a:fillRect/>
          </a:stretch>
        </p:blipFill>
        <p:spPr>
          <a:xfrm>
            <a:off x="11521439" y="16634820"/>
            <a:ext cx="10058400" cy="11463107"/>
          </a:xfrm>
          <a:prstGeom prst="rect">
            <a:avLst/>
          </a:prstGeom>
        </p:spPr>
      </p:pic>
      <p:sp>
        <p:nvSpPr>
          <p:cNvPr id="47" name="Rectangle 5">
            <a:extLst>
              <a:ext uri="{FF2B5EF4-FFF2-40B4-BE49-F238E27FC236}">
                <a16:creationId xmlns:a16="http://schemas.microsoft.com/office/drawing/2014/main" id="{DC87AB4A-7B7F-4C18-BF80-16B658ADB60D}"/>
              </a:ext>
            </a:extLst>
          </p:cNvPr>
          <p:cNvSpPr>
            <a:spLocks noChangeArrowheads="1"/>
          </p:cNvSpPr>
          <p:nvPr/>
        </p:nvSpPr>
        <p:spPr bwMode="auto">
          <a:xfrm>
            <a:off x="33101276" y="13354598"/>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sr-Latn-RS" sz="3600">
                <a:solidFill>
                  <a:schemeClr val="bg1"/>
                </a:solidFill>
                <a:latin typeface="Amaranth" panose="02000503050000020004" pitchFamily="2" charset="0"/>
              </a:rPr>
              <a:t>Skupovi podataka</a:t>
            </a:r>
            <a:endParaRPr lang="en-US" sz="3600">
              <a:solidFill>
                <a:schemeClr val="bg1"/>
              </a:solidFill>
              <a:latin typeface="Amaranth" panose="02000503050000020004" pitchFamily="2" charset="0"/>
            </a:endParaRPr>
          </a:p>
        </p:txBody>
      </p:sp>
      <p:sp>
        <p:nvSpPr>
          <p:cNvPr id="48" name="Text Box 6">
            <a:extLst>
              <a:ext uri="{FF2B5EF4-FFF2-40B4-BE49-F238E27FC236}">
                <a16:creationId xmlns:a16="http://schemas.microsoft.com/office/drawing/2014/main" id="{EC6CEC39-346F-43F5-AFC4-A44F66E802D2}"/>
              </a:ext>
            </a:extLst>
          </p:cNvPr>
          <p:cNvSpPr txBox="1">
            <a:spLocks noChangeArrowheads="1"/>
          </p:cNvSpPr>
          <p:nvPr/>
        </p:nvSpPr>
        <p:spPr bwMode="auto">
          <a:xfrm>
            <a:off x="33101276" y="14209559"/>
            <a:ext cx="10058400" cy="60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Prilikom formiranja deepfake video zapisa su korišćena izdvojena lica iz video zapisa koji su preuzeti sa interneta, konkretno Youtube-a. Svaki skup je grupisan po dve osobe čija su se lica zamenjivala. </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Za potrebe detekcije deepfake video zapisa prilikom treniranja korišćen je javno dostupan skup podataka koji je izvučen iz rada o MesoNET arhitekturi </a:t>
            </a:r>
            <a:r>
              <a:rPr lang="en-US" sz="3200">
                <a:latin typeface="Titillium Web" panose="00000500000000000000" pitchFamily="2" charset="0"/>
                <a:ea typeface="Open Sans" panose="020B0606030504020204" pitchFamily="34" charset="0"/>
                <a:cs typeface="Open Sans" panose="020B0606030504020204" pitchFamily="34" charset="0"/>
              </a:rPr>
              <a:t>[</a:t>
            </a:r>
            <a:r>
              <a:rPr lang="sr-Latn-RS" sz="3200">
                <a:latin typeface="Titillium Web" panose="00000500000000000000" pitchFamily="2" charset="0"/>
                <a:ea typeface="Open Sans" panose="020B0606030504020204" pitchFamily="34" charset="0"/>
                <a:cs typeface="Open Sans" panose="020B0606030504020204" pitchFamily="34" charset="0"/>
              </a:rPr>
              <a:t>4</a:t>
            </a:r>
            <a:r>
              <a:rPr lang="en-US" sz="3200">
                <a:latin typeface="Titillium Web" panose="00000500000000000000" pitchFamily="2" charset="0"/>
                <a:ea typeface="Open Sans" panose="020B0606030504020204" pitchFamily="34" charset="0"/>
                <a:cs typeface="Open Sans" panose="020B0606030504020204" pitchFamily="34" charset="0"/>
              </a:rPr>
              <a:t>]</a:t>
            </a:r>
            <a:r>
              <a:rPr lang="sr-Latn-RS" sz="3200">
                <a:latin typeface="Titillium Web" panose="00000500000000000000" pitchFamily="2" charset="0"/>
                <a:ea typeface="Open Sans" panose="020B0606030504020204" pitchFamily="34" charset="0"/>
                <a:cs typeface="Open Sans" panose="020B0606030504020204" pitchFamily="34" charset="0"/>
              </a:rPr>
              <a:t>.</a:t>
            </a:r>
          </a:p>
          <a:p>
            <a:pPr algn="just"/>
            <a:r>
              <a:rPr lang="sr-Latn-RS" sz="3200">
                <a:latin typeface="Titillium Web" panose="00000500000000000000" pitchFamily="2" charset="0"/>
                <a:ea typeface="Open Sans" panose="020B0606030504020204" pitchFamily="34" charset="0"/>
                <a:cs typeface="Open Sans" panose="020B0606030504020204" pitchFamily="34" charset="0"/>
              </a:rPr>
              <a:t>Skup podataka se sastoji iz trening skupa i skupa za validaciju. Svaki od navedenih skupova sadrži posebno fascikle sa deepfake i realnim slikama. Konkretno te dve fascikle predstavljaju klasifikaciju koja se koristi za predikciju.</a:t>
            </a:r>
          </a:p>
        </p:txBody>
      </p:sp>
      <p:sp>
        <p:nvSpPr>
          <p:cNvPr id="34" name="Text Box 6">
            <a:extLst>
              <a:ext uri="{FF2B5EF4-FFF2-40B4-BE49-F238E27FC236}">
                <a16:creationId xmlns:a16="http://schemas.microsoft.com/office/drawing/2014/main" id="{172EC3DF-7A0E-469D-A702-A86B5E47CA22}"/>
              </a:ext>
            </a:extLst>
          </p:cNvPr>
          <p:cNvSpPr txBox="1">
            <a:spLocks noChangeArrowheads="1"/>
          </p:cNvSpPr>
          <p:nvPr/>
        </p:nvSpPr>
        <p:spPr bwMode="auto">
          <a:xfrm>
            <a:off x="22311358" y="21552307"/>
            <a:ext cx="10058400" cy="210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sr-Latn-RS" sz="3200">
                <a:latin typeface="Titillium Web" panose="00000500000000000000" pitchFamily="2" charset="0"/>
                <a:ea typeface="Open Sans" panose="020B0606030504020204" pitchFamily="34" charset="0"/>
                <a:cs typeface="Open Sans" panose="020B0606030504020204" pitchFamily="34" charset="0"/>
              </a:rPr>
              <a:t>Prilikom treniranja Meso-4 mreže za detekciju deepfake video zapisa došli smo do zaključka da je optimalan broj epoha za treniranje iste oko </a:t>
            </a:r>
            <a:r>
              <a:rPr lang="en-US" sz="3200">
                <a:latin typeface="Titillium Web" panose="00000500000000000000" pitchFamily="2" charset="0"/>
                <a:ea typeface="Open Sans" panose="020B0606030504020204" pitchFamily="34" charset="0"/>
                <a:cs typeface="Open Sans" panose="020B0606030504020204" pitchFamily="34" charset="0"/>
              </a:rPr>
              <a:t>84</a:t>
            </a:r>
            <a:r>
              <a:rPr lang="sr-Latn-RS" sz="3200">
                <a:latin typeface="Titillium Web" panose="00000500000000000000" pitchFamily="2" charset="0"/>
                <a:ea typeface="Open Sans" panose="020B0606030504020204" pitchFamily="34" charset="0"/>
                <a:cs typeface="Open Sans" panose="020B0606030504020204" pitchFamily="34" charset="0"/>
              </a:rPr>
              <a:t>, konkretno za skup podataka koji je korišćen, a opisan u nastavku.</a:t>
            </a:r>
          </a:p>
        </p:txBody>
      </p:sp>
      <p:graphicFrame>
        <p:nvGraphicFramePr>
          <p:cNvPr id="42" name="Chart 41">
            <a:extLst>
              <a:ext uri="{FF2B5EF4-FFF2-40B4-BE49-F238E27FC236}">
                <a16:creationId xmlns:a16="http://schemas.microsoft.com/office/drawing/2014/main" id="{560553B8-B280-4CF6-968D-BA06C34C139F}"/>
              </a:ext>
            </a:extLst>
          </p:cNvPr>
          <p:cNvGraphicFramePr/>
          <p:nvPr>
            <p:extLst>
              <p:ext uri="{D42A27DB-BD31-4B8C-83A1-F6EECF244321}">
                <p14:modId xmlns:p14="http://schemas.microsoft.com/office/powerpoint/2010/main" val="3170917687"/>
              </p:ext>
            </p:extLst>
          </p:nvPr>
        </p:nvGraphicFramePr>
        <p:xfrm>
          <a:off x="22311358" y="24106253"/>
          <a:ext cx="10058400" cy="601789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3" name="Chart 42">
            <a:extLst>
              <a:ext uri="{FF2B5EF4-FFF2-40B4-BE49-F238E27FC236}">
                <a16:creationId xmlns:a16="http://schemas.microsoft.com/office/drawing/2014/main" id="{AE16FF3D-34A8-4392-B7E9-E818597E4CED}"/>
              </a:ext>
            </a:extLst>
          </p:cNvPr>
          <p:cNvGraphicFramePr/>
          <p:nvPr>
            <p:extLst>
              <p:ext uri="{D42A27DB-BD31-4B8C-83A1-F6EECF244321}">
                <p14:modId xmlns:p14="http://schemas.microsoft.com/office/powerpoint/2010/main" val="3849896171"/>
              </p:ext>
            </p:extLst>
          </p:nvPr>
        </p:nvGraphicFramePr>
        <p:xfrm>
          <a:off x="33101276" y="6971476"/>
          <a:ext cx="10058400" cy="6017895"/>
        </p:xfrm>
        <a:graphic>
          <a:graphicData uri="http://schemas.openxmlformats.org/drawingml/2006/chart">
            <c:chart xmlns:c="http://schemas.openxmlformats.org/drawingml/2006/chart" xmlns:r="http://schemas.openxmlformats.org/officeDocument/2006/relationships" r:id="rId11"/>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408</TotalTime>
  <Words>657</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Milan Pavlov</cp:lastModifiedBy>
  <cp:revision>55</cp:revision>
  <dcterms:modified xsi:type="dcterms:W3CDTF">2021-02-14T20:06:27Z</dcterms:modified>
  <cp:category>scientific poster PowerPoint</cp:category>
</cp:coreProperties>
</file>