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
      <p:font typeface="Titillium Web" panose="020B0604020202020204" charset="0"/>
      <p:regular r:id="rId4"/>
    </p:embeddedFont>
  </p:embeddedFontLst>
  <p:custDataLst>
    <p:tags r:id="rId5"/>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6C5"/>
    <a:srgbClr val="A4C9DC"/>
    <a:srgbClr val="235078"/>
    <a:srgbClr val="B4D3E2"/>
    <a:srgbClr val="666666"/>
    <a:srgbClr val="AECFE0"/>
    <a:srgbClr val="A7D1D9"/>
    <a:srgbClr val="AEC9D2"/>
    <a:srgbClr val="D1E0E5"/>
    <a:srgbClr val="CE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34" d="100"/>
          <a:sy n="34" d="100"/>
        </p:scale>
        <p:origin x="2658" y="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Adversarial Loss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Sheet1!$B$2:$B$10</c:f>
              <c:numCache>
                <c:formatCode>General</c:formatCode>
                <c:ptCount val="9"/>
                <c:pt idx="0">
                  <c:v>0.14319999999999999</c:v>
                </c:pt>
                <c:pt idx="1">
                  <c:v>0.1</c:v>
                </c:pt>
                <c:pt idx="2">
                  <c:v>6.83E-2</c:v>
                </c:pt>
                <c:pt idx="3">
                  <c:v>6.1600000000000002E-2</c:v>
                </c:pt>
                <c:pt idx="4">
                  <c:v>5.4800000000000001E-2</c:v>
                </c:pt>
                <c:pt idx="5">
                  <c:v>5.62E-2</c:v>
                </c:pt>
                <c:pt idx="6">
                  <c:v>0.1033</c:v>
                </c:pt>
                <c:pt idx="7">
                  <c:v>0.1263</c:v>
                </c:pt>
                <c:pt idx="8">
                  <c:v>0.13669999999999999</c:v>
                </c:pt>
              </c:numCache>
            </c:numRef>
          </c:val>
          <c:smooth val="0"/>
          <c:extLst>
            <c:ext xmlns:c16="http://schemas.microsoft.com/office/drawing/2014/chart" uri="{C3380CC4-5D6E-409C-BE32-E72D297353CC}">
              <c16:uniqueId val="{00000000-3001-4AC9-A29F-74A9B7173FE3}"/>
            </c:ext>
          </c:extLst>
        </c:ser>
        <c:ser>
          <c:idx val="1"/>
          <c:order val="1"/>
          <c:tx>
            <c:strRef>
              <c:f>Sheet1!$C$1</c:f>
              <c:strCache>
                <c:ptCount val="1"/>
                <c:pt idx="0">
                  <c:v>Reconstruction loss</c:v>
                </c:pt>
              </c:strCache>
            </c:strRef>
          </c:tx>
          <c:spPr>
            <a:ln w="34925" cap="rnd">
              <a:solidFill>
                <a:srgbClr val="00B05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Sheet1!$C$2:$C$10</c:f>
              <c:numCache>
                <c:formatCode>General</c:formatCode>
                <c:ptCount val="9"/>
                <c:pt idx="0">
                  <c:v>2.1408999999999998</c:v>
                </c:pt>
                <c:pt idx="1">
                  <c:v>0.99739999999999995</c:v>
                </c:pt>
                <c:pt idx="2">
                  <c:v>0.85650000000000004</c:v>
                </c:pt>
                <c:pt idx="3">
                  <c:v>0.80840000000000001</c:v>
                </c:pt>
                <c:pt idx="4">
                  <c:v>0.74550000000000005</c:v>
                </c:pt>
                <c:pt idx="5">
                  <c:v>0.71960000000000002</c:v>
                </c:pt>
                <c:pt idx="6">
                  <c:v>0.67379999999999995</c:v>
                </c:pt>
                <c:pt idx="7">
                  <c:v>0.58260000000000001</c:v>
                </c:pt>
                <c:pt idx="8">
                  <c:v>0.4803</c:v>
                </c:pt>
              </c:numCache>
            </c:numRef>
          </c:val>
          <c:smooth val="0"/>
          <c:extLst>
            <c:ext xmlns:c16="http://schemas.microsoft.com/office/drawing/2014/chart" uri="{C3380CC4-5D6E-409C-BE32-E72D297353CC}">
              <c16:uniqueId val="{00000004-3001-4AC9-A29F-74A9B7173FE3}"/>
            </c:ext>
          </c:extLst>
        </c:ser>
        <c:ser>
          <c:idx val="2"/>
          <c:order val="2"/>
          <c:tx>
            <c:strRef>
              <c:f>Sheet1!$D$1</c:f>
              <c:strCache>
                <c:ptCount val="1"/>
                <c:pt idx="0">
                  <c:v>Edge loss</c:v>
                </c:pt>
              </c:strCache>
            </c:strRef>
          </c:tx>
          <c:spPr>
            <a:ln w="34925" cap="rnd">
              <a:solidFill>
                <a:srgbClr val="0070C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Sheet1!$D$2:$D$10</c:f>
              <c:numCache>
                <c:formatCode>General</c:formatCode>
                <c:ptCount val="9"/>
                <c:pt idx="0">
                  <c:v>0.77629999999999999</c:v>
                </c:pt>
                <c:pt idx="1">
                  <c:v>0.5655</c:v>
                </c:pt>
                <c:pt idx="2">
                  <c:v>0.53269999999999995</c:v>
                </c:pt>
                <c:pt idx="3">
                  <c:v>0.51800000000000002</c:v>
                </c:pt>
                <c:pt idx="4">
                  <c:v>0.52359999999999995</c:v>
                </c:pt>
                <c:pt idx="5">
                  <c:v>0.49969999999999998</c:v>
                </c:pt>
                <c:pt idx="6">
                  <c:v>0.48849999999999999</c:v>
                </c:pt>
                <c:pt idx="7">
                  <c:v>0.45579999999999998</c:v>
                </c:pt>
                <c:pt idx="8">
                  <c:v>0.43070000000000003</c:v>
                </c:pt>
              </c:numCache>
            </c:numRef>
          </c:val>
          <c:smooth val="0"/>
          <c:extLst>
            <c:ext xmlns:c16="http://schemas.microsoft.com/office/drawing/2014/chart" uri="{C3380CC4-5D6E-409C-BE32-E72D297353CC}">
              <c16:uniqueId val="{00000005-3001-4AC9-A29F-74A9B7173FE3}"/>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smtId="4294967295"/>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researchgate.net/profile/Thanh_Nguyen372/publication/336058980_Deep_Learning_for_Deepfakes_Creation_and_Detection_A_Survey/links/5d8c932092851c33e93cc598/Deep-Learning-for-Deepfakes-Creation-and-Detection-A-Survey.pdf" TargetMode="External"/><Relationship Id="rId7" Type="http://schemas.openxmlformats.org/officeDocument/2006/relationships/chart" Target="../charts/chart1.xml"/><Relationship Id="rId2" Type="http://schemas.openxmlformats.org/officeDocument/2006/relationships/hyperlink" Target="https://github.com/shaoanlu/faceswap-GAN"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github.com/DariusAf/MesoNet" TargetMode="External"/><Relationship Id="rId4" Type="http://schemas.openxmlformats.org/officeDocument/2006/relationships/hyperlink" Target="https://arxiv.org/pdf/1809.00888.pdf"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1"/>
            <a:ext cx="10058400" cy="17931085"/>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Korišćenje </a:t>
            </a:r>
            <a:r>
              <a:rPr lang="en-US" sz="3200" b="1">
                <a:latin typeface="Titillium Web" panose="00000500000000000000" pitchFamily="2" charset="0"/>
                <a:ea typeface="Open Sans" panose="020B0606030504020204" pitchFamily="34" charset="0"/>
                <a:cs typeface="Open Sans" panose="020B0606030504020204" pitchFamily="34" charset="0"/>
              </a:rPr>
              <a:t>deepfake</a:t>
            </a:r>
            <a:r>
              <a:rPr lang="en-US" sz="3200">
                <a:latin typeface="Titillium Web" panose="00000500000000000000" pitchFamily="2" charset="0"/>
                <a:ea typeface="Open Sans" panose="020B0606030504020204" pitchFamily="34" charset="0"/>
                <a:cs typeface="Open Sans" panose="020B0606030504020204" pitchFamily="34" charset="0"/>
              </a:rPr>
              <a:t> video zapisa se koristi u dosta loše svrhe, pa bi fokus našeg projekta bio da napravimo rešenje koje detektuje takve video zapise, a pored toga bi smo napravili i rešenje koje bi formiralo navedene video zapise i na taj način bi bolje evaluirali samu detekciju. Ovo rešenje bi našlo dobru primenu u detekciji već navedenih “deepfake” video zapisa i time smanjilo zloupotrebu i krađu identiteta.</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nchor="ctr"/>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err="1">
                <a:solidFill>
                  <a:schemeClr val="bg1"/>
                </a:solidFill>
                <a:latin typeface="Amaranth" panose="02000503050000020004" pitchFamily="2" charset="0"/>
              </a:rPr>
              <a:t>Formiranje</a:t>
            </a:r>
            <a:r>
              <a:rPr lang="en-US" sz="8500">
                <a:solidFill>
                  <a:schemeClr val="bg1"/>
                </a:solidFill>
                <a:latin typeface="Amaranth" panose="02000503050000020004" pitchFamily="2" charset="0"/>
              </a:rPr>
              <a:t> </a:t>
            </a:r>
            <a:r>
              <a:rPr lang="en-US" sz="8500" err="1">
                <a:solidFill>
                  <a:schemeClr val="bg1"/>
                </a:solidFill>
                <a:latin typeface="Amaranth" panose="02000503050000020004" pitchFamily="2" charset="0"/>
              </a:rPr>
              <a:t>i</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detekcija</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lažnih</a:t>
            </a:r>
            <a:r>
              <a:rPr lang="en-US" sz="8500">
                <a:solidFill>
                  <a:schemeClr val="bg1"/>
                </a:solidFill>
                <a:latin typeface="Amaranth" panose="02000503050000020004" pitchFamily="2" charset="0"/>
              </a:rPr>
              <a:t> (</a:t>
            </a:r>
            <a:r>
              <a:rPr lang="en-US" sz="8500" b="1" err="1">
                <a:solidFill>
                  <a:schemeClr val="bg1"/>
                </a:solidFill>
                <a:latin typeface="Amaranth" panose="02000503050000020004" pitchFamily="2" charset="0"/>
              </a:rPr>
              <a:t>deepfake</a:t>
            </a:r>
            <a:r>
              <a:rPr lang="en-US" sz="8500">
                <a:solidFill>
                  <a:schemeClr val="bg1"/>
                </a:solidFill>
                <a:latin typeface="Amaranth" panose="02000503050000020004" pitchFamily="2" charset="0"/>
              </a:rPr>
              <a:t>) video </a:t>
            </a:r>
            <a:r>
              <a:rPr lang="en-US" sz="8500" err="1">
                <a:solidFill>
                  <a:schemeClr val="bg1"/>
                </a:solidFill>
                <a:latin typeface="Amaranth" panose="02000503050000020004" pitchFamily="2" charset="0"/>
              </a:rPr>
              <a:t>zapisa</a:t>
            </a:r>
            <a:endParaRPr lang="en-US" sz="850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9777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a:solidFill>
                  <a:schemeClr val="bg1"/>
                </a:solidFill>
                <a:latin typeface="Titillium Web" panose="00000500000000000000" pitchFamily="2" charset="0"/>
              </a:rPr>
              <a:t>Milan Pavlov SW35/2017, Sara </a:t>
            </a:r>
            <a:r>
              <a:rPr lang="en-US" sz="5600" err="1">
                <a:solidFill>
                  <a:schemeClr val="bg1"/>
                </a:solidFill>
                <a:latin typeface="Titillium Web" panose="00000500000000000000" pitchFamily="2" charset="0"/>
              </a:rPr>
              <a:t>Miketek</a:t>
            </a:r>
            <a:r>
              <a:rPr lang="en-US" sz="5600">
                <a:solidFill>
                  <a:schemeClr val="bg1"/>
                </a:solidFill>
                <a:latin typeface="Titillium Web" panose="00000500000000000000" pitchFamily="2" charset="0"/>
              </a:rPr>
              <a:t> SW62/2017, Vladimir </a:t>
            </a:r>
            <a:r>
              <a:rPr lang="en-US" sz="5600" err="1">
                <a:solidFill>
                  <a:schemeClr val="bg1"/>
                </a:solidFill>
                <a:latin typeface="Titillium Web" panose="00000500000000000000" pitchFamily="2" charset="0"/>
              </a:rPr>
              <a:t>Rodušek</a:t>
            </a:r>
            <a:r>
              <a:rPr lang="en-US" sz="5600">
                <a:solidFill>
                  <a:schemeClr val="bg1"/>
                </a:solidFill>
                <a:latin typeface="Titillium Web" panose="00000500000000000000" pitchFamily="2" charset="0"/>
              </a:rPr>
              <a:t> SW23/2017</a:t>
            </a:r>
            <a:endParaRPr lang="sr-Latn-RS" sz="5600">
              <a:solidFill>
                <a:schemeClr val="bg1"/>
              </a:solidFill>
              <a:latin typeface="Titillium Web" panose="00000500000000000000" pitchFamily="2" charset="0"/>
            </a:endParaRPr>
          </a:p>
          <a:p>
            <a:r>
              <a:rPr lang="sr-Latn-RS" sz="5600">
                <a:solidFill>
                  <a:schemeClr val="bg1"/>
                </a:solidFill>
                <a:latin typeface="Titillium Web" panose="00000500000000000000" pitchFamily="2" charset="0"/>
              </a:rPr>
              <a:t>Mentor: Dragan Vidaković</a:t>
            </a:r>
            <a:endParaRPr lang="en-US" sz="560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Metodologij</a:t>
            </a:r>
            <a:r>
              <a:rPr lang="sr-Latn-RS" sz="3600">
                <a:solidFill>
                  <a:schemeClr val="bg1"/>
                </a:solidFill>
                <a:latin typeface="Amaranth" panose="02000503050000020004" pitchFamily="2" charset="0"/>
              </a:rPr>
              <a:t>e</a:t>
            </a:r>
            <a:endParaRPr lang="en-US" sz="3600">
              <a:solidFill>
                <a:schemeClr val="bg1"/>
              </a:solidFill>
              <a:latin typeface="Amaranth" panose="02000503050000020004" pitchFamily="2" charset="0"/>
            </a:endParaRP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Pošto se čitavo rešenje sastoji od dva dela, samim tim se i m</a:t>
            </a:r>
            <a:r>
              <a:rPr lang="en-US" sz="3200">
                <a:latin typeface="Titillium Web" panose="00000500000000000000" pitchFamily="2" charset="0"/>
                <a:ea typeface="Open Sans" panose="020B0606030504020204" pitchFamily="34" charset="0"/>
                <a:cs typeface="Open Sans" panose="020B0606030504020204" pitchFamily="34" charset="0"/>
              </a:rPr>
              <a:t>etodologije</a:t>
            </a:r>
            <a:r>
              <a:rPr lang="sr-Latn-RS" sz="3200">
                <a:latin typeface="Titillium Web" panose="00000500000000000000" pitchFamily="2" charset="0"/>
                <a:ea typeface="Open Sans" panose="020B0606030504020204" pitchFamily="34" charset="0"/>
                <a:cs typeface="Open Sans" panose="020B0606030504020204" pitchFamily="34" charset="0"/>
              </a:rPr>
              <a:t> mogu </a:t>
            </a:r>
            <a:r>
              <a:rPr lang="en-US" sz="3200">
                <a:latin typeface="Titillium Web" panose="00000500000000000000" pitchFamily="2" charset="0"/>
                <a:ea typeface="Open Sans" panose="020B0606030504020204" pitchFamily="34" charset="0"/>
                <a:cs typeface="Open Sans" panose="020B0606030504020204" pitchFamily="34" charset="0"/>
              </a:rPr>
              <a:t>s</a:t>
            </a:r>
            <a:r>
              <a:rPr lang="sr-Latn-RS" sz="3200">
                <a:latin typeface="Titillium Web" panose="00000500000000000000" pitchFamily="2" charset="0"/>
                <a:ea typeface="Open Sans" panose="020B0606030504020204" pitchFamily="34" charset="0"/>
                <a:cs typeface="Open Sans" panose="020B0606030504020204" pitchFamily="34" charset="0"/>
              </a:rPr>
              <a:t>e</a:t>
            </a:r>
            <a:r>
              <a:rPr lang="en-US" sz="3200">
                <a:latin typeface="Titillium Web" panose="00000500000000000000" pitchFamily="2" charset="0"/>
                <a:ea typeface="Open Sans" panose="020B0606030504020204" pitchFamily="34" charset="0"/>
                <a:cs typeface="Open Sans" panose="020B0606030504020204" pitchFamily="34" charset="0"/>
              </a:rPr>
              <a:t> podelili </a:t>
            </a:r>
            <a:r>
              <a:rPr lang="sr-Latn-RS" sz="3200">
                <a:latin typeface="Titillium Web" panose="00000500000000000000" pitchFamily="2" charset="0"/>
                <a:ea typeface="Open Sans" panose="020B0606030504020204" pitchFamily="34" charset="0"/>
                <a:cs typeface="Open Sans" panose="020B0606030504020204" pitchFamily="34" charset="0"/>
              </a:rPr>
              <a:t>na</a:t>
            </a:r>
            <a:r>
              <a:rPr lang="en-US" sz="3200">
                <a:latin typeface="Titillium Web" panose="00000500000000000000" pitchFamily="2" charset="0"/>
                <a:ea typeface="Open Sans" panose="020B0606030504020204" pitchFamily="34" charset="0"/>
                <a:cs typeface="Open Sans" panose="020B0606030504020204" pitchFamily="34" charset="0"/>
              </a:rPr>
              <a:t> dva dela,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jedan za formiranje, a drugi za samu detekciju lažnih video zapisa.</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endParaRPr lang="en-US" sz="320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58" y="10388749"/>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Rezultati</a:t>
            </a:r>
            <a:endParaRPr lang="en-US" sz="3600">
              <a:solidFill>
                <a:schemeClr val="bg1"/>
              </a:solidFill>
              <a:latin typeface="Amaranth" panose="02000503050000020004" pitchFamily="2" charset="0"/>
            </a:endParaRP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58" y="11263729"/>
            <a:ext cx="10058400" cy="358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Iteriranjem kroz epohe treniranja dolazimo do sve boljih rezultata koje možemo videti kroz LOSS vrednosti GAN mreže. Jednostavnim testiranjem došli smo do zaključka da je optimalan broj epoha pomoću kojih se dobija zadovoljavajuće rešenje oko 19000. Na toj vrednosti počinje da pada odnos boljih vrednosti u odnosu na trenutnu epohu.</a:t>
            </a:r>
            <a:endParaRPr lang="en-US" sz="3200">
              <a:latin typeface="Titillium Web" panose="00000500000000000000" pitchFamily="2" charset="0"/>
              <a:ea typeface="Open Sans" panose="020B0606030504020204" pitchFamily="34" charset="0"/>
              <a:cs typeface="Open Sans" panose="020B0606030504020204" pitchFamily="34" charset="0"/>
            </a:endParaRP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755510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Reference</a:t>
            </a:r>
            <a:endParaRPr lang="en-US" sz="3600">
              <a:solidFill>
                <a:schemeClr val="bg1"/>
              </a:solidFill>
              <a:latin typeface="Amaranth" panose="02000503050000020004" pitchFamily="2"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sr-Latn-RS" sz="3600">
                <a:solidFill>
                  <a:srgbClr val="235078"/>
                </a:solidFill>
                <a:latin typeface="Amaranth" panose="02000503050000020004" pitchFamily="2" charset="0"/>
              </a:rPr>
              <a:t>Definicija problema i motivacija</a:t>
            </a:r>
            <a:endParaRPr lang="en-US" sz="3600">
              <a:solidFill>
                <a:srgbClr val="235078"/>
              </a:solidFill>
              <a:latin typeface="Amaranth" panose="02000503050000020004" pitchFamily="2"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8595414"/>
            <a:ext cx="9857035" cy="3416320"/>
          </a:xfrm>
          <a:prstGeom prst="rect">
            <a:avLst/>
          </a:prstGeom>
          <a:noFill/>
        </p:spPr>
        <p:txBody>
          <a:bodyPr wrap="square" rtlCol="0">
            <a:spAutoFit/>
          </a:bodyPr>
          <a:lstStyle>
            <a:defPPr>
              <a:defRPr kern="1200" smtId="4294967295"/>
            </a:defPPr>
          </a:lstStyle>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2"/>
              </a:rPr>
              <a:t>https://github.com/shaoanlu/faceswap-GAN</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3"/>
              </a:rPr>
              <a:t>https://www.researchgate.net/profile/Thanh_Nguyen372/publication/336058980_Deep_Learning_for_Deepfakes_Creation_and_Detection_A_Survey/links/5d8c932092851c33e93cc598/Deep-Learning-for-Deepfakes-Creation-and-Detection-A-Survey.pdf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4"/>
              </a:rPr>
              <a:t>https://arxiv.org/pdf/1809.00888.pdf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5"/>
              </a:rPr>
              <a:t>https://github.com/DariusAf/MesoNet</a:t>
            </a:r>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en-US" sz="2400">
              <a:latin typeface="Titillium Web" panose="00000500000000000000" pitchFamily="2" charset="0"/>
              <a:ea typeface="Open Sans" panose="020B0606030504020204" pitchFamily="34" charset="0"/>
              <a:cs typeface="Open Sans" panose="020B0606030504020204" pitchFamily="34" charset="0"/>
            </a:endParaRPr>
          </a:p>
        </p:txBody>
      </p:sp>
      <p:sp>
        <p:nvSpPr>
          <p:cNvPr id="22" name="Text Placeholder 16">
            <a:extLst>
              <a:ext uri="{FF2B5EF4-FFF2-40B4-BE49-F238E27FC236}">
                <a16:creationId xmlns:a16="http://schemas.microsoft.com/office/drawing/2014/main" id="{06239570-040D-4F90-A6A9-776A64B0D70A}"/>
              </a:ext>
            </a:extLst>
          </p:cNvPr>
          <p:cNvSpPr txBox="1"/>
          <p:nvPr/>
        </p:nvSpPr>
        <p:spPr>
          <a:xfrm>
            <a:off x="34882667" y="1129184"/>
            <a:ext cx="8002693" cy="3748719"/>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r"/>
            <a:r>
              <a:rPr lang="en-US" sz="5600">
                <a:solidFill>
                  <a:schemeClr val="bg1"/>
                </a:solidFill>
                <a:latin typeface="Titillium Web" panose="00000500000000000000" pitchFamily="2" charset="0"/>
              </a:rPr>
              <a:t>Softversko</a:t>
            </a:r>
            <a:r>
              <a:rPr lang="sr-Latn-RS" sz="5600">
                <a:solidFill>
                  <a:schemeClr val="bg1"/>
                </a:solidFill>
                <a:latin typeface="Titillium Web" panose="00000500000000000000" pitchFamily="2" charset="0"/>
              </a:rPr>
              <a:t> inženjerstvo i informacione tehnologije,</a:t>
            </a:r>
          </a:p>
          <a:p>
            <a:pPr algn="r"/>
            <a:r>
              <a:rPr lang="sr-Latn-RS" sz="5600">
                <a:solidFill>
                  <a:schemeClr val="bg1"/>
                </a:solidFill>
                <a:latin typeface="Titillium Web" panose="00000500000000000000" pitchFamily="2" charset="0"/>
              </a:rPr>
              <a:t>Fakultet tehničkih nauka u Novom Sadu</a:t>
            </a:r>
            <a:endParaRPr lang="en-US" sz="5600">
              <a:solidFill>
                <a:schemeClr val="bg1"/>
              </a:solidFill>
              <a:latin typeface="Titillium Web" panose="00000500000000000000" pitchFamily="2" charset="0"/>
            </a:endParaRPr>
          </a:p>
        </p:txBody>
      </p:sp>
      <p:pic>
        <p:nvPicPr>
          <p:cNvPr id="1026" name="Picture 2" descr="Резултат слика за deepfake example">
            <a:extLst>
              <a:ext uri="{FF2B5EF4-FFF2-40B4-BE49-F238E27FC236}">
                <a16:creationId xmlns:a16="http://schemas.microsoft.com/office/drawing/2014/main" id="{5E2E58C2-50A0-446A-9F95-6E72BDCC7D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837" y="13113977"/>
            <a:ext cx="9139765" cy="68548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4" name="Rectangle 5">
            <a:extLst>
              <a:ext uri="{FF2B5EF4-FFF2-40B4-BE49-F238E27FC236}">
                <a16:creationId xmlns:a16="http://schemas.microsoft.com/office/drawing/2014/main" id="{D86386F3-ABF4-4B62-BCDE-E6D489594AB3}"/>
              </a:ext>
            </a:extLst>
          </p:cNvPr>
          <p:cNvSpPr>
            <a:spLocks noChangeArrowheads="1"/>
          </p:cNvSpPr>
          <p:nvPr/>
        </p:nvSpPr>
        <p:spPr bwMode="auto">
          <a:xfrm>
            <a:off x="11521439" y="9911642"/>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Formiranje deepfake</a:t>
            </a:r>
            <a:endParaRPr lang="en-US" sz="3600">
              <a:solidFill>
                <a:schemeClr val="bg1"/>
              </a:solidFill>
              <a:latin typeface="Amaranth" panose="02000503050000020004" pitchFamily="2" charset="0"/>
            </a:endParaRPr>
          </a:p>
        </p:txBody>
      </p:sp>
      <p:sp>
        <p:nvSpPr>
          <p:cNvPr id="26" name="Text Box 6">
            <a:extLst>
              <a:ext uri="{FF2B5EF4-FFF2-40B4-BE49-F238E27FC236}">
                <a16:creationId xmlns:a16="http://schemas.microsoft.com/office/drawing/2014/main" id="{7FE7BA33-3F4C-4A45-94EA-D68AC8AE1EF4}"/>
              </a:ext>
            </a:extLst>
          </p:cNvPr>
          <p:cNvSpPr txBox="1">
            <a:spLocks noChangeArrowheads="1"/>
          </p:cNvSpPr>
          <p:nvPr/>
        </p:nvSpPr>
        <p:spPr bwMode="auto">
          <a:xfrm>
            <a:off x="11521439" y="10872642"/>
            <a:ext cx="10058400" cy="555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Za formiranje deepfake video zapisa upotrebljava se prevashodno generativna kontradiktorna neuronska mreža (skr. </a:t>
            </a:r>
            <a:r>
              <a:rPr lang="sr-Latn-RS" sz="3200" b="1">
                <a:latin typeface="Titillium Web" panose="00000500000000000000" pitchFamily="2" charset="0"/>
                <a:ea typeface="Open Sans" panose="020B0606030504020204" pitchFamily="34" charset="0"/>
                <a:cs typeface="Open Sans" panose="020B0606030504020204" pitchFamily="34" charset="0"/>
              </a:rPr>
              <a:t>GAN</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[1][2].</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Odnosno najpre se upotrebom MTCNN mreže se izdvaja lice iz video zapisa, a potom se radi binarno maskiranje pojedinačnih slika lica koje potom GAN mreža koristi za treniranje konačnog modela.</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Ona se sastoji od: </a:t>
            </a:r>
            <a:r>
              <a:rPr lang="sr-Latn-RS" sz="3200" b="1">
                <a:latin typeface="Titillium Web" panose="00000500000000000000" pitchFamily="2" charset="0"/>
                <a:ea typeface="Open Sans" panose="020B0606030504020204" pitchFamily="34" charset="0"/>
                <a:cs typeface="Open Sans" panose="020B0606030504020204" pitchFamily="34" charset="0"/>
              </a:rPr>
              <a:t>enkodera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sr-Latn-RS" sz="3200" b="1">
                <a:latin typeface="Titillium Web" panose="00000500000000000000" pitchFamily="2" charset="0"/>
                <a:ea typeface="Open Sans" panose="020B0606030504020204" pitchFamily="34" charset="0"/>
                <a:cs typeface="Open Sans" panose="020B0606030504020204" pitchFamily="34" charset="0"/>
              </a:rPr>
              <a:t>dekodera</a:t>
            </a:r>
            <a:r>
              <a:rPr lang="sr-Latn-RS" sz="3200">
                <a:latin typeface="Titillium Web" panose="00000500000000000000" pitchFamily="2" charset="0"/>
                <a:ea typeface="Open Sans" panose="020B0606030504020204" pitchFamily="34" charset="0"/>
                <a:cs typeface="Open Sans" panose="020B0606030504020204" pitchFamily="34" charset="0"/>
              </a:rPr>
              <a:t> i </a:t>
            </a:r>
            <a:r>
              <a:rPr lang="sr-Latn-RS" sz="3200" b="1">
                <a:latin typeface="Titillium Web" panose="00000500000000000000" pitchFamily="2" charset="0"/>
                <a:ea typeface="Open Sans" panose="020B0606030504020204" pitchFamily="34" charset="0"/>
                <a:cs typeface="Open Sans" panose="020B0606030504020204" pitchFamily="34" charset="0"/>
              </a:rPr>
              <a:t>diskriminatora</a:t>
            </a:r>
            <a:r>
              <a:rPr lang="sr-Latn-RS" sz="3200">
                <a:latin typeface="Titillium Web" panose="00000500000000000000" pitchFamily="2" charset="0"/>
                <a:ea typeface="Open Sans" panose="020B0606030504020204" pitchFamily="34" charset="0"/>
                <a:cs typeface="Open Sans" panose="020B0606030504020204" pitchFamily="34" charset="0"/>
              </a:rPr>
              <a:t>, </a:t>
            </a:r>
            <a:endParaRPr lang="sr-Latn-RS" sz="3200" b="1">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Na samom kraju se korišćenjem konvertora vrši formiranje deepfake video zapisa na osnovu ulaznog video zapisa i treniranog modela.</a:t>
            </a:r>
          </a:p>
        </p:txBody>
      </p:sp>
      <p:sp>
        <p:nvSpPr>
          <p:cNvPr id="27" name="Text Box 6">
            <a:extLst>
              <a:ext uri="{FF2B5EF4-FFF2-40B4-BE49-F238E27FC236}">
                <a16:creationId xmlns:a16="http://schemas.microsoft.com/office/drawing/2014/main" id="{F3A4024B-EB55-4715-AA48-F8EE021866C3}"/>
              </a:ext>
            </a:extLst>
          </p:cNvPr>
          <p:cNvSpPr txBox="1">
            <a:spLocks noChangeArrowheads="1"/>
          </p:cNvSpPr>
          <p:nvPr/>
        </p:nvSpPr>
        <p:spPr bwMode="auto">
          <a:xfrm>
            <a:off x="22311358" y="8000231"/>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Konvolutivne neuronske mreže su se koristile pri detekciji deepfake-a, a oslanjali smo se na </a:t>
            </a:r>
            <a:r>
              <a:rPr lang="sr-Latn-RS" sz="3200" b="1">
                <a:latin typeface="Titillium Web" panose="00000500000000000000" pitchFamily="2" charset="0"/>
                <a:ea typeface="Open Sans" panose="020B0606030504020204" pitchFamily="34" charset="0"/>
                <a:cs typeface="Open Sans" panose="020B0606030504020204" pitchFamily="34" charset="0"/>
              </a:rPr>
              <a:t>MesoNET</a:t>
            </a:r>
            <a:r>
              <a:rPr lang="sr-Latn-RS" sz="3200">
                <a:latin typeface="Titillium Web" panose="00000500000000000000" pitchFamily="2" charset="0"/>
                <a:ea typeface="Open Sans" panose="020B0606030504020204" pitchFamily="34" charset="0"/>
                <a:cs typeface="Open Sans" panose="020B0606030504020204" pitchFamily="34" charset="0"/>
              </a:rPr>
              <a:t> arhitekturu </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3</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 konkretno koristeći </a:t>
            </a:r>
            <a:r>
              <a:rPr lang="sr-Latn-RS" sz="3200" b="1">
                <a:latin typeface="Titillium Web" panose="00000500000000000000" pitchFamily="2" charset="0"/>
                <a:ea typeface="Open Sans" panose="020B0606030504020204" pitchFamily="34" charset="0"/>
                <a:cs typeface="Open Sans" panose="020B0606030504020204" pitchFamily="34" charset="0"/>
              </a:rPr>
              <a:t>Meso-4</a:t>
            </a:r>
            <a:r>
              <a:rPr lang="sr-Latn-RS" sz="3200">
                <a:latin typeface="Titillium Web" panose="00000500000000000000" pitchFamily="2" charset="0"/>
                <a:ea typeface="Open Sans" panose="020B0606030504020204" pitchFamily="34" charset="0"/>
                <a:cs typeface="Open Sans" panose="020B0606030504020204" pitchFamily="34" charset="0"/>
              </a:rPr>
              <a:t> konvolucione neuronske mreže. </a:t>
            </a:r>
          </a:p>
        </p:txBody>
      </p:sp>
      <p:sp>
        <p:nvSpPr>
          <p:cNvPr id="29" name="Text Box 6">
            <a:extLst>
              <a:ext uri="{FF2B5EF4-FFF2-40B4-BE49-F238E27FC236}">
                <a16:creationId xmlns:a16="http://schemas.microsoft.com/office/drawing/2014/main" id="{21EB0824-1A53-4586-B80F-396B5F9738F1}"/>
              </a:ext>
            </a:extLst>
          </p:cNvPr>
          <p:cNvSpPr txBox="1">
            <a:spLocks noChangeArrowheads="1"/>
          </p:cNvSpPr>
          <p:nvPr/>
        </p:nvSpPr>
        <p:spPr bwMode="auto">
          <a:xfrm>
            <a:off x="1190837" y="20479639"/>
            <a:ext cx="9144000" cy="407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Krađa identiteta u vidu deepfake video zapisa je u mnogim zemljama zakonom zabranjena jer može biti iskorišćena u razne političke svrhe u vidu demokratskih procesa, kao i za davanje lažnih vesti i širenje lažnih izjava od strane javnih ličnosti.</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 Pored toga, razvoj ove tehnologije vrši se i u edukativne svrhe, na koje se i mi konkretno u ovom rešenju oslanjamo.</a:t>
            </a:r>
          </a:p>
        </p:txBody>
      </p:sp>
      <p:sp>
        <p:nvSpPr>
          <p:cNvPr id="30" name="Rectangle 5">
            <a:extLst>
              <a:ext uri="{FF2B5EF4-FFF2-40B4-BE49-F238E27FC236}">
                <a16:creationId xmlns:a16="http://schemas.microsoft.com/office/drawing/2014/main" id="{AA41BBD4-E3C6-4424-A8B9-0BC092982F39}"/>
              </a:ext>
            </a:extLst>
          </p:cNvPr>
          <p:cNvSpPr>
            <a:spLocks noChangeArrowheads="1"/>
          </p:cNvSpPr>
          <p:nvPr/>
        </p:nvSpPr>
        <p:spPr bwMode="auto">
          <a:xfrm>
            <a:off x="22311358" y="7125251"/>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Detekcija deepfake</a:t>
            </a:r>
            <a:endParaRPr lang="en-US" sz="3600">
              <a:solidFill>
                <a:schemeClr val="bg1"/>
              </a:solidFill>
              <a:latin typeface="Amaranth" panose="02000503050000020004" pitchFamily="2" charset="0"/>
            </a:endParaRPr>
          </a:p>
        </p:txBody>
      </p:sp>
      <p:graphicFrame>
        <p:nvGraphicFramePr>
          <p:cNvPr id="7" name="Chart 6">
            <a:extLst>
              <a:ext uri="{FF2B5EF4-FFF2-40B4-BE49-F238E27FC236}">
                <a16:creationId xmlns:a16="http://schemas.microsoft.com/office/drawing/2014/main" id="{65ADD50F-EB8B-4E0A-8844-A6A1C7C11761}"/>
              </a:ext>
            </a:extLst>
          </p:cNvPr>
          <p:cNvGraphicFramePr/>
          <p:nvPr>
            <p:extLst>
              <p:ext uri="{D42A27DB-BD31-4B8C-83A1-F6EECF244321}">
                <p14:modId xmlns:p14="http://schemas.microsoft.com/office/powerpoint/2010/main" val="2469738247"/>
              </p:ext>
            </p:extLst>
          </p:nvPr>
        </p:nvGraphicFramePr>
        <p:xfrm>
          <a:off x="22311358" y="15144853"/>
          <a:ext cx="10058400" cy="6017895"/>
        </p:xfrm>
        <a:graphic>
          <a:graphicData uri="http://schemas.openxmlformats.org/drawingml/2006/chart">
            <c:chart xmlns:c="http://schemas.openxmlformats.org/drawingml/2006/chart" xmlns:r="http://schemas.openxmlformats.org/officeDocument/2006/relationships" r:id="rId7"/>
          </a:graphicData>
        </a:graphic>
      </p:graphicFrame>
      <p:sp>
        <p:nvSpPr>
          <p:cNvPr id="40" name="Rectangle 5">
            <a:extLst>
              <a:ext uri="{FF2B5EF4-FFF2-40B4-BE49-F238E27FC236}">
                <a16:creationId xmlns:a16="http://schemas.microsoft.com/office/drawing/2014/main" id="{13515DF5-B1DD-4C15-8F7E-01AEB595B4D8}"/>
              </a:ext>
            </a:extLst>
          </p:cNvPr>
          <p:cNvSpPr>
            <a:spLocks noChangeArrowheads="1"/>
          </p:cNvSpPr>
          <p:nvPr/>
        </p:nvSpPr>
        <p:spPr bwMode="auto">
          <a:xfrm>
            <a:off x="33101279" y="14573580"/>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Zaključak</a:t>
            </a:r>
            <a:endParaRPr lang="en-US" sz="3600">
              <a:solidFill>
                <a:schemeClr val="bg1"/>
              </a:solidFill>
              <a:latin typeface="Amaranth" panose="02000503050000020004" pitchFamily="2" charset="0"/>
            </a:endParaRPr>
          </a:p>
        </p:txBody>
      </p:sp>
      <p:sp>
        <p:nvSpPr>
          <p:cNvPr id="41" name="Text Box 6">
            <a:extLst>
              <a:ext uri="{FF2B5EF4-FFF2-40B4-BE49-F238E27FC236}">
                <a16:creationId xmlns:a16="http://schemas.microsoft.com/office/drawing/2014/main" id="{C909F012-C119-4EB3-9083-87B1F9A15645}"/>
              </a:ext>
            </a:extLst>
          </p:cNvPr>
          <p:cNvSpPr txBox="1">
            <a:spLocks noChangeArrowheads="1"/>
          </p:cNvSpPr>
          <p:nvPr/>
        </p:nvSpPr>
        <p:spPr bwMode="auto">
          <a:xfrm>
            <a:off x="33101279" y="15448560"/>
            <a:ext cx="10058400" cy="260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Moguće je doći do zadovoljavajućih rezultata kod oba rešenja nakon ne toliko dugog treniranja mreže. Međutim do problema dolazi kod ulaznih slika koje imaju siluetu koja se prepozna kao ljudsko lice, pa bi smo predložili da dalji razvoj uključi možda i boju tena kože.</a:t>
            </a:r>
            <a:endParaRPr lang="en-US" sz="3200">
              <a:latin typeface="Titillium Web" panose="00000500000000000000" pitchFamily="2" charset="0"/>
              <a:ea typeface="Open Sans" panose="020B0606030504020204" pitchFamily="34" charset="0"/>
              <a:cs typeface="Open Sans" panose="020B0606030504020204" pitchFamily="34" charset="0"/>
            </a:endParaRPr>
          </a:p>
        </p:txBody>
      </p:sp>
      <p:pic>
        <p:nvPicPr>
          <p:cNvPr id="1034" name="Picture 10" descr="flow_chart">
            <a:extLst>
              <a:ext uri="{FF2B5EF4-FFF2-40B4-BE49-F238E27FC236}">
                <a16:creationId xmlns:a16="http://schemas.microsoft.com/office/drawing/2014/main" id="{2C75E4B9-B14D-4BA0-A977-2B9FD10AFAB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5779"/>
          <a:stretch/>
        </p:blipFill>
        <p:spPr bwMode="auto">
          <a:xfrm>
            <a:off x="731520" y="25561839"/>
            <a:ext cx="12070080" cy="5423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59CAB40-3714-4835-8EF8-982CE34BE430}"/>
              </a:ext>
            </a:extLst>
          </p:cNvPr>
          <p:cNvPicPr>
            <a:picLocks noChangeAspect="1"/>
          </p:cNvPicPr>
          <p:nvPr/>
        </p:nvPicPr>
        <p:blipFill>
          <a:blip r:embed="rId9"/>
          <a:stretch>
            <a:fillRect/>
          </a:stretch>
        </p:blipFill>
        <p:spPr>
          <a:xfrm>
            <a:off x="11521439" y="16634820"/>
            <a:ext cx="10058400" cy="11463107"/>
          </a:xfrm>
          <a:prstGeom prst="rect">
            <a:avLst/>
          </a:prstGeom>
        </p:spPr>
      </p:pic>
      <p:sp>
        <p:nvSpPr>
          <p:cNvPr id="47" name="Rectangle 5">
            <a:extLst>
              <a:ext uri="{FF2B5EF4-FFF2-40B4-BE49-F238E27FC236}">
                <a16:creationId xmlns:a16="http://schemas.microsoft.com/office/drawing/2014/main" id="{DC87AB4A-7B7F-4C18-BF80-16B658ADB60D}"/>
              </a:ext>
            </a:extLst>
          </p:cNvPr>
          <p:cNvSpPr>
            <a:spLocks noChangeArrowheads="1"/>
          </p:cNvSpPr>
          <p:nvPr/>
        </p:nvSpPr>
        <p:spPr bwMode="auto">
          <a:xfrm>
            <a:off x="33101279" y="7125251"/>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Skupovi podataka</a:t>
            </a:r>
            <a:endParaRPr lang="en-US" sz="3600">
              <a:solidFill>
                <a:schemeClr val="bg1"/>
              </a:solidFill>
              <a:latin typeface="Amaranth" panose="02000503050000020004" pitchFamily="2" charset="0"/>
            </a:endParaRPr>
          </a:p>
        </p:txBody>
      </p:sp>
      <p:sp>
        <p:nvSpPr>
          <p:cNvPr id="48" name="Text Box 6">
            <a:extLst>
              <a:ext uri="{FF2B5EF4-FFF2-40B4-BE49-F238E27FC236}">
                <a16:creationId xmlns:a16="http://schemas.microsoft.com/office/drawing/2014/main" id="{EC6CEC39-346F-43F5-AFC4-A44F66E802D2}"/>
              </a:ext>
            </a:extLst>
          </p:cNvPr>
          <p:cNvSpPr txBox="1">
            <a:spLocks noChangeArrowheads="1"/>
          </p:cNvSpPr>
          <p:nvPr/>
        </p:nvSpPr>
        <p:spPr bwMode="auto">
          <a:xfrm>
            <a:off x="33101279" y="7980212"/>
            <a:ext cx="10058400" cy="60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Prilikom formiranja deepfake video zapisa su korišćena izdvojena lica iz video zapisa koji su preuzeti sa interneta, konkretno Youtube-a. Svaki skup je grupisan po dve osobe čija su se lica zamenjivala. </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Za potrebe detekcije deepfake video zapisa prilikom treniranja korišćen je javno dostupan skup podataka koji je izvučen iz rada o MesoNET arhitekturi </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4</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Skup podataka se sastoji iz trening skupa i skupa za validaciju. Svaki od navedenih skupova sadrži posebno fascikle sa deepfake i realnim slikama. Konkretno te dve fascikle predstavljaju klasifikaciju koja se koristi za predikciju.</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361</TotalTime>
  <Words>613</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Milan Pavlov</cp:lastModifiedBy>
  <cp:revision>51</cp:revision>
  <dcterms:modified xsi:type="dcterms:W3CDTF">2021-02-14T19:18:37Z</dcterms:modified>
  <cp:category>scientific poster PowerPoint</cp:category>
</cp:coreProperties>
</file>