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98" r:id="rId5"/>
    <p:sldId id="299" r:id="rId6"/>
    <p:sldId id="297" r:id="rId7"/>
    <p:sldId id="304" r:id="rId8"/>
    <p:sldId id="305" r:id="rId9"/>
    <p:sldId id="300" r:id="rId10"/>
    <p:sldId id="301" r:id="rId11"/>
    <p:sldId id="302" r:id="rId12"/>
    <p:sldId id="303" r:id="rId13"/>
    <p:sldId id="292" r:id="rId14"/>
  </p:sldIdLst>
  <p:sldSz cx="9144000" cy="5143500" type="screen16x9"/>
  <p:notesSz cx="6858000" cy="9144000"/>
  <p:embeddedFontLst>
    <p:embeddedFont>
      <p:font typeface="Caveat" charset="0"/>
      <p:regular r:id="rId16"/>
      <p:bold r:id="rId17"/>
    </p:embeddedFont>
    <p:embeddedFont>
      <p:font typeface="Lato" charset="0"/>
      <p:regular r:id="rId18"/>
      <p:bold r:id="rId19"/>
      <p:italic r:id="rId20"/>
      <p:boldItalic r:id="rId21"/>
    </p:embeddedFont>
    <p:embeddedFont>
      <p:font typeface="Playfair Display" charset="0"/>
      <p:regular r:id="rId22"/>
      <p:bold r:id="rId23"/>
      <p:italic r:id="rId24"/>
      <p:boldItalic r:id="rId25"/>
    </p:embeddedFont>
    <p:embeddedFont>
      <p:font typeface="Roboto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1" roundtripDataSignature="AMtx7mgwHC0eE6qzPTcJAvDrVrXblWHS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510" autoAdjust="0"/>
    <p:restoredTop sz="94660"/>
  </p:normalViewPr>
  <p:slideViewPr>
    <p:cSldViewPr snapToGrid="0">
      <p:cViewPr varScale="1">
        <p:scale>
          <a:sx n="83" d="100"/>
          <a:sy n="83" d="100"/>
        </p:scale>
        <p:origin x="-102" y="-2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61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6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24a4d84ed3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2" name="Google Shape;332;g124a4d84ed3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228564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24a4d84ed3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2" name="Google Shape;332;g124a4d84ed3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228564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2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" name="Google Shape;13;p22"/>
          <p:cNvSpPr txBox="1">
            <a:spLocks noGrp="1"/>
          </p:cNvSpPr>
          <p:nvPr>
            <p:ph type="subTitle" idx="1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4" name="Google Shape;14;p2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3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6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1" name="Google Shape;31;p2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7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2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8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body" idx="1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2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6" name="Google Shape;46;p3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1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9" name="Google Shape;49;p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32"/>
          <p:cNvSpPr txBox="1">
            <a:spLocks noGrp="1"/>
          </p:cNvSpPr>
          <p:nvPr>
            <p:ph type="title" hasCustomPrompt="1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32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3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oral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2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>
            <a:spLocks noGrp="1"/>
          </p:cNvSpPr>
          <p:nvPr>
            <p:ph type="ctrTitle"/>
          </p:nvPr>
        </p:nvSpPr>
        <p:spPr>
          <a:xfrm>
            <a:off x="3096250" y="1286933"/>
            <a:ext cx="2322417" cy="1133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2800" dirty="0">
                <a:latin typeface="Caveat"/>
                <a:ea typeface="Caveat"/>
                <a:cs typeface="Caveat"/>
                <a:sym typeface="Caveat"/>
              </a:rPr>
              <a:t>    </a:t>
            </a:r>
            <a:r>
              <a:rPr lang="en" sz="2800" dirty="0" smtClean="0">
                <a:latin typeface="Caveat"/>
                <a:ea typeface="Caveat"/>
                <a:cs typeface="Caveat"/>
                <a:sym typeface="Caveat"/>
              </a:rPr>
              <a:t/>
            </a:r>
            <a:br>
              <a:rPr lang="en" sz="2800" dirty="0" smtClean="0">
                <a:latin typeface="Caveat"/>
                <a:ea typeface="Caveat"/>
                <a:cs typeface="Caveat"/>
                <a:sym typeface="Caveat"/>
              </a:rPr>
            </a:br>
            <a:r>
              <a:rPr lang="en" sz="2800" dirty="0" smtClean="0">
                <a:latin typeface="Caveat"/>
                <a:ea typeface="Caveat"/>
                <a:cs typeface="Caveat"/>
                <a:sym typeface="Caveat"/>
              </a:rPr>
              <a:t/>
            </a:r>
            <a:br>
              <a:rPr lang="en" sz="2800" dirty="0" smtClean="0">
                <a:latin typeface="Caveat"/>
                <a:ea typeface="Caveat"/>
                <a:cs typeface="Caveat"/>
                <a:sym typeface="Caveat"/>
              </a:rPr>
            </a:br>
            <a:r>
              <a:rPr lang="en" sz="2800" dirty="0" smtClean="0">
                <a:latin typeface="Caveat"/>
                <a:ea typeface="Caveat"/>
                <a:cs typeface="Caveat"/>
                <a:sym typeface="Caveat"/>
              </a:rPr>
              <a:t>AuctionBit</a:t>
            </a:r>
            <a:r>
              <a:rPr lang="en" sz="4900" dirty="0" smtClean="0">
                <a:latin typeface="Caveat"/>
                <a:ea typeface="Caveat"/>
                <a:cs typeface="Caveat"/>
                <a:sym typeface="Caveat"/>
              </a:rPr>
              <a:t>s</a:t>
            </a:r>
            <a:r>
              <a:rPr lang="en" sz="4900" dirty="0">
                <a:latin typeface="Caveat"/>
                <a:ea typeface="Caveat"/>
                <a:cs typeface="Caveat"/>
                <a:sym typeface="Caveat"/>
              </a:rPr>
              <a:t/>
            </a:r>
            <a:br>
              <a:rPr lang="en" sz="4900" dirty="0">
                <a:latin typeface="Caveat"/>
                <a:ea typeface="Caveat"/>
                <a:cs typeface="Caveat"/>
                <a:sym typeface="Caveat"/>
              </a:rPr>
            </a:br>
            <a:r>
              <a:rPr lang="en" sz="4900" dirty="0">
                <a:latin typeface="Caveat"/>
                <a:ea typeface="Caveat"/>
                <a:cs typeface="Caveat"/>
                <a:sym typeface="Caveat"/>
              </a:rPr>
              <a:t/>
            </a:r>
            <a:br>
              <a:rPr lang="en" sz="4900" dirty="0">
                <a:latin typeface="Caveat"/>
                <a:ea typeface="Caveat"/>
                <a:cs typeface="Caveat"/>
                <a:sym typeface="Caveat"/>
              </a:rPr>
            </a:br>
            <a:endParaRPr sz="4900"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60" name="Google Shape;60;p1"/>
          <p:cNvSpPr txBox="1">
            <a:spLocks noGrp="1"/>
          </p:cNvSpPr>
          <p:nvPr>
            <p:ph type="subTitle" idx="1"/>
          </p:nvPr>
        </p:nvSpPr>
        <p:spPr>
          <a:xfrm>
            <a:off x="3268980" y="1714501"/>
            <a:ext cx="2926080" cy="2091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/>
            <a:r>
              <a:rPr lang="en-US" dirty="0" err="1" smtClean="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Syed</a:t>
            </a:r>
            <a:r>
              <a:rPr lang="en-US" dirty="0" smtClean="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Ishtiak</a:t>
            </a:r>
            <a:r>
              <a:rPr lang="en-US" dirty="0" smtClean="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Rahman</a:t>
            </a:r>
            <a:endParaRPr lang="en-US" dirty="0" smtClean="0"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/>
            <a:r>
              <a:rPr lang="en-US" dirty="0" err="1" smtClean="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Saleh</a:t>
            </a:r>
            <a:r>
              <a:rPr lang="en-US" dirty="0" smtClean="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Akram</a:t>
            </a:r>
            <a:r>
              <a:rPr lang="en-US" dirty="0" smtClean="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 Joy</a:t>
            </a:r>
          </a:p>
          <a:p>
            <a:pPr marL="0" lvl="0" indent="0" algn="l"/>
            <a:r>
              <a:rPr lang="en-US" dirty="0" err="1" smtClean="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Sharita</a:t>
            </a:r>
            <a:r>
              <a:rPr lang="en-US" dirty="0" smtClean="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Rahman</a:t>
            </a:r>
            <a:endParaRPr lang="en-US" dirty="0" smtClean="0"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/>
            <a:r>
              <a:rPr lang="en-US" dirty="0" err="1" smtClean="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Rafi</a:t>
            </a:r>
            <a:r>
              <a:rPr lang="en-US" dirty="0" smtClean="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Hasan</a:t>
            </a:r>
            <a:r>
              <a:rPr lang="en-US" dirty="0" smtClean="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Zihad</a:t>
            </a:r>
            <a:endParaRPr lang="en-US" dirty="0" smtClean="0"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/>
            <a:r>
              <a:rPr lang="en-US" dirty="0" err="1" smtClean="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Jisan</a:t>
            </a:r>
            <a:r>
              <a:rPr lang="en-US" dirty="0" smtClean="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Barlow Light"/>
                <a:ea typeface="Barlow Light"/>
                <a:cs typeface="Barlow Light"/>
                <a:sym typeface="Barlow Light"/>
              </a:rPr>
              <a:t>Hasan</a:t>
            </a:r>
            <a:endParaRPr lang="en-US" dirty="0" smtClean="0"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 smtClean="0"/>
              <a:t>            </a:t>
            </a:r>
            <a:endParaRPr/>
          </a:p>
        </p:txBody>
      </p:sp>
      <p:sp>
        <p:nvSpPr>
          <p:cNvPr id="61" name="Google Shape;61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300"/>
              <a:t>1/10</a:t>
            </a:r>
            <a:endParaRPr sz="1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 txBox="1">
            <a:spLocks noGrp="1"/>
          </p:cNvSpPr>
          <p:nvPr>
            <p:ph type="title"/>
          </p:nvPr>
        </p:nvSpPr>
        <p:spPr>
          <a:xfrm>
            <a:off x="1428750" y="406550"/>
            <a:ext cx="740355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endParaRPr/>
          </a:p>
        </p:txBody>
      </p:sp>
      <p:sp>
        <p:nvSpPr>
          <p:cNvPr id="75" name="Google Shape;75;p3"/>
          <p:cNvSpPr txBox="1">
            <a:spLocks noGrp="1"/>
          </p:cNvSpPr>
          <p:nvPr>
            <p:ph type="body" idx="1"/>
          </p:nvPr>
        </p:nvSpPr>
        <p:spPr>
          <a:xfrm>
            <a:off x="674370" y="1680209"/>
            <a:ext cx="8157930" cy="2888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dirty="0" smtClean="0"/>
              <a:t> 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  <p:sp>
        <p:nvSpPr>
          <p:cNvPr id="76" name="Google Shape;76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 sz="1300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300"/>
                <a:buNone/>
              </a:pPr>
              <a:t>10</a:t>
            </a:fld>
            <a:r>
              <a:rPr lang="en" sz="1300"/>
              <a:t>/10</a:t>
            </a:r>
            <a:endParaRPr sz="1300"/>
          </a:p>
        </p:txBody>
      </p:sp>
      <p:pic>
        <p:nvPicPr>
          <p:cNvPr id="3074" name="Picture 2" descr="E:\CURRENT\sad lab\New folder\pic\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4420" y="171450"/>
            <a:ext cx="7795260" cy="1637665"/>
          </a:xfrm>
          <a:prstGeom prst="rect">
            <a:avLst/>
          </a:prstGeom>
          <a:noFill/>
        </p:spPr>
      </p:pic>
      <p:pic>
        <p:nvPicPr>
          <p:cNvPr id="3075" name="Picture 3" descr="E:\CURRENT\sad lab\New folder\pic\update\5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03070" y="2171700"/>
            <a:ext cx="7143750" cy="257175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0" y="422910"/>
            <a:ext cx="1085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</a:rPr>
              <a:t>HOME PAGE</a:t>
            </a:r>
            <a:endParaRPr lang="en-US" sz="1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3234690"/>
            <a:ext cx="1623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 </a:t>
            </a:r>
            <a:r>
              <a:rPr lang="en-US" sz="1600" b="1" dirty="0" smtClean="0"/>
              <a:t>DESCRIPTION     PAGE</a:t>
            </a:r>
            <a:endParaRPr lang="en-US" sz="16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 txBox="1">
            <a:spLocks noGrp="1"/>
          </p:cNvSpPr>
          <p:nvPr>
            <p:ph type="title"/>
          </p:nvPr>
        </p:nvSpPr>
        <p:spPr>
          <a:xfrm>
            <a:off x="311700" y="4065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 smtClean="0"/>
              <a:t>Recognition</a:t>
            </a:r>
            <a:endParaRPr/>
          </a:p>
        </p:txBody>
      </p:sp>
      <p:sp>
        <p:nvSpPr>
          <p:cNvPr id="75" name="Google Shape;75;p3"/>
          <p:cNvSpPr txBox="1">
            <a:spLocks noGrp="1"/>
          </p:cNvSpPr>
          <p:nvPr>
            <p:ph type="body" idx="1"/>
          </p:nvPr>
        </p:nvSpPr>
        <p:spPr>
          <a:xfrm>
            <a:off x="674370" y="1680209"/>
            <a:ext cx="8157930" cy="2888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200"/>
              </a:spcBef>
              <a:buNone/>
            </a:pPr>
            <a:r>
              <a:rPr lang="en-US" b="1" dirty="0" smtClean="0">
                <a:solidFill>
                  <a:schemeClr val="bg2">
                    <a:lumMod val="75000"/>
                  </a:schemeClr>
                </a:solidFill>
              </a:rPr>
              <a:t>Instructions for use of the system should be visible or easily retrievable whenever appropriate.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 </a:t>
            </a:r>
          </a:p>
          <a:p>
            <a:pPr marL="0" lvl="0" indent="0">
              <a:spcBef>
                <a:spcPts val="1200"/>
              </a:spcBef>
              <a:buNone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Example: Bad UI/UX design</a:t>
            </a:r>
            <a:endParaRPr>
              <a:solidFill>
                <a:schemeClr val="bg2">
                  <a:lumMod val="75000"/>
                </a:schemeClr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  <p:sp>
        <p:nvSpPr>
          <p:cNvPr id="76" name="Google Shape;76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 sz="1300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300"/>
                <a:buNone/>
              </a:pPr>
              <a:t>11</a:t>
            </a:fld>
            <a:r>
              <a:rPr lang="en" sz="1300"/>
              <a:t>/10</a:t>
            </a:r>
            <a:endParaRPr sz="13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 txBox="1">
            <a:spLocks noGrp="1"/>
          </p:cNvSpPr>
          <p:nvPr>
            <p:ph type="title"/>
          </p:nvPr>
        </p:nvSpPr>
        <p:spPr>
          <a:xfrm>
            <a:off x="311700" y="4065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 smtClean="0"/>
              <a:t>Recognition</a:t>
            </a:r>
            <a:endParaRPr/>
          </a:p>
        </p:txBody>
      </p:sp>
      <p:sp>
        <p:nvSpPr>
          <p:cNvPr id="75" name="Google Shape;75;p3"/>
          <p:cNvSpPr txBox="1">
            <a:spLocks noGrp="1"/>
          </p:cNvSpPr>
          <p:nvPr>
            <p:ph type="body" idx="1"/>
          </p:nvPr>
        </p:nvSpPr>
        <p:spPr>
          <a:xfrm>
            <a:off x="2080260" y="1680209"/>
            <a:ext cx="4812030" cy="2888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  <p:sp>
        <p:nvSpPr>
          <p:cNvPr id="76" name="Google Shape;76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 sz="1300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300"/>
                <a:buNone/>
              </a:pPr>
              <a:t>12</a:t>
            </a:fld>
            <a:r>
              <a:rPr lang="en" sz="1300"/>
              <a:t>/10</a:t>
            </a:r>
            <a:endParaRPr sz="1300"/>
          </a:p>
        </p:txBody>
      </p:sp>
      <p:pic>
        <p:nvPicPr>
          <p:cNvPr id="4098" name="Picture 2" descr="E:\CURRENT\sad lab\New folder\pic\update\5na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40230" y="194310"/>
            <a:ext cx="5657850" cy="46590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24a4d84ed3_0_55"/>
          <p:cNvSpPr txBox="1">
            <a:spLocks noGrp="1"/>
          </p:cNvSpPr>
          <p:nvPr>
            <p:ph type="title"/>
          </p:nvPr>
        </p:nvSpPr>
        <p:spPr>
          <a:xfrm>
            <a:off x="1878600" y="2016000"/>
            <a:ext cx="6838200" cy="23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                THANK YOU </a:t>
            </a:r>
            <a:endParaRPr/>
          </a:p>
        </p:txBody>
      </p:sp>
      <p:sp>
        <p:nvSpPr>
          <p:cNvPr id="335" name="Google Shape;335;g124a4d84ed3_0_55"/>
          <p:cNvSpPr txBox="1">
            <a:spLocks noGrp="1"/>
          </p:cNvSpPr>
          <p:nvPr>
            <p:ph type="body" idx="1"/>
          </p:nvPr>
        </p:nvSpPr>
        <p:spPr>
          <a:xfrm>
            <a:off x="5138675" y="738350"/>
            <a:ext cx="2989800" cy="41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9024"/>
              </a:lnSpc>
              <a:spcBef>
                <a:spcPts val="2300"/>
              </a:spcBef>
              <a:spcAft>
                <a:spcPts val="0"/>
              </a:spcAft>
              <a:buNone/>
            </a:pPr>
            <a:endParaRPr sz="155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39024"/>
              </a:lnSpc>
              <a:spcBef>
                <a:spcPts val="2300"/>
              </a:spcBef>
              <a:spcAft>
                <a:spcPts val="0"/>
              </a:spcAft>
              <a:buNone/>
            </a:pPr>
            <a:endParaRPr sz="155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39024"/>
              </a:lnSpc>
              <a:spcBef>
                <a:spcPts val="2300"/>
              </a:spcBef>
              <a:spcAft>
                <a:spcPts val="0"/>
              </a:spcAft>
              <a:buNone/>
            </a:pPr>
            <a:endParaRPr sz="205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39024"/>
              </a:lnSpc>
              <a:spcBef>
                <a:spcPts val="2300"/>
              </a:spcBef>
              <a:spcAft>
                <a:spcPts val="0"/>
              </a:spcAft>
              <a:buNone/>
            </a:pPr>
            <a:endParaRPr sz="205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endParaRPr sz="185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85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 sz="20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g124a4d84ed3_0_5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 sz="1300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300"/>
                <a:buNone/>
              </a:pPr>
              <a:t>13</a:t>
            </a:fld>
            <a:r>
              <a:rPr lang="en" sz="1300"/>
              <a:t>/10</a:t>
            </a:r>
            <a:endParaRPr sz="1300"/>
          </a:p>
        </p:txBody>
      </p:sp>
    </p:spTree>
    <p:extLst>
      <p:ext uri="{BB962C8B-B14F-4D97-AF65-F5344CB8AC3E}">
        <p14:creationId xmlns="" xmlns:p14="http://schemas.microsoft.com/office/powerpoint/2010/main" val="852728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7793722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Five Usability Heuristics</a:t>
            </a:r>
            <a:endParaRPr/>
          </a:p>
        </p:txBody>
      </p:sp>
      <p:sp>
        <p:nvSpPr>
          <p:cNvPr id="67" name="Google Shape;67;p2"/>
          <p:cNvSpPr txBox="1">
            <a:spLocks noGrp="1"/>
          </p:cNvSpPr>
          <p:nvPr>
            <p:ph type="body" idx="1"/>
          </p:nvPr>
        </p:nvSpPr>
        <p:spPr>
          <a:xfrm>
            <a:off x="971550" y="3211829"/>
            <a:ext cx="2137410" cy="1399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  <p:sp>
        <p:nvSpPr>
          <p:cNvPr id="68" name="Google Shape;68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 sz="1300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300"/>
                <a:buNone/>
              </a:pPr>
              <a:t>2</a:t>
            </a:fld>
            <a:r>
              <a:rPr lang="en" sz="1300"/>
              <a:t>/10</a:t>
            </a:r>
            <a:endParaRPr sz="1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 txBox="1">
            <a:spLocks noGrp="1"/>
          </p:cNvSpPr>
          <p:nvPr>
            <p:ph type="title"/>
          </p:nvPr>
        </p:nvSpPr>
        <p:spPr>
          <a:xfrm>
            <a:off x="311700" y="4065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dirty="0" smtClean="0"/>
              <a:t>VISIBILITY</a:t>
            </a:r>
            <a:endParaRPr/>
          </a:p>
        </p:txBody>
      </p:sp>
      <p:sp>
        <p:nvSpPr>
          <p:cNvPr id="75" name="Google Shape;75;p3"/>
          <p:cNvSpPr txBox="1">
            <a:spLocks noGrp="1"/>
          </p:cNvSpPr>
          <p:nvPr>
            <p:ph type="body" idx="1"/>
          </p:nvPr>
        </p:nvSpPr>
        <p:spPr>
          <a:xfrm>
            <a:off x="674370" y="1680209"/>
            <a:ext cx="8157930" cy="2888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❏"/>
            </a:pPr>
            <a:r>
              <a:rPr lang="en" smtClean="0"/>
              <a:t>Visibility </a:t>
            </a:r>
            <a:r>
              <a:rPr lang="en" dirty="0" smtClean="0"/>
              <a:t>states or show the information happend in our websites. It shows the status or update if something going on in our site.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❏"/>
            </a:pPr>
            <a:r>
              <a:rPr lang="en" dirty="0" smtClean="0"/>
              <a:t>Example: File uploading, downloading info, error show etc.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  <p:sp>
        <p:nvSpPr>
          <p:cNvPr id="76" name="Google Shape;76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 sz="1300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300"/>
                <a:buNone/>
              </a:pPr>
              <a:t>3</a:t>
            </a:fld>
            <a:r>
              <a:rPr lang="en" sz="1300"/>
              <a:t>/10</a:t>
            </a:r>
            <a:endParaRPr sz="1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 txBox="1">
            <a:spLocks noGrp="1"/>
          </p:cNvSpPr>
          <p:nvPr>
            <p:ph type="title"/>
          </p:nvPr>
        </p:nvSpPr>
        <p:spPr>
          <a:xfrm>
            <a:off x="311700" y="986930"/>
            <a:ext cx="7403550" cy="4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/>
          </a:p>
        </p:txBody>
      </p:sp>
      <p:sp>
        <p:nvSpPr>
          <p:cNvPr id="75" name="Google Shape;75;p3"/>
          <p:cNvSpPr txBox="1">
            <a:spLocks noGrp="1"/>
          </p:cNvSpPr>
          <p:nvPr>
            <p:ph type="body" idx="1"/>
          </p:nvPr>
        </p:nvSpPr>
        <p:spPr>
          <a:xfrm>
            <a:off x="674370" y="1680209"/>
            <a:ext cx="8157930" cy="2888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  <p:sp>
        <p:nvSpPr>
          <p:cNvPr id="76" name="Google Shape;76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 sz="1300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300"/>
                <a:buNone/>
              </a:pPr>
              <a:t>4</a:t>
            </a:fld>
            <a:r>
              <a:rPr lang="en" sz="1300"/>
              <a:t>/10</a:t>
            </a:r>
            <a:endParaRPr sz="1300"/>
          </a:p>
        </p:txBody>
      </p:sp>
      <p:pic>
        <p:nvPicPr>
          <p:cNvPr id="1026" name="Picture 2" descr="E:\CURRENT\sad lab\New folder\pic\update\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45770"/>
            <a:ext cx="5111978" cy="4229100"/>
          </a:xfrm>
          <a:prstGeom prst="rect">
            <a:avLst/>
          </a:prstGeom>
          <a:noFill/>
        </p:spPr>
      </p:pic>
      <p:pic>
        <p:nvPicPr>
          <p:cNvPr id="1028" name="Picture 4" descr="E:\CURRENT\sad lab\New folder\pic\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00610" y="652144"/>
            <a:ext cx="3887968" cy="358838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 txBox="1">
            <a:spLocks noGrp="1"/>
          </p:cNvSpPr>
          <p:nvPr>
            <p:ph type="title"/>
          </p:nvPr>
        </p:nvSpPr>
        <p:spPr>
          <a:xfrm>
            <a:off x="311700" y="4065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 smtClean="0"/>
              <a:t>Mapping</a:t>
            </a:r>
            <a:endParaRPr/>
          </a:p>
        </p:txBody>
      </p:sp>
      <p:sp>
        <p:nvSpPr>
          <p:cNvPr id="75" name="Google Shape;75;p3"/>
          <p:cNvSpPr txBox="1">
            <a:spLocks noGrp="1"/>
          </p:cNvSpPr>
          <p:nvPr>
            <p:ph type="body" idx="1"/>
          </p:nvPr>
        </p:nvSpPr>
        <p:spPr>
          <a:xfrm>
            <a:off x="674370" y="1680209"/>
            <a:ext cx="8157930" cy="2888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dirty="0" smtClean="0"/>
              <a:t>System should use user familiar or user friendly interface. We are use to see same type of page in different website and our brain has mapped it.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dirty="0" smtClean="0"/>
              <a:t>Example: login signup page.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  <p:sp>
        <p:nvSpPr>
          <p:cNvPr id="76" name="Google Shape;76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 sz="1300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300"/>
                <a:buNone/>
              </a:pPr>
              <a:t>5</a:t>
            </a:fld>
            <a:r>
              <a:rPr lang="en" sz="1300"/>
              <a:t>/10</a:t>
            </a:r>
            <a:endParaRPr sz="1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24a4d84ed3_0_55"/>
          <p:cNvSpPr txBox="1">
            <a:spLocks noGrp="1"/>
          </p:cNvSpPr>
          <p:nvPr>
            <p:ph type="title"/>
          </p:nvPr>
        </p:nvSpPr>
        <p:spPr>
          <a:xfrm>
            <a:off x="0" y="628650"/>
            <a:ext cx="8716800" cy="373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        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/>
          </a:p>
        </p:txBody>
      </p:sp>
      <p:sp>
        <p:nvSpPr>
          <p:cNvPr id="335" name="Google Shape;335;g124a4d84ed3_0_55"/>
          <p:cNvSpPr txBox="1">
            <a:spLocks noGrp="1"/>
          </p:cNvSpPr>
          <p:nvPr>
            <p:ph type="body" idx="1"/>
          </p:nvPr>
        </p:nvSpPr>
        <p:spPr>
          <a:xfrm>
            <a:off x="5138675" y="738350"/>
            <a:ext cx="2989800" cy="41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9024"/>
              </a:lnSpc>
              <a:spcBef>
                <a:spcPts val="2300"/>
              </a:spcBef>
              <a:spcAft>
                <a:spcPts val="0"/>
              </a:spcAft>
              <a:buNone/>
            </a:pPr>
            <a:endParaRPr sz="205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endParaRPr sz="185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85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 sz="20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g124a4d84ed3_0_5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 sz="1300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300"/>
                <a:buNone/>
              </a:pPr>
              <a:t>6</a:t>
            </a:fld>
            <a:r>
              <a:rPr lang="en" sz="1300"/>
              <a:t>/10</a:t>
            </a:r>
            <a:endParaRPr sz="1300"/>
          </a:p>
        </p:txBody>
      </p:sp>
      <p:pic>
        <p:nvPicPr>
          <p:cNvPr id="2051" name="Picture 3" descr="E:\CURRENT\sad lab\New folder\pic\update\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4360" y="137160"/>
            <a:ext cx="7574914" cy="47320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852728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 txBox="1">
            <a:spLocks noGrp="1"/>
          </p:cNvSpPr>
          <p:nvPr>
            <p:ph type="title"/>
          </p:nvPr>
        </p:nvSpPr>
        <p:spPr>
          <a:xfrm>
            <a:off x="311700" y="4065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 smtClean="0"/>
              <a:t>Flexibility </a:t>
            </a:r>
            <a:endParaRPr/>
          </a:p>
        </p:txBody>
      </p:sp>
      <p:sp>
        <p:nvSpPr>
          <p:cNvPr id="75" name="Google Shape;75;p3"/>
          <p:cNvSpPr txBox="1">
            <a:spLocks noGrp="1"/>
          </p:cNvSpPr>
          <p:nvPr>
            <p:ph type="body" idx="1"/>
          </p:nvPr>
        </p:nvSpPr>
        <p:spPr>
          <a:xfrm>
            <a:off x="674370" y="1680209"/>
            <a:ext cx="8157930" cy="2888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200"/>
              </a:spcBef>
              <a:buNone/>
            </a:pPr>
            <a:r>
              <a:rPr lang="en-US" b="1" dirty="0" smtClean="0">
                <a:solidFill>
                  <a:schemeClr val="bg2">
                    <a:lumMod val="75000"/>
                  </a:schemeClr>
                </a:solidFill>
              </a:rPr>
              <a:t>Any user can use the advance feature easily and we design our website easily so that any user shouldn’t face any difficulty.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  </a:t>
            </a:r>
            <a:endParaRPr>
              <a:solidFill>
                <a:schemeClr val="bg2">
                  <a:lumMod val="75000"/>
                </a:schemeClr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  <p:sp>
        <p:nvSpPr>
          <p:cNvPr id="76" name="Google Shape;76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 sz="1300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300"/>
                <a:buNone/>
              </a:pPr>
              <a:t>7</a:t>
            </a:fld>
            <a:r>
              <a:rPr lang="en" sz="1300"/>
              <a:t>/10</a:t>
            </a:r>
            <a:endParaRPr sz="1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 txBox="1">
            <a:spLocks noGrp="1"/>
          </p:cNvSpPr>
          <p:nvPr>
            <p:ph type="title"/>
          </p:nvPr>
        </p:nvSpPr>
        <p:spPr>
          <a:xfrm>
            <a:off x="311700" y="4065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 smtClean="0"/>
              <a:t> </a:t>
            </a:r>
            <a:endParaRPr/>
          </a:p>
        </p:txBody>
      </p:sp>
      <p:sp>
        <p:nvSpPr>
          <p:cNvPr id="75" name="Google Shape;75;p3"/>
          <p:cNvSpPr txBox="1">
            <a:spLocks noGrp="1"/>
          </p:cNvSpPr>
          <p:nvPr>
            <p:ph type="body" idx="1"/>
          </p:nvPr>
        </p:nvSpPr>
        <p:spPr>
          <a:xfrm>
            <a:off x="674370" y="1680209"/>
            <a:ext cx="7772400" cy="2888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  <p:sp>
        <p:nvSpPr>
          <p:cNvPr id="76" name="Google Shape;76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 sz="1300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300"/>
                <a:buNone/>
              </a:pPr>
              <a:t>8</a:t>
            </a:fld>
            <a:r>
              <a:rPr lang="en" sz="1300"/>
              <a:t>/10</a:t>
            </a:r>
            <a:endParaRPr sz="1300"/>
          </a:p>
        </p:txBody>
      </p:sp>
      <p:pic>
        <p:nvPicPr>
          <p:cNvPr id="5122" name="Picture 2" descr="E:\CURRENT\sad lab\New folder\pic\update\8nai_LI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" y="178393"/>
            <a:ext cx="8412480" cy="46679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 txBox="1">
            <a:spLocks noGrp="1"/>
          </p:cNvSpPr>
          <p:nvPr>
            <p:ph type="title"/>
          </p:nvPr>
        </p:nvSpPr>
        <p:spPr>
          <a:xfrm>
            <a:off x="311700" y="4065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 smtClean="0"/>
              <a:t>Consistency</a:t>
            </a:r>
            <a:endParaRPr/>
          </a:p>
        </p:txBody>
      </p:sp>
      <p:sp>
        <p:nvSpPr>
          <p:cNvPr id="75" name="Google Shape;75;p3"/>
          <p:cNvSpPr txBox="1">
            <a:spLocks noGrp="1"/>
          </p:cNvSpPr>
          <p:nvPr>
            <p:ph type="body" idx="1"/>
          </p:nvPr>
        </p:nvSpPr>
        <p:spPr>
          <a:xfrm>
            <a:off x="674370" y="1680209"/>
            <a:ext cx="8157930" cy="2888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dirty="0" smtClean="0"/>
              <a:t> Same language and interface throughout the whole website should be implemented. User shouldn’t face different interface in different pages of the website.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dirty="0" smtClean="0"/>
              <a:t> 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  <p:sp>
        <p:nvSpPr>
          <p:cNvPr id="76" name="Google Shape;76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 sz="1300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300"/>
                <a:buNone/>
              </a:pPr>
              <a:t>9</a:t>
            </a:fld>
            <a:r>
              <a:rPr lang="en" sz="1300"/>
              <a:t>/10</a:t>
            </a:r>
            <a:endParaRPr sz="1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186</Words>
  <Application>Microsoft Office PowerPoint</Application>
  <PresentationFormat>On-screen Show (16:9)</PresentationFormat>
  <Paragraphs>53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Caveat</vt:lpstr>
      <vt:lpstr>Lato</vt:lpstr>
      <vt:lpstr>Barlow Light</vt:lpstr>
      <vt:lpstr>Playfair Display</vt:lpstr>
      <vt:lpstr>Roboto</vt:lpstr>
      <vt:lpstr>Coral</vt:lpstr>
      <vt:lpstr>      AuctionBits  </vt:lpstr>
      <vt:lpstr>         Five Usability Heuristics</vt:lpstr>
      <vt:lpstr>VISIBILITY</vt:lpstr>
      <vt:lpstr>Slide 4</vt:lpstr>
      <vt:lpstr>Mapping</vt:lpstr>
      <vt:lpstr>           </vt:lpstr>
      <vt:lpstr>Flexibility </vt:lpstr>
      <vt:lpstr> </vt:lpstr>
      <vt:lpstr>Consistency</vt:lpstr>
      <vt:lpstr>Slide 10</vt:lpstr>
      <vt:lpstr>Recognition</vt:lpstr>
      <vt:lpstr>Recognition</vt:lpstr>
      <vt:lpstr>                THANK YOU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AuctionBits</dc:title>
  <dc:creator>Tahalil Azim</dc:creator>
  <cp:lastModifiedBy>JOY .</cp:lastModifiedBy>
  <cp:revision>30</cp:revision>
  <dcterms:modified xsi:type="dcterms:W3CDTF">2022-05-10T21:23:12Z</dcterms:modified>
</cp:coreProperties>
</file>