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5"/>
  </p:notesMasterIdLst>
  <p:sldIdLst>
    <p:sldId id="256" r:id="rId5"/>
    <p:sldId id="3852" r:id="rId6"/>
    <p:sldId id="3859" r:id="rId7"/>
    <p:sldId id="3860" r:id="rId8"/>
    <p:sldId id="3861" r:id="rId9"/>
    <p:sldId id="3862" r:id="rId10"/>
    <p:sldId id="3863" r:id="rId11"/>
    <p:sldId id="3864" r:id="rId12"/>
    <p:sldId id="3865" r:id="rId13"/>
    <p:sldId id="383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CCEFD-A2DF-4C11-A888-BF7FCBC08F41}" v="15" dt="2022-03-21T16:12:25.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93" autoAdjust="0"/>
  </p:normalViewPr>
  <p:slideViewPr>
    <p:cSldViewPr snapToGrid="0">
      <p:cViewPr>
        <p:scale>
          <a:sx n="70" d="100"/>
          <a:sy n="70" d="100"/>
        </p:scale>
        <p:origin x="1008" y="149"/>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5/11/2022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6</a:t>
            </a:fld>
            <a:endParaRPr lang="en-US" dirty="0"/>
          </a:p>
        </p:txBody>
      </p:sp>
    </p:spTree>
    <p:extLst>
      <p:ext uri="{BB962C8B-B14F-4D97-AF65-F5344CB8AC3E}">
        <p14:creationId xmlns:p14="http://schemas.microsoft.com/office/powerpoint/2010/main" val="477658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27098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D9CA1D3A-D4C5-44C7-8C9A-B0620DA63B17}"/>
              </a:ext>
            </a:extLst>
          </p:cNvPr>
          <p:cNvSpPr>
            <a:spLocks noGrp="1"/>
          </p:cNvSpPr>
          <p:nvPr>
            <p:ph idx="1"/>
          </p:nvPr>
        </p:nvSpPr>
        <p:spPr>
          <a:xfrm>
            <a:off x="1657044" y="3206978"/>
            <a:ext cx="9138066" cy="3233394"/>
          </a:xfrm>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Mohaimenul</a:t>
            </a:r>
            <a:r>
              <a:rPr lang="en-US" sz="2400" dirty="0">
                <a:latin typeface="Times New Roman" panose="02020603050405020304" pitchFamily="18" charset="0"/>
                <a:cs typeface="Times New Roman" panose="02020603050405020304" pitchFamily="18" charset="0"/>
              </a:rPr>
              <a:t> Azam Khan Raiaan : 011 191 228</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Sumaiya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Akter</a:t>
            </a:r>
            <a:r>
              <a:rPr lang="en-US" sz="2400" dirty="0">
                <a:latin typeface="Times New Roman" panose="02020603050405020304" pitchFamily="18" charset="0"/>
                <a:cs typeface="Times New Roman" panose="02020603050405020304" pitchFamily="18" charset="0"/>
              </a:rPr>
              <a:t> : 011 191 180</a:t>
            </a:r>
          </a:p>
          <a:p>
            <a:r>
              <a:rPr lang="en-US" sz="2400" dirty="0">
                <a:latin typeface="Times New Roman" panose="02020603050405020304" pitchFamily="18" charset="0"/>
                <a:cs typeface="Times New Roman" panose="02020603050405020304" pitchFamily="18" charset="0"/>
              </a:rPr>
              <a:t>           Fazila Nabi Chowdhury </a:t>
            </a:r>
            <a:r>
              <a:rPr lang="en-US" sz="2400" dirty="0" err="1">
                <a:latin typeface="Times New Roman" panose="02020603050405020304" pitchFamily="18" charset="0"/>
                <a:cs typeface="Times New Roman" panose="02020603050405020304" pitchFamily="18" charset="0"/>
              </a:rPr>
              <a:t>Kashpiya</a:t>
            </a:r>
            <a:r>
              <a:rPr lang="en-US" sz="2400" dirty="0">
                <a:latin typeface="Times New Roman" panose="02020603050405020304" pitchFamily="18" charset="0"/>
                <a:cs typeface="Times New Roman" panose="02020603050405020304" pitchFamily="18" charset="0"/>
              </a:rPr>
              <a:t> : 011 182 097</a:t>
            </a:r>
          </a:p>
          <a:p>
            <a:r>
              <a:rPr lang="en-US" sz="2400" dirty="0">
                <a:latin typeface="Times New Roman" panose="02020603050405020304" pitchFamily="18" charset="0"/>
                <a:cs typeface="Times New Roman" panose="02020603050405020304" pitchFamily="18" charset="0"/>
              </a:rPr>
              <a:t>           Nur Mohammad Fahad : 011 191 040</a:t>
            </a:r>
          </a:p>
        </p:txBody>
      </p:sp>
      <p:pic>
        <p:nvPicPr>
          <p:cNvPr id="17" name="Content Placeholder 9" descr="Arrow Slight curve">
            <a:extLst>
              <a:ext uri="{FF2B5EF4-FFF2-40B4-BE49-F238E27FC236}">
                <a16:creationId xmlns:a16="http://schemas.microsoft.com/office/drawing/2014/main" id="{9151BEC3-04D6-4E4C-B936-22968C0017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78316" y="3972153"/>
            <a:ext cx="370588" cy="276161"/>
          </a:xfrm>
          <a:prstGeom prst="rect">
            <a:avLst/>
          </a:prstGeom>
        </p:spPr>
      </p:pic>
      <p:pic>
        <p:nvPicPr>
          <p:cNvPr id="8" name="Content Placeholder 9" descr="Arrow Slight curve">
            <a:extLst>
              <a:ext uri="{FF2B5EF4-FFF2-40B4-BE49-F238E27FC236}">
                <a16:creationId xmlns:a16="http://schemas.microsoft.com/office/drawing/2014/main" id="{AB39852E-6A6F-407D-B1F0-872821EFDC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78316" y="4440436"/>
            <a:ext cx="370588" cy="276161"/>
          </a:xfrm>
          <a:prstGeom prst="rect">
            <a:avLst/>
          </a:prstGeom>
        </p:spPr>
      </p:pic>
      <p:pic>
        <p:nvPicPr>
          <p:cNvPr id="9" name="Content Placeholder 9" descr="Arrow Slight curve">
            <a:extLst>
              <a:ext uri="{FF2B5EF4-FFF2-40B4-BE49-F238E27FC236}">
                <a16:creationId xmlns:a16="http://schemas.microsoft.com/office/drawing/2014/main" id="{76375F34-F963-44B3-BCAC-F2B86A99D4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78316" y="4919659"/>
            <a:ext cx="370588" cy="276161"/>
          </a:xfrm>
          <a:prstGeom prst="rect">
            <a:avLst/>
          </a:prstGeom>
        </p:spPr>
      </p:pic>
      <p:pic>
        <p:nvPicPr>
          <p:cNvPr id="10" name="Content Placeholder 9" descr="Arrow Slight curve">
            <a:extLst>
              <a:ext uri="{FF2B5EF4-FFF2-40B4-BE49-F238E27FC236}">
                <a16:creationId xmlns:a16="http://schemas.microsoft.com/office/drawing/2014/main" id="{7B5CD1EF-1CF4-4B7C-A597-7430411F9E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78316" y="5391576"/>
            <a:ext cx="370588" cy="276161"/>
          </a:xfrm>
          <a:prstGeom prst="rect">
            <a:avLst/>
          </a:prstGeom>
        </p:spPr>
      </p:pic>
      <p:sp>
        <p:nvSpPr>
          <p:cNvPr id="2" name="Rectangle 1">
            <a:extLst>
              <a:ext uri="{FF2B5EF4-FFF2-40B4-BE49-F238E27FC236}">
                <a16:creationId xmlns:a16="http://schemas.microsoft.com/office/drawing/2014/main" id="{93B23AAD-D243-4140-B75F-86CFF816CDB3}"/>
              </a:ext>
            </a:extLst>
          </p:cNvPr>
          <p:cNvSpPr/>
          <p:nvPr/>
        </p:nvSpPr>
        <p:spPr>
          <a:xfrm>
            <a:off x="784289" y="1123472"/>
            <a:ext cx="10623421" cy="707886"/>
          </a:xfrm>
          <a:prstGeom prst="rect">
            <a:avLst/>
          </a:prstGeom>
          <a:noFill/>
        </p:spPr>
        <p:txBody>
          <a:bodyPr wrap="none" lIns="91440" tIns="45720" rIns="91440" bIns="45720">
            <a:spAutoFit/>
          </a:bodyPr>
          <a:lstStyle/>
          <a:p>
            <a:pPr algn="ctr"/>
            <a:r>
              <a:rPr lang="en-US" sz="4000" b="1" dirty="0">
                <a:ln w="0"/>
                <a:solidFill>
                  <a:schemeClr val="accent1">
                    <a:lumMod val="50000"/>
                  </a:schemeClr>
                </a:solidFill>
                <a:latin typeface="+mj-lt"/>
              </a:rPr>
              <a:t>System Analysis and Design Laboratory</a:t>
            </a:r>
            <a:endParaRPr lang="en-US" sz="4000" b="1" cap="none" spc="0" dirty="0">
              <a:ln w="0"/>
              <a:solidFill>
                <a:schemeClr val="accent1">
                  <a:lumMod val="50000"/>
                </a:schemeClr>
              </a:solidFill>
              <a:latin typeface="+mj-lt"/>
            </a:endParaRPr>
          </a:p>
        </p:txBody>
      </p:sp>
      <p:sp>
        <p:nvSpPr>
          <p:cNvPr id="3" name="Rectangle 2">
            <a:extLst>
              <a:ext uri="{FF2B5EF4-FFF2-40B4-BE49-F238E27FC236}">
                <a16:creationId xmlns:a16="http://schemas.microsoft.com/office/drawing/2014/main" id="{B08E1A8F-1E79-4D30-A2FF-04EEC36312DA}"/>
              </a:ext>
            </a:extLst>
          </p:cNvPr>
          <p:cNvSpPr/>
          <p:nvPr/>
        </p:nvSpPr>
        <p:spPr>
          <a:xfrm>
            <a:off x="4473342" y="1932889"/>
            <a:ext cx="2717412" cy="646331"/>
          </a:xfrm>
          <a:prstGeom prst="rect">
            <a:avLst/>
          </a:prstGeom>
          <a:noFill/>
        </p:spPr>
        <p:txBody>
          <a:bodyPr wrap="none" lIns="91440" tIns="45720" rIns="91440" bIns="45720">
            <a:spAutoFit/>
          </a:bodyPr>
          <a:lstStyle/>
          <a:p>
            <a:pPr algn="ctr"/>
            <a:r>
              <a:rPr lang="en-US" sz="3600" b="1" dirty="0">
                <a:ln w="0"/>
                <a:solidFill>
                  <a:schemeClr val="accent1">
                    <a:lumMod val="50000"/>
                  </a:schemeClr>
                </a:solidFill>
                <a:effectLst>
                  <a:outerShdw blurRad="38100" dist="19050" dir="2700000" algn="tl" rotWithShape="0">
                    <a:schemeClr val="dk1">
                      <a:alpha val="40000"/>
                    </a:schemeClr>
                  </a:outerShdw>
                </a:effectLst>
                <a:latin typeface="+mj-lt"/>
              </a:rPr>
              <a:t>(CSE 3412)</a:t>
            </a:r>
            <a:endParaRPr lang="en-US" sz="3600" b="1" cap="none" spc="0" dirty="0">
              <a:ln w="0"/>
              <a:solidFill>
                <a:schemeClr val="accent1">
                  <a:lumMod val="50000"/>
                </a:schemeClr>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55887AF4-A62E-4C02-82DE-9D88C7CF7FA6}"/>
              </a:ext>
            </a:extLst>
          </p:cNvPr>
          <p:cNvSpPr/>
          <p:nvPr/>
        </p:nvSpPr>
        <p:spPr>
          <a:xfrm>
            <a:off x="3341623" y="3003916"/>
            <a:ext cx="4980851" cy="707886"/>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4000" dirty="0">
                <a:ln w="0"/>
                <a:solidFill>
                  <a:schemeClr val="accent2">
                    <a:lumMod val="50000"/>
                  </a:schemeClr>
                </a:solidFill>
                <a:effectLst>
                  <a:outerShdw blurRad="38100" dist="25400" dir="5400000" algn="ctr" rotWithShape="0">
                    <a:srgbClr val="6E747A">
                      <a:alpha val="43000"/>
                    </a:srgbClr>
                  </a:outerShdw>
                </a:effectLst>
                <a:latin typeface="+mj-lt"/>
              </a:rPr>
              <a:t>Assessment Hacks!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972636" y="1101275"/>
            <a:ext cx="4238555" cy="4069080"/>
          </a:xfrm>
        </p:spPr>
        <p:txBody>
          <a:bodyPr>
            <a:normAutofit/>
          </a:bodyPr>
          <a:lstStyle/>
          <a:p>
            <a:r>
              <a:rPr lang="en-US" sz="8000" dirty="0"/>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Feasibility Analysis</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10</a:t>
            </a:fld>
            <a:endParaRPr lang="en-US" noProof="0"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F03CB4F-C523-4EA6-ACFA-A4F22DC02B1E}"/>
              </a:ext>
            </a:extLst>
          </p:cNvPr>
          <p:cNvSpPr/>
          <p:nvPr/>
        </p:nvSpPr>
        <p:spPr>
          <a:xfrm>
            <a:off x="4163919" y="12703"/>
            <a:ext cx="2475228" cy="830997"/>
          </a:xfrm>
          <a:prstGeom prst="rect">
            <a:avLst/>
          </a:prstGeom>
          <a:noFill/>
        </p:spPr>
        <p:txBody>
          <a:bodyPr wrap="none" lIns="91440" tIns="45720" rIns="91440" bIns="45720">
            <a:spAutoFit/>
          </a:bodyPr>
          <a:lstStyle/>
          <a:p>
            <a:pPr algn="ctr"/>
            <a:r>
              <a:rPr lang="en-US" sz="4800" cap="none" spc="0" dirty="0">
                <a:ln w="0"/>
                <a:solidFill>
                  <a:schemeClr val="accent4">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Visibility</a:t>
            </a:r>
          </a:p>
        </p:txBody>
      </p:sp>
      <p:pic>
        <p:nvPicPr>
          <p:cNvPr id="7" name="Picture 6">
            <a:extLst>
              <a:ext uri="{FF2B5EF4-FFF2-40B4-BE49-F238E27FC236}">
                <a16:creationId xmlns:a16="http://schemas.microsoft.com/office/drawing/2014/main" id="{76B9C27F-D46D-4B2D-A5DD-BAC59CD0F24F}"/>
              </a:ext>
            </a:extLst>
          </p:cNvPr>
          <p:cNvPicPr>
            <a:picLocks noChangeAspect="1"/>
          </p:cNvPicPr>
          <p:nvPr/>
        </p:nvPicPr>
        <p:blipFill>
          <a:blip r:embed="rId2"/>
          <a:stretch>
            <a:fillRect/>
          </a:stretch>
        </p:blipFill>
        <p:spPr>
          <a:xfrm>
            <a:off x="1234911" y="843700"/>
            <a:ext cx="9040305" cy="4366971"/>
          </a:xfrm>
          <a:prstGeom prst="rect">
            <a:avLst/>
          </a:prstGeom>
        </p:spPr>
      </p:pic>
      <p:sp>
        <p:nvSpPr>
          <p:cNvPr id="9" name="Arrow: Right 8">
            <a:extLst>
              <a:ext uri="{FF2B5EF4-FFF2-40B4-BE49-F238E27FC236}">
                <a16:creationId xmlns:a16="http://schemas.microsoft.com/office/drawing/2014/main" id="{2776E37B-314C-40CE-BDD4-BAAD6C63F076}"/>
              </a:ext>
            </a:extLst>
          </p:cNvPr>
          <p:cNvSpPr/>
          <p:nvPr/>
        </p:nvSpPr>
        <p:spPr>
          <a:xfrm rot="1746727">
            <a:off x="3544155" y="967912"/>
            <a:ext cx="1980300" cy="425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Time Counter</a:t>
            </a:r>
          </a:p>
        </p:txBody>
      </p:sp>
      <p:sp>
        <p:nvSpPr>
          <p:cNvPr id="15" name="Rectangle 14">
            <a:extLst>
              <a:ext uri="{FF2B5EF4-FFF2-40B4-BE49-F238E27FC236}">
                <a16:creationId xmlns:a16="http://schemas.microsoft.com/office/drawing/2014/main" id="{868FF6A9-FC9E-440E-813D-3AF26D82511A}"/>
              </a:ext>
            </a:extLst>
          </p:cNvPr>
          <p:cNvSpPr/>
          <p:nvPr/>
        </p:nvSpPr>
        <p:spPr>
          <a:xfrm>
            <a:off x="318615" y="5580003"/>
            <a:ext cx="11724492" cy="923330"/>
          </a:xfrm>
          <a:prstGeom prst="rect">
            <a:avLst/>
          </a:prstGeom>
          <a:noFill/>
          <a:ln>
            <a:solidFill>
              <a:schemeClr val="tx1"/>
            </a:solidFill>
          </a:ln>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is the page for attempting an exam by an examinee. This page shows that an examinee can see the exam's time status. </a:t>
            </a:r>
          </a:p>
          <a:p>
            <a:pPr algn="ct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And an examinee can see how many questions needs to answer, and after completing the exam,</a:t>
            </a:r>
          </a:p>
          <a:p>
            <a:pPr algn="ct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the examinee has a submit button. Every step is shown here, one after another, and the system's status is also visible clearly. </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96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F03CB4F-C523-4EA6-ACFA-A4F22DC02B1E}"/>
              </a:ext>
            </a:extLst>
          </p:cNvPr>
          <p:cNvSpPr/>
          <p:nvPr/>
        </p:nvSpPr>
        <p:spPr>
          <a:xfrm>
            <a:off x="3404034" y="12703"/>
            <a:ext cx="3995004" cy="830997"/>
          </a:xfrm>
          <a:prstGeom prst="rect">
            <a:avLst/>
          </a:prstGeom>
          <a:noFill/>
        </p:spPr>
        <p:txBody>
          <a:bodyPr wrap="none" lIns="91440" tIns="45720" rIns="91440" bIns="45720">
            <a:spAutoFit/>
          </a:bodyPr>
          <a:lstStyle/>
          <a:p>
            <a:pPr algn="ctr"/>
            <a:r>
              <a:rPr lang="en-US" sz="4800" cap="none" spc="0" dirty="0">
                <a:ln w="0"/>
                <a:solidFill>
                  <a:schemeClr val="accent4">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Error Recovery</a:t>
            </a:r>
          </a:p>
        </p:txBody>
      </p:sp>
      <p:sp>
        <p:nvSpPr>
          <p:cNvPr id="15" name="Rectangle 14">
            <a:extLst>
              <a:ext uri="{FF2B5EF4-FFF2-40B4-BE49-F238E27FC236}">
                <a16:creationId xmlns:a16="http://schemas.microsoft.com/office/drawing/2014/main" id="{868FF6A9-FC9E-440E-813D-3AF26D82511A}"/>
              </a:ext>
            </a:extLst>
          </p:cNvPr>
          <p:cNvSpPr/>
          <p:nvPr/>
        </p:nvSpPr>
        <p:spPr>
          <a:xfrm>
            <a:off x="337468" y="6118803"/>
            <a:ext cx="11724492" cy="646331"/>
          </a:xfrm>
          <a:prstGeom prst="rect">
            <a:avLst/>
          </a:prstGeom>
          <a:noFill/>
          <a:ln>
            <a:solidFill>
              <a:schemeClr val="tx1"/>
            </a:solidFill>
          </a:ln>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is the page for login and registration. After making an error, it's visible that the system guides the user on what's the error and what to do to recover it. </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C62B38B-D2EA-44D7-A513-FA8E9E12653A}"/>
              </a:ext>
            </a:extLst>
          </p:cNvPr>
          <p:cNvPicPr>
            <a:picLocks noChangeAspect="1"/>
          </p:cNvPicPr>
          <p:nvPr/>
        </p:nvPicPr>
        <p:blipFill>
          <a:blip r:embed="rId2"/>
          <a:stretch>
            <a:fillRect/>
          </a:stretch>
        </p:blipFill>
        <p:spPr>
          <a:xfrm>
            <a:off x="533971" y="772998"/>
            <a:ext cx="4452808" cy="4908676"/>
          </a:xfrm>
          <a:prstGeom prst="rect">
            <a:avLst/>
          </a:prstGeom>
        </p:spPr>
      </p:pic>
      <p:pic>
        <p:nvPicPr>
          <p:cNvPr id="12" name="Picture 11">
            <a:extLst>
              <a:ext uri="{FF2B5EF4-FFF2-40B4-BE49-F238E27FC236}">
                <a16:creationId xmlns:a16="http://schemas.microsoft.com/office/drawing/2014/main" id="{A0FF9BC9-54FA-4894-881E-21BA9AEA8FF5}"/>
              </a:ext>
            </a:extLst>
          </p:cNvPr>
          <p:cNvPicPr>
            <a:picLocks noChangeAspect="1"/>
          </p:cNvPicPr>
          <p:nvPr/>
        </p:nvPicPr>
        <p:blipFill>
          <a:blip r:embed="rId3"/>
          <a:stretch>
            <a:fillRect/>
          </a:stretch>
        </p:blipFill>
        <p:spPr>
          <a:xfrm>
            <a:off x="6096000" y="883431"/>
            <a:ext cx="4768914" cy="4520501"/>
          </a:xfrm>
          <a:prstGeom prst="rect">
            <a:avLst/>
          </a:prstGeom>
        </p:spPr>
      </p:pic>
    </p:spTree>
    <p:extLst>
      <p:ext uri="{BB962C8B-B14F-4D97-AF65-F5344CB8AC3E}">
        <p14:creationId xmlns:p14="http://schemas.microsoft.com/office/powerpoint/2010/main" val="149113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F03CB4F-C523-4EA6-ACFA-A4F22DC02B1E}"/>
              </a:ext>
            </a:extLst>
          </p:cNvPr>
          <p:cNvSpPr/>
          <p:nvPr/>
        </p:nvSpPr>
        <p:spPr>
          <a:xfrm>
            <a:off x="4198323" y="12703"/>
            <a:ext cx="2406428" cy="830997"/>
          </a:xfrm>
          <a:prstGeom prst="rect">
            <a:avLst/>
          </a:prstGeom>
          <a:noFill/>
        </p:spPr>
        <p:txBody>
          <a:bodyPr wrap="none" lIns="91440" tIns="45720" rIns="91440" bIns="45720">
            <a:spAutoFit/>
          </a:bodyPr>
          <a:lstStyle/>
          <a:p>
            <a:pPr algn="ctr"/>
            <a:r>
              <a:rPr lang="en-US" sz="4800" cap="none" spc="0" dirty="0">
                <a:ln w="0"/>
                <a:solidFill>
                  <a:schemeClr val="accent4">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Mapping</a:t>
            </a:r>
          </a:p>
        </p:txBody>
      </p:sp>
      <p:sp>
        <p:nvSpPr>
          <p:cNvPr id="15" name="Rectangle 14">
            <a:extLst>
              <a:ext uri="{FF2B5EF4-FFF2-40B4-BE49-F238E27FC236}">
                <a16:creationId xmlns:a16="http://schemas.microsoft.com/office/drawing/2014/main" id="{868FF6A9-FC9E-440E-813D-3AF26D82511A}"/>
              </a:ext>
            </a:extLst>
          </p:cNvPr>
          <p:cNvSpPr/>
          <p:nvPr/>
        </p:nvSpPr>
        <p:spPr>
          <a:xfrm>
            <a:off x="337468" y="6118803"/>
            <a:ext cx="11724492" cy="646331"/>
          </a:xfrm>
          <a:prstGeom prst="rect">
            <a:avLst/>
          </a:prstGeom>
          <a:noFill/>
          <a:ln>
            <a:solidFill>
              <a:schemeClr val="tx1"/>
            </a:solidFill>
          </a:ln>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System’s Login and Registration page is the general login and registration page most websites use. So that users don’t get confused with the interface of the pages. </a:t>
            </a:r>
          </a:p>
        </p:txBody>
      </p:sp>
      <p:pic>
        <p:nvPicPr>
          <p:cNvPr id="3" name="Picture 2">
            <a:extLst>
              <a:ext uri="{FF2B5EF4-FFF2-40B4-BE49-F238E27FC236}">
                <a16:creationId xmlns:a16="http://schemas.microsoft.com/office/drawing/2014/main" id="{18CC0E82-F38F-44D0-8800-87C555C5B30E}"/>
              </a:ext>
            </a:extLst>
          </p:cNvPr>
          <p:cNvPicPr>
            <a:picLocks noChangeAspect="1"/>
          </p:cNvPicPr>
          <p:nvPr/>
        </p:nvPicPr>
        <p:blipFill>
          <a:blip r:embed="rId2"/>
          <a:stretch>
            <a:fillRect/>
          </a:stretch>
        </p:blipFill>
        <p:spPr>
          <a:xfrm>
            <a:off x="509025" y="1058159"/>
            <a:ext cx="4892512" cy="4846184"/>
          </a:xfrm>
          <a:prstGeom prst="rect">
            <a:avLst/>
          </a:prstGeom>
        </p:spPr>
      </p:pic>
      <p:pic>
        <p:nvPicPr>
          <p:cNvPr id="6" name="Picture 5">
            <a:extLst>
              <a:ext uri="{FF2B5EF4-FFF2-40B4-BE49-F238E27FC236}">
                <a16:creationId xmlns:a16="http://schemas.microsoft.com/office/drawing/2014/main" id="{0BC2D7E8-7369-49DE-9319-F25A922F7467}"/>
              </a:ext>
            </a:extLst>
          </p:cNvPr>
          <p:cNvPicPr>
            <a:picLocks noChangeAspect="1"/>
          </p:cNvPicPr>
          <p:nvPr/>
        </p:nvPicPr>
        <p:blipFill>
          <a:blip r:embed="rId3"/>
          <a:stretch>
            <a:fillRect/>
          </a:stretch>
        </p:blipFill>
        <p:spPr>
          <a:xfrm>
            <a:off x="6199714" y="1058159"/>
            <a:ext cx="4354135" cy="4925672"/>
          </a:xfrm>
          <a:prstGeom prst="rect">
            <a:avLst/>
          </a:prstGeom>
        </p:spPr>
      </p:pic>
    </p:spTree>
    <p:extLst>
      <p:ext uri="{BB962C8B-B14F-4D97-AF65-F5344CB8AC3E}">
        <p14:creationId xmlns:p14="http://schemas.microsoft.com/office/powerpoint/2010/main" val="237780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F03CB4F-C523-4EA6-ACFA-A4F22DC02B1E}"/>
              </a:ext>
            </a:extLst>
          </p:cNvPr>
          <p:cNvSpPr/>
          <p:nvPr/>
        </p:nvSpPr>
        <p:spPr>
          <a:xfrm>
            <a:off x="3852722" y="189033"/>
            <a:ext cx="3191900" cy="830997"/>
          </a:xfrm>
          <a:prstGeom prst="rect">
            <a:avLst/>
          </a:prstGeom>
          <a:noFill/>
        </p:spPr>
        <p:txBody>
          <a:bodyPr wrap="none" lIns="91440" tIns="45720" rIns="91440" bIns="45720">
            <a:spAutoFit/>
          </a:bodyPr>
          <a:lstStyle/>
          <a:p>
            <a:pPr algn="ctr"/>
            <a:r>
              <a:rPr lang="en-US" sz="4800" cap="none" spc="0" dirty="0">
                <a:ln w="0"/>
                <a:solidFill>
                  <a:schemeClr val="accent4">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Consistency</a:t>
            </a:r>
          </a:p>
        </p:txBody>
      </p:sp>
      <p:pic>
        <p:nvPicPr>
          <p:cNvPr id="5" name="Picture 4">
            <a:extLst>
              <a:ext uri="{FF2B5EF4-FFF2-40B4-BE49-F238E27FC236}">
                <a16:creationId xmlns:a16="http://schemas.microsoft.com/office/drawing/2014/main" id="{F4241524-BD37-4B0A-A313-15EF3A33562C}"/>
              </a:ext>
            </a:extLst>
          </p:cNvPr>
          <p:cNvPicPr>
            <a:picLocks noChangeAspect="1"/>
          </p:cNvPicPr>
          <p:nvPr/>
        </p:nvPicPr>
        <p:blipFill>
          <a:blip r:embed="rId2"/>
          <a:stretch>
            <a:fillRect/>
          </a:stretch>
        </p:blipFill>
        <p:spPr>
          <a:xfrm>
            <a:off x="365728" y="1293497"/>
            <a:ext cx="10803118" cy="4978825"/>
          </a:xfrm>
          <a:prstGeom prst="rect">
            <a:avLst/>
          </a:prstGeom>
        </p:spPr>
      </p:pic>
    </p:spTree>
    <p:extLst>
      <p:ext uri="{BB962C8B-B14F-4D97-AF65-F5344CB8AC3E}">
        <p14:creationId xmlns:p14="http://schemas.microsoft.com/office/powerpoint/2010/main" val="384569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68FF6A9-FC9E-440E-813D-3AF26D82511A}"/>
              </a:ext>
            </a:extLst>
          </p:cNvPr>
          <p:cNvSpPr/>
          <p:nvPr/>
        </p:nvSpPr>
        <p:spPr>
          <a:xfrm>
            <a:off x="337468" y="6118803"/>
            <a:ext cx="11724492" cy="646331"/>
          </a:xfrm>
          <a:prstGeom prst="rect">
            <a:avLst/>
          </a:prstGeom>
          <a:noFill/>
          <a:ln>
            <a:solidFill>
              <a:schemeClr val="tx1"/>
            </a:solidFill>
          </a:ln>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It's essential to maintain consistency. If we look at the navbar of the dashboard and profile edit pages, we can see that both have the same navbar. Every other page has the same navbar as well. We are ensuring consistency in the whole system. </a:t>
            </a:r>
          </a:p>
        </p:txBody>
      </p:sp>
      <p:pic>
        <p:nvPicPr>
          <p:cNvPr id="3" name="Picture 2">
            <a:extLst>
              <a:ext uri="{FF2B5EF4-FFF2-40B4-BE49-F238E27FC236}">
                <a16:creationId xmlns:a16="http://schemas.microsoft.com/office/drawing/2014/main" id="{5EB14EBA-DBDD-4DAC-85A8-ED75CDB808B7}"/>
              </a:ext>
            </a:extLst>
          </p:cNvPr>
          <p:cNvPicPr>
            <a:picLocks noChangeAspect="1"/>
          </p:cNvPicPr>
          <p:nvPr/>
        </p:nvPicPr>
        <p:blipFill>
          <a:blip r:embed="rId3"/>
          <a:stretch>
            <a:fillRect/>
          </a:stretch>
        </p:blipFill>
        <p:spPr>
          <a:xfrm>
            <a:off x="337468" y="244673"/>
            <a:ext cx="10869105" cy="5599946"/>
          </a:xfrm>
          <a:prstGeom prst="rect">
            <a:avLst/>
          </a:prstGeom>
        </p:spPr>
      </p:pic>
    </p:spTree>
    <p:extLst>
      <p:ext uri="{BB962C8B-B14F-4D97-AF65-F5344CB8AC3E}">
        <p14:creationId xmlns:p14="http://schemas.microsoft.com/office/powerpoint/2010/main" val="257566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F03CB4F-C523-4EA6-ACFA-A4F22DC02B1E}"/>
              </a:ext>
            </a:extLst>
          </p:cNvPr>
          <p:cNvSpPr/>
          <p:nvPr/>
        </p:nvSpPr>
        <p:spPr>
          <a:xfrm>
            <a:off x="3804789" y="12703"/>
            <a:ext cx="3193503" cy="830997"/>
          </a:xfrm>
          <a:prstGeom prst="rect">
            <a:avLst/>
          </a:prstGeom>
          <a:noFill/>
        </p:spPr>
        <p:txBody>
          <a:bodyPr wrap="none" lIns="91440" tIns="45720" rIns="91440" bIns="45720">
            <a:spAutoFit/>
          </a:bodyPr>
          <a:lstStyle/>
          <a:p>
            <a:pPr algn="ctr"/>
            <a:r>
              <a:rPr lang="en-US" sz="4800" cap="none" spc="0" dirty="0">
                <a:ln w="0"/>
                <a:solidFill>
                  <a:schemeClr val="accent4">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Recognition</a:t>
            </a:r>
          </a:p>
        </p:txBody>
      </p:sp>
      <p:sp>
        <p:nvSpPr>
          <p:cNvPr id="15" name="Rectangle 14">
            <a:extLst>
              <a:ext uri="{FF2B5EF4-FFF2-40B4-BE49-F238E27FC236}">
                <a16:creationId xmlns:a16="http://schemas.microsoft.com/office/drawing/2014/main" id="{868FF6A9-FC9E-440E-813D-3AF26D82511A}"/>
              </a:ext>
            </a:extLst>
          </p:cNvPr>
          <p:cNvSpPr/>
          <p:nvPr/>
        </p:nvSpPr>
        <p:spPr>
          <a:xfrm>
            <a:off x="337468" y="6118803"/>
            <a:ext cx="11724492" cy="646331"/>
          </a:xfrm>
          <a:prstGeom prst="rect">
            <a:avLst/>
          </a:prstGeom>
          <a:noFill/>
          <a:ln>
            <a:solidFill>
              <a:schemeClr val="tx1"/>
            </a:solidFill>
          </a:ln>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If we look at the homepage of the examiner in our system, we can see that every piece of information is easy to discover. An examiner can easily see the add exam, view, edit, and delete options. Navbar shows all other options as well. </a:t>
            </a:r>
          </a:p>
        </p:txBody>
      </p:sp>
      <p:pic>
        <p:nvPicPr>
          <p:cNvPr id="5" name="Picture 4">
            <a:extLst>
              <a:ext uri="{FF2B5EF4-FFF2-40B4-BE49-F238E27FC236}">
                <a16:creationId xmlns:a16="http://schemas.microsoft.com/office/drawing/2014/main" id="{D2EB6308-048D-483A-9EFE-A9A16ED971C8}"/>
              </a:ext>
            </a:extLst>
          </p:cNvPr>
          <p:cNvPicPr>
            <a:picLocks noChangeAspect="1"/>
          </p:cNvPicPr>
          <p:nvPr/>
        </p:nvPicPr>
        <p:blipFill>
          <a:blip r:embed="rId2"/>
          <a:stretch>
            <a:fillRect/>
          </a:stretch>
        </p:blipFill>
        <p:spPr>
          <a:xfrm>
            <a:off x="405353" y="982545"/>
            <a:ext cx="11221825" cy="4937487"/>
          </a:xfrm>
          <a:prstGeom prst="rect">
            <a:avLst/>
          </a:prstGeom>
        </p:spPr>
      </p:pic>
    </p:spTree>
    <p:extLst>
      <p:ext uri="{BB962C8B-B14F-4D97-AF65-F5344CB8AC3E}">
        <p14:creationId xmlns:p14="http://schemas.microsoft.com/office/powerpoint/2010/main" val="20303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F03CB4F-C523-4EA6-ACFA-A4F22DC02B1E}"/>
              </a:ext>
            </a:extLst>
          </p:cNvPr>
          <p:cNvSpPr/>
          <p:nvPr/>
        </p:nvSpPr>
        <p:spPr>
          <a:xfrm>
            <a:off x="3803990" y="12703"/>
            <a:ext cx="3195106" cy="830997"/>
          </a:xfrm>
          <a:prstGeom prst="rect">
            <a:avLst/>
          </a:prstGeom>
          <a:noFill/>
        </p:spPr>
        <p:txBody>
          <a:bodyPr wrap="none" lIns="91440" tIns="45720" rIns="91440" bIns="45720">
            <a:spAutoFit/>
          </a:bodyPr>
          <a:lstStyle/>
          <a:p>
            <a:pPr algn="ctr"/>
            <a:r>
              <a:rPr lang="en-US" sz="4800" cap="none" spc="0" dirty="0">
                <a:ln w="0"/>
                <a:solidFill>
                  <a:schemeClr val="accent4">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Minimalism</a:t>
            </a:r>
          </a:p>
        </p:txBody>
      </p:sp>
      <p:pic>
        <p:nvPicPr>
          <p:cNvPr id="3" name="Picture 2">
            <a:extLst>
              <a:ext uri="{FF2B5EF4-FFF2-40B4-BE49-F238E27FC236}">
                <a16:creationId xmlns:a16="http://schemas.microsoft.com/office/drawing/2014/main" id="{E74919E0-6EE5-4F2D-9B8F-20D68643F02D}"/>
              </a:ext>
            </a:extLst>
          </p:cNvPr>
          <p:cNvPicPr>
            <a:picLocks noChangeAspect="1"/>
          </p:cNvPicPr>
          <p:nvPr/>
        </p:nvPicPr>
        <p:blipFill>
          <a:blip r:embed="rId3"/>
          <a:stretch>
            <a:fillRect/>
          </a:stretch>
        </p:blipFill>
        <p:spPr>
          <a:xfrm>
            <a:off x="605710" y="1123214"/>
            <a:ext cx="5094364" cy="5415698"/>
          </a:xfrm>
          <a:prstGeom prst="rect">
            <a:avLst/>
          </a:prstGeom>
        </p:spPr>
      </p:pic>
      <p:pic>
        <p:nvPicPr>
          <p:cNvPr id="7" name="Picture 6">
            <a:extLst>
              <a:ext uri="{FF2B5EF4-FFF2-40B4-BE49-F238E27FC236}">
                <a16:creationId xmlns:a16="http://schemas.microsoft.com/office/drawing/2014/main" id="{4A374319-A0BB-4119-8A03-0DE506611FB0}"/>
              </a:ext>
            </a:extLst>
          </p:cNvPr>
          <p:cNvPicPr>
            <a:picLocks noChangeAspect="1"/>
          </p:cNvPicPr>
          <p:nvPr/>
        </p:nvPicPr>
        <p:blipFill>
          <a:blip r:embed="rId4"/>
          <a:stretch>
            <a:fillRect/>
          </a:stretch>
        </p:blipFill>
        <p:spPr>
          <a:xfrm>
            <a:off x="6096000" y="1123214"/>
            <a:ext cx="5534902" cy="5233136"/>
          </a:xfrm>
          <a:prstGeom prst="rect">
            <a:avLst/>
          </a:prstGeom>
        </p:spPr>
      </p:pic>
    </p:spTree>
    <p:extLst>
      <p:ext uri="{BB962C8B-B14F-4D97-AF65-F5344CB8AC3E}">
        <p14:creationId xmlns:p14="http://schemas.microsoft.com/office/powerpoint/2010/main" val="416641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F03CB4F-C523-4EA6-ACFA-A4F22DC02B1E}"/>
              </a:ext>
            </a:extLst>
          </p:cNvPr>
          <p:cNvSpPr/>
          <p:nvPr/>
        </p:nvSpPr>
        <p:spPr>
          <a:xfrm>
            <a:off x="3803990" y="12703"/>
            <a:ext cx="3195106" cy="830997"/>
          </a:xfrm>
          <a:prstGeom prst="rect">
            <a:avLst/>
          </a:prstGeom>
          <a:noFill/>
        </p:spPr>
        <p:txBody>
          <a:bodyPr wrap="none" lIns="91440" tIns="45720" rIns="91440" bIns="45720">
            <a:spAutoFit/>
          </a:bodyPr>
          <a:lstStyle/>
          <a:p>
            <a:pPr algn="ctr"/>
            <a:r>
              <a:rPr lang="en-US" sz="4800" cap="none" spc="0" dirty="0">
                <a:ln w="0"/>
                <a:solidFill>
                  <a:schemeClr val="accent4">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Minimalism</a:t>
            </a:r>
          </a:p>
        </p:txBody>
      </p:sp>
      <p:sp>
        <p:nvSpPr>
          <p:cNvPr id="15" name="Rectangle 14">
            <a:extLst>
              <a:ext uri="{FF2B5EF4-FFF2-40B4-BE49-F238E27FC236}">
                <a16:creationId xmlns:a16="http://schemas.microsoft.com/office/drawing/2014/main" id="{868FF6A9-FC9E-440E-813D-3AF26D82511A}"/>
              </a:ext>
            </a:extLst>
          </p:cNvPr>
          <p:cNvSpPr/>
          <p:nvPr/>
        </p:nvSpPr>
        <p:spPr>
          <a:xfrm>
            <a:off x="359239" y="5615582"/>
            <a:ext cx="11724492" cy="923330"/>
          </a:xfrm>
          <a:prstGeom prst="rect">
            <a:avLst/>
          </a:prstGeom>
          <a:noFill/>
          <a:ln>
            <a:solidFill>
              <a:schemeClr val="tx1"/>
            </a:solidFill>
          </a:ln>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 our system, we tried to provide information elegantly. We can see that there are not any unnecessary wordings anywhere. The login, Registration page has a very straightforward direction and wordings, and the homepage also has a particular naming. </a:t>
            </a:r>
          </a:p>
        </p:txBody>
      </p:sp>
      <p:pic>
        <p:nvPicPr>
          <p:cNvPr id="5" name="Picture 4">
            <a:extLst>
              <a:ext uri="{FF2B5EF4-FFF2-40B4-BE49-F238E27FC236}">
                <a16:creationId xmlns:a16="http://schemas.microsoft.com/office/drawing/2014/main" id="{69144E74-A834-457D-ACEB-91EBFF9504A4}"/>
              </a:ext>
            </a:extLst>
          </p:cNvPr>
          <p:cNvPicPr>
            <a:picLocks noChangeAspect="1"/>
          </p:cNvPicPr>
          <p:nvPr/>
        </p:nvPicPr>
        <p:blipFill>
          <a:blip r:embed="rId2"/>
          <a:stretch>
            <a:fillRect/>
          </a:stretch>
        </p:blipFill>
        <p:spPr>
          <a:xfrm>
            <a:off x="729342" y="843700"/>
            <a:ext cx="10330543" cy="4610043"/>
          </a:xfrm>
          <a:prstGeom prst="rect">
            <a:avLst/>
          </a:prstGeom>
        </p:spPr>
      </p:pic>
    </p:spTree>
    <p:extLst>
      <p:ext uri="{BB962C8B-B14F-4D97-AF65-F5344CB8AC3E}">
        <p14:creationId xmlns:p14="http://schemas.microsoft.com/office/powerpoint/2010/main" val="783648439"/>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09CAFEBD96D14CBF37908D03051F71" ma:contentTypeVersion="2" ma:contentTypeDescription="Create a new document." ma:contentTypeScope="" ma:versionID="dd2291e4bef748d201a8a157e5cafcb8">
  <xsd:schema xmlns:xsd="http://www.w3.org/2001/XMLSchema" xmlns:xs="http://www.w3.org/2001/XMLSchema" xmlns:p="http://schemas.microsoft.com/office/2006/metadata/properties" xmlns:ns3="36c52ffe-028f-4ecb-a62e-d6aa2b0c71de" targetNamespace="http://schemas.microsoft.com/office/2006/metadata/properties" ma:root="true" ma:fieldsID="d8ae7cb13b9c4ff8cc54f9343b88c5b0" ns3:_="">
    <xsd:import namespace="36c52ffe-028f-4ecb-a62e-d6aa2b0c71d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c52ffe-028f-4ecb-a62e-d6aa2b0c71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documentManagement/types"/>
    <ds:schemaRef ds:uri="http://schemas.microsoft.com/office/2006/metadata/properties"/>
    <ds:schemaRef ds:uri="http://schemas.openxmlformats.org/package/2006/metadata/core-properties"/>
    <ds:schemaRef ds:uri="http://purl.org/dc/terms/"/>
    <ds:schemaRef ds:uri="36c52ffe-028f-4ecb-a62e-d6aa2b0c71de"/>
    <ds:schemaRef ds:uri="http://www.w3.org/XML/1998/namespace"/>
    <ds:schemaRef ds:uri="http://purl.org/dc/elements/1.1/"/>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768B4DE5-5A59-493F-9FD2-815E58F1BB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c52ffe-028f-4ecb-a62e-d6aa2b0c71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{722C4E1D-492C-4A85-8AFF-5BD5B61EDD04}tf78504181_win32</Template>
  <TotalTime>458</TotalTime>
  <Words>350</Words>
  <Application>Microsoft Office PowerPoint</Application>
  <PresentationFormat>Widescreen</PresentationFormat>
  <Paragraphs>38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Times New Roman</vt:lpstr>
      <vt:lpstr>Tw Cen MT</vt:lpstr>
      <vt:lpstr>ShapesVTI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Mak Raiaan</dc:creator>
  <cp:lastModifiedBy>Mak Raiaan</cp:lastModifiedBy>
  <cp:revision>80</cp:revision>
  <dcterms:created xsi:type="dcterms:W3CDTF">2022-03-21T15:56:46Z</dcterms:created>
  <dcterms:modified xsi:type="dcterms:W3CDTF">2022-05-11T05:16:00Z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0x0101008B09CAFEBD96D14CBF37908D03051F71</vt:lpwstr>
  </property>
  <property fmtid="{D5CDD505-2E9C-101B-9397-08002B2CF9AE}" pid="3" name="MSIP_Label_defa4170-0d19-0005-0004-bc88714345d2_Enabled">
    <vt:lpwstr>true</vt:lpwstr>
  </property>
  <property fmtid="{D5CDD505-2E9C-101B-9397-08002B2CF9AE}" pid="4" name="MSIP_Label_defa4170-0d19-0005-0004-bc88714345d2_SetDate">
    <vt:lpwstr>2022-03-21T15:56:47Z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d9bcba95-918d-42f3-8362-af6f904d9353</vt:lpwstr>
  </property>
  <property fmtid="{D5CDD505-2E9C-101B-9397-08002B2CF9AE}" pid="8" name="MSIP_Label_defa4170-0d19-0005-0004-bc88714345d2_ActionId">
    <vt:lpwstr>6ab2af5c-c67c-4c8c-b206-0cbfb4325d4d</vt:lpwstr>
  </property>
  <property fmtid="{D5CDD505-2E9C-101B-9397-08002B2CF9AE}" pid="9" name="MSIP_Label_defa4170-0d19-0005-0004-bc88714345d2_ContentBits">
    <vt:lpwstr>0</vt:lpwstr>
  </property>
</Properties>
</file>