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1"/>
  </p:notesMasterIdLst>
  <p:sldIdLst>
    <p:sldId id="256" r:id="rId4"/>
    <p:sldId id="261" r:id="rId5"/>
    <p:sldId id="265" r:id="rId6"/>
    <p:sldId id="264" r:id="rId7"/>
    <p:sldId id="268" r:id="rId8"/>
    <p:sldId id="311" r:id="rId9"/>
    <p:sldId id="282" r:id="rId10"/>
    <p:sldId id="285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283" r:id="rId27"/>
    <p:sldId id="309" r:id="rId28"/>
    <p:sldId id="310" r:id="rId29"/>
    <p:sldId id="262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48" d="100"/>
          <a:sy n="148" d="100"/>
        </p:scale>
        <p:origin x="516" y="108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827584" y="51470"/>
            <a:ext cx="7776864" cy="5040560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1520" y="1493635"/>
            <a:ext cx="3816424" cy="194421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STRONGLY CONNECTED COMPONENTS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51520" y="3651870"/>
            <a:ext cx="3816424" cy="7200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PRESENTERS: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TURZA PODDER – 011 191 239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MOHIUDDIN MUNNA – 011 173 035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9812" y="135220"/>
            <a:ext cx="2952328" cy="576064"/>
          </a:xfrm>
        </p:spPr>
        <p:txBody>
          <a:bodyPr/>
          <a:lstStyle/>
          <a:p>
            <a:pPr algn="l"/>
            <a:r>
              <a:rPr lang="en-US" altLang="ko-KR" sz="2400" dirty="0"/>
              <a:t>IMPLEMENTATION</a:t>
            </a:r>
            <a:endParaRPr lang="ko-KR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1520" y="489389"/>
            <a:ext cx="8640960" cy="864096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 THIS SECTION WE WILL COVER A GRPAHICS SIMULATION OF HOW TO FIND STRONGLY CONNECTED COMPONENTS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99992" y="1995686"/>
            <a:ext cx="4176464" cy="1316146"/>
            <a:chOff x="803640" y="3362835"/>
            <a:chExt cx="2059657" cy="1316146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Perform a depth first search on the whole graph.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Let us start from vertex-0, visit all of its child vertices, and mark the visited vertices as done. If a vertex leads to an already visited vertex, then push this vertex to the stack.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Step: 1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4A672C1-DCB7-5E82-103E-0FF8929D2649}"/>
              </a:ext>
            </a:extLst>
          </p:cNvPr>
          <p:cNvSpPr/>
          <p:nvPr/>
        </p:nvSpPr>
        <p:spPr>
          <a:xfrm>
            <a:off x="251520" y="1635646"/>
            <a:ext cx="4104456" cy="285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FC2771-BD30-F4D4-201B-964364D3584A}"/>
              </a:ext>
            </a:extLst>
          </p:cNvPr>
          <p:cNvSpPr/>
          <p:nvPr/>
        </p:nvSpPr>
        <p:spPr>
          <a:xfrm>
            <a:off x="61156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6FDCF6-F10E-11E9-EB72-711FD10593E0}"/>
              </a:ext>
            </a:extLst>
          </p:cNvPr>
          <p:cNvSpPr/>
          <p:nvPr/>
        </p:nvSpPr>
        <p:spPr>
          <a:xfrm>
            <a:off x="61607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1658FB-5187-C34D-6C96-84945D4AAB45}"/>
              </a:ext>
            </a:extLst>
          </p:cNvPr>
          <p:cNvSpPr/>
          <p:nvPr/>
        </p:nvSpPr>
        <p:spPr>
          <a:xfrm>
            <a:off x="133164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2A9377-8005-7E54-D628-C1065C847432}"/>
              </a:ext>
            </a:extLst>
          </p:cNvPr>
          <p:cNvSpPr/>
          <p:nvPr/>
        </p:nvSpPr>
        <p:spPr>
          <a:xfrm>
            <a:off x="133164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8AAA8-45D9-A358-2BBD-7B3A0D59A6E0}"/>
              </a:ext>
            </a:extLst>
          </p:cNvPr>
          <p:cNvSpPr/>
          <p:nvPr/>
        </p:nvSpPr>
        <p:spPr>
          <a:xfrm>
            <a:off x="2159732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7EECE-487B-C176-512F-BC23AF4CF597}"/>
              </a:ext>
            </a:extLst>
          </p:cNvPr>
          <p:cNvSpPr/>
          <p:nvPr/>
        </p:nvSpPr>
        <p:spPr>
          <a:xfrm>
            <a:off x="2606043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A475C8-D1AB-9506-1D26-EE7D751592BC}"/>
              </a:ext>
            </a:extLst>
          </p:cNvPr>
          <p:cNvSpPr/>
          <p:nvPr/>
        </p:nvSpPr>
        <p:spPr>
          <a:xfrm>
            <a:off x="3036011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E47646-5599-743B-6548-681AB7FD6B6F}"/>
              </a:ext>
            </a:extLst>
          </p:cNvPr>
          <p:cNvSpPr/>
          <p:nvPr/>
        </p:nvSpPr>
        <p:spPr>
          <a:xfrm>
            <a:off x="3864103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568778-560D-C876-F5A8-A3A6C928787B}"/>
              </a:ext>
            </a:extLst>
          </p:cNvPr>
          <p:cNvCxnSpPr>
            <a:stCxn id="5" idx="6"/>
            <a:endCxn id="26" idx="2"/>
          </p:cNvCxnSpPr>
          <p:nvPr/>
        </p:nvCxnSpPr>
        <p:spPr>
          <a:xfrm>
            <a:off x="899592" y="2350210"/>
            <a:ext cx="43204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138940-575C-9F9D-6E7F-F209DAA78600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>
            <a:off x="1475656" y="2488709"/>
            <a:ext cx="0" cy="3720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790B88-A071-6790-84A7-4878DEFD461E}"/>
              </a:ext>
            </a:extLst>
          </p:cNvPr>
          <p:cNvCxnSpPr>
            <a:cxnSpLocks/>
            <a:stCxn id="25" idx="2"/>
            <a:endCxn id="24" idx="6"/>
          </p:cNvCxnSpPr>
          <p:nvPr/>
        </p:nvCxnSpPr>
        <p:spPr>
          <a:xfrm flipH="1">
            <a:off x="904102" y="2999283"/>
            <a:ext cx="42753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3DC255-3718-221C-8C04-FA651C25ED26}"/>
              </a:ext>
            </a:extLst>
          </p:cNvPr>
          <p:cNvCxnSpPr>
            <a:cxnSpLocks/>
            <a:stCxn id="24" idx="0"/>
            <a:endCxn id="5" idx="4"/>
          </p:cNvCxnSpPr>
          <p:nvPr/>
        </p:nvCxnSpPr>
        <p:spPr>
          <a:xfrm flipH="1" flipV="1">
            <a:off x="755576" y="2488709"/>
            <a:ext cx="4510" cy="372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A8C90D-A9DB-CF30-5E72-12E030462A07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>
            <a:off x="1619672" y="2999283"/>
            <a:ext cx="5400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21B438-E151-A077-3B74-7590F2D1EEF6}"/>
              </a:ext>
            </a:extLst>
          </p:cNvPr>
          <p:cNvCxnSpPr>
            <a:cxnSpLocks/>
            <a:stCxn id="27" idx="0"/>
            <a:endCxn id="28" idx="3"/>
          </p:cNvCxnSpPr>
          <p:nvPr/>
        </p:nvCxnSpPr>
        <p:spPr>
          <a:xfrm flipV="1">
            <a:off x="2303748" y="2448143"/>
            <a:ext cx="344476" cy="412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EE18465-A18A-E96C-9F98-63B4AB43E58C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3324043" y="2994619"/>
            <a:ext cx="5400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F67271-03EF-6D11-42AF-C23BD58F7719}"/>
              </a:ext>
            </a:extLst>
          </p:cNvPr>
          <p:cNvCxnSpPr>
            <a:cxnSpLocks/>
            <a:stCxn id="28" idx="5"/>
            <a:endCxn id="29" idx="0"/>
          </p:cNvCxnSpPr>
          <p:nvPr/>
        </p:nvCxnSpPr>
        <p:spPr>
          <a:xfrm>
            <a:off x="2851894" y="2448143"/>
            <a:ext cx="328133" cy="4079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38F7927-F2EE-5199-3AE3-CC756C69D8A9}"/>
              </a:ext>
            </a:extLst>
          </p:cNvPr>
          <p:cNvCxnSpPr>
            <a:cxnSpLocks/>
            <a:stCxn id="29" idx="2"/>
            <a:endCxn id="27" idx="6"/>
          </p:cNvCxnSpPr>
          <p:nvPr/>
        </p:nvCxnSpPr>
        <p:spPr>
          <a:xfrm flipH="1">
            <a:off x="2447764" y="2994619"/>
            <a:ext cx="588247" cy="4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5">
            <a:extLst>
              <a:ext uri="{FF2B5EF4-FFF2-40B4-BE49-F238E27FC236}">
                <a16:creationId xmlns:a16="http://schemas.microsoft.com/office/drawing/2014/main" id="{0845E574-D838-FD6E-598E-FB7DB74DB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08659"/>
              </p:ext>
            </p:extLst>
          </p:nvPr>
        </p:nvGraphicFramePr>
        <p:xfrm>
          <a:off x="467543" y="3472136"/>
          <a:ext cx="353417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68">
                  <a:extLst>
                    <a:ext uri="{9D8B030D-6E8A-4147-A177-3AD203B41FA5}">
                      <a16:colId xmlns:a16="http://schemas.microsoft.com/office/drawing/2014/main" val="350572157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977629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84737845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2505951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545710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797469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42336321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627686"/>
                    </a:ext>
                  </a:extLst>
                </a:gridCol>
                <a:gridCol w="372222">
                  <a:extLst>
                    <a:ext uri="{9D8B030D-6E8A-4147-A177-3AD203B41FA5}">
                      <a16:colId xmlns:a16="http://schemas.microsoft.com/office/drawing/2014/main" val="1012253203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r>
                        <a:rPr lang="en-US" sz="1100" b="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32381"/>
                  </a:ext>
                </a:extLst>
              </a:tr>
              <a:tr h="226848">
                <a:tc>
                  <a:txBody>
                    <a:bodyPr/>
                    <a:lstStyle/>
                    <a:p>
                      <a:r>
                        <a:rPr lang="en-US" sz="11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94291"/>
                  </a:ext>
                </a:extLst>
              </a:tr>
            </a:tbl>
          </a:graphicData>
        </a:graphic>
      </p:graphicFrame>
      <p:sp>
        <p:nvSpPr>
          <p:cNvPr id="122" name="Oval 121">
            <a:extLst>
              <a:ext uri="{FF2B5EF4-FFF2-40B4-BE49-F238E27FC236}">
                <a16:creationId xmlns:a16="http://schemas.microsoft.com/office/drawing/2014/main" id="{40BBCC84-B557-425D-D112-C501F8FCE5AA}"/>
              </a:ext>
            </a:extLst>
          </p:cNvPr>
          <p:cNvSpPr/>
          <p:nvPr/>
        </p:nvSpPr>
        <p:spPr>
          <a:xfrm>
            <a:off x="1331640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C9B53E6-520C-A257-CC25-CC06C231BA5B}"/>
              </a:ext>
            </a:extLst>
          </p:cNvPr>
          <p:cNvSpPr/>
          <p:nvPr/>
        </p:nvSpPr>
        <p:spPr>
          <a:xfrm>
            <a:off x="2159732" y="2860902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65F40C6-E386-A90D-9888-BFD1FC53AA62}"/>
              </a:ext>
            </a:extLst>
          </p:cNvPr>
          <p:cNvSpPr/>
          <p:nvPr/>
        </p:nvSpPr>
        <p:spPr>
          <a:xfrm>
            <a:off x="2606043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555</a:t>
            </a:r>
          </a:p>
        </p:txBody>
      </p:sp>
    </p:spTree>
    <p:extLst>
      <p:ext uri="{BB962C8B-B14F-4D97-AF65-F5344CB8AC3E}">
        <p14:creationId xmlns:p14="http://schemas.microsoft.com/office/powerpoint/2010/main" val="304926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9812" y="135220"/>
            <a:ext cx="2952328" cy="576064"/>
          </a:xfrm>
        </p:spPr>
        <p:txBody>
          <a:bodyPr/>
          <a:lstStyle/>
          <a:p>
            <a:pPr algn="l"/>
            <a:r>
              <a:rPr lang="en-US" altLang="ko-KR" sz="2400" dirty="0"/>
              <a:t>IMPLEMENTATION</a:t>
            </a:r>
            <a:endParaRPr lang="ko-KR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1520" y="489389"/>
            <a:ext cx="8640960" cy="864096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 THIS SECTION WE WILL COVER A GRPAHICS SIMULATION OF HOW TO FIND STRONGLY CONNECTED COMPONENTS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99992" y="1995686"/>
            <a:ext cx="4176464" cy="1870143"/>
            <a:chOff x="803640" y="3362835"/>
            <a:chExt cx="2059657" cy="1870143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Perform a depth first search on the whole graph.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Let us start from vertex-0, visit all of its child vertices, and mark the visited vertices as done. If a vertex leads to an already visited vertex, then push this vertex to the stack.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Here, Vertex-3 leads to already visited vertex-0, so push the source vertex (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vertex-3) into the stack.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Step: 1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4A672C1-DCB7-5E82-103E-0FF8929D2649}"/>
              </a:ext>
            </a:extLst>
          </p:cNvPr>
          <p:cNvSpPr/>
          <p:nvPr/>
        </p:nvSpPr>
        <p:spPr>
          <a:xfrm>
            <a:off x="251520" y="1635646"/>
            <a:ext cx="4104456" cy="285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FC2771-BD30-F4D4-201B-964364D3584A}"/>
              </a:ext>
            </a:extLst>
          </p:cNvPr>
          <p:cNvSpPr/>
          <p:nvPr/>
        </p:nvSpPr>
        <p:spPr>
          <a:xfrm>
            <a:off x="61156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6FDCF6-F10E-11E9-EB72-711FD10593E0}"/>
              </a:ext>
            </a:extLst>
          </p:cNvPr>
          <p:cNvSpPr/>
          <p:nvPr/>
        </p:nvSpPr>
        <p:spPr>
          <a:xfrm>
            <a:off x="61607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1658FB-5187-C34D-6C96-84945D4AAB45}"/>
              </a:ext>
            </a:extLst>
          </p:cNvPr>
          <p:cNvSpPr/>
          <p:nvPr/>
        </p:nvSpPr>
        <p:spPr>
          <a:xfrm>
            <a:off x="133164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2A9377-8005-7E54-D628-C1065C847432}"/>
              </a:ext>
            </a:extLst>
          </p:cNvPr>
          <p:cNvSpPr/>
          <p:nvPr/>
        </p:nvSpPr>
        <p:spPr>
          <a:xfrm>
            <a:off x="133164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8AAA8-45D9-A358-2BBD-7B3A0D59A6E0}"/>
              </a:ext>
            </a:extLst>
          </p:cNvPr>
          <p:cNvSpPr/>
          <p:nvPr/>
        </p:nvSpPr>
        <p:spPr>
          <a:xfrm>
            <a:off x="2159732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7EECE-487B-C176-512F-BC23AF4CF597}"/>
              </a:ext>
            </a:extLst>
          </p:cNvPr>
          <p:cNvSpPr/>
          <p:nvPr/>
        </p:nvSpPr>
        <p:spPr>
          <a:xfrm>
            <a:off x="2606043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A475C8-D1AB-9506-1D26-EE7D751592BC}"/>
              </a:ext>
            </a:extLst>
          </p:cNvPr>
          <p:cNvSpPr/>
          <p:nvPr/>
        </p:nvSpPr>
        <p:spPr>
          <a:xfrm>
            <a:off x="3036011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E47646-5599-743B-6548-681AB7FD6B6F}"/>
              </a:ext>
            </a:extLst>
          </p:cNvPr>
          <p:cNvSpPr/>
          <p:nvPr/>
        </p:nvSpPr>
        <p:spPr>
          <a:xfrm>
            <a:off x="3864103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568778-560D-C876-F5A8-A3A6C928787B}"/>
              </a:ext>
            </a:extLst>
          </p:cNvPr>
          <p:cNvCxnSpPr>
            <a:stCxn id="5" idx="6"/>
            <a:endCxn id="26" idx="2"/>
          </p:cNvCxnSpPr>
          <p:nvPr/>
        </p:nvCxnSpPr>
        <p:spPr>
          <a:xfrm>
            <a:off x="899592" y="2350210"/>
            <a:ext cx="43204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138940-575C-9F9D-6E7F-F209DAA78600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>
            <a:off x="1475656" y="2488709"/>
            <a:ext cx="0" cy="3720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790B88-A071-6790-84A7-4878DEFD461E}"/>
              </a:ext>
            </a:extLst>
          </p:cNvPr>
          <p:cNvCxnSpPr>
            <a:cxnSpLocks/>
            <a:stCxn id="25" idx="2"/>
            <a:endCxn id="24" idx="6"/>
          </p:cNvCxnSpPr>
          <p:nvPr/>
        </p:nvCxnSpPr>
        <p:spPr>
          <a:xfrm flipH="1">
            <a:off x="904102" y="2999283"/>
            <a:ext cx="42753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3DC255-3718-221C-8C04-FA651C25ED26}"/>
              </a:ext>
            </a:extLst>
          </p:cNvPr>
          <p:cNvCxnSpPr>
            <a:cxnSpLocks/>
            <a:stCxn id="24" idx="0"/>
            <a:endCxn id="5" idx="4"/>
          </p:cNvCxnSpPr>
          <p:nvPr/>
        </p:nvCxnSpPr>
        <p:spPr>
          <a:xfrm flipH="1" flipV="1">
            <a:off x="755576" y="2488709"/>
            <a:ext cx="4510" cy="3720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A8C90D-A9DB-CF30-5E72-12E030462A07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>
            <a:off x="1619672" y="2999283"/>
            <a:ext cx="5400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21B438-E151-A077-3B74-7590F2D1EEF6}"/>
              </a:ext>
            </a:extLst>
          </p:cNvPr>
          <p:cNvCxnSpPr>
            <a:cxnSpLocks/>
            <a:stCxn id="27" idx="0"/>
            <a:endCxn id="28" idx="3"/>
          </p:cNvCxnSpPr>
          <p:nvPr/>
        </p:nvCxnSpPr>
        <p:spPr>
          <a:xfrm flipV="1">
            <a:off x="2303748" y="2448143"/>
            <a:ext cx="344476" cy="412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EE18465-A18A-E96C-9F98-63B4AB43E58C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3324043" y="2994619"/>
            <a:ext cx="5400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F67271-03EF-6D11-42AF-C23BD58F7719}"/>
              </a:ext>
            </a:extLst>
          </p:cNvPr>
          <p:cNvCxnSpPr>
            <a:cxnSpLocks/>
            <a:stCxn id="28" idx="5"/>
            <a:endCxn id="29" idx="0"/>
          </p:cNvCxnSpPr>
          <p:nvPr/>
        </p:nvCxnSpPr>
        <p:spPr>
          <a:xfrm>
            <a:off x="2851894" y="2448143"/>
            <a:ext cx="328133" cy="4079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38F7927-F2EE-5199-3AE3-CC756C69D8A9}"/>
              </a:ext>
            </a:extLst>
          </p:cNvPr>
          <p:cNvCxnSpPr>
            <a:cxnSpLocks/>
            <a:stCxn id="29" idx="2"/>
            <a:endCxn id="27" idx="6"/>
          </p:cNvCxnSpPr>
          <p:nvPr/>
        </p:nvCxnSpPr>
        <p:spPr>
          <a:xfrm flipH="1">
            <a:off x="2447764" y="2994619"/>
            <a:ext cx="588247" cy="4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5">
            <a:extLst>
              <a:ext uri="{FF2B5EF4-FFF2-40B4-BE49-F238E27FC236}">
                <a16:creationId xmlns:a16="http://schemas.microsoft.com/office/drawing/2014/main" id="{0845E574-D838-FD6E-598E-FB7DB74DB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613958"/>
              </p:ext>
            </p:extLst>
          </p:nvPr>
        </p:nvGraphicFramePr>
        <p:xfrm>
          <a:off x="467543" y="3472136"/>
          <a:ext cx="353417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68">
                  <a:extLst>
                    <a:ext uri="{9D8B030D-6E8A-4147-A177-3AD203B41FA5}">
                      <a16:colId xmlns:a16="http://schemas.microsoft.com/office/drawing/2014/main" val="350572157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977629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84737845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2505951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545710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797469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42336321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627686"/>
                    </a:ext>
                  </a:extLst>
                </a:gridCol>
                <a:gridCol w="372222">
                  <a:extLst>
                    <a:ext uri="{9D8B030D-6E8A-4147-A177-3AD203B41FA5}">
                      <a16:colId xmlns:a16="http://schemas.microsoft.com/office/drawing/2014/main" val="1012253203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32381"/>
                  </a:ext>
                </a:extLst>
              </a:tr>
              <a:tr h="2268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94291"/>
                  </a:ext>
                </a:extLst>
              </a:tr>
            </a:tbl>
          </a:graphicData>
        </a:graphic>
      </p:graphicFrame>
      <p:sp>
        <p:nvSpPr>
          <p:cNvPr id="122" name="Oval 121">
            <a:extLst>
              <a:ext uri="{FF2B5EF4-FFF2-40B4-BE49-F238E27FC236}">
                <a16:creationId xmlns:a16="http://schemas.microsoft.com/office/drawing/2014/main" id="{40BBCC84-B557-425D-D112-C501F8FCE5AA}"/>
              </a:ext>
            </a:extLst>
          </p:cNvPr>
          <p:cNvSpPr/>
          <p:nvPr/>
        </p:nvSpPr>
        <p:spPr>
          <a:xfrm>
            <a:off x="1331640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C9B53E6-520C-A257-CC25-CC06C231BA5B}"/>
              </a:ext>
            </a:extLst>
          </p:cNvPr>
          <p:cNvSpPr/>
          <p:nvPr/>
        </p:nvSpPr>
        <p:spPr>
          <a:xfrm>
            <a:off x="2159732" y="2860902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65F40C6-E386-A90D-9888-BFD1FC53AA62}"/>
              </a:ext>
            </a:extLst>
          </p:cNvPr>
          <p:cNvSpPr/>
          <p:nvPr/>
        </p:nvSpPr>
        <p:spPr>
          <a:xfrm>
            <a:off x="2606043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555</a:t>
            </a:r>
          </a:p>
        </p:txBody>
      </p:sp>
    </p:spTree>
    <p:extLst>
      <p:ext uri="{BB962C8B-B14F-4D97-AF65-F5344CB8AC3E}">
        <p14:creationId xmlns:p14="http://schemas.microsoft.com/office/powerpoint/2010/main" val="323714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9812" y="135220"/>
            <a:ext cx="2952328" cy="576064"/>
          </a:xfrm>
        </p:spPr>
        <p:txBody>
          <a:bodyPr/>
          <a:lstStyle/>
          <a:p>
            <a:pPr algn="l"/>
            <a:r>
              <a:rPr lang="en-US" altLang="ko-KR" sz="2400" dirty="0"/>
              <a:t>IMPLEMENTATION</a:t>
            </a:r>
            <a:endParaRPr lang="ko-KR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1520" y="489389"/>
            <a:ext cx="8640960" cy="864096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 THIS SECTION WE WILL COVER A GRPAHICS SIMULATION OF HOW TO FIND STRONGLY CONNECTED COMPONENTS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99992" y="1995686"/>
            <a:ext cx="4176464" cy="1870143"/>
            <a:chOff x="803640" y="3362835"/>
            <a:chExt cx="2059657" cy="1870143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Perform a depth first search on the whole graph.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Let us start from vertex-0, visit all of its child vertices, and mark the visited vertices as done. If a vertex leads to an already visited vertex, then push this vertex to the stack.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Now Backtrack and go to previous vertex and visit its child vertices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Step: 1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4A672C1-DCB7-5E82-103E-0FF8929D2649}"/>
              </a:ext>
            </a:extLst>
          </p:cNvPr>
          <p:cNvSpPr/>
          <p:nvPr/>
        </p:nvSpPr>
        <p:spPr>
          <a:xfrm>
            <a:off x="251520" y="1635646"/>
            <a:ext cx="4104456" cy="285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FC2771-BD30-F4D4-201B-964364D3584A}"/>
              </a:ext>
            </a:extLst>
          </p:cNvPr>
          <p:cNvSpPr/>
          <p:nvPr/>
        </p:nvSpPr>
        <p:spPr>
          <a:xfrm>
            <a:off x="61156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6FDCF6-F10E-11E9-EB72-711FD10593E0}"/>
              </a:ext>
            </a:extLst>
          </p:cNvPr>
          <p:cNvSpPr/>
          <p:nvPr/>
        </p:nvSpPr>
        <p:spPr>
          <a:xfrm>
            <a:off x="61607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1658FB-5187-C34D-6C96-84945D4AAB45}"/>
              </a:ext>
            </a:extLst>
          </p:cNvPr>
          <p:cNvSpPr/>
          <p:nvPr/>
        </p:nvSpPr>
        <p:spPr>
          <a:xfrm>
            <a:off x="133164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2A9377-8005-7E54-D628-C1065C847432}"/>
              </a:ext>
            </a:extLst>
          </p:cNvPr>
          <p:cNvSpPr/>
          <p:nvPr/>
        </p:nvSpPr>
        <p:spPr>
          <a:xfrm>
            <a:off x="133164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8AAA8-45D9-A358-2BBD-7B3A0D59A6E0}"/>
              </a:ext>
            </a:extLst>
          </p:cNvPr>
          <p:cNvSpPr/>
          <p:nvPr/>
        </p:nvSpPr>
        <p:spPr>
          <a:xfrm>
            <a:off x="2159732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7EECE-487B-C176-512F-BC23AF4CF597}"/>
              </a:ext>
            </a:extLst>
          </p:cNvPr>
          <p:cNvSpPr/>
          <p:nvPr/>
        </p:nvSpPr>
        <p:spPr>
          <a:xfrm>
            <a:off x="2606043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A475C8-D1AB-9506-1D26-EE7D751592BC}"/>
              </a:ext>
            </a:extLst>
          </p:cNvPr>
          <p:cNvSpPr/>
          <p:nvPr/>
        </p:nvSpPr>
        <p:spPr>
          <a:xfrm>
            <a:off x="3036011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E47646-5599-743B-6548-681AB7FD6B6F}"/>
              </a:ext>
            </a:extLst>
          </p:cNvPr>
          <p:cNvSpPr/>
          <p:nvPr/>
        </p:nvSpPr>
        <p:spPr>
          <a:xfrm>
            <a:off x="3864103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568778-560D-C876-F5A8-A3A6C928787B}"/>
              </a:ext>
            </a:extLst>
          </p:cNvPr>
          <p:cNvCxnSpPr>
            <a:stCxn id="5" idx="6"/>
            <a:endCxn id="26" idx="2"/>
          </p:cNvCxnSpPr>
          <p:nvPr/>
        </p:nvCxnSpPr>
        <p:spPr>
          <a:xfrm>
            <a:off x="899592" y="2350210"/>
            <a:ext cx="43204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138940-575C-9F9D-6E7F-F209DAA78600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>
            <a:off x="1475656" y="2488709"/>
            <a:ext cx="0" cy="3720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790B88-A071-6790-84A7-4878DEFD461E}"/>
              </a:ext>
            </a:extLst>
          </p:cNvPr>
          <p:cNvCxnSpPr>
            <a:cxnSpLocks/>
            <a:stCxn id="25" idx="2"/>
            <a:endCxn id="24" idx="6"/>
          </p:cNvCxnSpPr>
          <p:nvPr/>
        </p:nvCxnSpPr>
        <p:spPr>
          <a:xfrm flipH="1">
            <a:off x="904102" y="2999283"/>
            <a:ext cx="42753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3DC255-3718-221C-8C04-FA651C25ED26}"/>
              </a:ext>
            </a:extLst>
          </p:cNvPr>
          <p:cNvCxnSpPr>
            <a:cxnSpLocks/>
            <a:stCxn id="24" idx="0"/>
            <a:endCxn id="5" idx="4"/>
          </p:cNvCxnSpPr>
          <p:nvPr/>
        </p:nvCxnSpPr>
        <p:spPr>
          <a:xfrm flipH="1" flipV="1">
            <a:off x="755576" y="2488709"/>
            <a:ext cx="4510" cy="3720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A8C90D-A9DB-CF30-5E72-12E030462A07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>
            <a:off x="1619672" y="2999283"/>
            <a:ext cx="5400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21B438-E151-A077-3B74-7590F2D1EEF6}"/>
              </a:ext>
            </a:extLst>
          </p:cNvPr>
          <p:cNvCxnSpPr>
            <a:cxnSpLocks/>
            <a:stCxn id="27" idx="0"/>
            <a:endCxn id="28" idx="3"/>
          </p:cNvCxnSpPr>
          <p:nvPr/>
        </p:nvCxnSpPr>
        <p:spPr>
          <a:xfrm flipV="1">
            <a:off x="2303748" y="2448143"/>
            <a:ext cx="344476" cy="412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EE18465-A18A-E96C-9F98-63B4AB43E58C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3324043" y="2994619"/>
            <a:ext cx="5400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F67271-03EF-6D11-42AF-C23BD58F7719}"/>
              </a:ext>
            </a:extLst>
          </p:cNvPr>
          <p:cNvCxnSpPr>
            <a:cxnSpLocks/>
            <a:stCxn id="28" idx="5"/>
            <a:endCxn id="29" idx="0"/>
          </p:cNvCxnSpPr>
          <p:nvPr/>
        </p:nvCxnSpPr>
        <p:spPr>
          <a:xfrm>
            <a:off x="2851894" y="2448143"/>
            <a:ext cx="328133" cy="4079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38F7927-F2EE-5199-3AE3-CC756C69D8A9}"/>
              </a:ext>
            </a:extLst>
          </p:cNvPr>
          <p:cNvCxnSpPr>
            <a:cxnSpLocks/>
            <a:stCxn id="29" idx="2"/>
            <a:endCxn id="27" idx="6"/>
          </p:cNvCxnSpPr>
          <p:nvPr/>
        </p:nvCxnSpPr>
        <p:spPr>
          <a:xfrm flipH="1">
            <a:off x="2447764" y="2994619"/>
            <a:ext cx="588247" cy="4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5">
            <a:extLst>
              <a:ext uri="{FF2B5EF4-FFF2-40B4-BE49-F238E27FC236}">
                <a16:creationId xmlns:a16="http://schemas.microsoft.com/office/drawing/2014/main" id="{0845E574-D838-FD6E-598E-FB7DB74DB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695795"/>
              </p:ext>
            </p:extLst>
          </p:nvPr>
        </p:nvGraphicFramePr>
        <p:xfrm>
          <a:off x="467543" y="3472136"/>
          <a:ext cx="353417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68">
                  <a:extLst>
                    <a:ext uri="{9D8B030D-6E8A-4147-A177-3AD203B41FA5}">
                      <a16:colId xmlns:a16="http://schemas.microsoft.com/office/drawing/2014/main" val="350572157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977629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84737845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2505951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545710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797469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42336321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627686"/>
                    </a:ext>
                  </a:extLst>
                </a:gridCol>
                <a:gridCol w="372222">
                  <a:extLst>
                    <a:ext uri="{9D8B030D-6E8A-4147-A177-3AD203B41FA5}">
                      <a16:colId xmlns:a16="http://schemas.microsoft.com/office/drawing/2014/main" val="1012253203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32381"/>
                  </a:ext>
                </a:extLst>
              </a:tr>
              <a:tr h="2268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94291"/>
                  </a:ext>
                </a:extLst>
              </a:tr>
            </a:tbl>
          </a:graphicData>
        </a:graphic>
      </p:graphicFrame>
      <p:sp>
        <p:nvSpPr>
          <p:cNvPr id="122" name="Oval 121">
            <a:extLst>
              <a:ext uri="{FF2B5EF4-FFF2-40B4-BE49-F238E27FC236}">
                <a16:creationId xmlns:a16="http://schemas.microsoft.com/office/drawing/2014/main" id="{40BBCC84-B557-425D-D112-C501F8FCE5AA}"/>
              </a:ext>
            </a:extLst>
          </p:cNvPr>
          <p:cNvSpPr/>
          <p:nvPr/>
        </p:nvSpPr>
        <p:spPr>
          <a:xfrm>
            <a:off x="1331640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C9B53E6-520C-A257-CC25-CC06C231BA5B}"/>
              </a:ext>
            </a:extLst>
          </p:cNvPr>
          <p:cNvSpPr/>
          <p:nvPr/>
        </p:nvSpPr>
        <p:spPr>
          <a:xfrm>
            <a:off x="2159732" y="2860902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65F40C6-E386-A90D-9888-BFD1FC53AA62}"/>
              </a:ext>
            </a:extLst>
          </p:cNvPr>
          <p:cNvSpPr/>
          <p:nvPr/>
        </p:nvSpPr>
        <p:spPr>
          <a:xfrm>
            <a:off x="2606043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555</a:t>
            </a:r>
          </a:p>
        </p:txBody>
      </p:sp>
    </p:spTree>
    <p:extLst>
      <p:ext uri="{BB962C8B-B14F-4D97-AF65-F5344CB8AC3E}">
        <p14:creationId xmlns:p14="http://schemas.microsoft.com/office/powerpoint/2010/main" val="145718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9812" y="135220"/>
            <a:ext cx="2952328" cy="576064"/>
          </a:xfrm>
        </p:spPr>
        <p:txBody>
          <a:bodyPr/>
          <a:lstStyle/>
          <a:p>
            <a:pPr algn="l"/>
            <a:r>
              <a:rPr lang="en-US" altLang="ko-KR" sz="2400" dirty="0"/>
              <a:t>IMPLEMENTATION</a:t>
            </a:r>
            <a:endParaRPr lang="ko-KR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1520" y="489389"/>
            <a:ext cx="8640960" cy="864096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 THIS SECTION WE WILL COVER A GRPAHICS SIMULATION OF HOW TO FIND STRONGLY CONNECTED COMPONENTS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99992" y="1995686"/>
            <a:ext cx="4176464" cy="1500812"/>
            <a:chOff x="803640" y="3362835"/>
            <a:chExt cx="2059657" cy="1500812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Perform a depth first search on the whole graph.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Let us start from vertex-0, visit all of its child vertices, and mark the visited vertices as done. If a vertex leads to an already visited vertex, then push this vertex to the stack.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Step: 1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4A672C1-DCB7-5E82-103E-0FF8929D2649}"/>
              </a:ext>
            </a:extLst>
          </p:cNvPr>
          <p:cNvSpPr/>
          <p:nvPr/>
        </p:nvSpPr>
        <p:spPr>
          <a:xfrm>
            <a:off x="251520" y="1635646"/>
            <a:ext cx="4104456" cy="285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FC2771-BD30-F4D4-201B-964364D3584A}"/>
              </a:ext>
            </a:extLst>
          </p:cNvPr>
          <p:cNvSpPr/>
          <p:nvPr/>
        </p:nvSpPr>
        <p:spPr>
          <a:xfrm>
            <a:off x="61156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6FDCF6-F10E-11E9-EB72-711FD10593E0}"/>
              </a:ext>
            </a:extLst>
          </p:cNvPr>
          <p:cNvSpPr/>
          <p:nvPr/>
        </p:nvSpPr>
        <p:spPr>
          <a:xfrm>
            <a:off x="61607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1658FB-5187-C34D-6C96-84945D4AAB45}"/>
              </a:ext>
            </a:extLst>
          </p:cNvPr>
          <p:cNvSpPr/>
          <p:nvPr/>
        </p:nvSpPr>
        <p:spPr>
          <a:xfrm>
            <a:off x="133164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2A9377-8005-7E54-D628-C1065C847432}"/>
              </a:ext>
            </a:extLst>
          </p:cNvPr>
          <p:cNvSpPr/>
          <p:nvPr/>
        </p:nvSpPr>
        <p:spPr>
          <a:xfrm>
            <a:off x="133164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8AAA8-45D9-A358-2BBD-7B3A0D59A6E0}"/>
              </a:ext>
            </a:extLst>
          </p:cNvPr>
          <p:cNvSpPr/>
          <p:nvPr/>
        </p:nvSpPr>
        <p:spPr>
          <a:xfrm>
            <a:off x="2159732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7EECE-487B-C176-512F-BC23AF4CF597}"/>
              </a:ext>
            </a:extLst>
          </p:cNvPr>
          <p:cNvSpPr/>
          <p:nvPr/>
        </p:nvSpPr>
        <p:spPr>
          <a:xfrm>
            <a:off x="2606043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A475C8-D1AB-9506-1D26-EE7D751592BC}"/>
              </a:ext>
            </a:extLst>
          </p:cNvPr>
          <p:cNvSpPr/>
          <p:nvPr/>
        </p:nvSpPr>
        <p:spPr>
          <a:xfrm>
            <a:off x="3036011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E47646-5599-743B-6548-681AB7FD6B6F}"/>
              </a:ext>
            </a:extLst>
          </p:cNvPr>
          <p:cNvSpPr/>
          <p:nvPr/>
        </p:nvSpPr>
        <p:spPr>
          <a:xfrm>
            <a:off x="3864103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568778-560D-C876-F5A8-A3A6C928787B}"/>
              </a:ext>
            </a:extLst>
          </p:cNvPr>
          <p:cNvCxnSpPr>
            <a:stCxn id="5" idx="6"/>
            <a:endCxn id="26" idx="2"/>
          </p:cNvCxnSpPr>
          <p:nvPr/>
        </p:nvCxnSpPr>
        <p:spPr>
          <a:xfrm>
            <a:off x="899592" y="2350210"/>
            <a:ext cx="43204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138940-575C-9F9D-6E7F-F209DAA78600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>
            <a:off x="1475656" y="2488709"/>
            <a:ext cx="0" cy="3720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790B88-A071-6790-84A7-4878DEFD461E}"/>
              </a:ext>
            </a:extLst>
          </p:cNvPr>
          <p:cNvCxnSpPr>
            <a:cxnSpLocks/>
            <a:stCxn id="25" idx="2"/>
            <a:endCxn id="24" idx="6"/>
          </p:cNvCxnSpPr>
          <p:nvPr/>
        </p:nvCxnSpPr>
        <p:spPr>
          <a:xfrm flipH="1">
            <a:off x="904102" y="2999283"/>
            <a:ext cx="42753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3DC255-3718-221C-8C04-FA651C25ED26}"/>
              </a:ext>
            </a:extLst>
          </p:cNvPr>
          <p:cNvCxnSpPr>
            <a:cxnSpLocks/>
            <a:stCxn id="24" idx="0"/>
            <a:endCxn id="5" idx="4"/>
          </p:cNvCxnSpPr>
          <p:nvPr/>
        </p:nvCxnSpPr>
        <p:spPr>
          <a:xfrm flipH="1" flipV="1">
            <a:off x="755576" y="2488709"/>
            <a:ext cx="4510" cy="3720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A8C90D-A9DB-CF30-5E72-12E030462A07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>
            <a:off x="1619672" y="2999283"/>
            <a:ext cx="5400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21B438-E151-A077-3B74-7590F2D1EEF6}"/>
              </a:ext>
            </a:extLst>
          </p:cNvPr>
          <p:cNvCxnSpPr>
            <a:cxnSpLocks/>
            <a:stCxn id="27" idx="0"/>
            <a:endCxn id="28" idx="3"/>
          </p:cNvCxnSpPr>
          <p:nvPr/>
        </p:nvCxnSpPr>
        <p:spPr>
          <a:xfrm flipV="1">
            <a:off x="2303748" y="2448143"/>
            <a:ext cx="344476" cy="41264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EE18465-A18A-E96C-9F98-63B4AB43E58C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3324043" y="2994619"/>
            <a:ext cx="5400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F67271-03EF-6D11-42AF-C23BD58F7719}"/>
              </a:ext>
            </a:extLst>
          </p:cNvPr>
          <p:cNvCxnSpPr>
            <a:cxnSpLocks/>
            <a:stCxn id="28" idx="5"/>
            <a:endCxn id="29" idx="0"/>
          </p:cNvCxnSpPr>
          <p:nvPr/>
        </p:nvCxnSpPr>
        <p:spPr>
          <a:xfrm>
            <a:off x="2851894" y="2448143"/>
            <a:ext cx="328133" cy="4079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38F7927-F2EE-5199-3AE3-CC756C69D8A9}"/>
              </a:ext>
            </a:extLst>
          </p:cNvPr>
          <p:cNvCxnSpPr>
            <a:cxnSpLocks/>
            <a:stCxn id="29" idx="2"/>
            <a:endCxn id="27" idx="6"/>
          </p:cNvCxnSpPr>
          <p:nvPr/>
        </p:nvCxnSpPr>
        <p:spPr>
          <a:xfrm flipH="1">
            <a:off x="2447764" y="2994619"/>
            <a:ext cx="588247" cy="4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5">
            <a:extLst>
              <a:ext uri="{FF2B5EF4-FFF2-40B4-BE49-F238E27FC236}">
                <a16:creationId xmlns:a16="http://schemas.microsoft.com/office/drawing/2014/main" id="{0845E574-D838-FD6E-598E-FB7DB74DB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368860"/>
              </p:ext>
            </p:extLst>
          </p:nvPr>
        </p:nvGraphicFramePr>
        <p:xfrm>
          <a:off x="467543" y="3472136"/>
          <a:ext cx="353417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68">
                  <a:extLst>
                    <a:ext uri="{9D8B030D-6E8A-4147-A177-3AD203B41FA5}">
                      <a16:colId xmlns:a16="http://schemas.microsoft.com/office/drawing/2014/main" val="350572157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977629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84737845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2505951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545710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797469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42336321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627686"/>
                    </a:ext>
                  </a:extLst>
                </a:gridCol>
                <a:gridCol w="372222">
                  <a:extLst>
                    <a:ext uri="{9D8B030D-6E8A-4147-A177-3AD203B41FA5}">
                      <a16:colId xmlns:a16="http://schemas.microsoft.com/office/drawing/2014/main" val="1012253203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32381"/>
                  </a:ext>
                </a:extLst>
              </a:tr>
              <a:tr h="2268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94291"/>
                  </a:ext>
                </a:extLst>
              </a:tr>
            </a:tbl>
          </a:graphicData>
        </a:graphic>
      </p:graphicFrame>
      <p:sp>
        <p:nvSpPr>
          <p:cNvPr id="122" name="Oval 121">
            <a:extLst>
              <a:ext uri="{FF2B5EF4-FFF2-40B4-BE49-F238E27FC236}">
                <a16:creationId xmlns:a16="http://schemas.microsoft.com/office/drawing/2014/main" id="{40BBCC84-B557-425D-D112-C501F8FCE5AA}"/>
              </a:ext>
            </a:extLst>
          </p:cNvPr>
          <p:cNvSpPr/>
          <p:nvPr/>
        </p:nvSpPr>
        <p:spPr>
          <a:xfrm>
            <a:off x="1331640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C9B53E6-520C-A257-CC25-CC06C231BA5B}"/>
              </a:ext>
            </a:extLst>
          </p:cNvPr>
          <p:cNvSpPr/>
          <p:nvPr/>
        </p:nvSpPr>
        <p:spPr>
          <a:xfrm>
            <a:off x="2159732" y="2860902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65F40C6-E386-A90D-9888-BFD1FC53AA62}"/>
              </a:ext>
            </a:extLst>
          </p:cNvPr>
          <p:cNvSpPr/>
          <p:nvPr/>
        </p:nvSpPr>
        <p:spPr>
          <a:xfrm>
            <a:off x="2606043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555</a:t>
            </a:r>
          </a:p>
        </p:txBody>
      </p:sp>
    </p:spTree>
    <p:extLst>
      <p:ext uri="{BB962C8B-B14F-4D97-AF65-F5344CB8AC3E}">
        <p14:creationId xmlns:p14="http://schemas.microsoft.com/office/powerpoint/2010/main" val="2046078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9812" y="135220"/>
            <a:ext cx="2952328" cy="576064"/>
          </a:xfrm>
        </p:spPr>
        <p:txBody>
          <a:bodyPr/>
          <a:lstStyle/>
          <a:p>
            <a:pPr algn="l"/>
            <a:r>
              <a:rPr lang="en-US" altLang="ko-KR" sz="2400" dirty="0"/>
              <a:t>IMPLEMENTATION</a:t>
            </a:r>
            <a:endParaRPr lang="ko-KR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1520" y="489389"/>
            <a:ext cx="8640960" cy="864096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 THIS SECTION WE WILL COVER A GRPAHICS SIMULATION OF HOW TO FIND STRONGLY CONNECTED COMPONENTS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99992" y="1995686"/>
            <a:ext cx="4176464" cy="1500812"/>
            <a:chOff x="803640" y="3362835"/>
            <a:chExt cx="2059657" cy="1500812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Perform a depth first search on the whole graph.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Let us start from vertex-0, visit all of its child vertices, and mark the visited vertices as done. If a vertex leads to an already visited vertex, then push this vertex to the stack.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Step: 1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4A672C1-DCB7-5E82-103E-0FF8929D2649}"/>
              </a:ext>
            </a:extLst>
          </p:cNvPr>
          <p:cNvSpPr/>
          <p:nvPr/>
        </p:nvSpPr>
        <p:spPr>
          <a:xfrm>
            <a:off x="251520" y="1635646"/>
            <a:ext cx="4104456" cy="285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FC2771-BD30-F4D4-201B-964364D3584A}"/>
              </a:ext>
            </a:extLst>
          </p:cNvPr>
          <p:cNvSpPr/>
          <p:nvPr/>
        </p:nvSpPr>
        <p:spPr>
          <a:xfrm>
            <a:off x="61156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6FDCF6-F10E-11E9-EB72-711FD10593E0}"/>
              </a:ext>
            </a:extLst>
          </p:cNvPr>
          <p:cNvSpPr/>
          <p:nvPr/>
        </p:nvSpPr>
        <p:spPr>
          <a:xfrm>
            <a:off x="61607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1658FB-5187-C34D-6C96-84945D4AAB45}"/>
              </a:ext>
            </a:extLst>
          </p:cNvPr>
          <p:cNvSpPr/>
          <p:nvPr/>
        </p:nvSpPr>
        <p:spPr>
          <a:xfrm>
            <a:off x="133164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2A9377-8005-7E54-D628-C1065C847432}"/>
              </a:ext>
            </a:extLst>
          </p:cNvPr>
          <p:cNvSpPr/>
          <p:nvPr/>
        </p:nvSpPr>
        <p:spPr>
          <a:xfrm>
            <a:off x="133164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8AAA8-45D9-A358-2BBD-7B3A0D59A6E0}"/>
              </a:ext>
            </a:extLst>
          </p:cNvPr>
          <p:cNvSpPr/>
          <p:nvPr/>
        </p:nvSpPr>
        <p:spPr>
          <a:xfrm>
            <a:off x="2159732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7EECE-487B-C176-512F-BC23AF4CF597}"/>
              </a:ext>
            </a:extLst>
          </p:cNvPr>
          <p:cNvSpPr/>
          <p:nvPr/>
        </p:nvSpPr>
        <p:spPr>
          <a:xfrm>
            <a:off x="2606043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A475C8-D1AB-9506-1D26-EE7D751592BC}"/>
              </a:ext>
            </a:extLst>
          </p:cNvPr>
          <p:cNvSpPr/>
          <p:nvPr/>
        </p:nvSpPr>
        <p:spPr>
          <a:xfrm>
            <a:off x="3036011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E47646-5599-743B-6548-681AB7FD6B6F}"/>
              </a:ext>
            </a:extLst>
          </p:cNvPr>
          <p:cNvSpPr/>
          <p:nvPr/>
        </p:nvSpPr>
        <p:spPr>
          <a:xfrm>
            <a:off x="3864103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568778-560D-C876-F5A8-A3A6C928787B}"/>
              </a:ext>
            </a:extLst>
          </p:cNvPr>
          <p:cNvCxnSpPr>
            <a:stCxn id="5" idx="6"/>
            <a:endCxn id="26" idx="2"/>
          </p:cNvCxnSpPr>
          <p:nvPr/>
        </p:nvCxnSpPr>
        <p:spPr>
          <a:xfrm>
            <a:off x="899592" y="2350210"/>
            <a:ext cx="43204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138940-575C-9F9D-6E7F-F209DAA78600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>
            <a:off x="1475656" y="2488709"/>
            <a:ext cx="0" cy="3720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790B88-A071-6790-84A7-4878DEFD461E}"/>
              </a:ext>
            </a:extLst>
          </p:cNvPr>
          <p:cNvCxnSpPr>
            <a:cxnSpLocks/>
            <a:stCxn id="25" idx="2"/>
            <a:endCxn id="24" idx="6"/>
          </p:cNvCxnSpPr>
          <p:nvPr/>
        </p:nvCxnSpPr>
        <p:spPr>
          <a:xfrm flipH="1">
            <a:off x="904102" y="2999283"/>
            <a:ext cx="42753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3DC255-3718-221C-8C04-FA651C25ED26}"/>
              </a:ext>
            </a:extLst>
          </p:cNvPr>
          <p:cNvCxnSpPr>
            <a:cxnSpLocks/>
            <a:stCxn id="24" idx="0"/>
            <a:endCxn id="5" idx="4"/>
          </p:cNvCxnSpPr>
          <p:nvPr/>
        </p:nvCxnSpPr>
        <p:spPr>
          <a:xfrm flipH="1" flipV="1">
            <a:off x="755576" y="2488709"/>
            <a:ext cx="4510" cy="3720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A8C90D-A9DB-CF30-5E72-12E030462A07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>
            <a:off x="1619672" y="2999283"/>
            <a:ext cx="5400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21B438-E151-A077-3B74-7590F2D1EEF6}"/>
              </a:ext>
            </a:extLst>
          </p:cNvPr>
          <p:cNvCxnSpPr>
            <a:cxnSpLocks/>
            <a:stCxn id="27" idx="0"/>
            <a:endCxn id="28" idx="3"/>
          </p:cNvCxnSpPr>
          <p:nvPr/>
        </p:nvCxnSpPr>
        <p:spPr>
          <a:xfrm flipV="1">
            <a:off x="2303748" y="2448143"/>
            <a:ext cx="344476" cy="41264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EE18465-A18A-E96C-9F98-63B4AB43E58C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3324043" y="2994619"/>
            <a:ext cx="5400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F67271-03EF-6D11-42AF-C23BD58F7719}"/>
              </a:ext>
            </a:extLst>
          </p:cNvPr>
          <p:cNvCxnSpPr>
            <a:cxnSpLocks/>
            <a:stCxn id="28" idx="5"/>
            <a:endCxn id="29" idx="0"/>
          </p:cNvCxnSpPr>
          <p:nvPr/>
        </p:nvCxnSpPr>
        <p:spPr>
          <a:xfrm>
            <a:off x="2851894" y="2448143"/>
            <a:ext cx="328133" cy="4079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38F7927-F2EE-5199-3AE3-CC756C69D8A9}"/>
              </a:ext>
            </a:extLst>
          </p:cNvPr>
          <p:cNvCxnSpPr>
            <a:cxnSpLocks/>
            <a:stCxn id="29" idx="2"/>
            <a:endCxn id="27" idx="6"/>
          </p:cNvCxnSpPr>
          <p:nvPr/>
        </p:nvCxnSpPr>
        <p:spPr>
          <a:xfrm flipH="1">
            <a:off x="2447764" y="2994619"/>
            <a:ext cx="588247" cy="4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5">
            <a:extLst>
              <a:ext uri="{FF2B5EF4-FFF2-40B4-BE49-F238E27FC236}">
                <a16:creationId xmlns:a16="http://schemas.microsoft.com/office/drawing/2014/main" id="{0845E574-D838-FD6E-598E-FB7DB74DB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175600"/>
              </p:ext>
            </p:extLst>
          </p:nvPr>
        </p:nvGraphicFramePr>
        <p:xfrm>
          <a:off x="467543" y="3472136"/>
          <a:ext cx="353417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68">
                  <a:extLst>
                    <a:ext uri="{9D8B030D-6E8A-4147-A177-3AD203B41FA5}">
                      <a16:colId xmlns:a16="http://schemas.microsoft.com/office/drawing/2014/main" val="350572157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977629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84737845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2505951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545710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797469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42336321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627686"/>
                    </a:ext>
                  </a:extLst>
                </a:gridCol>
                <a:gridCol w="372222">
                  <a:extLst>
                    <a:ext uri="{9D8B030D-6E8A-4147-A177-3AD203B41FA5}">
                      <a16:colId xmlns:a16="http://schemas.microsoft.com/office/drawing/2014/main" val="1012253203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32381"/>
                  </a:ext>
                </a:extLst>
              </a:tr>
              <a:tr h="2268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94291"/>
                  </a:ext>
                </a:extLst>
              </a:tr>
            </a:tbl>
          </a:graphicData>
        </a:graphic>
      </p:graphicFrame>
      <p:sp>
        <p:nvSpPr>
          <p:cNvPr id="122" name="Oval 121">
            <a:extLst>
              <a:ext uri="{FF2B5EF4-FFF2-40B4-BE49-F238E27FC236}">
                <a16:creationId xmlns:a16="http://schemas.microsoft.com/office/drawing/2014/main" id="{40BBCC84-B557-425D-D112-C501F8FCE5AA}"/>
              </a:ext>
            </a:extLst>
          </p:cNvPr>
          <p:cNvSpPr/>
          <p:nvPr/>
        </p:nvSpPr>
        <p:spPr>
          <a:xfrm>
            <a:off x="1331640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C9B53E6-520C-A257-CC25-CC06C231BA5B}"/>
              </a:ext>
            </a:extLst>
          </p:cNvPr>
          <p:cNvSpPr/>
          <p:nvPr/>
        </p:nvSpPr>
        <p:spPr>
          <a:xfrm>
            <a:off x="2159732" y="2860902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65F40C6-E386-A90D-9888-BFD1FC53AA62}"/>
              </a:ext>
            </a:extLst>
          </p:cNvPr>
          <p:cNvSpPr/>
          <p:nvPr/>
        </p:nvSpPr>
        <p:spPr>
          <a:xfrm>
            <a:off x="2606043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555</a:t>
            </a:r>
          </a:p>
        </p:txBody>
      </p:sp>
    </p:spTree>
    <p:extLst>
      <p:ext uri="{BB962C8B-B14F-4D97-AF65-F5344CB8AC3E}">
        <p14:creationId xmlns:p14="http://schemas.microsoft.com/office/powerpoint/2010/main" val="410587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9812" y="135220"/>
            <a:ext cx="2952328" cy="576064"/>
          </a:xfrm>
        </p:spPr>
        <p:txBody>
          <a:bodyPr/>
          <a:lstStyle/>
          <a:p>
            <a:pPr algn="l"/>
            <a:r>
              <a:rPr lang="en-US" altLang="ko-KR" sz="2400" dirty="0"/>
              <a:t>IMPLEMENTATION</a:t>
            </a:r>
            <a:endParaRPr lang="ko-KR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1520" y="489389"/>
            <a:ext cx="8640960" cy="864096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 THIS SECTION WE WILL COVER A GRPAHICS SIMULATION OF HOW TO FIND STRONGLY CONNECTED COMPONENTS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99992" y="1995686"/>
            <a:ext cx="4176464" cy="1870143"/>
            <a:chOff x="803640" y="3362835"/>
            <a:chExt cx="2059657" cy="1870143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Perform a depth first search on the whole graph.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Let us start from vertex-0, visit all of its child vertices, and mark the visited vertices as done. If a vertex leads to an already visited vertex, then push this vertex to the stack.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Since there is nowhere to go from vertex-7, push it into the stack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Step: 1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4A672C1-DCB7-5E82-103E-0FF8929D2649}"/>
              </a:ext>
            </a:extLst>
          </p:cNvPr>
          <p:cNvSpPr/>
          <p:nvPr/>
        </p:nvSpPr>
        <p:spPr>
          <a:xfrm>
            <a:off x="251520" y="1635646"/>
            <a:ext cx="4104456" cy="285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FC2771-BD30-F4D4-201B-964364D3584A}"/>
              </a:ext>
            </a:extLst>
          </p:cNvPr>
          <p:cNvSpPr/>
          <p:nvPr/>
        </p:nvSpPr>
        <p:spPr>
          <a:xfrm>
            <a:off x="61156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6FDCF6-F10E-11E9-EB72-711FD10593E0}"/>
              </a:ext>
            </a:extLst>
          </p:cNvPr>
          <p:cNvSpPr/>
          <p:nvPr/>
        </p:nvSpPr>
        <p:spPr>
          <a:xfrm>
            <a:off x="61607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1658FB-5187-C34D-6C96-84945D4AAB45}"/>
              </a:ext>
            </a:extLst>
          </p:cNvPr>
          <p:cNvSpPr/>
          <p:nvPr/>
        </p:nvSpPr>
        <p:spPr>
          <a:xfrm>
            <a:off x="133164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2A9377-8005-7E54-D628-C1065C847432}"/>
              </a:ext>
            </a:extLst>
          </p:cNvPr>
          <p:cNvSpPr/>
          <p:nvPr/>
        </p:nvSpPr>
        <p:spPr>
          <a:xfrm>
            <a:off x="133164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8AAA8-45D9-A358-2BBD-7B3A0D59A6E0}"/>
              </a:ext>
            </a:extLst>
          </p:cNvPr>
          <p:cNvSpPr/>
          <p:nvPr/>
        </p:nvSpPr>
        <p:spPr>
          <a:xfrm>
            <a:off x="2159732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7EECE-487B-C176-512F-BC23AF4CF597}"/>
              </a:ext>
            </a:extLst>
          </p:cNvPr>
          <p:cNvSpPr/>
          <p:nvPr/>
        </p:nvSpPr>
        <p:spPr>
          <a:xfrm>
            <a:off x="2606043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A475C8-D1AB-9506-1D26-EE7D751592BC}"/>
              </a:ext>
            </a:extLst>
          </p:cNvPr>
          <p:cNvSpPr/>
          <p:nvPr/>
        </p:nvSpPr>
        <p:spPr>
          <a:xfrm>
            <a:off x="3036011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E47646-5599-743B-6548-681AB7FD6B6F}"/>
              </a:ext>
            </a:extLst>
          </p:cNvPr>
          <p:cNvSpPr/>
          <p:nvPr/>
        </p:nvSpPr>
        <p:spPr>
          <a:xfrm>
            <a:off x="3864103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568778-560D-C876-F5A8-A3A6C928787B}"/>
              </a:ext>
            </a:extLst>
          </p:cNvPr>
          <p:cNvCxnSpPr>
            <a:stCxn id="5" idx="6"/>
            <a:endCxn id="26" idx="2"/>
          </p:cNvCxnSpPr>
          <p:nvPr/>
        </p:nvCxnSpPr>
        <p:spPr>
          <a:xfrm>
            <a:off x="899592" y="2350210"/>
            <a:ext cx="43204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138940-575C-9F9D-6E7F-F209DAA78600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>
            <a:off x="1475656" y="2488709"/>
            <a:ext cx="0" cy="3720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790B88-A071-6790-84A7-4878DEFD461E}"/>
              </a:ext>
            </a:extLst>
          </p:cNvPr>
          <p:cNvCxnSpPr>
            <a:cxnSpLocks/>
            <a:stCxn id="25" idx="2"/>
            <a:endCxn id="24" idx="6"/>
          </p:cNvCxnSpPr>
          <p:nvPr/>
        </p:nvCxnSpPr>
        <p:spPr>
          <a:xfrm flipH="1">
            <a:off x="904102" y="2999283"/>
            <a:ext cx="42753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3DC255-3718-221C-8C04-FA651C25ED26}"/>
              </a:ext>
            </a:extLst>
          </p:cNvPr>
          <p:cNvCxnSpPr>
            <a:cxnSpLocks/>
            <a:stCxn id="24" idx="0"/>
            <a:endCxn id="5" idx="4"/>
          </p:cNvCxnSpPr>
          <p:nvPr/>
        </p:nvCxnSpPr>
        <p:spPr>
          <a:xfrm flipH="1" flipV="1">
            <a:off x="755576" y="2488709"/>
            <a:ext cx="4510" cy="3720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A8C90D-A9DB-CF30-5E72-12E030462A07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>
            <a:off x="1619672" y="2999283"/>
            <a:ext cx="5400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21B438-E151-A077-3B74-7590F2D1EEF6}"/>
              </a:ext>
            </a:extLst>
          </p:cNvPr>
          <p:cNvCxnSpPr>
            <a:cxnSpLocks/>
            <a:stCxn id="27" idx="0"/>
            <a:endCxn id="28" idx="3"/>
          </p:cNvCxnSpPr>
          <p:nvPr/>
        </p:nvCxnSpPr>
        <p:spPr>
          <a:xfrm flipV="1">
            <a:off x="2303748" y="2448143"/>
            <a:ext cx="344476" cy="41264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EE18465-A18A-E96C-9F98-63B4AB43E58C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3324043" y="2994619"/>
            <a:ext cx="5400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F67271-03EF-6D11-42AF-C23BD58F7719}"/>
              </a:ext>
            </a:extLst>
          </p:cNvPr>
          <p:cNvCxnSpPr>
            <a:cxnSpLocks/>
            <a:stCxn id="28" idx="5"/>
            <a:endCxn id="29" idx="0"/>
          </p:cNvCxnSpPr>
          <p:nvPr/>
        </p:nvCxnSpPr>
        <p:spPr>
          <a:xfrm>
            <a:off x="2851894" y="2448143"/>
            <a:ext cx="328133" cy="4079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38F7927-F2EE-5199-3AE3-CC756C69D8A9}"/>
              </a:ext>
            </a:extLst>
          </p:cNvPr>
          <p:cNvCxnSpPr>
            <a:cxnSpLocks/>
            <a:stCxn id="29" idx="2"/>
            <a:endCxn id="27" idx="6"/>
          </p:cNvCxnSpPr>
          <p:nvPr/>
        </p:nvCxnSpPr>
        <p:spPr>
          <a:xfrm flipH="1">
            <a:off x="2447764" y="2994619"/>
            <a:ext cx="588247" cy="4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5">
            <a:extLst>
              <a:ext uri="{FF2B5EF4-FFF2-40B4-BE49-F238E27FC236}">
                <a16:creationId xmlns:a16="http://schemas.microsoft.com/office/drawing/2014/main" id="{0845E574-D838-FD6E-598E-FB7DB74DB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244097"/>
              </p:ext>
            </p:extLst>
          </p:nvPr>
        </p:nvGraphicFramePr>
        <p:xfrm>
          <a:off x="467543" y="3472136"/>
          <a:ext cx="353417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68">
                  <a:extLst>
                    <a:ext uri="{9D8B030D-6E8A-4147-A177-3AD203B41FA5}">
                      <a16:colId xmlns:a16="http://schemas.microsoft.com/office/drawing/2014/main" val="350572157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977629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84737845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2505951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545710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797469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42336321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627686"/>
                    </a:ext>
                  </a:extLst>
                </a:gridCol>
                <a:gridCol w="372222">
                  <a:extLst>
                    <a:ext uri="{9D8B030D-6E8A-4147-A177-3AD203B41FA5}">
                      <a16:colId xmlns:a16="http://schemas.microsoft.com/office/drawing/2014/main" val="1012253203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32381"/>
                  </a:ext>
                </a:extLst>
              </a:tr>
              <a:tr h="2268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94291"/>
                  </a:ext>
                </a:extLst>
              </a:tr>
            </a:tbl>
          </a:graphicData>
        </a:graphic>
      </p:graphicFrame>
      <p:sp>
        <p:nvSpPr>
          <p:cNvPr id="122" name="Oval 121">
            <a:extLst>
              <a:ext uri="{FF2B5EF4-FFF2-40B4-BE49-F238E27FC236}">
                <a16:creationId xmlns:a16="http://schemas.microsoft.com/office/drawing/2014/main" id="{40BBCC84-B557-425D-D112-C501F8FCE5AA}"/>
              </a:ext>
            </a:extLst>
          </p:cNvPr>
          <p:cNvSpPr/>
          <p:nvPr/>
        </p:nvSpPr>
        <p:spPr>
          <a:xfrm>
            <a:off x="1331640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C9B53E6-520C-A257-CC25-CC06C231BA5B}"/>
              </a:ext>
            </a:extLst>
          </p:cNvPr>
          <p:cNvSpPr/>
          <p:nvPr/>
        </p:nvSpPr>
        <p:spPr>
          <a:xfrm>
            <a:off x="2159732" y="2860902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65F40C6-E386-A90D-9888-BFD1FC53AA62}"/>
              </a:ext>
            </a:extLst>
          </p:cNvPr>
          <p:cNvSpPr/>
          <p:nvPr/>
        </p:nvSpPr>
        <p:spPr>
          <a:xfrm>
            <a:off x="2606043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555</a:t>
            </a:r>
          </a:p>
        </p:txBody>
      </p:sp>
    </p:spTree>
    <p:extLst>
      <p:ext uri="{BB962C8B-B14F-4D97-AF65-F5344CB8AC3E}">
        <p14:creationId xmlns:p14="http://schemas.microsoft.com/office/powerpoint/2010/main" val="123081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9812" y="135220"/>
            <a:ext cx="2952328" cy="576064"/>
          </a:xfrm>
        </p:spPr>
        <p:txBody>
          <a:bodyPr/>
          <a:lstStyle/>
          <a:p>
            <a:pPr algn="l"/>
            <a:r>
              <a:rPr lang="en-US" altLang="ko-KR" sz="2400" dirty="0"/>
              <a:t>IMPLEMENTATION</a:t>
            </a:r>
            <a:endParaRPr lang="ko-KR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1520" y="489389"/>
            <a:ext cx="8640960" cy="864096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 THIS SECTION WE WILL COVER A GRPAHICS SIMULATION OF HOW TO FIND STRONGLY CONNECTED COMPONENTS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99992" y="1995686"/>
            <a:ext cx="4176464" cy="2054809"/>
            <a:chOff x="803640" y="3362835"/>
            <a:chExt cx="2059657" cy="2054809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Perform a depth first search on the whole graph.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Let us start from vertex-0, visit all of its child vertices, and mark the visited vertices as done. If a vertex leads to an already visited vertex, then push this vertex to the stack.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 to the previous vertex (vertex-6) and visit its child vertices. But, all of its child vertices are visited, so push it into the stack.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Step: 1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4A672C1-DCB7-5E82-103E-0FF8929D2649}"/>
              </a:ext>
            </a:extLst>
          </p:cNvPr>
          <p:cNvSpPr/>
          <p:nvPr/>
        </p:nvSpPr>
        <p:spPr>
          <a:xfrm>
            <a:off x="251520" y="1635646"/>
            <a:ext cx="4104456" cy="285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FC2771-BD30-F4D4-201B-964364D3584A}"/>
              </a:ext>
            </a:extLst>
          </p:cNvPr>
          <p:cNvSpPr/>
          <p:nvPr/>
        </p:nvSpPr>
        <p:spPr>
          <a:xfrm>
            <a:off x="61156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6FDCF6-F10E-11E9-EB72-711FD10593E0}"/>
              </a:ext>
            </a:extLst>
          </p:cNvPr>
          <p:cNvSpPr/>
          <p:nvPr/>
        </p:nvSpPr>
        <p:spPr>
          <a:xfrm>
            <a:off x="61607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1658FB-5187-C34D-6C96-84945D4AAB45}"/>
              </a:ext>
            </a:extLst>
          </p:cNvPr>
          <p:cNvSpPr/>
          <p:nvPr/>
        </p:nvSpPr>
        <p:spPr>
          <a:xfrm>
            <a:off x="133164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2A9377-8005-7E54-D628-C1065C847432}"/>
              </a:ext>
            </a:extLst>
          </p:cNvPr>
          <p:cNvSpPr/>
          <p:nvPr/>
        </p:nvSpPr>
        <p:spPr>
          <a:xfrm>
            <a:off x="133164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8AAA8-45D9-A358-2BBD-7B3A0D59A6E0}"/>
              </a:ext>
            </a:extLst>
          </p:cNvPr>
          <p:cNvSpPr/>
          <p:nvPr/>
        </p:nvSpPr>
        <p:spPr>
          <a:xfrm>
            <a:off x="2159732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7EECE-487B-C176-512F-BC23AF4CF597}"/>
              </a:ext>
            </a:extLst>
          </p:cNvPr>
          <p:cNvSpPr/>
          <p:nvPr/>
        </p:nvSpPr>
        <p:spPr>
          <a:xfrm>
            <a:off x="2606043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A475C8-D1AB-9506-1D26-EE7D751592BC}"/>
              </a:ext>
            </a:extLst>
          </p:cNvPr>
          <p:cNvSpPr/>
          <p:nvPr/>
        </p:nvSpPr>
        <p:spPr>
          <a:xfrm>
            <a:off x="3036011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E47646-5599-743B-6548-681AB7FD6B6F}"/>
              </a:ext>
            </a:extLst>
          </p:cNvPr>
          <p:cNvSpPr/>
          <p:nvPr/>
        </p:nvSpPr>
        <p:spPr>
          <a:xfrm>
            <a:off x="3864103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568778-560D-C876-F5A8-A3A6C928787B}"/>
              </a:ext>
            </a:extLst>
          </p:cNvPr>
          <p:cNvCxnSpPr>
            <a:stCxn id="5" idx="6"/>
            <a:endCxn id="26" idx="2"/>
          </p:cNvCxnSpPr>
          <p:nvPr/>
        </p:nvCxnSpPr>
        <p:spPr>
          <a:xfrm>
            <a:off x="899592" y="2350210"/>
            <a:ext cx="43204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138940-575C-9F9D-6E7F-F209DAA78600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>
            <a:off x="1475656" y="2488709"/>
            <a:ext cx="0" cy="3720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790B88-A071-6790-84A7-4878DEFD461E}"/>
              </a:ext>
            </a:extLst>
          </p:cNvPr>
          <p:cNvCxnSpPr>
            <a:cxnSpLocks/>
            <a:stCxn id="25" idx="2"/>
            <a:endCxn id="24" idx="6"/>
          </p:cNvCxnSpPr>
          <p:nvPr/>
        </p:nvCxnSpPr>
        <p:spPr>
          <a:xfrm flipH="1">
            <a:off x="904102" y="2999283"/>
            <a:ext cx="42753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3DC255-3718-221C-8C04-FA651C25ED26}"/>
              </a:ext>
            </a:extLst>
          </p:cNvPr>
          <p:cNvCxnSpPr>
            <a:cxnSpLocks/>
            <a:stCxn id="24" idx="0"/>
            <a:endCxn id="5" idx="4"/>
          </p:cNvCxnSpPr>
          <p:nvPr/>
        </p:nvCxnSpPr>
        <p:spPr>
          <a:xfrm flipH="1" flipV="1">
            <a:off x="755576" y="2488709"/>
            <a:ext cx="4510" cy="3720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A8C90D-A9DB-CF30-5E72-12E030462A07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>
            <a:off x="1619672" y="2999283"/>
            <a:ext cx="5400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21B438-E151-A077-3B74-7590F2D1EEF6}"/>
              </a:ext>
            </a:extLst>
          </p:cNvPr>
          <p:cNvCxnSpPr>
            <a:cxnSpLocks/>
            <a:stCxn id="27" idx="0"/>
            <a:endCxn id="28" idx="3"/>
          </p:cNvCxnSpPr>
          <p:nvPr/>
        </p:nvCxnSpPr>
        <p:spPr>
          <a:xfrm flipV="1">
            <a:off x="2303748" y="2448143"/>
            <a:ext cx="344476" cy="41264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EE18465-A18A-E96C-9F98-63B4AB43E58C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3324043" y="2994619"/>
            <a:ext cx="5400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F67271-03EF-6D11-42AF-C23BD58F7719}"/>
              </a:ext>
            </a:extLst>
          </p:cNvPr>
          <p:cNvCxnSpPr>
            <a:cxnSpLocks/>
            <a:stCxn id="28" idx="5"/>
            <a:endCxn id="29" idx="0"/>
          </p:cNvCxnSpPr>
          <p:nvPr/>
        </p:nvCxnSpPr>
        <p:spPr>
          <a:xfrm>
            <a:off x="2851894" y="2448143"/>
            <a:ext cx="328133" cy="4079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38F7927-F2EE-5199-3AE3-CC756C69D8A9}"/>
              </a:ext>
            </a:extLst>
          </p:cNvPr>
          <p:cNvCxnSpPr>
            <a:cxnSpLocks/>
            <a:stCxn id="29" idx="2"/>
            <a:endCxn id="27" idx="6"/>
          </p:cNvCxnSpPr>
          <p:nvPr/>
        </p:nvCxnSpPr>
        <p:spPr>
          <a:xfrm flipH="1">
            <a:off x="2447764" y="2994619"/>
            <a:ext cx="588247" cy="4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5">
            <a:extLst>
              <a:ext uri="{FF2B5EF4-FFF2-40B4-BE49-F238E27FC236}">
                <a16:creationId xmlns:a16="http://schemas.microsoft.com/office/drawing/2014/main" id="{0845E574-D838-FD6E-598E-FB7DB74DB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453995"/>
              </p:ext>
            </p:extLst>
          </p:nvPr>
        </p:nvGraphicFramePr>
        <p:xfrm>
          <a:off x="467543" y="3472136"/>
          <a:ext cx="353417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68">
                  <a:extLst>
                    <a:ext uri="{9D8B030D-6E8A-4147-A177-3AD203B41FA5}">
                      <a16:colId xmlns:a16="http://schemas.microsoft.com/office/drawing/2014/main" val="350572157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977629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84737845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2505951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545710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797469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42336321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627686"/>
                    </a:ext>
                  </a:extLst>
                </a:gridCol>
                <a:gridCol w="372222">
                  <a:extLst>
                    <a:ext uri="{9D8B030D-6E8A-4147-A177-3AD203B41FA5}">
                      <a16:colId xmlns:a16="http://schemas.microsoft.com/office/drawing/2014/main" val="1012253203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32381"/>
                  </a:ext>
                </a:extLst>
              </a:tr>
              <a:tr h="2268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94291"/>
                  </a:ext>
                </a:extLst>
              </a:tr>
            </a:tbl>
          </a:graphicData>
        </a:graphic>
      </p:graphicFrame>
      <p:sp>
        <p:nvSpPr>
          <p:cNvPr id="122" name="Oval 121">
            <a:extLst>
              <a:ext uri="{FF2B5EF4-FFF2-40B4-BE49-F238E27FC236}">
                <a16:creationId xmlns:a16="http://schemas.microsoft.com/office/drawing/2014/main" id="{40BBCC84-B557-425D-D112-C501F8FCE5AA}"/>
              </a:ext>
            </a:extLst>
          </p:cNvPr>
          <p:cNvSpPr/>
          <p:nvPr/>
        </p:nvSpPr>
        <p:spPr>
          <a:xfrm>
            <a:off x="1331640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C9B53E6-520C-A257-CC25-CC06C231BA5B}"/>
              </a:ext>
            </a:extLst>
          </p:cNvPr>
          <p:cNvSpPr/>
          <p:nvPr/>
        </p:nvSpPr>
        <p:spPr>
          <a:xfrm>
            <a:off x="2159732" y="2860902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65F40C6-E386-A90D-9888-BFD1FC53AA62}"/>
              </a:ext>
            </a:extLst>
          </p:cNvPr>
          <p:cNvSpPr/>
          <p:nvPr/>
        </p:nvSpPr>
        <p:spPr>
          <a:xfrm>
            <a:off x="2606043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555</a:t>
            </a:r>
          </a:p>
        </p:txBody>
      </p:sp>
    </p:spTree>
    <p:extLst>
      <p:ext uri="{BB962C8B-B14F-4D97-AF65-F5344CB8AC3E}">
        <p14:creationId xmlns:p14="http://schemas.microsoft.com/office/powerpoint/2010/main" val="2317226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9812" y="135220"/>
            <a:ext cx="2952328" cy="576064"/>
          </a:xfrm>
        </p:spPr>
        <p:txBody>
          <a:bodyPr/>
          <a:lstStyle/>
          <a:p>
            <a:pPr algn="l"/>
            <a:r>
              <a:rPr lang="en-US" altLang="ko-KR" sz="2400" dirty="0"/>
              <a:t>IMPLEMENTATION</a:t>
            </a:r>
            <a:endParaRPr lang="ko-KR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1520" y="489389"/>
            <a:ext cx="8640960" cy="864096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 THIS SECTION WE WILL COVER A GRPAHICS SIMULATION OF HOW TO FIND STRONGLY CONNECTED COMPONENTS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99992" y="1995686"/>
            <a:ext cx="4176464" cy="1685478"/>
            <a:chOff x="803640" y="3362835"/>
            <a:chExt cx="2059657" cy="1685478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Perform a depth first search on the whole graph.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Let us start from vertex-0, visit all of its child vertices, and mark the visited vertices as done. If a vertex leads to an already visited vertex, then push this vertex to the stack.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Finally A Stack is created.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Step: 1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4A672C1-DCB7-5E82-103E-0FF8929D2649}"/>
              </a:ext>
            </a:extLst>
          </p:cNvPr>
          <p:cNvSpPr/>
          <p:nvPr/>
        </p:nvSpPr>
        <p:spPr>
          <a:xfrm>
            <a:off x="251520" y="1635646"/>
            <a:ext cx="4104456" cy="285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FC2771-BD30-F4D4-201B-964364D3584A}"/>
              </a:ext>
            </a:extLst>
          </p:cNvPr>
          <p:cNvSpPr/>
          <p:nvPr/>
        </p:nvSpPr>
        <p:spPr>
          <a:xfrm>
            <a:off x="61156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6FDCF6-F10E-11E9-EB72-711FD10593E0}"/>
              </a:ext>
            </a:extLst>
          </p:cNvPr>
          <p:cNvSpPr/>
          <p:nvPr/>
        </p:nvSpPr>
        <p:spPr>
          <a:xfrm>
            <a:off x="61607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1658FB-5187-C34D-6C96-84945D4AAB45}"/>
              </a:ext>
            </a:extLst>
          </p:cNvPr>
          <p:cNvSpPr/>
          <p:nvPr/>
        </p:nvSpPr>
        <p:spPr>
          <a:xfrm>
            <a:off x="133164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2A9377-8005-7E54-D628-C1065C847432}"/>
              </a:ext>
            </a:extLst>
          </p:cNvPr>
          <p:cNvSpPr/>
          <p:nvPr/>
        </p:nvSpPr>
        <p:spPr>
          <a:xfrm>
            <a:off x="133164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8AAA8-45D9-A358-2BBD-7B3A0D59A6E0}"/>
              </a:ext>
            </a:extLst>
          </p:cNvPr>
          <p:cNvSpPr/>
          <p:nvPr/>
        </p:nvSpPr>
        <p:spPr>
          <a:xfrm>
            <a:off x="2159732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7EECE-487B-C176-512F-BC23AF4CF597}"/>
              </a:ext>
            </a:extLst>
          </p:cNvPr>
          <p:cNvSpPr/>
          <p:nvPr/>
        </p:nvSpPr>
        <p:spPr>
          <a:xfrm>
            <a:off x="2606043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A475C8-D1AB-9506-1D26-EE7D751592BC}"/>
              </a:ext>
            </a:extLst>
          </p:cNvPr>
          <p:cNvSpPr/>
          <p:nvPr/>
        </p:nvSpPr>
        <p:spPr>
          <a:xfrm>
            <a:off x="3036011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E47646-5599-743B-6548-681AB7FD6B6F}"/>
              </a:ext>
            </a:extLst>
          </p:cNvPr>
          <p:cNvSpPr/>
          <p:nvPr/>
        </p:nvSpPr>
        <p:spPr>
          <a:xfrm>
            <a:off x="3864103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568778-560D-C876-F5A8-A3A6C928787B}"/>
              </a:ext>
            </a:extLst>
          </p:cNvPr>
          <p:cNvCxnSpPr>
            <a:stCxn id="5" idx="6"/>
            <a:endCxn id="26" idx="2"/>
          </p:cNvCxnSpPr>
          <p:nvPr/>
        </p:nvCxnSpPr>
        <p:spPr>
          <a:xfrm>
            <a:off x="899592" y="2350210"/>
            <a:ext cx="43204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138940-575C-9F9D-6E7F-F209DAA78600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>
            <a:off x="1475656" y="2488709"/>
            <a:ext cx="0" cy="3720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790B88-A071-6790-84A7-4878DEFD461E}"/>
              </a:ext>
            </a:extLst>
          </p:cNvPr>
          <p:cNvCxnSpPr>
            <a:cxnSpLocks/>
            <a:stCxn id="25" idx="2"/>
            <a:endCxn id="24" idx="6"/>
          </p:cNvCxnSpPr>
          <p:nvPr/>
        </p:nvCxnSpPr>
        <p:spPr>
          <a:xfrm flipH="1">
            <a:off x="904102" y="2999283"/>
            <a:ext cx="42753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3DC255-3718-221C-8C04-FA651C25ED26}"/>
              </a:ext>
            </a:extLst>
          </p:cNvPr>
          <p:cNvCxnSpPr>
            <a:cxnSpLocks/>
            <a:stCxn id="24" idx="0"/>
            <a:endCxn id="5" idx="4"/>
          </p:cNvCxnSpPr>
          <p:nvPr/>
        </p:nvCxnSpPr>
        <p:spPr>
          <a:xfrm flipH="1" flipV="1">
            <a:off x="755576" y="2488709"/>
            <a:ext cx="4510" cy="3720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A8C90D-A9DB-CF30-5E72-12E030462A07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>
            <a:off x="1619672" y="2999283"/>
            <a:ext cx="5400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21B438-E151-A077-3B74-7590F2D1EEF6}"/>
              </a:ext>
            </a:extLst>
          </p:cNvPr>
          <p:cNvCxnSpPr>
            <a:cxnSpLocks/>
            <a:stCxn id="27" idx="0"/>
            <a:endCxn id="28" idx="3"/>
          </p:cNvCxnSpPr>
          <p:nvPr/>
        </p:nvCxnSpPr>
        <p:spPr>
          <a:xfrm flipV="1">
            <a:off x="2303748" y="2448143"/>
            <a:ext cx="344476" cy="41264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EE18465-A18A-E96C-9F98-63B4AB43E58C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3324043" y="2994619"/>
            <a:ext cx="5400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F67271-03EF-6D11-42AF-C23BD58F7719}"/>
              </a:ext>
            </a:extLst>
          </p:cNvPr>
          <p:cNvCxnSpPr>
            <a:cxnSpLocks/>
            <a:stCxn id="28" idx="5"/>
            <a:endCxn id="29" idx="0"/>
          </p:cNvCxnSpPr>
          <p:nvPr/>
        </p:nvCxnSpPr>
        <p:spPr>
          <a:xfrm>
            <a:off x="2851894" y="2448143"/>
            <a:ext cx="328133" cy="4079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38F7927-F2EE-5199-3AE3-CC756C69D8A9}"/>
              </a:ext>
            </a:extLst>
          </p:cNvPr>
          <p:cNvCxnSpPr>
            <a:cxnSpLocks/>
            <a:stCxn id="29" idx="2"/>
            <a:endCxn id="27" idx="6"/>
          </p:cNvCxnSpPr>
          <p:nvPr/>
        </p:nvCxnSpPr>
        <p:spPr>
          <a:xfrm flipH="1">
            <a:off x="2447764" y="2994619"/>
            <a:ext cx="588247" cy="4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5">
            <a:extLst>
              <a:ext uri="{FF2B5EF4-FFF2-40B4-BE49-F238E27FC236}">
                <a16:creationId xmlns:a16="http://schemas.microsoft.com/office/drawing/2014/main" id="{0845E574-D838-FD6E-598E-FB7DB74DB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2658"/>
              </p:ext>
            </p:extLst>
          </p:nvPr>
        </p:nvGraphicFramePr>
        <p:xfrm>
          <a:off x="467543" y="3472136"/>
          <a:ext cx="353417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68">
                  <a:extLst>
                    <a:ext uri="{9D8B030D-6E8A-4147-A177-3AD203B41FA5}">
                      <a16:colId xmlns:a16="http://schemas.microsoft.com/office/drawing/2014/main" val="350572157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977629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84737845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2505951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545710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797469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42336321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627686"/>
                    </a:ext>
                  </a:extLst>
                </a:gridCol>
                <a:gridCol w="372222">
                  <a:extLst>
                    <a:ext uri="{9D8B030D-6E8A-4147-A177-3AD203B41FA5}">
                      <a16:colId xmlns:a16="http://schemas.microsoft.com/office/drawing/2014/main" val="1012253203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32381"/>
                  </a:ext>
                </a:extLst>
              </a:tr>
              <a:tr h="2268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94291"/>
                  </a:ext>
                </a:extLst>
              </a:tr>
            </a:tbl>
          </a:graphicData>
        </a:graphic>
      </p:graphicFrame>
      <p:sp>
        <p:nvSpPr>
          <p:cNvPr id="122" name="Oval 121">
            <a:extLst>
              <a:ext uri="{FF2B5EF4-FFF2-40B4-BE49-F238E27FC236}">
                <a16:creationId xmlns:a16="http://schemas.microsoft.com/office/drawing/2014/main" id="{40BBCC84-B557-425D-D112-C501F8FCE5AA}"/>
              </a:ext>
            </a:extLst>
          </p:cNvPr>
          <p:cNvSpPr/>
          <p:nvPr/>
        </p:nvSpPr>
        <p:spPr>
          <a:xfrm>
            <a:off x="1331640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C9B53E6-520C-A257-CC25-CC06C231BA5B}"/>
              </a:ext>
            </a:extLst>
          </p:cNvPr>
          <p:cNvSpPr/>
          <p:nvPr/>
        </p:nvSpPr>
        <p:spPr>
          <a:xfrm>
            <a:off x="2159732" y="2860902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65F40C6-E386-A90D-9888-BFD1FC53AA62}"/>
              </a:ext>
            </a:extLst>
          </p:cNvPr>
          <p:cNvSpPr/>
          <p:nvPr/>
        </p:nvSpPr>
        <p:spPr>
          <a:xfrm>
            <a:off x="2606043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555</a:t>
            </a:r>
          </a:p>
        </p:txBody>
      </p:sp>
    </p:spTree>
    <p:extLst>
      <p:ext uri="{BB962C8B-B14F-4D97-AF65-F5344CB8AC3E}">
        <p14:creationId xmlns:p14="http://schemas.microsoft.com/office/powerpoint/2010/main" val="799520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9812" y="135220"/>
            <a:ext cx="2952328" cy="576064"/>
          </a:xfrm>
        </p:spPr>
        <p:txBody>
          <a:bodyPr/>
          <a:lstStyle/>
          <a:p>
            <a:pPr algn="l"/>
            <a:r>
              <a:rPr lang="en-US" altLang="ko-KR" sz="2400" dirty="0"/>
              <a:t>IMPLEMENTATION</a:t>
            </a:r>
            <a:endParaRPr lang="ko-KR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1520" y="489389"/>
            <a:ext cx="8640960" cy="864096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 THIS SECTION WE WILL COVER A GRPAHICS SIMULATION OF HOW TO FIND STRONGLY CONNECTED COMPONENTS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99992" y="1995686"/>
            <a:ext cx="4176464" cy="762148"/>
            <a:chOff x="803640" y="3362835"/>
            <a:chExt cx="2059657" cy="762148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Now Reverse or Transpose the whole Graph (GT)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Step: 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4A672C1-DCB7-5E82-103E-0FF8929D2649}"/>
              </a:ext>
            </a:extLst>
          </p:cNvPr>
          <p:cNvSpPr/>
          <p:nvPr/>
        </p:nvSpPr>
        <p:spPr>
          <a:xfrm>
            <a:off x="251520" y="1635646"/>
            <a:ext cx="4104456" cy="285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FC2771-BD30-F4D4-201B-964364D3584A}"/>
              </a:ext>
            </a:extLst>
          </p:cNvPr>
          <p:cNvSpPr/>
          <p:nvPr/>
        </p:nvSpPr>
        <p:spPr>
          <a:xfrm>
            <a:off x="61156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6FDCF6-F10E-11E9-EB72-711FD10593E0}"/>
              </a:ext>
            </a:extLst>
          </p:cNvPr>
          <p:cNvSpPr/>
          <p:nvPr/>
        </p:nvSpPr>
        <p:spPr>
          <a:xfrm>
            <a:off x="61607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1658FB-5187-C34D-6C96-84945D4AAB45}"/>
              </a:ext>
            </a:extLst>
          </p:cNvPr>
          <p:cNvSpPr/>
          <p:nvPr/>
        </p:nvSpPr>
        <p:spPr>
          <a:xfrm>
            <a:off x="133164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2A9377-8005-7E54-D628-C1065C847432}"/>
              </a:ext>
            </a:extLst>
          </p:cNvPr>
          <p:cNvSpPr/>
          <p:nvPr/>
        </p:nvSpPr>
        <p:spPr>
          <a:xfrm>
            <a:off x="133164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8AAA8-45D9-A358-2BBD-7B3A0D59A6E0}"/>
              </a:ext>
            </a:extLst>
          </p:cNvPr>
          <p:cNvSpPr/>
          <p:nvPr/>
        </p:nvSpPr>
        <p:spPr>
          <a:xfrm>
            <a:off x="2159732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7EECE-487B-C176-512F-BC23AF4CF597}"/>
              </a:ext>
            </a:extLst>
          </p:cNvPr>
          <p:cNvSpPr/>
          <p:nvPr/>
        </p:nvSpPr>
        <p:spPr>
          <a:xfrm>
            <a:off x="2606043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A475C8-D1AB-9506-1D26-EE7D751592BC}"/>
              </a:ext>
            </a:extLst>
          </p:cNvPr>
          <p:cNvSpPr/>
          <p:nvPr/>
        </p:nvSpPr>
        <p:spPr>
          <a:xfrm>
            <a:off x="3036011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E47646-5599-743B-6548-681AB7FD6B6F}"/>
              </a:ext>
            </a:extLst>
          </p:cNvPr>
          <p:cNvSpPr/>
          <p:nvPr/>
        </p:nvSpPr>
        <p:spPr>
          <a:xfrm>
            <a:off x="3864103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568778-560D-C876-F5A8-A3A6C928787B}"/>
              </a:ext>
            </a:extLst>
          </p:cNvPr>
          <p:cNvCxnSpPr>
            <a:cxnSpLocks/>
            <a:stCxn id="122" idx="2"/>
            <a:endCxn id="5" idx="6"/>
          </p:cNvCxnSpPr>
          <p:nvPr/>
        </p:nvCxnSpPr>
        <p:spPr>
          <a:xfrm flipH="1" flipV="1">
            <a:off x="899592" y="2350210"/>
            <a:ext cx="432048" cy="11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138940-575C-9F9D-6E7F-F209DAA78600}"/>
              </a:ext>
            </a:extLst>
          </p:cNvPr>
          <p:cNvCxnSpPr>
            <a:cxnSpLocks/>
            <a:stCxn id="25" idx="0"/>
            <a:endCxn id="122" idx="4"/>
          </p:cNvCxnSpPr>
          <p:nvPr/>
        </p:nvCxnSpPr>
        <p:spPr>
          <a:xfrm flipV="1">
            <a:off x="1475656" y="2488828"/>
            <a:ext cx="0" cy="3719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790B88-A071-6790-84A7-4878DEFD461E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904102" y="2999283"/>
            <a:ext cx="42753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3DC255-3718-221C-8C04-FA651C25ED26}"/>
              </a:ext>
            </a:extLst>
          </p:cNvPr>
          <p:cNvCxnSpPr>
            <a:cxnSpLocks/>
            <a:stCxn id="5" idx="4"/>
            <a:endCxn id="24" idx="0"/>
          </p:cNvCxnSpPr>
          <p:nvPr/>
        </p:nvCxnSpPr>
        <p:spPr>
          <a:xfrm>
            <a:off x="755576" y="2488709"/>
            <a:ext cx="4510" cy="3720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A8C90D-A9DB-CF30-5E72-12E030462A07}"/>
              </a:ext>
            </a:extLst>
          </p:cNvPr>
          <p:cNvCxnSpPr>
            <a:cxnSpLocks/>
          </p:cNvCxnSpPr>
          <p:nvPr/>
        </p:nvCxnSpPr>
        <p:spPr>
          <a:xfrm flipH="1" flipV="1">
            <a:off x="1619672" y="2994898"/>
            <a:ext cx="540060" cy="11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21B438-E151-A077-3B74-7590F2D1EEF6}"/>
              </a:ext>
            </a:extLst>
          </p:cNvPr>
          <p:cNvCxnSpPr>
            <a:cxnSpLocks/>
            <a:stCxn id="124" idx="3"/>
            <a:endCxn id="123" idx="0"/>
          </p:cNvCxnSpPr>
          <p:nvPr/>
        </p:nvCxnSpPr>
        <p:spPr>
          <a:xfrm flipH="1">
            <a:off x="2303748" y="2448262"/>
            <a:ext cx="344476" cy="41264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EE18465-A18A-E96C-9F98-63B4AB43E58C}"/>
              </a:ext>
            </a:extLst>
          </p:cNvPr>
          <p:cNvCxnSpPr>
            <a:cxnSpLocks/>
            <a:stCxn id="30" idx="2"/>
            <a:endCxn id="29" idx="6"/>
          </p:cNvCxnSpPr>
          <p:nvPr/>
        </p:nvCxnSpPr>
        <p:spPr>
          <a:xfrm flipH="1">
            <a:off x="3324043" y="2994619"/>
            <a:ext cx="54006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F67271-03EF-6D11-42AF-C23BD58F7719}"/>
              </a:ext>
            </a:extLst>
          </p:cNvPr>
          <p:cNvCxnSpPr>
            <a:cxnSpLocks/>
            <a:stCxn id="29" idx="0"/>
            <a:endCxn id="124" idx="5"/>
          </p:cNvCxnSpPr>
          <p:nvPr/>
        </p:nvCxnSpPr>
        <p:spPr>
          <a:xfrm flipH="1" flipV="1">
            <a:off x="2851894" y="2448262"/>
            <a:ext cx="328133" cy="40785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38F7927-F2EE-5199-3AE3-CC756C69D8A9}"/>
              </a:ext>
            </a:extLst>
          </p:cNvPr>
          <p:cNvCxnSpPr>
            <a:cxnSpLocks/>
            <a:stCxn id="123" idx="6"/>
            <a:endCxn id="29" idx="2"/>
          </p:cNvCxnSpPr>
          <p:nvPr/>
        </p:nvCxnSpPr>
        <p:spPr>
          <a:xfrm flipV="1">
            <a:off x="2447764" y="2994619"/>
            <a:ext cx="588247" cy="4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5">
            <a:extLst>
              <a:ext uri="{FF2B5EF4-FFF2-40B4-BE49-F238E27FC236}">
                <a16:creationId xmlns:a16="http://schemas.microsoft.com/office/drawing/2014/main" id="{0845E574-D838-FD6E-598E-FB7DB74DB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42165"/>
              </p:ext>
            </p:extLst>
          </p:nvPr>
        </p:nvGraphicFramePr>
        <p:xfrm>
          <a:off x="467543" y="3472136"/>
          <a:ext cx="353417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68">
                  <a:extLst>
                    <a:ext uri="{9D8B030D-6E8A-4147-A177-3AD203B41FA5}">
                      <a16:colId xmlns:a16="http://schemas.microsoft.com/office/drawing/2014/main" val="350572157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977629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84737845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2505951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545710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797469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42336321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627686"/>
                    </a:ext>
                  </a:extLst>
                </a:gridCol>
                <a:gridCol w="372222">
                  <a:extLst>
                    <a:ext uri="{9D8B030D-6E8A-4147-A177-3AD203B41FA5}">
                      <a16:colId xmlns:a16="http://schemas.microsoft.com/office/drawing/2014/main" val="1012253203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32381"/>
                  </a:ext>
                </a:extLst>
              </a:tr>
              <a:tr h="2268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94291"/>
                  </a:ext>
                </a:extLst>
              </a:tr>
            </a:tbl>
          </a:graphicData>
        </a:graphic>
      </p:graphicFrame>
      <p:sp>
        <p:nvSpPr>
          <p:cNvPr id="122" name="Oval 121">
            <a:extLst>
              <a:ext uri="{FF2B5EF4-FFF2-40B4-BE49-F238E27FC236}">
                <a16:creationId xmlns:a16="http://schemas.microsoft.com/office/drawing/2014/main" id="{40BBCC84-B557-425D-D112-C501F8FCE5AA}"/>
              </a:ext>
            </a:extLst>
          </p:cNvPr>
          <p:cNvSpPr/>
          <p:nvPr/>
        </p:nvSpPr>
        <p:spPr>
          <a:xfrm>
            <a:off x="1331640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C9B53E6-520C-A257-CC25-CC06C231BA5B}"/>
              </a:ext>
            </a:extLst>
          </p:cNvPr>
          <p:cNvSpPr/>
          <p:nvPr/>
        </p:nvSpPr>
        <p:spPr>
          <a:xfrm>
            <a:off x="2159732" y="2860902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65F40C6-E386-A90D-9888-BFD1FC53AA62}"/>
              </a:ext>
            </a:extLst>
          </p:cNvPr>
          <p:cNvSpPr/>
          <p:nvPr/>
        </p:nvSpPr>
        <p:spPr>
          <a:xfrm>
            <a:off x="2606043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555</a:t>
            </a:r>
          </a:p>
        </p:txBody>
      </p:sp>
    </p:spTree>
    <p:extLst>
      <p:ext uri="{BB962C8B-B14F-4D97-AF65-F5344CB8AC3E}">
        <p14:creationId xmlns:p14="http://schemas.microsoft.com/office/powerpoint/2010/main" val="997468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9812" y="135220"/>
            <a:ext cx="2952328" cy="576064"/>
          </a:xfrm>
        </p:spPr>
        <p:txBody>
          <a:bodyPr/>
          <a:lstStyle/>
          <a:p>
            <a:pPr algn="l"/>
            <a:r>
              <a:rPr lang="en-US" altLang="ko-KR" sz="2400" dirty="0"/>
              <a:t>IMPLEMENTATION</a:t>
            </a:r>
            <a:endParaRPr lang="ko-KR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1520" y="489389"/>
            <a:ext cx="8640960" cy="864096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 THIS SECTION WE WILL COVER A GRPAHICS SIMULATION OF HOW TO FIND STRONGLY CONNECTED COMPONENTS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99992" y="1995686"/>
            <a:ext cx="4176464" cy="762148"/>
            <a:chOff x="803640" y="3362835"/>
            <a:chExt cx="2059657" cy="762148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Now Reverse or Transpose the whole Graph (G</a:t>
              </a:r>
              <a:r>
                <a:rPr lang="en-US" altLang="ko-KR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Step: 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4A672C1-DCB7-5E82-103E-0FF8929D2649}"/>
              </a:ext>
            </a:extLst>
          </p:cNvPr>
          <p:cNvSpPr/>
          <p:nvPr/>
        </p:nvSpPr>
        <p:spPr>
          <a:xfrm>
            <a:off x="251520" y="1635646"/>
            <a:ext cx="4104456" cy="285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FC2771-BD30-F4D4-201B-964364D3584A}"/>
              </a:ext>
            </a:extLst>
          </p:cNvPr>
          <p:cNvSpPr/>
          <p:nvPr/>
        </p:nvSpPr>
        <p:spPr>
          <a:xfrm>
            <a:off x="61156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6FDCF6-F10E-11E9-EB72-711FD10593E0}"/>
              </a:ext>
            </a:extLst>
          </p:cNvPr>
          <p:cNvSpPr/>
          <p:nvPr/>
        </p:nvSpPr>
        <p:spPr>
          <a:xfrm>
            <a:off x="61607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1658FB-5187-C34D-6C96-84945D4AAB45}"/>
              </a:ext>
            </a:extLst>
          </p:cNvPr>
          <p:cNvSpPr/>
          <p:nvPr/>
        </p:nvSpPr>
        <p:spPr>
          <a:xfrm>
            <a:off x="133164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2A9377-8005-7E54-D628-C1065C847432}"/>
              </a:ext>
            </a:extLst>
          </p:cNvPr>
          <p:cNvSpPr/>
          <p:nvPr/>
        </p:nvSpPr>
        <p:spPr>
          <a:xfrm>
            <a:off x="133164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8AAA8-45D9-A358-2BBD-7B3A0D59A6E0}"/>
              </a:ext>
            </a:extLst>
          </p:cNvPr>
          <p:cNvSpPr/>
          <p:nvPr/>
        </p:nvSpPr>
        <p:spPr>
          <a:xfrm>
            <a:off x="2159732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7EECE-487B-C176-512F-BC23AF4CF597}"/>
              </a:ext>
            </a:extLst>
          </p:cNvPr>
          <p:cNvSpPr/>
          <p:nvPr/>
        </p:nvSpPr>
        <p:spPr>
          <a:xfrm>
            <a:off x="2606043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A475C8-D1AB-9506-1D26-EE7D751592BC}"/>
              </a:ext>
            </a:extLst>
          </p:cNvPr>
          <p:cNvSpPr/>
          <p:nvPr/>
        </p:nvSpPr>
        <p:spPr>
          <a:xfrm>
            <a:off x="3036011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E47646-5599-743B-6548-681AB7FD6B6F}"/>
              </a:ext>
            </a:extLst>
          </p:cNvPr>
          <p:cNvSpPr/>
          <p:nvPr/>
        </p:nvSpPr>
        <p:spPr>
          <a:xfrm>
            <a:off x="3864103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568778-560D-C876-F5A8-A3A6C928787B}"/>
              </a:ext>
            </a:extLst>
          </p:cNvPr>
          <p:cNvCxnSpPr>
            <a:cxnSpLocks/>
            <a:stCxn id="122" idx="2"/>
            <a:endCxn id="5" idx="6"/>
          </p:cNvCxnSpPr>
          <p:nvPr/>
        </p:nvCxnSpPr>
        <p:spPr>
          <a:xfrm flipH="1" flipV="1">
            <a:off x="899592" y="2350210"/>
            <a:ext cx="432048" cy="11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138940-575C-9F9D-6E7F-F209DAA78600}"/>
              </a:ext>
            </a:extLst>
          </p:cNvPr>
          <p:cNvCxnSpPr>
            <a:cxnSpLocks/>
            <a:stCxn id="25" idx="0"/>
            <a:endCxn id="122" idx="4"/>
          </p:cNvCxnSpPr>
          <p:nvPr/>
        </p:nvCxnSpPr>
        <p:spPr>
          <a:xfrm flipV="1">
            <a:off x="1475656" y="2488828"/>
            <a:ext cx="0" cy="3719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790B88-A071-6790-84A7-4878DEFD461E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904102" y="2999283"/>
            <a:ext cx="42753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3DC255-3718-221C-8C04-FA651C25ED26}"/>
              </a:ext>
            </a:extLst>
          </p:cNvPr>
          <p:cNvCxnSpPr>
            <a:cxnSpLocks/>
            <a:stCxn id="5" idx="4"/>
            <a:endCxn id="24" idx="0"/>
          </p:cNvCxnSpPr>
          <p:nvPr/>
        </p:nvCxnSpPr>
        <p:spPr>
          <a:xfrm>
            <a:off x="755576" y="2488709"/>
            <a:ext cx="4510" cy="3720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A8C90D-A9DB-CF30-5E72-12E030462A07}"/>
              </a:ext>
            </a:extLst>
          </p:cNvPr>
          <p:cNvCxnSpPr>
            <a:cxnSpLocks/>
          </p:cNvCxnSpPr>
          <p:nvPr/>
        </p:nvCxnSpPr>
        <p:spPr>
          <a:xfrm flipH="1" flipV="1">
            <a:off x="1619672" y="2994898"/>
            <a:ext cx="540060" cy="11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21B438-E151-A077-3B74-7590F2D1EEF6}"/>
              </a:ext>
            </a:extLst>
          </p:cNvPr>
          <p:cNvCxnSpPr>
            <a:cxnSpLocks/>
            <a:stCxn id="124" idx="3"/>
            <a:endCxn id="123" idx="0"/>
          </p:cNvCxnSpPr>
          <p:nvPr/>
        </p:nvCxnSpPr>
        <p:spPr>
          <a:xfrm flipH="1">
            <a:off x="2303748" y="2448262"/>
            <a:ext cx="344476" cy="41264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EE18465-A18A-E96C-9F98-63B4AB43E58C}"/>
              </a:ext>
            </a:extLst>
          </p:cNvPr>
          <p:cNvCxnSpPr>
            <a:cxnSpLocks/>
            <a:stCxn id="30" idx="2"/>
            <a:endCxn id="29" idx="6"/>
          </p:cNvCxnSpPr>
          <p:nvPr/>
        </p:nvCxnSpPr>
        <p:spPr>
          <a:xfrm flipH="1">
            <a:off x="3324043" y="2994619"/>
            <a:ext cx="54006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F67271-03EF-6D11-42AF-C23BD58F7719}"/>
              </a:ext>
            </a:extLst>
          </p:cNvPr>
          <p:cNvCxnSpPr>
            <a:cxnSpLocks/>
            <a:stCxn id="29" idx="0"/>
            <a:endCxn id="124" idx="5"/>
          </p:cNvCxnSpPr>
          <p:nvPr/>
        </p:nvCxnSpPr>
        <p:spPr>
          <a:xfrm flipH="1" flipV="1">
            <a:off x="2851894" y="2448262"/>
            <a:ext cx="328133" cy="40785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38F7927-F2EE-5199-3AE3-CC756C69D8A9}"/>
              </a:ext>
            </a:extLst>
          </p:cNvPr>
          <p:cNvCxnSpPr>
            <a:cxnSpLocks/>
            <a:stCxn id="123" idx="6"/>
            <a:endCxn id="29" idx="2"/>
          </p:cNvCxnSpPr>
          <p:nvPr/>
        </p:nvCxnSpPr>
        <p:spPr>
          <a:xfrm flipV="1">
            <a:off x="2447764" y="2994619"/>
            <a:ext cx="588247" cy="4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5">
            <a:extLst>
              <a:ext uri="{FF2B5EF4-FFF2-40B4-BE49-F238E27FC236}">
                <a16:creationId xmlns:a16="http://schemas.microsoft.com/office/drawing/2014/main" id="{0845E574-D838-FD6E-598E-FB7DB74DB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83651"/>
              </p:ext>
            </p:extLst>
          </p:nvPr>
        </p:nvGraphicFramePr>
        <p:xfrm>
          <a:off x="467543" y="3472136"/>
          <a:ext cx="353417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68">
                  <a:extLst>
                    <a:ext uri="{9D8B030D-6E8A-4147-A177-3AD203B41FA5}">
                      <a16:colId xmlns:a16="http://schemas.microsoft.com/office/drawing/2014/main" val="350572157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977629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84737845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2505951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545710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797469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42336321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627686"/>
                    </a:ext>
                  </a:extLst>
                </a:gridCol>
                <a:gridCol w="372222">
                  <a:extLst>
                    <a:ext uri="{9D8B030D-6E8A-4147-A177-3AD203B41FA5}">
                      <a16:colId xmlns:a16="http://schemas.microsoft.com/office/drawing/2014/main" val="1012253203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323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Stack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9429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9144409"/>
                  </a:ext>
                </a:extLst>
              </a:tr>
            </a:tbl>
          </a:graphicData>
        </a:graphic>
      </p:graphicFrame>
      <p:sp>
        <p:nvSpPr>
          <p:cNvPr id="122" name="Oval 121">
            <a:extLst>
              <a:ext uri="{FF2B5EF4-FFF2-40B4-BE49-F238E27FC236}">
                <a16:creationId xmlns:a16="http://schemas.microsoft.com/office/drawing/2014/main" id="{40BBCC84-B557-425D-D112-C501F8FCE5AA}"/>
              </a:ext>
            </a:extLst>
          </p:cNvPr>
          <p:cNvSpPr/>
          <p:nvPr/>
        </p:nvSpPr>
        <p:spPr>
          <a:xfrm>
            <a:off x="1331640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C9B53E6-520C-A257-CC25-CC06C231BA5B}"/>
              </a:ext>
            </a:extLst>
          </p:cNvPr>
          <p:cNvSpPr/>
          <p:nvPr/>
        </p:nvSpPr>
        <p:spPr>
          <a:xfrm>
            <a:off x="2159732" y="2860902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65F40C6-E386-A90D-9888-BFD1FC53AA62}"/>
              </a:ext>
            </a:extLst>
          </p:cNvPr>
          <p:cNvSpPr/>
          <p:nvPr/>
        </p:nvSpPr>
        <p:spPr>
          <a:xfrm>
            <a:off x="2606043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555</a:t>
            </a:r>
          </a:p>
        </p:txBody>
      </p:sp>
    </p:spTree>
    <p:extLst>
      <p:ext uri="{BB962C8B-B14F-4D97-AF65-F5344CB8AC3E}">
        <p14:creationId xmlns:p14="http://schemas.microsoft.com/office/powerpoint/2010/main" val="110185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cs typeface="Arial" pitchFamily="34" charset="0"/>
              </a:rPr>
              <a:t>TOPICS WILL BE COVERED 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0504" y="1226689"/>
            <a:ext cx="5480860" cy="8410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63981" y="1277861"/>
            <a:ext cx="5040560" cy="753264"/>
            <a:chOff x="2175371" y="1762964"/>
            <a:chExt cx="5040560" cy="75326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INTRODUCTION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75371" y="2032239"/>
              <a:ext cx="5040560" cy="48398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WHAT IS STRONGLY CONNECTED COMPONENT AND KOSAJARU ALGORITHM ?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63981" y="2313572"/>
            <a:ext cx="5040560" cy="559668"/>
            <a:chOff x="2175371" y="1762964"/>
            <a:chExt cx="5040560" cy="559668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TIME &amp; SPACE COMPLEXITY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HOW MUCH TIME AND SPACE NEEDED TO RUN THIS ALGORITHM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63981" y="3179282"/>
            <a:ext cx="5040560" cy="559668"/>
            <a:chOff x="2175371" y="1762964"/>
            <a:chExt cx="5040560" cy="559668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ALGORITHM IMPLEMENTATION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 VERBAL DESCRIPTION OF HOW TO FIND </a:t>
              </a:r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SCC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USING DSA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3981" y="4044992"/>
            <a:ext cx="5040560" cy="559668"/>
            <a:chOff x="2175371" y="1762964"/>
            <a:chExt cx="5040560" cy="559668"/>
          </a:xfrm>
        </p:grpSpPr>
        <p:sp>
          <p:nvSpPr>
            <p:cNvPr id="47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CODE</a:t>
              </a: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DETAIL CODE AND HOW IT WORKS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9812" y="135220"/>
            <a:ext cx="2952328" cy="576064"/>
          </a:xfrm>
        </p:spPr>
        <p:txBody>
          <a:bodyPr/>
          <a:lstStyle/>
          <a:p>
            <a:pPr algn="l"/>
            <a:r>
              <a:rPr lang="en-US" altLang="ko-KR" sz="2400" dirty="0"/>
              <a:t>IMPLEMENTATION</a:t>
            </a:r>
            <a:endParaRPr lang="ko-KR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1520" y="489389"/>
            <a:ext cx="8640960" cy="864096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 THIS SECTION WE WILL COVER A GRPAHICS SIMULATION OF HOW TO FIND STRONGLY CONNECTED COMPONENTS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99992" y="1995686"/>
            <a:ext cx="4176464" cy="2239475"/>
            <a:chOff x="803640" y="3362835"/>
            <a:chExt cx="2059657" cy="2239475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from the top vertex of the stack. Traverse through all of its child vertices. Once the already visited vertex is reached, one strongly connected component is formed.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Pop vertex-0 from the stack. Starting from vertex-0, traverse through its child vertices (vertex-0, vertex-1, vertex-2, vertex-3 in sequence) and mark them as visited. The child of vertex-3 is already visited, so these visited vertices form one strongly connected component.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Step: 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4A672C1-DCB7-5E82-103E-0FF8929D2649}"/>
              </a:ext>
            </a:extLst>
          </p:cNvPr>
          <p:cNvSpPr/>
          <p:nvPr/>
        </p:nvSpPr>
        <p:spPr>
          <a:xfrm>
            <a:off x="251520" y="1635646"/>
            <a:ext cx="4104456" cy="285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FC2771-BD30-F4D4-201B-964364D3584A}"/>
              </a:ext>
            </a:extLst>
          </p:cNvPr>
          <p:cNvSpPr/>
          <p:nvPr/>
        </p:nvSpPr>
        <p:spPr>
          <a:xfrm>
            <a:off x="61156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6FDCF6-F10E-11E9-EB72-711FD10593E0}"/>
              </a:ext>
            </a:extLst>
          </p:cNvPr>
          <p:cNvSpPr/>
          <p:nvPr/>
        </p:nvSpPr>
        <p:spPr>
          <a:xfrm>
            <a:off x="61607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1658FB-5187-C34D-6C96-84945D4AAB45}"/>
              </a:ext>
            </a:extLst>
          </p:cNvPr>
          <p:cNvSpPr/>
          <p:nvPr/>
        </p:nvSpPr>
        <p:spPr>
          <a:xfrm>
            <a:off x="133164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2A9377-8005-7E54-D628-C1065C847432}"/>
              </a:ext>
            </a:extLst>
          </p:cNvPr>
          <p:cNvSpPr/>
          <p:nvPr/>
        </p:nvSpPr>
        <p:spPr>
          <a:xfrm>
            <a:off x="133164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8AAA8-45D9-A358-2BBD-7B3A0D59A6E0}"/>
              </a:ext>
            </a:extLst>
          </p:cNvPr>
          <p:cNvSpPr/>
          <p:nvPr/>
        </p:nvSpPr>
        <p:spPr>
          <a:xfrm>
            <a:off x="2159732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7EECE-487B-C176-512F-BC23AF4CF597}"/>
              </a:ext>
            </a:extLst>
          </p:cNvPr>
          <p:cNvSpPr/>
          <p:nvPr/>
        </p:nvSpPr>
        <p:spPr>
          <a:xfrm>
            <a:off x="2606043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A475C8-D1AB-9506-1D26-EE7D751592BC}"/>
              </a:ext>
            </a:extLst>
          </p:cNvPr>
          <p:cNvSpPr/>
          <p:nvPr/>
        </p:nvSpPr>
        <p:spPr>
          <a:xfrm>
            <a:off x="3036011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E47646-5599-743B-6548-681AB7FD6B6F}"/>
              </a:ext>
            </a:extLst>
          </p:cNvPr>
          <p:cNvSpPr/>
          <p:nvPr/>
        </p:nvSpPr>
        <p:spPr>
          <a:xfrm>
            <a:off x="3864103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568778-560D-C876-F5A8-A3A6C928787B}"/>
              </a:ext>
            </a:extLst>
          </p:cNvPr>
          <p:cNvCxnSpPr>
            <a:cxnSpLocks/>
            <a:stCxn id="122" idx="2"/>
            <a:endCxn id="5" idx="6"/>
          </p:cNvCxnSpPr>
          <p:nvPr/>
        </p:nvCxnSpPr>
        <p:spPr>
          <a:xfrm flipH="1" flipV="1">
            <a:off x="899592" y="2350210"/>
            <a:ext cx="432048" cy="1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138940-575C-9F9D-6E7F-F209DAA78600}"/>
              </a:ext>
            </a:extLst>
          </p:cNvPr>
          <p:cNvCxnSpPr>
            <a:cxnSpLocks/>
            <a:stCxn id="25" idx="0"/>
            <a:endCxn id="122" idx="4"/>
          </p:cNvCxnSpPr>
          <p:nvPr/>
        </p:nvCxnSpPr>
        <p:spPr>
          <a:xfrm flipV="1">
            <a:off x="1475656" y="2488828"/>
            <a:ext cx="0" cy="37195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790B88-A071-6790-84A7-4878DEFD461E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904102" y="2999283"/>
            <a:ext cx="42753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3DC255-3718-221C-8C04-FA651C25ED26}"/>
              </a:ext>
            </a:extLst>
          </p:cNvPr>
          <p:cNvCxnSpPr>
            <a:cxnSpLocks/>
            <a:stCxn id="5" idx="4"/>
            <a:endCxn id="24" idx="0"/>
          </p:cNvCxnSpPr>
          <p:nvPr/>
        </p:nvCxnSpPr>
        <p:spPr>
          <a:xfrm>
            <a:off x="755576" y="2488709"/>
            <a:ext cx="4510" cy="3720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A8C90D-A9DB-CF30-5E72-12E030462A07}"/>
              </a:ext>
            </a:extLst>
          </p:cNvPr>
          <p:cNvCxnSpPr>
            <a:cxnSpLocks/>
          </p:cNvCxnSpPr>
          <p:nvPr/>
        </p:nvCxnSpPr>
        <p:spPr>
          <a:xfrm flipH="1" flipV="1">
            <a:off x="1619672" y="2994898"/>
            <a:ext cx="540060" cy="11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21B438-E151-A077-3B74-7590F2D1EEF6}"/>
              </a:ext>
            </a:extLst>
          </p:cNvPr>
          <p:cNvCxnSpPr>
            <a:cxnSpLocks/>
            <a:stCxn id="124" idx="3"/>
            <a:endCxn id="123" idx="0"/>
          </p:cNvCxnSpPr>
          <p:nvPr/>
        </p:nvCxnSpPr>
        <p:spPr>
          <a:xfrm flipH="1">
            <a:off x="2303748" y="2448262"/>
            <a:ext cx="344476" cy="41264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EE18465-A18A-E96C-9F98-63B4AB43E58C}"/>
              </a:ext>
            </a:extLst>
          </p:cNvPr>
          <p:cNvCxnSpPr>
            <a:cxnSpLocks/>
            <a:stCxn id="30" idx="2"/>
            <a:endCxn id="29" idx="6"/>
          </p:cNvCxnSpPr>
          <p:nvPr/>
        </p:nvCxnSpPr>
        <p:spPr>
          <a:xfrm flipH="1">
            <a:off x="3324043" y="2994619"/>
            <a:ext cx="54006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F67271-03EF-6D11-42AF-C23BD58F7719}"/>
              </a:ext>
            </a:extLst>
          </p:cNvPr>
          <p:cNvCxnSpPr>
            <a:cxnSpLocks/>
            <a:stCxn id="29" idx="0"/>
            <a:endCxn id="124" idx="5"/>
          </p:cNvCxnSpPr>
          <p:nvPr/>
        </p:nvCxnSpPr>
        <p:spPr>
          <a:xfrm flipH="1" flipV="1">
            <a:off x="2851894" y="2448262"/>
            <a:ext cx="328133" cy="40785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38F7927-F2EE-5199-3AE3-CC756C69D8A9}"/>
              </a:ext>
            </a:extLst>
          </p:cNvPr>
          <p:cNvCxnSpPr>
            <a:cxnSpLocks/>
            <a:stCxn id="123" idx="6"/>
            <a:endCxn id="29" idx="2"/>
          </p:cNvCxnSpPr>
          <p:nvPr/>
        </p:nvCxnSpPr>
        <p:spPr>
          <a:xfrm flipV="1">
            <a:off x="2447764" y="2994619"/>
            <a:ext cx="588247" cy="4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5">
            <a:extLst>
              <a:ext uri="{FF2B5EF4-FFF2-40B4-BE49-F238E27FC236}">
                <a16:creationId xmlns:a16="http://schemas.microsoft.com/office/drawing/2014/main" id="{0845E574-D838-FD6E-598E-FB7DB74DB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64553"/>
              </p:ext>
            </p:extLst>
          </p:nvPr>
        </p:nvGraphicFramePr>
        <p:xfrm>
          <a:off x="467543" y="3472136"/>
          <a:ext cx="353417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68">
                  <a:extLst>
                    <a:ext uri="{9D8B030D-6E8A-4147-A177-3AD203B41FA5}">
                      <a16:colId xmlns:a16="http://schemas.microsoft.com/office/drawing/2014/main" val="350572157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977629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84737845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2505951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545710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797469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42336321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627686"/>
                    </a:ext>
                  </a:extLst>
                </a:gridCol>
                <a:gridCol w="372222">
                  <a:extLst>
                    <a:ext uri="{9D8B030D-6E8A-4147-A177-3AD203B41FA5}">
                      <a16:colId xmlns:a16="http://schemas.microsoft.com/office/drawing/2014/main" val="1012253203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323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Stack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9429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9144409"/>
                  </a:ext>
                </a:extLst>
              </a:tr>
            </a:tbl>
          </a:graphicData>
        </a:graphic>
      </p:graphicFrame>
      <p:sp>
        <p:nvSpPr>
          <p:cNvPr id="122" name="Oval 121">
            <a:extLst>
              <a:ext uri="{FF2B5EF4-FFF2-40B4-BE49-F238E27FC236}">
                <a16:creationId xmlns:a16="http://schemas.microsoft.com/office/drawing/2014/main" id="{40BBCC84-B557-425D-D112-C501F8FCE5AA}"/>
              </a:ext>
            </a:extLst>
          </p:cNvPr>
          <p:cNvSpPr/>
          <p:nvPr/>
        </p:nvSpPr>
        <p:spPr>
          <a:xfrm>
            <a:off x="1331640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C9B53E6-520C-A257-CC25-CC06C231BA5B}"/>
              </a:ext>
            </a:extLst>
          </p:cNvPr>
          <p:cNvSpPr/>
          <p:nvPr/>
        </p:nvSpPr>
        <p:spPr>
          <a:xfrm>
            <a:off x="2159732" y="2860902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65F40C6-E386-A90D-9888-BFD1FC53AA62}"/>
              </a:ext>
            </a:extLst>
          </p:cNvPr>
          <p:cNvSpPr/>
          <p:nvPr/>
        </p:nvSpPr>
        <p:spPr>
          <a:xfrm>
            <a:off x="2606043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555</a:t>
            </a:r>
          </a:p>
        </p:txBody>
      </p:sp>
    </p:spTree>
    <p:extLst>
      <p:ext uri="{BB962C8B-B14F-4D97-AF65-F5344CB8AC3E}">
        <p14:creationId xmlns:p14="http://schemas.microsoft.com/office/powerpoint/2010/main" val="583036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9812" y="135220"/>
            <a:ext cx="2952328" cy="576064"/>
          </a:xfrm>
        </p:spPr>
        <p:txBody>
          <a:bodyPr/>
          <a:lstStyle/>
          <a:p>
            <a:pPr algn="l"/>
            <a:r>
              <a:rPr lang="en-US" altLang="ko-KR" sz="2400" dirty="0"/>
              <a:t>IMPLEMENTATION</a:t>
            </a:r>
            <a:endParaRPr lang="ko-KR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1520" y="489389"/>
            <a:ext cx="8640960" cy="864096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 THIS SECTION WE WILL COVER A GRPAHICS SIMULATION OF HOW TO FIND STRONGLY CONNECTED COMPONENTS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99992" y="1995686"/>
            <a:ext cx="4176464" cy="1870143"/>
            <a:chOff x="803640" y="3362835"/>
            <a:chExt cx="2059657" cy="1870143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from the top vertex of the stack. Traverse through all of its child vertices. Once the already visited vertex is reached, one strongly connected component is formed.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 to the stack and pop the top vertex if already visited. Otherwise, choose the top vertex from the stack and traverse through its child vertices as presented above.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Step: 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4A672C1-DCB7-5E82-103E-0FF8929D2649}"/>
              </a:ext>
            </a:extLst>
          </p:cNvPr>
          <p:cNvSpPr/>
          <p:nvPr/>
        </p:nvSpPr>
        <p:spPr>
          <a:xfrm>
            <a:off x="251520" y="1635646"/>
            <a:ext cx="4104456" cy="285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FC2771-BD30-F4D4-201B-964364D3584A}"/>
              </a:ext>
            </a:extLst>
          </p:cNvPr>
          <p:cNvSpPr/>
          <p:nvPr/>
        </p:nvSpPr>
        <p:spPr>
          <a:xfrm>
            <a:off x="61156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6FDCF6-F10E-11E9-EB72-711FD10593E0}"/>
              </a:ext>
            </a:extLst>
          </p:cNvPr>
          <p:cNvSpPr/>
          <p:nvPr/>
        </p:nvSpPr>
        <p:spPr>
          <a:xfrm>
            <a:off x="61607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1658FB-5187-C34D-6C96-84945D4AAB45}"/>
              </a:ext>
            </a:extLst>
          </p:cNvPr>
          <p:cNvSpPr/>
          <p:nvPr/>
        </p:nvSpPr>
        <p:spPr>
          <a:xfrm>
            <a:off x="133164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2A9377-8005-7E54-D628-C1065C847432}"/>
              </a:ext>
            </a:extLst>
          </p:cNvPr>
          <p:cNvSpPr/>
          <p:nvPr/>
        </p:nvSpPr>
        <p:spPr>
          <a:xfrm>
            <a:off x="133164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8AAA8-45D9-A358-2BBD-7B3A0D59A6E0}"/>
              </a:ext>
            </a:extLst>
          </p:cNvPr>
          <p:cNvSpPr/>
          <p:nvPr/>
        </p:nvSpPr>
        <p:spPr>
          <a:xfrm>
            <a:off x="2159732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7EECE-487B-C176-512F-BC23AF4CF597}"/>
              </a:ext>
            </a:extLst>
          </p:cNvPr>
          <p:cNvSpPr/>
          <p:nvPr/>
        </p:nvSpPr>
        <p:spPr>
          <a:xfrm>
            <a:off x="2606043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A475C8-D1AB-9506-1D26-EE7D751592BC}"/>
              </a:ext>
            </a:extLst>
          </p:cNvPr>
          <p:cNvSpPr/>
          <p:nvPr/>
        </p:nvSpPr>
        <p:spPr>
          <a:xfrm>
            <a:off x="3036011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E47646-5599-743B-6548-681AB7FD6B6F}"/>
              </a:ext>
            </a:extLst>
          </p:cNvPr>
          <p:cNvSpPr/>
          <p:nvPr/>
        </p:nvSpPr>
        <p:spPr>
          <a:xfrm>
            <a:off x="3864103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568778-560D-C876-F5A8-A3A6C928787B}"/>
              </a:ext>
            </a:extLst>
          </p:cNvPr>
          <p:cNvCxnSpPr>
            <a:cxnSpLocks/>
            <a:stCxn id="122" idx="2"/>
            <a:endCxn id="5" idx="6"/>
          </p:cNvCxnSpPr>
          <p:nvPr/>
        </p:nvCxnSpPr>
        <p:spPr>
          <a:xfrm flipH="1" flipV="1">
            <a:off x="899592" y="2350210"/>
            <a:ext cx="432048" cy="11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138940-575C-9F9D-6E7F-F209DAA78600}"/>
              </a:ext>
            </a:extLst>
          </p:cNvPr>
          <p:cNvCxnSpPr>
            <a:cxnSpLocks/>
            <a:stCxn id="25" idx="0"/>
            <a:endCxn id="122" idx="4"/>
          </p:cNvCxnSpPr>
          <p:nvPr/>
        </p:nvCxnSpPr>
        <p:spPr>
          <a:xfrm flipV="1">
            <a:off x="1475656" y="2488828"/>
            <a:ext cx="0" cy="3719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790B88-A071-6790-84A7-4878DEFD461E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904102" y="2999283"/>
            <a:ext cx="42753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3DC255-3718-221C-8C04-FA651C25ED26}"/>
              </a:ext>
            </a:extLst>
          </p:cNvPr>
          <p:cNvCxnSpPr>
            <a:cxnSpLocks/>
            <a:stCxn id="5" idx="4"/>
            <a:endCxn id="24" idx="0"/>
          </p:cNvCxnSpPr>
          <p:nvPr/>
        </p:nvCxnSpPr>
        <p:spPr>
          <a:xfrm>
            <a:off x="755576" y="2488709"/>
            <a:ext cx="4510" cy="3720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A8C90D-A9DB-CF30-5E72-12E030462A07}"/>
              </a:ext>
            </a:extLst>
          </p:cNvPr>
          <p:cNvCxnSpPr>
            <a:cxnSpLocks/>
          </p:cNvCxnSpPr>
          <p:nvPr/>
        </p:nvCxnSpPr>
        <p:spPr>
          <a:xfrm flipH="1" flipV="1">
            <a:off x="1619672" y="2994898"/>
            <a:ext cx="540060" cy="11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21B438-E151-A077-3B74-7590F2D1EEF6}"/>
              </a:ext>
            </a:extLst>
          </p:cNvPr>
          <p:cNvCxnSpPr>
            <a:cxnSpLocks/>
          </p:cNvCxnSpPr>
          <p:nvPr/>
        </p:nvCxnSpPr>
        <p:spPr>
          <a:xfrm flipH="1">
            <a:off x="2275526" y="2448262"/>
            <a:ext cx="344476" cy="41264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EE18465-A18A-E96C-9F98-63B4AB43E58C}"/>
              </a:ext>
            </a:extLst>
          </p:cNvPr>
          <p:cNvCxnSpPr>
            <a:cxnSpLocks/>
            <a:stCxn id="30" idx="2"/>
            <a:endCxn id="29" idx="6"/>
          </p:cNvCxnSpPr>
          <p:nvPr/>
        </p:nvCxnSpPr>
        <p:spPr>
          <a:xfrm flipH="1">
            <a:off x="3324043" y="2994619"/>
            <a:ext cx="54006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F67271-03EF-6D11-42AF-C23BD58F7719}"/>
              </a:ext>
            </a:extLst>
          </p:cNvPr>
          <p:cNvCxnSpPr>
            <a:cxnSpLocks/>
            <a:stCxn id="29" idx="0"/>
            <a:endCxn id="124" idx="5"/>
          </p:cNvCxnSpPr>
          <p:nvPr/>
        </p:nvCxnSpPr>
        <p:spPr>
          <a:xfrm flipH="1" flipV="1">
            <a:off x="2851894" y="2448262"/>
            <a:ext cx="328133" cy="4078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38F7927-F2EE-5199-3AE3-CC756C69D8A9}"/>
              </a:ext>
            </a:extLst>
          </p:cNvPr>
          <p:cNvCxnSpPr>
            <a:cxnSpLocks/>
            <a:stCxn id="123" idx="6"/>
            <a:endCxn id="29" idx="2"/>
          </p:cNvCxnSpPr>
          <p:nvPr/>
        </p:nvCxnSpPr>
        <p:spPr>
          <a:xfrm flipV="1">
            <a:off x="2447764" y="2994619"/>
            <a:ext cx="588247" cy="47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5">
            <a:extLst>
              <a:ext uri="{FF2B5EF4-FFF2-40B4-BE49-F238E27FC236}">
                <a16:creationId xmlns:a16="http://schemas.microsoft.com/office/drawing/2014/main" id="{0845E574-D838-FD6E-598E-FB7DB74DB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382850"/>
              </p:ext>
            </p:extLst>
          </p:nvPr>
        </p:nvGraphicFramePr>
        <p:xfrm>
          <a:off x="467543" y="3472136"/>
          <a:ext cx="353417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68">
                  <a:extLst>
                    <a:ext uri="{9D8B030D-6E8A-4147-A177-3AD203B41FA5}">
                      <a16:colId xmlns:a16="http://schemas.microsoft.com/office/drawing/2014/main" val="350572157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977629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84737845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2505951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545710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797469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42336321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627686"/>
                    </a:ext>
                  </a:extLst>
                </a:gridCol>
                <a:gridCol w="372222">
                  <a:extLst>
                    <a:ext uri="{9D8B030D-6E8A-4147-A177-3AD203B41FA5}">
                      <a16:colId xmlns:a16="http://schemas.microsoft.com/office/drawing/2014/main" val="1012253203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323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Stack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9429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9144409"/>
                  </a:ext>
                </a:extLst>
              </a:tr>
            </a:tbl>
          </a:graphicData>
        </a:graphic>
      </p:graphicFrame>
      <p:sp>
        <p:nvSpPr>
          <p:cNvPr id="122" name="Oval 121">
            <a:extLst>
              <a:ext uri="{FF2B5EF4-FFF2-40B4-BE49-F238E27FC236}">
                <a16:creationId xmlns:a16="http://schemas.microsoft.com/office/drawing/2014/main" id="{40BBCC84-B557-425D-D112-C501F8FCE5AA}"/>
              </a:ext>
            </a:extLst>
          </p:cNvPr>
          <p:cNvSpPr/>
          <p:nvPr/>
        </p:nvSpPr>
        <p:spPr>
          <a:xfrm>
            <a:off x="1331640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C9B53E6-520C-A257-CC25-CC06C231BA5B}"/>
              </a:ext>
            </a:extLst>
          </p:cNvPr>
          <p:cNvSpPr/>
          <p:nvPr/>
        </p:nvSpPr>
        <p:spPr>
          <a:xfrm>
            <a:off x="2159732" y="2860902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65F40C6-E386-A90D-9888-BFD1FC53AA62}"/>
              </a:ext>
            </a:extLst>
          </p:cNvPr>
          <p:cNvSpPr/>
          <p:nvPr/>
        </p:nvSpPr>
        <p:spPr>
          <a:xfrm>
            <a:off x="2606043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555</a:t>
            </a:r>
          </a:p>
        </p:txBody>
      </p:sp>
    </p:spTree>
    <p:extLst>
      <p:ext uri="{BB962C8B-B14F-4D97-AF65-F5344CB8AC3E}">
        <p14:creationId xmlns:p14="http://schemas.microsoft.com/office/powerpoint/2010/main" val="2452394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9812" y="135220"/>
            <a:ext cx="2952328" cy="576064"/>
          </a:xfrm>
        </p:spPr>
        <p:txBody>
          <a:bodyPr/>
          <a:lstStyle/>
          <a:p>
            <a:pPr algn="l"/>
            <a:r>
              <a:rPr lang="en-US" altLang="ko-KR" sz="2400" dirty="0"/>
              <a:t>IMPLEMENTATION</a:t>
            </a:r>
            <a:endParaRPr lang="ko-KR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1520" y="489389"/>
            <a:ext cx="8640960" cy="864096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 THIS SECTION WE WILL COVER A GRPAHICS SIMULATION OF HOW TO FIND STRONGLY CONNECTED COMPONENTS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99992" y="1995686"/>
            <a:ext cx="4176464" cy="1685478"/>
            <a:chOff x="803640" y="3362835"/>
            <a:chExt cx="2059657" cy="1685478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from the top vertex of the stack. Traverse through all of its child vertices. Once the already visited vertex is reached, one strongly connected component is formed.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Vertex-7 has no adjacent vertex so, it’s own is a strongly connected component.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Step: 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4A672C1-DCB7-5E82-103E-0FF8929D2649}"/>
              </a:ext>
            </a:extLst>
          </p:cNvPr>
          <p:cNvSpPr/>
          <p:nvPr/>
        </p:nvSpPr>
        <p:spPr>
          <a:xfrm>
            <a:off x="251520" y="1635646"/>
            <a:ext cx="4104456" cy="285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FC2771-BD30-F4D4-201B-964364D3584A}"/>
              </a:ext>
            </a:extLst>
          </p:cNvPr>
          <p:cNvSpPr/>
          <p:nvPr/>
        </p:nvSpPr>
        <p:spPr>
          <a:xfrm>
            <a:off x="61156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6FDCF6-F10E-11E9-EB72-711FD10593E0}"/>
              </a:ext>
            </a:extLst>
          </p:cNvPr>
          <p:cNvSpPr/>
          <p:nvPr/>
        </p:nvSpPr>
        <p:spPr>
          <a:xfrm>
            <a:off x="61607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1658FB-5187-C34D-6C96-84945D4AAB45}"/>
              </a:ext>
            </a:extLst>
          </p:cNvPr>
          <p:cNvSpPr/>
          <p:nvPr/>
        </p:nvSpPr>
        <p:spPr>
          <a:xfrm>
            <a:off x="133164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2A9377-8005-7E54-D628-C1065C847432}"/>
              </a:ext>
            </a:extLst>
          </p:cNvPr>
          <p:cNvSpPr/>
          <p:nvPr/>
        </p:nvSpPr>
        <p:spPr>
          <a:xfrm>
            <a:off x="133164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8AAA8-45D9-A358-2BBD-7B3A0D59A6E0}"/>
              </a:ext>
            </a:extLst>
          </p:cNvPr>
          <p:cNvSpPr/>
          <p:nvPr/>
        </p:nvSpPr>
        <p:spPr>
          <a:xfrm>
            <a:off x="2159732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7EECE-487B-C176-512F-BC23AF4CF597}"/>
              </a:ext>
            </a:extLst>
          </p:cNvPr>
          <p:cNvSpPr/>
          <p:nvPr/>
        </p:nvSpPr>
        <p:spPr>
          <a:xfrm>
            <a:off x="2606043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A475C8-D1AB-9506-1D26-EE7D751592BC}"/>
              </a:ext>
            </a:extLst>
          </p:cNvPr>
          <p:cNvSpPr/>
          <p:nvPr/>
        </p:nvSpPr>
        <p:spPr>
          <a:xfrm>
            <a:off x="3036011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E47646-5599-743B-6548-681AB7FD6B6F}"/>
              </a:ext>
            </a:extLst>
          </p:cNvPr>
          <p:cNvSpPr/>
          <p:nvPr/>
        </p:nvSpPr>
        <p:spPr>
          <a:xfrm>
            <a:off x="3864103" y="2856119"/>
            <a:ext cx="288032" cy="27699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568778-560D-C876-F5A8-A3A6C928787B}"/>
              </a:ext>
            </a:extLst>
          </p:cNvPr>
          <p:cNvCxnSpPr>
            <a:cxnSpLocks/>
            <a:stCxn id="122" idx="2"/>
            <a:endCxn id="5" idx="6"/>
          </p:cNvCxnSpPr>
          <p:nvPr/>
        </p:nvCxnSpPr>
        <p:spPr>
          <a:xfrm flipH="1" flipV="1">
            <a:off x="899592" y="2350210"/>
            <a:ext cx="432048" cy="11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138940-575C-9F9D-6E7F-F209DAA78600}"/>
              </a:ext>
            </a:extLst>
          </p:cNvPr>
          <p:cNvCxnSpPr>
            <a:cxnSpLocks/>
            <a:stCxn id="25" idx="0"/>
            <a:endCxn id="122" idx="4"/>
          </p:cNvCxnSpPr>
          <p:nvPr/>
        </p:nvCxnSpPr>
        <p:spPr>
          <a:xfrm flipV="1">
            <a:off x="1475656" y="2488828"/>
            <a:ext cx="0" cy="3719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790B88-A071-6790-84A7-4878DEFD461E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904102" y="2999283"/>
            <a:ext cx="42753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3DC255-3718-221C-8C04-FA651C25ED26}"/>
              </a:ext>
            </a:extLst>
          </p:cNvPr>
          <p:cNvCxnSpPr>
            <a:cxnSpLocks/>
            <a:stCxn id="5" idx="4"/>
            <a:endCxn id="24" idx="0"/>
          </p:cNvCxnSpPr>
          <p:nvPr/>
        </p:nvCxnSpPr>
        <p:spPr>
          <a:xfrm>
            <a:off x="755576" y="2488709"/>
            <a:ext cx="4510" cy="3720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A8C90D-A9DB-CF30-5E72-12E030462A07}"/>
              </a:ext>
            </a:extLst>
          </p:cNvPr>
          <p:cNvCxnSpPr>
            <a:cxnSpLocks/>
          </p:cNvCxnSpPr>
          <p:nvPr/>
        </p:nvCxnSpPr>
        <p:spPr>
          <a:xfrm flipH="1" flipV="1">
            <a:off x="1619672" y="2994898"/>
            <a:ext cx="540060" cy="11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21B438-E151-A077-3B74-7590F2D1EEF6}"/>
              </a:ext>
            </a:extLst>
          </p:cNvPr>
          <p:cNvCxnSpPr>
            <a:cxnSpLocks/>
          </p:cNvCxnSpPr>
          <p:nvPr/>
        </p:nvCxnSpPr>
        <p:spPr>
          <a:xfrm flipH="1">
            <a:off x="2275526" y="2448262"/>
            <a:ext cx="344476" cy="41264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EE18465-A18A-E96C-9F98-63B4AB43E58C}"/>
              </a:ext>
            </a:extLst>
          </p:cNvPr>
          <p:cNvCxnSpPr>
            <a:cxnSpLocks/>
            <a:stCxn id="30" idx="2"/>
            <a:endCxn id="29" idx="6"/>
          </p:cNvCxnSpPr>
          <p:nvPr/>
        </p:nvCxnSpPr>
        <p:spPr>
          <a:xfrm flipH="1">
            <a:off x="3324043" y="2994619"/>
            <a:ext cx="54006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F67271-03EF-6D11-42AF-C23BD58F7719}"/>
              </a:ext>
            </a:extLst>
          </p:cNvPr>
          <p:cNvCxnSpPr>
            <a:cxnSpLocks/>
            <a:stCxn id="29" idx="0"/>
            <a:endCxn id="124" idx="5"/>
          </p:cNvCxnSpPr>
          <p:nvPr/>
        </p:nvCxnSpPr>
        <p:spPr>
          <a:xfrm flipH="1" flipV="1">
            <a:off x="2851894" y="2448262"/>
            <a:ext cx="328133" cy="40785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38F7927-F2EE-5199-3AE3-CC756C69D8A9}"/>
              </a:ext>
            </a:extLst>
          </p:cNvPr>
          <p:cNvCxnSpPr>
            <a:cxnSpLocks/>
            <a:stCxn id="123" idx="6"/>
            <a:endCxn id="29" idx="2"/>
          </p:cNvCxnSpPr>
          <p:nvPr/>
        </p:nvCxnSpPr>
        <p:spPr>
          <a:xfrm flipV="1">
            <a:off x="2447764" y="2994619"/>
            <a:ext cx="588247" cy="478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5">
            <a:extLst>
              <a:ext uri="{FF2B5EF4-FFF2-40B4-BE49-F238E27FC236}">
                <a16:creationId xmlns:a16="http://schemas.microsoft.com/office/drawing/2014/main" id="{0845E574-D838-FD6E-598E-FB7DB74DB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268534"/>
              </p:ext>
            </p:extLst>
          </p:nvPr>
        </p:nvGraphicFramePr>
        <p:xfrm>
          <a:off x="467543" y="3472136"/>
          <a:ext cx="353417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68">
                  <a:extLst>
                    <a:ext uri="{9D8B030D-6E8A-4147-A177-3AD203B41FA5}">
                      <a16:colId xmlns:a16="http://schemas.microsoft.com/office/drawing/2014/main" val="350572157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977629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84737845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2505951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545710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797469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42336321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627686"/>
                    </a:ext>
                  </a:extLst>
                </a:gridCol>
                <a:gridCol w="372222">
                  <a:extLst>
                    <a:ext uri="{9D8B030D-6E8A-4147-A177-3AD203B41FA5}">
                      <a16:colId xmlns:a16="http://schemas.microsoft.com/office/drawing/2014/main" val="1012253203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323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Stack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9429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9144409"/>
                  </a:ext>
                </a:extLst>
              </a:tr>
            </a:tbl>
          </a:graphicData>
        </a:graphic>
      </p:graphicFrame>
      <p:sp>
        <p:nvSpPr>
          <p:cNvPr id="122" name="Oval 121">
            <a:extLst>
              <a:ext uri="{FF2B5EF4-FFF2-40B4-BE49-F238E27FC236}">
                <a16:creationId xmlns:a16="http://schemas.microsoft.com/office/drawing/2014/main" id="{40BBCC84-B557-425D-D112-C501F8FCE5AA}"/>
              </a:ext>
            </a:extLst>
          </p:cNvPr>
          <p:cNvSpPr/>
          <p:nvPr/>
        </p:nvSpPr>
        <p:spPr>
          <a:xfrm>
            <a:off x="1331640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C9B53E6-520C-A257-CC25-CC06C231BA5B}"/>
              </a:ext>
            </a:extLst>
          </p:cNvPr>
          <p:cNvSpPr/>
          <p:nvPr/>
        </p:nvSpPr>
        <p:spPr>
          <a:xfrm>
            <a:off x="2159732" y="2860902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65F40C6-E386-A90D-9888-BFD1FC53AA62}"/>
              </a:ext>
            </a:extLst>
          </p:cNvPr>
          <p:cNvSpPr/>
          <p:nvPr/>
        </p:nvSpPr>
        <p:spPr>
          <a:xfrm>
            <a:off x="2606043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555</a:t>
            </a:r>
          </a:p>
        </p:txBody>
      </p:sp>
    </p:spTree>
    <p:extLst>
      <p:ext uri="{BB962C8B-B14F-4D97-AF65-F5344CB8AC3E}">
        <p14:creationId xmlns:p14="http://schemas.microsoft.com/office/powerpoint/2010/main" val="2326323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9812" y="135220"/>
            <a:ext cx="2952328" cy="576064"/>
          </a:xfrm>
        </p:spPr>
        <p:txBody>
          <a:bodyPr/>
          <a:lstStyle/>
          <a:p>
            <a:pPr algn="l"/>
            <a:r>
              <a:rPr lang="en-US" altLang="ko-KR" sz="2400" dirty="0"/>
              <a:t>IMPLEMENTATION</a:t>
            </a:r>
            <a:endParaRPr lang="ko-KR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1520" y="489389"/>
            <a:ext cx="8640960" cy="864096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 THIS SECTION WE WILL COVER A GRPAHICS SIMULATION OF HOW TO FIND STRONGLY CONNECTED COMPONENTS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99992" y="1995686"/>
            <a:ext cx="4176464" cy="1131480"/>
            <a:chOff x="803640" y="3362835"/>
            <a:chExt cx="2059657" cy="1131480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So, This is the output.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can see there is three strongly connected components.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Step: 4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4A672C1-DCB7-5E82-103E-0FF8929D2649}"/>
              </a:ext>
            </a:extLst>
          </p:cNvPr>
          <p:cNvSpPr/>
          <p:nvPr/>
        </p:nvSpPr>
        <p:spPr>
          <a:xfrm>
            <a:off x="251520" y="1635646"/>
            <a:ext cx="4104456" cy="285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C41E8F-D83C-081B-29DF-21AC60B4CBA5}"/>
              </a:ext>
            </a:extLst>
          </p:cNvPr>
          <p:cNvGrpSpPr/>
          <p:nvPr/>
        </p:nvGrpSpPr>
        <p:grpSpPr>
          <a:xfrm>
            <a:off x="533460" y="2499742"/>
            <a:ext cx="3540575" cy="926191"/>
            <a:chOff x="611560" y="2211710"/>
            <a:chExt cx="3540575" cy="92619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23F59A-BBBB-891B-1B3E-2296ED3077B7}"/>
                </a:ext>
              </a:extLst>
            </p:cNvPr>
            <p:cNvSpPr/>
            <p:nvPr/>
          </p:nvSpPr>
          <p:spPr>
            <a:xfrm>
              <a:off x="611560" y="2211710"/>
              <a:ext cx="288032" cy="27699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F12BF72-1092-93CB-A55F-868EEAEBAEE0}"/>
                </a:ext>
              </a:extLst>
            </p:cNvPr>
            <p:cNvSpPr/>
            <p:nvPr/>
          </p:nvSpPr>
          <p:spPr>
            <a:xfrm>
              <a:off x="616070" y="2860783"/>
              <a:ext cx="288032" cy="27699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B768E1-68AB-99CE-D0DB-8B31EB0F5502}"/>
                </a:ext>
              </a:extLst>
            </p:cNvPr>
            <p:cNvSpPr/>
            <p:nvPr/>
          </p:nvSpPr>
          <p:spPr>
            <a:xfrm>
              <a:off x="1331640" y="2860783"/>
              <a:ext cx="288032" cy="27699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A4DC336-FBD4-7A5F-A03F-7D74D1ED2B1C}"/>
                </a:ext>
              </a:extLst>
            </p:cNvPr>
            <p:cNvSpPr/>
            <p:nvPr/>
          </p:nvSpPr>
          <p:spPr>
            <a:xfrm>
              <a:off x="1331640" y="2211710"/>
              <a:ext cx="288032" cy="27699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76951BB-700A-62EB-064E-43A2FDB5369F}"/>
                </a:ext>
              </a:extLst>
            </p:cNvPr>
            <p:cNvSpPr/>
            <p:nvPr/>
          </p:nvSpPr>
          <p:spPr>
            <a:xfrm>
              <a:off x="2159732" y="2860783"/>
              <a:ext cx="288032" cy="27699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67393EE-6BB0-D85A-0C1F-1B6B184D57A2}"/>
                </a:ext>
              </a:extLst>
            </p:cNvPr>
            <p:cNvSpPr/>
            <p:nvPr/>
          </p:nvSpPr>
          <p:spPr>
            <a:xfrm>
              <a:off x="2606043" y="2211710"/>
              <a:ext cx="288032" cy="27699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8AF9F40-27A1-BF7F-7278-A9B73A73F60D}"/>
                </a:ext>
              </a:extLst>
            </p:cNvPr>
            <p:cNvSpPr/>
            <p:nvPr/>
          </p:nvSpPr>
          <p:spPr>
            <a:xfrm>
              <a:off x="3036011" y="2856119"/>
              <a:ext cx="288032" cy="27699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A5A0E92-9999-DE0A-5E2C-C1E8B027633A}"/>
                </a:ext>
              </a:extLst>
            </p:cNvPr>
            <p:cNvSpPr/>
            <p:nvPr/>
          </p:nvSpPr>
          <p:spPr>
            <a:xfrm>
              <a:off x="3864103" y="2856119"/>
              <a:ext cx="288032" cy="27699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CEB9DD7-B61B-F59D-C028-D0FA4CC6A48E}"/>
                </a:ext>
              </a:extLst>
            </p:cNvPr>
            <p:cNvCxnSpPr>
              <a:stCxn id="34" idx="6"/>
              <a:endCxn id="37" idx="2"/>
            </p:cNvCxnSpPr>
            <p:nvPr/>
          </p:nvCxnSpPr>
          <p:spPr>
            <a:xfrm>
              <a:off x="899592" y="2350210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CBF8D6D-4813-7C87-0E8F-2FC62EF02FDD}"/>
                </a:ext>
              </a:extLst>
            </p:cNvPr>
            <p:cNvCxnSpPr>
              <a:cxnSpLocks/>
              <a:stCxn id="37" idx="4"/>
              <a:endCxn id="36" idx="0"/>
            </p:cNvCxnSpPr>
            <p:nvPr/>
          </p:nvCxnSpPr>
          <p:spPr>
            <a:xfrm>
              <a:off x="1475656" y="2488709"/>
              <a:ext cx="0" cy="3720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C701E5B-D169-BCE3-D975-186A2FFEA75C}"/>
                </a:ext>
              </a:extLst>
            </p:cNvPr>
            <p:cNvCxnSpPr>
              <a:cxnSpLocks/>
              <a:stCxn id="36" idx="2"/>
              <a:endCxn id="35" idx="6"/>
            </p:cNvCxnSpPr>
            <p:nvPr/>
          </p:nvCxnSpPr>
          <p:spPr>
            <a:xfrm flipH="1">
              <a:off x="904102" y="2999283"/>
              <a:ext cx="4275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6749D0A-DD7A-9125-7525-D7A6EA6663A4}"/>
                </a:ext>
              </a:extLst>
            </p:cNvPr>
            <p:cNvCxnSpPr>
              <a:cxnSpLocks/>
              <a:stCxn id="35" idx="0"/>
              <a:endCxn id="34" idx="4"/>
            </p:cNvCxnSpPr>
            <p:nvPr/>
          </p:nvCxnSpPr>
          <p:spPr>
            <a:xfrm flipH="1" flipV="1">
              <a:off x="755576" y="2488709"/>
              <a:ext cx="4510" cy="3720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A3114B4-B4BE-DAE5-17CC-F98FAB3A5400}"/>
                </a:ext>
              </a:extLst>
            </p:cNvPr>
            <p:cNvCxnSpPr>
              <a:cxnSpLocks/>
              <a:stCxn id="36" idx="6"/>
              <a:endCxn id="38" idx="2"/>
            </p:cNvCxnSpPr>
            <p:nvPr/>
          </p:nvCxnSpPr>
          <p:spPr>
            <a:xfrm>
              <a:off x="1619672" y="2999283"/>
              <a:ext cx="5400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1BADC9B-BEC7-8431-C873-9DAF6B41265C}"/>
                </a:ext>
              </a:extLst>
            </p:cNvPr>
            <p:cNvCxnSpPr>
              <a:cxnSpLocks/>
              <a:stCxn id="38" idx="0"/>
              <a:endCxn id="40" idx="3"/>
            </p:cNvCxnSpPr>
            <p:nvPr/>
          </p:nvCxnSpPr>
          <p:spPr>
            <a:xfrm flipV="1">
              <a:off x="2303748" y="2448143"/>
              <a:ext cx="344476" cy="4126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5A89094-99FC-8805-D422-720FE487C2A8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>
              <a:off x="3324043" y="2994619"/>
              <a:ext cx="5400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3623586-7085-9122-CEFF-59643C94D1B9}"/>
                </a:ext>
              </a:extLst>
            </p:cNvPr>
            <p:cNvCxnSpPr>
              <a:cxnSpLocks/>
              <a:stCxn id="40" idx="5"/>
              <a:endCxn id="41" idx="0"/>
            </p:cNvCxnSpPr>
            <p:nvPr/>
          </p:nvCxnSpPr>
          <p:spPr>
            <a:xfrm>
              <a:off x="2851894" y="2448143"/>
              <a:ext cx="328133" cy="4079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EA2183F-E0B3-FB53-D5AF-ACD9A49602E8}"/>
                </a:ext>
              </a:extLst>
            </p:cNvPr>
            <p:cNvCxnSpPr>
              <a:cxnSpLocks/>
              <a:stCxn id="41" idx="2"/>
              <a:endCxn id="38" idx="6"/>
            </p:cNvCxnSpPr>
            <p:nvPr/>
          </p:nvCxnSpPr>
          <p:spPr>
            <a:xfrm flipH="1">
              <a:off x="2447764" y="2994619"/>
              <a:ext cx="588247" cy="46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09DE625-8528-C08A-EAC7-C891975F245F}"/>
                </a:ext>
              </a:extLst>
            </p:cNvPr>
            <p:cNvSpPr/>
            <p:nvPr/>
          </p:nvSpPr>
          <p:spPr>
            <a:xfrm>
              <a:off x="1331640" y="2211829"/>
              <a:ext cx="288032" cy="27699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77872D7-C48F-F46D-6871-B241D48A14B3}"/>
                </a:ext>
              </a:extLst>
            </p:cNvPr>
            <p:cNvSpPr/>
            <p:nvPr/>
          </p:nvSpPr>
          <p:spPr>
            <a:xfrm>
              <a:off x="2159732" y="2860902"/>
              <a:ext cx="288032" cy="27699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0646CA8-84F6-FD55-E48D-79AEAE3D54C4}"/>
                </a:ext>
              </a:extLst>
            </p:cNvPr>
            <p:cNvSpPr/>
            <p:nvPr/>
          </p:nvSpPr>
          <p:spPr>
            <a:xfrm>
              <a:off x="2606043" y="2211829"/>
              <a:ext cx="288032" cy="27699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555</a:t>
              </a: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93FDAA65-2FDB-08DC-6E43-07E9C59633A0}"/>
              </a:ext>
            </a:extLst>
          </p:cNvPr>
          <p:cNvSpPr/>
          <p:nvPr/>
        </p:nvSpPr>
        <p:spPr>
          <a:xfrm>
            <a:off x="294650" y="2211955"/>
            <a:ext cx="1489891" cy="152544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FA74342-98B7-7864-4078-20DB528951F5}"/>
              </a:ext>
            </a:extLst>
          </p:cNvPr>
          <p:cNvSpPr/>
          <p:nvPr/>
        </p:nvSpPr>
        <p:spPr>
          <a:xfrm>
            <a:off x="1998753" y="2387778"/>
            <a:ext cx="1330068" cy="134962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342953F-30C6-F805-400B-23BE4B360612}"/>
              </a:ext>
            </a:extLst>
          </p:cNvPr>
          <p:cNvSpPr/>
          <p:nvPr/>
        </p:nvSpPr>
        <p:spPr>
          <a:xfrm>
            <a:off x="3639256" y="3011514"/>
            <a:ext cx="555624" cy="542271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95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DF64677-8454-8D20-37D7-40AE1247329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4" r="6154"/>
          <a:stretch>
            <a:fillRect/>
          </a:stretch>
        </p:blipFill>
        <p:spPr>
          <a:xfrm>
            <a:off x="323528" y="267494"/>
            <a:ext cx="3942184" cy="4608512"/>
          </a:xfrm>
        </p:spPr>
      </p:pic>
      <p:sp>
        <p:nvSpPr>
          <p:cNvPr id="6" name="Frame 5"/>
          <p:cNvSpPr/>
          <p:nvPr/>
        </p:nvSpPr>
        <p:spPr>
          <a:xfrm>
            <a:off x="197768" y="159481"/>
            <a:ext cx="4176464" cy="4824536"/>
          </a:xfrm>
          <a:prstGeom prst="frame">
            <a:avLst>
              <a:gd name="adj1" fmla="val 100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820277" y="467746"/>
            <a:ext cx="2199995" cy="5918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Code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9768" y="113159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Now We learn about the main code to know how it actually works in Computers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148064" y="4649889"/>
            <a:ext cx="360040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Pseodu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-Algorithm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8DA8C9-464F-C096-5423-B925A3D13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77" y="1665263"/>
            <a:ext cx="3096344" cy="291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4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197768" y="159481"/>
            <a:ext cx="4176464" cy="4824536"/>
          </a:xfrm>
          <a:prstGeom prst="frame">
            <a:avLst>
              <a:gd name="adj1" fmla="val 100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820277" y="467746"/>
            <a:ext cx="2199995" cy="5918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Code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9768" y="113159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Now We learn about the main code to know how it actually works in Computers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148064" y="4649889"/>
            <a:ext cx="360040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Pseodu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-Algorithm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8DA8C9-464F-C096-5423-B925A3D13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77" y="1665263"/>
            <a:ext cx="3096344" cy="2910317"/>
          </a:xfrm>
          <a:prstGeom prst="rect">
            <a:avLst/>
          </a:prstGeo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8205B545-F3BF-E738-BE19-8CDDD80BAE1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3016" b="5556"/>
          <a:stretch/>
        </p:blipFill>
        <p:spPr>
          <a:xfrm>
            <a:off x="275647" y="267494"/>
            <a:ext cx="4008321" cy="4608512"/>
          </a:xfrm>
        </p:spPr>
      </p:pic>
    </p:spTree>
    <p:extLst>
      <p:ext uri="{BB962C8B-B14F-4D97-AF65-F5344CB8AC3E}">
        <p14:creationId xmlns:p14="http://schemas.microsoft.com/office/powerpoint/2010/main" val="2347631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197768" y="159481"/>
            <a:ext cx="4176464" cy="4824536"/>
          </a:xfrm>
          <a:prstGeom prst="frame">
            <a:avLst>
              <a:gd name="adj1" fmla="val 100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820277" y="467746"/>
            <a:ext cx="2199995" cy="5918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Code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9768" y="113159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Now We learn about the main code to know how it actually works in Computers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4709576" y="1504797"/>
            <a:ext cx="1302584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Pseudocode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8DA8C9-464F-C096-5423-B925A3D13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77" y="1991724"/>
            <a:ext cx="3096344" cy="2910317"/>
          </a:xfrm>
          <a:prstGeom prst="rect">
            <a:avLst/>
          </a:prstGeom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5995694-CB8E-6A08-0B9C-E8202161079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" r="20371" b="2401"/>
          <a:stretch/>
        </p:blipFill>
        <p:spPr>
          <a:xfrm>
            <a:off x="308468" y="267494"/>
            <a:ext cx="3955063" cy="4608511"/>
          </a:xfrm>
        </p:spPr>
      </p:pic>
    </p:spTree>
    <p:extLst>
      <p:ext uri="{BB962C8B-B14F-4D97-AF65-F5344CB8AC3E}">
        <p14:creationId xmlns:p14="http://schemas.microsoft.com/office/powerpoint/2010/main" val="1110324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3723877"/>
            <a:ext cx="9144000" cy="576063"/>
          </a:xfrm>
        </p:spPr>
        <p:txBody>
          <a:bodyPr/>
          <a:lstStyle/>
          <a:p>
            <a:pPr lvl="0"/>
            <a:r>
              <a:rPr lang="en-US" altLang="ko-KR" dirty="0"/>
              <a:t>We Hope, we’ve helped you to understand our</a:t>
            </a:r>
          </a:p>
          <a:p>
            <a:pPr lvl="0"/>
            <a:r>
              <a:rPr lang="en-US" altLang="ko-KR" dirty="0"/>
              <a:t>Todays agenda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0234" y="2427734"/>
            <a:ext cx="2523532" cy="288032"/>
          </a:xfrm>
        </p:spPr>
        <p:txBody>
          <a:bodyPr/>
          <a:lstStyle/>
          <a:p>
            <a:r>
              <a:rPr lang="en-US" altLang="ko-KR" sz="1800" dirty="0"/>
              <a:t>INTRODUCTION</a:t>
            </a:r>
            <a:endParaRPr lang="ko-KR" alt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24532" y="2895786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What is strongly Connected Component?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8182" y="3435846"/>
            <a:ext cx="506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strongly connected component is the portion of a directed graph in which there is a path from each vertex to another vertex. It is applicable only on a directed graph.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69DEF6-185F-393F-8453-60CDB3C39156}"/>
              </a:ext>
            </a:extLst>
          </p:cNvPr>
          <p:cNvSpPr/>
          <p:nvPr/>
        </p:nvSpPr>
        <p:spPr>
          <a:xfrm>
            <a:off x="4003278" y="2787774"/>
            <a:ext cx="4968552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E7D5AD-F668-B581-4DFE-B6EB720519D1}"/>
              </a:ext>
            </a:extLst>
          </p:cNvPr>
          <p:cNvSpPr/>
          <p:nvPr/>
        </p:nvSpPr>
        <p:spPr>
          <a:xfrm>
            <a:off x="3995025" y="411510"/>
            <a:ext cx="4968552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C4793-091F-037B-1031-7E785038C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24" y="2723436"/>
            <a:ext cx="4737059" cy="2288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702294-BA22-D604-D324-4FE8448B3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770" y="544218"/>
            <a:ext cx="4737060" cy="18948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59434B-29A1-EC49-F393-0BF971D47589}"/>
              </a:ext>
            </a:extLst>
          </p:cNvPr>
          <p:cNvSpPr txBox="1"/>
          <p:nvPr/>
        </p:nvSpPr>
        <p:spPr>
          <a:xfrm>
            <a:off x="971600" y="2561536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 VISUAL </a:t>
            </a:r>
          </a:p>
          <a:p>
            <a:pPr algn="ctr"/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REPRESENTATION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0015A-6A33-E87B-6046-3E2E87109503}"/>
              </a:ext>
            </a:extLst>
          </p:cNvPr>
          <p:cNvCxnSpPr>
            <a:cxnSpLocks/>
          </p:cNvCxnSpPr>
          <p:nvPr/>
        </p:nvCxnSpPr>
        <p:spPr>
          <a:xfrm>
            <a:off x="3419872" y="3219822"/>
            <a:ext cx="936104" cy="36422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85B9BC-58EA-65A8-1ECE-1E332522CDBD}"/>
              </a:ext>
            </a:extLst>
          </p:cNvPr>
          <p:cNvCxnSpPr>
            <a:cxnSpLocks/>
          </p:cNvCxnSpPr>
          <p:nvPr/>
        </p:nvCxnSpPr>
        <p:spPr>
          <a:xfrm>
            <a:off x="6487553" y="2636088"/>
            <a:ext cx="115747" cy="51172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CA1914-90B1-CC83-D1EC-3A48E300D15D}"/>
              </a:ext>
            </a:extLst>
          </p:cNvPr>
          <p:cNvCxnSpPr>
            <a:cxnSpLocks/>
          </p:cNvCxnSpPr>
          <p:nvPr/>
        </p:nvCxnSpPr>
        <p:spPr>
          <a:xfrm flipH="1">
            <a:off x="8388424" y="3300200"/>
            <a:ext cx="381714" cy="56769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897E3EC-C7E7-AF15-1464-2B6DF9243A9E}"/>
              </a:ext>
            </a:extLst>
          </p:cNvPr>
          <p:cNvSpPr txBox="1"/>
          <p:nvPr/>
        </p:nvSpPr>
        <p:spPr>
          <a:xfrm>
            <a:off x="107504" y="4016094"/>
            <a:ext cx="3780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chemeClr val="bg1"/>
                </a:solidFill>
                <a:latin typeface="+mj-lt"/>
              </a:rPr>
              <a:t>Here This Red Marked Components Are Strongly Connected. Because, In These Components </a:t>
            </a:r>
          </a:p>
          <a:p>
            <a:pPr algn="just"/>
            <a:r>
              <a:rPr lang="en-US" sz="1200" b="1" dirty="0">
                <a:solidFill>
                  <a:schemeClr val="bg1"/>
                </a:solidFill>
                <a:latin typeface="+mj-lt"/>
              </a:rPr>
              <a:t>There Is A Path To Visit Every Other Vertex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05243" y="4659982"/>
            <a:ext cx="6133512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Available Algorithms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To solve this problem we can use two algorithms:</a:t>
            </a:r>
          </a:p>
        </p:txBody>
      </p:sp>
      <p:sp>
        <p:nvSpPr>
          <p:cNvPr id="4" name="Oval 3"/>
          <p:cNvSpPr/>
          <p:nvPr/>
        </p:nvSpPr>
        <p:spPr>
          <a:xfrm>
            <a:off x="1361227" y="453396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419872" y="455196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73884" y="455196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50723" y="4556911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EE71F0E-9D7D-1FBA-9805-3D0BB8FE37D1}"/>
              </a:ext>
            </a:extLst>
          </p:cNvPr>
          <p:cNvSpPr txBox="1">
            <a:spLocks/>
          </p:cNvSpPr>
          <p:nvPr/>
        </p:nvSpPr>
        <p:spPr>
          <a:xfrm>
            <a:off x="997787" y="1170536"/>
            <a:ext cx="7148425" cy="86409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altLang="ko-KR" dirty="0" err="1"/>
              <a:t>Kosaraju’s</a:t>
            </a:r>
            <a:r>
              <a:rPr lang="en-US" altLang="ko-KR" dirty="0"/>
              <a:t> Algorithm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Tarjan’s</a:t>
            </a:r>
            <a:r>
              <a:rPr lang="en-US" altLang="ko-KR" dirty="0"/>
              <a:t> Algorithm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8158C3-51AB-9876-232F-816E8E92C822}"/>
              </a:ext>
            </a:extLst>
          </p:cNvPr>
          <p:cNvGrpSpPr/>
          <p:nvPr/>
        </p:nvGrpSpPr>
        <p:grpSpPr>
          <a:xfrm>
            <a:off x="5004048" y="1707653"/>
            <a:ext cx="3384376" cy="2780422"/>
            <a:chOff x="5004048" y="1707653"/>
            <a:chExt cx="3384376" cy="278042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A132EA-79FF-A630-2C38-571A7217AA8A}"/>
                </a:ext>
              </a:extLst>
            </p:cNvPr>
            <p:cNvSpPr/>
            <p:nvPr/>
          </p:nvSpPr>
          <p:spPr>
            <a:xfrm>
              <a:off x="5148064" y="1810724"/>
              <a:ext cx="3240360" cy="26773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D02848-CF1A-8295-A12B-B35458C1284F}"/>
                </a:ext>
              </a:extLst>
            </p:cNvPr>
            <p:cNvSpPr/>
            <p:nvPr/>
          </p:nvSpPr>
          <p:spPr>
            <a:xfrm>
              <a:off x="5004048" y="1707653"/>
              <a:ext cx="3240360" cy="26773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0348E4-DBC3-153F-79BB-56FCC2FA45EC}"/>
              </a:ext>
            </a:extLst>
          </p:cNvPr>
          <p:cNvGrpSpPr/>
          <p:nvPr/>
        </p:nvGrpSpPr>
        <p:grpSpPr>
          <a:xfrm>
            <a:off x="611560" y="1707654"/>
            <a:ext cx="3373808" cy="2790304"/>
            <a:chOff x="611560" y="1707654"/>
            <a:chExt cx="3373808" cy="279030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832BFF-AF31-BD70-6023-14CDA4EF9E29}"/>
                </a:ext>
              </a:extLst>
            </p:cNvPr>
            <p:cNvSpPr/>
            <p:nvPr/>
          </p:nvSpPr>
          <p:spPr>
            <a:xfrm>
              <a:off x="745008" y="1820607"/>
              <a:ext cx="3240360" cy="26773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1DF230-ADD5-B254-6DC1-293B1FC628BB}"/>
                </a:ext>
              </a:extLst>
            </p:cNvPr>
            <p:cNvSpPr/>
            <p:nvPr/>
          </p:nvSpPr>
          <p:spPr>
            <a:xfrm>
              <a:off x="611560" y="1707654"/>
              <a:ext cx="3240360" cy="26773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5E615A1-90FC-3C82-1C35-5836643BC499}"/>
              </a:ext>
            </a:extLst>
          </p:cNvPr>
          <p:cNvSpPr txBox="1"/>
          <p:nvPr/>
        </p:nvSpPr>
        <p:spPr>
          <a:xfrm>
            <a:off x="657380" y="1892166"/>
            <a:ext cx="3122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Kosaraju</a:t>
            </a:r>
            <a:r>
              <a:rPr lang="en-US" sz="1200" dirty="0">
                <a:solidFill>
                  <a:schemeClr val="bg1"/>
                </a:solidFill>
              </a:rPr>
              <a:t> Algorithm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chemeClr val="bg1"/>
                </a:solidFill>
              </a:rPr>
              <a:t>Kosaraju's</a:t>
            </a:r>
            <a:r>
              <a:rPr lang="en-US" sz="1200" dirty="0">
                <a:solidFill>
                  <a:schemeClr val="bg1"/>
                </a:solidFill>
              </a:rPr>
              <a:t> algorithm needs to perform DFS 2 times, and between first and second DFS, it needs to find the transpose of the graph.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So that constant factor can be double time.</a:t>
            </a:r>
          </a:p>
          <a:p>
            <a:r>
              <a:rPr lang="en-US" sz="1200" dirty="0">
                <a:solidFill>
                  <a:schemeClr val="bg1"/>
                </a:solidFill>
              </a:rPr>
              <a:t>Point is, that we can print SCC on the fly </a:t>
            </a:r>
          </a:p>
          <a:p>
            <a:r>
              <a:rPr lang="en-US" sz="1200" dirty="0">
                <a:solidFill>
                  <a:schemeClr val="bg1"/>
                </a:solidFill>
              </a:rPr>
              <a:t>with </a:t>
            </a:r>
            <a:r>
              <a:rPr lang="en-US" sz="1200" dirty="0" err="1">
                <a:solidFill>
                  <a:schemeClr val="bg1"/>
                </a:solidFill>
              </a:rPr>
              <a:t>Kosaraju's</a:t>
            </a:r>
            <a:r>
              <a:rPr lang="en-US" sz="1200" dirty="0">
                <a:solidFill>
                  <a:schemeClr val="bg1"/>
                </a:solidFill>
              </a:rPr>
              <a:t> algorithm as it performs 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second DFS, so you don't need extra time </a:t>
            </a:r>
          </a:p>
          <a:p>
            <a:r>
              <a:rPr lang="en-US" sz="1200" dirty="0">
                <a:solidFill>
                  <a:schemeClr val="bg1"/>
                </a:solidFill>
              </a:rPr>
              <a:t>for that. 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A2951-BB39-4F08-547E-98A939FD43A7}"/>
              </a:ext>
            </a:extLst>
          </p:cNvPr>
          <p:cNvSpPr txBox="1"/>
          <p:nvPr/>
        </p:nvSpPr>
        <p:spPr>
          <a:xfrm>
            <a:off x="5220072" y="1923678"/>
            <a:ext cx="2736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Tarjan’s</a:t>
            </a:r>
            <a:r>
              <a:rPr lang="en-US" sz="1200" dirty="0">
                <a:solidFill>
                  <a:schemeClr val="bg1"/>
                </a:solidFill>
              </a:rPr>
              <a:t> Algorithm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chemeClr val="bg1"/>
                </a:solidFill>
              </a:rPr>
              <a:t>Tarjan's</a:t>
            </a:r>
            <a:r>
              <a:rPr lang="en-US" sz="1200" dirty="0">
                <a:solidFill>
                  <a:schemeClr val="bg1"/>
                </a:solidFill>
              </a:rPr>
              <a:t> algorithm on the other hand, perform only 1 DFS using idea similar to algorithm for articulation point </a:t>
            </a:r>
          </a:p>
          <a:p>
            <a:r>
              <a:rPr lang="en-US" sz="1200" dirty="0">
                <a:solidFill>
                  <a:schemeClr val="bg1"/>
                </a:solidFill>
              </a:rPr>
              <a:t>detection(low and Disc values).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When performing </a:t>
            </a:r>
            <a:r>
              <a:rPr lang="en-US" sz="1200" dirty="0" err="1">
                <a:solidFill>
                  <a:schemeClr val="bg1"/>
                </a:solidFill>
              </a:rPr>
              <a:t>Tarjan's</a:t>
            </a:r>
            <a:r>
              <a:rPr lang="en-US" sz="1200" dirty="0">
                <a:solidFill>
                  <a:schemeClr val="bg1"/>
                </a:solidFill>
              </a:rPr>
              <a:t> algorithm, </a:t>
            </a:r>
          </a:p>
          <a:p>
            <a:r>
              <a:rPr lang="en-US" sz="1200" dirty="0">
                <a:solidFill>
                  <a:schemeClr val="bg1"/>
                </a:solidFill>
              </a:rPr>
              <a:t>It needs extra time to print SCC when It finds a head of SCC subtree.</a:t>
            </a:r>
          </a:p>
        </p:txBody>
      </p:sp>
    </p:spTree>
    <p:extLst>
      <p:ext uri="{BB962C8B-B14F-4D97-AF65-F5344CB8AC3E}">
        <p14:creationId xmlns:p14="http://schemas.microsoft.com/office/powerpoint/2010/main" val="150881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05243" y="4659982"/>
            <a:ext cx="6133512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Kosaraju's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To find strongly connected components from a directed graph we will use </a:t>
            </a:r>
            <a:r>
              <a:rPr lang="en-US" altLang="ko-KR" dirty="0" err="1">
                <a:solidFill>
                  <a:schemeClr val="bg1"/>
                </a:solidFill>
              </a:rPr>
              <a:t>kosaraju’s</a:t>
            </a:r>
            <a:r>
              <a:rPr lang="en-US" altLang="ko-KR" dirty="0">
                <a:solidFill>
                  <a:schemeClr val="bg1"/>
                </a:solidFill>
              </a:rPr>
              <a:t> algorithm.</a:t>
            </a:r>
          </a:p>
        </p:txBody>
      </p:sp>
      <p:sp>
        <p:nvSpPr>
          <p:cNvPr id="4" name="Oval 3"/>
          <p:cNvSpPr/>
          <p:nvPr/>
        </p:nvSpPr>
        <p:spPr>
          <a:xfrm>
            <a:off x="1361227" y="453396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419872" y="455196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73884" y="455196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50723" y="4556911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EE71F0E-9D7D-1FBA-9805-3D0BB8FE37D1}"/>
              </a:ext>
            </a:extLst>
          </p:cNvPr>
          <p:cNvSpPr txBox="1">
            <a:spLocks/>
          </p:cNvSpPr>
          <p:nvPr/>
        </p:nvSpPr>
        <p:spPr>
          <a:xfrm>
            <a:off x="997787" y="1091104"/>
            <a:ext cx="7148425" cy="108012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</a:t>
            </a:r>
            <a:r>
              <a:rPr lang="en-US" altLang="ko-KR" dirty="0" err="1"/>
              <a:t>Kosaraju's</a:t>
            </a:r>
            <a:r>
              <a:rPr lang="en-US" altLang="ko-KR" dirty="0"/>
              <a:t> algorithm is a linear time algorithm to find the strongly connected components of a directed graph</a:t>
            </a:r>
          </a:p>
          <a:p>
            <a:endParaRPr lang="en-US" altLang="ko-KR" dirty="0"/>
          </a:p>
          <a:p>
            <a:r>
              <a:rPr lang="en-US" altLang="ko-KR" dirty="0" err="1"/>
              <a:t>Kosaraju's</a:t>
            </a:r>
            <a:r>
              <a:rPr lang="en-US" altLang="ko-KR" dirty="0"/>
              <a:t> Algorithm is based on the depth-first search algorithm implemented twice.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41385-FD65-56D5-4EED-518F072E6A95}"/>
              </a:ext>
            </a:extLst>
          </p:cNvPr>
          <p:cNvSpPr txBox="1"/>
          <p:nvPr/>
        </p:nvSpPr>
        <p:spPr>
          <a:xfrm>
            <a:off x="1763687" y="2283718"/>
            <a:ext cx="5587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bg1"/>
                </a:solidFill>
              </a:rPr>
              <a:t>Steps:</a:t>
            </a:r>
          </a:p>
          <a:p>
            <a:endParaRPr lang="en-US" sz="1400" u="sng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/>
              <a:t>Call DFS(G) to compute finish time for each vertex</a:t>
            </a:r>
          </a:p>
          <a:p>
            <a:pPr marL="342900" indent="-342900">
              <a:buAutoNum type="arabicPeriod"/>
            </a:pPr>
            <a:r>
              <a:rPr lang="en-US" sz="1400" dirty="0"/>
              <a:t>Reverse the Graph</a:t>
            </a:r>
          </a:p>
          <a:p>
            <a:pPr marL="342900" indent="-342900">
              <a:buAutoNum type="arabicPeriod"/>
            </a:pPr>
            <a:r>
              <a:rPr lang="en-US" sz="1400" dirty="0"/>
              <a:t>Call DFS(G</a:t>
            </a:r>
            <a:r>
              <a:rPr lang="en-US" sz="1400" baseline="30000" dirty="0"/>
              <a:t>T</a:t>
            </a:r>
            <a:r>
              <a:rPr lang="en-US" sz="1400" dirty="0"/>
              <a:t>) on vertices in decreasing order of their finish time</a:t>
            </a:r>
          </a:p>
          <a:p>
            <a:pPr marL="342900" indent="-342900">
              <a:buAutoNum type="arabicPeriod"/>
            </a:pPr>
            <a:r>
              <a:rPr lang="en-US" sz="1400" dirty="0"/>
              <a:t>Output: vertices separated as SCC’s</a:t>
            </a:r>
          </a:p>
        </p:txBody>
      </p:sp>
    </p:spTree>
    <p:extLst>
      <p:ext uri="{BB962C8B-B14F-4D97-AF65-F5344CB8AC3E}">
        <p14:creationId xmlns:p14="http://schemas.microsoft.com/office/powerpoint/2010/main" val="124202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34792"/>
            <a:ext cx="9144000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Time Complexity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993047"/>
            <a:ext cx="9144000" cy="288032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Let’s Discuss about the Time Complexity of </a:t>
            </a:r>
            <a:r>
              <a:rPr lang="en-US" altLang="ko-KR" dirty="0" err="1">
                <a:solidFill>
                  <a:schemeClr val="bg1"/>
                </a:solidFill>
              </a:rPr>
              <a:t>Kosaraju’s</a:t>
            </a:r>
            <a:r>
              <a:rPr lang="en-US" altLang="ko-KR" dirty="0">
                <a:solidFill>
                  <a:schemeClr val="bg1"/>
                </a:solidFill>
              </a:rPr>
              <a:t> Algorithm</a:t>
            </a: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929170" y="1423822"/>
            <a:ext cx="1285659" cy="8976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380495" y="1536664"/>
            <a:ext cx="301309" cy="641714"/>
            <a:chOff x="6777274" y="1831284"/>
            <a:chExt cx="552841" cy="1177414"/>
          </a:xfrm>
          <a:solidFill>
            <a:schemeClr val="bg1"/>
          </a:solidFill>
        </p:grpSpPr>
        <p:grpSp>
          <p:nvGrpSpPr>
            <p:cNvPr id="8" name="Group 7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  <a:grpFill/>
          </p:grpSpPr>
          <p:sp>
            <p:nvSpPr>
              <p:cNvPr id="10" name="Freeform 9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88261" y="4155926"/>
            <a:ext cx="7776864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4219" y="2124143"/>
            <a:ext cx="73421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time complexity of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Kosaraju’s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Algorithm will be O(V + E), where V represents the set of vertices and E represents the set of edges of the graph. In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Kosaraju’s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algorithm, the traversal of the graph is done at least 2 times, so the constant factor can be of double time. We can print the SCC in progress with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Kosaraju’s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algorithm as we perform the second DFS. </a:t>
            </a: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N:B:-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If the graph is represented as an adjacency matrix, the algorithm requires Ο(V</a:t>
            </a:r>
            <a:r>
              <a:rPr lang="en-US" altLang="ko-KR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 time.</a:t>
            </a:r>
          </a:p>
        </p:txBody>
      </p:sp>
      <p:sp>
        <p:nvSpPr>
          <p:cNvPr id="15" name="Frame 14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6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9812" y="135220"/>
            <a:ext cx="2952328" cy="576064"/>
          </a:xfrm>
        </p:spPr>
        <p:txBody>
          <a:bodyPr/>
          <a:lstStyle/>
          <a:p>
            <a:pPr algn="l"/>
            <a:r>
              <a:rPr lang="en-US" altLang="ko-KR" sz="2400" dirty="0"/>
              <a:t>IMPLEMENTATION</a:t>
            </a:r>
            <a:endParaRPr lang="ko-KR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1520" y="489389"/>
            <a:ext cx="8640960" cy="864096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 THIS SECTION WE WILL COVER A GRPAHICS SIMULATION OF HOW TO FIND STRONGLY CONNECTED COMPONENTS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99992" y="1995686"/>
            <a:ext cx="4176464" cy="1316146"/>
            <a:chOff x="803640" y="3362835"/>
            <a:chExt cx="2059657" cy="1316146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Perform a depth first search on the whole graph.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Let us start from vertex-0, visit all of its child vertices, and mark the visited vertices as done. If a vertex leads to an already visited vertex, then push this vertex to the stack.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Step: 1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4A672C1-DCB7-5E82-103E-0FF8929D2649}"/>
              </a:ext>
            </a:extLst>
          </p:cNvPr>
          <p:cNvSpPr/>
          <p:nvPr/>
        </p:nvSpPr>
        <p:spPr>
          <a:xfrm>
            <a:off x="251520" y="1635646"/>
            <a:ext cx="4104456" cy="285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FC2771-BD30-F4D4-201B-964364D3584A}"/>
              </a:ext>
            </a:extLst>
          </p:cNvPr>
          <p:cNvSpPr/>
          <p:nvPr/>
        </p:nvSpPr>
        <p:spPr>
          <a:xfrm>
            <a:off x="61156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6FDCF6-F10E-11E9-EB72-711FD10593E0}"/>
              </a:ext>
            </a:extLst>
          </p:cNvPr>
          <p:cNvSpPr/>
          <p:nvPr/>
        </p:nvSpPr>
        <p:spPr>
          <a:xfrm>
            <a:off x="61607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1658FB-5187-C34D-6C96-84945D4AAB45}"/>
              </a:ext>
            </a:extLst>
          </p:cNvPr>
          <p:cNvSpPr/>
          <p:nvPr/>
        </p:nvSpPr>
        <p:spPr>
          <a:xfrm>
            <a:off x="133164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2A9377-8005-7E54-D628-C1065C847432}"/>
              </a:ext>
            </a:extLst>
          </p:cNvPr>
          <p:cNvSpPr/>
          <p:nvPr/>
        </p:nvSpPr>
        <p:spPr>
          <a:xfrm>
            <a:off x="133164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8AAA8-45D9-A358-2BBD-7B3A0D59A6E0}"/>
              </a:ext>
            </a:extLst>
          </p:cNvPr>
          <p:cNvSpPr/>
          <p:nvPr/>
        </p:nvSpPr>
        <p:spPr>
          <a:xfrm>
            <a:off x="2159732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7EECE-487B-C176-512F-BC23AF4CF597}"/>
              </a:ext>
            </a:extLst>
          </p:cNvPr>
          <p:cNvSpPr/>
          <p:nvPr/>
        </p:nvSpPr>
        <p:spPr>
          <a:xfrm>
            <a:off x="2606043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A475C8-D1AB-9506-1D26-EE7D751592BC}"/>
              </a:ext>
            </a:extLst>
          </p:cNvPr>
          <p:cNvSpPr/>
          <p:nvPr/>
        </p:nvSpPr>
        <p:spPr>
          <a:xfrm>
            <a:off x="3036011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E47646-5599-743B-6548-681AB7FD6B6F}"/>
              </a:ext>
            </a:extLst>
          </p:cNvPr>
          <p:cNvSpPr/>
          <p:nvPr/>
        </p:nvSpPr>
        <p:spPr>
          <a:xfrm>
            <a:off x="3864103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568778-560D-C876-F5A8-A3A6C928787B}"/>
              </a:ext>
            </a:extLst>
          </p:cNvPr>
          <p:cNvCxnSpPr>
            <a:stCxn id="5" idx="6"/>
            <a:endCxn id="26" idx="2"/>
          </p:cNvCxnSpPr>
          <p:nvPr/>
        </p:nvCxnSpPr>
        <p:spPr>
          <a:xfrm>
            <a:off x="899592" y="2350210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138940-575C-9F9D-6E7F-F209DAA78600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>
            <a:off x="1475656" y="2488709"/>
            <a:ext cx="0" cy="372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790B88-A071-6790-84A7-4878DEFD461E}"/>
              </a:ext>
            </a:extLst>
          </p:cNvPr>
          <p:cNvCxnSpPr>
            <a:cxnSpLocks/>
            <a:stCxn id="25" idx="2"/>
            <a:endCxn id="24" idx="6"/>
          </p:cNvCxnSpPr>
          <p:nvPr/>
        </p:nvCxnSpPr>
        <p:spPr>
          <a:xfrm flipH="1">
            <a:off x="904102" y="2999283"/>
            <a:ext cx="427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3DC255-3718-221C-8C04-FA651C25ED26}"/>
              </a:ext>
            </a:extLst>
          </p:cNvPr>
          <p:cNvCxnSpPr>
            <a:cxnSpLocks/>
            <a:stCxn id="24" idx="0"/>
            <a:endCxn id="5" idx="4"/>
          </p:cNvCxnSpPr>
          <p:nvPr/>
        </p:nvCxnSpPr>
        <p:spPr>
          <a:xfrm flipH="1" flipV="1">
            <a:off x="755576" y="2488709"/>
            <a:ext cx="4510" cy="372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A8C90D-A9DB-CF30-5E72-12E030462A07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>
            <a:off x="1619672" y="2999283"/>
            <a:ext cx="5400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21B438-E151-A077-3B74-7590F2D1EEF6}"/>
              </a:ext>
            </a:extLst>
          </p:cNvPr>
          <p:cNvCxnSpPr>
            <a:cxnSpLocks/>
            <a:stCxn id="27" idx="0"/>
            <a:endCxn id="28" idx="3"/>
          </p:cNvCxnSpPr>
          <p:nvPr/>
        </p:nvCxnSpPr>
        <p:spPr>
          <a:xfrm flipV="1">
            <a:off x="2303748" y="2448143"/>
            <a:ext cx="344476" cy="412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EE18465-A18A-E96C-9F98-63B4AB43E58C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3324043" y="2994619"/>
            <a:ext cx="5400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F67271-03EF-6D11-42AF-C23BD58F7719}"/>
              </a:ext>
            </a:extLst>
          </p:cNvPr>
          <p:cNvCxnSpPr>
            <a:cxnSpLocks/>
            <a:stCxn id="28" idx="5"/>
            <a:endCxn id="29" idx="0"/>
          </p:cNvCxnSpPr>
          <p:nvPr/>
        </p:nvCxnSpPr>
        <p:spPr>
          <a:xfrm>
            <a:off x="2851894" y="2448143"/>
            <a:ext cx="328133" cy="4079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38F7927-F2EE-5199-3AE3-CC756C69D8A9}"/>
              </a:ext>
            </a:extLst>
          </p:cNvPr>
          <p:cNvCxnSpPr>
            <a:cxnSpLocks/>
            <a:stCxn id="29" idx="2"/>
            <a:endCxn id="27" idx="6"/>
          </p:cNvCxnSpPr>
          <p:nvPr/>
        </p:nvCxnSpPr>
        <p:spPr>
          <a:xfrm flipH="1">
            <a:off x="2447764" y="2994619"/>
            <a:ext cx="588247" cy="4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5">
            <a:extLst>
              <a:ext uri="{FF2B5EF4-FFF2-40B4-BE49-F238E27FC236}">
                <a16:creationId xmlns:a16="http://schemas.microsoft.com/office/drawing/2014/main" id="{0845E574-D838-FD6E-598E-FB7DB74DB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71436"/>
              </p:ext>
            </p:extLst>
          </p:nvPr>
        </p:nvGraphicFramePr>
        <p:xfrm>
          <a:off x="467543" y="3472136"/>
          <a:ext cx="368459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9">
                  <a:extLst>
                    <a:ext uri="{9D8B030D-6E8A-4147-A177-3AD203B41FA5}">
                      <a16:colId xmlns:a16="http://schemas.microsoft.com/office/drawing/2014/main" val="350572157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977629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84737845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2505951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545710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797469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42336321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627686"/>
                    </a:ext>
                  </a:extLst>
                </a:gridCol>
                <a:gridCol w="372222">
                  <a:extLst>
                    <a:ext uri="{9D8B030D-6E8A-4147-A177-3AD203B41FA5}">
                      <a16:colId xmlns:a16="http://schemas.microsoft.com/office/drawing/2014/main" val="1012253203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r>
                        <a:rPr lang="en-US" sz="1100" b="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32381"/>
                  </a:ext>
                </a:extLst>
              </a:tr>
              <a:tr h="226848">
                <a:tc>
                  <a:txBody>
                    <a:bodyPr/>
                    <a:lstStyle/>
                    <a:p>
                      <a:r>
                        <a:rPr lang="en-US" sz="11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94291"/>
                  </a:ext>
                </a:extLst>
              </a:tr>
            </a:tbl>
          </a:graphicData>
        </a:graphic>
      </p:graphicFrame>
      <p:sp>
        <p:nvSpPr>
          <p:cNvPr id="122" name="Oval 121">
            <a:extLst>
              <a:ext uri="{FF2B5EF4-FFF2-40B4-BE49-F238E27FC236}">
                <a16:creationId xmlns:a16="http://schemas.microsoft.com/office/drawing/2014/main" id="{40BBCC84-B557-425D-D112-C501F8FCE5AA}"/>
              </a:ext>
            </a:extLst>
          </p:cNvPr>
          <p:cNvSpPr/>
          <p:nvPr/>
        </p:nvSpPr>
        <p:spPr>
          <a:xfrm>
            <a:off x="1331640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C9B53E6-520C-A257-CC25-CC06C231BA5B}"/>
              </a:ext>
            </a:extLst>
          </p:cNvPr>
          <p:cNvSpPr/>
          <p:nvPr/>
        </p:nvSpPr>
        <p:spPr>
          <a:xfrm>
            <a:off x="2159732" y="2860902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65F40C6-E386-A90D-9888-BFD1FC53AA62}"/>
              </a:ext>
            </a:extLst>
          </p:cNvPr>
          <p:cNvSpPr/>
          <p:nvPr/>
        </p:nvSpPr>
        <p:spPr>
          <a:xfrm>
            <a:off x="2606043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555</a:t>
            </a:r>
          </a:p>
        </p:txBody>
      </p:sp>
    </p:spTree>
    <p:extLst>
      <p:ext uri="{BB962C8B-B14F-4D97-AF65-F5344CB8AC3E}">
        <p14:creationId xmlns:p14="http://schemas.microsoft.com/office/powerpoint/2010/main" val="315501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9812" y="135220"/>
            <a:ext cx="2952328" cy="576064"/>
          </a:xfrm>
        </p:spPr>
        <p:txBody>
          <a:bodyPr/>
          <a:lstStyle/>
          <a:p>
            <a:pPr algn="l"/>
            <a:r>
              <a:rPr lang="en-US" altLang="ko-KR" sz="2400" dirty="0"/>
              <a:t>IMPLEMENTATION</a:t>
            </a:r>
            <a:endParaRPr lang="ko-KR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1520" y="489389"/>
            <a:ext cx="8640960" cy="864096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 THIS SECTION WE WILL COVER A GRPAHICS SIMULATION OF HOW TO FIND STRONGLY CONNECTED COMPONENTS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99992" y="1995686"/>
            <a:ext cx="4176464" cy="1316146"/>
            <a:chOff x="803640" y="3362835"/>
            <a:chExt cx="2059657" cy="1316146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Perform a depth first search on the whole graph.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Let us start from vertex-0, visit all of its child vertices, and mark the visited vertices as done. If a vertex leads to an already visited vertex, then push this vertex to the stack.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Step: 1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4A672C1-DCB7-5E82-103E-0FF8929D2649}"/>
              </a:ext>
            </a:extLst>
          </p:cNvPr>
          <p:cNvSpPr/>
          <p:nvPr/>
        </p:nvSpPr>
        <p:spPr>
          <a:xfrm>
            <a:off x="251520" y="1635646"/>
            <a:ext cx="4104456" cy="285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FC2771-BD30-F4D4-201B-964364D3584A}"/>
              </a:ext>
            </a:extLst>
          </p:cNvPr>
          <p:cNvSpPr/>
          <p:nvPr/>
        </p:nvSpPr>
        <p:spPr>
          <a:xfrm>
            <a:off x="61156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6FDCF6-F10E-11E9-EB72-711FD10593E0}"/>
              </a:ext>
            </a:extLst>
          </p:cNvPr>
          <p:cNvSpPr/>
          <p:nvPr/>
        </p:nvSpPr>
        <p:spPr>
          <a:xfrm>
            <a:off x="61607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1658FB-5187-C34D-6C96-84945D4AAB45}"/>
              </a:ext>
            </a:extLst>
          </p:cNvPr>
          <p:cNvSpPr/>
          <p:nvPr/>
        </p:nvSpPr>
        <p:spPr>
          <a:xfrm>
            <a:off x="1331640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2A9377-8005-7E54-D628-C1065C847432}"/>
              </a:ext>
            </a:extLst>
          </p:cNvPr>
          <p:cNvSpPr/>
          <p:nvPr/>
        </p:nvSpPr>
        <p:spPr>
          <a:xfrm>
            <a:off x="1331640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8AAA8-45D9-A358-2BBD-7B3A0D59A6E0}"/>
              </a:ext>
            </a:extLst>
          </p:cNvPr>
          <p:cNvSpPr/>
          <p:nvPr/>
        </p:nvSpPr>
        <p:spPr>
          <a:xfrm>
            <a:off x="2159732" y="2860783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7EECE-487B-C176-512F-BC23AF4CF597}"/>
              </a:ext>
            </a:extLst>
          </p:cNvPr>
          <p:cNvSpPr/>
          <p:nvPr/>
        </p:nvSpPr>
        <p:spPr>
          <a:xfrm>
            <a:off x="2606043" y="2211710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A475C8-D1AB-9506-1D26-EE7D751592BC}"/>
              </a:ext>
            </a:extLst>
          </p:cNvPr>
          <p:cNvSpPr/>
          <p:nvPr/>
        </p:nvSpPr>
        <p:spPr>
          <a:xfrm>
            <a:off x="3036011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E47646-5599-743B-6548-681AB7FD6B6F}"/>
              </a:ext>
            </a:extLst>
          </p:cNvPr>
          <p:cNvSpPr/>
          <p:nvPr/>
        </p:nvSpPr>
        <p:spPr>
          <a:xfrm>
            <a:off x="3864103" y="285611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568778-560D-C876-F5A8-A3A6C928787B}"/>
              </a:ext>
            </a:extLst>
          </p:cNvPr>
          <p:cNvCxnSpPr>
            <a:stCxn id="5" idx="6"/>
            <a:endCxn id="26" idx="2"/>
          </p:cNvCxnSpPr>
          <p:nvPr/>
        </p:nvCxnSpPr>
        <p:spPr>
          <a:xfrm>
            <a:off x="899592" y="2350210"/>
            <a:ext cx="43204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138940-575C-9F9D-6E7F-F209DAA78600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>
            <a:off x="1475656" y="2488709"/>
            <a:ext cx="0" cy="372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790B88-A071-6790-84A7-4878DEFD461E}"/>
              </a:ext>
            </a:extLst>
          </p:cNvPr>
          <p:cNvCxnSpPr>
            <a:cxnSpLocks/>
            <a:stCxn id="25" idx="2"/>
            <a:endCxn id="24" idx="6"/>
          </p:cNvCxnSpPr>
          <p:nvPr/>
        </p:nvCxnSpPr>
        <p:spPr>
          <a:xfrm flipH="1">
            <a:off x="904102" y="2999283"/>
            <a:ext cx="427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3DC255-3718-221C-8C04-FA651C25ED26}"/>
              </a:ext>
            </a:extLst>
          </p:cNvPr>
          <p:cNvCxnSpPr>
            <a:cxnSpLocks/>
            <a:stCxn id="24" idx="0"/>
            <a:endCxn id="5" idx="4"/>
          </p:cNvCxnSpPr>
          <p:nvPr/>
        </p:nvCxnSpPr>
        <p:spPr>
          <a:xfrm flipH="1" flipV="1">
            <a:off x="755576" y="2488709"/>
            <a:ext cx="4510" cy="372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A8C90D-A9DB-CF30-5E72-12E030462A07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>
            <a:off x="1619672" y="2999283"/>
            <a:ext cx="5400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21B438-E151-A077-3B74-7590F2D1EEF6}"/>
              </a:ext>
            </a:extLst>
          </p:cNvPr>
          <p:cNvCxnSpPr>
            <a:cxnSpLocks/>
            <a:stCxn id="27" idx="0"/>
            <a:endCxn id="28" idx="3"/>
          </p:cNvCxnSpPr>
          <p:nvPr/>
        </p:nvCxnSpPr>
        <p:spPr>
          <a:xfrm flipV="1">
            <a:off x="2303748" y="2448143"/>
            <a:ext cx="344476" cy="412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EE18465-A18A-E96C-9F98-63B4AB43E58C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3324043" y="2994619"/>
            <a:ext cx="5400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F67271-03EF-6D11-42AF-C23BD58F7719}"/>
              </a:ext>
            </a:extLst>
          </p:cNvPr>
          <p:cNvCxnSpPr>
            <a:cxnSpLocks/>
            <a:stCxn id="28" idx="5"/>
            <a:endCxn id="29" idx="0"/>
          </p:cNvCxnSpPr>
          <p:nvPr/>
        </p:nvCxnSpPr>
        <p:spPr>
          <a:xfrm>
            <a:off x="2851894" y="2448143"/>
            <a:ext cx="328133" cy="4079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38F7927-F2EE-5199-3AE3-CC756C69D8A9}"/>
              </a:ext>
            </a:extLst>
          </p:cNvPr>
          <p:cNvCxnSpPr>
            <a:cxnSpLocks/>
            <a:stCxn id="29" idx="2"/>
            <a:endCxn id="27" idx="6"/>
          </p:cNvCxnSpPr>
          <p:nvPr/>
        </p:nvCxnSpPr>
        <p:spPr>
          <a:xfrm flipH="1">
            <a:off x="2447764" y="2994619"/>
            <a:ext cx="588247" cy="4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5">
            <a:extLst>
              <a:ext uri="{FF2B5EF4-FFF2-40B4-BE49-F238E27FC236}">
                <a16:creationId xmlns:a16="http://schemas.microsoft.com/office/drawing/2014/main" id="{0845E574-D838-FD6E-598E-FB7DB74DB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21516"/>
              </p:ext>
            </p:extLst>
          </p:nvPr>
        </p:nvGraphicFramePr>
        <p:xfrm>
          <a:off x="467543" y="3472136"/>
          <a:ext cx="353417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68">
                  <a:extLst>
                    <a:ext uri="{9D8B030D-6E8A-4147-A177-3AD203B41FA5}">
                      <a16:colId xmlns:a16="http://schemas.microsoft.com/office/drawing/2014/main" val="350572157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977629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84737845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2505951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545710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797469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42336321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627686"/>
                    </a:ext>
                  </a:extLst>
                </a:gridCol>
                <a:gridCol w="372222">
                  <a:extLst>
                    <a:ext uri="{9D8B030D-6E8A-4147-A177-3AD203B41FA5}">
                      <a16:colId xmlns:a16="http://schemas.microsoft.com/office/drawing/2014/main" val="1012253203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r>
                        <a:rPr lang="en-US" sz="1100" b="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32381"/>
                  </a:ext>
                </a:extLst>
              </a:tr>
              <a:tr h="226848">
                <a:tc>
                  <a:txBody>
                    <a:bodyPr/>
                    <a:lstStyle/>
                    <a:p>
                      <a:r>
                        <a:rPr lang="en-US" sz="11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94291"/>
                  </a:ext>
                </a:extLst>
              </a:tr>
            </a:tbl>
          </a:graphicData>
        </a:graphic>
      </p:graphicFrame>
      <p:sp>
        <p:nvSpPr>
          <p:cNvPr id="122" name="Oval 121">
            <a:extLst>
              <a:ext uri="{FF2B5EF4-FFF2-40B4-BE49-F238E27FC236}">
                <a16:creationId xmlns:a16="http://schemas.microsoft.com/office/drawing/2014/main" id="{40BBCC84-B557-425D-D112-C501F8FCE5AA}"/>
              </a:ext>
            </a:extLst>
          </p:cNvPr>
          <p:cNvSpPr/>
          <p:nvPr/>
        </p:nvSpPr>
        <p:spPr>
          <a:xfrm>
            <a:off x="1331640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C9B53E6-520C-A257-CC25-CC06C231BA5B}"/>
              </a:ext>
            </a:extLst>
          </p:cNvPr>
          <p:cNvSpPr/>
          <p:nvPr/>
        </p:nvSpPr>
        <p:spPr>
          <a:xfrm>
            <a:off x="2159732" y="2860902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65F40C6-E386-A90D-9888-BFD1FC53AA62}"/>
              </a:ext>
            </a:extLst>
          </p:cNvPr>
          <p:cNvSpPr/>
          <p:nvPr/>
        </p:nvSpPr>
        <p:spPr>
          <a:xfrm>
            <a:off x="2606043" y="2211829"/>
            <a:ext cx="288032" cy="2769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555</a:t>
            </a:r>
          </a:p>
        </p:txBody>
      </p:sp>
    </p:spTree>
    <p:extLst>
      <p:ext uri="{BB962C8B-B14F-4D97-AF65-F5344CB8AC3E}">
        <p14:creationId xmlns:p14="http://schemas.microsoft.com/office/powerpoint/2010/main" val="12175540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1936</Words>
  <Application>Microsoft Office PowerPoint</Application>
  <PresentationFormat>On-screen Show (16:9)</PresentationFormat>
  <Paragraphs>467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Turza</cp:lastModifiedBy>
  <cp:revision>103</cp:revision>
  <dcterms:created xsi:type="dcterms:W3CDTF">2016-12-05T23:26:54Z</dcterms:created>
  <dcterms:modified xsi:type="dcterms:W3CDTF">2022-05-13T18:27:00Z</dcterms:modified>
</cp:coreProperties>
</file>