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60" r:id="rId2"/>
    <p:sldId id="256" r:id="rId3"/>
    <p:sldId id="257" r:id="rId4"/>
    <p:sldId id="315" r:id="rId5"/>
    <p:sldId id="258" r:id="rId6"/>
    <p:sldId id="264" r:id="rId7"/>
    <p:sldId id="265" r:id="rId8"/>
    <p:sldId id="316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12" r:id="rId46"/>
    <p:sldId id="313" r:id="rId47"/>
    <p:sldId id="259" r:id="rId48"/>
    <p:sldId id="31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9EFAA-C4DF-4E97-8803-20ECD129EA08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1331F-15F6-4500-96C2-C0F1805CA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c069eada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c069eada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c069eada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c069eada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c069eada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c069eada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c069eada9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c069eada9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c069eada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c069eada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c069eada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c069eada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c069eada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c069eada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c069eada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c069eada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c069eada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c069eada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c069eada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c069eada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c069eada9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c069eada9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672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2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375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70334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2882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496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5857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7447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498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41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889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846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851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440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8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6599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77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6F7AD6-826B-450F-8C7B-ED4453E9DAE3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97A9FC-D238-4A74-A09F-4C8E71761C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711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254035"/>
            <a:ext cx="6815669" cy="2299062"/>
          </a:xfrm>
        </p:spPr>
        <p:txBody>
          <a:bodyPr/>
          <a:lstStyle/>
          <a:p>
            <a:r>
              <a:rPr lang="en-US" sz="4400" b="0" i="0" dirty="0" smtClean="0">
                <a:solidFill>
                  <a:srgbClr val="202122"/>
                </a:solidFill>
                <a:effectLst/>
                <a:latin typeface="-apple-system"/>
              </a:rPr>
              <a:t/>
            </a:r>
            <a:br>
              <a:rPr lang="en-US" sz="4400" b="0" i="0" dirty="0" smtClean="0">
                <a:solidFill>
                  <a:srgbClr val="202122"/>
                </a:solidFill>
                <a:effectLst/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dirty="0" smtClean="0">
                <a:solidFill>
                  <a:srgbClr val="202122"/>
                </a:solidFill>
                <a:latin typeface="-apple-system"/>
              </a:rPr>
              <a:t/>
            </a:r>
            <a:br>
              <a:rPr lang="en-US" sz="4400" dirty="0" smtClean="0">
                <a:solidFill>
                  <a:srgbClr val="202122"/>
                </a:solidFill>
                <a:latin typeface="-apple-system"/>
              </a:rPr>
            </a:br>
            <a:r>
              <a:rPr lang="en-US" sz="4400" b="0" i="0" dirty="0" smtClean="0">
                <a:solidFill>
                  <a:srgbClr val="202122"/>
                </a:solidFill>
                <a:effectLst/>
                <a:latin typeface="-apple-system"/>
              </a:rPr>
              <a:t>United International University</a:t>
            </a:r>
            <a:br>
              <a:rPr lang="en-US" sz="4400" b="0" i="0" dirty="0" smtClean="0">
                <a:solidFill>
                  <a:srgbClr val="202122"/>
                </a:solidFill>
                <a:effectLst/>
                <a:latin typeface="-apple-system"/>
              </a:rPr>
            </a:br>
            <a:r>
              <a:rPr lang="en-US" sz="3600" dirty="0" smtClean="0"/>
              <a:t>Spring 2022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CSE 2218 – Data Structure And Algorithms–II Laboratory</a:t>
            </a:r>
          </a:p>
          <a:p>
            <a:r>
              <a:rPr lang="en-US" sz="2400" dirty="0" smtClean="0"/>
              <a:t>Section - 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837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algn="l">
              <a:buSzPts val="990"/>
            </a:pPr>
            <a:r>
              <a:rPr lang="en" sz="3400" dirty="0"/>
              <a:t>                   </a:t>
            </a:r>
            <a:r>
              <a:rPr lang="en" sz="3400" dirty="0" smtClean="0"/>
              <a:t> </a:t>
            </a:r>
            <a:r>
              <a:rPr lang="en" sz="3400" b="1" dirty="0"/>
              <a:t>2</a:t>
            </a:r>
            <a:r>
              <a:rPr lang="en" sz="3400" b="1" dirty="0" smtClean="0"/>
              <a:t>. Memoization Dynamic Programming</a:t>
            </a:r>
            <a:endParaRPr sz="3400" b="1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47167" y="1553733"/>
            <a:ext cx="11727200" cy="52024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indent="-423323">
              <a:buSzPts val="1400"/>
            </a:pPr>
            <a:r>
              <a:rPr lang="en" sz="2000" dirty="0"/>
              <a:t>This is extension of recursive </a:t>
            </a:r>
            <a:r>
              <a:rPr lang="en" sz="2000" dirty="0" smtClean="0"/>
              <a:t>method</a:t>
            </a:r>
          </a:p>
          <a:p>
            <a:pPr indent="-423323">
              <a:buSzPts val="1400"/>
            </a:pPr>
            <a:endParaRPr sz="2000"/>
          </a:p>
          <a:p>
            <a:pPr indent="-431789">
              <a:buSzPts val="1500"/>
            </a:pPr>
            <a:r>
              <a:rPr lang="en-US" sz="2000" dirty="0" smtClean="0"/>
              <a:t>We can see that there are many sub-problems in the above recursive solution which are solved again and again. So this problem has </a:t>
            </a:r>
            <a:r>
              <a:rPr lang="en" sz="2000" dirty="0" smtClean="0">
                <a:solidFill>
                  <a:srgbClr val="273239"/>
                </a:solidFill>
                <a:highlight>
                  <a:srgbClr val="FFFFFF"/>
                </a:highlight>
              </a:rPr>
              <a:t>Overlapping </a:t>
            </a:r>
            <a:r>
              <a:rPr lang="en" sz="2000" dirty="0">
                <a:solidFill>
                  <a:srgbClr val="273239"/>
                </a:solidFill>
                <a:highlight>
                  <a:srgbClr val="FFFFFF"/>
                </a:highlight>
              </a:rPr>
              <a:t>Substructure property and recomputation of same subproblems can be avoided by either using </a:t>
            </a:r>
            <a:r>
              <a:rPr lang="en" sz="2000" dirty="0" smtClean="0">
                <a:solidFill>
                  <a:srgbClr val="273239"/>
                </a:solidFill>
                <a:highlight>
                  <a:srgbClr val="FFFFFF"/>
                </a:highlight>
              </a:rPr>
              <a:t>Memoization or Tabulation.</a:t>
            </a:r>
            <a:endParaRPr sz="20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900" dirty="0">
                <a:solidFill>
                  <a:srgbClr val="273239"/>
                </a:solidFill>
                <a:highlight>
                  <a:srgbClr val="FFFFFF"/>
                </a:highlight>
              </a:rPr>
              <a:t>                                                          </a:t>
            </a:r>
            <a:r>
              <a:rPr lang="en" sz="1900" b="1" dirty="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757646" y="188200"/>
            <a:ext cx="11197154" cy="6481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sz="4300" b="1" dirty="0" smtClean="0">
                <a:solidFill>
                  <a:schemeClr val="tx1"/>
                </a:solidFill>
                <a:highlight>
                  <a:srgbClr val="FFFFFF"/>
                </a:highlight>
              </a:rPr>
              <a:t>Code</a:t>
            </a:r>
            <a:endParaRPr lang="en-US" sz="2100" b="1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#include &lt;bits/</a:t>
            </a:r>
            <a:r>
              <a:rPr lang="en-US" sz="19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stdc</a:t>
            </a:r>
            <a:r>
              <a:rPr lang="en-US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++.h&gt;</a:t>
            </a:r>
            <a:br>
              <a:rPr lang="en-US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-US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#include &lt;</a:t>
            </a:r>
            <a:r>
              <a:rPr lang="en-US" sz="19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iostream</a:t>
            </a:r>
            <a:r>
              <a:rPr lang="en-US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&gt;</a:t>
            </a:r>
            <a:br>
              <a:rPr lang="en-US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-US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using namespace std;</a:t>
            </a:r>
            <a:endParaRPr lang="en" sz="19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5000"/>
              </a:lnSpc>
              <a:buClr>
                <a:schemeClr val="dk1"/>
              </a:buClr>
              <a:buSzPts val="523"/>
              <a:buNone/>
            </a:pPr>
            <a:endParaRPr lang="en" sz="19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5000"/>
              </a:lnSpc>
              <a:buClr>
                <a:schemeClr val="dk1"/>
              </a:buClr>
              <a:buSzPts val="523"/>
              <a:buNone/>
            </a:pP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int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f(int idx, int prev_idx, int n, int a[], vector&lt;vector&lt;int&gt; &gt;&amp; dp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){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if (idx == n) { return 0; 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}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if (dp[idx][prev_idx + 1] != -1) 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{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   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return dp[idx][prev_idx + 1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];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}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int notTake = 0 + f(idx + 1, prev_idx, n, a, dp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);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int take = INT_MIN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;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if (prev_idx == -1 || a[idx] &gt; a[prev_idx]) 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{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   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take = 1 + f(idx + 1, idx, n, a, dp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);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}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return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dp[idx][prev_idx + 1] = max(take, notTake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);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}</a:t>
            </a:r>
            <a:endParaRPr sz="19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SzPts val="523"/>
              <a:buNone/>
            </a:pPr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836620" y="0"/>
            <a:ext cx="11749200" cy="6533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lnSpc>
                <a:spcPct val="95000"/>
              </a:lnSpc>
              <a:buClr>
                <a:schemeClr val="dk1"/>
              </a:buClr>
              <a:buSzPts val="1018"/>
              <a:buNone/>
            </a:pPr>
            <a:endParaRPr lang="en" sz="19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95000"/>
              </a:lnSpc>
              <a:buClr>
                <a:schemeClr val="dk1"/>
              </a:buClr>
              <a:buSzPts val="1018"/>
              <a:buNone/>
            </a:pPr>
            <a:endParaRPr lang="en" sz="19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95000"/>
              </a:lnSpc>
              <a:buClr>
                <a:schemeClr val="dk1"/>
              </a:buClr>
              <a:buSzPts val="1018"/>
              <a:buNone/>
            </a:pP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int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longestSubsequence(int n, int a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[]){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vector&lt;vector&lt;int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&gt; &gt; dp(n + 1, vector&lt;int&gt;(n + 1, -1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));</a:t>
            </a:r>
            <a:b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    return f(0, -1, n, a, dp);</a:t>
            </a:r>
            <a:b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}</a:t>
            </a:r>
            <a:endParaRPr sz="190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018"/>
              <a:buNone/>
            </a:pP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int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main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(){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int a[] = { </a:t>
            </a:r>
            <a:r>
              <a:rPr lang="en" sz="1900" b="1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, </a:t>
            </a:r>
            <a:r>
              <a:rPr lang="en" sz="1900" b="1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, 2, 1, </a:t>
            </a:r>
            <a:r>
              <a:rPr lang="en" sz="1900" b="1" dirty="0">
                <a:solidFill>
                  <a:srgbClr val="FF0000"/>
                </a:solidFill>
                <a:highlight>
                  <a:srgbClr val="FFFFFF"/>
                </a:highlight>
              </a:rPr>
              <a:t>20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};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int n = sizeof(a) / sizeof(a[0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]);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cout &lt;&lt; "Length of lis is " &lt;&lt; longestSubsequence(n, a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);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/>
            </a:r>
            <a:b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   return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0;</a:t>
            </a:r>
            <a:endParaRPr sz="19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900" b="1" dirty="0">
                <a:solidFill>
                  <a:srgbClr val="273239"/>
                </a:solidFill>
                <a:highlight>
                  <a:srgbClr val="FFFFFF"/>
                </a:highlight>
              </a:rPr>
              <a:t>Output :</a:t>
            </a:r>
            <a:r>
              <a:rPr lang="en" sz="1900" dirty="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r>
              <a:rPr lang="en" sz="1900" dirty="0">
                <a:solidFill>
                  <a:srgbClr val="273239"/>
                </a:solidFill>
              </a:rPr>
              <a:t>Length of lis is 3</a:t>
            </a:r>
            <a:endParaRPr sz="1900">
              <a:solidFill>
                <a:srgbClr val="273239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018"/>
              <a:buNone/>
            </a:pPr>
            <a:r>
              <a:rPr lang="en" sz="1900" b="1" dirty="0">
                <a:solidFill>
                  <a:srgbClr val="273239"/>
                </a:solidFill>
                <a:highlight>
                  <a:srgbClr val="FFFFFF"/>
                </a:highlight>
              </a:rPr>
              <a:t>Time Complexity:</a:t>
            </a:r>
            <a:r>
              <a:rPr lang="en" sz="1900" dirty="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r>
              <a:rPr lang="en" sz="1900" dirty="0" smtClean="0">
                <a:solidFill>
                  <a:srgbClr val="273239"/>
                </a:solidFill>
                <a:highlight>
                  <a:srgbClr val="FFFFFF"/>
                </a:highlight>
              </a:rPr>
              <a:t>O(</a:t>
            </a:r>
            <a:r>
              <a:rPr lang="en-US" sz="1900" dirty="0" smtClean="0"/>
              <a:t>n</a:t>
            </a:r>
            <a:r>
              <a:rPr lang="en-US" sz="1900" baseline="30000" dirty="0" smtClean="0"/>
              <a:t>2</a:t>
            </a:r>
            <a:r>
              <a:rPr lang="en" sz="1900" dirty="0" smtClean="0">
                <a:solidFill>
                  <a:srgbClr val="273239"/>
                </a:solidFill>
                <a:highlight>
                  <a:srgbClr val="FFFFFF"/>
                </a:highlight>
              </a:rPr>
              <a:t>). (better than before)</a:t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018"/>
              <a:buNone/>
            </a:pPr>
            <a:r>
              <a:rPr lang="en" sz="1900" b="1" dirty="0">
                <a:solidFill>
                  <a:srgbClr val="273239"/>
                </a:solidFill>
                <a:highlight>
                  <a:srgbClr val="FFFFFF"/>
                </a:highlight>
              </a:rPr>
              <a:t>Space Complexity:</a:t>
            </a:r>
            <a:r>
              <a:rPr lang="en" sz="1900" dirty="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r>
              <a:rPr lang="en" sz="1900" dirty="0" smtClean="0">
                <a:solidFill>
                  <a:srgbClr val="273239"/>
                </a:solidFill>
                <a:highlight>
                  <a:srgbClr val="FFFFFF"/>
                </a:highlight>
              </a:rPr>
              <a:t>O(</a:t>
            </a:r>
            <a:r>
              <a:rPr lang="en-US" sz="1900" dirty="0" smtClean="0"/>
              <a:t>n</a:t>
            </a:r>
            <a:r>
              <a:rPr lang="en-US" sz="1900" baseline="30000" dirty="0" smtClean="0"/>
              <a:t>2</a:t>
            </a:r>
            <a:r>
              <a:rPr lang="en" sz="1900" dirty="0" smtClean="0">
                <a:solidFill>
                  <a:srgbClr val="273239"/>
                </a:solidFill>
                <a:highlight>
                  <a:srgbClr val="FFFFFF"/>
                </a:highlight>
              </a:rPr>
              <a:t>).</a:t>
            </a:r>
            <a:endParaRPr sz="20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1018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0000"/>
          </a:bodyPr>
          <a:lstStyle/>
          <a:p>
            <a:pPr algn="l">
              <a:buClr>
                <a:schemeClr val="dk1"/>
              </a:buClr>
              <a:buSzPct val="39285"/>
            </a:pPr>
            <a:r>
              <a:rPr lang="en" b="1" dirty="0"/>
              <a:t>            </a:t>
            </a:r>
            <a:r>
              <a:rPr lang="en" b="1" dirty="0" smtClean="0"/>
              <a:t> </a:t>
            </a:r>
            <a:r>
              <a:rPr lang="en" b="1" dirty="0"/>
              <a:t>3</a:t>
            </a:r>
            <a:r>
              <a:rPr lang="en" b="1" dirty="0" smtClean="0"/>
              <a:t>. Tabulation Dynamic </a:t>
            </a:r>
            <a:r>
              <a:rPr lang="en" b="1" dirty="0"/>
              <a:t>Programming</a:t>
            </a:r>
            <a:endParaRPr b="1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4733" y="1384663"/>
            <a:ext cx="11461600" cy="535597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>
              <a:buNone/>
            </a:pPr>
            <a:r>
              <a:rPr lang="en" sz="2700" dirty="0" smtClean="0"/>
              <a:t>	For </a:t>
            </a:r>
            <a:r>
              <a:rPr lang="en" sz="2700" dirty="0"/>
              <a:t>this </a:t>
            </a:r>
            <a:r>
              <a:rPr lang="en" sz="2700" dirty="0" smtClean="0"/>
              <a:t>problem, dynamic </a:t>
            </a:r>
            <a:r>
              <a:rPr lang="en" sz="2700" dirty="0"/>
              <a:t>programming </a:t>
            </a:r>
            <a:r>
              <a:rPr lang="en" sz="2700" dirty="0" smtClean="0"/>
              <a:t>tabulation is </a:t>
            </a:r>
            <a:r>
              <a:rPr lang="en" sz="2700" dirty="0"/>
              <a:t>the best solution. </a:t>
            </a:r>
            <a:endParaRPr sz="27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 dirty="0"/>
              <a:t>.</a:t>
            </a:r>
            <a:endParaRPr sz="1900"/>
          </a:p>
        </p:txBody>
      </p:sp>
      <p:sp>
        <p:nvSpPr>
          <p:cNvPr id="104" name="Google Shape;104;p21"/>
          <p:cNvSpPr txBox="1"/>
          <p:nvPr/>
        </p:nvSpPr>
        <p:spPr>
          <a:xfrm>
            <a:off x="3458800" y="1965700"/>
            <a:ext cx="97780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49" y="2355608"/>
            <a:ext cx="9496767" cy="382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6622533" y="1887100"/>
            <a:ext cx="1572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0000"/>
          </a:bodyPr>
          <a:lstStyle/>
          <a:p>
            <a:pPr algn="l"/>
            <a:r>
              <a:rPr lang="en" b="1" dirty="0"/>
              <a:t>                              Complexity</a:t>
            </a:r>
            <a:endParaRPr b="1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r>
              <a:rPr lang="en" dirty="0"/>
              <a:t>Because of it’s space complexity</a:t>
            </a:r>
            <a:r>
              <a:rPr lang="en" dirty="0" smtClean="0"/>
              <a:t>, which </a:t>
            </a:r>
            <a:r>
              <a:rPr lang="en" dirty="0"/>
              <a:t>is O(n</a:t>
            </a:r>
            <a:r>
              <a:rPr lang="en" dirty="0" smtClean="0"/>
              <a:t>).</a:t>
            </a:r>
          </a:p>
          <a:p>
            <a:endParaRPr/>
          </a:p>
          <a:p>
            <a:pPr lvl="0"/>
            <a:r>
              <a:rPr lang="en" dirty="0"/>
              <a:t>But time complexity is same as memoization dp’s time complexity; </a:t>
            </a:r>
            <a:r>
              <a:rPr lang="en" dirty="0" smtClean="0"/>
              <a:t>O(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" dirty="0" smtClean="0"/>
              <a:t>)</a:t>
            </a:r>
            <a:endParaRPr/>
          </a:p>
          <a:p>
            <a:pPr indent="0">
              <a:spcBef>
                <a:spcPts val="1600"/>
              </a:spcBef>
              <a:buNone/>
            </a:pPr>
            <a:r>
              <a:rPr lang="en" dirty="0"/>
              <a:t>                                        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                    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415600" y="1217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0000"/>
          </a:bodyPr>
          <a:lstStyle/>
          <a:p>
            <a:pPr algn="l"/>
            <a:r>
              <a:rPr lang="en" b="1" dirty="0"/>
              <a:t>                                     Code</a:t>
            </a:r>
            <a:endParaRPr b="1"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805218" y="885367"/>
            <a:ext cx="10971182" cy="5972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25000" lnSpcReduction="20000"/>
          </a:bodyPr>
          <a:lstStyle/>
          <a:p>
            <a:pPr marL="0" indent="0">
              <a:buNone/>
            </a:pPr>
            <a:r>
              <a:rPr lang="en" sz="7900" dirty="0">
                <a:solidFill>
                  <a:schemeClr val="tx1"/>
                </a:solidFill>
                <a:highlight>
                  <a:srgbClr val="FFFFFF"/>
                </a:highlight>
              </a:rPr>
              <a:t>#i</a:t>
            </a:r>
            <a:r>
              <a:rPr lang="en" sz="7700" dirty="0">
                <a:solidFill>
                  <a:schemeClr val="tx1"/>
                </a:solidFill>
                <a:highlight>
                  <a:srgbClr val="FFFFFF"/>
                </a:highlight>
              </a:rPr>
              <a:t>nclude &lt;bits/stdc++.h&gt;</a:t>
            </a: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7700" dirty="0">
                <a:solidFill>
                  <a:schemeClr val="tx1"/>
                </a:solidFill>
                <a:highlight>
                  <a:srgbClr val="FFFFFF"/>
                </a:highlight>
              </a:rPr>
              <a:t>using namespace std;</a:t>
            </a: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7700" dirty="0">
                <a:solidFill>
                  <a:schemeClr val="tx1"/>
                </a:solidFill>
                <a:highlight>
                  <a:srgbClr val="FFFFFF"/>
                </a:highlight>
              </a:rPr>
              <a:t>int lis(int arr[], int n){</a:t>
            </a: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7700" dirty="0">
                <a:solidFill>
                  <a:schemeClr val="tx1"/>
                </a:solidFill>
                <a:highlight>
                  <a:srgbClr val="FFFFFF"/>
                </a:highlight>
              </a:rPr>
              <a:t>    int lis[n];</a:t>
            </a: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7700" dirty="0">
                <a:solidFill>
                  <a:schemeClr val="tx1"/>
                </a:solidFill>
                <a:highlight>
                  <a:srgbClr val="FFFFFF"/>
                </a:highlight>
              </a:rPr>
              <a:t>    lis[0] = 1;</a:t>
            </a: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275"/>
              <a:buNone/>
            </a:pPr>
            <a:r>
              <a:rPr lang="en" sz="7700" dirty="0">
                <a:solidFill>
                  <a:schemeClr val="tx1"/>
                </a:solidFill>
                <a:highlight>
                  <a:srgbClr val="FFFFFF"/>
                </a:highlight>
              </a:rPr>
              <a:t>    for (int i = 1; i &lt; n; i++) {</a:t>
            </a: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275"/>
              <a:buNone/>
            </a:pPr>
            <a:r>
              <a:rPr lang="en" sz="7700" dirty="0">
                <a:solidFill>
                  <a:schemeClr val="tx1"/>
                </a:solidFill>
                <a:highlight>
                  <a:srgbClr val="FFFFFF"/>
                </a:highlight>
              </a:rPr>
              <a:t>        lis[i] = 1;</a:t>
            </a: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275"/>
              <a:buNone/>
            </a:pPr>
            <a:r>
              <a:rPr lang="en" sz="7700" dirty="0">
                <a:solidFill>
                  <a:schemeClr val="tx1"/>
                </a:solidFill>
                <a:highlight>
                  <a:srgbClr val="FFFFFF"/>
                </a:highlight>
              </a:rPr>
              <a:t>    for (int j = 0; j &lt; i; j++)</a:t>
            </a: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275"/>
              <a:buNone/>
            </a:pPr>
            <a:r>
              <a:rPr lang="en" sz="7700" dirty="0">
                <a:solidFill>
                  <a:schemeClr val="tx1"/>
                </a:solidFill>
                <a:highlight>
                  <a:srgbClr val="FFFFFF"/>
                </a:highlight>
              </a:rPr>
              <a:t>            if (arr[i] &gt; arr[j] &amp;&amp; lis[i] &lt; lis[j] + 1)</a:t>
            </a: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275"/>
              <a:buNone/>
            </a:pPr>
            <a:r>
              <a:rPr lang="en" sz="7700" dirty="0">
                <a:solidFill>
                  <a:schemeClr val="tx1"/>
                </a:solidFill>
                <a:highlight>
                  <a:srgbClr val="FFFFFF"/>
                </a:highlight>
              </a:rPr>
              <a:t>                lis[i] = lis[j] + 1;</a:t>
            </a: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7700" dirty="0">
                <a:solidFill>
                  <a:schemeClr val="tx1"/>
                </a:solidFill>
                <a:highlight>
                  <a:srgbClr val="FFFFFF"/>
                </a:highlight>
              </a:rPr>
              <a:t>    }</a:t>
            </a: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7900" dirty="0">
                <a:solidFill>
                  <a:schemeClr val="tx1"/>
                </a:solidFill>
                <a:highlight>
                  <a:srgbClr val="FFFFFF"/>
                </a:highlight>
              </a:rPr>
              <a:t> return *max_element(lis, lis + n); }</a:t>
            </a:r>
            <a:endParaRPr sz="79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tx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275"/>
              <a:buNone/>
            </a:pPr>
            <a:endParaRPr sz="77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ct val="100000"/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tx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888273" y="444137"/>
            <a:ext cx="11177259" cy="6217796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lnSpcReduction="10000"/>
          </a:bodyPr>
          <a:lstStyle/>
          <a:p>
            <a:pPr marL="0" indent="0">
              <a:buNone/>
            </a:pP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int main()</a:t>
            </a:r>
            <a:endParaRPr sz="19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{</a:t>
            </a:r>
            <a:endParaRPr sz="19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    int arr[] = { </a:t>
            </a:r>
            <a:r>
              <a:rPr lang="en" sz="1900" b="1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, </a:t>
            </a:r>
            <a:r>
              <a:rPr lang="en" sz="1900" b="1" dirty="0">
                <a:solidFill>
                  <a:srgbClr val="FF0000"/>
                </a:solidFill>
                <a:highlight>
                  <a:srgbClr val="FFFFFF"/>
                </a:highlight>
              </a:rPr>
              <a:t>22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, 9, </a:t>
            </a:r>
            <a:r>
              <a:rPr lang="en" sz="1900" b="1" dirty="0">
                <a:solidFill>
                  <a:srgbClr val="FF0000"/>
                </a:solidFill>
                <a:highlight>
                  <a:srgbClr val="FFFFFF"/>
                </a:highlight>
              </a:rPr>
              <a:t>33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, 21, </a:t>
            </a:r>
            <a:r>
              <a:rPr lang="en" sz="1900" b="1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, </a:t>
            </a: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41 </a:t>
            </a: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};</a:t>
            </a:r>
            <a:endParaRPr sz="19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    int n = sizeof(arr) / sizeof(arr[0]);</a:t>
            </a:r>
            <a:endParaRPr sz="19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    printf("Length of lis is %d\n", lis(arr, n));</a:t>
            </a:r>
            <a:endParaRPr sz="19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endParaRPr sz="19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dirty="0">
                <a:solidFill>
                  <a:schemeClr val="tx1"/>
                </a:solidFill>
                <a:highlight>
                  <a:srgbClr val="FFFFFF"/>
                </a:highlight>
              </a:rPr>
              <a:t>    return 0;</a:t>
            </a:r>
            <a:endParaRPr sz="190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dirty="0" smtClean="0">
                <a:solidFill>
                  <a:schemeClr val="tx1"/>
                </a:solidFill>
                <a:highlight>
                  <a:srgbClr val="FFFFFF"/>
                </a:highlight>
              </a:rPr>
              <a:t>}</a:t>
            </a:r>
          </a:p>
          <a:p>
            <a:pPr>
              <a:buNone/>
            </a:pPr>
            <a:endParaRPr lang="en" sz="1900" b="1" dirty="0" smtClean="0">
              <a:solidFill>
                <a:schemeClr val="bg2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900" b="1" dirty="0" smtClean="0"/>
              <a:t>Output : </a:t>
            </a:r>
            <a:r>
              <a:rPr lang="en-US" sz="1900" dirty="0" smtClean="0"/>
              <a:t>Length of </a:t>
            </a:r>
            <a:r>
              <a:rPr lang="en-US" sz="1900" dirty="0" err="1" smtClean="0"/>
              <a:t>lis</a:t>
            </a:r>
            <a:r>
              <a:rPr lang="en-US" sz="1900" dirty="0" smtClean="0"/>
              <a:t> is </a:t>
            </a:r>
            <a:r>
              <a:rPr lang="en-US" sz="1900" dirty="0" smtClean="0"/>
              <a:t>4</a:t>
            </a:r>
            <a:endParaRPr lang="en-US" sz="1900" dirty="0" smtClean="0"/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b="1" dirty="0" smtClean="0"/>
              <a:t>Time Complexity:</a:t>
            </a:r>
            <a:r>
              <a:rPr lang="en-US" sz="1900" dirty="0" smtClean="0"/>
              <a:t> O(n</a:t>
            </a:r>
            <a:r>
              <a:rPr lang="en-US" sz="1900" baseline="30000" dirty="0" smtClean="0"/>
              <a:t>2</a:t>
            </a:r>
            <a:r>
              <a:rPr lang="en-US" sz="1900" dirty="0" smtClean="0"/>
              <a:t>). </a:t>
            </a:r>
            <a:br>
              <a:rPr lang="en-US" sz="1900" dirty="0" smtClean="0"/>
            </a:br>
            <a:r>
              <a:rPr lang="en-US" sz="1900" dirty="0" smtClean="0"/>
              <a:t> As nested loop is used.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b="1" dirty="0" smtClean="0"/>
              <a:t>Auxiliary Space:</a:t>
            </a:r>
            <a:r>
              <a:rPr lang="en-US" sz="1900" dirty="0" smtClean="0"/>
              <a:t> O(n). </a:t>
            </a:r>
            <a:br>
              <a:rPr lang="en-US" sz="1900" dirty="0" smtClean="0"/>
            </a:br>
            <a:r>
              <a:rPr lang="en-US" sz="1900" dirty="0" smtClean="0"/>
              <a:t>Use of any array to store LIS values at each index.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1900">
              <a:solidFill>
                <a:schemeClr val="bg2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latin typeface="Comic Sans MS" pitchFamily="66" charset="0"/>
              </a:rPr>
              <a:t>Simulation Of Tabulation</a:t>
            </a:r>
            <a:endParaRPr lang="en-US" sz="3200" b="1" u="sng" dirty="0"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280160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 {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10, 22, 9, 33, 21, 50, 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41 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}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 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lis</a:t>
            </a:r>
            <a:r>
              <a:rPr lang="en-US" sz="2000" dirty="0" smtClean="0"/>
              <a:t>[0] = 1;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	</a:t>
            </a:r>
          </a:p>
          <a:p>
            <a:pPr>
              <a:buNone/>
            </a:pPr>
            <a:endParaRPr lang="en-US" sz="20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49566" y="2457025"/>
          <a:ext cx="71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23440" y="4343883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=1;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&lt;n ( </a:t>
            </a:r>
            <a:r>
              <a:rPr lang="en-US" sz="2000" dirty="0" smtClean="0"/>
              <a:t>1&lt;7) 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lis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= </a:t>
            </a:r>
            <a:r>
              <a:rPr lang="en-US" sz="2000" dirty="0" err="1" smtClean="0"/>
              <a:t>lis</a:t>
            </a:r>
            <a:r>
              <a:rPr lang="en-US" sz="2000" dirty="0" smtClean="0"/>
              <a:t>[1] = 1;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tx1"/>
                </a:solidFill>
              </a:rPr>
              <a:t>j=0;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( 0&lt;1 )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arr[1] &gt; arr[0]  &amp;&amp;  lis[1] &lt; lis[0]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( 22 &gt; 10  &amp;&amp;  1 &lt; 1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lis[i] = lis[j] + 1;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	( lis[1] = lis[0] +1 = 1+1 = 2 )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035" y="5698308"/>
          <a:ext cx="71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index=0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6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9637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2971" y="3037598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i</a:t>
            </a:r>
            <a:r>
              <a:rPr lang="en-US" sz="2000" b="1" u="sng" dirty="0" smtClean="0">
                <a:solidFill>
                  <a:srgbClr val="FF0000"/>
                </a:solidFill>
              </a:rPr>
              <a:t>=1;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b="1" u="sng" dirty="0" smtClean="0">
                <a:solidFill>
                  <a:srgbClr val="FF0000"/>
                </a:solidFill>
              </a:rPr>
              <a:t>j=1;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( 1&lt;1 ) 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8524" y="1779691"/>
            <a:ext cx="6815669" cy="1515533"/>
          </a:xfrm>
        </p:spPr>
        <p:txBody>
          <a:bodyPr/>
          <a:lstStyle/>
          <a:p>
            <a:r>
              <a:rPr lang="en-US" sz="4800" dirty="0" smtClean="0">
                <a:solidFill>
                  <a:srgbClr val="202122"/>
                </a:solidFill>
                <a:latin typeface="-apple-system"/>
              </a:rPr>
              <a:t> </a:t>
            </a:r>
            <a:r>
              <a:rPr lang="en-US" sz="4800" b="1" dirty="0" smtClean="0">
                <a:solidFill>
                  <a:srgbClr val="202122"/>
                </a:solidFill>
                <a:latin typeface="Comic Sans MS" pitchFamily="66" charset="0"/>
              </a:rPr>
              <a:t>L</a:t>
            </a:r>
            <a:r>
              <a:rPr lang="en-US" sz="4800" b="1" i="0" dirty="0" smtClean="0">
                <a:solidFill>
                  <a:srgbClr val="202122"/>
                </a:solidFill>
                <a:effectLst/>
                <a:latin typeface="Comic Sans MS" pitchFamily="66" charset="0"/>
              </a:rPr>
              <a:t>ongest </a:t>
            </a:r>
            <a:r>
              <a:rPr lang="en-US" sz="4800" b="1" dirty="0" smtClean="0">
                <a:solidFill>
                  <a:srgbClr val="202122"/>
                </a:solidFill>
                <a:latin typeface="Comic Sans MS" pitchFamily="66" charset="0"/>
              </a:rPr>
              <a:t>I</a:t>
            </a:r>
            <a:r>
              <a:rPr lang="en-US" sz="4800" b="1" i="0" dirty="0" smtClean="0">
                <a:solidFill>
                  <a:srgbClr val="202122"/>
                </a:solidFill>
                <a:effectLst/>
                <a:latin typeface="Comic Sans MS" pitchFamily="66" charset="0"/>
              </a:rPr>
              <a:t>ncreasing </a:t>
            </a:r>
            <a:r>
              <a:rPr lang="en-US" sz="4800" b="1" dirty="0" smtClean="0">
                <a:solidFill>
                  <a:srgbClr val="202122"/>
                </a:solidFill>
                <a:latin typeface="Comic Sans MS" pitchFamily="66" charset="0"/>
              </a:rPr>
              <a:t>S</a:t>
            </a:r>
            <a:r>
              <a:rPr lang="en-US" sz="4800" b="1" i="0" dirty="0" smtClean="0">
                <a:solidFill>
                  <a:srgbClr val="202122"/>
                </a:solidFill>
                <a:effectLst/>
                <a:latin typeface="Comic Sans MS" pitchFamily="66" charset="0"/>
              </a:rPr>
              <a:t>ubsequence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146" y="3618407"/>
            <a:ext cx="6815669" cy="1946370"/>
          </a:xfrm>
        </p:spPr>
        <p:txBody>
          <a:bodyPr>
            <a:noAutofit/>
          </a:bodyPr>
          <a:lstStyle/>
          <a:p>
            <a:pPr algn="l"/>
            <a:r>
              <a:rPr lang="en-US" sz="2000" u="sng" dirty="0" smtClean="0"/>
              <a:t>Presented To –</a:t>
            </a:r>
            <a:r>
              <a:rPr lang="en-US" sz="2000" dirty="0" smtClean="0"/>
              <a:t> 				</a:t>
            </a:r>
            <a:r>
              <a:rPr lang="en-US" sz="2000" u="sng" dirty="0" smtClean="0"/>
              <a:t>Presented By -</a:t>
            </a:r>
            <a:r>
              <a:rPr lang="en-US" sz="2000" dirty="0" smtClean="0"/>
              <a:t>		</a:t>
            </a:r>
            <a:endParaRPr lang="en-US" sz="2000" u="sng" dirty="0" smtClean="0"/>
          </a:p>
          <a:p>
            <a:pPr algn="l"/>
            <a:r>
              <a:rPr lang="en-US" sz="2000" dirty="0" smtClean="0"/>
              <a:t>Soumik Saha					Mehedi Hasan : 011201323</a:t>
            </a:r>
          </a:p>
          <a:p>
            <a:pPr algn="l"/>
            <a:r>
              <a:rPr lang="en-US" sz="2000" dirty="0" smtClean="0"/>
              <a:t>							Abtahi Ahmed : 011202247	</a:t>
            </a:r>
          </a:p>
          <a:p>
            <a:pPr algn="l"/>
            <a:r>
              <a:rPr lang="en-US" sz="2000" dirty="0" smtClean="0"/>
              <a:t>							Dhiman Mozumder : 011202286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837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=2;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&lt;n ( </a:t>
            </a:r>
            <a:r>
              <a:rPr lang="en-US" sz="2000" dirty="0" smtClean="0"/>
              <a:t>2&lt;7) 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lis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= </a:t>
            </a:r>
            <a:r>
              <a:rPr lang="en-US" sz="2000" dirty="0" err="1" smtClean="0"/>
              <a:t>lis</a:t>
            </a:r>
            <a:r>
              <a:rPr lang="en-US" sz="2000" dirty="0" smtClean="0"/>
              <a:t>[2] = 1;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j=0;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( 0&lt;2 )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arr[2] &gt; arr[0]  &amp;&amp;  lis[2] &lt; lis[0]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( 9 &gt; 10  &amp;&amp;  1 &lt; 1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2971" y="3037598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=2;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j=1;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( 1&lt;2 )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arr[2] &gt; arr[1]  &amp;&amp;  lis[2] &lt; lis[1]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( 9 &gt; 22  &amp;&amp;  1 &lt; 2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i</a:t>
            </a:r>
            <a:r>
              <a:rPr lang="en-US" sz="2000" b="1" u="sng" dirty="0" smtClean="0">
                <a:solidFill>
                  <a:srgbClr val="FF0000"/>
                </a:solidFill>
              </a:rPr>
              <a:t>=2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b="1" u="sng" dirty="0" smtClean="0">
                <a:solidFill>
                  <a:srgbClr val="FF0000"/>
                </a:solidFill>
              </a:rPr>
              <a:t>j=2;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( 2&lt;2 ) 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 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=3;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&lt;n ( </a:t>
            </a:r>
            <a:r>
              <a:rPr lang="en-US" sz="2000" dirty="0" smtClean="0"/>
              <a:t>3&lt;7) 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lis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= </a:t>
            </a:r>
            <a:r>
              <a:rPr lang="en-US" sz="2000" dirty="0" err="1" smtClean="0"/>
              <a:t>lis</a:t>
            </a:r>
            <a:r>
              <a:rPr lang="en-US" sz="2000" dirty="0" smtClean="0"/>
              <a:t>[3] = 1;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j=0;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( 0&lt;3 )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arr[3] &gt; arr[0]  &amp;&amp;  lis[3] &lt; lis[0]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( 33 &gt; 10  &amp;&amp;  1 &lt; 1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lis[i] = lis[j] + 1;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	( lis[3] = lis[0] +1 = 1+1 = 2 )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035" y="5698308"/>
          <a:ext cx="71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2971" y="3037598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=3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j=1;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( 1&lt;3 )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arr[3] &gt; arr[1]  &amp;&amp;  lis[3] &lt; lis[1]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( 33 &gt; 22  &amp;&amp;  2 &lt; 2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lis[i] = lis[j] + 1;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	( lis[3] = lis[1] +1 = 2+1 = 3 )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035" y="5698308"/>
          <a:ext cx="71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=3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j=2;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( 2&lt;3 )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arr[3] &gt; arr[2]  &amp;&amp;  lis[3] &lt; lis[2]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( 33 &gt; 9  &amp;&amp;  3 &lt; 1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i</a:t>
            </a:r>
            <a:r>
              <a:rPr lang="en-US" sz="2000" b="1" u="sng" dirty="0" smtClean="0">
                <a:solidFill>
                  <a:srgbClr val="FF0000"/>
                </a:solidFill>
              </a:rPr>
              <a:t>=3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b="1" u="sng" dirty="0" smtClean="0">
                <a:solidFill>
                  <a:srgbClr val="FF0000"/>
                </a:solidFill>
              </a:rPr>
              <a:t>j=3;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( 3&lt;3 ) 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 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=4;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&lt;n ( </a:t>
            </a:r>
            <a:r>
              <a:rPr lang="en-US" sz="2000" dirty="0" smtClean="0"/>
              <a:t>4&lt;7) 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lis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= </a:t>
            </a:r>
            <a:r>
              <a:rPr lang="en-US" sz="2000" dirty="0" err="1" smtClean="0"/>
              <a:t>lis</a:t>
            </a:r>
            <a:r>
              <a:rPr lang="en-US" sz="2000" dirty="0" smtClean="0"/>
              <a:t>[4] = 1;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j=0;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( 0&lt;4 )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arr[4] &gt; arr[0]  &amp;&amp;  lis[4] &lt; lis[0]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( 21 &gt; 10  &amp;&amp;  1 &lt; 1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lis[i] = lis[j] + 1;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	( lis[4] = lis[0] +1 = 1+1 = 2 )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035" y="5698308"/>
          <a:ext cx="71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2971" y="3037598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=4;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j=1;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( 1&lt;4 )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arr[4] &gt; arr[1]  &amp;&amp;  lis[4] &lt; lis[1]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( 21 &gt; 22  &amp;&amp;  2 &lt; 2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=4;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j=2;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( 2&lt;4 )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arr[4] &gt; arr[2]  &amp;&amp;  lis[4] &lt; lis[2]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( 21 &gt; 9  &amp;&amp;  2 &lt; 1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9616" y="1865376"/>
            <a:ext cx="778154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dirty="0" smtClean="0">
                <a:solidFill>
                  <a:srgbClr val="202122"/>
                </a:solidFill>
                <a:effectLst/>
                <a:latin typeface="-apple-system"/>
              </a:rPr>
              <a:t>Introduction</a:t>
            </a:r>
          </a:p>
          <a:p>
            <a:endParaRPr lang="en-US" dirty="0" smtClean="0">
              <a:solidFill>
                <a:srgbClr val="202122"/>
              </a:solidFill>
              <a:latin typeface="-apple-system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0" i="0" dirty="0" smtClean="0">
                <a:solidFill>
                  <a:srgbClr val="202122"/>
                </a:solidFill>
                <a:effectLst/>
                <a:latin typeface="-apple-system"/>
              </a:rPr>
              <a:t> In </a:t>
            </a:r>
            <a:r>
              <a:rPr lang="en-US" sz="2000" b="0" i="0" u="none" strike="noStrike" dirty="0" smtClean="0">
                <a:effectLst/>
                <a:latin typeface="-apple-system"/>
              </a:rPr>
              <a:t>computer science</a:t>
            </a:r>
            <a:r>
              <a:rPr lang="en-US" sz="2000" b="0" i="0" dirty="0" smtClean="0">
                <a:effectLst/>
                <a:latin typeface="-apple-system"/>
              </a:rPr>
              <a:t>, 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-apple-system"/>
              </a:rPr>
              <a:t>the </a:t>
            </a:r>
            <a:r>
              <a:rPr lang="en-US" sz="2000" i="0" dirty="0" smtClean="0">
                <a:solidFill>
                  <a:srgbClr val="202122"/>
                </a:solidFill>
                <a:effectLst/>
                <a:latin typeface="-apple-system"/>
              </a:rPr>
              <a:t>longest increasing subsequence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-apple-system"/>
              </a:rPr>
              <a:t> problem is to find a subsequence of a given </a:t>
            </a:r>
            <a:r>
              <a:rPr lang="en-US" sz="2000" i="0" u="none" strike="noStrike" dirty="0" smtClean="0">
                <a:effectLst/>
                <a:latin typeface="-apple-system"/>
              </a:rPr>
              <a:t>sequence</a:t>
            </a:r>
            <a:r>
              <a:rPr lang="en-US" sz="2000" b="0" i="0" dirty="0" smtClean="0">
                <a:solidFill>
                  <a:srgbClr val="202122"/>
                </a:solidFill>
                <a:effectLst/>
                <a:latin typeface="-apple-system"/>
              </a:rPr>
              <a:t> in which the subsequence's elements are in sorted order, lowest to highest, and in which the subsequence is as long as possible.</a:t>
            </a:r>
          </a:p>
          <a:p>
            <a:pPr>
              <a:buFont typeface="Arial" pitchFamily="34" charset="0"/>
              <a:buChar char="•"/>
            </a:pPr>
            <a:endParaRPr lang="en-US" sz="2000" b="0" i="0" dirty="0" smtClean="0">
              <a:solidFill>
                <a:srgbClr val="202122"/>
              </a:solidFill>
              <a:effectLst/>
              <a:latin typeface="-apple-system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0" i="0" dirty="0" smtClean="0">
                <a:solidFill>
                  <a:srgbClr val="202122"/>
                </a:solidFill>
                <a:effectLst/>
                <a:latin typeface="-apple-system"/>
              </a:rPr>
              <a:t> This subsequence is not necessarily contiguous ( consecutive ) , nor unique ( multiple solutions exist ) .</a:t>
            </a:r>
            <a:endParaRPr lang="en-US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9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=4;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j=3;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( 3&lt;4 )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arr[4] &gt; arr[3]  &amp;&amp;  lis[4] &lt; lis[3]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( 21 &gt; 33  &amp;&amp;  2 &lt; 3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index=0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i</a:t>
            </a:r>
            <a:r>
              <a:rPr lang="en-US" sz="2000" b="1" u="sng" dirty="0" smtClean="0">
                <a:solidFill>
                  <a:srgbClr val="FF0000"/>
                </a:solidFill>
              </a:rPr>
              <a:t>=4;</a:t>
            </a:r>
            <a:endParaRPr lang="en-US" sz="2000" b="1" u="sng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b="1" u="sng" dirty="0" smtClean="0">
                <a:solidFill>
                  <a:srgbClr val="FF0000"/>
                </a:solidFill>
              </a:rPr>
              <a:t>j=4;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( 4&lt;4 ) 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 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=5;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&lt;n ( </a:t>
            </a:r>
            <a:r>
              <a:rPr lang="en-US" sz="2000" dirty="0" smtClean="0"/>
              <a:t>5&lt;7) 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lis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= </a:t>
            </a:r>
            <a:r>
              <a:rPr lang="en-US" sz="2000" dirty="0" err="1" smtClean="0"/>
              <a:t>lis</a:t>
            </a:r>
            <a:r>
              <a:rPr lang="en-US" sz="2000" dirty="0" smtClean="0"/>
              <a:t>[5] = 1;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j=0;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( 0&lt;5 )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arr[5] &gt; arr[0]  &amp;&amp;  lis[5] &lt; lis[0]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( 50 &gt; 10  &amp;&amp;  1 &lt; 1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lis[i] = lis[j] + 1;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	( lis[5] = lis[0] +1 = 1+1 = 2 )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035" y="5698308"/>
          <a:ext cx="71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2971" y="3037598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=5;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j=1;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( 1&lt;5 )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arr[5] &gt; arr[1]  &amp;&amp;  lis[5] &lt; lis[1]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( 50 &gt; 22  &amp;&amp;  2 &lt; 2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lis[i] = lis[j] + 1;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	( lis[5] = lis[1] +1 = 2+1 = 3 )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035" y="5698308"/>
          <a:ext cx="71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=5;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j=2;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( 2&lt;5 )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arr[5] &gt; arr[2]  &amp;&amp;  lis[5] &lt; lis[2]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( 50 &gt; 9  &amp;&amp;  3 &lt; 1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=5;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j=3;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( 3&lt;5 )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arr[5] &gt; arr[3]  &amp;&amp;  lis[5] &lt; lis[3]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( 50 &gt; 33  &amp;&amp;  3 &lt; 3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lis[i] = lis[j] + 1;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	( lis[5] = lis[3] +1 = 3+1 = 4 )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035" y="5698308"/>
          <a:ext cx="71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=5;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j=4;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( 4&lt;5 )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arr[5] &gt; arr[4]  &amp;&amp;  lis[5] &lt; lis[4]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( 50 &gt; 21  &amp;&amp;  4 &lt; 2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i</a:t>
            </a:r>
            <a:r>
              <a:rPr lang="en-US" sz="2000" b="1" u="sng" dirty="0" smtClean="0">
                <a:solidFill>
                  <a:srgbClr val="FF0000"/>
                </a:solidFill>
              </a:rPr>
              <a:t>=5;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b="1" u="sng" dirty="0" smtClean="0">
                <a:solidFill>
                  <a:srgbClr val="FF0000"/>
                </a:solidFill>
              </a:rPr>
              <a:t>j=5;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( 5&lt;5 ) 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=6;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&lt;n ( </a:t>
            </a:r>
            <a:r>
              <a:rPr lang="en-US" sz="2000" dirty="0" smtClean="0"/>
              <a:t>6&lt;7) 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lis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= </a:t>
            </a:r>
            <a:r>
              <a:rPr lang="en-US" sz="2000" dirty="0" err="1" smtClean="0"/>
              <a:t>lis</a:t>
            </a:r>
            <a:r>
              <a:rPr lang="en-US" sz="2000" dirty="0" smtClean="0"/>
              <a:t>[6] = 1;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j=0;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( 0&lt;6 )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arr[6] &gt; arr[0]  &amp;&amp;  lis[6] &lt; lis[0]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( 41 &gt; 10  &amp;&amp;  1 &lt; 1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lis[i] = lis[j] + 1;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	( lis[6] = lis[0] +1 = 1+1 = 2 )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035" y="5698308"/>
          <a:ext cx="71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2971" y="3037598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=6;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j=1;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( 1&lt;6 )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arr[6] &gt; arr[1]  &amp;&amp;  lis[6] &lt; lis[1]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( 41 &gt; 22  &amp;&amp;  2 &lt; 2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lis[i] = lis[j] + 1;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	( lis[6] = lis[1] +1 = 2+1 = 3 )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035" y="5698308"/>
          <a:ext cx="71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7256" y="770709"/>
            <a:ext cx="5329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		            </a:t>
            </a:r>
            <a:r>
              <a:rPr lang="en-US" sz="2400" u="sng" dirty="0" smtClean="0"/>
              <a:t>Example</a:t>
            </a:r>
            <a:endParaRPr lang="en-US" sz="2400" u="sng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636" y="2063931"/>
            <a:ext cx="6944162" cy="337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59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=6;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j=2;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( 2&lt;6 )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arr[6] &gt; arr[2]  &amp;&amp;  lis[6] &lt; lis[2]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( 41 &gt; 9  &amp;&amp;  3 &lt; 1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=6;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j=3;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( 3&lt;6 )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arr[6] &gt; arr[3]  &amp;&amp;  lis[6] &lt; lis[3]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( 41 &gt; 33  &amp;&amp;  3 &lt; 3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lis[i] = lis[j] + 1;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	( lis[6] = lis[3] +1 = 3+1 = 4 )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86035" y="5698308"/>
          <a:ext cx="711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=6;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j=4;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( 4&lt;6 )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arr[6] &gt; arr[4]  &amp;&amp;  lis[6] &lt; lis[4]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( 41 &gt; 21  &amp;&amp;  4 &lt; 2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=6;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j=5;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( 5&lt;6 ) (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if ( arr[i] &gt; arr[j]  &amp;&amp;  lis[i] &lt; lis[j] + 1 )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arr[6] &gt; arr[5]  &amp;&amp;  lis[6] &lt; lis[5] + 1)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	    ( 41 &gt; 50  &amp;&amp;  4 &lt; 4 + 1)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i</a:t>
            </a:r>
            <a:r>
              <a:rPr lang="en-US" sz="2000" b="1" u="sng" dirty="0" smtClean="0">
                <a:solidFill>
                  <a:srgbClr val="FF0000"/>
                </a:solidFill>
              </a:rPr>
              <a:t>=6;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	</a:t>
            </a:r>
            <a:r>
              <a:rPr lang="en-US" sz="2000" b="1" u="sng" dirty="0" smtClean="0">
                <a:solidFill>
                  <a:srgbClr val="FF0000"/>
                </a:solidFill>
              </a:rPr>
              <a:t>j=6;</a:t>
            </a:r>
          </a:p>
          <a:p>
            <a:pPr>
              <a:buNone/>
            </a:pPr>
            <a:r>
              <a:rPr lang="en-US" sz="2000" dirty="0" smtClean="0"/>
              <a:t>		j&lt;</a:t>
            </a:r>
            <a:r>
              <a:rPr lang="en-US" sz="2000" dirty="0" err="1" smtClean="0"/>
              <a:t>i</a:t>
            </a:r>
            <a:r>
              <a:rPr lang="en-US" sz="2000" dirty="0" smtClean="0"/>
              <a:t> ( 6&lt;6 ) 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b="1" u="sng" dirty="0" smtClean="0">
                <a:solidFill>
                  <a:srgbClr val="FF0000"/>
                </a:solidFill>
                <a:highlight>
                  <a:srgbClr val="FFFFFF"/>
                </a:highlight>
              </a:rPr>
              <a:t>n=7;</a:t>
            </a:r>
            <a:endParaRPr lang="en-US" sz="2000" b="1" u="sng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b="1" u="sng" dirty="0" err="1" smtClean="0">
                <a:solidFill>
                  <a:srgbClr val="FF0000"/>
                </a:solidFill>
              </a:rPr>
              <a:t>i</a:t>
            </a:r>
            <a:r>
              <a:rPr lang="en-US" sz="2000" b="1" u="sng" dirty="0" smtClean="0">
                <a:solidFill>
                  <a:srgbClr val="FF0000"/>
                </a:solidFill>
              </a:rPr>
              <a:t>=7;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&lt;n ( </a:t>
            </a:r>
            <a:r>
              <a:rPr lang="en-US" sz="2000" dirty="0" smtClean="0"/>
              <a:t>7&lt;7) 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chemeClr val="accent2"/>
                </a:solidFill>
              </a:rPr>
              <a:t>False</a:t>
            </a:r>
            <a:r>
              <a:rPr lang="en-US" sz="2000" dirty="0" smtClean="0"/>
              <a:t> )</a:t>
            </a:r>
          </a:p>
          <a:p>
            <a:pPr>
              <a:buNone/>
            </a:pPr>
            <a:r>
              <a:rPr lang="en-US" sz="2000" dirty="0" smtClean="0"/>
              <a:t>	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1372" y="1639871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5" y="496389"/>
            <a:ext cx="10685417" cy="599585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Test Array =</a:t>
            </a:r>
            <a:endParaRPr lang="en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</a:p>
          <a:p>
            <a:pPr>
              <a:buNone/>
            </a:pP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n=7;</a:t>
            </a: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highlight>
                  <a:srgbClr val="FFFFFF"/>
                </a:highlight>
              </a:rPr>
              <a:t>lis</a:t>
            </a:r>
            <a:r>
              <a:rPr lang="en-US" sz="20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=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maximum element in </a:t>
            </a:r>
            <a:r>
              <a:rPr lang="en-US" sz="2000" dirty="0" err="1" smtClean="0"/>
              <a:t>lis</a:t>
            </a:r>
            <a:r>
              <a:rPr lang="en-US" sz="2000" dirty="0" smtClean="0"/>
              <a:t> = </a:t>
            </a:r>
            <a:r>
              <a:rPr lang="en-US" sz="2000" dirty="0" smtClean="0"/>
              <a:t>4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Therefore, longest increasing subsequence’s length is </a:t>
            </a:r>
            <a:r>
              <a:rPr lang="en-US" sz="2000" dirty="0" smtClean="0"/>
              <a:t>4.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Two possible solutions:</a:t>
            </a:r>
          </a:p>
          <a:p>
            <a:pPr marL="609596" indent="-457200">
              <a:buFont typeface="+mj-lt"/>
              <a:buAutoNum type="arabicPeriod"/>
            </a:pPr>
            <a:endParaRPr lang="en-US" sz="2000" dirty="0" smtClean="0"/>
          </a:p>
          <a:p>
            <a:pPr marL="609596" indent="-457200">
              <a:buFont typeface="Wingdings" pitchFamily="2" charset="2"/>
              <a:buChar char="Ø"/>
            </a:pPr>
            <a:r>
              <a:rPr lang="en-US" sz="2000" dirty="0" smtClean="0"/>
              <a:t>10, 22, 33, </a:t>
            </a:r>
            <a:r>
              <a:rPr lang="en-US" sz="2000" dirty="0" smtClean="0"/>
              <a:t>50</a:t>
            </a:r>
            <a:endParaRPr lang="en-US" sz="2000" dirty="0" smtClean="0"/>
          </a:p>
          <a:p>
            <a:pPr marL="609596" indent="-457200">
              <a:buFont typeface="Wingdings" pitchFamily="2" charset="2"/>
              <a:buChar char="Ø"/>
            </a:pPr>
            <a:r>
              <a:rPr lang="en-US" sz="2000" dirty="0" smtClean="0"/>
              <a:t>10, 22, 33, </a:t>
            </a:r>
            <a:r>
              <a:rPr lang="en-US" sz="2000" dirty="0" smtClean="0"/>
              <a:t>41</a:t>
            </a:r>
            <a:endParaRPr lang="en-US" sz="2000" dirty="0" smtClean="0"/>
          </a:p>
          <a:p>
            <a:pPr marL="609596" indent="-457200">
              <a:buFont typeface="Wingdings" pitchFamily="2" charset="2"/>
              <a:buChar char="Ø"/>
            </a:pPr>
            <a:endParaRPr lang="en-US" sz="2000" dirty="0" smtClean="0"/>
          </a:p>
          <a:p>
            <a:pPr marL="609596" indent="-457200">
              <a:buNone/>
            </a:pPr>
            <a:r>
              <a:rPr lang="en-US" sz="2000" dirty="0" smtClean="0"/>
              <a:t>*To print the elements responsible for the LIS, just start from the index with value ‘1’ and print all the</a:t>
            </a:r>
          </a:p>
          <a:p>
            <a:pPr marL="609596" indent="-457200">
              <a:buNone/>
            </a:pPr>
            <a:r>
              <a:rPr lang="en-US" sz="2000" dirty="0" smtClean="0"/>
              <a:t> elements starting from that element to all the other elements that have a value greater than the</a:t>
            </a:r>
          </a:p>
          <a:p>
            <a:pPr marL="609596" indent="-457200">
              <a:buNone/>
            </a:pPr>
            <a:r>
              <a:rPr lang="en-US" sz="2000" dirty="0" smtClean="0"/>
              <a:t> previous printed element.</a:t>
            </a:r>
          </a:p>
          <a:p>
            <a:pPr marL="609596" indent="-457200">
              <a:buNone/>
            </a:pPr>
            <a:r>
              <a:rPr lang="en-US" sz="2000" dirty="0" smtClean="0"/>
              <a:t>*The ‘</a:t>
            </a:r>
            <a:r>
              <a:rPr lang="en-US" sz="2000" dirty="0" err="1" smtClean="0"/>
              <a:t>lis</a:t>
            </a:r>
            <a:r>
              <a:rPr lang="en-US" sz="2000" dirty="0" smtClean="0"/>
              <a:t>’ array also gives us the LIS starting from any index we want as the source.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9828" y="484536"/>
          <a:ext cx="71120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" sz="18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aseline="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     </a:t>
                      </a:r>
                      <a:r>
                        <a:rPr lang="en" sz="2000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06766" y="1652934"/>
          <a:ext cx="7112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index=0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5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Linux Libertine"/>
              </a:rPr>
              <a:t>Application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0392" y="2660904"/>
            <a:ext cx="10671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02122"/>
                </a:solidFill>
                <a:effectLst/>
                <a:latin typeface="inherit"/>
              </a:rPr>
              <a:t>Part of </a:t>
            </a:r>
            <a:r>
              <a:rPr lang="en-US" b="1" i="0" dirty="0" smtClean="0">
                <a:solidFill>
                  <a:srgbClr val="202122"/>
                </a:solidFill>
                <a:effectLst/>
                <a:latin typeface="inherit"/>
              </a:rPr>
              <a:t>MUMmer (Maximum Unique Match finder)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inherit"/>
              </a:rPr>
              <a:t> system for aligning entire genomes.</a:t>
            </a:r>
          </a:p>
          <a:p>
            <a:pPr fontAlgn="base"/>
            <a:endParaRPr lang="en-US" b="0" i="0" dirty="0" smtClean="0">
              <a:solidFill>
                <a:srgbClr val="202122"/>
              </a:solidFill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02122"/>
                </a:solidFill>
                <a:effectLst/>
                <a:latin typeface="inherit"/>
              </a:rPr>
              <a:t>Used in </a:t>
            </a:r>
            <a:r>
              <a:rPr lang="en-US" b="1" i="0" dirty="0" smtClean="0">
                <a:solidFill>
                  <a:srgbClr val="202122"/>
                </a:solidFill>
                <a:effectLst/>
                <a:latin typeface="inherit"/>
              </a:rPr>
              <a:t>version control systems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inherit"/>
              </a:rPr>
              <a:t> like Git etc.</a:t>
            </a:r>
          </a:p>
          <a:p>
            <a:pPr fontAlgn="base"/>
            <a:endParaRPr lang="en-US" b="0" i="0" dirty="0" smtClean="0">
              <a:solidFill>
                <a:srgbClr val="202122"/>
              </a:solidFill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202122"/>
                </a:solidFill>
                <a:effectLst/>
                <a:latin typeface="inherit"/>
              </a:rPr>
              <a:t>Used in Patience Diff, a </a:t>
            </a:r>
            <a:r>
              <a:rPr lang="en-US" b="1" i="0" dirty="0" smtClean="0">
                <a:solidFill>
                  <a:srgbClr val="202122"/>
                </a:solidFill>
                <a:effectLst/>
                <a:latin typeface="inherit"/>
              </a:rPr>
              <a:t>diffing algorithm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inherit"/>
              </a:rPr>
              <a:t> (computes and displays the differences between the content  of files), which is used in the </a:t>
            </a:r>
            <a:r>
              <a:rPr lang="en-US" b="1" i="0" dirty="0" smtClean="0">
                <a:solidFill>
                  <a:srgbClr val="202122"/>
                </a:solidFill>
                <a:effectLst/>
                <a:latin typeface="inherit"/>
              </a:rPr>
              <a:t>“Bazaar”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inherit"/>
              </a:rPr>
              <a:t> (Bazaar is a version control system that helps you track project history over time and to collaborate easily with others..)</a:t>
            </a:r>
            <a:endParaRPr lang="en-US" b="0" i="0" dirty="0">
              <a:solidFill>
                <a:srgbClr val="202122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13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340" y="2810932"/>
            <a:ext cx="9601196" cy="130386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Thank you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Linux Libertine"/>
              </a:rPr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3816" y="2670048"/>
            <a:ext cx="10643616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In </a:t>
            </a:r>
            <a:r>
              <a:rPr lang="en-US" sz="2000" dirty="0"/>
              <a:t>the first 16 terms of the binary</a:t>
            </a:r>
            <a:r>
              <a:rPr lang="en-US" sz="2000" b="1" dirty="0"/>
              <a:t> </a:t>
            </a:r>
            <a:r>
              <a:rPr lang="en-US" sz="2000" dirty="0"/>
              <a:t>Van der Corput </a:t>
            </a:r>
            <a:r>
              <a:rPr lang="en-US" sz="2000" dirty="0" smtClean="0"/>
              <a:t>sequence</a:t>
            </a:r>
          </a:p>
          <a:p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chemeClr val="accent2"/>
                </a:solidFill>
              </a:rPr>
              <a:t>0</a:t>
            </a:r>
            <a:r>
              <a:rPr lang="en-US" sz="2000" dirty="0" smtClean="0"/>
              <a:t>, </a:t>
            </a:r>
            <a:r>
              <a:rPr lang="en-US" sz="2000" dirty="0"/>
              <a:t>8, 4, 12, </a:t>
            </a:r>
            <a:r>
              <a:rPr lang="en-US" sz="2000" b="1" dirty="0">
                <a:solidFill>
                  <a:schemeClr val="accent2"/>
                </a:solidFill>
              </a:rPr>
              <a:t>2</a:t>
            </a:r>
            <a:r>
              <a:rPr lang="en-US" sz="2000" dirty="0"/>
              <a:t>, 10, </a:t>
            </a:r>
            <a:r>
              <a:rPr lang="en-US" sz="2000" b="1" dirty="0">
                <a:solidFill>
                  <a:schemeClr val="accent2"/>
                </a:solidFill>
              </a:rPr>
              <a:t>6</a:t>
            </a:r>
            <a:r>
              <a:rPr lang="en-US" sz="2000" dirty="0"/>
              <a:t>, 14, 1, </a:t>
            </a:r>
            <a:r>
              <a:rPr lang="en-US" sz="2000" b="1" dirty="0">
                <a:solidFill>
                  <a:schemeClr val="accent2"/>
                </a:solidFill>
              </a:rPr>
              <a:t>9</a:t>
            </a:r>
            <a:r>
              <a:rPr lang="en-US" sz="2000" dirty="0"/>
              <a:t>, 5, 13, 3, </a:t>
            </a:r>
            <a:r>
              <a:rPr lang="en-US" sz="2000" b="1" dirty="0">
                <a:solidFill>
                  <a:schemeClr val="accent2"/>
                </a:solidFill>
              </a:rPr>
              <a:t>11</a:t>
            </a:r>
            <a:r>
              <a:rPr lang="en-US" sz="2000" dirty="0"/>
              <a:t>, 7, </a:t>
            </a:r>
            <a:r>
              <a:rPr lang="en-US" sz="2000" b="1" dirty="0" smtClean="0">
                <a:solidFill>
                  <a:schemeClr val="accent2"/>
                </a:solidFill>
              </a:rPr>
              <a:t>15</a:t>
            </a:r>
          </a:p>
          <a:p>
            <a:r>
              <a:rPr lang="en-US" sz="2000" dirty="0" smtClean="0"/>
              <a:t>  a </a:t>
            </a:r>
            <a:r>
              <a:rPr lang="en-US" sz="2000" dirty="0"/>
              <a:t>longest increasing subsequence </a:t>
            </a:r>
            <a:r>
              <a:rPr lang="en-US" sz="2000" dirty="0" smtClean="0"/>
              <a:t>is</a:t>
            </a:r>
          </a:p>
          <a:p>
            <a:r>
              <a:rPr lang="en-US" sz="2000" dirty="0" smtClean="0"/>
              <a:t>  0</a:t>
            </a:r>
            <a:r>
              <a:rPr lang="en-US" sz="2000" dirty="0"/>
              <a:t>, 2, 6, 9, 11, </a:t>
            </a:r>
            <a:r>
              <a:rPr lang="en-US" sz="2000" dirty="0" smtClean="0"/>
              <a:t>15. ( Numbers are not contiguous )</a:t>
            </a:r>
          </a:p>
          <a:p>
            <a:r>
              <a:rPr lang="en-US" sz="2000" dirty="0" smtClean="0"/>
              <a:t>  This </a:t>
            </a:r>
            <a:r>
              <a:rPr lang="en-US" sz="2000" dirty="0"/>
              <a:t>subsequence has length six; the input sequence has no seven-member increasing </a:t>
            </a:r>
            <a:r>
              <a:rPr lang="en-US" sz="2000" dirty="0" smtClean="0"/>
              <a:t>subsequences.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</a:t>
            </a:r>
            <a:r>
              <a:rPr lang="en-US" sz="2000" dirty="0"/>
              <a:t>longest increasing subsequence in this example is not the only </a:t>
            </a:r>
            <a:r>
              <a:rPr lang="en-US" sz="2000" dirty="0" smtClean="0"/>
              <a:t>solution ( Not unique ) : </a:t>
            </a:r>
            <a:r>
              <a:rPr lang="en-US" sz="2000" dirty="0"/>
              <a:t>for instance,</a:t>
            </a:r>
          </a:p>
          <a:p>
            <a:r>
              <a:rPr lang="en-US" sz="2000" dirty="0"/>
              <a:t>0, 4, 6, 9, 11, 15</a:t>
            </a:r>
          </a:p>
          <a:p>
            <a:r>
              <a:rPr lang="en-US" sz="2000" dirty="0"/>
              <a:t>0, 2, 6, 9, 13, 15</a:t>
            </a:r>
          </a:p>
          <a:p>
            <a:r>
              <a:rPr lang="en-US" sz="2000" dirty="0"/>
              <a:t>0, 4, 6, 9, 13, 15</a:t>
            </a:r>
          </a:p>
          <a:p>
            <a:r>
              <a:rPr lang="en-US" sz="2000" dirty="0"/>
              <a:t>are other increasing subsequences of equal length in the same input sequence.</a:t>
            </a:r>
          </a:p>
        </p:txBody>
      </p:sp>
    </p:spTree>
    <p:extLst>
      <p:ext uri="{BB962C8B-B14F-4D97-AF65-F5344CB8AC3E}">
        <p14:creationId xmlns:p14="http://schemas.microsoft.com/office/powerpoint/2010/main" xmlns="" val="5422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15600" y="71619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0000"/>
          </a:bodyPr>
          <a:lstStyle/>
          <a:p>
            <a:pPr algn="l"/>
            <a:r>
              <a:rPr lang="en" dirty="0"/>
              <a:t>                                   </a:t>
            </a:r>
            <a:r>
              <a:rPr lang="en" sz="3600" b="1" dirty="0"/>
              <a:t>Code</a:t>
            </a:r>
            <a:r>
              <a:rPr lang="en" sz="3600" dirty="0"/>
              <a:t>  </a:t>
            </a:r>
            <a:endParaRPr sz="3600"/>
          </a:p>
        </p:txBody>
      </p:sp>
      <p:sp>
        <p:nvSpPr>
          <p:cNvPr id="70" name="Google Shape;70;p15"/>
          <p:cNvSpPr txBox="1"/>
          <p:nvPr/>
        </p:nvSpPr>
        <p:spPr>
          <a:xfrm>
            <a:off x="818600" y="1223055"/>
            <a:ext cx="10554800" cy="634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r>
              <a:rPr lang="en" sz="1900" b="1" dirty="0"/>
              <a:t>#include &lt;iostream&gt;</a:t>
            </a:r>
            <a:endParaRPr sz="1900" b="1"/>
          </a:p>
          <a:p>
            <a:r>
              <a:rPr lang="en" sz="1900" b="1" dirty="0"/>
              <a:t>using namespace std;</a:t>
            </a:r>
            <a:endParaRPr sz="1900" b="1"/>
          </a:p>
          <a:p>
            <a:endParaRPr sz="1900" b="1"/>
          </a:p>
          <a:p>
            <a:pPr>
              <a:buClr>
                <a:schemeClr val="dk1"/>
              </a:buClr>
              <a:buSzPts val="1100"/>
            </a:pPr>
            <a:r>
              <a:rPr lang="en" sz="1900" b="1" dirty="0"/>
              <a:t>int </a:t>
            </a:r>
            <a:r>
              <a:rPr lang="en" sz="1900" b="1" dirty="0" smtClean="0"/>
              <a:t> recur_lis(int </a:t>
            </a:r>
            <a:r>
              <a:rPr lang="en" sz="1900" b="1" dirty="0"/>
              <a:t>arr[], int n, int* max_ref)</a:t>
            </a:r>
            <a:endParaRPr sz="1900" b="1"/>
          </a:p>
          <a:p>
            <a:pPr>
              <a:buClr>
                <a:schemeClr val="dk1"/>
              </a:buClr>
              <a:buSzPts val="1100"/>
            </a:pPr>
            <a:r>
              <a:rPr lang="en" sz="1900" b="1" dirty="0"/>
              <a:t>{</a:t>
            </a:r>
            <a:endParaRPr sz="1900" b="1"/>
          </a:p>
          <a:p>
            <a:pPr>
              <a:buClr>
                <a:schemeClr val="dk1"/>
              </a:buClr>
              <a:buSzPts val="1100"/>
            </a:pPr>
            <a:r>
              <a:rPr lang="en" sz="1900" b="1" dirty="0" smtClean="0"/>
              <a:t>         if </a:t>
            </a:r>
            <a:r>
              <a:rPr lang="en" sz="1900" b="1" dirty="0"/>
              <a:t>(n == 1)</a:t>
            </a:r>
            <a:endParaRPr sz="1900" b="1"/>
          </a:p>
          <a:p>
            <a:pPr>
              <a:buClr>
                <a:schemeClr val="dk1"/>
              </a:buClr>
              <a:buSzPts val="1100"/>
            </a:pPr>
            <a:r>
              <a:rPr lang="en" sz="1900" b="1" dirty="0"/>
              <a:t>	</a:t>
            </a:r>
            <a:r>
              <a:rPr lang="en" sz="1900" b="1" dirty="0" smtClean="0"/>
              <a:t>return </a:t>
            </a:r>
            <a:r>
              <a:rPr lang="en" sz="1900" b="1" dirty="0"/>
              <a:t>1;</a:t>
            </a:r>
            <a:endParaRPr sz="1900" b="1"/>
          </a:p>
          <a:p>
            <a:pPr>
              <a:buClr>
                <a:schemeClr val="dk1"/>
              </a:buClr>
              <a:buSzPts val="1100"/>
            </a:pPr>
            <a:r>
              <a:rPr lang="en" sz="1900" b="1" dirty="0"/>
              <a:t>         int res, max_ending_here = 1;</a:t>
            </a:r>
            <a:endParaRPr sz="1900" b="1"/>
          </a:p>
          <a:p>
            <a:pPr indent="609585">
              <a:buClr>
                <a:schemeClr val="dk1"/>
              </a:buClr>
              <a:buSzPts val="1100"/>
            </a:pPr>
            <a:r>
              <a:rPr lang="en" sz="1900" b="1" dirty="0"/>
              <a:t>for (int i = 1; i &lt; n; i++) {</a:t>
            </a:r>
            <a:endParaRPr sz="1900" b="1"/>
          </a:p>
          <a:p>
            <a:pPr>
              <a:buClr>
                <a:schemeClr val="dk1"/>
              </a:buClr>
              <a:buSzPts val="1100"/>
            </a:pPr>
            <a:r>
              <a:rPr lang="en" sz="1900" b="1" dirty="0"/>
              <a:t>	</a:t>
            </a:r>
            <a:r>
              <a:rPr lang="en" sz="1900" b="1" dirty="0" smtClean="0"/>
              <a:t>res </a:t>
            </a:r>
            <a:r>
              <a:rPr lang="en" sz="1900" b="1" dirty="0"/>
              <a:t>= </a:t>
            </a:r>
            <a:r>
              <a:rPr lang="en" sz="1900" b="1" dirty="0" smtClean="0"/>
              <a:t>recur_lis(arr</a:t>
            </a:r>
            <a:r>
              <a:rPr lang="en" sz="1900" b="1" dirty="0"/>
              <a:t>, i, max_ref);</a:t>
            </a:r>
            <a:endParaRPr sz="1900" b="1"/>
          </a:p>
          <a:p>
            <a:pPr>
              <a:buClr>
                <a:schemeClr val="dk1"/>
              </a:buClr>
              <a:buSzPts val="1100"/>
            </a:pPr>
            <a:r>
              <a:rPr lang="en" sz="1900" b="1" dirty="0"/>
              <a:t>	</a:t>
            </a:r>
            <a:r>
              <a:rPr lang="en" sz="1900" b="1" dirty="0" smtClean="0"/>
              <a:t>        if </a:t>
            </a:r>
            <a:r>
              <a:rPr lang="en" sz="1900" b="1" dirty="0"/>
              <a:t>(arr[i - 1] &lt; arr[n - 1</a:t>
            </a:r>
            <a:r>
              <a:rPr lang="en" sz="1900" b="1" dirty="0" smtClean="0"/>
              <a:t>]</a:t>
            </a:r>
            <a:r>
              <a:rPr sz="1900" b="1" smtClean="0"/>
              <a:t> </a:t>
            </a:r>
            <a:r>
              <a:rPr lang="en" sz="1900" b="1" dirty="0" smtClean="0"/>
              <a:t>&amp;&amp; </a:t>
            </a:r>
            <a:r>
              <a:rPr lang="en" sz="1900" b="1" dirty="0"/>
              <a:t>res + 1 &gt; max_ending_here)</a:t>
            </a:r>
            <a:endParaRPr sz="1900" b="1"/>
          </a:p>
          <a:p>
            <a:pPr>
              <a:buClr>
                <a:schemeClr val="dk1"/>
              </a:buClr>
              <a:buSzPts val="1100"/>
            </a:pPr>
            <a:r>
              <a:rPr lang="en" sz="1900" b="1" dirty="0"/>
              <a:t>		</a:t>
            </a:r>
            <a:r>
              <a:rPr lang="en" sz="1900" b="1" dirty="0" smtClean="0"/>
              <a:t>max_ending_here </a:t>
            </a:r>
            <a:r>
              <a:rPr lang="en" sz="1900" b="1" dirty="0"/>
              <a:t>= res + 1;</a:t>
            </a:r>
            <a:endParaRPr sz="1900" b="1"/>
          </a:p>
          <a:p>
            <a:r>
              <a:rPr lang="en" sz="1900" b="1" dirty="0"/>
              <a:t> </a:t>
            </a:r>
            <a:r>
              <a:rPr lang="en" sz="1900" b="1" dirty="0" smtClean="0"/>
              <a:t>        }</a:t>
            </a:r>
            <a:endParaRPr sz="1900" b="1"/>
          </a:p>
          <a:p>
            <a:r>
              <a:rPr lang="en" sz="1900" b="1" dirty="0"/>
              <a:t>         </a:t>
            </a:r>
            <a:r>
              <a:rPr lang="en" sz="1900" b="1" dirty="0" smtClean="0"/>
              <a:t>if </a:t>
            </a:r>
            <a:r>
              <a:rPr lang="en" sz="1900" b="1" dirty="0"/>
              <a:t>(*max_ref &lt; max_ending_here)</a:t>
            </a:r>
            <a:endParaRPr sz="1900" b="1"/>
          </a:p>
          <a:p>
            <a:r>
              <a:rPr lang="en" sz="1900" b="1" dirty="0"/>
              <a:t>		   </a:t>
            </a:r>
            <a:r>
              <a:rPr lang="en" sz="1900" b="1" dirty="0" smtClean="0"/>
              <a:t>*</a:t>
            </a:r>
            <a:r>
              <a:rPr lang="en" sz="1900" b="1" dirty="0"/>
              <a:t>max_ref = max_ending_here;</a:t>
            </a:r>
            <a:endParaRPr sz="1900" b="1"/>
          </a:p>
          <a:p>
            <a:pPr indent="609585"/>
            <a:endParaRPr lang="en" sz="1900" b="1" dirty="0"/>
          </a:p>
          <a:p>
            <a:pPr indent="609585"/>
            <a:r>
              <a:rPr lang="en" sz="1900" b="1" dirty="0" smtClean="0"/>
              <a:t>return </a:t>
            </a:r>
            <a:r>
              <a:rPr lang="en" sz="1900" b="1" dirty="0"/>
              <a:t>max_ending_here;</a:t>
            </a:r>
            <a:endParaRPr sz="1900" b="1"/>
          </a:p>
          <a:p>
            <a:r>
              <a:rPr lang="en" sz="1900" b="1" dirty="0"/>
              <a:t>}</a:t>
            </a:r>
            <a:endParaRPr sz="1900" b="1"/>
          </a:p>
          <a:p>
            <a:pPr>
              <a:buClr>
                <a:schemeClr val="dk1"/>
              </a:buClr>
              <a:buSzPts val="1100"/>
            </a:pPr>
            <a:endParaRPr b="1"/>
          </a:p>
          <a:p>
            <a:pPr>
              <a:buClr>
                <a:schemeClr val="dk1"/>
              </a:buClr>
              <a:buSzPts val="1100"/>
            </a:pPr>
            <a:endParaRPr/>
          </a:p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537674" y="218364"/>
            <a:ext cx="4852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 smtClean="0"/>
              <a:t>1. Solving by Recursion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40367" y="458833"/>
            <a:ext cx="11350800" cy="6186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lnSpc>
                <a:spcPct val="95000"/>
              </a:lnSpc>
              <a:buClr>
                <a:schemeClr val="dk1"/>
              </a:buClr>
              <a:buSzPts val="1100"/>
              <a:buNone/>
            </a:pPr>
            <a:r>
              <a:rPr lang="en" sz="1900" b="1" dirty="0"/>
              <a:t>int lis(int arr[], int n){</a:t>
            </a:r>
            <a:endParaRPr sz="1900" b="1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100"/>
              <a:buNone/>
            </a:pPr>
            <a:r>
              <a:rPr lang="en" sz="1900" b="1" dirty="0"/>
              <a:t> </a:t>
            </a:r>
            <a:r>
              <a:rPr lang="en" sz="1900" b="1" dirty="0" smtClean="0"/>
              <a:t>         int </a:t>
            </a:r>
            <a:r>
              <a:rPr lang="en" sz="1900" b="1" dirty="0"/>
              <a:t>max = 1;</a:t>
            </a:r>
            <a:endParaRPr sz="1900" b="1"/>
          </a:p>
          <a:p>
            <a:pPr marL="0" indent="609585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b="1" dirty="0"/>
              <a:t>recur_lis(arr, n, &amp;max);</a:t>
            </a:r>
            <a:endParaRPr sz="1900" b="1"/>
          </a:p>
          <a:p>
            <a:pPr marL="0" indent="609585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b="1" dirty="0"/>
              <a:t>return max;</a:t>
            </a:r>
            <a:endParaRPr sz="1900" b="1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100"/>
              <a:buNone/>
            </a:pPr>
            <a:r>
              <a:rPr lang="en" sz="1900" b="1" dirty="0"/>
              <a:t>}</a:t>
            </a:r>
            <a:endParaRPr sz="1900" b="1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100"/>
              <a:buNone/>
            </a:pPr>
            <a:r>
              <a:rPr lang="en" sz="1900" b="1" dirty="0"/>
              <a:t>int main(){</a:t>
            </a:r>
            <a:endParaRPr sz="1900" b="1"/>
          </a:p>
          <a:p>
            <a:pPr marL="0" indent="609585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b="1" dirty="0"/>
              <a:t>int arr[] = { </a:t>
            </a:r>
            <a:r>
              <a:rPr lang="en" sz="1900" b="1" dirty="0">
                <a:solidFill>
                  <a:srgbClr val="FF0000"/>
                </a:solidFill>
              </a:rPr>
              <a:t>10</a:t>
            </a:r>
            <a:r>
              <a:rPr lang="en" sz="1900" b="1" dirty="0"/>
              <a:t>, </a:t>
            </a:r>
            <a:r>
              <a:rPr lang="en" sz="1900" b="1" dirty="0">
                <a:solidFill>
                  <a:srgbClr val="FF0000"/>
                </a:solidFill>
              </a:rPr>
              <a:t>22</a:t>
            </a:r>
            <a:r>
              <a:rPr lang="en" sz="1900" b="1" dirty="0"/>
              <a:t>, 9, </a:t>
            </a:r>
            <a:r>
              <a:rPr lang="en" sz="1900" b="1" dirty="0">
                <a:solidFill>
                  <a:srgbClr val="FF0000"/>
                </a:solidFill>
              </a:rPr>
              <a:t>33</a:t>
            </a:r>
            <a:r>
              <a:rPr lang="en" sz="1900" b="1" dirty="0"/>
              <a:t>, 21, </a:t>
            </a:r>
            <a:r>
              <a:rPr lang="en" sz="1900" b="1" dirty="0">
                <a:solidFill>
                  <a:srgbClr val="FF0000"/>
                </a:solidFill>
              </a:rPr>
              <a:t>50</a:t>
            </a:r>
            <a:r>
              <a:rPr lang="en" sz="1900" b="1" dirty="0"/>
              <a:t>, 41, </a:t>
            </a:r>
            <a:r>
              <a:rPr lang="en" sz="1900" b="1" dirty="0">
                <a:solidFill>
                  <a:srgbClr val="FF0000"/>
                </a:solidFill>
              </a:rPr>
              <a:t>60</a:t>
            </a:r>
            <a:r>
              <a:rPr lang="en" sz="1900" b="1" dirty="0"/>
              <a:t> };</a:t>
            </a:r>
            <a:endParaRPr sz="1900" b="1"/>
          </a:p>
          <a:p>
            <a:pPr marL="0" indent="0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b="1" dirty="0" smtClean="0"/>
              <a:t>         int </a:t>
            </a:r>
            <a:r>
              <a:rPr lang="en" sz="1900" b="1" dirty="0"/>
              <a:t>n = sizeof(arr) / sizeof(arr[0</a:t>
            </a:r>
            <a:r>
              <a:rPr lang="en" sz="1900" b="1" dirty="0" smtClean="0"/>
              <a:t>]);</a:t>
            </a:r>
            <a:endParaRPr lang="en" sz="1900" b="1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b="1" dirty="0"/>
              <a:t> </a:t>
            </a:r>
            <a:r>
              <a:rPr lang="en" sz="1900" b="1" dirty="0" smtClean="0"/>
              <a:t>        cout </a:t>
            </a:r>
            <a:r>
              <a:rPr lang="en" sz="1900" b="1" dirty="0"/>
              <a:t>&lt;&lt;"Length of lis is "&lt;&lt; lis(arr, n);</a:t>
            </a:r>
            <a:endParaRPr sz="1900" b="1"/>
          </a:p>
          <a:p>
            <a:pPr marL="0" indent="0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b="1" dirty="0"/>
              <a:t> </a:t>
            </a:r>
            <a:r>
              <a:rPr lang="en" sz="1900" b="1" dirty="0" smtClean="0"/>
              <a:t>        return </a:t>
            </a:r>
            <a:r>
              <a:rPr lang="en" sz="1900" b="1" dirty="0"/>
              <a:t>0;                                                   </a:t>
            </a:r>
            <a:endParaRPr sz="1900" b="1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1100"/>
              <a:buNone/>
            </a:pPr>
            <a:r>
              <a:rPr lang="en" sz="1900" b="1" dirty="0"/>
              <a:t>}         </a:t>
            </a:r>
            <a:endParaRPr sz="1900" b="1"/>
          </a:p>
          <a:p>
            <a:pPr marL="0" indent="0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900" b="1" dirty="0"/>
              <a:t>Output : </a:t>
            </a:r>
            <a:r>
              <a:rPr lang="en" sz="1900" dirty="0">
                <a:solidFill>
                  <a:srgbClr val="273239"/>
                </a:solidFill>
              </a:rPr>
              <a:t>Length of lis is 5.</a:t>
            </a:r>
            <a:endParaRPr sz="1900"/>
          </a:p>
          <a:p>
            <a:pPr marL="0" indent="0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1900"/>
          </a:p>
          <a:p>
            <a:pPr marL="0" indent="0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440"/>
              <a:buNone/>
            </a:pP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29247" y="866322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0000"/>
          </a:bodyPr>
          <a:lstStyle/>
          <a:p>
            <a:pPr algn="l"/>
            <a:r>
              <a:rPr lang="en" dirty="0"/>
              <a:t>                              </a:t>
            </a:r>
            <a:r>
              <a:rPr lang="en" sz="3600" b="1" u="sng" dirty="0"/>
              <a:t>Recursive Tree</a:t>
            </a:r>
            <a:endParaRPr sz="3600" b="1" u="sng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832512" y="1458033"/>
            <a:ext cx="10943887" cy="5321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0" indent="0">
              <a:lnSpc>
                <a:spcPct val="105000"/>
              </a:lnSpc>
              <a:buSzPts val="605"/>
              <a:buNone/>
            </a:pPr>
            <a:r>
              <a:rPr lang="en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Input  : arr[] = {3, 10, 2, 11}</a:t>
            </a:r>
            <a:endParaRPr sz="18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SzPts val="605"/>
              <a:buNone/>
            </a:pPr>
            <a:r>
              <a:rPr lang="en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f(i): Denotes LIS of subarray ending at index 'i'</a:t>
            </a:r>
            <a:endParaRPr sz="18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SzPts val="605"/>
              <a:buNone/>
            </a:pPr>
            <a:r>
              <a:rPr lang="en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(LIS(1)=1)</a:t>
            </a:r>
            <a:endParaRPr sz="18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SzPts val="605"/>
              <a:buNone/>
            </a:pPr>
            <a:r>
              <a:rPr lang="en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f(4)    {f(4) = 1 + max(f(1), f(2), f(3))}</a:t>
            </a:r>
            <a:endParaRPr sz="18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SzPts val="605"/>
              <a:buNone/>
            </a:pPr>
            <a:r>
              <a:rPr lang="en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/    |    \</a:t>
            </a:r>
            <a:endParaRPr sz="18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SzPts val="605"/>
              <a:buNone/>
            </a:pPr>
            <a:r>
              <a:rPr lang="en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f(1)  f(2)  f(3)   {f(3) = 1, f(2) and f(1) are &gt; f(3)}</a:t>
            </a:r>
            <a:endParaRPr sz="18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SzPts val="605"/>
              <a:buNone/>
            </a:pPr>
            <a:r>
              <a:rPr lang="en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|      |  \</a:t>
            </a:r>
            <a:endParaRPr sz="18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SzPts val="605"/>
              <a:buNone/>
            </a:pPr>
            <a:r>
              <a:rPr lang="en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f(1)    f(2)  f(1) {f(2) = 1 + max(f(1)}</a:t>
            </a:r>
            <a:endParaRPr sz="18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SzPts val="605"/>
              <a:buNone/>
            </a:pPr>
            <a:r>
              <a:rPr lang="en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|</a:t>
            </a:r>
            <a:endParaRPr sz="18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3994" marR="253994" indent="0">
              <a:lnSpc>
                <a:spcPct val="105000"/>
              </a:lnSpc>
              <a:spcBef>
                <a:spcPts val="1600"/>
              </a:spcBef>
              <a:buClr>
                <a:schemeClr val="dk1"/>
              </a:buClr>
              <a:buSzPts val="605"/>
              <a:buNone/>
            </a:pPr>
            <a:r>
              <a:rPr lang="en" sz="1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f(1) {f(1) = 1}</a:t>
            </a:r>
            <a:endParaRPr sz="1800" b="1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spcBef>
                <a:spcPts val="1067"/>
              </a:spcBef>
              <a:spcAft>
                <a:spcPts val="1600"/>
              </a:spcAft>
              <a:buSzPts val="605"/>
              <a:buNone/>
            </a:pPr>
            <a:r>
              <a:rPr lang="en" sz="2300" dirty="0"/>
              <a:t> </a:t>
            </a:r>
            <a:endParaRPr sz="2300"/>
          </a:p>
        </p:txBody>
      </p:sp>
      <p:sp>
        <p:nvSpPr>
          <p:cNvPr id="64" name="Google Shape;64;p14"/>
          <p:cNvSpPr txBox="1"/>
          <p:nvPr/>
        </p:nvSpPr>
        <p:spPr>
          <a:xfrm>
            <a:off x="573100" y="3306800"/>
            <a:ext cx="94276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0000"/>
          </a:bodyPr>
          <a:lstStyle/>
          <a:p>
            <a:pPr algn="l"/>
            <a:r>
              <a:rPr lang="en" dirty="0"/>
              <a:t>                  </a:t>
            </a:r>
            <a:r>
              <a:rPr lang="en" b="1" dirty="0"/>
              <a:t>Time </a:t>
            </a:r>
            <a:r>
              <a:rPr lang="en" b="1" dirty="0" smtClean="0"/>
              <a:t>Complexity (Recursion</a:t>
            </a:r>
            <a:r>
              <a:rPr lang="en" b="1" dirty="0"/>
              <a:t>)</a:t>
            </a:r>
            <a:endParaRPr b="1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3300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00" b="1" dirty="0">
                <a:solidFill>
                  <a:srgbClr val="273239"/>
                </a:solidFill>
                <a:highlight>
                  <a:srgbClr val="FFFFFF"/>
                </a:highlight>
              </a:rPr>
              <a:t>Complexity Analysis:</a:t>
            </a:r>
            <a:r>
              <a:rPr lang="en" sz="1900" dirty="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914377" indent="-423323">
              <a:lnSpc>
                <a:spcPct val="158000"/>
              </a:lnSpc>
              <a:spcBef>
                <a:spcPts val="1067"/>
              </a:spcBef>
              <a:buClr>
                <a:srgbClr val="273239"/>
              </a:buClr>
              <a:buSzPts val="1400"/>
            </a:pPr>
            <a:r>
              <a:rPr lang="en" sz="1900" b="1" dirty="0">
                <a:solidFill>
                  <a:srgbClr val="273239"/>
                </a:solidFill>
                <a:highlight>
                  <a:srgbClr val="FFFFFF"/>
                </a:highlight>
              </a:rPr>
              <a:t>Time Complexity:</a:t>
            </a:r>
            <a:r>
              <a:rPr lang="en" sz="1900" dirty="0">
                <a:solidFill>
                  <a:srgbClr val="273239"/>
                </a:solidFill>
                <a:highlight>
                  <a:srgbClr val="FFFFFF"/>
                </a:highlight>
              </a:rPr>
              <a:t> The time complexity of this recursive approach is </a:t>
            </a:r>
            <a:r>
              <a:rPr lang="en" sz="1900" dirty="0" smtClean="0">
                <a:solidFill>
                  <a:srgbClr val="273239"/>
                </a:solidFill>
                <a:highlight>
                  <a:srgbClr val="FFFFFF"/>
                </a:highlight>
              </a:rPr>
              <a:t>exponential (</a:t>
            </a:r>
            <a:r>
              <a:rPr lang="en-US" sz="1900" dirty="0" smtClean="0"/>
              <a:t>2</a:t>
            </a:r>
            <a:r>
              <a:rPr lang="en-US" sz="1900" baseline="30000" dirty="0" smtClean="0"/>
              <a:t>n </a:t>
            </a:r>
            <a:r>
              <a:rPr lang="en" sz="1900" dirty="0" smtClean="0">
                <a:solidFill>
                  <a:srgbClr val="273239"/>
                </a:solidFill>
                <a:highlight>
                  <a:srgbClr val="FFFFFF"/>
                </a:highlight>
              </a:rPr>
              <a:t>) as </a:t>
            </a:r>
            <a:r>
              <a:rPr lang="en" sz="1900" dirty="0">
                <a:solidFill>
                  <a:srgbClr val="273239"/>
                </a:solidFill>
                <a:highlight>
                  <a:srgbClr val="FFFFFF"/>
                </a:highlight>
              </a:rPr>
              <a:t>there is a case of overlapping subproblems as explained in the recursive tree diagram above.</a:t>
            </a: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914377" indent="-423323">
              <a:lnSpc>
                <a:spcPct val="158000"/>
              </a:lnSpc>
              <a:buClr>
                <a:srgbClr val="273239"/>
              </a:buClr>
              <a:buSzPts val="1400"/>
            </a:pPr>
            <a:r>
              <a:rPr lang="en" sz="1900" b="1" dirty="0">
                <a:solidFill>
                  <a:srgbClr val="273239"/>
                </a:solidFill>
                <a:highlight>
                  <a:srgbClr val="FFFFFF"/>
                </a:highlight>
              </a:rPr>
              <a:t>Space Complexity:</a:t>
            </a:r>
            <a:r>
              <a:rPr lang="en" sz="1900" dirty="0">
                <a:solidFill>
                  <a:srgbClr val="273239"/>
                </a:solidFill>
                <a:highlight>
                  <a:srgbClr val="FFFFFF"/>
                </a:highlight>
              </a:rPr>
              <a:t> O(1). No external space used for storing values apart from the internal stack space.</a:t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48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2630</Words>
  <Application>Microsoft Office PowerPoint</Application>
  <PresentationFormat>Custom</PresentationFormat>
  <Paragraphs>1553</Paragraphs>
  <Slides>48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Organic</vt:lpstr>
      <vt:lpstr>              United International University Spring 2022</vt:lpstr>
      <vt:lpstr> Longest Increasing Subsequence</vt:lpstr>
      <vt:lpstr>Slide 3</vt:lpstr>
      <vt:lpstr>Slide 4</vt:lpstr>
      <vt:lpstr>Example</vt:lpstr>
      <vt:lpstr>                                   Code  </vt:lpstr>
      <vt:lpstr>Slide 7</vt:lpstr>
      <vt:lpstr>                              Recursive Tree</vt:lpstr>
      <vt:lpstr>                  Time Complexity (Recursion)</vt:lpstr>
      <vt:lpstr>                    2. Memoization Dynamic Programming</vt:lpstr>
      <vt:lpstr>Slide 11</vt:lpstr>
      <vt:lpstr>Slide 12</vt:lpstr>
      <vt:lpstr>             3. Tabulation Dynamic Programming</vt:lpstr>
      <vt:lpstr>                              Complexity</vt:lpstr>
      <vt:lpstr>                                     Code</vt:lpstr>
      <vt:lpstr>Slide 16</vt:lpstr>
      <vt:lpstr>Simulation Of Tabulation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Application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increasing subsequence</dc:title>
  <dc:creator>Microsoft account</dc:creator>
  <cp:lastModifiedBy>SMART LINK</cp:lastModifiedBy>
  <cp:revision>62</cp:revision>
  <dcterms:created xsi:type="dcterms:W3CDTF">2022-05-12T06:29:34Z</dcterms:created>
  <dcterms:modified xsi:type="dcterms:W3CDTF">2022-05-13T16:47:39Z</dcterms:modified>
</cp:coreProperties>
</file>