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Fira Code Light"/>
      <p:regular r:id="rId30"/>
      <p:bold r:id="rId31"/>
    </p:embeddedFont>
    <p:embeddedFont>
      <p:font typeface="Bebas Neue"/>
      <p:regular r:id="rId32"/>
    </p:embeddedFont>
    <p:embeddedFont>
      <p:font typeface="Fira Code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126B1C-CEB1-47E4-A427-AF4C6F66298D}">
  <a:tblStyle styleId="{EC126B1C-CEB1-47E4-A427-AF4C6F662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Light-bold.fntdata"/><Relationship Id="rId30" Type="http://schemas.openxmlformats.org/officeDocument/2006/relationships/font" Target="fonts/FiraCodeLight-regular.fntdata"/><Relationship Id="rId11" Type="http://schemas.openxmlformats.org/officeDocument/2006/relationships/slide" Target="slides/slide6.xml"/><Relationship Id="rId33" Type="http://schemas.openxmlformats.org/officeDocument/2006/relationships/font" Target="fonts/FiraCode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FiraCod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9c6364f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29c6364f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c3688d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1c3688d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1c3688d5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1c3688d5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994cc2cf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2994cc2cf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9c6364f4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29c6364f4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9c6364f4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29c6364f4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9c6364f4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29c6364f4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29c6364f4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29c6364f4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29c6364f4b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29c6364f4b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29c6364f4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29c6364f4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6584017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6584017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29c6364f4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29c6364f4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fb17d587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fb17d587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f6584017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f6584017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29e5366f62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29e5366f62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29e5366f62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29e5366f62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ad8134eea_0_2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ad8134eea_0_2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9e5366f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9e5366f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9e5366f62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29e5366f62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ad8134ee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fad8134ee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63248dfcf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63248dfcf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9e5366f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29e5366f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994cc2cf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994cc2cf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1004763" y="2802800"/>
            <a:ext cx="37878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Mysun Mashira           011201011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Rushali Sharif Uddin    011201144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Musfirat Hossain        011201018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2" name="Google Shape;392;p28"/>
          <p:cNvSpPr txBox="1"/>
          <p:nvPr>
            <p:ph type="ctrTitle"/>
          </p:nvPr>
        </p:nvSpPr>
        <p:spPr>
          <a:xfrm>
            <a:off x="926425" y="951750"/>
            <a:ext cx="4233000" cy="19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/Needleman-Wunsch Algorithm</a:t>
            </a:r>
            <a:r>
              <a:rPr lang="en"/>
              <a:t> </a:t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3" name="Google Shape;423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8" name="Google Shape;428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4" name="Google Shape;444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" name="Google Shape;447;p28"/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8" name="Google Shape;448;p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82" name="Google Shape;782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5" name="Google Shape;785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6" name="Google Shape;786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7" name="Google Shape;787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88" name="Google Shape;788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9" name="Google Shape;789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90" name="Google Shape;790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1" name="Google Shape;791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92" name="Google Shape;792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3" name="Google Shape;793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5" name="Google Shape;795;p37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6" name="Google Shape;796;p3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7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7"/>
          <p:cNvSpPr txBox="1"/>
          <p:nvPr/>
        </p:nvSpPr>
        <p:spPr>
          <a:xfrm>
            <a:off x="5740875" y="1012500"/>
            <a:ext cx="259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Second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Fill the matrix</a:t>
            </a:r>
            <a:endParaRPr sz="2500">
              <a:solidFill>
                <a:schemeClr val="lt1"/>
              </a:solidFill>
            </a:endParaRPr>
          </a:p>
        </p:txBody>
      </p:sp>
      <p:graphicFrame>
        <p:nvGraphicFramePr>
          <p:cNvPr id="802" name="Google Shape;802;p37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3" name="Google Shape;803;p37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5" name="Google Shape;805;p37"/>
          <p:cNvSpPr txBox="1"/>
          <p:nvPr/>
        </p:nvSpPr>
        <p:spPr>
          <a:xfrm>
            <a:off x="5740875" y="1903500"/>
            <a:ext cx="259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1: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Diagonally-&gt;Match-&gt;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+1-&gt;0+1-&gt;1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2:-1+(-1)-&gt;-2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3-&gt;-1+(-1)-&gt;-2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max(1,-2,-2)=1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718875" y="189025"/>
            <a:ext cx="22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2" name="Google Shape;812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5" name="Google Shape;815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6" name="Google Shape;816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7" name="Google Shape;817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18" name="Google Shape;818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9" name="Google Shape;819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20" name="Google Shape;820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1" name="Google Shape;821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2" name="Google Shape;822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23" name="Google Shape;823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5" name="Google Shape;825;p38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6" name="Google Shape;826;p3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8"/>
          <p:cNvSpPr txBox="1"/>
          <p:nvPr/>
        </p:nvSpPr>
        <p:spPr>
          <a:xfrm>
            <a:off x="5740875" y="1012500"/>
            <a:ext cx="259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Second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Fill the matrix</a:t>
            </a:r>
            <a:endParaRPr sz="2500">
              <a:solidFill>
                <a:schemeClr val="lt1"/>
              </a:solidFill>
            </a:endParaRPr>
          </a:p>
        </p:txBody>
      </p:sp>
      <p:graphicFrame>
        <p:nvGraphicFramePr>
          <p:cNvPr id="832" name="Google Shape;832;p38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3" name="Google Shape;833;p38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5740875" y="1903500"/>
            <a:ext cx="259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1: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Diagonally-&gt;Mismatch-&gt;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-1-&gt;-1-1-&gt;-2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2:1+(-1)-&gt;0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3:-2+(-1)-&gt;-3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max(-2,0,-3)=0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6" name="Google Shape;836;p38"/>
          <p:cNvSpPr txBox="1"/>
          <p:nvPr/>
        </p:nvSpPr>
        <p:spPr>
          <a:xfrm>
            <a:off x="789750" y="253125"/>
            <a:ext cx="263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42" name="Google Shape;84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5" name="Google Shape;84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6" name="Google Shape;84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7" name="Google Shape;84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8" name="Google Shape;84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9" name="Google Shape;84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0" name="Google Shape;85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1" name="Google Shape;85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52" name="Google Shape;85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3" name="Google Shape;85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5" name="Google Shape;855;p39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6" name="Google Shape;856;p3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9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9"/>
          <p:cNvSpPr txBox="1"/>
          <p:nvPr/>
        </p:nvSpPr>
        <p:spPr>
          <a:xfrm>
            <a:off x="5740875" y="1012500"/>
            <a:ext cx="259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Second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Fill the matrix</a:t>
            </a:r>
            <a:endParaRPr sz="2500">
              <a:solidFill>
                <a:schemeClr val="lt1"/>
              </a:solidFill>
            </a:endParaRPr>
          </a:p>
        </p:txBody>
      </p:sp>
      <p:graphicFrame>
        <p:nvGraphicFramePr>
          <p:cNvPr id="862" name="Google Shape;862;p39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3" name="Google Shape;863;p39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5740875" y="1903500"/>
            <a:ext cx="25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708750" y="192375"/>
            <a:ext cx="222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2" name="Google Shape;872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5" name="Google Shape;875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6" name="Google Shape;876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7" name="Google Shape;877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78" name="Google Shape;878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9" name="Google Shape;879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0" name="Google Shape;880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1" name="Google Shape;881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82" name="Google Shape;882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3" name="Google Shape;883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5" name="Google Shape;885;p40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6" name="Google Shape;886;p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0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0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Second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Fill the matrix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892" name="Google Shape;892;p40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3" name="Google Shape;893;p40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820125" y="263250"/>
            <a:ext cx="22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01" name="Google Shape;901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4" name="Google Shape;904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5" name="Google Shape;905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6" name="Google Shape;906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7" name="Google Shape;907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8" name="Google Shape;908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9" name="Google Shape;909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0" name="Google Shape;910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11" name="Google Shape;911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2" name="Google Shape;912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4" name="Google Shape;914;p41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5" name="Google Shape;915;p4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1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1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Third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Traceback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921" name="Google Shape;921;p41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922" name="Google Shape;922;p41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5811750" y="2495050"/>
            <a:ext cx="2268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</a:t>
            </a:r>
            <a:r>
              <a:rPr lang="en" sz="2300">
                <a:solidFill>
                  <a:schemeClr val="lt1"/>
                </a:solidFill>
              </a:rPr>
              <a:t>A=X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A=Y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25" name="Google Shape;925;p41"/>
          <p:cNvSpPr/>
          <p:nvPr/>
        </p:nvSpPr>
        <p:spPr>
          <a:xfrm rot="3258773">
            <a:off x="4829645" y="3766532"/>
            <a:ext cx="334271" cy="27774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1"/>
          <p:cNvSpPr txBox="1"/>
          <p:nvPr/>
        </p:nvSpPr>
        <p:spPr>
          <a:xfrm>
            <a:off x="769500" y="273375"/>
            <a:ext cx="237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2" name="Google Shape;932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5" name="Google Shape;935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6" name="Google Shape;936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38" name="Google Shape;938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0" name="Google Shape;940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1" name="Google Shape;941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42" name="Google Shape;942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43" name="Google Shape;943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5" name="Google Shape;945;p42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6" name="Google Shape;946;p4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2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2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Third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Traceback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952" name="Google Shape;952;p42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953" name="Google Shape;953;p42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5" name="Google Shape;955;p42"/>
          <p:cNvSpPr txBox="1"/>
          <p:nvPr/>
        </p:nvSpPr>
        <p:spPr>
          <a:xfrm>
            <a:off x="5791500" y="2541875"/>
            <a:ext cx="2399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    </a:t>
            </a:r>
            <a:r>
              <a:rPr lang="en" sz="2300">
                <a:solidFill>
                  <a:schemeClr val="lt1"/>
                </a:solidFill>
              </a:rPr>
              <a:t>T A=X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</a:t>
            </a:r>
            <a:r>
              <a:rPr lang="en" sz="2300">
                <a:solidFill>
                  <a:schemeClr val="lt1"/>
                </a:solidFill>
              </a:rPr>
              <a:t>T A=Y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56" name="Google Shape;956;p42"/>
          <p:cNvSpPr/>
          <p:nvPr/>
        </p:nvSpPr>
        <p:spPr>
          <a:xfrm rot="3150593">
            <a:off x="4161277" y="3371605"/>
            <a:ext cx="293777" cy="23281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2"/>
          <p:cNvSpPr/>
          <p:nvPr/>
        </p:nvSpPr>
        <p:spPr>
          <a:xfrm rot="3474639">
            <a:off x="4870160" y="3796742"/>
            <a:ext cx="303817" cy="20310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2"/>
          <p:cNvSpPr txBox="1"/>
          <p:nvPr/>
        </p:nvSpPr>
        <p:spPr>
          <a:xfrm>
            <a:off x="759375" y="189025"/>
            <a:ext cx="202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64" name="Google Shape;964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7" name="Google Shape;967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8" name="Google Shape;968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9" name="Google Shape;969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70" name="Google Shape;970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1" name="Google Shape;971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72" name="Google Shape;972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3" name="Google Shape;973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74" name="Google Shape;974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5" name="Google Shape;975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7" name="Google Shape;977;p43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8" name="Google Shape;978;p4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3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3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Third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Traceback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984" name="Google Shape;984;p43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985" name="Google Shape;985;p43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5902875" y="2531250"/>
            <a:ext cx="2268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A T A=X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</a:t>
            </a:r>
            <a:r>
              <a:rPr lang="en" sz="2300">
                <a:solidFill>
                  <a:schemeClr val="lt1"/>
                </a:solidFill>
              </a:rPr>
              <a:t>T A=Y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88" name="Google Shape;988;p43"/>
          <p:cNvSpPr/>
          <p:nvPr/>
        </p:nvSpPr>
        <p:spPr>
          <a:xfrm>
            <a:off x="3877875" y="2926125"/>
            <a:ext cx="253200" cy="202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3"/>
          <p:cNvSpPr/>
          <p:nvPr/>
        </p:nvSpPr>
        <p:spPr>
          <a:xfrm rot="3514226">
            <a:off x="4201868" y="3422190"/>
            <a:ext cx="303768" cy="20251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3"/>
          <p:cNvSpPr/>
          <p:nvPr/>
        </p:nvSpPr>
        <p:spPr>
          <a:xfrm rot="3284791">
            <a:off x="4900638" y="3837335"/>
            <a:ext cx="253121" cy="20234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1" name="Google Shape;991;p43"/>
          <p:cNvCxnSpPr/>
          <p:nvPr/>
        </p:nvCxnSpPr>
        <p:spPr>
          <a:xfrm>
            <a:off x="6986250" y="3229875"/>
            <a:ext cx="25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43"/>
          <p:cNvSpPr txBox="1"/>
          <p:nvPr/>
        </p:nvSpPr>
        <p:spPr>
          <a:xfrm>
            <a:off x="708750" y="212625"/>
            <a:ext cx="19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8" name="Google Shape;998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1" name="Google Shape;1001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02" name="Google Shape;1002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3" name="Google Shape;1003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04" name="Google Shape;1004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5" name="Google Shape;1005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06" name="Google Shape;1006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8" name="Google Shape;1008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9" name="Google Shape;1009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1" name="Google Shape;1011;p44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2" name="Google Shape;1012;p4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4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4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Third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Traceback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1018" name="Google Shape;1018;p44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019" name="Google Shape;1019;p44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1" name="Google Shape;1021;p44"/>
          <p:cNvSpPr txBox="1"/>
          <p:nvPr/>
        </p:nvSpPr>
        <p:spPr>
          <a:xfrm>
            <a:off x="5902875" y="2531250"/>
            <a:ext cx="2268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C A T </a:t>
            </a:r>
            <a:r>
              <a:rPr lang="en" sz="2300">
                <a:solidFill>
                  <a:schemeClr val="lt1"/>
                </a:solidFill>
              </a:rPr>
              <a:t>A=X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2300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        </a:t>
            </a:r>
            <a:r>
              <a:rPr lang="en" sz="2300">
                <a:solidFill>
                  <a:schemeClr val="lt1"/>
                </a:solidFill>
              </a:rPr>
              <a:t>T A=Y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022" name="Google Shape;1022;p44"/>
          <p:cNvSpPr/>
          <p:nvPr/>
        </p:nvSpPr>
        <p:spPr>
          <a:xfrm rot="2700000">
            <a:off x="4849852" y="3796827"/>
            <a:ext cx="283408" cy="24310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4"/>
          <p:cNvSpPr/>
          <p:nvPr/>
        </p:nvSpPr>
        <p:spPr>
          <a:xfrm rot="3757394">
            <a:off x="4191839" y="3432379"/>
            <a:ext cx="293580" cy="27774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4"/>
          <p:cNvSpPr/>
          <p:nvPr/>
        </p:nvSpPr>
        <p:spPr>
          <a:xfrm>
            <a:off x="3884425" y="2942250"/>
            <a:ext cx="263400" cy="232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4"/>
          <p:cNvSpPr/>
          <p:nvPr/>
        </p:nvSpPr>
        <p:spPr>
          <a:xfrm rot="3858131">
            <a:off x="3513356" y="2662899"/>
            <a:ext cx="283655" cy="21267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6" name="Google Shape;1026;p44"/>
          <p:cNvCxnSpPr/>
          <p:nvPr/>
        </p:nvCxnSpPr>
        <p:spPr>
          <a:xfrm>
            <a:off x="6996375" y="3179250"/>
            <a:ext cx="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" name="Google Shape;1027;p44"/>
          <p:cNvSpPr txBox="1"/>
          <p:nvPr/>
        </p:nvSpPr>
        <p:spPr>
          <a:xfrm>
            <a:off x="769500" y="189025"/>
            <a:ext cx="205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33" name="Google Shape;1033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6" name="Google Shape;1036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37" name="Google Shape;1037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8" name="Google Shape;1038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39" name="Google Shape;1039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41" name="Google Shape;1041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2" name="Google Shape;1042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43" name="Google Shape;1043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44" name="Google Shape;1044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6" name="Google Shape;1046;p45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7" name="Google Shape;1047;p4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5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5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Third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Traceback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1053" name="Google Shape;1053;p45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054" name="Google Shape;1054;p45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5" name="Google Shape;1055;p45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6" name="Google Shape;1056;p45"/>
          <p:cNvSpPr txBox="1"/>
          <p:nvPr/>
        </p:nvSpPr>
        <p:spPr>
          <a:xfrm>
            <a:off x="5902875" y="2531250"/>
            <a:ext cx="2268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</a:t>
            </a:r>
            <a:r>
              <a:rPr lang="en" sz="2300">
                <a:solidFill>
                  <a:schemeClr val="lt1"/>
                </a:solidFill>
              </a:rPr>
              <a:t>    C A  T A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G</a:t>
            </a:r>
            <a:r>
              <a:rPr lang="en">
                <a:solidFill>
                  <a:schemeClr val="lt1"/>
                </a:solidFill>
              </a:rPr>
              <a:t>  </a:t>
            </a:r>
            <a:r>
              <a:rPr lang="en" sz="2300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         </a:t>
            </a:r>
            <a:r>
              <a:rPr lang="en" sz="2300">
                <a:solidFill>
                  <a:schemeClr val="lt1"/>
                </a:solidFill>
              </a:rPr>
              <a:t>T A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057" name="Google Shape;1057;p45"/>
          <p:cNvSpPr/>
          <p:nvPr/>
        </p:nvSpPr>
        <p:spPr>
          <a:xfrm rot="2700000">
            <a:off x="4849852" y="3796827"/>
            <a:ext cx="283408" cy="24310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5"/>
          <p:cNvSpPr/>
          <p:nvPr/>
        </p:nvSpPr>
        <p:spPr>
          <a:xfrm rot="3757394">
            <a:off x="4191839" y="3432379"/>
            <a:ext cx="293580" cy="27774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5"/>
          <p:cNvSpPr/>
          <p:nvPr/>
        </p:nvSpPr>
        <p:spPr>
          <a:xfrm>
            <a:off x="3884425" y="2942250"/>
            <a:ext cx="263400" cy="232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 rot="3858131">
            <a:off x="3513356" y="2662899"/>
            <a:ext cx="283655" cy="21267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5"/>
          <p:cNvSpPr/>
          <p:nvPr/>
        </p:nvSpPr>
        <p:spPr>
          <a:xfrm>
            <a:off x="2895750" y="2389500"/>
            <a:ext cx="222900" cy="23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2" name="Google Shape;1062;p45"/>
          <p:cNvCxnSpPr/>
          <p:nvPr/>
        </p:nvCxnSpPr>
        <p:spPr>
          <a:xfrm>
            <a:off x="7290000" y="3159000"/>
            <a:ext cx="2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5"/>
          <p:cNvCxnSpPr/>
          <p:nvPr/>
        </p:nvCxnSpPr>
        <p:spPr>
          <a:xfrm>
            <a:off x="6591375" y="2774250"/>
            <a:ext cx="3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45"/>
          <p:cNvSpPr txBox="1"/>
          <p:nvPr/>
        </p:nvSpPr>
        <p:spPr>
          <a:xfrm>
            <a:off x="769500" y="189025"/>
            <a:ext cx="212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70" name="Google Shape;1070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3" name="Google Shape;1073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74" name="Google Shape;1074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76" name="Google Shape;1076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7" name="Google Shape;1077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8" name="Google Shape;1078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9" name="Google Shape;1079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80" name="Google Shape;1080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3" name="Google Shape;1083;p46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4" name="Google Shape;1084;p4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6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6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Third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Traceback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1090" name="Google Shape;1090;p46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091" name="Google Shape;1091;p46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2" name="Google Shape;1092;p46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3" name="Google Shape;1093;p46"/>
          <p:cNvSpPr txBox="1"/>
          <p:nvPr/>
        </p:nvSpPr>
        <p:spPr>
          <a:xfrm>
            <a:off x="5902875" y="2531250"/>
            <a:ext cx="2268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</a:t>
            </a:r>
            <a:r>
              <a:rPr lang="en" sz="2300">
                <a:solidFill>
                  <a:schemeClr val="lt1"/>
                </a:solidFill>
              </a:rPr>
              <a:t>A    C A  T A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A 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2300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         </a:t>
            </a:r>
            <a:r>
              <a:rPr lang="en" sz="2300">
                <a:solidFill>
                  <a:schemeClr val="lt1"/>
                </a:solidFill>
              </a:rPr>
              <a:t>T A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094" name="Google Shape;1094;p46"/>
          <p:cNvSpPr/>
          <p:nvPr/>
        </p:nvSpPr>
        <p:spPr>
          <a:xfrm rot="2700000">
            <a:off x="4849852" y="3796827"/>
            <a:ext cx="283408" cy="24310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6"/>
          <p:cNvSpPr/>
          <p:nvPr/>
        </p:nvSpPr>
        <p:spPr>
          <a:xfrm rot="3757394">
            <a:off x="4191839" y="3432379"/>
            <a:ext cx="293580" cy="27774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6"/>
          <p:cNvSpPr/>
          <p:nvPr/>
        </p:nvSpPr>
        <p:spPr>
          <a:xfrm>
            <a:off x="3884425" y="2942250"/>
            <a:ext cx="263400" cy="232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6"/>
          <p:cNvSpPr/>
          <p:nvPr/>
        </p:nvSpPr>
        <p:spPr>
          <a:xfrm rot="3858131">
            <a:off x="3513356" y="2662899"/>
            <a:ext cx="283655" cy="21267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6"/>
          <p:cNvSpPr/>
          <p:nvPr/>
        </p:nvSpPr>
        <p:spPr>
          <a:xfrm>
            <a:off x="2895750" y="2389500"/>
            <a:ext cx="222900" cy="23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6"/>
          <p:cNvSpPr/>
          <p:nvPr/>
        </p:nvSpPr>
        <p:spPr>
          <a:xfrm rot="3590534">
            <a:off x="2298513" y="2257809"/>
            <a:ext cx="263345" cy="23268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0" name="Google Shape;1100;p46"/>
          <p:cNvCxnSpPr/>
          <p:nvPr/>
        </p:nvCxnSpPr>
        <p:spPr>
          <a:xfrm>
            <a:off x="7300125" y="3185250"/>
            <a:ext cx="313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46"/>
          <p:cNvCxnSpPr/>
          <p:nvPr/>
        </p:nvCxnSpPr>
        <p:spPr>
          <a:xfrm>
            <a:off x="6712875" y="2814750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46"/>
          <p:cNvSpPr txBox="1"/>
          <p:nvPr/>
        </p:nvSpPr>
        <p:spPr>
          <a:xfrm>
            <a:off x="708750" y="283500"/>
            <a:ext cx="22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/CONCEPT</a:t>
            </a:r>
            <a:endParaRPr/>
          </a:p>
        </p:txBody>
      </p:sp>
      <p:sp>
        <p:nvSpPr>
          <p:cNvPr id="457" name="Google Shape;457;p29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29"/>
          <p:cNvSpPr txBox="1"/>
          <p:nvPr>
            <p:ph idx="1" type="subTitle"/>
          </p:nvPr>
        </p:nvSpPr>
        <p:spPr>
          <a:xfrm>
            <a:off x="2029275" y="1707800"/>
            <a:ext cx="2589000" cy="14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"/>
              <a:t>What is Needleman-Wunsch Algorithm?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"/>
              <a:t>Why is it needed?</a:t>
            </a:r>
            <a:endParaRPr/>
          </a:p>
        </p:txBody>
      </p:sp>
      <p:sp>
        <p:nvSpPr>
          <p:cNvPr id="459" name="Google Shape;459;p29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PSEUDOCODE</a:t>
            </a:r>
            <a:endParaRPr/>
          </a:p>
        </p:txBody>
      </p:sp>
      <p:sp>
        <p:nvSpPr>
          <p:cNvPr id="460" name="Google Shape;460;p29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29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will be discussed here  </a:t>
            </a:r>
            <a:endParaRPr/>
          </a:p>
        </p:txBody>
      </p:sp>
      <p:sp>
        <p:nvSpPr>
          <p:cNvPr id="462" name="Google Shape;462;p29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/SIMULATION</a:t>
            </a:r>
            <a:endParaRPr/>
          </a:p>
        </p:txBody>
      </p:sp>
      <p:sp>
        <p:nvSpPr>
          <p:cNvPr id="463" name="Google Shape;463;p29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29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two sequences X and Y</a:t>
            </a:r>
            <a:endParaRPr/>
          </a:p>
        </p:txBody>
      </p:sp>
      <p:sp>
        <p:nvSpPr>
          <p:cNvPr id="465" name="Google Shape;465;p29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/TIME COMPLEXITY </a:t>
            </a:r>
            <a:endParaRPr/>
          </a:p>
        </p:txBody>
      </p:sp>
      <p:sp>
        <p:nvSpPr>
          <p:cNvPr id="466" name="Google Shape;466;p29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29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"/>
              <a:t>Best Case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"/>
              <a:t>Worst case</a:t>
            </a:r>
            <a:endParaRPr/>
          </a:p>
        </p:txBody>
      </p:sp>
      <p:sp>
        <p:nvSpPr>
          <p:cNvPr id="468" name="Google Shape;468;p2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" name="Google Shape;473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7" name="Google Shape;477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9" name="Google Shape;479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0" name="Google Shape;480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3" name="Google Shape;483;p29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Google Shape;485;p29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Google Shape;486;p29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Google Shape;487;p29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2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08" name="Google Shape;1108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1" name="Google Shape;1111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2" name="Google Shape;1112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3" name="Google Shape;1113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14" name="Google Shape;1114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5" name="Google Shape;1115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6" name="Google Shape;1116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7" name="Google Shape;1117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18" name="Google Shape;1118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9" name="Google Shape;1119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1" name="Google Shape;1121;p47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2" name="Google Shape;1122;p4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7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7"/>
          <p:cNvSpPr txBox="1"/>
          <p:nvPr/>
        </p:nvSpPr>
        <p:spPr>
          <a:xfrm>
            <a:off x="5740875" y="1012500"/>
            <a:ext cx="259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Third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Traceback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</a:endParaRPr>
          </a:p>
        </p:txBody>
      </p:sp>
      <p:graphicFrame>
        <p:nvGraphicFramePr>
          <p:cNvPr id="1128" name="Google Shape;1128;p47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129" name="Google Shape;1129;p47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_____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0" name="Google Shape;1130;p47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1" name="Google Shape;1131;p47"/>
          <p:cNvSpPr txBox="1"/>
          <p:nvPr/>
        </p:nvSpPr>
        <p:spPr>
          <a:xfrm>
            <a:off x="5740875" y="2514525"/>
            <a:ext cx="2642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 C A    C A  T A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 C A 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2300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         </a:t>
            </a:r>
            <a:r>
              <a:rPr lang="en" sz="2300">
                <a:solidFill>
                  <a:schemeClr val="lt1"/>
                </a:solidFill>
              </a:rPr>
              <a:t>T A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132" name="Google Shape;1132;p47"/>
          <p:cNvSpPr/>
          <p:nvPr/>
        </p:nvSpPr>
        <p:spPr>
          <a:xfrm rot="2700000">
            <a:off x="4849852" y="3796827"/>
            <a:ext cx="283408" cy="24310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7"/>
          <p:cNvSpPr/>
          <p:nvPr/>
        </p:nvSpPr>
        <p:spPr>
          <a:xfrm rot="3757394">
            <a:off x="4191839" y="3432379"/>
            <a:ext cx="293580" cy="27774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7"/>
          <p:cNvSpPr/>
          <p:nvPr/>
        </p:nvSpPr>
        <p:spPr>
          <a:xfrm>
            <a:off x="3884425" y="2942250"/>
            <a:ext cx="263400" cy="232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7"/>
          <p:cNvSpPr/>
          <p:nvPr/>
        </p:nvSpPr>
        <p:spPr>
          <a:xfrm rot="3858131">
            <a:off x="3513356" y="2662899"/>
            <a:ext cx="283655" cy="21267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7"/>
          <p:cNvSpPr/>
          <p:nvPr/>
        </p:nvSpPr>
        <p:spPr>
          <a:xfrm>
            <a:off x="2895750" y="2389500"/>
            <a:ext cx="222900" cy="23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7"/>
          <p:cNvSpPr/>
          <p:nvPr/>
        </p:nvSpPr>
        <p:spPr>
          <a:xfrm rot="3590534">
            <a:off x="2298513" y="2257809"/>
            <a:ext cx="263345" cy="23268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47"/>
          <p:cNvCxnSpPr/>
          <p:nvPr/>
        </p:nvCxnSpPr>
        <p:spPr>
          <a:xfrm>
            <a:off x="7522875" y="3159000"/>
            <a:ext cx="2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47"/>
          <p:cNvCxnSpPr/>
          <p:nvPr/>
        </p:nvCxnSpPr>
        <p:spPr>
          <a:xfrm>
            <a:off x="6905250" y="2784375"/>
            <a:ext cx="2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Google Shape;1140;p47"/>
          <p:cNvSpPr txBox="1"/>
          <p:nvPr/>
        </p:nvSpPr>
        <p:spPr>
          <a:xfrm>
            <a:off x="718875" y="192375"/>
            <a:ext cx="186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141" name="Google Shape;1141;p47"/>
          <p:cNvSpPr/>
          <p:nvPr/>
        </p:nvSpPr>
        <p:spPr>
          <a:xfrm rot="2397858">
            <a:off x="1700957" y="1751699"/>
            <a:ext cx="263424" cy="232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47" name="Google Shape;1147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0" name="Google Shape;1150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51" name="Google Shape;1151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53" name="Google Shape;1153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4" name="Google Shape;1154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55" name="Google Shape;1155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57" name="Google Shape;1157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58" name="Google Shape;1158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0" name="Google Shape;1160;p4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8"/>
          <p:cNvSpPr txBox="1"/>
          <p:nvPr>
            <p:ph type="title"/>
          </p:nvPr>
        </p:nvSpPr>
        <p:spPr>
          <a:xfrm>
            <a:off x="597175" y="479725"/>
            <a:ext cx="57417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162" name="Google Shape;1162;p4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8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6" name="Google Shape;1166;p48">
            <a:hlinkClick action="ppaction://hlinksldjump" r:id="rId5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7" name="Google Shape;1167;p48"/>
          <p:cNvSpPr txBox="1"/>
          <p:nvPr/>
        </p:nvSpPr>
        <p:spPr>
          <a:xfrm>
            <a:off x="597175" y="875125"/>
            <a:ext cx="8308200" cy="424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[1]      m=1,g=-1,s=-1   .   .   .   .   .   .   .   .   .   .   .   .   .   .   .   .   .   .   .   .   .   .   .   .   .   .   .   .   .   .                1                                      1 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[2]      for i← 0 , M=len(X) do   .   .   .   .   .   .   .   .   .   .   .   .   .   .   .   .   .   .   .   .   .   .   .   .   .   .   .              M+1                                 M+1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[3]            X[ i ][ 0 ]=i*g  .   .   .   .   .   .   .   .   .   .   .   .   .   .   .   .   .   .   .   .   .   .   .   .   .   .   .   .   .   .   .          M                                      M 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[4] 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[5]      for j← 0 ,N= len(Y) do    .   .   .   .   .   .   .   .   .   .   .   .   .   .   .   .   .   .   .   .   .   .   .   .   .   .   .             N+1                                  N+1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[6]            X[ 0 ][ j ]=j*g   .  .   .   .   .   .   .   .   .   .   .   .   .   .   .   .   .   .   .   .   .   .   .   .   .   .   .   .   .    .  .           N                                      N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[7]  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[8]       for i← 0 , M do    .   .   .   .   .   .   .   .   .   .   .   .   .   .   .   .   .   .   .   .   .   .   .   .   .   .   .   .   .  .             M+1                                 M+1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[9]             for j← 0 , N do      .   .   .   .   .   .   .   .   .   .   .   .   .   .   .   .   .   .   .   .   .   .   .   .   .   .   .  .            (N+1)*M                        (N+1)*M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[10]                   if X[ i ]==X[ j ] then   .   .   .   .   .   .   .   .   .   .   .   .   .   .   .   .   .   .   .   .   .   .   .   .   .   .          N*M                                N*M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[11]                         D=X[ i-1 ][ j-1 ]+m   .   .   .   .   .   .   .   .   .   .   .    .   .   .   .   .   .   .   .   .   .   .   .   .   .           1                                   N*M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[12]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[13]                    else     .   .   .   .   .   .   .   .   .   .   .   .   .   .   .   .   .   .   .   .   .   .   .   .   .   .   .   .   .    .             N*M                                N*M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[14]                         D=X[ i-1 ][ j-1 ]+s     .   .   .   .   .   .   .   .   .   .   .   .   .   .   .   .   .   .   .   .   .   .   .   .   .           1                                   N*M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[15]                     end 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[16]                     L=X[ i ][ j-1 ]+g     .   .   .   .   .   .   .   .   .   .   .   .   .   .   .   .   .   .   .   .   .   .   .   .   .   .   .         N*M                               N*M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[17]                     T=X[ i-1 ][ j ]+g     .   .   .   .   .   .   .   .   .   .   .   .   .   .   .   .   .   .   .   .   .   .   .   .   .   .   .         N*M                               N*M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[18]                     X[ i ][ j ]=max(D,L,T)     .   .   .   .   .   .   .   .   .   .   .   .   .   .   .   .   .   .   .   .   .   .   .   .  .          N*M                               N*M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[19]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[20]      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[21]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[22]           return X[M][N]     .   .   .   .   .   .   .   .   .   .   .   .   .   .   .   .   .   .   .   .   .   .   .   .   .   .   .   .   .                  1                                1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[23] end procedure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68" name="Google Shape;1168;p48"/>
          <p:cNvSpPr txBox="1"/>
          <p:nvPr/>
        </p:nvSpPr>
        <p:spPr>
          <a:xfrm>
            <a:off x="6126125" y="721625"/>
            <a:ext cx="10662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Best Case</a:t>
            </a:r>
            <a:endParaRPr u="sng">
              <a:solidFill>
                <a:schemeClr val="lt2"/>
              </a:solidFill>
            </a:endParaRPr>
          </a:p>
        </p:txBody>
      </p:sp>
      <p:sp>
        <p:nvSpPr>
          <p:cNvPr id="1169" name="Google Shape;1169;p48"/>
          <p:cNvSpPr txBox="1"/>
          <p:nvPr/>
        </p:nvSpPr>
        <p:spPr>
          <a:xfrm>
            <a:off x="7492625" y="721625"/>
            <a:ext cx="13650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Worst Case</a:t>
            </a:r>
            <a:endParaRPr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75" name="Google Shape;1175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8" name="Google Shape;1178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79" name="Google Shape;1179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0" name="Google Shape;1180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81" name="Google Shape;1181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83" name="Google Shape;1183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4" name="Google Shape;1184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85" name="Google Shape;1185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86" name="Google Shape;1186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8" name="Google Shape;1188;p49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9" name="Google Shape;1189;p4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9"/>
          <p:cNvSpPr txBox="1"/>
          <p:nvPr/>
        </p:nvSpPr>
        <p:spPr>
          <a:xfrm flipH="1">
            <a:off x="918975" y="1815069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9"/>
          <p:cNvSpPr txBox="1"/>
          <p:nvPr/>
        </p:nvSpPr>
        <p:spPr>
          <a:xfrm>
            <a:off x="918975" y="631304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9"/>
          <p:cNvSpPr txBox="1"/>
          <p:nvPr/>
        </p:nvSpPr>
        <p:spPr>
          <a:xfrm>
            <a:off x="829100" y="844450"/>
            <a:ext cx="25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Best Case :</a:t>
            </a:r>
            <a:endParaRPr u="sng">
              <a:solidFill>
                <a:schemeClr val="lt2"/>
              </a:solidFill>
            </a:endParaRPr>
          </a:p>
        </p:txBody>
      </p:sp>
      <p:sp>
        <p:nvSpPr>
          <p:cNvPr id="1196" name="Google Shape;1196;p49"/>
          <p:cNvSpPr txBox="1"/>
          <p:nvPr/>
        </p:nvSpPr>
        <p:spPr>
          <a:xfrm>
            <a:off x="829100" y="1243650"/>
            <a:ext cx="749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T(n)= 1+(M+1)+M+(N+1)+N+(M+1)+(N+1)*M+N*M+1+N*M+1+N*M+N*M+N*M+1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= 8+4M+2N+6MN   [Taking the dominant term]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= 6MN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= O(MN)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7" name="Google Shape;1197;p49"/>
          <p:cNvSpPr txBox="1"/>
          <p:nvPr/>
        </p:nvSpPr>
        <p:spPr>
          <a:xfrm>
            <a:off x="890525" y="2548725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Worst Case:</a:t>
            </a:r>
            <a:endParaRPr u="sng">
              <a:solidFill>
                <a:schemeClr val="lt2"/>
              </a:solidFill>
            </a:endParaRPr>
          </a:p>
        </p:txBody>
      </p:sp>
      <p:sp>
        <p:nvSpPr>
          <p:cNvPr id="1198" name="Google Shape;1198;p49"/>
          <p:cNvSpPr txBox="1"/>
          <p:nvPr/>
        </p:nvSpPr>
        <p:spPr>
          <a:xfrm>
            <a:off x="921225" y="2963275"/>
            <a:ext cx="720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T(n)= 1+(M+1)+M+(N+1)+N+(M+1)+(N+1)*M+N*M+N*M+N*M+N*M+N*M+N*M+N*M+1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= 6+4M+2N+8MN </a:t>
            </a:r>
            <a:r>
              <a:rPr lang="en">
                <a:solidFill>
                  <a:schemeClr val="lt1"/>
                </a:solidFill>
              </a:rPr>
              <a:t> [Taking the dominant term]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r>
              <a:rPr lang="en">
                <a:solidFill>
                  <a:schemeClr val="lt1"/>
                </a:solidFill>
              </a:rPr>
              <a:t> = 8MN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= O(MN)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0"/>
          <p:cNvSpPr txBox="1"/>
          <p:nvPr/>
        </p:nvSpPr>
        <p:spPr>
          <a:xfrm>
            <a:off x="2953500" y="1989100"/>
            <a:ext cx="3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0"/>
          <p:cNvSpPr txBox="1"/>
          <p:nvPr/>
        </p:nvSpPr>
        <p:spPr>
          <a:xfrm>
            <a:off x="2752575" y="1938850"/>
            <a:ext cx="35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0"/>
          <p:cNvSpPr txBox="1"/>
          <p:nvPr/>
        </p:nvSpPr>
        <p:spPr>
          <a:xfrm>
            <a:off x="2511475" y="1928825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0"/>
          <p:cNvSpPr txBox="1"/>
          <p:nvPr/>
        </p:nvSpPr>
        <p:spPr>
          <a:xfrm>
            <a:off x="1888625" y="1989100"/>
            <a:ext cx="67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0"/>
          <p:cNvSpPr txBox="1"/>
          <p:nvPr/>
        </p:nvSpPr>
        <p:spPr>
          <a:xfrm>
            <a:off x="2099600" y="1637475"/>
            <a:ext cx="3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0"/>
          <p:cNvSpPr txBox="1"/>
          <p:nvPr/>
        </p:nvSpPr>
        <p:spPr>
          <a:xfrm>
            <a:off x="2149825" y="1607350"/>
            <a:ext cx="330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</a:rPr>
              <a:t>Is there any    questions?</a:t>
            </a:r>
            <a:endParaRPr b="1" sz="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/>
          <p:nvPr/>
        </p:nvSpPr>
        <p:spPr>
          <a:xfrm>
            <a:off x="2240225" y="1888625"/>
            <a:ext cx="41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1"/>
          <p:cNvSpPr txBox="1"/>
          <p:nvPr/>
        </p:nvSpPr>
        <p:spPr>
          <a:xfrm>
            <a:off x="3154400" y="2009175"/>
            <a:ext cx="249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Thank You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01" name="Google Shape;501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4" name="Google Shape;504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5" name="Google Shape;505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6" name="Google Shape;506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7" name="Google Shape;507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8" name="Google Shape;508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9" name="Google Shape;509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0" name="Google Shape;510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1" name="Google Shape;511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2" name="Google Shape;512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30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Google Shape;515;p3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 txBox="1"/>
          <p:nvPr>
            <p:ph type="title"/>
          </p:nvPr>
        </p:nvSpPr>
        <p:spPr>
          <a:xfrm>
            <a:off x="1660500" y="891000"/>
            <a:ext cx="5032800" cy="17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&lt;What is Needleman-Wunsch Algorithm?&gt;</a:t>
            </a:r>
            <a:endParaRPr sz="3900"/>
          </a:p>
        </p:txBody>
      </p:sp>
      <p:sp>
        <p:nvSpPr>
          <p:cNvPr id="518" name="Google Shape;518;p30"/>
          <p:cNvSpPr txBox="1"/>
          <p:nvPr>
            <p:ph idx="1" type="subTitle"/>
          </p:nvPr>
        </p:nvSpPr>
        <p:spPr>
          <a:xfrm>
            <a:off x="1225125" y="2632500"/>
            <a:ext cx="7067400" cy="16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Needleman-Wunsch algorithm is an algorithm used in bioinformatics to </a:t>
            </a:r>
            <a:r>
              <a:rPr lang="en"/>
              <a:t>align</a:t>
            </a:r>
            <a:r>
              <a:rPr lang="en"/>
              <a:t> protein or nucleotide sequences.The algorithm assigns a score to every possible alignment and the purpose of the algorithm is to find all possible alignments having the highest score.</a:t>
            </a:r>
            <a:endParaRPr/>
          </a:p>
        </p:txBody>
      </p:sp>
      <p:sp>
        <p:nvSpPr>
          <p:cNvPr id="519" name="Google Shape;519;p30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31"/>
          <p:cNvGrpSpPr/>
          <p:nvPr/>
        </p:nvGrpSpPr>
        <p:grpSpPr>
          <a:xfrm>
            <a:off x="6493258" y="1880663"/>
            <a:ext cx="737100" cy="737100"/>
            <a:chOff x="991075" y="1881675"/>
            <a:chExt cx="737100" cy="737100"/>
          </a:xfrm>
        </p:grpSpPr>
        <p:sp>
          <p:nvSpPr>
            <p:cNvPr id="527" name="Google Shape;527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1"/>
          <p:cNvGrpSpPr/>
          <p:nvPr/>
        </p:nvGrpSpPr>
        <p:grpSpPr>
          <a:xfrm>
            <a:off x="2816208" y="1880663"/>
            <a:ext cx="737100" cy="737100"/>
            <a:chOff x="991075" y="1881675"/>
            <a:chExt cx="737100" cy="737100"/>
          </a:xfrm>
        </p:grpSpPr>
        <p:sp>
          <p:nvSpPr>
            <p:cNvPr id="530" name="Google Shape;530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4648208" y="1880663"/>
            <a:ext cx="737100" cy="737100"/>
            <a:chOff x="991075" y="1881675"/>
            <a:chExt cx="737100" cy="737100"/>
          </a:xfrm>
        </p:grpSpPr>
        <p:sp>
          <p:nvSpPr>
            <p:cNvPr id="533" name="Google Shape;533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1"/>
          <p:cNvSpPr txBox="1"/>
          <p:nvPr>
            <p:ph idx="8"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/>
              <a:t>Why Needleman-Wunsch Algorithm?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1"/>
          <p:cNvSpPr txBox="1"/>
          <p:nvPr/>
        </p:nvSpPr>
        <p:spPr>
          <a:xfrm>
            <a:off x="881950" y="2825169"/>
            <a:ext cx="1790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b="1"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Purpose</a:t>
            </a:r>
            <a:endParaRPr b="1"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7" name="Google Shape;537;p31"/>
          <p:cNvSpPr txBox="1"/>
          <p:nvPr/>
        </p:nvSpPr>
        <p:spPr>
          <a:xfrm>
            <a:off x="958150" y="343184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1"/>
          <p:cNvSpPr txBox="1"/>
          <p:nvPr/>
        </p:nvSpPr>
        <p:spPr>
          <a:xfrm>
            <a:off x="2727000" y="2825147"/>
            <a:ext cx="1790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b="1"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Currently used</a:t>
            </a: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Google Shape;539;p31"/>
          <p:cNvSpPr txBox="1"/>
          <p:nvPr/>
        </p:nvSpPr>
        <p:spPr>
          <a:xfrm>
            <a:off x="2727000" y="332134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4572050" y="2825170"/>
            <a:ext cx="1845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 </a:t>
            </a:r>
            <a:r>
              <a:rPr b="1"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Application</a:t>
            </a:r>
            <a:endParaRPr b="1"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1" name="Google Shape;541;p31"/>
          <p:cNvSpPr txBox="1"/>
          <p:nvPr/>
        </p:nvSpPr>
        <p:spPr>
          <a:xfrm>
            <a:off x="4572050" y="332134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6417050" y="2825170"/>
            <a:ext cx="1845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/Advantages 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6206075" y="307324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44" name="Google Shape;544;p31"/>
          <p:cNvGrpSpPr/>
          <p:nvPr/>
        </p:nvGrpSpPr>
        <p:grpSpPr>
          <a:xfrm>
            <a:off x="4818752" y="2012523"/>
            <a:ext cx="409037" cy="409005"/>
            <a:chOff x="8245271" y="3758147"/>
            <a:chExt cx="409037" cy="409005"/>
          </a:xfrm>
        </p:grpSpPr>
        <p:sp>
          <p:nvSpPr>
            <p:cNvPr id="545" name="Google Shape;545;p31"/>
            <p:cNvSpPr/>
            <p:nvPr/>
          </p:nvSpPr>
          <p:spPr>
            <a:xfrm>
              <a:off x="8432868" y="3843637"/>
              <a:ext cx="196242" cy="66329"/>
            </a:xfrm>
            <a:custGeom>
              <a:rect b="b" l="l" r="r" t="t"/>
              <a:pathLst>
                <a:path extrusionOk="0" h="2319" w="6861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8273129" y="3843637"/>
              <a:ext cx="176334" cy="66329"/>
            </a:xfrm>
            <a:custGeom>
              <a:rect b="b" l="l" r="r" t="t"/>
              <a:pathLst>
                <a:path extrusionOk="0" h="2319" w="6165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8432868" y="3893376"/>
              <a:ext cx="196242" cy="188262"/>
            </a:xfrm>
            <a:custGeom>
              <a:rect b="b" l="l" r="r" t="t"/>
              <a:pathLst>
                <a:path extrusionOk="0" h="6582" w="6861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8273129" y="3893376"/>
              <a:ext cx="176334" cy="188262"/>
            </a:xfrm>
            <a:custGeom>
              <a:rect b="b" l="l" r="r" t="t"/>
              <a:pathLst>
                <a:path extrusionOk="0" h="6582" w="6165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8432868" y="4065042"/>
              <a:ext cx="196242" cy="66301"/>
            </a:xfrm>
            <a:custGeom>
              <a:rect b="b" l="l" r="r" t="t"/>
              <a:pathLst>
                <a:path extrusionOk="0" h="2318" w="6861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8273129" y="4065042"/>
              <a:ext cx="176334" cy="66301"/>
            </a:xfrm>
            <a:custGeom>
              <a:rect b="b" l="l" r="r" t="t"/>
              <a:pathLst>
                <a:path extrusionOk="0" h="2318" w="6165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8432868" y="4114752"/>
              <a:ext cx="221441" cy="52400"/>
            </a:xfrm>
            <a:custGeom>
              <a:rect b="b" l="l" r="r" t="t"/>
              <a:pathLst>
                <a:path extrusionOk="0" h="1832" w="7742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8245271" y="4114752"/>
              <a:ext cx="204193" cy="52400"/>
            </a:xfrm>
            <a:custGeom>
              <a:rect b="b" l="l" r="r" t="t"/>
              <a:pathLst>
                <a:path extrusionOk="0" h="1832" w="7139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8432868" y="3758147"/>
              <a:ext cx="129941" cy="254562"/>
            </a:xfrm>
            <a:custGeom>
              <a:rect b="b" l="l" r="r" t="t"/>
              <a:pathLst>
                <a:path extrusionOk="0" h="8900" w="4543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8336081" y="3758147"/>
              <a:ext cx="113380" cy="254562"/>
            </a:xfrm>
            <a:custGeom>
              <a:rect b="b" l="l" r="r" t="t"/>
              <a:pathLst>
                <a:path extrusionOk="0" h="8900" w="3964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8438846" y="3885396"/>
              <a:ext cx="21881" cy="44448"/>
            </a:xfrm>
            <a:custGeom>
              <a:rect b="b" l="l" r="r" t="t"/>
              <a:pathLst>
                <a:path extrusionOk="0" h="1554" w="765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8432868" y="3830395"/>
              <a:ext cx="49740" cy="68961"/>
            </a:xfrm>
            <a:custGeom>
              <a:rect b="b" l="l" r="r" t="t"/>
              <a:pathLst>
                <a:path extrusionOk="0" h="2411" w="1739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8416308" y="3830395"/>
              <a:ext cx="33150" cy="68961"/>
            </a:xfrm>
            <a:custGeom>
              <a:rect b="b" l="l" r="r" t="t"/>
              <a:pathLst>
                <a:path extrusionOk="0" h="2411" w="1159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9" name="Google Shape;559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2" name="Google Shape;562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63" name="Google Shape;563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65" name="Google Shape;565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6" name="Google Shape;566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67" name="Google Shape;567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8" name="Google Shape;568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9" name="Google Shape;569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0" name="Google Shape;570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2" name="Google Shape;572;p31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73" name="Google Shape;573;p31"/>
          <p:cNvCxnSpPr/>
          <p:nvPr/>
        </p:nvCxnSpPr>
        <p:spPr>
          <a:xfrm>
            <a:off x="1885663" y="2249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74" name="Google Shape;574;p31"/>
          <p:cNvGrpSpPr/>
          <p:nvPr/>
        </p:nvGrpSpPr>
        <p:grpSpPr>
          <a:xfrm>
            <a:off x="6650748" y="2038704"/>
            <a:ext cx="405719" cy="356642"/>
            <a:chOff x="4798486" y="3178164"/>
            <a:chExt cx="405719" cy="356642"/>
          </a:xfrm>
        </p:grpSpPr>
        <p:sp>
          <p:nvSpPr>
            <p:cNvPr id="575" name="Google Shape;575;p31"/>
            <p:cNvSpPr/>
            <p:nvPr/>
          </p:nvSpPr>
          <p:spPr>
            <a:xfrm>
              <a:off x="5063650" y="3263654"/>
              <a:ext cx="140553" cy="271152"/>
            </a:xfrm>
            <a:custGeom>
              <a:rect b="b" l="l" r="r" t="t"/>
              <a:pathLst>
                <a:path extrusionOk="0" h="9480" w="4914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4986083" y="3263654"/>
              <a:ext cx="91499" cy="271152"/>
            </a:xfrm>
            <a:custGeom>
              <a:rect b="b" l="l" r="r" t="t"/>
              <a:pathLst>
                <a:path extrusionOk="0" h="9480" w="3199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4798486" y="3263654"/>
              <a:ext cx="204193" cy="271152"/>
            </a:xfrm>
            <a:custGeom>
              <a:rect b="b" l="l" r="r" t="t"/>
              <a:pathLst>
                <a:path extrusionOk="0" h="9480" w="7139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986083" y="3178164"/>
              <a:ext cx="218123" cy="102111"/>
            </a:xfrm>
            <a:custGeom>
              <a:rect b="b" l="l" r="r" t="t"/>
              <a:pathLst>
                <a:path extrusionOk="0" h="3570" w="7626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798486" y="3178164"/>
              <a:ext cx="204193" cy="102111"/>
            </a:xfrm>
            <a:custGeom>
              <a:rect b="b" l="l" r="r" t="t"/>
              <a:pathLst>
                <a:path extrusionOk="0" h="3570" w="7139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836955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886664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939033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013912" y="3421421"/>
              <a:ext cx="27887" cy="21910"/>
            </a:xfrm>
            <a:custGeom>
              <a:rect b="b" l="l" r="r" t="t"/>
              <a:pathLst>
                <a:path extrusionOk="0" h="766" w="975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836955" y="3421421"/>
              <a:ext cx="151822" cy="21910"/>
            </a:xfrm>
            <a:custGeom>
              <a:rect b="b" l="l" r="r" t="t"/>
              <a:pathLst>
                <a:path extrusionOk="0" h="766" w="5308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013912" y="3319341"/>
              <a:ext cx="27887" cy="24541"/>
            </a:xfrm>
            <a:custGeom>
              <a:rect b="b" l="l" r="r" t="t"/>
              <a:pathLst>
                <a:path extrusionOk="0" h="858" w="975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836955" y="3319341"/>
              <a:ext cx="151822" cy="24541"/>
            </a:xfrm>
            <a:custGeom>
              <a:rect b="b" l="l" r="r" t="t"/>
              <a:pathLst>
                <a:path extrusionOk="0" h="858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4836955" y="3371711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4836955" y="3471130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5115990" y="337171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115990" y="342142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115990" y="3319341"/>
              <a:ext cx="49768" cy="24541"/>
            </a:xfrm>
            <a:custGeom>
              <a:rect b="b" l="l" r="r" t="t"/>
              <a:pathLst>
                <a:path extrusionOk="0" h="858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115990" y="3471130"/>
              <a:ext cx="49768" cy="24570"/>
            </a:xfrm>
            <a:custGeom>
              <a:rect b="b" l="l" r="r" t="t"/>
              <a:pathLst>
                <a:path extrusionOk="0" h="859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994692" y="3371711"/>
              <a:ext cx="47108" cy="21910"/>
            </a:xfrm>
            <a:custGeom>
              <a:rect b="b" l="l" r="r" t="t"/>
              <a:pathLst>
                <a:path extrusionOk="0" h="766" w="1647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994692" y="3471130"/>
              <a:ext cx="47108" cy="24570"/>
            </a:xfrm>
            <a:custGeom>
              <a:rect b="b" l="l" r="r" t="t"/>
              <a:pathLst>
                <a:path extrusionOk="0" h="859" w="1647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889295" y="3371711"/>
              <a:ext cx="113380" cy="21910"/>
            </a:xfrm>
            <a:custGeom>
              <a:rect b="b" l="l" r="r" t="t"/>
              <a:pathLst>
                <a:path extrusionOk="0" h="766" w="3964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889295" y="3471130"/>
              <a:ext cx="113380" cy="24570"/>
            </a:xfrm>
            <a:custGeom>
              <a:rect b="b" l="l" r="r" t="t"/>
              <a:pathLst>
                <a:path extrusionOk="0" h="859" w="3964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1"/>
          <p:cNvGrpSpPr/>
          <p:nvPr/>
        </p:nvGrpSpPr>
        <p:grpSpPr>
          <a:xfrm>
            <a:off x="958146" y="1880663"/>
            <a:ext cx="737100" cy="737100"/>
            <a:chOff x="991075" y="1881675"/>
            <a:chExt cx="737100" cy="737100"/>
          </a:xfrm>
        </p:grpSpPr>
        <p:sp>
          <p:nvSpPr>
            <p:cNvPr id="598" name="Google Shape;598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0" name="Google Shape;600;p31"/>
          <p:cNvCxnSpPr/>
          <p:nvPr/>
        </p:nvCxnSpPr>
        <p:spPr>
          <a:xfrm>
            <a:off x="3730688" y="2249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1" name="Google Shape;601;p31"/>
          <p:cNvCxnSpPr/>
          <p:nvPr/>
        </p:nvCxnSpPr>
        <p:spPr>
          <a:xfrm>
            <a:off x="5569213" y="2249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2" name="Google Shape;602;p3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07" name="Google Shape;607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1"/>
          <p:cNvGrpSpPr/>
          <p:nvPr/>
        </p:nvGrpSpPr>
        <p:grpSpPr>
          <a:xfrm>
            <a:off x="1122207" y="2013852"/>
            <a:ext cx="409003" cy="406345"/>
            <a:chOff x="2213404" y="2545811"/>
            <a:chExt cx="409003" cy="406345"/>
          </a:xfrm>
        </p:grpSpPr>
        <p:sp>
          <p:nvSpPr>
            <p:cNvPr id="611" name="Google Shape;611;p31"/>
            <p:cNvSpPr/>
            <p:nvPr/>
          </p:nvSpPr>
          <p:spPr>
            <a:xfrm>
              <a:off x="2401001" y="2642570"/>
              <a:ext cx="124650" cy="259882"/>
            </a:xfrm>
            <a:custGeom>
              <a:rect b="b" l="l" r="r" t="t"/>
              <a:pathLst>
                <a:path extrusionOk="0" h="9086" w="4358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310191" y="2642570"/>
              <a:ext cx="107402" cy="259882"/>
            </a:xfrm>
            <a:custGeom>
              <a:rect b="b" l="l" r="r" t="t"/>
              <a:pathLst>
                <a:path extrusionOk="0" h="9086" w="3755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406950" y="2545811"/>
              <a:ext cx="21910" cy="63669"/>
            </a:xfrm>
            <a:custGeom>
              <a:rect b="b" l="l" r="r" t="t"/>
              <a:pathLst>
                <a:path extrusionOk="0" h="2226" w="766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304213" y="2567691"/>
              <a:ext cx="53058" cy="66301"/>
            </a:xfrm>
            <a:custGeom>
              <a:rect b="b" l="l" r="r" t="t"/>
              <a:pathLst>
                <a:path extrusionOk="0" h="2318" w="1855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2235284" y="2639939"/>
              <a:ext cx="66329" cy="52371"/>
            </a:xfrm>
            <a:custGeom>
              <a:rect b="b" l="l" r="r" t="t"/>
              <a:pathLst>
                <a:path extrusionOk="0" h="1831" w="2319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2213404" y="2739358"/>
              <a:ext cx="63669" cy="21910"/>
            </a:xfrm>
            <a:custGeom>
              <a:rect b="b" l="l" r="r" t="t"/>
              <a:pathLst>
                <a:path extrusionOk="0" h="766" w="2226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235284" y="2810948"/>
              <a:ext cx="66329" cy="52400"/>
            </a:xfrm>
            <a:custGeom>
              <a:rect b="b" l="l" r="r" t="t"/>
              <a:pathLst>
                <a:path extrusionOk="0" h="1832" w="2319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2533568" y="2810948"/>
              <a:ext cx="66301" cy="52400"/>
            </a:xfrm>
            <a:custGeom>
              <a:rect b="b" l="l" r="r" t="t"/>
              <a:pathLst>
                <a:path extrusionOk="0" h="1832" w="2318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558766" y="2739358"/>
              <a:ext cx="63641" cy="21910"/>
            </a:xfrm>
            <a:custGeom>
              <a:rect b="b" l="l" r="r" t="t"/>
              <a:pathLst>
                <a:path extrusionOk="0" h="766" w="2225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533568" y="2637279"/>
              <a:ext cx="66301" cy="52400"/>
            </a:xfrm>
            <a:custGeom>
              <a:rect b="b" l="l" r="r" t="t"/>
              <a:pathLst>
                <a:path extrusionOk="0" h="1832" w="2318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478539" y="2567691"/>
              <a:ext cx="52400" cy="66301"/>
            </a:xfrm>
            <a:custGeom>
              <a:rect b="b" l="l" r="r" t="t"/>
              <a:pathLst>
                <a:path extrusionOk="0" h="2318" w="1832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381780" y="2714160"/>
              <a:ext cx="71621" cy="188290"/>
            </a:xfrm>
            <a:custGeom>
              <a:rect b="b" l="l" r="r" t="t"/>
              <a:pathLst>
                <a:path extrusionOk="0" h="6583" w="2504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401001" y="2885856"/>
              <a:ext cx="80230" cy="66301"/>
            </a:xfrm>
            <a:custGeom>
              <a:rect b="b" l="l" r="r" t="t"/>
              <a:pathLst>
                <a:path extrusionOk="0" h="2318" w="2805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353923" y="2885856"/>
              <a:ext cx="63669" cy="66301"/>
            </a:xfrm>
            <a:custGeom>
              <a:rect b="b" l="l" r="r" t="t"/>
              <a:pathLst>
                <a:path extrusionOk="0" h="2318" w="2226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1"/>
          <p:cNvGrpSpPr/>
          <p:nvPr/>
        </p:nvGrpSpPr>
        <p:grpSpPr>
          <a:xfrm>
            <a:off x="2973717" y="2097090"/>
            <a:ext cx="409037" cy="356645"/>
            <a:chOff x="8245271" y="3178164"/>
            <a:chExt cx="409037" cy="356645"/>
          </a:xfrm>
        </p:grpSpPr>
        <p:sp>
          <p:nvSpPr>
            <p:cNvPr id="626" name="Google Shape;626;p31"/>
            <p:cNvSpPr/>
            <p:nvPr/>
          </p:nvSpPr>
          <p:spPr>
            <a:xfrm>
              <a:off x="8432868" y="3203333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8245271" y="3178164"/>
              <a:ext cx="204193" cy="356645"/>
            </a:xfrm>
            <a:custGeom>
              <a:rect b="b" l="l" r="r" t="t"/>
              <a:pathLst>
                <a:path extrusionOk="0" h="12469" w="7139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8432868" y="3261023"/>
              <a:ext cx="124650" cy="218094"/>
            </a:xfrm>
            <a:custGeom>
              <a:rect b="b" l="l" r="r" t="t"/>
              <a:pathLst>
                <a:path extrusionOk="0" h="7625" w="4358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8342059" y="3261023"/>
              <a:ext cx="107402" cy="218094"/>
            </a:xfrm>
            <a:custGeom>
              <a:rect b="b" l="l" r="r" t="t"/>
              <a:pathLst>
                <a:path extrusionOk="0" h="7625" w="3755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8410988" y="3352491"/>
              <a:ext cx="77599" cy="74252"/>
            </a:xfrm>
            <a:custGeom>
              <a:rect b="b" l="l" r="r" t="t"/>
              <a:pathLst>
                <a:path extrusionOk="0" h="2596" w="2713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8435528" y="3302781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37" name="Google Shape;637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0" name="Google Shape;640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1" name="Google Shape;641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3" name="Google Shape;643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4" name="Google Shape;644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45" name="Google Shape;645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6" name="Google Shape;646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7" name="Google Shape;647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48" name="Google Shape;648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0" name="Google Shape;650;p32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Google Shape;651;p32"/>
          <p:cNvSpPr txBox="1"/>
          <p:nvPr>
            <p:ph type="title"/>
          </p:nvPr>
        </p:nvSpPr>
        <p:spPr>
          <a:xfrm>
            <a:off x="972000" y="1351350"/>
            <a:ext cx="2631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 sz="1700"/>
              <a:t>Compare one sequence to query or another sequence</a:t>
            </a:r>
            <a:endParaRPr sz="2400"/>
          </a:p>
        </p:txBody>
      </p:sp>
      <p:sp>
        <p:nvSpPr>
          <p:cNvPr id="652" name="Google Shape;652;p32"/>
          <p:cNvSpPr txBox="1"/>
          <p:nvPr>
            <p:ph idx="2" type="title"/>
          </p:nvPr>
        </p:nvSpPr>
        <p:spPr>
          <a:xfrm>
            <a:off x="3948050" y="1351350"/>
            <a:ext cx="17781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/</a:t>
            </a:r>
            <a:r>
              <a:rPr lang="en" sz="1700"/>
              <a:t>For Global Alignment</a:t>
            </a:r>
            <a:endParaRPr sz="1700"/>
          </a:p>
        </p:txBody>
      </p:sp>
      <p:sp>
        <p:nvSpPr>
          <p:cNvPr id="653" name="Google Shape;653;p32"/>
          <p:cNvSpPr txBox="1"/>
          <p:nvPr>
            <p:ph idx="4" type="title"/>
          </p:nvPr>
        </p:nvSpPr>
        <p:spPr>
          <a:xfrm>
            <a:off x="2217376" y="3298925"/>
            <a:ext cx="21567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 sz="1700"/>
              <a:t>Uses Dynamic Programming</a:t>
            </a:r>
            <a:endParaRPr sz="1700"/>
          </a:p>
        </p:txBody>
      </p:sp>
      <p:sp>
        <p:nvSpPr>
          <p:cNvPr id="654" name="Google Shape;654;p32"/>
          <p:cNvSpPr txBox="1"/>
          <p:nvPr>
            <p:ph idx="6" type="title"/>
          </p:nvPr>
        </p:nvSpPr>
        <p:spPr>
          <a:xfrm>
            <a:off x="5092875" y="3058625"/>
            <a:ext cx="23592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 sz="1500"/>
              <a:t>Used for determining similarities and evolutionary studies </a:t>
            </a:r>
            <a:endParaRPr sz="1500"/>
          </a:p>
        </p:txBody>
      </p:sp>
      <p:sp>
        <p:nvSpPr>
          <p:cNvPr id="655" name="Google Shape;655;p32"/>
          <p:cNvSpPr txBox="1"/>
          <p:nvPr>
            <p:ph idx="8" type="title"/>
          </p:nvPr>
        </p:nvSpPr>
        <p:spPr>
          <a:xfrm>
            <a:off x="6324375" y="1411627"/>
            <a:ext cx="18303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 sz="1700"/>
              <a:t>Finds possible sequences with the highest score</a:t>
            </a:r>
            <a:endParaRPr sz="1700"/>
          </a:p>
        </p:txBody>
      </p:sp>
      <p:sp>
        <p:nvSpPr>
          <p:cNvPr id="656" name="Google Shape;656;p32"/>
          <p:cNvSpPr txBox="1"/>
          <p:nvPr>
            <p:ph idx="15" type="title"/>
          </p:nvPr>
        </p:nvSpPr>
        <p:spPr>
          <a:xfrm>
            <a:off x="608625" y="4537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/Why Needleman-Wunsch Algorithm?</a:t>
            </a:r>
            <a:endParaRPr/>
          </a:p>
        </p:txBody>
      </p:sp>
      <p:sp>
        <p:nvSpPr>
          <p:cNvPr id="657" name="Google Shape;657;p3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62" name="Google Shape;662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0" name="Google Shape;670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3" name="Google Shape;673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4" name="Google Shape;674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76" name="Google Shape;676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7" name="Google Shape;677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78" name="Google Shape;678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9" name="Google Shape;679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80" name="Google Shape;680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1" name="Google Shape;681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3" name="Google Shape;683;p33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4" name="Google Shape;684;p3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3"/>
          <p:cNvSpPr txBox="1"/>
          <p:nvPr/>
        </p:nvSpPr>
        <p:spPr>
          <a:xfrm>
            <a:off x="947400" y="754500"/>
            <a:ext cx="7249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000">
                <a:solidFill>
                  <a:schemeClr val="lt1"/>
                </a:solidFill>
              </a:rPr>
              <a:t>m=1,g=-1,s=-1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000">
                <a:solidFill>
                  <a:schemeClr val="lt1"/>
                </a:solidFill>
              </a:rPr>
              <a:t>for i← 0 , M=len(X) do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000">
                <a:solidFill>
                  <a:schemeClr val="lt1"/>
                </a:solidFill>
              </a:rPr>
              <a:t>    X[ i ][ 0 ] =i*g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4. 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5.      f</a:t>
            </a:r>
            <a:r>
              <a:rPr lang="en" sz="1000">
                <a:solidFill>
                  <a:schemeClr val="lt1"/>
                </a:solidFill>
              </a:rPr>
              <a:t>or j← 0 ,N= len(Y) do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6.           X[ 0 ][ j ]=j*g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7. 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8.      for i← 0 , M do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9.          for j← 0 , N do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10.             if X[ i ]==X[ j ] then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11.                     D=X[ i-1 ][ j-1 ]+m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12.             else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13.                     D=X[ i-1 ][ j-1 ]+s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14.             end if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15.             L=X[ i ][ j-1 ]+g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16.             T=X[ j ][ i-1 ]+g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17.             X[ i ][ j ]=max(D,L,T)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18.       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19.      end for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20.      return X[M][N]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21.      end procedure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689" name="Google Shape;689;p33"/>
          <p:cNvSpPr txBox="1"/>
          <p:nvPr/>
        </p:nvSpPr>
        <p:spPr>
          <a:xfrm>
            <a:off x="799875" y="374625"/>
            <a:ext cx="29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Pseudocode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95" name="Google Shape;695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8" name="Google Shape;698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9" name="Google Shape;699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2" name="Google Shape;702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3" name="Google Shape;703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4" name="Google Shape;704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5" name="Google Shape;705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6" name="Google Shape;706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34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9" name="Google Shape;709;p3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4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4"/>
          <p:cNvSpPr txBox="1"/>
          <p:nvPr/>
        </p:nvSpPr>
        <p:spPr>
          <a:xfrm>
            <a:off x="5740875" y="1012500"/>
            <a:ext cx="259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1982903" y="1417350"/>
            <a:ext cx="75534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The sequences:</a:t>
            </a:r>
            <a:endParaRPr sz="4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X=CACATA</a:t>
            </a:r>
            <a:endParaRPr sz="4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Y=CAGCTA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716" name="Google Shape;716;p34"/>
          <p:cNvSpPr txBox="1"/>
          <p:nvPr/>
        </p:nvSpPr>
        <p:spPr>
          <a:xfrm>
            <a:off x="5933250" y="2014875"/>
            <a:ext cx="23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2" name="Google Shape;722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5" name="Google Shape;725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6" name="Google Shape;726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7" name="Google Shape;727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8" name="Google Shape;728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9" name="Google Shape;729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30" name="Google Shape;730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1" name="Google Shape;731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2" name="Google Shape;732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3" name="Google Shape;733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5" name="Google Shape;735;p35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6" name="Google Shape;736;p3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5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5"/>
          <p:cNvSpPr txBox="1"/>
          <p:nvPr/>
        </p:nvSpPr>
        <p:spPr>
          <a:xfrm>
            <a:off x="5740875" y="1012500"/>
            <a:ext cx="259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First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Initialization</a:t>
            </a:r>
            <a:endParaRPr sz="2500">
              <a:solidFill>
                <a:schemeClr val="lt1"/>
              </a:solidFill>
            </a:endParaRPr>
          </a:p>
        </p:txBody>
      </p:sp>
      <p:graphicFrame>
        <p:nvGraphicFramePr>
          <p:cNvPr id="742" name="Google Shape;742;p35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3" name="Google Shape;743;p35"/>
          <p:cNvSpPr txBox="1"/>
          <p:nvPr/>
        </p:nvSpPr>
        <p:spPr>
          <a:xfrm>
            <a:off x="921325" y="905925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___ 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4" name="Google Shape;744;p35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5933250" y="2014875"/>
            <a:ext cx="23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Filling it with progressive gap penalties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6" name="Google Shape;746;p35"/>
          <p:cNvSpPr txBox="1"/>
          <p:nvPr/>
        </p:nvSpPr>
        <p:spPr>
          <a:xfrm>
            <a:off x="759375" y="253125"/>
            <a:ext cx="334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oogle Shape;751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52" name="Google Shape;752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5" name="Google Shape;755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6" name="Google Shape;756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7" name="Google Shape;757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8" name="Google Shape;758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9" name="Google Shape;759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60" name="Google Shape;760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62" name="Google Shape;762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5" name="Google Shape;765;p36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6" name="Google Shape;766;p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6"/>
          <p:cNvSpPr txBox="1"/>
          <p:nvPr/>
        </p:nvSpPr>
        <p:spPr>
          <a:xfrm>
            <a:off x="4621100" y="3871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6"/>
          <p:cNvSpPr txBox="1"/>
          <p:nvPr/>
        </p:nvSpPr>
        <p:spPr>
          <a:xfrm>
            <a:off x="5740875" y="1012500"/>
            <a:ext cx="259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lt1"/>
                </a:solidFill>
              </a:rPr>
              <a:t>Second</a:t>
            </a:r>
            <a:r>
              <a:rPr lang="en" sz="2500" u="sng">
                <a:solidFill>
                  <a:schemeClr val="lt1"/>
                </a:solidFill>
              </a:rPr>
              <a:t> Step</a:t>
            </a:r>
            <a:endParaRPr sz="2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Fill the matrix</a:t>
            </a:r>
            <a:endParaRPr sz="2500">
              <a:solidFill>
                <a:schemeClr val="lt1"/>
              </a:solidFill>
            </a:endParaRPr>
          </a:p>
        </p:txBody>
      </p:sp>
      <p:graphicFrame>
        <p:nvGraphicFramePr>
          <p:cNvPr id="772" name="Google Shape;772;p36"/>
          <p:cNvGraphicFramePr/>
          <p:nvPr/>
        </p:nvGraphicFramePr>
        <p:xfrm>
          <a:off x="1225350" y="14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{EC126B1C-CEB1-47E4-A427-AF4C6F66298D}</a:tableStyleId>
              </a:tblPr>
              <a:tblGrid>
                <a:gridCol w="605600"/>
                <a:gridCol w="605100"/>
                <a:gridCol w="605100"/>
                <a:gridCol w="655725"/>
                <a:gridCol w="635475"/>
                <a:gridCol w="675975"/>
                <a:gridCol w="565100"/>
              </a:tblGrid>
              <a:tr h="4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3" name="Google Shape;773;p36"/>
          <p:cNvSpPr txBox="1"/>
          <p:nvPr/>
        </p:nvSpPr>
        <p:spPr>
          <a:xfrm>
            <a:off x="921375" y="1012500"/>
            <a:ext cx="46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___      C          A          G          C           T          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4" name="Google Shape;774;p36"/>
          <p:cNvSpPr txBox="1"/>
          <p:nvPr/>
        </p:nvSpPr>
        <p:spPr>
          <a:xfrm>
            <a:off x="708750" y="1306125"/>
            <a:ext cx="42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5862375" y="2116125"/>
            <a:ext cx="245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1:Diagonally-&gt;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If match +1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If mismatch -1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2:Left-&gt;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Add gap penalty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Choice 3:Up-&gt;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Add gap penalty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TAKE THE MAX NUMBER OUT OF THESE 3 AND PUT IT IN THE CELL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779625" y="189025"/>
            <a:ext cx="259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Simulation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