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457CD5-EFD8-49A7-AFDF-0171E19C21F0}">
  <a:tblStyle styleId="{B2457CD5-EFD8-49A7-AFDF-0171E19C21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dae3d08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dae3d08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d38bf3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d38bf3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d38bf34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d38bf34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d38bf34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d38bf34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d38bf34e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d38bf34e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d38bf34e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d38bf34e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d38bf34e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d38bf34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dae3d08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dae3d08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186775"/>
            <a:ext cx="8520600" cy="1939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a:t>Travel and Explore</a:t>
            </a:r>
            <a:endParaRPr b="1" i="1"/>
          </a:p>
          <a:p>
            <a:pPr indent="0" lvl="0" marL="0" rtl="0" algn="ctr">
              <a:spcBef>
                <a:spcPts val="0"/>
              </a:spcBef>
              <a:spcAft>
                <a:spcPts val="0"/>
              </a:spcAft>
              <a:buNone/>
            </a:pPr>
            <a:r>
              <a:rPr b="1" lang="en" sz="3500"/>
              <a:t>Feasibility Analysis</a:t>
            </a:r>
            <a:endParaRPr b="1" sz="3500"/>
          </a:p>
        </p:txBody>
      </p:sp>
      <p:sp>
        <p:nvSpPr>
          <p:cNvPr id="56" name="Google Shape;56;p13"/>
          <p:cNvSpPr txBox="1"/>
          <p:nvPr>
            <p:ph idx="1" type="subTitle"/>
          </p:nvPr>
        </p:nvSpPr>
        <p:spPr>
          <a:xfrm>
            <a:off x="0" y="3540600"/>
            <a:ext cx="8520600" cy="13011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b="1" lang="en" sz="2300">
                <a:solidFill>
                  <a:schemeClr val="dk1"/>
                </a:solidFill>
              </a:rPr>
              <a:t>Mahmud Kabir (011151234)</a:t>
            </a:r>
            <a:endParaRPr b="1" sz="2300">
              <a:solidFill>
                <a:schemeClr val="dk1"/>
              </a:solidFill>
            </a:endParaRPr>
          </a:p>
          <a:p>
            <a:pPr indent="0" lvl="0" marL="0" rtl="0" algn="l">
              <a:lnSpc>
                <a:spcPct val="80000"/>
              </a:lnSpc>
              <a:spcBef>
                <a:spcPts val="0"/>
              </a:spcBef>
              <a:spcAft>
                <a:spcPts val="0"/>
              </a:spcAft>
              <a:buNone/>
            </a:pPr>
            <a:r>
              <a:rPr b="1" lang="en" sz="2300">
                <a:solidFill>
                  <a:schemeClr val="dk1"/>
                </a:solidFill>
              </a:rPr>
              <a:t>Rahim Sikder  (011183103)</a:t>
            </a:r>
            <a:endParaRPr b="1" sz="2300">
              <a:solidFill>
                <a:schemeClr val="dk1"/>
              </a:solidFill>
            </a:endParaRPr>
          </a:p>
          <a:p>
            <a:pPr indent="0" lvl="0" marL="0" rtl="0" algn="l">
              <a:lnSpc>
                <a:spcPct val="80000"/>
              </a:lnSpc>
              <a:spcBef>
                <a:spcPts val="0"/>
              </a:spcBef>
              <a:spcAft>
                <a:spcPts val="0"/>
              </a:spcAft>
              <a:buNone/>
            </a:pPr>
            <a:r>
              <a:rPr b="1" lang="en" sz="2300">
                <a:solidFill>
                  <a:schemeClr val="dk1"/>
                </a:solidFill>
              </a:rPr>
              <a:t>Abdullah Al Mubin (011192140)</a:t>
            </a:r>
            <a:endParaRPr b="1" sz="2300">
              <a:solidFill>
                <a:schemeClr val="dk1"/>
              </a:solidFill>
            </a:endParaRPr>
          </a:p>
          <a:p>
            <a:pPr indent="0" lvl="0" marL="0" rtl="0" algn="l">
              <a:lnSpc>
                <a:spcPct val="80000"/>
              </a:lnSpc>
              <a:spcBef>
                <a:spcPts val="0"/>
              </a:spcBef>
              <a:spcAft>
                <a:spcPts val="0"/>
              </a:spcAft>
              <a:buNone/>
            </a:pPr>
            <a:r>
              <a:rPr b="1" lang="en" sz="2300">
                <a:solidFill>
                  <a:schemeClr val="dk1"/>
                </a:solidFill>
              </a:rPr>
              <a:t>Mohosina Mehenaj (011193066)</a:t>
            </a:r>
            <a:endParaRPr b="1" sz="2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21925"/>
            <a:ext cx="8520600" cy="5727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b="1" lang="en"/>
              <a:t>Survey Attendee Statistics</a:t>
            </a:r>
            <a:endParaRPr b="1"/>
          </a:p>
        </p:txBody>
      </p:sp>
      <p:sp>
        <p:nvSpPr>
          <p:cNvPr id="62" name="Google Shape;62;p14"/>
          <p:cNvSpPr txBox="1"/>
          <p:nvPr>
            <p:ph idx="1" type="body"/>
          </p:nvPr>
        </p:nvSpPr>
        <p:spPr>
          <a:xfrm>
            <a:off x="311700" y="794625"/>
            <a:ext cx="8520600" cy="4189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We put some questions in a google form regarding our project idea and </a:t>
            </a:r>
            <a:r>
              <a:rPr lang="en"/>
              <a:t>circulated it through social media to get response.At last we got 20 responses from people of different age and professions.</a:t>
            </a:r>
            <a:endParaRPr/>
          </a:p>
          <a:p>
            <a:pPr indent="0" lvl="0" marL="0" rtl="0" algn="l">
              <a:spcBef>
                <a:spcPts val="1200"/>
              </a:spcBef>
              <a:spcAft>
                <a:spcPts val="0"/>
              </a:spcAft>
              <a:buNone/>
            </a:pPr>
            <a:r>
              <a:rPr b="1" lang="en"/>
              <a:t>Age group</a:t>
            </a:r>
            <a:endParaRPr b="1"/>
          </a:p>
          <a:p>
            <a:pPr indent="-308610" lvl="0" marL="457200" rtl="0" algn="l">
              <a:spcBef>
                <a:spcPts val="1200"/>
              </a:spcBef>
              <a:spcAft>
                <a:spcPts val="0"/>
              </a:spcAft>
              <a:buSzPct val="100000"/>
              <a:buChar char="●"/>
            </a:pPr>
            <a:r>
              <a:rPr lang="en"/>
              <a:t>&lt;18yrs (5% of reponses)</a:t>
            </a:r>
            <a:endParaRPr/>
          </a:p>
          <a:p>
            <a:pPr indent="-308610" lvl="0" marL="457200" rtl="0" algn="l">
              <a:spcBef>
                <a:spcPts val="0"/>
              </a:spcBef>
              <a:spcAft>
                <a:spcPts val="0"/>
              </a:spcAft>
              <a:buSzPct val="100000"/>
              <a:buChar char="●"/>
            </a:pPr>
            <a:r>
              <a:rPr lang="en"/>
              <a:t>18yrs - 30yrs(75% of responses)</a:t>
            </a:r>
            <a:endParaRPr/>
          </a:p>
          <a:p>
            <a:pPr indent="-308610" lvl="0" marL="457200" rtl="0" algn="l">
              <a:spcBef>
                <a:spcPts val="0"/>
              </a:spcBef>
              <a:spcAft>
                <a:spcPts val="0"/>
              </a:spcAft>
              <a:buSzPct val="100000"/>
              <a:buChar char="●"/>
            </a:pPr>
            <a:r>
              <a:rPr lang="en"/>
              <a:t>&gt;30yrs (20% of responses)</a:t>
            </a:r>
            <a:endParaRPr/>
          </a:p>
          <a:p>
            <a:pPr indent="0" lvl="0" marL="0" rtl="0" algn="l">
              <a:spcBef>
                <a:spcPts val="1200"/>
              </a:spcBef>
              <a:spcAft>
                <a:spcPts val="0"/>
              </a:spcAft>
              <a:buNone/>
            </a:pPr>
            <a:r>
              <a:rPr b="1" lang="en"/>
              <a:t>Occupation</a:t>
            </a:r>
            <a:endParaRPr b="1"/>
          </a:p>
          <a:p>
            <a:pPr indent="-308610" lvl="0" marL="457200" rtl="0" algn="l">
              <a:spcBef>
                <a:spcPts val="1200"/>
              </a:spcBef>
              <a:spcAft>
                <a:spcPts val="0"/>
              </a:spcAft>
              <a:buSzPct val="100000"/>
              <a:buChar char="●"/>
            </a:pPr>
            <a:r>
              <a:rPr lang="en"/>
              <a:t>Student(80% of responses)</a:t>
            </a:r>
            <a:endParaRPr/>
          </a:p>
          <a:p>
            <a:pPr indent="-308610" lvl="0" marL="457200" rtl="0" algn="l">
              <a:spcBef>
                <a:spcPts val="0"/>
              </a:spcBef>
              <a:spcAft>
                <a:spcPts val="0"/>
              </a:spcAft>
              <a:buSzPct val="100000"/>
              <a:buChar char="●"/>
            </a:pPr>
            <a:r>
              <a:rPr lang="en"/>
              <a:t>Job Holder(15% of responses)</a:t>
            </a:r>
            <a:endParaRPr/>
          </a:p>
          <a:p>
            <a:pPr indent="-308610" lvl="0" marL="457200" rtl="0" algn="l">
              <a:spcBef>
                <a:spcPts val="0"/>
              </a:spcBef>
              <a:spcAft>
                <a:spcPts val="0"/>
              </a:spcAft>
              <a:buSzPct val="100000"/>
              <a:buChar char="●"/>
            </a:pPr>
            <a:r>
              <a:rPr lang="en"/>
              <a:t>Businessman(5% of responses)</a:t>
            </a:r>
            <a:endParaRPr/>
          </a:p>
          <a:p>
            <a:pPr indent="0" lvl="0" marL="0" rtl="0" algn="l">
              <a:spcBef>
                <a:spcPts val="1200"/>
              </a:spcBef>
              <a:spcAft>
                <a:spcPts val="0"/>
              </a:spcAft>
              <a:buNone/>
            </a:pPr>
            <a:r>
              <a:rPr b="1" lang="en"/>
              <a:t>Gender</a:t>
            </a:r>
            <a:endParaRPr b="1"/>
          </a:p>
          <a:p>
            <a:pPr indent="-308610" lvl="0" marL="457200" rtl="0" algn="l">
              <a:spcBef>
                <a:spcPts val="1200"/>
              </a:spcBef>
              <a:spcAft>
                <a:spcPts val="0"/>
              </a:spcAft>
              <a:buSzPct val="100000"/>
              <a:buChar char="●"/>
            </a:pPr>
            <a:r>
              <a:rPr lang="en"/>
              <a:t>Male(60% of responses)</a:t>
            </a:r>
            <a:endParaRPr/>
          </a:p>
          <a:p>
            <a:pPr indent="-308610" lvl="0" marL="457200" rtl="0" algn="l">
              <a:spcBef>
                <a:spcPts val="0"/>
              </a:spcBef>
              <a:spcAft>
                <a:spcPts val="0"/>
              </a:spcAft>
              <a:buSzPct val="100000"/>
              <a:buChar char="●"/>
            </a:pPr>
            <a:r>
              <a:rPr lang="en"/>
              <a:t>Female(40% of responses)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b="1" lang="en"/>
              <a:t>Survey Result Table</a:t>
            </a:r>
            <a:endParaRPr b="1"/>
          </a:p>
        </p:txBody>
      </p:sp>
      <p:graphicFrame>
        <p:nvGraphicFramePr>
          <p:cNvPr id="68" name="Google Shape;68;p15"/>
          <p:cNvGraphicFramePr/>
          <p:nvPr/>
        </p:nvGraphicFramePr>
        <p:xfrm>
          <a:off x="0" y="572700"/>
          <a:ext cx="3000000" cy="3000000"/>
        </p:xfrm>
        <a:graphic>
          <a:graphicData uri="http://schemas.openxmlformats.org/drawingml/2006/table">
            <a:tbl>
              <a:tblPr>
                <a:noFill/>
                <a:tableStyleId>{B2457CD5-EFD8-49A7-AFDF-0171E19C21F0}</a:tableStyleId>
              </a:tblPr>
              <a:tblGrid>
                <a:gridCol w="4463525"/>
                <a:gridCol w="4502575"/>
              </a:tblGrid>
              <a:tr h="524500">
                <a:tc>
                  <a:txBody>
                    <a:bodyPr/>
                    <a:lstStyle/>
                    <a:p>
                      <a:pPr indent="0" lvl="0" marL="445225" rtl="0" algn="l">
                        <a:spcBef>
                          <a:spcPts val="0"/>
                        </a:spcBef>
                        <a:spcAft>
                          <a:spcPts val="0"/>
                        </a:spcAft>
                        <a:buNone/>
                      </a:pPr>
                      <a:r>
                        <a:rPr lang="en"/>
                        <a:t>                    </a:t>
                      </a:r>
                      <a:r>
                        <a:rPr b="1" lang="en" sz="2300"/>
                        <a:t>Question</a:t>
                      </a:r>
                      <a:endParaRPr b="1" sz="2300"/>
                    </a:p>
                  </a:txBody>
                  <a:tcPr marT="91425" marB="91425" marR="91425" marL="91425"/>
                </a:tc>
                <a:tc>
                  <a:txBody>
                    <a:bodyPr/>
                    <a:lstStyle/>
                    <a:p>
                      <a:pPr indent="0" lvl="0" marL="0" rtl="0" algn="l">
                        <a:spcBef>
                          <a:spcPts val="0"/>
                        </a:spcBef>
                        <a:spcAft>
                          <a:spcPts val="0"/>
                        </a:spcAft>
                        <a:buNone/>
                      </a:pPr>
                      <a:r>
                        <a:rPr b="1" lang="en" sz="2300"/>
                        <a:t>              </a:t>
                      </a:r>
                      <a:r>
                        <a:rPr b="1" lang="en" sz="2300"/>
                        <a:t>Decision</a:t>
                      </a:r>
                      <a:endParaRPr b="1" sz="2300"/>
                    </a:p>
                  </a:txBody>
                  <a:tcPr marT="91425" marB="91425" marR="91425" marL="91425"/>
                </a:tc>
              </a:tr>
              <a:tr h="1543600">
                <a:tc>
                  <a:txBody>
                    <a:bodyPr/>
                    <a:lstStyle/>
                    <a:p>
                      <a:pPr indent="0" lvl="0" marL="0" rtl="0" algn="l">
                        <a:spcBef>
                          <a:spcPts val="0"/>
                        </a:spcBef>
                        <a:spcAft>
                          <a:spcPts val="0"/>
                        </a:spcAft>
                        <a:buClr>
                          <a:schemeClr val="dk1"/>
                        </a:buClr>
                        <a:buSzPts val="1100"/>
                        <a:buFont typeface="Arial"/>
                        <a:buNone/>
                      </a:pPr>
                      <a:r>
                        <a:rPr lang="en" sz="1300">
                          <a:solidFill>
                            <a:schemeClr val="dk1"/>
                          </a:solidFill>
                        </a:rPr>
                        <a:t>1</a:t>
                      </a:r>
                      <a:r>
                        <a:rPr lang="en" sz="1300">
                          <a:solidFill>
                            <a:schemeClr val="dk1"/>
                          </a:solidFill>
                        </a:rPr>
                        <a:t>.    What resources do you use to find a suitable</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place for your travel like hiking or camping or sight seeing etc.?</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      Facebook(40%)</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      Youtube(20%)</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      Travel blogs(30%)</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      Other Resources(10%)</a:t>
                      </a:r>
                      <a:endParaRPr sz="1300"/>
                    </a:p>
                  </a:txBody>
                  <a:tcPr marT="91425" marB="91425" marR="91425" marL="91425"/>
                </a:tc>
                <a:tc>
                  <a:txBody>
                    <a:bodyPr/>
                    <a:lstStyle/>
                    <a:p>
                      <a:pPr indent="0" lvl="0" marL="0" rtl="0" algn="l">
                        <a:spcBef>
                          <a:spcPts val="0"/>
                        </a:spcBef>
                        <a:spcAft>
                          <a:spcPts val="0"/>
                        </a:spcAft>
                        <a:buNone/>
                      </a:pPr>
                      <a:r>
                        <a:rPr lang="en" sz="1300"/>
                        <a:t>Different people uses different resources to gather data about their tour plan.If we can provide something more decorated that can attract more </a:t>
                      </a:r>
                      <a:r>
                        <a:rPr lang="en" sz="1300"/>
                        <a:t>audience for this purpose.</a:t>
                      </a:r>
                      <a:endParaRPr sz="1300"/>
                    </a:p>
                  </a:txBody>
                  <a:tcPr marT="91425" marB="91425" marR="91425" marL="91425"/>
                </a:tc>
              </a:tr>
              <a:tr h="1153925">
                <a:tc>
                  <a:txBody>
                    <a:bodyPr/>
                    <a:lstStyle/>
                    <a:p>
                      <a:pPr indent="0" lvl="0" marL="0" rtl="0" algn="l">
                        <a:spcBef>
                          <a:spcPts val="0"/>
                        </a:spcBef>
                        <a:spcAft>
                          <a:spcPts val="0"/>
                        </a:spcAft>
                        <a:buNone/>
                      </a:pPr>
                      <a:r>
                        <a:rPr lang="en" sz="1300"/>
                        <a:t>2.   Do you always get the total information in a organized way from those resources.?</a:t>
                      </a:r>
                      <a:endParaRPr sz="1300"/>
                    </a:p>
                    <a:p>
                      <a:pPr indent="-311150" lvl="0" marL="457200" rtl="0" algn="l">
                        <a:spcBef>
                          <a:spcPts val="0"/>
                        </a:spcBef>
                        <a:spcAft>
                          <a:spcPts val="0"/>
                        </a:spcAft>
                        <a:buSzPts val="1300"/>
                        <a:buChar char="●"/>
                      </a:pPr>
                      <a:r>
                        <a:rPr lang="en" sz="1300"/>
                        <a:t>Rare(70%)</a:t>
                      </a:r>
                      <a:endParaRPr sz="1300"/>
                    </a:p>
                    <a:p>
                      <a:pPr indent="-311150" lvl="0" marL="457200" rtl="0" algn="l">
                        <a:spcBef>
                          <a:spcPts val="0"/>
                        </a:spcBef>
                        <a:spcAft>
                          <a:spcPts val="0"/>
                        </a:spcAft>
                        <a:buSzPts val="1300"/>
                        <a:buChar char="●"/>
                      </a:pPr>
                      <a:r>
                        <a:rPr lang="en" sz="1300"/>
                        <a:t>Sometimes(10%)</a:t>
                      </a:r>
                      <a:endParaRPr sz="1300"/>
                    </a:p>
                    <a:p>
                      <a:pPr indent="-311150" lvl="0" marL="457200" rtl="0" algn="l">
                        <a:spcBef>
                          <a:spcPts val="0"/>
                        </a:spcBef>
                        <a:spcAft>
                          <a:spcPts val="0"/>
                        </a:spcAft>
                        <a:buSzPts val="1300"/>
                        <a:buChar char="●"/>
                      </a:pPr>
                      <a:r>
                        <a:rPr lang="en" sz="1300"/>
                        <a:t>Always(20%)</a:t>
                      </a:r>
                      <a:endParaRPr sz="1300"/>
                    </a:p>
                  </a:txBody>
                  <a:tcPr marT="91425" marB="91425" marR="91425" marL="91425"/>
                </a:tc>
                <a:tc>
                  <a:txBody>
                    <a:bodyPr/>
                    <a:lstStyle/>
                    <a:p>
                      <a:pPr indent="0" lvl="0" marL="0" rtl="0" algn="l">
                        <a:spcBef>
                          <a:spcPts val="0"/>
                        </a:spcBef>
                        <a:spcAft>
                          <a:spcPts val="0"/>
                        </a:spcAft>
                        <a:buNone/>
                      </a:pPr>
                      <a:r>
                        <a:rPr lang="en" sz="1300"/>
                        <a:t>76% of people says that, the information people get often scattered and not well organized.Our goal is to provide them organized information which can help to to plan their tours or holidays.</a:t>
                      </a:r>
                      <a:endParaRPr sz="1300"/>
                    </a:p>
                  </a:txBody>
                  <a:tcPr marT="91425" marB="91425" marR="91425" marL="91425"/>
                </a:tc>
              </a:tr>
              <a:tr h="1348775">
                <a:tc>
                  <a:txBody>
                    <a:bodyPr/>
                    <a:lstStyle/>
                    <a:p>
                      <a:pPr indent="0" lvl="0" marL="0" rtl="0" algn="l">
                        <a:spcBef>
                          <a:spcPts val="0"/>
                        </a:spcBef>
                        <a:spcAft>
                          <a:spcPts val="0"/>
                        </a:spcAft>
                        <a:buNone/>
                      </a:pPr>
                      <a:r>
                        <a:rPr lang="en" sz="1300"/>
                        <a:t>3.   If you can search for travel destinations according to different category and place how much will that be helpful to you.?</a:t>
                      </a:r>
                      <a:endParaRPr sz="1300"/>
                    </a:p>
                    <a:p>
                      <a:pPr indent="-311150" lvl="0" marL="457200" rtl="0" algn="l">
                        <a:spcBef>
                          <a:spcPts val="0"/>
                        </a:spcBef>
                        <a:spcAft>
                          <a:spcPts val="0"/>
                        </a:spcAft>
                        <a:buSzPts val="1300"/>
                        <a:buChar char="●"/>
                      </a:pPr>
                      <a:r>
                        <a:rPr lang="en" sz="1300"/>
                        <a:t>Very much(80%)</a:t>
                      </a:r>
                      <a:endParaRPr sz="1300"/>
                    </a:p>
                    <a:p>
                      <a:pPr indent="-311150" lvl="0" marL="457200" rtl="0" algn="l">
                        <a:spcBef>
                          <a:spcPts val="0"/>
                        </a:spcBef>
                        <a:spcAft>
                          <a:spcPts val="0"/>
                        </a:spcAft>
                        <a:buSzPts val="1300"/>
                        <a:buChar char="●"/>
                      </a:pPr>
                      <a:r>
                        <a:rPr lang="en" sz="1300"/>
                        <a:t>Normal(10%)</a:t>
                      </a:r>
                      <a:endParaRPr sz="1300"/>
                    </a:p>
                    <a:p>
                      <a:pPr indent="-311150" lvl="0" marL="457200" rtl="0" algn="l">
                        <a:spcBef>
                          <a:spcPts val="0"/>
                        </a:spcBef>
                        <a:spcAft>
                          <a:spcPts val="0"/>
                        </a:spcAft>
                        <a:buSzPts val="1300"/>
                        <a:buChar char="●"/>
                      </a:pPr>
                      <a:r>
                        <a:rPr lang="en" sz="1300"/>
                        <a:t>Not really that much(10%)</a:t>
                      </a:r>
                      <a:endParaRPr sz="1300"/>
                    </a:p>
                  </a:txBody>
                  <a:tcPr marT="91425" marB="91425" marR="91425" marL="91425"/>
                </a:tc>
                <a:tc>
                  <a:txBody>
                    <a:bodyPr/>
                    <a:lstStyle/>
                    <a:p>
                      <a:pPr indent="0" lvl="0" marL="0" rtl="0" algn="l">
                        <a:spcBef>
                          <a:spcPts val="0"/>
                        </a:spcBef>
                        <a:spcAft>
                          <a:spcPts val="0"/>
                        </a:spcAft>
                        <a:buNone/>
                      </a:pPr>
                      <a:r>
                        <a:rPr lang="en" sz="1300"/>
                        <a:t>Search feature should be available at the system as people often know what kind of place they like but finding desired kind of place in a specific area is little hard.</a:t>
                      </a:r>
                      <a:endParaRPr sz="13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37325" y="0"/>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Clr>
                <a:schemeClr val="dk1"/>
              </a:buClr>
              <a:buSzPct val="39285"/>
              <a:buFont typeface="Arial"/>
              <a:buNone/>
            </a:pPr>
            <a:r>
              <a:rPr b="1" lang="en"/>
              <a:t>Survey Result Table</a:t>
            </a:r>
            <a:endParaRPr/>
          </a:p>
        </p:txBody>
      </p:sp>
      <p:graphicFrame>
        <p:nvGraphicFramePr>
          <p:cNvPr id="74" name="Google Shape;74;p16"/>
          <p:cNvGraphicFramePr/>
          <p:nvPr/>
        </p:nvGraphicFramePr>
        <p:xfrm>
          <a:off x="119925" y="604925"/>
          <a:ext cx="3000000" cy="3000000"/>
        </p:xfrm>
        <a:graphic>
          <a:graphicData uri="http://schemas.openxmlformats.org/drawingml/2006/table">
            <a:tbl>
              <a:tblPr>
                <a:noFill/>
                <a:tableStyleId>{B2457CD5-EFD8-49A7-AFDF-0171E19C21F0}</a:tableStyleId>
              </a:tblPr>
              <a:tblGrid>
                <a:gridCol w="4450275"/>
                <a:gridCol w="4422875"/>
              </a:tblGrid>
              <a:tr h="653250">
                <a:tc>
                  <a:txBody>
                    <a:bodyPr/>
                    <a:lstStyle/>
                    <a:p>
                      <a:pPr indent="0" lvl="0" marL="445225" rtl="0" algn="l">
                        <a:spcBef>
                          <a:spcPts val="0"/>
                        </a:spcBef>
                        <a:spcAft>
                          <a:spcPts val="0"/>
                        </a:spcAft>
                        <a:buClr>
                          <a:schemeClr val="dk1"/>
                        </a:buClr>
                        <a:buSzPts val="1100"/>
                        <a:buFont typeface="Arial"/>
                        <a:buNone/>
                      </a:pPr>
                      <a:r>
                        <a:rPr lang="en">
                          <a:solidFill>
                            <a:schemeClr val="dk1"/>
                          </a:solidFill>
                        </a:rPr>
                        <a:t>                </a:t>
                      </a:r>
                      <a:r>
                        <a:rPr b="1" lang="en" sz="2300">
                          <a:solidFill>
                            <a:schemeClr val="dk1"/>
                          </a:solidFill>
                        </a:rPr>
                        <a:t>Question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2300">
                          <a:solidFill>
                            <a:schemeClr val="dk1"/>
                          </a:solidFill>
                        </a:rPr>
                        <a:t>                </a:t>
                      </a:r>
                      <a:r>
                        <a:rPr b="1" lang="en" sz="2300">
                          <a:solidFill>
                            <a:schemeClr val="dk1"/>
                          </a:solidFill>
                        </a:rPr>
                        <a:t>Decision</a:t>
                      </a:r>
                      <a:endParaRPr/>
                    </a:p>
                  </a:txBody>
                  <a:tcPr marT="91425" marB="91425" marR="91425" marL="91425"/>
                </a:tc>
              </a:tr>
              <a:tr h="1249675">
                <a:tc>
                  <a:txBody>
                    <a:bodyPr/>
                    <a:lstStyle/>
                    <a:p>
                      <a:pPr indent="0" lvl="0" marL="0" rtl="0" algn="l">
                        <a:spcBef>
                          <a:spcPts val="0"/>
                        </a:spcBef>
                        <a:spcAft>
                          <a:spcPts val="0"/>
                        </a:spcAft>
                        <a:buNone/>
                      </a:pPr>
                      <a:r>
                        <a:rPr lang="en"/>
                        <a:t>4. How much difficult it is for you to find a hotel or residence around the area you are willing to visit.?</a:t>
                      </a:r>
                      <a:endParaRPr/>
                    </a:p>
                    <a:p>
                      <a:pPr indent="-317500" lvl="0" marL="457200" rtl="0" algn="l">
                        <a:spcBef>
                          <a:spcPts val="0"/>
                        </a:spcBef>
                        <a:spcAft>
                          <a:spcPts val="0"/>
                        </a:spcAft>
                        <a:buSzPts val="1400"/>
                        <a:buChar char="●"/>
                      </a:pPr>
                      <a:r>
                        <a:rPr lang="en"/>
                        <a:t>    Very difficult(70%)</a:t>
                      </a:r>
                      <a:endParaRPr/>
                    </a:p>
                    <a:p>
                      <a:pPr indent="-317500" lvl="0" marL="457200" rtl="0" algn="l">
                        <a:spcBef>
                          <a:spcPts val="0"/>
                        </a:spcBef>
                        <a:spcAft>
                          <a:spcPts val="0"/>
                        </a:spcAft>
                        <a:buSzPts val="1400"/>
                        <a:buChar char="●"/>
                      </a:pPr>
                      <a:r>
                        <a:rPr lang="en"/>
                        <a:t>    Manageable(15%)</a:t>
                      </a:r>
                      <a:endParaRPr/>
                    </a:p>
                    <a:p>
                      <a:pPr indent="-317500" lvl="0" marL="457200" rtl="0" algn="l">
                        <a:spcBef>
                          <a:spcPts val="0"/>
                        </a:spcBef>
                        <a:spcAft>
                          <a:spcPts val="0"/>
                        </a:spcAft>
                        <a:buSzPts val="1400"/>
                        <a:buChar char="●"/>
                      </a:pPr>
                      <a:r>
                        <a:rPr lang="en"/>
                        <a:t>    Easy(15%)</a:t>
                      </a:r>
                      <a:endParaRPr/>
                    </a:p>
                  </a:txBody>
                  <a:tcPr marT="91425" marB="91425" marR="91425" marL="91425"/>
                </a:tc>
                <a:tc>
                  <a:txBody>
                    <a:bodyPr/>
                    <a:lstStyle/>
                    <a:p>
                      <a:pPr indent="0" lvl="0" marL="0" rtl="0" algn="l">
                        <a:spcBef>
                          <a:spcPts val="0"/>
                        </a:spcBef>
                        <a:spcAft>
                          <a:spcPts val="0"/>
                        </a:spcAft>
                        <a:buNone/>
                      </a:pPr>
                      <a:r>
                        <a:rPr lang="en"/>
                        <a:t>70% people finds it difficult to find a residence or homestay around their desired destination places.So our aim will be to help people finding a hotel or homestay according to their needs.</a:t>
                      </a:r>
                      <a:endParaRPr/>
                    </a:p>
                  </a:txBody>
                  <a:tcPr marT="91425" marB="91425" marR="91425" marL="91425"/>
                </a:tc>
              </a:tr>
              <a:tr h="1249675">
                <a:tc>
                  <a:txBody>
                    <a:bodyPr/>
                    <a:lstStyle/>
                    <a:p>
                      <a:pPr indent="0" lvl="0" marL="0" rtl="0" algn="l">
                        <a:spcBef>
                          <a:spcPts val="0"/>
                        </a:spcBef>
                        <a:spcAft>
                          <a:spcPts val="0"/>
                        </a:spcAft>
                        <a:buNone/>
                      </a:pPr>
                      <a:r>
                        <a:rPr lang="en"/>
                        <a:t>5. Would you like to rate a place that you have visited already.?Your rating will affect the list of recent popular travel destination list.</a:t>
                      </a:r>
                      <a:endParaRPr/>
                    </a:p>
                    <a:p>
                      <a:pPr indent="-317500" lvl="0" marL="457200" rtl="0" algn="l">
                        <a:spcBef>
                          <a:spcPts val="0"/>
                        </a:spcBef>
                        <a:spcAft>
                          <a:spcPts val="0"/>
                        </a:spcAft>
                        <a:buSzPts val="1400"/>
                        <a:buChar char="●"/>
                      </a:pPr>
                      <a:r>
                        <a:rPr lang="en"/>
                        <a:t>   Yes(77%)</a:t>
                      </a:r>
                      <a:endParaRPr/>
                    </a:p>
                    <a:p>
                      <a:pPr indent="-317500" lvl="0" marL="457200" rtl="0" algn="l">
                        <a:spcBef>
                          <a:spcPts val="0"/>
                        </a:spcBef>
                        <a:spcAft>
                          <a:spcPts val="0"/>
                        </a:spcAft>
                        <a:buSzPts val="1400"/>
                        <a:buChar char="●"/>
                      </a:pPr>
                      <a:r>
                        <a:rPr lang="en"/>
                        <a:t>   No(23%)</a:t>
                      </a:r>
                      <a:endParaRPr/>
                    </a:p>
                  </a:txBody>
                  <a:tcPr marT="91425" marB="91425" marR="91425" marL="91425"/>
                </a:tc>
                <a:tc>
                  <a:txBody>
                    <a:bodyPr/>
                    <a:lstStyle/>
                    <a:p>
                      <a:pPr indent="0" lvl="0" marL="0" rtl="0" algn="l">
                        <a:spcBef>
                          <a:spcPts val="0"/>
                        </a:spcBef>
                        <a:spcAft>
                          <a:spcPts val="0"/>
                        </a:spcAft>
                        <a:buNone/>
                      </a:pPr>
                      <a:r>
                        <a:rPr lang="en"/>
                        <a:t>77% people finds it effective rating a place that they have experienced before.There will be a rating system under every destination stored on database.</a:t>
                      </a:r>
                      <a:endParaRPr/>
                    </a:p>
                  </a:txBody>
                  <a:tcPr marT="91425" marB="91425" marR="91425" marL="91425"/>
                </a:tc>
              </a:tr>
              <a:tr h="1249675">
                <a:tc>
                  <a:txBody>
                    <a:bodyPr/>
                    <a:lstStyle/>
                    <a:p>
                      <a:pPr indent="0" lvl="0" marL="0" rtl="0" algn="l">
                        <a:spcBef>
                          <a:spcPts val="0"/>
                        </a:spcBef>
                        <a:spcAft>
                          <a:spcPts val="0"/>
                        </a:spcAft>
                        <a:buNone/>
                      </a:pPr>
                      <a:r>
                        <a:rPr lang="en"/>
                        <a:t>6. Would you like to read or write travel blogs which includes experience of yours or others with vital informations about tour planning.?</a:t>
                      </a:r>
                      <a:endParaRPr/>
                    </a:p>
                    <a:p>
                      <a:pPr indent="-317500" lvl="0" marL="457200" rtl="0" algn="l">
                        <a:spcBef>
                          <a:spcPts val="0"/>
                        </a:spcBef>
                        <a:spcAft>
                          <a:spcPts val="0"/>
                        </a:spcAft>
                        <a:buSzPts val="1400"/>
                        <a:buChar char="●"/>
                      </a:pPr>
                      <a:r>
                        <a:rPr lang="en"/>
                        <a:t>Yes(65%)</a:t>
                      </a:r>
                      <a:endParaRPr/>
                    </a:p>
                    <a:p>
                      <a:pPr indent="-317500" lvl="0" marL="457200" rtl="0" algn="l">
                        <a:spcBef>
                          <a:spcPts val="0"/>
                        </a:spcBef>
                        <a:spcAft>
                          <a:spcPts val="0"/>
                        </a:spcAft>
                        <a:buSzPts val="1400"/>
                        <a:buChar char="●"/>
                      </a:pPr>
                      <a:r>
                        <a:rPr lang="en"/>
                        <a:t>No(35%)</a:t>
                      </a:r>
                      <a:endParaRPr/>
                    </a:p>
                  </a:txBody>
                  <a:tcPr marT="91425" marB="91425" marR="91425" marL="91425"/>
                </a:tc>
                <a:tc>
                  <a:txBody>
                    <a:bodyPr/>
                    <a:lstStyle/>
                    <a:p>
                      <a:pPr indent="0" lvl="0" marL="0" rtl="0" algn="l">
                        <a:spcBef>
                          <a:spcPts val="0"/>
                        </a:spcBef>
                        <a:spcAft>
                          <a:spcPts val="0"/>
                        </a:spcAft>
                        <a:buNone/>
                      </a:pPr>
                      <a:r>
                        <a:rPr lang="en"/>
                        <a:t>65% people are interested about blogs.Our system should provide a opportunity where people can share their experiences along with photographs also.</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aphicFrame>
        <p:nvGraphicFramePr>
          <p:cNvPr id="79" name="Google Shape;79;p17"/>
          <p:cNvGraphicFramePr/>
          <p:nvPr/>
        </p:nvGraphicFramePr>
        <p:xfrm>
          <a:off x="128275" y="70650"/>
          <a:ext cx="3000000" cy="3000000"/>
        </p:xfrm>
        <a:graphic>
          <a:graphicData uri="http://schemas.openxmlformats.org/drawingml/2006/table">
            <a:tbl>
              <a:tblPr>
                <a:noFill/>
                <a:tableStyleId>{B2457CD5-EFD8-49A7-AFDF-0171E19C21F0}</a:tableStyleId>
              </a:tblPr>
              <a:tblGrid>
                <a:gridCol w="4443725"/>
                <a:gridCol w="4443725"/>
              </a:tblGrid>
              <a:tr h="671025">
                <a:tc>
                  <a:txBody>
                    <a:bodyPr/>
                    <a:lstStyle/>
                    <a:p>
                      <a:pPr indent="0" lvl="0" marL="445225" rtl="0" algn="l">
                        <a:spcBef>
                          <a:spcPts val="0"/>
                        </a:spcBef>
                        <a:spcAft>
                          <a:spcPts val="0"/>
                        </a:spcAft>
                        <a:buClr>
                          <a:schemeClr val="dk1"/>
                        </a:buClr>
                        <a:buSzPts val="1100"/>
                        <a:buFont typeface="Arial"/>
                        <a:buNone/>
                      </a:pPr>
                      <a:r>
                        <a:rPr b="1" lang="en" sz="2300">
                          <a:solidFill>
                            <a:schemeClr val="dk1"/>
                          </a:solidFill>
                        </a:rPr>
                        <a:t>          </a:t>
                      </a:r>
                      <a:r>
                        <a:rPr b="1" lang="en" sz="2300">
                          <a:solidFill>
                            <a:schemeClr val="dk1"/>
                          </a:solidFill>
                        </a:rPr>
                        <a:t>Question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2300">
                          <a:solidFill>
                            <a:schemeClr val="dk1"/>
                          </a:solidFill>
                        </a:rPr>
                        <a:t>                </a:t>
                      </a:r>
                      <a:r>
                        <a:rPr b="1" lang="en" sz="2300">
                          <a:solidFill>
                            <a:schemeClr val="dk1"/>
                          </a:solidFill>
                        </a:rPr>
                        <a:t>Decision</a:t>
                      </a:r>
                      <a:endParaRPr/>
                    </a:p>
                  </a:txBody>
                  <a:tcPr marT="91425" marB="91425" marR="91425" marL="91425"/>
                </a:tc>
              </a:tr>
              <a:tr h="1510225">
                <a:tc>
                  <a:txBody>
                    <a:bodyPr/>
                    <a:lstStyle/>
                    <a:p>
                      <a:pPr indent="0" lvl="0" marL="0" rtl="0" algn="l">
                        <a:spcBef>
                          <a:spcPts val="0"/>
                        </a:spcBef>
                        <a:spcAft>
                          <a:spcPts val="0"/>
                        </a:spcAft>
                        <a:buNone/>
                      </a:pPr>
                      <a:r>
                        <a:rPr lang="en"/>
                        <a:t>7. How would you feel to join a trip with </a:t>
                      </a:r>
                      <a:r>
                        <a:rPr lang="en"/>
                        <a:t>unknowns</a:t>
                      </a:r>
                      <a:r>
                        <a:rPr lang="en"/>
                        <a:t> or to create your own trip to gather random people.?</a:t>
                      </a:r>
                      <a:endParaRPr/>
                    </a:p>
                    <a:p>
                      <a:pPr indent="-317500" lvl="0" marL="457200" rtl="0" algn="l">
                        <a:spcBef>
                          <a:spcPts val="0"/>
                        </a:spcBef>
                        <a:spcAft>
                          <a:spcPts val="0"/>
                        </a:spcAft>
                        <a:buSzPts val="1400"/>
                        <a:buChar char="●"/>
                      </a:pPr>
                      <a:r>
                        <a:rPr lang="en"/>
                        <a:t>Thrilling(20%)</a:t>
                      </a:r>
                      <a:endParaRPr/>
                    </a:p>
                    <a:p>
                      <a:pPr indent="-317500" lvl="0" marL="457200" rtl="0" algn="l">
                        <a:spcBef>
                          <a:spcPts val="0"/>
                        </a:spcBef>
                        <a:spcAft>
                          <a:spcPts val="0"/>
                        </a:spcAft>
                        <a:buSzPts val="1400"/>
                        <a:buChar char="●"/>
                      </a:pPr>
                      <a:r>
                        <a:rPr lang="en"/>
                        <a:t>Good(40%)</a:t>
                      </a:r>
                      <a:endParaRPr/>
                    </a:p>
                    <a:p>
                      <a:pPr indent="-317500" lvl="0" marL="457200" rtl="0" algn="l">
                        <a:spcBef>
                          <a:spcPts val="0"/>
                        </a:spcBef>
                        <a:spcAft>
                          <a:spcPts val="0"/>
                        </a:spcAft>
                        <a:buSzPts val="1400"/>
                        <a:buChar char="●"/>
                      </a:pPr>
                      <a:r>
                        <a:rPr lang="en"/>
                        <a:t>Normal(25%)</a:t>
                      </a:r>
                      <a:endParaRPr/>
                    </a:p>
                    <a:p>
                      <a:pPr indent="-317500" lvl="0" marL="457200" rtl="0" algn="l">
                        <a:spcBef>
                          <a:spcPts val="0"/>
                        </a:spcBef>
                        <a:spcAft>
                          <a:spcPts val="0"/>
                        </a:spcAft>
                        <a:buSzPts val="1400"/>
                        <a:buChar char="●"/>
                      </a:pPr>
                      <a:r>
                        <a:rPr lang="en"/>
                        <a:t>Not okay(15%)</a:t>
                      </a:r>
                      <a:endParaRPr/>
                    </a:p>
                  </a:txBody>
                  <a:tcPr marT="91425" marB="91425" marR="91425" marL="91425"/>
                </a:tc>
                <a:tc>
                  <a:txBody>
                    <a:bodyPr/>
                    <a:lstStyle/>
                    <a:p>
                      <a:pPr indent="0" lvl="0" marL="0" rtl="0" algn="l">
                        <a:spcBef>
                          <a:spcPts val="0"/>
                        </a:spcBef>
                        <a:spcAft>
                          <a:spcPts val="0"/>
                        </a:spcAft>
                        <a:buNone/>
                      </a:pPr>
                      <a:r>
                        <a:rPr lang="en"/>
                        <a:t>In total 60% people finds it positive joining and teaming up with unknown while going on a hiking or camping trip.Our idea is to make a platform where all these people can gather and meet with each other.</a:t>
                      </a:r>
                      <a:endParaRPr/>
                    </a:p>
                  </a:txBody>
                  <a:tcPr marT="91425" marB="91425" marR="91425" marL="91425"/>
                </a:tc>
              </a:tr>
              <a:tr h="1234950">
                <a:tc>
                  <a:txBody>
                    <a:bodyPr/>
                    <a:lstStyle/>
                    <a:p>
                      <a:pPr indent="0" lvl="0" marL="0" rtl="0" algn="l">
                        <a:spcBef>
                          <a:spcPts val="0"/>
                        </a:spcBef>
                        <a:spcAft>
                          <a:spcPts val="0"/>
                        </a:spcAft>
                        <a:buNone/>
                      </a:pPr>
                      <a:r>
                        <a:rPr lang="en"/>
                        <a:t>8.Is it </a:t>
                      </a:r>
                      <a:r>
                        <a:rPr lang="en"/>
                        <a:t>necessary</a:t>
                      </a:r>
                      <a:r>
                        <a:rPr lang="en"/>
                        <a:t> to put a discussion section under every blog and trip.?</a:t>
                      </a:r>
                      <a:endParaRPr/>
                    </a:p>
                    <a:p>
                      <a:pPr indent="-317500" lvl="0" marL="457200" rtl="0" algn="l">
                        <a:spcBef>
                          <a:spcPts val="0"/>
                        </a:spcBef>
                        <a:spcAft>
                          <a:spcPts val="0"/>
                        </a:spcAft>
                        <a:buSzPts val="1400"/>
                        <a:buChar char="●"/>
                      </a:pPr>
                      <a:r>
                        <a:rPr lang="en"/>
                        <a:t>Necessary(70%)</a:t>
                      </a:r>
                      <a:endParaRPr/>
                    </a:p>
                    <a:p>
                      <a:pPr indent="-317500" lvl="0" marL="457200" rtl="0" algn="l">
                        <a:spcBef>
                          <a:spcPts val="0"/>
                        </a:spcBef>
                        <a:spcAft>
                          <a:spcPts val="0"/>
                        </a:spcAft>
                        <a:buSzPts val="1400"/>
                        <a:buChar char="●"/>
                      </a:pPr>
                      <a:r>
                        <a:rPr lang="en"/>
                        <a:t>Necessary but also okay without it(20%)</a:t>
                      </a:r>
                      <a:endParaRPr/>
                    </a:p>
                    <a:p>
                      <a:pPr indent="-317500" lvl="0" marL="457200" rtl="0" algn="l">
                        <a:spcBef>
                          <a:spcPts val="0"/>
                        </a:spcBef>
                        <a:spcAft>
                          <a:spcPts val="0"/>
                        </a:spcAft>
                        <a:buSzPts val="1400"/>
                        <a:buChar char="●"/>
                      </a:pPr>
                      <a:r>
                        <a:rPr lang="en"/>
                        <a:t>Not necessary(10%)</a:t>
                      </a:r>
                      <a:endParaRPr/>
                    </a:p>
                  </a:txBody>
                  <a:tcPr marT="91425" marB="91425" marR="91425" marL="91425"/>
                </a:tc>
                <a:tc>
                  <a:txBody>
                    <a:bodyPr/>
                    <a:lstStyle/>
                    <a:p>
                      <a:pPr indent="0" lvl="0" marL="0" rtl="0" algn="l">
                        <a:spcBef>
                          <a:spcPts val="0"/>
                        </a:spcBef>
                        <a:spcAft>
                          <a:spcPts val="0"/>
                        </a:spcAft>
                        <a:buNone/>
                      </a:pPr>
                      <a:r>
                        <a:rPr lang="en"/>
                        <a:t>A comment section below every blog and trip is required so that people can communicate and gather their required information.</a:t>
                      </a:r>
                      <a:endParaRPr/>
                    </a:p>
                  </a:txBody>
                  <a:tcPr marT="91425" marB="91425" marR="91425" marL="91425"/>
                </a:tc>
              </a:tr>
              <a:tr h="1656650">
                <a:tc>
                  <a:txBody>
                    <a:bodyPr/>
                    <a:lstStyle/>
                    <a:p>
                      <a:pPr indent="0" lvl="0" marL="0" rtl="0" algn="l">
                        <a:spcBef>
                          <a:spcPts val="0"/>
                        </a:spcBef>
                        <a:spcAft>
                          <a:spcPts val="0"/>
                        </a:spcAft>
                        <a:buNone/>
                      </a:pPr>
                      <a:r>
                        <a:rPr lang="en"/>
                        <a:t>9. Click on the services that you want from the system.?</a:t>
                      </a:r>
                      <a:endParaRPr/>
                    </a:p>
                    <a:p>
                      <a:pPr indent="-317500" lvl="0" marL="457200" rtl="0" algn="l">
                        <a:spcBef>
                          <a:spcPts val="0"/>
                        </a:spcBef>
                        <a:spcAft>
                          <a:spcPts val="0"/>
                        </a:spcAft>
                        <a:buSzPts val="1400"/>
                        <a:buChar char="●"/>
                      </a:pPr>
                      <a:r>
                        <a:rPr lang="en"/>
                        <a:t>Vehicle ticket booking(20%)</a:t>
                      </a:r>
                      <a:endParaRPr/>
                    </a:p>
                    <a:p>
                      <a:pPr indent="-317500" lvl="0" marL="457200" rtl="0" algn="l">
                        <a:spcBef>
                          <a:spcPts val="0"/>
                        </a:spcBef>
                        <a:spcAft>
                          <a:spcPts val="0"/>
                        </a:spcAft>
                        <a:buSzPts val="1400"/>
                        <a:buChar char="●"/>
                      </a:pPr>
                      <a:r>
                        <a:rPr lang="en"/>
                        <a:t>Online payment(30%)</a:t>
                      </a:r>
                      <a:endParaRPr/>
                    </a:p>
                    <a:p>
                      <a:pPr indent="-317500" lvl="0" marL="457200" rtl="0" algn="l">
                        <a:spcBef>
                          <a:spcPts val="0"/>
                        </a:spcBef>
                        <a:spcAft>
                          <a:spcPts val="0"/>
                        </a:spcAft>
                        <a:buSzPts val="1400"/>
                        <a:buChar char="●"/>
                      </a:pPr>
                      <a:r>
                        <a:rPr lang="en"/>
                        <a:t>Total trip management(10%)</a:t>
                      </a:r>
                      <a:endParaRPr/>
                    </a:p>
                    <a:p>
                      <a:pPr indent="-317500" lvl="0" marL="457200" rtl="0" algn="l">
                        <a:spcBef>
                          <a:spcPts val="0"/>
                        </a:spcBef>
                        <a:spcAft>
                          <a:spcPts val="0"/>
                        </a:spcAft>
                        <a:buSzPts val="1400"/>
                        <a:buChar char="●"/>
                      </a:pPr>
                      <a:r>
                        <a:rPr lang="en"/>
                        <a:t>Hotel booking(30%)</a:t>
                      </a:r>
                      <a:endParaRPr/>
                    </a:p>
                    <a:p>
                      <a:pPr indent="-317500" lvl="0" marL="457200" rtl="0" algn="l">
                        <a:spcBef>
                          <a:spcPts val="0"/>
                        </a:spcBef>
                        <a:spcAft>
                          <a:spcPts val="0"/>
                        </a:spcAft>
                        <a:buSzPts val="1400"/>
                        <a:buChar char="●"/>
                      </a:pPr>
                      <a:r>
                        <a:rPr lang="en"/>
                        <a:t>Weather forecast(10%)</a:t>
                      </a:r>
                      <a:endParaRPr/>
                    </a:p>
                  </a:txBody>
                  <a:tcPr marT="91425" marB="91425" marR="91425" marL="91425"/>
                </a:tc>
                <a:tc>
                  <a:txBody>
                    <a:bodyPr/>
                    <a:lstStyle/>
                    <a:p>
                      <a:pPr indent="0" lvl="0" marL="0" rtl="0" algn="l">
                        <a:spcBef>
                          <a:spcPts val="0"/>
                        </a:spcBef>
                        <a:spcAft>
                          <a:spcPts val="0"/>
                        </a:spcAft>
                        <a:buNone/>
                      </a:pPr>
                      <a:r>
                        <a:rPr lang="en"/>
                        <a:t>Online payment and Hotel bookings should be included to the system as more people are in need of this.</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11"/>
              <a:t>Features</a:t>
            </a:r>
            <a:endParaRPr b="1" sz="2911"/>
          </a:p>
        </p:txBody>
      </p:sp>
      <p:sp>
        <p:nvSpPr>
          <p:cNvPr id="85" name="Google Shape;85;p18"/>
          <p:cNvSpPr txBox="1"/>
          <p:nvPr>
            <p:ph idx="1" type="body"/>
          </p:nvPr>
        </p:nvSpPr>
        <p:spPr>
          <a:xfrm>
            <a:off x="311700" y="470800"/>
            <a:ext cx="8520600" cy="45861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 sz="5336" u="sng"/>
              <a:t>Selected Features:</a:t>
            </a:r>
            <a:endParaRPr b="1" sz="5336" u="sng"/>
          </a:p>
          <a:p>
            <a:pPr indent="-338730" lvl="0" marL="457200" rtl="0" algn="l">
              <a:spcBef>
                <a:spcPts val="1200"/>
              </a:spcBef>
              <a:spcAft>
                <a:spcPts val="0"/>
              </a:spcAft>
              <a:buSzPct val="100000"/>
              <a:buChar char="●"/>
            </a:pPr>
            <a:r>
              <a:rPr b="1" lang="en" sz="5336"/>
              <a:t>Account Creation </a:t>
            </a:r>
            <a:endParaRPr b="1" sz="5336"/>
          </a:p>
          <a:p>
            <a:pPr indent="-338730" lvl="0" marL="457200" rtl="0" algn="l">
              <a:spcBef>
                <a:spcPts val="0"/>
              </a:spcBef>
              <a:spcAft>
                <a:spcPts val="0"/>
              </a:spcAft>
              <a:buSzPct val="100000"/>
              <a:buChar char="●"/>
            </a:pPr>
            <a:r>
              <a:rPr b="1" lang="en" sz="5336"/>
              <a:t>Search </a:t>
            </a:r>
            <a:endParaRPr b="1" sz="5336"/>
          </a:p>
          <a:p>
            <a:pPr indent="-338730" lvl="0" marL="457200" rtl="0" algn="l">
              <a:spcBef>
                <a:spcPts val="0"/>
              </a:spcBef>
              <a:spcAft>
                <a:spcPts val="0"/>
              </a:spcAft>
              <a:buSzPct val="100000"/>
              <a:buChar char="●"/>
            </a:pPr>
            <a:r>
              <a:rPr b="1" lang="en" sz="5336"/>
              <a:t>Rating </a:t>
            </a:r>
            <a:endParaRPr b="1" sz="5336"/>
          </a:p>
          <a:p>
            <a:pPr indent="-338730" lvl="0" marL="457200" rtl="0" algn="l">
              <a:spcBef>
                <a:spcPts val="0"/>
              </a:spcBef>
              <a:spcAft>
                <a:spcPts val="0"/>
              </a:spcAft>
              <a:buSzPct val="100000"/>
              <a:buChar char="●"/>
            </a:pPr>
            <a:r>
              <a:rPr b="1" lang="en" sz="5336"/>
              <a:t>Popular Destinations </a:t>
            </a:r>
            <a:endParaRPr b="1" sz="5336"/>
          </a:p>
          <a:p>
            <a:pPr indent="-338730" lvl="0" marL="457200" rtl="0" algn="l">
              <a:spcBef>
                <a:spcPts val="0"/>
              </a:spcBef>
              <a:spcAft>
                <a:spcPts val="0"/>
              </a:spcAft>
              <a:buSzPct val="100000"/>
              <a:buChar char="●"/>
            </a:pPr>
            <a:r>
              <a:rPr b="1" lang="en" sz="5336"/>
              <a:t>Hotel Finding and Booking</a:t>
            </a:r>
            <a:endParaRPr b="1" sz="5336"/>
          </a:p>
          <a:p>
            <a:pPr indent="-338730" lvl="0" marL="457200" rtl="0" algn="l">
              <a:spcBef>
                <a:spcPts val="0"/>
              </a:spcBef>
              <a:spcAft>
                <a:spcPts val="0"/>
              </a:spcAft>
              <a:buSzPct val="100000"/>
              <a:buChar char="●"/>
            </a:pPr>
            <a:r>
              <a:rPr b="1" lang="en" sz="5336"/>
              <a:t>Blogs </a:t>
            </a:r>
            <a:endParaRPr b="1" sz="5336"/>
          </a:p>
          <a:p>
            <a:pPr indent="-338730" lvl="0" marL="457200" rtl="0" algn="l">
              <a:spcBef>
                <a:spcPts val="0"/>
              </a:spcBef>
              <a:spcAft>
                <a:spcPts val="0"/>
              </a:spcAft>
              <a:buSzPct val="100000"/>
              <a:buChar char="●"/>
            </a:pPr>
            <a:r>
              <a:rPr b="1" lang="en" sz="5336"/>
              <a:t>Trips </a:t>
            </a:r>
            <a:endParaRPr b="1" sz="5336"/>
          </a:p>
          <a:p>
            <a:pPr indent="-338730" lvl="0" marL="457200" rtl="0" algn="l">
              <a:spcBef>
                <a:spcPts val="0"/>
              </a:spcBef>
              <a:spcAft>
                <a:spcPts val="0"/>
              </a:spcAft>
              <a:buSzPct val="100000"/>
              <a:buChar char="●"/>
            </a:pPr>
            <a:r>
              <a:rPr b="1" lang="en" sz="5336"/>
              <a:t>Discussion Section</a:t>
            </a:r>
            <a:endParaRPr b="1" sz="5336"/>
          </a:p>
          <a:p>
            <a:pPr indent="-338730" lvl="0" marL="457200" rtl="0" algn="l">
              <a:spcBef>
                <a:spcPts val="0"/>
              </a:spcBef>
              <a:spcAft>
                <a:spcPts val="0"/>
              </a:spcAft>
              <a:buSzPct val="100000"/>
              <a:buChar char="●"/>
            </a:pPr>
            <a:r>
              <a:rPr b="1" lang="en" sz="5336"/>
              <a:t>Online payment</a:t>
            </a:r>
            <a:endParaRPr b="1" sz="5336"/>
          </a:p>
          <a:p>
            <a:pPr indent="0" lvl="0" marL="457200" rtl="0" algn="l">
              <a:spcBef>
                <a:spcPts val="1200"/>
              </a:spcBef>
              <a:spcAft>
                <a:spcPts val="0"/>
              </a:spcAft>
              <a:buNone/>
            </a:pPr>
            <a:r>
              <a:t/>
            </a:r>
            <a:endParaRPr b="1" sz="5336"/>
          </a:p>
          <a:p>
            <a:pPr indent="0" lvl="0" marL="0" rtl="0" algn="l">
              <a:spcBef>
                <a:spcPts val="1200"/>
              </a:spcBef>
              <a:spcAft>
                <a:spcPts val="0"/>
              </a:spcAft>
              <a:buNone/>
            </a:pPr>
            <a:r>
              <a:rPr b="1" lang="en" sz="5336" u="sng">
                <a:solidFill>
                  <a:srgbClr val="FF0000"/>
                </a:solidFill>
              </a:rPr>
              <a:t>Discarded Feature:</a:t>
            </a:r>
            <a:endParaRPr b="1" sz="5336" u="sng">
              <a:solidFill>
                <a:srgbClr val="FF0000"/>
              </a:solidFill>
            </a:endParaRPr>
          </a:p>
          <a:p>
            <a:pPr indent="-338730" lvl="0" marL="457200" rtl="0" algn="l">
              <a:spcBef>
                <a:spcPts val="1200"/>
              </a:spcBef>
              <a:spcAft>
                <a:spcPts val="0"/>
              </a:spcAft>
              <a:buSzPct val="100000"/>
              <a:buChar char="●"/>
            </a:pPr>
            <a:r>
              <a:rPr b="1" lang="en" sz="5336"/>
              <a:t>Vehicle ticket booking</a:t>
            </a:r>
            <a:endParaRPr b="1" sz="5336"/>
          </a:p>
          <a:p>
            <a:pPr indent="-338730" lvl="0" marL="457200" rtl="0" algn="l">
              <a:spcBef>
                <a:spcPts val="0"/>
              </a:spcBef>
              <a:spcAft>
                <a:spcPts val="0"/>
              </a:spcAft>
              <a:buSzPct val="100000"/>
              <a:buChar char="●"/>
            </a:pPr>
            <a:r>
              <a:rPr b="1" lang="en" sz="5336"/>
              <a:t>Weather forecast</a:t>
            </a:r>
            <a:endParaRPr b="1" sz="5336"/>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SWOT Analysis</a:t>
            </a:r>
            <a:endParaRPr b="1"/>
          </a:p>
        </p:txBody>
      </p:sp>
      <p:graphicFrame>
        <p:nvGraphicFramePr>
          <p:cNvPr id="91" name="Google Shape;91;p19"/>
          <p:cNvGraphicFramePr/>
          <p:nvPr/>
        </p:nvGraphicFramePr>
        <p:xfrm>
          <a:off x="107750" y="522225"/>
          <a:ext cx="3000000" cy="3000000"/>
        </p:xfrm>
        <a:graphic>
          <a:graphicData uri="http://schemas.openxmlformats.org/drawingml/2006/table">
            <a:tbl>
              <a:tblPr>
                <a:noFill/>
                <a:tableStyleId>{B2457CD5-EFD8-49A7-AFDF-0171E19C21F0}</a:tableStyleId>
              </a:tblPr>
              <a:tblGrid>
                <a:gridCol w="4464250"/>
                <a:gridCol w="4464250"/>
              </a:tblGrid>
              <a:tr h="1428525">
                <a:tc>
                  <a:txBody>
                    <a:bodyPr/>
                    <a:lstStyle/>
                    <a:p>
                      <a:pPr indent="0" lvl="0" marL="0" rtl="0" algn="l">
                        <a:spcBef>
                          <a:spcPts val="0"/>
                        </a:spcBef>
                        <a:spcAft>
                          <a:spcPts val="0"/>
                        </a:spcAft>
                        <a:buNone/>
                      </a:pPr>
                      <a:r>
                        <a:rPr b="1" lang="en"/>
                        <a:t>Strengths</a:t>
                      </a:r>
                      <a:endParaRPr b="1"/>
                    </a:p>
                    <a:p>
                      <a:pPr indent="-317500" lvl="0" marL="457200" rtl="0" algn="l">
                        <a:spcBef>
                          <a:spcPts val="0"/>
                        </a:spcBef>
                        <a:spcAft>
                          <a:spcPts val="0"/>
                        </a:spcAft>
                        <a:buSzPts val="1400"/>
                        <a:buChar char="●"/>
                      </a:pPr>
                      <a:r>
                        <a:rPr lang="en"/>
                        <a:t>A lot of </a:t>
                      </a:r>
                      <a:r>
                        <a:rPr lang="en"/>
                        <a:t>facilities</a:t>
                      </a:r>
                      <a:r>
                        <a:rPr lang="en"/>
                        <a:t> in one platform</a:t>
                      </a:r>
                      <a:endParaRPr/>
                    </a:p>
                    <a:p>
                      <a:pPr indent="-317500" lvl="0" marL="457200" rtl="0" algn="l">
                        <a:spcBef>
                          <a:spcPts val="0"/>
                        </a:spcBef>
                        <a:spcAft>
                          <a:spcPts val="0"/>
                        </a:spcAft>
                        <a:buSzPts val="1400"/>
                        <a:buChar char="●"/>
                      </a:pPr>
                      <a:r>
                        <a:rPr lang="en"/>
                        <a:t>Informations are decorate and easily accessible</a:t>
                      </a:r>
                      <a:endParaRPr/>
                    </a:p>
                    <a:p>
                      <a:pPr indent="-317500" lvl="0" marL="457200" rtl="0" algn="l">
                        <a:spcBef>
                          <a:spcPts val="0"/>
                        </a:spcBef>
                        <a:spcAft>
                          <a:spcPts val="0"/>
                        </a:spcAft>
                        <a:buSzPts val="1400"/>
                        <a:buChar char="●"/>
                      </a:pPr>
                      <a:r>
                        <a:rPr lang="en"/>
                        <a:t>A strong community of travellers are created through blogging and Trip system</a:t>
                      </a:r>
                      <a:endParaRPr/>
                    </a:p>
                    <a:p>
                      <a:pPr indent="-317500" lvl="0" marL="457200" rtl="0" algn="l">
                        <a:spcBef>
                          <a:spcPts val="0"/>
                        </a:spcBef>
                        <a:spcAft>
                          <a:spcPts val="0"/>
                        </a:spcAft>
                        <a:buSzPts val="1400"/>
                        <a:buChar char="●"/>
                      </a:pPr>
                      <a:r>
                        <a:rPr lang="en"/>
                        <a:t>Finding </a:t>
                      </a:r>
                      <a:r>
                        <a:rPr lang="en"/>
                        <a:t>accommodation</a:t>
                      </a:r>
                      <a:r>
                        <a:rPr lang="en"/>
                        <a:t> is easier</a:t>
                      </a:r>
                      <a:endParaRPr/>
                    </a:p>
                  </a:txBody>
                  <a:tcPr marT="91425" marB="91425" marR="91425" marL="91425"/>
                </a:tc>
                <a:tc>
                  <a:txBody>
                    <a:bodyPr/>
                    <a:lstStyle/>
                    <a:p>
                      <a:pPr indent="0" lvl="0" marL="0" rtl="0" algn="l">
                        <a:spcBef>
                          <a:spcPts val="0"/>
                        </a:spcBef>
                        <a:spcAft>
                          <a:spcPts val="0"/>
                        </a:spcAft>
                        <a:buNone/>
                      </a:pPr>
                      <a:r>
                        <a:rPr b="1" lang="en"/>
                        <a:t>Opportunities</a:t>
                      </a:r>
                      <a:endParaRPr b="1"/>
                    </a:p>
                    <a:p>
                      <a:pPr indent="-317500" lvl="0" marL="457200" rtl="0" algn="l">
                        <a:spcBef>
                          <a:spcPts val="0"/>
                        </a:spcBef>
                        <a:spcAft>
                          <a:spcPts val="0"/>
                        </a:spcAft>
                        <a:buSzPts val="1400"/>
                        <a:buChar char="●"/>
                      </a:pPr>
                      <a:r>
                        <a:rPr lang="en"/>
                        <a:t>A strong community of travellers can be build.</a:t>
                      </a:r>
                      <a:endParaRPr/>
                    </a:p>
                    <a:p>
                      <a:pPr indent="-317500" lvl="0" marL="457200" rtl="0" algn="l">
                        <a:spcBef>
                          <a:spcPts val="0"/>
                        </a:spcBef>
                        <a:spcAft>
                          <a:spcPts val="0"/>
                        </a:spcAft>
                        <a:buSzPts val="1400"/>
                        <a:buChar char="●"/>
                      </a:pPr>
                      <a:r>
                        <a:rPr lang="en"/>
                        <a:t>Our country’s hidden </a:t>
                      </a:r>
                      <a:r>
                        <a:rPr lang="en"/>
                        <a:t>beauties</a:t>
                      </a:r>
                      <a:r>
                        <a:rPr lang="en"/>
                        <a:t> can be found and shown to the world to </a:t>
                      </a:r>
                      <a:r>
                        <a:rPr lang="en"/>
                        <a:t>attract</a:t>
                      </a:r>
                      <a:r>
                        <a:rPr lang="en"/>
                        <a:t> tourist here.</a:t>
                      </a:r>
                      <a:endParaRPr/>
                    </a:p>
                    <a:p>
                      <a:pPr indent="0" lvl="0" marL="0" rtl="0" algn="l">
                        <a:spcBef>
                          <a:spcPts val="0"/>
                        </a:spcBef>
                        <a:spcAft>
                          <a:spcPts val="0"/>
                        </a:spcAft>
                        <a:buNone/>
                      </a:pPr>
                      <a:r>
                        <a:t/>
                      </a:r>
                      <a:endParaRPr/>
                    </a:p>
                  </a:txBody>
                  <a:tcPr marT="91425" marB="91425" marR="91425" marL="91425"/>
                </a:tc>
              </a:tr>
              <a:tr h="1845200">
                <a:tc>
                  <a:txBody>
                    <a:bodyPr/>
                    <a:lstStyle/>
                    <a:p>
                      <a:pPr indent="0" lvl="0" marL="0" rtl="0" algn="l">
                        <a:spcBef>
                          <a:spcPts val="0"/>
                        </a:spcBef>
                        <a:spcAft>
                          <a:spcPts val="0"/>
                        </a:spcAft>
                        <a:buNone/>
                      </a:pPr>
                      <a:r>
                        <a:rPr b="1" lang="en"/>
                        <a:t>Weakness</a:t>
                      </a:r>
                      <a:endParaRPr b="1"/>
                    </a:p>
                    <a:p>
                      <a:pPr indent="-317500" lvl="0" marL="457200" rtl="0" algn="l">
                        <a:spcBef>
                          <a:spcPts val="0"/>
                        </a:spcBef>
                        <a:spcAft>
                          <a:spcPts val="0"/>
                        </a:spcAft>
                        <a:buSzPts val="1400"/>
                        <a:buChar char="●"/>
                      </a:pPr>
                      <a:r>
                        <a:rPr lang="en"/>
                        <a:t>Database should be on </a:t>
                      </a:r>
                      <a:r>
                        <a:rPr lang="en"/>
                        <a:t>continuous</a:t>
                      </a:r>
                      <a:r>
                        <a:rPr lang="en"/>
                        <a:t> </a:t>
                      </a:r>
                      <a:r>
                        <a:rPr lang="en"/>
                        <a:t>maintenance</a:t>
                      </a:r>
                      <a:r>
                        <a:rPr lang="en"/>
                        <a:t> and update.</a:t>
                      </a:r>
                      <a:endParaRPr/>
                    </a:p>
                    <a:p>
                      <a:pPr indent="-317500" lvl="0" marL="457200" rtl="0" algn="l">
                        <a:spcBef>
                          <a:spcPts val="0"/>
                        </a:spcBef>
                        <a:spcAft>
                          <a:spcPts val="0"/>
                        </a:spcAft>
                        <a:buSzPts val="1400"/>
                        <a:buChar char="●"/>
                      </a:pPr>
                      <a:r>
                        <a:rPr lang="en"/>
                        <a:t>Extra efforts are needed to ensure the informations authenticity and availability.</a:t>
                      </a:r>
                      <a:endParaRPr/>
                    </a:p>
                    <a:p>
                      <a:pPr indent="-317500" lvl="0" marL="457200" rtl="0" algn="l">
                        <a:spcBef>
                          <a:spcPts val="0"/>
                        </a:spcBef>
                        <a:spcAft>
                          <a:spcPts val="0"/>
                        </a:spcAft>
                        <a:buSzPts val="1400"/>
                        <a:buChar char="●"/>
                      </a:pPr>
                      <a:r>
                        <a:rPr lang="en"/>
                        <a:t>Shortage of some features like ticket booking,trip management etc.</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Threats</a:t>
                      </a:r>
                      <a:endParaRPr b="1"/>
                    </a:p>
                    <a:p>
                      <a:pPr indent="-317500" lvl="0" marL="457200" rtl="0" algn="l">
                        <a:spcBef>
                          <a:spcPts val="0"/>
                        </a:spcBef>
                        <a:spcAft>
                          <a:spcPts val="0"/>
                        </a:spcAft>
                        <a:buSzPts val="1400"/>
                        <a:buChar char="●"/>
                      </a:pPr>
                      <a:r>
                        <a:rPr lang="en"/>
                        <a:t>Outdated </a:t>
                      </a:r>
                      <a:r>
                        <a:rPr lang="en"/>
                        <a:t>database</a:t>
                      </a:r>
                      <a:r>
                        <a:rPr lang="en"/>
                        <a:t> can lead into wrong informations on user’s hand which may cause many problems.</a:t>
                      </a:r>
                      <a:endParaRPr/>
                    </a:p>
                    <a:p>
                      <a:pPr indent="-317500" lvl="0" marL="457200" rtl="0" algn="l">
                        <a:spcBef>
                          <a:spcPts val="0"/>
                        </a:spcBef>
                        <a:spcAft>
                          <a:spcPts val="0"/>
                        </a:spcAft>
                        <a:buSzPts val="1400"/>
                        <a:buChar char="●"/>
                      </a:pPr>
                      <a:r>
                        <a:rPr lang="en"/>
                        <a:t>Any accident on random trips will be unpleasant.</a:t>
                      </a:r>
                      <a:endParaRPr/>
                    </a:p>
                    <a:p>
                      <a:pPr indent="0" lvl="0" marL="0" rtl="0" algn="l">
                        <a:spcBef>
                          <a:spcPts val="0"/>
                        </a:spcBef>
                        <a:spcAft>
                          <a:spcPts val="0"/>
                        </a:spcAft>
                        <a:buNone/>
                      </a:pPr>
                      <a:r>
                        <a:t/>
                      </a:r>
                      <a:endParaRPr/>
                    </a:p>
                  </a:txBody>
                  <a:tcPr marT="91425" marB="91425" marR="91425" marL="91425"/>
                </a:tc>
              </a:tr>
            </a:tbl>
          </a:graphicData>
        </a:graphic>
      </p:graphicFrame>
      <p:graphicFrame>
        <p:nvGraphicFramePr>
          <p:cNvPr id="92" name="Google Shape;92;p19"/>
          <p:cNvGraphicFramePr/>
          <p:nvPr/>
        </p:nvGraphicFramePr>
        <p:xfrm>
          <a:off x="107750" y="3874975"/>
          <a:ext cx="3000000" cy="3000000"/>
        </p:xfrm>
        <a:graphic>
          <a:graphicData uri="http://schemas.openxmlformats.org/drawingml/2006/table">
            <a:tbl>
              <a:tblPr>
                <a:noFill/>
                <a:tableStyleId>{B2457CD5-EFD8-49A7-AFDF-0171E19C21F0}</a:tableStyleId>
              </a:tblPr>
              <a:tblGrid>
                <a:gridCol w="8928500"/>
              </a:tblGrid>
              <a:tr h="820800">
                <a:tc>
                  <a:txBody>
                    <a:bodyPr/>
                    <a:lstStyle/>
                    <a:p>
                      <a:pPr indent="0" lvl="0" marL="0" rtl="0" algn="l">
                        <a:spcBef>
                          <a:spcPts val="0"/>
                        </a:spcBef>
                        <a:spcAft>
                          <a:spcPts val="0"/>
                        </a:spcAft>
                        <a:buNone/>
                      </a:pPr>
                      <a:r>
                        <a:rPr b="1" lang="en"/>
                        <a:t>Strategy</a:t>
                      </a:r>
                      <a:endParaRPr b="1"/>
                    </a:p>
                    <a:p>
                      <a:pPr indent="0" lvl="0" marL="0" rtl="0" algn="l">
                        <a:spcBef>
                          <a:spcPts val="0"/>
                        </a:spcBef>
                        <a:spcAft>
                          <a:spcPts val="0"/>
                        </a:spcAft>
                        <a:buNone/>
                      </a:pPr>
                      <a:r>
                        <a:rPr lang="en"/>
                        <a:t>Our system has may </a:t>
                      </a:r>
                      <a:r>
                        <a:rPr lang="en"/>
                        <a:t>limitations</a:t>
                      </a:r>
                      <a:r>
                        <a:rPr lang="en"/>
                        <a:t> and challenges in front to cope u with.But if we can put our best effort to design the system properly and make our database interactive and maintain authenticity of information ,thus it will be very much helpful for a lot people of our country and others also.</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