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PT Sans Narrow" charset="0"/>
      <p:regular r:id="rId10"/>
      <p:bold r:id="rId11"/>
    </p:embeddedFont>
    <p:embeddedFont>
      <p:font typeface="Nunito" charset="0"/>
      <p:regular r:id="rId12"/>
      <p:bold r:id="rId13"/>
      <p:italic r:id="rId14"/>
      <p:boldItalic r:id="rId15"/>
    </p:embeddedFont>
    <p:embeddedFont>
      <p:font typeface="Maven Pro" charset="0"/>
      <p:regular r:id="rId16"/>
      <p:bold r:id="rId17"/>
    </p:embeddedFont>
    <p:embeddedFont>
      <p:font typeface="Calibri" pitchFamily="34" charset="0"/>
      <p:regular r:id="rId18"/>
      <p:bold r:id="rId19"/>
      <p:italic r:id="rId20"/>
      <p:boldItalic r:id="rId21"/>
    </p:embeddedFont>
    <p:embeddedFont>
      <p:font typeface="Roboto" charset="0"/>
      <p:regular r:id="rId22"/>
      <p:bold r:id="rId23"/>
      <p:italic r:id="rId24"/>
      <p:boldItalic r:id="rId25"/>
    </p:embeddedFont>
    <p:embeddedFont>
      <p:font typeface="Open Sans"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AC6AE7C-83F6-49CA-9562-7C25AB1134B6}">
  <a:tblStyle styleId="{2AC6AE7C-83F6-49CA-9562-7C25AB1134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202277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eac3b8c75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eac3b8c75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eac3b8c75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eac3b8c75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eac3b8c75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eac3b8c75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eac3b8c75_0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eac3b8c75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eac3b8c75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eac3b8c75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eac3b8c75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eac3b8c75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92900" y="174475"/>
            <a:ext cx="4086600" cy="848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Job Seekers</a:t>
            </a:r>
            <a:endParaRPr/>
          </a:p>
        </p:txBody>
      </p:sp>
      <p:sp>
        <p:nvSpPr>
          <p:cNvPr id="67" name="Google Shape;67;p13"/>
          <p:cNvSpPr txBox="1">
            <a:spLocks noGrp="1"/>
          </p:cNvSpPr>
          <p:nvPr>
            <p:ph type="subTitle" idx="1"/>
          </p:nvPr>
        </p:nvSpPr>
        <p:spPr>
          <a:xfrm>
            <a:off x="1053225" y="1249125"/>
            <a:ext cx="6834300" cy="1928100"/>
          </a:xfrm>
          <a:prstGeom prst="rect">
            <a:avLst/>
          </a:prstGeom>
        </p:spPr>
        <p:txBody>
          <a:bodyPr spcFirstLastPara="1" wrap="square" lIns="91425" tIns="91425" rIns="91425" bIns="91425" anchor="t" anchorCtr="0">
            <a:normAutofit/>
          </a:bodyPr>
          <a:lstStyle/>
          <a:p>
            <a:pPr marL="2286000" lvl="0" indent="457200" algn="l" rtl="0">
              <a:lnSpc>
                <a:spcPct val="80000"/>
              </a:lnSpc>
              <a:spcBef>
                <a:spcPts val="0"/>
              </a:spcBef>
              <a:spcAft>
                <a:spcPts val="0"/>
              </a:spcAft>
              <a:buNone/>
            </a:pPr>
            <a:r>
              <a:rPr lang="en" sz="1800" dirty="0">
                <a:solidFill>
                  <a:srgbClr val="000000"/>
                </a:solidFill>
                <a:latin typeface="Calibri"/>
                <a:ea typeface="Calibri"/>
                <a:cs typeface="Calibri"/>
                <a:sym typeface="Calibri"/>
              </a:rPr>
              <a:t>Submitted by</a:t>
            </a:r>
            <a:endParaRPr sz="1800" dirty="0">
              <a:solidFill>
                <a:srgbClr val="000000"/>
              </a:solidFill>
              <a:latin typeface="Calibri"/>
              <a:ea typeface="Calibri"/>
              <a:cs typeface="Calibri"/>
              <a:sym typeface="Calibri"/>
            </a:endParaRPr>
          </a:p>
          <a:p>
            <a:pPr marL="0" lvl="0" indent="0" algn="ctr" rtl="0">
              <a:lnSpc>
                <a:spcPct val="80000"/>
              </a:lnSpc>
              <a:spcBef>
                <a:spcPts val="0"/>
              </a:spcBef>
              <a:spcAft>
                <a:spcPts val="0"/>
              </a:spcAft>
              <a:buNone/>
            </a:pPr>
            <a:endParaRPr sz="1800" dirty="0">
              <a:solidFill>
                <a:srgbClr val="000000"/>
              </a:solidFill>
              <a:latin typeface="Calibri"/>
              <a:ea typeface="Calibri"/>
              <a:cs typeface="Calibri"/>
              <a:sym typeface="Calibri"/>
            </a:endParaRPr>
          </a:p>
          <a:p>
            <a:pPr marL="457200" lvl="0" indent="457200" algn="l" rtl="0">
              <a:lnSpc>
                <a:spcPct val="80000"/>
              </a:lnSpc>
              <a:spcBef>
                <a:spcPts val="0"/>
              </a:spcBef>
              <a:spcAft>
                <a:spcPts val="0"/>
              </a:spcAft>
              <a:buNone/>
            </a:pPr>
            <a:r>
              <a:rPr lang="en" sz="1800" dirty="0">
                <a:solidFill>
                  <a:srgbClr val="000000"/>
                </a:solidFill>
                <a:latin typeface="Calibri"/>
                <a:ea typeface="Calibri"/>
                <a:cs typeface="Calibri"/>
                <a:sym typeface="Calibri"/>
              </a:rPr>
              <a:t>Minhajul Islam Siam 	</a:t>
            </a:r>
            <a:r>
              <a:rPr lang="en" sz="1800" dirty="0" smtClean="0">
                <a:solidFill>
                  <a:srgbClr val="000000"/>
                </a:solidFill>
                <a:latin typeface="Calibri"/>
                <a:ea typeface="Calibri"/>
                <a:cs typeface="Calibri"/>
                <a:sym typeface="Calibri"/>
              </a:rPr>
              <a:t> </a:t>
            </a:r>
            <a:r>
              <a:rPr lang="en" sz="1800" dirty="0">
                <a:solidFill>
                  <a:srgbClr val="000000"/>
                </a:solidFill>
                <a:latin typeface="Calibri"/>
                <a:ea typeface="Calibri"/>
                <a:cs typeface="Calibri"/>
                <a:sym typeface="Calibri"/>
              </a:rPr>
              <a:t>	 011183036</a:t>
            </a:r>
            <a:endParaRPr sz="1800" dirty="0">
              <a:solidFill>
                <a:srgbClr val="000000"/>
              </a:solidFill>
              <a:latin typeface="Calibri"/>
              <a:ea typeface="Calibri"/>
              <a:cs typeface="Calibri"/>
              <a:sym typeface="Calibri"/>
            </a:endParaRPr>
          </a:p>
          <a:p>
            <a:pPr marL="457200" lvl="0" indent="457200" algn="l" rtl="0">
              <a:lnSpc>
                <a:spcPct val="80000"/>
              </a:lnSpc>
              <a:spcBef>
                <a:spcPts val="0"/>
              </a:spcBef>
              <a:spcAft>
                <a:spcPts val="0"/>
              </a:spcAft>
              <a:buNone/>
            </a:pPr>
            <a:r>
              <a:rPr lang="en" sz="1800" dirty="0">
                <a:solidFill>
                  <a:srgbClr val="000000"/>
                </a:solidFill>
                <a:latin typeface="Calibri"/>
                <a:ea typeface="Calibri"/>
                <a:cs typeface="Calibri"/>
                <a:sym typeface="Calibri"/>
              </a:rPr>
              <a:t>Mohammad Manik Hossain 	</a:t>
            </a:r>
            <a:r>
              <a:rPr lang="en" sz="1800" dirty="0" smtClean="0">
                <a:solidFill>
                  <a:srgbClr val="000000"/>
                </a:solidFill>
                <a:latin typeface="Calibri"/>
                <a:ea typeface="Calibri"/>
                <a:cs typeface="Calibri"/>
                <a:sym typeface="Calibri"/>
              </a:rPr>
              <a:t> 	 011191018</a:t>
            </a:r>
            <a:endParaRPr sz="1800" dirty="0">
              <a:solidFill>
                <a:srgbClr val="000000"/>
              </a:solidFill>
              <a:latin typeface="Calibri"/>
              <a:ea typeface="Calibri"/>
              <a:cs typeface="Calibri"/>
              <a:sym typeface="Calibri"/>
            </a:endParaRPr>
          </a:p>
          <a:p>
            <a:pPr marL="457200" lvl="0" indent="457200" algn="l" rtl="0">
              <a:lnSpc>
                <a:spcPct val="80000"/>
              </a:lnSpc>
              <a:spcBef>
                <a:spcPts val="0"/>
              </a:spcBef>
              <a:spcAft>
                <a:spcPts val="0"/>
              </a:spcAft>
              <a:buNone/>
            </a:pPr>
            <a:r>
              <a:rPr lang="en" sz="1800" dirty="0">
                <a:solidFill>
                  <a:srgbClr val="000000"/>
                </a:solidFill>
                <a:latin typeface="Calibri"/>
                <a:ea typeface="Calibri"/>
                <a:cs typeface="Calibri"/>
                <a:sym typeface="Calibri"/>
              </a:rPr>
              <a:t>Most. Marufatul Jannat Mim 		 </a:t>
            </a:r>
            <a:r>
              <a:rPr lang="en" sz="1800" dirty="0" smtClean="0">
                <a:solidFill>
                  <a:srgbClr val="000000"/>
                </a:solidFill>
                <a:latin typeface="Calibri"/>
                <a:ea typeface="Calibri"/>
                <a:cs typeface="Calibri"/>
                <a:sym typeface="Calibri"/>
              </a:rPr>
              <a:t>011192004</a:t>
            </a:r>
            <a:endParaRPr sz="1800" dirty="0">
              <a:solidFill>
                <a:srgbClr val="000000"/>
              </a:solidFill>
              <a:latin typeface="Calibri"/>
              <a:ea typeface="Calibri"/>
              <a:cs typeface="Calibri"/>
              <a:sym typeface="Calibri"/>
            </a:endParaRPr>
          </a:p>
          <a:p>
            <a:pPr marL="457200" lvl="0" indent="457200" algn="l" rtl="0">
              <a:lnSpc>
                <a:spcPct val="80000"/>
              </a:lnSpc>
              <a:spcBef>
                <a:spcPts val="0"/>
              </a:spcBef>
              <a:spcAft>
                <a:spcPts val="0"/>
              </a:spcAft>
              <a:buNone/>
            </a:pPr>
            <a:r>
              <a:rPr lang="en" sz="1800" dirty="0">
                <a:solidFill>
                  <a:srgbClr val="000000"/>
                </a:solidFill>
                <a:latin typeface="Calibri"/>
                <a:ea typeface="Calibri"/>
                <a:cs typeface="Calibri"/>
                <a:sym typeface="Calibri"/>
              </a:rPr>
              <a:t>Ripon kumar Debnath 		 011192071</a:t>
            </a:r>
            <a:endParaRPr sz="1800" dirty="0">
              <a:solidFill>
                <a:srgbClr val="000000"/>
              </a:solidFill>
            </a:endParaRPr>
          </a:p>
        </p:txBody>
      </p:sp>
      <p:sp>
        <p:nvSpPr>
          <p:cNvPr id="68" name="Google Shape;68;p13"/>
          <p:cNvSpPr txBox="1"/>
          <p:nvPr/>
        </p:nvSpPr>
        <p:spPr>
          <a:xfrm>
            <a:off x="1372650" y="2988375"/>
            <a:ext cx="63987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Calibri"/>
                <a:ea typeface="Calibri"/>
                <a:cs typeface="Calibri"/>
                <a:sym typeface="Calibri"/>
              </a:rPr>
              <a:t>Submitted to</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Md. Mohaiminul Islam</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Lecturer, United International University</a:t>
            </a:r>
            <a:endParaRPr sz="180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2"/>
        <p:cNvGrpSpPr/>
        <p:nvPr/>
      </p:nvGrpSpPr>
      <p:grpSpPr>
        <a:xfrm>
          <a:off x="0" y="0"/>
          <a:ext cx="0" cy="0"/>
          <a:chOff x="0" y="0"/>
          <a:chExt cx="0" cy="0"/>
        </a:xfrm>
      </p:grpSpPr>
      <p:sp>
        <p:nvSpPr>
          <p:cNvPr id="73" name="Google Shape;73;p14"/>
          <p:cNvSpPr txBox="1"/>
          <p:nvPr/>
        </p:nvSpPr>
        <p:spPr>
          <a:xfrm>
            <a:off x="783150" y="318550"/>
            <a:ext cx="667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202124"/>
                </a:solidFill>
                <a:latin typeface="Maven Pro"/>
                <a:ea typeface="Maven Pro"/>
                <a:cs typeface="Maven Pro"/>
                <a:sym typeface="Maven Pro"/>
              </a:rPr>
              <a:t>Survey Attendee Statistics</a:t>
            </a:r>
            <a:endParaRPr sz="2800">
              <a:solidFill>
                <a:srgbClr val="202124"/>
              </a:solidFill>
              <a:latin typeface="Nunito"/>
              <a:ea typeface="Nunito"/>
              <a:cs typeface="Nunito"/>
              <a:sym typeface="Nunito"/>
            </a:endParaRPr>
          </a:p>
        </p:txBody>
      </p:sp>
      <p:sp>
        <p:nvSpPr>
          <p:cNvPr id="74" name="Google Shape;74;p14"/>
          <p:cNvSpPr txBox="1"/>
          <p:nvPr/>
        </p:nvSpPr>
        <p:spPr>
          <a:xfrm>
            <a:off x="882700" y="1153175"/>
            <a:ext cx="3822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Medium of information gathering</a:t>
            </a:r>
            <a:endParaRPr>
              <a:latin typeface="Nunito"/>
              <a:ea typeface="Nunito"/>
              <a:cs typeface="Nunito"/>
              <a:sym typeface="Nunito"/>
            </a:endParaRPr>
          </a:p>
          <a:p>
            <a:pPr marL="914400" lvl="1" indent="-317500" algn="l" rtl="0">
              <a:spcBef>
                <a:spcPts val="0"/>
              </a:spcBef>
              <a:spcAft>
                <a:spcPts val="0"/>
              </a:spcAft>
              <a:buSzPts val="1400"/>
              <a:buFont typeface="Nunito"/>
              <a:buChar char="◆"/>
            </a:pPr>
            <a:r>
              <a:rPr lang="en">
                <a:latin typeface="Nunito"/>
                <a:ea typeface="Nunito"/>
                <a:cs typeface="Nunito"/>
                <a:sym typeface="Nunito"/>
              </a:rPr>
              <a:t>Social media</a:t>
            </a:r>
            <a:endParaRPr>
              <a:latin typeface="Nunito"/>
              <a:ea typeface="Nunito"/>
              <a:cs typeface="Nunito"/>
              <a:sym typeface="Nunito"/>
            </a:endParaRPr>
          </a:p>
          <a:p>
            <a:pPr marL="914400" lvl="1" indent="-317500" algn="l" rtl="0">
              <a:spcBef>
                <a:spcPts val="0"/>
              </a:spcBef>
              <a:spcAft>
                <a:spcPts val="0"/>
              </a:spcAft>
              <a:buSzPts val="1400"/>
              <a:buFont typeface="Nunito"/>
              <a:buChar char="◆"/>
            </a:pPr>
            <a:r>
              <a:rPr lang="en">
                <a:latin typeface="Nunito"/>
                <a:ea typeface="Nunito"/>
                <a:cs typeface="Nunito"/>
                <a:sym typeface="Nunito"/>
              </a:rPr>
              <a:t>Phone</a:t>
            </a:r>
            <a:endParaRPr>
              <a:latin typeface="Nunito"/>
              <a:ea typeface="Nunito"/>
              <a:cs typeface="Nunito"/>
              <a:sym typeface="Nunito"/>
            </a:endParaRPr>
          </a:p>
          <a:p>
            <a:pPr marL="91440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Total Number of attendee</a:t>
            </a:r>
            <a:endParaRPr>
              <a:latin typeface="Nunito"/>
              <a:ea typeface="Nunito"/>
              <a:cs typeface="Nunito"/>
              <a:sym typeface="Nunito"/>
            </a:endParaRPr>
          </a:p>
          <a:p>
            <a:pPr marL="914400" lvl="1" indent="-317500" algn="l" rtl="0">
              <a:spcBef>
                <a:spcPts val="0"/>
              </a:spcBef>
              <a:spcAft>
                <a:spcPts val="0"/>
              </a:spcAft>
              <a:buSzPts val="1400"/>
              <a:buFont typeface="Nunito"/>
              <a:buChar char="◆"/>
            </a:pPr>
            <a:r>
              <a:rPr lang="en">
                <a:latin typeface="Nunito"/>
                <a:ea typeface="Nunito"/>
                <a:cs typeface="Nunito"/>
                <a:sym typeface="Nunito"/>
              </a:rPr>
              <a:t>24</a:t>
            </a:r>
            <a:endParaRPr>
              <a:latin typeface="Nunito"/>
              <a:ea typeface="Nunito"/>
              <a:cs typeface="Nunito"/>
              <a:sym typeface="Nunito"/>
            </a:endParaRPr>
          </a:p>
        </p:txBody>
      </p:sp>
      <p:sp>
        <p:nvSpPr>
          <p:cNvPr id="75" name="Google Shape;75;p14"/>
          <p:cNvSpPr txBox="1"/>
          <p:nvPr/>
        </p:nvSpPr>
        <p:spPr>
          <a:xfrm>
            <a:off x="4758700" y="1153175"/>
            <a:ext cx="38229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Group distribution statistics</a:t>
            </a:r>
            <a:endParaRPr>
              <a:solidFill>
                <a:srgbClr val="202124"/>
              </a:solidFill>
              <a:latin typeface="Nunito"/>
              <a:ea typeface="Nunito"/>
              <a:cs typeface="Nunito"/>
              <a:sym typeface="Nunito"/>
            </a:endParaRPr>
          </a:p>
          <a:p>
            <a:pPr marL="914400" lvl="1"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Age</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18-22 [52%]</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23-27 [48%]</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28-32 [0%]</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33-37 [0%]</a:t>
            </a:r>
            <a:endParaRPr>
              <a:solidFill>
                <a:srgbClr val="202124"/>
              </a:solidFill>
              <a:latin typeface="Nunito"/>
              <a:ea typeface="Nunito"/>
              <a:cs typeface="Nunito"/>
              <a:sym typeface="Nunito"/>
            </a:endParaRPr>
          </a:p>
          <a:p>
            <a:pPr marL="914400" lvl="1"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Gender</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Male [68%]</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Female [32%]</a:t>
            </a:r>
            <a:endParaRPr>
              <a:solidFill>
                <a:srgbClr val="202124"/>
              </a:solidFill>
              <a:latin typeface="Nunito"/>
              <a:ea typeface="Nunito"/>
              <a:cs typeface="Nunito"/>
              <a:sym typeface="Nunito"/>
            </a:endParaRPr>
          </a:p>
          <a:p>
            <a:pPr marL="914400" lvl="1"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Occupation </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Student [84%]</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Employee [8%]</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Employer [4%]</a:t>
            </a:r>
            <a:endParaRPr>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a:solidFill>
                  <a:srgbClr val="202124"/>
                </a:solidFill>
                <a:latin typeface="Nunito"/>
                <a:ea typeface="Nunito"/>
                <a:cs typeface="Nunito"/>
                <a:sym typeface="Nunito"/>
              </a:rPr>
              <a:t>Unemployed [4%]</a:t>
            </a:r>
            <a:endParaRPr>
              <a:solidFill>
                <a:srgbClr val="202124"/>
              </a:solidFill>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9"/>
        <p:cNvGrpSpPr/>
        <p:nvPr/>
      </p:nvGrpSpPr>
      <p:grpSpPr>
        <a:xfrm>
          <a:off x="0" y="0"/>
          <a:ext cx="0" cy="0"/>
          <a:chOff x="0" y="0"/>
          <a:chExt cx="0" cy="0"/>
        </a:xfrm>
      </p:grpSpPr>
      <p:sp>
        <p:nvSpPr>
          <p:cNvPr id="80" name="Google Shape;80;p15"/>
          <p:cNvSpPr txBox="1"/>
          <p:nvPr/>
        </p:nvSpPr>
        <p:spPr>
          <a:xfrm>
            <a:off x="477875" y="77475"/>
            <a:ext cx="8196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Maven Pro"/>
                <a:ea typeface="Maven Pro"/>
                <a:cs typeface="Maven Pro"/>
                <a:sym typeface="Maven Pro"/>
              </a:rPr>
              <a:t>Survey Result Table</a:t>
            </a:r>
            <a:endParaRPr/>
          </a:p>
        </p:txBody>
      </p:sp>
      <p:graphicFrame>
        <p:nvGraphicFramePr>
          <p:cNvPr id="81" name="Google Shape;81;p15"/>
          <p:cNvGraphicFramePr/>
          <p:nvPr>
            <p:extLst>
              <p:ext uri="{D42A27DB-BD31-4B8C-83A1-F6EECF244321}">
                <p14:modId xmlns:p14="http://schemas.microsoft.com/office/powerpoint/2010/main" val="146116695"/>
              </p:ext>
            </p:extLst>
          </p:nvPr>
        </p:nvGraphicFramePr>
        <p:xfrm>
          <a:off x="477875" y="759425"/>
          <a:ext cx="8196300" cy="4181030"/>
        </p:xfrm>
        <a:graphic>
          <a:graphicData uri="http://schemas.openxmlformats.org/drawingml/2006/table">
            <a:tbl>
              <a:tblPr>
                <a:noFill/>
                <a:tableStyleId>{2AC6AE7C-83F6-49CA-9562-7C25AB1134B6}</a:tableStyleId>
              </a:tblPr>
              <a:tblGrid>
                <a:gridCol w="4842050">
                  <a:extLst>
                    <a:ext uri="{9D8B030D-6E8A-4147-A177-3AD203B41FA5}">
                      <a16:colId xmlns:a16="http://schemas.microsoft.com/office/drawing/2014/main" xmlns="" val="20000"/>
                    </a:ext>
                  </a:extLst>
                </a:gridCol>
                <a:gridCol w="3354250">
                  <a:extLst>
                    <a:ext uri="{9D8B030D-6E8A-4147-A177-3AD203B41FA5}">
                      <a16:colId xmlns:a16="http://schemas.microsoft.com/office/drawing/2014/main" xmlns="" val="20001"/>
                    </a:ext>
                  </a:extLst>
                </a:gridCol>
              </a:tblGrid>
              <a:tr h="336475">
                <a:tc>
                  <a:txBody>
                    <a:bodyPr/>
                    <a:lstStyle/>
                    <a:p>
                      <a:pPr marL="457200" lvl="0" indent="-228600" algn="ctr" rtl="0">
                        <a:spcBef>
                          <a:spcPts val="0"/>
                        </a:spcBef>
                        <a:spcAft>
                          <a:spcPts val="0"/>
                        </a:spcAft>
                        <a:buNone/>
                      </a:pPr>
                      <a:r>
                        <a:rPr lang="en" sz="1200"/>
                        <a:t>Questions</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Decision</a:t>
                      </a: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0"/>
                  </a:ext>
                </a:extLst>
              </a:tr>
              <a:tr h="706425">
                <a:tc>
                  <a:txBody>
                    <a:bodyPr/>
                    <a:lstStyle/>
                    <a:p>
                      <a:pPr marL="457200" lvl="0" indent="-295275" algn="l" rtl="0">
                        <a:spcBef>
                          <a:spcPts val="0"/>
                        </a:spcBef>
                        <a:spcAft>
                          <a:spcPts val="0"/>
                        </a:spcAft>
                        <a:buSzPts val="1050"/>
                        <a:buChar char="➔"/>
                      </a:pPr>
                      <a:r>
                        <a:rPr lang="en" sz="1050" dirty="0"/>
                        <a:t>If you were hired in a </a:t>
                      </a:r>
                      <a:r>
                        <a:rPr lang="en" sz="1050" dirty="0" smtClean="0"/>
                        <a:t>job or looking or job, </a:t>
                      </a:r>
                      <a:r>
                        <a:rPr lang="en" sz="1050" dirty="0"/>
                        <a:t>how did you apply?</a:t>
                      </a:r>
                      <a:endParaRPr sz="1050" dirty="0"/>
                    </a:p>
                    <a:p>
                      <a:pPr marL="914400" lvl="1" indent="-295275" algn="l" rtl="0">
                        <a:spcBef>
                          <a:spcPts val="0"/>
                        </a:spcBef>
                        <a:spcAft>
                          <a:spcPts val="0"/>
                        </a:spcAft>
                        <a:buSzPts val="1050"/>
                        <a:buChar char="◆"/>
                      </a:pPr>
                      <a:r>
                        <a:rPr lang="en" sz="1050" dirty="0"/>
                        <a:t>Online job site [96%]</a:t>
                      </a:r>
                      <a:endParaRPr sz="1050" dirty="0"/>
                    </a:p>
                    <a:p>
                      <a:pPr marL="914400" lvl="1" indent="-295275" algn="l" rtl="0">
                        <a:spcBef>
                          <a:spcPts val="0"/>
                        </a:spcBef>
                        <a:spcAft>
                          <a:spcPts val="0"/>
                        </a:spcAft>
                        <a:buSzPts val="1050"/>
                        <a:buChar char="◆"/>
                      </a:pPr>
                      <a:r>
                        <a:rPr lang="en" sz="1050" dirty="0"/>
                        <a:t>Offline methods (newspaper, refer , campus recruit) [4%]</a:t>
                      </a:r>
                      <a:endParaRPr sz="105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50" dirty="0"/>
                        <a:t>We </a:t>
                      </a:r>
                      <a:r>
                        <a:rPr lang="en" sz="1050" dirty="0" smtClean="0"/>
                        <a:t>decide we</a:t>
                      </a:r>
                      <a:r>
                        <a:rPr lang="en" sz="1050" baseline="0" dirty="0" smtClean="0"/>
                        <a:t> should</a:t>
                      </a:r>
                      <a:r>
                        <a:rPr lang="en" sz="1050" dirty="0" smtClean="0"/>
                        <a:t> </a:t>
                      </a:r>
                      <a:r>
                        <a:rPr lang="en" sz="1050" dirty="0"/>
                        <a:t>create a online job portal site.</a:t>
                      </a:r>
                      <a:endParaRPr sz="105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1"/>
                  </a:ext>
                </a:extLst>
              </a:tr>
              <a:tr h="912175">
                <a:tc>
                  <a:txBody>
                    <a:bodyPr/>
                    <a:lstStyle/>
                    <a:p>
                      <a:pPr marL="457200" lvl="0" indent="-295275" algn="l" rtl="0">
                        <a:spcBef>
                          <a:spcPts val="0"/>
                        </a:spcBef>
                        <a:spcAft>
                          <a:spcPts val="0"/>
                        </a:spcAft>
                        <a:buSzPts val="1050"/>
                        <a:buChar char="➔"/>
                      </a:pPr>
                      <a:r>
                        <a:rPr lang="en" sz="1050"/>
                        <a:t>Which Job Portal websites do you use?</a:t>
                      </a:r>
                      <a:endParaRPr sz="1050"/>
                    </a:p>
                    <a:p>
                      <a:pPr marL="914400" lvl="1" indent="-295275" algn="l" rtl="0">
                        <a:spcBef>
                          <a:spcPts val="0"/>
                        </a:spcBef>
                        <a:spcAft>
                          <a:spcPts val="0"/>
                        </a:spcAft>
                        <a:buSzPts val="1050"/>
                        <a:buChar char="◆"/>
                      </a:pPr>
                      <a:r>
                        <a:rPr lang="en" sz="1050"/>
                        <a:t>Bdjobs [56%]</a:t>
                      </a:r>
                      <a:endParaRPr sz="1050"/>
                    </a:p>
                    <a:p>
                      <a:pPr marL="914400" lvl="1" indent="-295275" algn="l" rtl="0">
                        <a:spcBef>
                          <a:spcPts val="0"/>
                        </a:spcBef>
                        <a:spcAft>
                          <a:spcPts val="0"/>
                        </a:spcAft>
                        <a:buSzPts val="1050"/>
                        <a:buChar char="◆"/>
                      </a:pPr>
                      <a:r>
                        <a:rPr lang="en" sz="1050"/>
                        <a:t>Linkedin [76%]</a:t>
                      </a:r>
                      <a:endParaRPr sz="1050"/>
                    </a:p>
                    <a:p>
                      <a:pPr marL="914400" lvl="1" indent="-295275" algn="l" rtl="0">
                        <a:spcBef>
                          <a:spcPts val="0"/>
                        </a:spcBef>
                        <a:spcAft>
                          <a:spcPts val="0"/>
                        </a:spcAft>
                        <a:buSzPts val="1050"/>
                        <a:buChar char="◆"/>
                      </a:pPr>
                      <a:r>
                        <a:rPr lang="en" sz="1050"/>
                        <a:t>Naukri [0%]</a:t>
                      </a:r>
                      <a:endParaRPr sz="1050"/>
                    </a:p>
                    <a:p>
                      <a:pPr marL="914400" lvl="1" indent="-295275" algn="l" rtl="0">
                        <a:spcBef>
                          <a:spcPts val="0"/>
                        </a:spcBef>
                        <a:spcAft>
                          <a:spcPts val="0"/>
                        </a:spcAft>
                        <a:buSzPts val="1050"/>
                        <a:buChar char="◆"/>
                      </a:pPr>
                      <a:r>
                        <a:rPr lang="en" sz="1050"/>
                        <a:t>Indeed [4%]</a:t>
                      </a:r>
                      <a:endParaRPr sz="105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050" dirty="0"/>
                        <a:t>We </a:t>
                      </a:r>
                      <a:r>
                        <a:rPr lang="en" sz="1050" dirty="0" smtClean="0"/>
                        <a:t>decided</a:t>
                      </a:r>
                      <a:r>
                        <a:rPr lang="en" sz="1050" baseline="0" dirty="0" smtClean="0"/>
                        <a:t> to</a:t>
                      </a:r>
                      <a:r>
                        <a:rPr lang="en" sz="1050" dirty="0" smtClean="0"/>
                        <a:t> </a:t>
                      </a:r>
                      <a:r>
                        <a:rPr lang="en" sz="1050" dirty="0"/>
                        <a:t>follow these sites </a:t>
                      </a:r>
                      <a:r>
                        <a:rPr lang="en" sz="1050" dirty="0" smtClean="0"/>
                        <a:t>and </a:t>
                      </a:r>
                      <a:r>
                        <a:rPr lang="en" sz="1050" dirty="0"/>
                        <a:t>see what features they implement</a:t>
                      </a:r>
                      <a:endParaRPr sz="1050"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xmlns="" val="10002"/>
                  </a:ext>
                </a:extLst>
              </a:tr>
              <a:tr h="609575">
                <a:tc>
                  <a:txBody>
                    <a:bodyPr/>
                    <a:lstStyle/>
                    <a:p>
                      <a:pPr marL="457200" lvl="0" indent="-295275" algn="l" rtl="0">
                        <a:spcBef>
                          <a:spcPts val="0"/>
                        </a:spcBef>
                        <a:spcAft>
                          <a:spcPts val="0"/>
                        </a:spcAft>
                        <a:buSzPts val="1050"/>
                        <a:buChar char="➔"/>
                      </a:pPr>
                      <a:r>
                        <a:rPr lang="en" sz="1050" dirty="0"/>
                        <a:t>Tick all the features you find most useful </a:t>
                      </a:r>
                      <a:r>
                        <a:rPr lang="en" sz="1050" dirty="0" smtClean="0"/>
                        <a:t>in </a:t>
                      </a:r>
                      <a:r>
                        <a:rPr lang="en" sz="1050" dirty="0"/>
                        <a:t>your current Job application site.</a:t>
                      </a:r>
                      <a:endParaRPr sz="1050" dirty="0"/>
                    </a:p>
                    <a:p>
                      <a:pPr marL="914400" lvl="1" indent="-295275" algn="l" rtl="0">
                        <a:spcBef>
                          <a:spcPts val="0"/>
                        </a:spcBef>
                        <a:spcAft>
                          <a:spcPts val="0"/>
                        </a:spcAft>
                        <a:buSzPts val="1050"/>
                        <a:buChar char="◆"/>
                      </a:pPr>
                      <a:r>
                        <a:rPr lang="en" sz="1050" dirty="0"/>
                        <a:t>Job apply [88%]</a:t>
                      </a:r>
                      <a:endParaRPr sz="1050" dirty="0"/>
                    </a:p>
                    <a:p>
                      <a:pPr marL="914400" lvl="1" indent="-295275" algn="l" rtl="0">
                        <a:spcBef>
                          <a:spcPts val="0"/>
                        </a:spcBef>
                        <a:spcAft>
                          <a:spcPts val="0"/>
                        </a:spcAft>
                        <a:buSzPts val="1050"/>
                        <a:buChar char="◆"/>
                      </a:pPr>
                      <a:r>
                        <a:rPr lang="en" sz="1050" dirty="0"/>
                        <a:t>Search [76%]</a:t>
                      </a:r>
                      <a:endParaRPr sz="1050" dirty="0"/>
                    </a:p>
                    <a:p>
                      <a:pPr marL="914400" lvl="1" indent="-295275" algn="l" rtl="0">
                        <a:spcBef>
                          <a:spcPts val="0"/>
                        </a:spcBef>
                        <a:spcAft>
                          <a:spcPts val="0"/>
                        </a:spcAft>
                        <a:buSzPts val="1050"/>
                        <a:buChar char="◆"/>
                      </a:pPr>
                      <a:r>
                        <a:rPr lang="en" sz="1050" dirty="0"/>
                        <a:t>E-learning [26%]</a:t>
                      </a:r>
                      <a:endParaRPr sz="1050" dirty="0"/>
                    </a:p>
                  </a:txBody>
                  <a:tcPr marL="91425" marR="91425" marT="91425" marB="91425"/>
                </a:tc>
                <a:tc>
                  <a:txBody>
                    <a:bodyPr/>
                    <a:lstStyle/>
                    <a:p>
                      <a:pPr marL="0" lvl="0" indent="0" algn="l" rtl="0">
                        <a:spcBef>
                          <a:spcPts val="0"/>
                        </a:spcBef>
                        <a:spcAft>
                          <a:spcPts val="0"/>
                        </a:spcAft>
                        <a:buNone/>
                      </a:pPr>
                      <a:r>
                        <a:rPr lang="en-US" sz="1050" dirty="0" smtClean="0"/>
                        <a:t>S</a:t>
                      </a:r>
                      <a:r>
                        <a:rPr lang="en" sz="1050" dirty="0" smtClean="0"/>
                        <a:t>o job </a:t>
                      </a:r>
                      <a:r>
                        <a:rPr lang="en" sz="1050" dirty="0"/>
                        <a:t>apply and search </a:t>
                      </a:r>
                      <a:r>
                        <a:rPr lang="en" sz="1050" dirty="0" smtClean="0"/>
                        <a:t>features are fesibile for</a:t>
                      </a:r>
                      <a:r>
                        <a:rPr lang="en" sz="1050" baseline="0" dirty="0" smtClean="0"/>
                        <a:t> </a:t>
                      </a:r>
                      <a:r>
                        <a:rPr lang="en" sz="1050" dirty="0" smtClean="0"/>
                        <a:t>our </a:t>
                      </a:r>
                      <a:r>
                        <a:rPr lang="en" sz="1050" dirty="0"/>
                        <a:t>system and discard e-learning feature.</a:t>
                      </a:r>
                      <a:endParaRPr sz="1050" dirty="0"/>
                    </a:p>
                  </a:txBody>
                  <a:tcPr marL="91425" marR="91425" marT="91425" marB="91425"/>
                </a:tc>
                <a:extLst>
                  <a:ext uri="{0D108BD9-81ED-4DB2-BD59-A6C34878D82A}">
                    <a16:rowId xmlns:a16="http://schemas.microsoft.com/office/drawing/2014/main" xmlns="" val="10003"/>
                  </a:ext>
                </a:extLst>
              </a:tr>
              <a:tr h="1142975">
                <a:tc>
                  <a:txBody>
                    <a:bodyPr/>
                    <a:lstStyle/>
                    <a:p>
                      <a:pPr marL="457200" lvl="0" indent="-295275" algn="l" rtl="0">
                        <a:spcBef>
                          <a:spcPts val="0"/>
                        </a:spcBef>
                        <a:spcAft>
                          <a:spcPts val="0"/>
                        </a:spcAft>
                        <a:buSzPts val="1050"/>
                        <a:buChar char="➔"/>
                      </a:pPr>
                      <a:r>
                        <a:rPr lang="en" sz="1050"/>
                        <a:t>What features do you find less useful in your current job application site?</a:t>
                      </a:r>
                      <a:endParaRPr sz="1050"/>
                    </a:p>
                    <a:p>
                      <a:pPr marL="914400" lvl="1" indent="-295275" algn="l" rtl="0">
                        <a:spcBef>
                          <a:spcPts val="0"/>
                        </a:spcBef>
                        <a:spcAft>
                          <a:spcPts val="0"/>
                        </a:spcAft>
                        <a:buSzPts val="1050"/>
                        <a:buChar char="◆"/>
                      </a:pPr>
                      <a:r>
                        <a:rPr lang="en" sz="1050"/>
                        <a:t>E-learning [48%]</a:t>
                      </a:r>
                      <a:endParaRPr sz="1050"/>
                    </a:p>
                    <a:p>
                      <a:pPr marL="914400" lvl="1" indent="-295275" algn="l" rtl="0">
                        <a:spcBef>
                          <a:spcPts val="0"/>
                        </a:spcBef>
                        <a:spcAft>
                          <a:spcPts val="0"/>
                        </a:spcAft>
                        <a:buSzPts val="1050"/>
                        <a:buChar char="◆"/>
                      </a:pPr>
                      <a:r>
                        <a:rPr lang="en" sz="1050"/>
                        <a:t>CV upload or download [30%]</a:t>
                      </a:r>
                      <a:endParaRPr sz="1050"/>
                    </a:p>
                    <a:p>
                      <a:pPr marL="914400" lvl="1" indent="-295275" algn="l" rtl="0">
                        <a:spcBef>
                          <a:spcPts val="0"/>
                        </a:spcBef>
                        <a:spcAft>
                          <a:spcPts val="0"/>
                        </a:spcAft>
                        <a:buSzPts val="1050"/>
                        <a:buChar char="◆"/>
                      </a:pPr>
                      <a:r>
                        <a:rPr lang="en" sz="1050"/>
                        <a:t>Job Category [24%]</a:t>
                      </a:r>
                      <a:endParaRPr sz="1050"/>
                    </a:p>
                    <a:p>
                      <a:pPr marL="914400" lvl="1" indent="-295275" algn="l" rtl="0">
                        <a:spcBef>
                          <a:spcPts val="0"/>
                        </a:spcBef>
                        <a:spcAft>
                          <a:spcPts val="0"/>
                        </a:spcAft>
                        <a:buSzPts val="1050"/>
                        <a:buChar char="◆"/>
                      </a:pPr>
                      <a:r>
                        <a:rPr lang="en" sz="1050"/>
                        <a:t>Messaging [56%]</a:t>
                      </a:r>
                      <a:endParaRPr sz="1050"/>
                    </a:p>
                  </a:txBody>
                  <a:tcPr marL="91425" marR="91425" marT="91425" marB="91425"/>
                </a:tc>
                <a:tc>
                  <a:txBody>
                    <a:bodyPr/>
                    <a:lstStyle/>
                    <a:p>
                      <a:pPr marL="0" lvl="0" indent="0" algn="l" rtl="0">
                        <a:spcBef>
                          <a:spcPts val="0"/>
                        </a:spcBef>
                        <a:spcAft>
                          <a:spcPts val="0"/>
                        </a:spcAft>
                        <a:buNone/>
                      </a:pPr>
                      <a:r>
                        <a:rPr lang="en" sz="1050" dirty="0"/>
                        <a:t>We </a:t>
                      </a:r>
                      <a:r>
                        <a:rPr lang="en" sz="1050" dirty="0" smtClean="0"/>
                        <a:t>decide </a:t>
                      </a:r>
                      <a:r>
                        <a:rPr lang="en" sz="1050" dirty="0"/>
                        <a:t>implement cv upload or download, category features and discard e-learning , messaging features in our system</a:t>
                      </a:r>
                      <a:endParaRPr sz="1050" dirty="0"/>
                    </a:p>
                  </a:txBody>
                  <a:tcPr marL="91425" marR="91425" marT="91425" marB="91425"/>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5"/>
        <p:cNvGrpSpPr/>
        <p:nvPr/>
      </p:nvGrpSpPr>
      <p:grpSpPr>
        <a:xfrm>
          <a:off x="0" y="0"/>
          <a:ext cx="0" cy="0"/>
          <a:chOff x="0" y="0"/>
          <a:chExt cx="0" cy="0"/>
        </a:xfrm>
      </p:grpSpPr>
      <p:sp>
        <p:nvSpPr>
          <p:cNvPr id="86" name="Google Shape;86;p16"/>
          <p:cNvSpPr txBox="1"/>
          <p:nvPr/>
        </p:nvSpPr>
        <p:spPr>
          <a:xfrm>
            <a:off x="305300" y="110675"/>
            <a:ext cx="832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Maven Pro"/>
                <a:ea typeface="Maven Pro"/>
                <a:cs typeface="Maven Pro"/>
                <a:sym typeface="Maven Pro"/>
              </a:rPr>
              <a:t>Survey Result Table</a:t>
            </a:r>
            <a:endParaRPr/>
          </a:p>
        </p:txBody>
      </p:sp>
      <p:graphicFrame>
        <p:nvGraphicFramePr>
          <p:cNvPr id="87" name="Google Shape;87;p16"/>
          <p:cNvGraphicFramePr/>
          <p:nvPr>
            <p:extLst>
              <p:ext uri="{D42A27DB-BD31-4B8C-83A1-F6EECF244321}">
                <p14:modId xmlns:p14="http://schemas.microsoft.com/office/powerpoint/2010/main" val="520022323"/>
              </p:ext>
            </p:extLst>
          </p:nvPr>
        </p:nvGraphicFramePr>
        <p:xfrm>
          <a:off x="305300" y="925775"/>
          <a:ext cx="8322600" cy="3345050"/>
        </p:xfrm>
        <a:graphic>
          <a:graphicData uri="http://schemas.openxmlformats.org/drawingml/2006/table">
            <a:tbl>
              <a:tblPr>
                <a:noFill/>
                <a:tableStyleId>{2AC6AE7C-83F6-49CA-9562-7C25AB1134B6}</a:tableStyleId>
              </a:tblPr>
              <a:tblGrid>
                <a:gridCol w="4916675">
                  <a:extLst>
                    <a:ext uri="{9D8B030D-6E8A-4147-A177-3AD203B41FA5}">
                      <a16:colId xmlns:a16="http://schemas.microsoft.com/office/drawing/2014/main" xmlns="" val="20000"/>
                    </a:ext>
                  </a:extLst>
                </a:gridCol>
                <a:gridCol w="3405925">
                  <a:extLst>
                    <a:ext uri="{9D8B030D-6E8A-4147-A177-3AD203B41FA5}">
                      <a16:colId xmlns:a16="http://schemas.microsoft.com/office/drawing/2014/main" xmlns="" val="20001"/>
                    </a:ext>
                  </a:extLst>
                </a:gridCol>
              </a:tblGrid>
              <a:tr h="396200">
                <a:tc>
                  <a:txBody>
                    <a:bodyPr/>
                    <a:lstStyle/>
                    <a:p>
                      <a:pPr marL="457200" lvl="0" indent="-228600" algn="ctr" rtl="0">
                        <a:spcBef>
                          <a:spcPts val="0"/>
                        </a:spcBef>
                        <a:spcAft>
                          <a:spcPts val="0"/>
                        </a:spcAft>
                        <a:buNone/>
                      </a:pPr>
                      <a:r>
                        <a:rPr lang="en" sz="1200"/>
                        <a:t>Questions</a:t>
                      </a:r>
                      <a:endParaRPr sz="1200"/>
                    </a:p>
                  </a:txBody>
                  <a:tcPr marL="91425" marR="91425" marT="91425" marB="91425"/>
                </a:tc>
                <a:tc>
                  <a:txBody>
                    <a:bodyPr/>
                    <a:lstStyle/>
                    <a:p>
                      <a:pPr marL="0" lvl="0" indent="0" algn="ctr" rtl="0">
                        <a:spcBef>
                          <a:spcPts val="0"/>
                        </a:spcBef>
                        <a:spcAft>
                          <a:spcPts val="0"/>
                        </a:spcAft>
                        <a:buNone/>
                      </a:pPr>
                      <a:r>
                        <a:rPr lang="en" sz="1200"/>
                        <a:t>Decision</a:t>
                      </a:r>
                      <a:endParaRPr sz="1200"/>
                    </a:p>
                  </a:txBody>
                  <a:tcPr marL="91425" marR="91425" marT="91425" marB="91425"/>
                </a:tc>
                <a:extLst>
                  <a:ext uri="{0D108BD9-81ED-4DB2-BD59-A6C34878D82A}">
                    <a16:rowId xmlns:a16="http://schemas.microsoft.com/office/drawing/2014/main" xmlns="" val="10000"/>
                  </a:ext>
                </a:extLst>
              </a:tr>
              <a:tr h="1302975">
                <a:tc>
                  <a:txBody>
                    <a:bodyPr/>
                    <a:lstStyle/>
                    <a:p>
                      <a:pPr marL="457200" lvl="0" indent="-295275" algn="l" rtl="0">
                        <a:spcBef>
                          <a:spcPts val="0"/>
                        </a:spcBef>
                        <a:spcAft>
                          <a:spcPts val="0"/>
                        </a:spcAft>
                        <a:buSzPts val="1050"/>
                        <a:buChar char="➔"/>
                      </a:pPr>
                      <a:r>
                        <a:rPr lang="en" sz="1050"/>
                        <a:t>What is the primary reason for your visit to the website?</a:t>
                      </a:r>
                      <a:endParaRPr sz="1050"/>
                    </a:p>
                    <a:p>
                      <a:pPr marL="914400" lvl="1" indent="-295275" algn="l" rtl="0">
                        <a:spcBef>
                          <a:spcPts val="0"/>
                        </a:spcBef>
                        <a:spcAft>
                          <a:spcPts val="0"/>
                        </a:spcAft>
                        <a:buSzPts val="1050"/>
                        <a:buChar char="◆"/>
                      </a:pPr>
                      <a:r>
                        <a:rPr lang="en" sz="1050"/>
                        <a:t>To apply in job [48%]</a:t>
                      </a:r>
                      <a:endParaRPr sz="1050"/>
                    </a:p>
                    <a:p>
                      <a:pPr marL="914400" lvl="1" indent="-295275" algn="l" rtl="0">
                        <a:spcBef>
                          <a:spcPts val="0"/>
                        </a:spcBef>
                        <a:spcAft>
                          <a:spcPts val="0"/>
                        </a:spcAft>
                        <a:buSzPts val="1050"/>
                        <a:buChar char="◆"/>
                      </a:pPr>
                      <a:r>
                        <a:rPr lang="en" sz="1050"/>
                        <a:t>Job search [28%]</a:t>
                      </a:r>
                      <a:endParaRPr sz="1050"/>
                    </a:p>
                    <a:p>
                      <a:pPr marL="914400" lvl="1" indent="-295275" algn="l" rtl="0">
                        <a:spcBef>
                          <a:spcPts val="0"/>
                        </a:spcBef>
                        <a:spcAft>
                          <a:spcPts val="0"/>
                        </a:spcAft>
                        <a:buSzPts val="1050"/>
                        <a:buChar char="◆"/>
                      </a:pPr>
                      <a:r>
                        <a:rPr lang="en" sz="1050"/>
                        <a:t>Job post [16%]</a:t>
                      </a:r>
                      <a:endParaRPr sz="1050"/>
                    </a:p>
                    <a:p>
                      <a:pPr marL="914400" lvl="1" indent="-295275" algn="l" rtl="0">
                        <a:spcBef>
                          <a:spcPts val="0"/>
                        </a:spcBef>
                        <a:spcAft>
                          <a:spcPts val="0"/>
                        </a:spcAft>
                        <a:buSzPts val="1050"/>
                        <a:buChar char="◆"/>
                      </a:pPr>
                      <a:r>
                        <a:rPr lang="en" sz="1050"/>
                        <a:t>For e-learning [4%]</a:t>
                      </a:r>
                      <a:endParaRPr sz="1050"/>
                    </a:p>
                    <a:p>
                      <a:pPr marL="914400" lvl="1" indent="-295275" algn="l" rtl="0">
                        <a:spcBef>
                          <a:spcPts val="0"/>
                        </a:spcBef>
                        <a:spcAft>
                          <a:spcPts val="0"/>
                        </a:spcAft>
                        <a:buSzPts val="1050"/>
                        <a:buChar char="◆"/>
                      </a:pPr>
                      <a:r>
                        <a:rPr lang="en" sz="1050"/>
                        <a:t>others</a:t>
                      </a:r>
                      <a:endParaRPr sz="1050"/>
                    </a:p>
                    <a:p>
                      <a:pPr marL="1371600" lvl="2" indent="-295275" algn="l" rtl="0">
                        <a:spcBef>
                          <a:spcPts val="0"/>
                        </a:spcBef>
                        <a:spcAft>
                          <a:spcPts val="0"/>
                        </a:spcAft>
                        <a:buSzPts val="1050"/>
                        <a:buChar char="●"/>
                      </a:pPr>
                      <a:r>
                        <a:rPr lang="en" sz="1050"/>
                        <a:t>Option 1 and 2 [4%]</a:t>
                      </a:r>
                      <a:endParaRPr sz="1050"/>
                    </a:p>
                  </a:txBody>
                  <a:tcPr marL="91425" marR="91425" marT="91425" marB="91425"/>
                </a:tc>
                <a:tc>
                  <a:txBody>
                    <a:bodyPr/>
                    <a:lstStyle/>
                    <a:p>
                      <a:pPr marL="0" lvl="0" indent="0" algn="l" rtl="0">
                        <a:spcBef>
                          <a:spcPts val="0"/>
                        </a:spcBef>
                        <a:spcAft>
                          <a:spcPts val="0"/>
                        </a:spcAft>
                        <a:buNone/>
                      </a:pPr>
                      <a:r>
                        <a:rPr lang="en" sz="1050" dirty="0"/>
                        <a:t>We </a:t>
                      </a:r>
                      <a:r>
                        <a:rPr lang="en" sz="1050" dirty="0" smtClean="0"/>
                        <a:t>decide </a:t>
                      </a:r>
                      <a:r>
                        <a:rPr lang="en" sz="1050" dirty="0"/>
                        <a:t>implement job apply, job search, job post features and discard e-learning feature in our system </a:t>
                      </a:r>
                      <a:endParaRPr sz="1050" dirty="0"/>
                    </a:p>
                  </a:txBody>
                  <a:tcPr marL="91425" marR="91425" marT="91425" marB="91425"/>
                </a:tc>
                <a:extLst>
                  <a:ext uri="{0D108BD9-81ED-4DB2-BD59-A6C34878D82A}">
                    <a16:rowId xmlns:a16="http://schemas.microsoft.com/office/drawing/2014/main" xmlns="" val="10001"/>
                  </a:ext>
                </a:extLst>
              </a:tr>
              <a:tr h="822925">
                <a:tc>
                  <a:txBody>
                    <a:bodyPr/>
                    <a:lstStyle/>
                    <a:p>
                      <a:pPr marL="457200" lvl="0" indent="-295275" algn="l" rtl="0">
                        <a:spcBef>
                          <a:spcPts val="0"/>
                        </a:spcBef>
                        <a:spcAft>
                          <a:spcPts val="0"/>
                        </a:spcAft>
                        <a:buSzPts val="1050"/>
                        <a:buChar char="➔"/>
                      </a:pPr>
                      <a:r>
                        <a:rPr lang="en" sz="1050"/>
                        <a:t>Which category jobs search do you mostly prefer?</a:t>
                      </a:r>
                      <a:endParaRPr sz="1050"/>
                    </a:p>
                    <a:p>
                      <a:pPr marL="914400" lvl="1" indent="-295275" algn="l" rtl="0">
                        <a:spcBef>
                          <a:spcPts val="0"/>
                        </a:spcBef>
                        <a:spcAft>
                          <a:spcPts val="0"/>
                        </a:spcAft>
                        <a:buSzPts val="1050"/>
                        <a:buChar char="◆"/>
                      </a:pPr>
                      <a:r>
                        <a:rPr lang="en" sz="1050"/>
                        <a:t>Location wise [44%]</a:t>
                      </a:r>
                      <a:endParaRPr sz="1050"/>
                    </a:p>
                    <a:p>
                      <a:pPr marL="914400" lvl="1" indent="-295275" algn="l" rtl="0">
                        <a:spcBef>
                          <a:spcPts val="0"/>
                        </a:spcBef>
                        <a:spcAft>
                          <a:spcPts val="0"/>
                        </a:spcAft>
                        <a:buSzPts val="1050"/>
                        <a:buChar char="◆"/>
                      </a:pPr>
                      <a:r>
                        <a:rPr lang="en" sz="1050"/>
                        <a:t>Full time/ part time [52%]</a:t>
                      </a:r>
                      <a:endParaRPr sz="1050"/>
                    </a:p>
                    <a:p>
                      <a:pPr marL="914400" lvl="1" indent="-295275" algn="l" rtl="0">
                        <a:spcBef>
                          <a:spcPts val="0"/>
                        </a:spcBef>
                        <a:spcAft>
                          <a:spcPts val="0"/>
                        </a:spcAft>
                        <a:buSzPts val="1050"/>
                        <a:buChar char="◆"/>
                      </a:pPr>
                      <a:r>
                        <a:rPr lang="en" sz="1050"/>
                        <a:t>Organizational wise [4%]</a:t>
                      </a:r>
                      <a:endParaRPr sz="1050"/>
                    </a:p>
                  </a:txBody>
                  <a:tcPr marL="91425" marR="91425" marT="91425" marB="91425"/>
                </a:tc>
                <a:tc>
                  <a:txBody>
                    <a:bodyPr/>
                    <a:lstStyle/>
                    <a:p>
                      <a:pPr marL="0" lvl="0" indent="0" algn="l" rtl="0">
                        <a:spcBef>
                          <a:spcPts val="0"/>
                        </a:spcBef>
                        <a:spcAft>
                          <a:spcPts val="0"/>
                        </a:spcAft>
                        <a:buNone/>
                      </a:pPr>
                      <a:r>
                        <a:rPr lang="en" sz="1050"/>
                        <a:t>We should implement location wise and full time/ part time wise category in our project</a:t>
                      </a:r>
                      <a:endParaRPr sz="1050"/>
                    </a:p>
                  </a:txBody>
                  <a:tcPr marL="91425" marR="91425" marT="91425" marB="91425"/>
                </a:tc>
                <a:extLst>
                  <a:ext uri="{0D108BD9-81ED-4DB2-BD59-A6C34878D82A}">
                    <a16:rowId xmlns:a16="http://schemas.microsoft.com/office/drawing/2014/main" xmlns="" val="10002"/>
                  </a:ext>
                </a:extLst>
              </a:tr>
              <a:tr h="822925">
                <a:tc>
                  <a:txBody>
                    <a:bodyPr/>
                    <a:lstStyle/>
                    <a:p>
                      <a:pPr marL="457200" lvl="0" indent="-295275" algn="l" rtl="0">
                        <a:spcBef>
                          <a:spcPts val="0"/>
                        </a:spcBef>
                        <a:spcAft>
                          <a:spcPts val="0"/>
                        </a:spcAft>
                        <a:buSzPts val="1050"/>
                        <a:buChar char="➔"/>
                      </a:pPr>
                      <a:r>
                        <a:rPr lang="en" sz="1050">
                          <a:solidFill>
                            <a:srgbClr val="202124"/>
                          </a:solidFill>
                          <a:latin typeface="Roboto"/>
                          <a:ea typeface="Roboto"/>
                          <a:cs typeface="Roboto"/>
                          <a:sym typeface="Roboto"/>
                        </a:rPr>
                        <a:t>Which option do you prefer most for a CV?</a:t>
                      </a:r>
                      <a:endParaRPr sz="1050"/>
                    </a:p>
                    <a:p>
                      <a:pPr marL="914400" lvl="1" indent="-295275" algn="l" rtl="0">
                        <a:spcBef>
                          <a:spcPts val="0"/>
                        </a:spcBef>
                        <a:spcAft>
                          <a:spcPts val="0"/>
                        </a:spcAft>
                        <a:buSzPts val="1050"/>
                        <a:buChar char="◆"/>
                      </a:pPr>
                      <a:r>
                        <a:rPr lang="en" sz="1050"/>
                        <a:t>CV maker [20%]</a:t>
                      </a:r>
                      <a:endParaRPr sz="1050"/>
                    </a:p>
                    <a:p>
                      <a:pPr marL="914400" lvl="1" indent="-295275" algn="l" rtl="0">
                        <a:spcBef>
                          <a:spcPts val="0"/>
                        </a:spcBef>
                        <a:spcAft>
                          <a:spcPts val="0"/>
                        </a:spcAft>
                        <a:buSzPts val="1050"/>
                        <a:buChar char="◆"/>
                      </a:pPr>
                      <a:r>
                        <a:rPr lang="en" sz="1050"/>
                        <a:t>CV upload [52%]</a:t>
                      </a:r>
                      <a:endParaRPr sz="1050"/>
                    </a:p>
                    <a:p>
                      <a:pPr marL="914400" lvl="1" indent="-295275" algn="l" rtl="0">
                        <a:spcBef>
                          <a:spcPts val="0"/>
                        </a:spcBef>
                        <a:spcAft>
                          <a:spcPts val="0"/>
                        </a:spcAft>
                        <a:buSzPts val="1050"/>
                        <a:buChar char="◆"/>
                      </a:pPr>
                      <a:r>
                        <a:rPr lang="en" sz="1050"/>
                        <a:t>CV download [28%]</a:t>
                      </a:r>
                      <a:endParaRPr sz="1050"/>
                    </a:p>
                  </a:txBody>
                  <a:tcPr marL="91425" marR="91425" marT="91425" marB="91425"/>
                </a:tc>
                <a:tc>
                  <a:txBody>
                    <a:bodyPr/>
                    <a:lstStyle/>
                    <a:p>
                      <a:pPr marL="0" lvl="0" indent="0" algn="l" rtl="0">
                        <a:spcBef>
                          <a:spcPts val="0"/>
                        </a:spcBef>
                        <a:spcAft>
                          <a:spcPts val="0"/>
                        </a:spcAft>
                        <a:buNone/>
                      </a:pPr>
                      <a:r>
                        <a:rPr lang="en" sz="1050" dirty="0"/>
                        <a:t>We </a:t>
                      </a:r>
                      <a:r>
                        <a:rPr lang="en" sz="1050" dirty="0" smtClean="0"/>
                        <a:t>decide to </a:t>
                      </a:r>
                      <a:r>
                        <a:rPr lang="en" sz="1050" dirty="0"/>
                        <a:t>implement cv upload and cv download features in our system</a:t>
                      </a:r>
                      <a:endParaRPr sz="1050" dirty="0"/>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1"/>
        <p:cNvGrpSpPr/>
        <p:nvPr/>
      </p:nvGrpSpPr>
      <p:grpSpPr>
        <a:xfrm>
          <a:off x="0" y="0"/>
          <a:ext cx="0" cy="0"/>
          <a:chOff x="0" y="0"/>
          <a:chExt cx="0" cy="0"/>
        </a:xfrm>
      </p:grpSpPr>
      <p:sp>
        <p:nvSpPr>
          <p:cNvPr id="92" name="Google Shape;92;p17"/>
          <p:cNvSpPr txBox="1"/>
          <p:nvPr/>
        </p:nvSpPr>
        <p:spPr>
          <a:xfrm>
            <a:off x="411500" y="123950"/>
            <a:ext cx="8316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Maven Pro"/>
                <a:ea typeface="Maven Pro"/>
                <a:cs typeface="Maven Pro"/>
                <a:sym typeface="Maven Pro"/>
              </a:rPr>
              <a:t>Survey Result Table</a:t>
            </a:r>
            <a:endParaRPr/>
          </a:p>
        </p:txBody>
      </p:sp>
      <p:graphicFrame>
        <p:nvGraphicFramePr>
          <p:cNvPr id="93" name="Google Shape;93;p17"/>
          <p:cNvGraphicFramePr/>
          <p:nvPr/>
        </p:nvGraphicFramePr>
        <p:xfrm>
          <a:off x="411500" y="939050"/>
          <a:ext cx="8316000" cy="3502625"/>
        </p:xfrm>
        <a:graphic>
          <a:graphicData uri="http://schemas.openxmlformats.org/drawingml/2006/table">
            <a:tbl>
              <a:tblPr>
                <a:noFill/>
                <a:tableStyleId>{2AC6AE7C-83F6-49CA-9562-7C25AB1134B6}</a:tableStyleId>
              </a:tblPr>
              <a:tblGrid>
                <a:gridCol w="4912775">
                  <a:extLst>
                    <a:ext uri="{9D8B030D-6E8A-4147-A177-3AD203B41FA5}">
                      <a16:colId xmlns:a16="http://schemas.microsoft.com/office/drawing/2014/main" xmlns="" val="20000"/>
                    </a:ext>
                  </a:extLst>
                </a:gridCol>
                <a:gridCol w="3403225">
                  <a:extLst>
                    <a:ext uri="{9D8B030D-6E8A-4147-A177-3AD203B41FA5}">
                      <a16:colId xmlns:a16="http://schemas.microsoft.com/office/drawing/2014/main" xmlns="" val="20001"/>
                    </a:ext>
                  </a:extLst>
                </a:gridCol>
              </a:tblGrid>
              <a:tr h="365725">
                <a:tc>
                  <a:txBody>
                    <a:bodyPr/>
                    <a:lstStyle/>
                    <a:p>
                      <a:pPr marL="457200" lvl="0" indent="-228600" algn="ctr" rtl="0">
                        <a:spcBef>
                          <a:spcPts val="0"/>
                        </a:spcBef>
                        <a:spcAft>
                          <a:spcPts val="0"/>
                        </a:spcAft>
                        <a:buNone/>
                      </a:pPr>
                      <a:r>
                        <a:rPr lang="en" sz="1200"/>
                        <a:t>Questions</a:t>
                      </a:r>
                      <a:endParaRPr sz="1200"/>
                    </a:p>
                  </a:txBody>
                  <a:tcPr marL="91425" marR="91425" marT="91425" marB="91425"/>
                </a:tc>
                <a:tc>
                  <a:txBody>
                    <a:bodyPr/>
                    <a:lstStyle/>
                    <a:p>
                      <a:pPr marL="0" lvl="0" indent="0" algn="ctr" rtl="0">
                        <a:spcBef>
                          <a:spcPts val="0"/>
                        </a:spcBef>
                        <a:spcAft>
                          <a:spcPts val="0"/>
                        </a:spcAft>
                        <a:buNone/>
                      </a:pPr>
                      <a:r>
                        <a:rPr lang="en" sz="1200"/>
                        <a:t>Decision</a:t>
                      </a:r>
                      <a:endParaRPr sz="1200"/>
                    </a:p>
                  </a:txBody>
                  <a:tcPr marL="91425" marR="91425" marT="91425" marB="91425"/>
                </a:tc>
                <a:extLst>
                  <a:ext uri="{0D108BD9-81ED-4DB2-BD59-A6C34878D82A}">
                    <a16:rowId xmlns:a16="http://schemas.microsoft.com/office/drawing/2014/main" xmlns="" val="10000"/>
                  </a:ext>
                </a:extLst>
              </a:tr>
              <a:tr h="1010975">
                <a:tc>
                  <a:txBody>
                    <a:bodyPr/>
                    <a:lstStyle/>
                    <a:p>
                      <a:pPr marL="457200" lvl="0" indent="-295275" algn="l" rtl="0">
                        <a:spcBef>
                          <a:spcPts val="0"/>
                        </a:spcBef>
                        <a:spcAft>
                          <a:spcPts val="0"/>
                        </a:spcAft>
                        <a:buClr>
                          <a:srgbClr val="202124"/>
                        </a:buClr>
                        <a:buSzPts val="1050"/>
                        <a:buChar char="➔"/>
                      </a:pPr>
                      <a:r>
                        <a:rPr lang="en" sz="1050">
                          <a:solidFill>
                            <a:srgbClr val="202124"/>
                          </a:solidFill>
                        </a:rPr>
                        <a:t>What methods do you rely on to distribute your resume or CV to potential employers?</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CV upload method in site [52%]</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Email [44%]</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Postal transfer [4%]</a:t>
                      </a:r>
                      <a:endParaRPr sz="1050">
                        <a:solidFill>
                          <a:srgbClr val="202124"/>
                        </a:solidFill>
                      </a:endParaRPr>
                    </a:p>
                  </a:txBody>
                  <a:tcPr marL="91425" marR="91425" marT="91425" marB="91425"/>
                </a:tc>
                <a:tc>
                  <a:txBody>
                    <a:bodyPr/>
                    <a:lstStyle/>
                    <a:p>
                      <a:pPr marL="0" lvl="0" indent="0" algn="l" rtl="0">
                        <a:spcBef>
                          <a:spcPts val="0"/>
                        </a:spcBef>
                        <a:spcAft>
                          <a:spcPts val="0"/>
                        </a:spcAft>
                        <a:buNone/>
                      </a:pPr>
                      <a:r>
                        <a:rPr lang="en" sz="1050"/>
                        <a:t>We should implement cv upload method and email feature in our system</a:t>
                      </a:r>
                      <a:endParaRPr sz="1050"/>
                    </a:p>
                  </a:txBody>
                  <a:tcPr marL="91425" marR="91425" marT="91425" marB="91425"/>
                </a:tc>
                <a:extLst>
                  <a:ext uri="{0D108BD9-81ED-4DB2-BD59-A6C34878D82A}">
                    <a16:rowId xmlns:a16="http://schemas.microsoft.com/office/drawing/2014/main" xmlns="" val="10001"/>
                  </a:ext>
                </a:extLst>
              </a:tr>
              <a:tr h="822925">
                <a:tc>
                  <a:txBody>
                    <a:bodyPr/>
                    <a:lstStyle/>
                    <a:p>
                      <a:pPr marL="457200" lvl="0" indent="-295275" algn="l" rtl="0">
                        <a:spcBef>
                          <a:spcPts val="0"/>
                        </a:spcBef>
                        <a:spcAft>
                          <a:spcPts val="0"/>
                        </a:spcAft>
                        <a:buClr>
                          <a:srgbClr val="202124"/>
                        </a:buClr>
                        <a:buSzPts val="1050"/>
                        <a:buChar char="➔"/>
                      </a:pPr>
                      <a:r>
                        <a:rPr lang="en" sz="1050">
                          <a:solidFill>
                            <a:srgbClr val="202124"/>
                          </a:solidFill>
                          <a:latin typeface="Roboto"/>
                          <a:ea typeface="Roboto"/>
                          <a:cs typeface="Roboto"/>
                          <a:sym typeface="Roboto"/>
                        </a:rPr>
                        <a:t>Which payment system do you prefer?</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Cash payment [16%]</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Card payment [54%]</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Mobile payment [30%]</a:t>
                      </a:r>
                      <a:endParaRPr sz="1050">
                        <a:solidFill>
                          <a:srgbClr val="202124"/>
                        </a:solidFill>
                      </a:endParaRPr>
                    </a:p>
                  </a:txBody>
                  <a:tcPr marL="91425" marR="91425" marT="91425" marB="91425"/>
                </a:tc>
                <a:tc>
                  <a:txBody>
                    <a:bodyPr/>
                    <a:lstStyle/>
                    <a:p>
                      <a:pPr marL="0" lvl="0" indent="0" algn="l" rtl="0">
                        <a:spcBef>
                          <a:spcPts val="0"/>
                        </a:spcBef>
                        <a:spcAft>
                          <a:spcPts val="0"/>
                        </a:spcAft>
                        <a:buNone/>
                      </a:pPr>
                      <a:r>
                        <a:rPr lang="en" sz="1050"/>
                        <a:t>We should implement card payment system and discard mobile payment, cash payment in our project.</a:t>
                      </a:r>
                      <a:endParaRPr sz="1050"/>
                    </a:p>
                  </a:txBody>
                  <a:tcPr marL="91425" marR="91425" marT="91425" marB="91425"/>
                </a:tc>
                <a:extLst>
                  <a:ext uri="{0D108BD9-81ED-4DB2-BD59-A6C34878D82A}">
                    <a16:rowId xmlns:a16="http://schemas.microsoft.com/office/drawing/2014/main" xmlns="" val="10002"/>
                  </a:ext>
                </a:extLst>
              </a:tr>
              <a:tr h="822925">
                <a:tc>
                  <a:txBody>
                    <a:bodyPr/>
                    <a:lstStyle/>
                    <a:p>
                      <a:pPr marL="457200" lvl="0" indent="-295275" algn="l" rtl="0">
                        <a:spcBef>
                          <a:spcPts val="0"/>
                        </a:spcBef>
                        <a:spcAft>
                          <a:spcPts val="0"/>
                        </a:spcAft>
                        <a:buClr>
                          <a:srgbClr val="202124"/>
                        </a:buClr>
                        <a:buSzPts val="1050"/>
                        <a:buChar char="➔"/>
                      </a:pPr>
                      <a:r>
                        <a:rPr lang="en" sz="1050">
                          <a:solidFill>
                            <a:srgbClr val="202124"/>
                          </a:solidFill>
                          <a:latin typeface="Roboto"/>
                          <a:ea typeface="Roboto"/>
                          <a:cs typeface="Roboto"/>
                          <a:sym typeface="Roboto"/>
                        </a:rPr>
                        <a:t>Which of the following features would you like to see in our system?</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E-learning [36%]</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Job post [84%]</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Job apply [80%]</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Interview scheduling [80%]</a:t>
                      </a:r>
                      <a:endParaRPr sz="1050">
                        <a:solidFill>
                          <a:srgbClr val="202124"/>
                        </a:solidFill>
                      </a:endParaRPr>
                    </a:p>
                    <a:p>
                      <a:pPr marL="914400" lvl="1" indent="-295275" algn="l" rtl="0">
                        <a:spcBef>
                          <a:spcPts val="0"/>
                        </a:spcBef>
                        <a:spcAft>
                          <a:spcPts val="0"/>
                        </a:spcAft>
                        <a:buClr>
                          <a:srgbClr val="202124"/>
                        </a:buClr>
                        <a:buSzPts val="1050"/>
                        <a:buChar char="◆"/>
                      </a:pPr>
                      <a:r>
                        <a:rPr lang="en" sz="1050">
                          <a:solidFill>
                            <a:srgbClr val="202124"/>
                          </a:solidFill>
                        </a:rPr>
                        <a:t>Messaging [28%]</a:t>
                      </a:r>
                      <a:endParaRPr sz="1050">
                        <a:solidFill>
                          <a:srgbClr val="202124"/>
                        </a:solidFill>
                      </a:endParaRPr>
                    </a:p>
                    <a:p>
                      <a:pPr marL="457200" lvl="0" indent="0" algn="l" rtl="0">
                        <a:spcBef>
                          <a:spcPts val="0"/>
                        </a:spcBef>
                        <a:spcAft>
                          <a:spcPts val="0"/>
                        </a:spcAft>
                        <a:buNone/>
                      </a:pPr>
                      <a:endParaRPr sz="1050">
                        <a:solidFill>
                          <a:srgbClr val="202124"/>
                        </a:solidFill>
                      </a:endParaRPr>
                    </a:p>
                  </a:txBody>
                  <a:tcPr marL="91425" marR="91425" marT="91425" marB="91425"/>
                </a:tc>
                <a:tc>
                  <a:txBody>
                    <a:bodyPr/>
                    <a:lstStyle/>
                    <a:p>
                      <a:pPr marL="0" lvl="0" indent="0" algn="l" rtl="0">
                        <a:spcBef>
                          <a:spcPts val="0"/>
                        </a:spcBef>
                        <a:spcAft>
                          <a:spcPts val="0"/>
                        </a:spcAft>
                        <a:buNone/>
                      </a:pPr>
                      <a:r>
                        <a:rPr lang="en" sz="1050"/>
                        <a:t>We should implement job post, job apply, interview scheduling features and discard e-learning, messaging features in our system</a:t>
                      </a:r>
                      <a:endParaRPr sz="1050"/>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7"/>
        <p:cNvGrpSpPr/>
        <p:nvPr/>
      </p:nvGrpSpPr>
      <p:grpSpPr>
        <a:xfrm>
          <a:off x="0" y="0"/>
          <a:ext cx="0" cy="0"/>
          <a:chOff x="0" y="0"/>
          <a:chExt cx="0" cy="0"/>
        </a:xfrm>
      </p:grpSpPr>
      <p:sp>
        <p:nvSpPr>
          <p:cNvPr id="98" name="Google Shape;98;p18"/>
          <p:cNvSpPr txBox="1"/>
          <p:nvPr/>
        </p:nvSpPr>
        <p:spPr>
          <a:xfrm>
            <a:off x="311700" y="303150"/>
            <a:ext cx="8316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Open Sans"/>
                <a:ea typeface="Open Sans"/>
                <a:cs typeface="Open Sans"/>
                <a:sym typeface="Open Sans"/>
              </a:rPr>
              <a:t>Features list</a:t>
            </a:r>
            <a:endParaRPr sz="2800" b="1">
              <a:latin typeface="Maven Pro"/>
              <a:ea typeface="Maven Pro"/>
              <a:cs typeface="Maven Pro"/>
              <a:sym typeface="Maven Pro"/>
            </a:endParaRPr>
          </a:p>
        </p:txBody>
      </p:sp>
      <p:sp>
        <p:nvSpPr>
          <p:cNvPr id="99" name="Google Shape;99;p18"/>
          <p:cNvSpPr txBox="1"/>
          <p:nvPr/>
        </p:nvSpPr>
        <p:spPr>
          <a:xfrm>
            <a:off x="311700" y="995500"/>
            <a:ext cx="8316000" cy="263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300">
                <a:latin typeface="Open Sans"/>
                <a:ea typeface="Open Sans"/>
                <a:cs typeface="Open Sans"/>
                <a:sym typeface="Open Sans"/>
              </a:rPr>
              <a:t>Job apply</a:t>
            </a:r>
            <a:endParaRPr sz="1300">
              <a:latin typeface="Open Sans"/>
              <a:ea typeface="Open Sans"/>
              <a:cs typeface="Open Sans"/>
              <a:sym typeface="Open Sans"/>
            </a:endParaRPr>
          </a:p>
          <a:p>
            <a:pPr marL="457200" lvl="0" indent="0" algn="l" rtl="0">
              <a:lnSpc>
                <a:spcPct val="75000"/>
              </a:lnSpc>
              <a:spcBef>
                <a:spcPts val="0"/>
              </a:spcBef>
              <a:spcAft>
                <a:spcPts val="0"/>
              </a:spcAft>
              <a:buNone/>
            </a:pPr>
            <a:endParaRPr sz="130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300">
                <a:latin typeface="Open Sans"/>
                <a:ea typeface="Open Sans"/>
                <a:cs typeface="Open Sans"/>
                <a:sym typeface="Open Sans"/>
              </a:rPr>
              <a:t>Job post</a:t>
            </a:r>
            <a:endParaRPr sz="1300">
              <a:latin typeface="Open Sans"/>
              <a:ea typeface="Open Sans"/>
              <a:cs typeface="Open Sans"/>
              <a:sym typeface="Open Sans"/>
            </a:endParaRPr>
          </a:p>
          <a:p>
            <a:pPr marL="457200" lvl="0" indent="0" algn="l" rtl="0">
              <a:lnSpc>
                <a:spcPct val="75000"/>
              </a:lnSpc>
              <a:spcBef>
                <a:spcPts val="0"/>
              </a:spcBef>
              <a:spcAft>
                <a:spcPts val="0"/>
              </a:spcAft>
              <a:buNone/>
            </a:pPr>
            <a:endParaRPr sz="130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300">
                <a:latin typeface="Open Sans"/>
                <a:ea typeface="Open Sans"/>
                <a:cs typeface="Open Sans"/>
                <a:sym typeface="Open Sans"/>
              </a:rPr>
              <a:t>Interview scheduling</a:t>
            </a:r>
            <a:endParaRPr sz="1300">
              <a:latin typeface="Open Sans"/>
              <a:ea typeface="Open Sans"/>
              <a:cs typeface="Open Sans"/>
              <a:sym typeface="Open Sans"/>
            </a:endParaRPr>
          </a:p>
          <a:p>
            <a:pPr marL="457200" lvl="0" indent="0" algn="l" rtl="0">
              <a:lnSpc>
                <a:spcPct val="75000"/>
              </a:lnSpc>
              <a:spcBef>
                <a:spcPts val="0"/>
              </a:spcBef>
              <a:spcAft>
                <a:spcPts val="0"/>
              </a:spcAft>
              <a:buNone/>
            </a:pPr>
            <a:endParaRPr sz="130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300">
                <a:latin typeface="Open Sans"/>
                <a:ea typeface="Open Sans"/>
                <a:cs typeface="Open Sans"/>
                <a:sym typeface="Open Sans"/>
              </a:rPr>
              <a:t>Search</a:t>
            </a:r>
            <a:endParaRPr sz="1300">
              <a:latin typeface="Open Sans"/>
              <a:ea typeface="Open Sans"/>
              <a:cs typeface="Open Sans"/>
              <a:sym typeface="Open Sans"/>
            </a:endParaRPr>
          </a:p>
          <a:p>
            <a:pPr marL="457200" lvl="0" indent="0" algn="l" rtl="0">
              <a:lnSpc>
                <a:spcPct val="75000"/>
              </a:lnSpc>
              <a:spcBef>
                <a:spcPts val="0"/>
              </a:spcBef>
              <a:spcAft>
                <a:spcPts val="0"/>
              </a:spcAft>
              <a:buNone/>
            </a:pPr>
            <a:endParaRPr sz="130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300">
                <a:latin typeface="Open Sans"/>
                <a:ea typeface="Open Sans"/>
                <a:cs typeface="Open Sans"/>
                <a:sym typeface="Open Sans"/>
              </a:rPr>
              <a:t>Category</a:t>
            </a:r>
            <a:endParaRPr sz="1300">
              <a:latin typeface="Open Sans"/>
              <a:ea typeface="Open Sans"/>
              <a:cs typeface="Open Sans"/>
              <a:sym typeface="Open Sans"/>
            </a:endParaRPr>
          </a:p>
          <a:p>
            <a:pPr marL="457200" lvl="0" indent="0" algn="l" rtl="0">
              <a:lnSpc>
                <a:spcPct val="75000"/>
              </a:lnSpc>
              <a:spcBef>
                <a:spcPts val="0"/>
              </a:spcBef>
              <a:spcAft>
                <a:spcPts val="0"/>
              </a:spcAft>
              <a:buNone/>
            </a:pPr>
            <a:endParaRPr sz="130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300">
                <a:latin typeface="Open Sans"/>
                <a:ea typeface="Open Sans"/>
                <a:cs typeface="Open Sans"/>
                <a:sym typeface="Open Sans"/>
              </a:rPr>
              <a:t>Payment</a:t>
            </a:r>
            <a:endParaRPr sz="1300">
              <a:latin typeface="Open Sans"/>
              <a:ea typeface="Open Sans"/>
              <a:cs typeface="Open Sans"/>
              <a:sym typeface="Open Sans"/>
            </a:endParaRPr>
          </a:p>
          <a:p>
            <a:pPr marL="457200" lvl="0" indent="0" algn="l" rtl="0">
              <a:lnSpc>
                <a:spcPct val="75000"/>
              </a:lnSpc>
              <a:spcBef>
                <a:spcPts val="0"/>
              </a:spcBef>
              <a:spcAft>
                <a:spcPts val="0"/>
              </a:spcAft>
              <a:buNone/>
            </a:pPr>
            <a:endParaRPr sz="130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300">
                <a:latin typeface="Open Sans"/>
                <a:ea typeface="Open Sans"/>
                <a:cs typeface="Open Sans"/>
                <a:sym typeface="Open Sans"/>
              </a:rPr>
              <a:t>CV upload or download</a:t>
            </a:r>
            <a:endParaRPr sz="1300">
              <a:latin typeface="Open Sans"/>
              <a:ea typeface="Open Sans"/>
              <a:cs typeface="Open Sans"/>
              <a:sym typeface="Open Sans"/>
            </a:endParaRPr>
          </a:p>
          <a:p>
            <a:pPr marL="457200" lvl="0" indent="0" algn="l" rtl="0">
              <a:lnSpc>
                <a:spcPct val="75000"/>
              </a:lnSpc>
              <a:spcBef>
                <a:spcPts val="0"/>
              </a:spcBef>
              <a:spcAft>
                <a:spcPts val="0"/>
              </a:spcAft>
              <a:buNone/>
            </a:pPr>
            <a:endParaRPr sz="130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300">
                <a:latin typeface="Open Sans"/>
                <a:ea typeface="Open Sans"/>
                <a:cs typeface="Open Sans"/>
                <a:sym typeface="Open Sans"/>
              </a:rPr>
              <a:t>Email</a:t>
            </a:r>
            <a:endParaRPr>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3"/>
        <p:cNvGrpSpPr/>
        <p:nvPr/>
      </p:nvGrpSpPr>
      <p:grpSpPr>
        <a:xfrm>
          <a:off x="0" y="0"/>
          <a:ext cx="0" cy="0"/>
          <a:chOff x="0" y="0"/>
          <a:chExt cx="0" cy="0"/>
        </a:xfrm>
      </p:grpSpPr>
      <p:sp>
        <p:nvSpPr>
          <p:cNvPr id="104" name="Google Shape;104;p19"/>
          <p:cNvSpPr txBox="1"/>
          <p:nvPr/>
        </p:nvSpPr>
        <p:spPr>
          <a:xfrm>
            <a:off x="222825" y="76450"/>
            <a:ext cx="852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Open Sans"/>
                <a:ea typeface="Open Sans"/>
                <a:cs typeface="Open Sans"/>
                <a:sym typeface="Open Sans"/>
              </a:rPr>
              <a:t>SWOT Analysis</a:t>
            </a:r>
            <a:endParaRPr sz="1600" b="1">
              <a:latin typeface="Open Sans"/>
              <a:ea typeface="Open Sans"/>
              <a:cs typeface="Open Sans"/>
              <a:sym typeface="Open Sans"/>
            </a:endParaRPr>
          </a:p>
        </p:txBody>
      </p:sp>
      <p:graphicFrame>
        <p:nvGraphicFramePr>
          <p:cNvPr id="105" name="Google Shape;105;p19"/>
          <p:cNvGraphicFramePr/>
          <p:nvPr>
            <p:extLst>
              <p:ext uri="{D42A27DB-BD31-4B8C-83A1-F6EECF244321}">
                <p14:modId xmlns:p14="http://schemas.microsoft.com/office/powerpoint/2010/main" val="3156064442"/>
              </p:ext>
            </p:extLst>
          </p:nvPr>
        </p:nvGraphicFramePr>
        <p:xfrm>
          <a:off x="156175" y="587750"/>
          <a:ext cx="8520600" cy="4173235"/>
        </p:xfrm>
        <a:graphic>
          <a:graphicData uri="http://schemas.openxmlformats.org/drawingml/2006/table">
            <a:tbl>
              <a:tblPr>
                <a:noFill/>
                <a:tableStyleId>{2AC6AE7C-83F6-49CA-9562-7C25AB1134B6}</a:tableStyleId>
              </a:tblPr>
              <a:tblGrid>
                <a:gridCol w="4260300">
                  <a:extLst>
                    <a:ext uri="{9D8B030D-6E8A-4147-A177-3AD203B41FA5}">
                      <a16:colId xmlns:a16="http://schemas.microsoft.com/office/drawing/2014/main" xmlns="" val="20000"/>
                    </a:ext>
                  </a:extLst>
                </a:gridCol>
                <a:gridCol w="4260300">
                  <a:extLst>
                    <a:ext uri="{9D8B030D-6E8A-4147-A177-3AD203B41FA5}">
                      <a16:colId xmlns:a16="http://schemas.microsoft.com/office/drawing/2014/main" xmlns="" val="20001"/>
                    </a:ext>
                  </a:extLst>
                </a:gridCol>
              </a:tblGrid>
              <a:tr h="343050">
                <a:tc gridSpan="2">
                  <a:txBody>
                    <a:bodyPr/>
                    <a:lstStyle/>
                    <a:p>
                      <a:pPr marL="0" lvl="0" indent="0" algn="ctr" rtl="0">
                        <a:spcBef>
                          <a:spcPts val="0"/>
                        </a:spcBef>
                        <a:spcAft>
                          <a:spcPts val="0"/>
                        </a:spcAft>
                        <a:buNone/>
                      </a:pPr>
                      <a:r>
                        <a:rPr lang="en" sz="1200" b="1" dirty="0"/>
                        <a:t>Job seekers Software</a:t>
                      </a:r>
                      <a:endParaRPr sz="1200" b="1" dirty="0"/>
                    </a:p>
                  </a:txBody>
                  <a:tcPr marL="91425" marR="91425" marT="91425" marB="91425"/>
                </a:tc>
                <a:tc hMerge="1">
                  <a:txBody>
                    <a:bodyPr/>
                    <a:lstStyle/>
                    <a:p>
                      <a:endParaRPr lang="en-US"/>
                    </a:p>
                  </a:txBody>
                  <a:tcPr/>
                </a:tc>
                <a:extLst>
                  <a:ext uri="{0D108BD9-81ED-4DB2-BD59-A6C34878D82A}">
                    <a16:rowId xmlns:a16="http://schemas.microsoft.com/office/drawing/2014/main" xmlns="" val="10000"/>
                  </a:ext>
                </a:extLst>
              </a:tr>
              <a:tr h="962100">
                <a:tc>
                  <a:txBody>
                    <a:bodyPr/>
                    <a:lstStyle/>
                    <a:p>
                      <a:pPr marL="0" lvl="0" indent="0" algn="l" rtl="0">
                        <a:spcBef>
                          <a:spcPts val="0"/>
                        </a:spcBef>
                        <a:spcAft>
                          <a:spcPts val="0"/>
                        </a:spcAft>
                        <a:buNone/>
                      </a:pPr>
                      <a:r>
                        <a:rPr lang="en" sz="1200" b="1"/>
                        <a:t>Strengths:</a:t>
                      </a:r>
                      <a:endParaRPr sz="1200" b="1"/>
                    </a:p>
                    <a:p>
                      <a:pPr marL="457200" lvl="0" indent="-304800" algn="l" rtl="0">
                        <a:spcBef>
                          <a:spcPts val="0"/>
                        </a:spcBef>
                        <a:spcAft>
                          <a:spcPts val="0"/>
                        </a:spcAft>
                        <a:buSzPts val="1200"/>
                        <a:buChar char="●"/>
                      </a:pPr>
                      <a:r>
                        <a:rPr lang="en" sz="1200"/>
                        <a:t>User friendly system.</a:t>
                      </a:r>
                      <a:endParaRPr sz="1200"/>
                    </a:p>
                    <a:p>
                      <a:pPr marL="457200" lvl="0" indent="-304800" algn="l" rtl="0">
                        <a:spcBef>
                          <a:spcPts val="0"/>
                        </a:spcBef>
                        <a:spcAft>
                          <a:spcPts val="0"/>
                        </a:spcAft>
                        <a:buSzPts val="1200"/>
                        <a:buChar char="●"/>
                      </a:pPr>
                      <a:r>
                        <a:rPr lang="en" sz="1200"/>
                        <a:t>Low costs for employers.</a:t>
                      </a:r>
                      <a:endParaRPr sz="1200"/>
                    </a:p>
                    <a:p>
                      <a:pPr marL="457200" lvl="0" indent="-304800" algn="l" rtl="0">
                        <a:spcBef>
                          <a:spcPts val="0"/>
                        </a:spcBef>
                        <a:spcAft>
                          <a:spcPts val="0"/>
                        </a:spcAft>
                        <a:buSzPts val="1200"/>
                        <a:buChar char="●"/>
                      </a:pPr>
                      <a:r>
                        <a:rPr lang="en" sz="1200"/>
                        <a:t>Basic versions are often easier &amp; unique for all.</a:t>
                      </a:r>
                      <a:endParaRPr sz="1200"/>
                    </a:p>
                    <a:p>
                      <a:pPr marL="45720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b="1"/>
                        <a:t>Opportunities:</a:t>
                      </a:r>
                      <a:endParaRPr sz="1200" b="1"/>
                    </a:p>
                    <a:p>
                      <a:pPr marL="457200" lvl="0" indent="-304800" algn="l" rtl="0">
                        <a:spcBef>
                          <a:spcPts val="0"/>
                        </a:spcBef>
                        <a:spcAft>
                          <a:spcPts val="0"/>
                        </a:spcAft>
                        <a:buSzPts val="1200"/>
                        <a:buChar char="●"/>
                      </a:pPr>
                      <a:r>
                        <a:rPr lang="en" sz="1200"/>
                        <a:t>The reach of recruitment online is growing, it has the advantage of being a low-cost hiring tool.</a:t>
                      </a:r>
                      <a:endParaRPr sz="1200"/>
                    </a:p>
                    <a:p>
                      <a:pPr marL="457200" lvl="0" indent="-304800" algn="l" rtl="0">
                        <a:spcBef>
                          <a:spcPts val="0"/>
                        </a:spcBef>
                        <a:spcAft>
                          <a:spcPts val="0"/>
                        </a:spcAft>
                        <a:buSzPts val="1200"/>
                        <a:buChar char="●"/>
                      </a:pPr>
                      <a:r>
                        <a:rPr lang="en" sz="1200"/>
                        <a:t>Work both for employers and employees without any restrictions.</a:t>
                      </a:r>
                      <a:endParaRPr sz="1200"/>
                    </a:p>
                    <a:p>
                      <a:pPr marL="457200" lvl="0" indent="-304800" algn="l" rtl="0">
                        <a:spcBef>
                          <a:spcPts val="0"/>
                        </a:spcBef>
                        <a:spcAft>
                          <a:spcPts val="0"/>
                        </a:spcAft>
                        <a:buSzPts val="1200"/>
                        <a:buChar char="●"/>
                      </a:pPr>
                      <a:r>
                        <a:rPr lang="en" sz="1200"/>
                        <a:t>Growing number of users and employers</a:t>
                      </a:r>
                      <a:endParaRPr sz="1200"/>
                    </a:p>
                  </a:txBody>
                  <a:tcPr marL="91425" marR="91425" marT="91425" marB="91425"/>
                </a:tc>
                <a:extLst>
                  <a:ext uri="{0D108BD9-81ED-4DB2-BD59-A6C34878D82A}">
                    <a16:rowId xmlns:a16="http://schemas.microsoft.com/office/drawing/2014/main" xmlns="" val="10001"/>
                  </a:ext>
                </a:extLst>
              </a:tr>
              <a:tr h="1565275">
                <a:tc>
                  <a:txBody>
                    <a:bodyPr/>
                    <a:lstStyle/>
                    <a:p>
                      <a:pPr marL="0" lvl="0" indent="0" algn="l" rtl="0">
                        <a:spcBef>
                          <a:spcPts val="0"/>
                        </a:spcBef>
                        <a:spcAft>
                          <a:spcPts val="0"/>
                        </a:spcAft>
                        <a:buNone/>
                      </a:pPr>
                      <a:r>
                        <a:rPr lang="en" sz="1200" b="1" dirty="0"/>
                        <a:t>Weaknesses:</a:t>
                      </a:r>
                      <a:endParaRPr sz="1200" b="1" dirty="0"/>
                    </a:p>
                    <a:p>
                      <a:pPr marL="457200" lvl="0" indent="-304800" algn="l" rtl="0">
                        <a:spcBef>
                          <a:spcPts val="0"/>
                        </a:spcBef>
                        <a:spcAft>
                          <a:spcPts val="0"/>
                        </a:spcAft>
                        <a:buSzPts val="1200"/>
                        <a:buChar char="●"/>
                      </a:pPr>
                      <a:r>
                        <a:rPr lang="en" sz="1200" dirty="0"/>
                        <a:t>Limited features</a:t>
                      </a:r>
                      <a:endParaRPr sz="1200" dirty="0"/>
                    </a:p>
                    <a:p>
                      <a:pPr marL="457200" lvl="0" indent="-304800" algn="l" rtl="0">
                        <a:spcBef>
                          <a:spcPts val="0"/>
                        </a:spcBef>
                        <a:spcAft>
                          <a:spcPts val="0"/>
                        </a:spcAft>
                        <a:buSzPts val="1200"/>
                        <a:buChar char="●"/>
                      </a:pPr>
                      <a:r>
                        <a:rPr lang="en" sz="1200" dirty="0"/>
                        <a:t>Doesn’t have </a:t>
                      </a:r>
                      <a:r>
                        <a:rPr lang="en" sz="1200"/>
                        <a:t>Community </a:t>
                      </a:r>
                      <a:r>
                        <a:rPr lang="en" sz="1200" smtClean="0"/>
                        <a:t>system</a:t>
                      </a:r>
                      <a:endParaRPr sz="1200" dirty="0"/>
                    </a:p>
                  </a:txBody>
                  <a:tcPr marL="91425" marR="91425" marT="91425" marB="91425"/>
                </a:tc>
                <a:tc>
                  <a:txBody>
                    <a:bodyPr/>
                    <a:lstStyle/>
                    <a:p>
                      <a:pPr marL="0" lvl="0" indent="0" algn="l" rtl="0">
                        <a:spcBef>
                          <a:spcPts val="0"/>
                        </a:spcBef>
                        <a:spcAft>
                          <a:spcPts val="0"/>
                        </a:spcAft>
                        <a:buNone/>
                      </a:pPr>
                      <a:r>
                        <a:rPr lang="en" sz="1200" b="1"/>
                        <a:t>Threats:</a:t>
                      </a:r>
                      <a:endParaRPr sz="1200" b="1"/>
                    </a:p>
                    <a:p>
                      <a:pPr marL="457200" lvl="0" indent="-304800" algn="l" rtl="0">
                        <a:spcBef>
                          <a:spcPts val="0"/>
                        </a:spcBef>
                        <a:spcAft>
                          <a:spcPts val="0"/>
                        </a:spcAft>
                        <a:buSzPts val="1200"/>
                        <a:buChar char="●"/>
                      </a:pPr>
                      <a:r>
                        <a:rPr lang="en" sz="1200"/>
                        <a:t>Missing out all others feature that existing system provides. </a:t>
                      </a:r>
                      <a:endParaRPr sz="1200">
                        <a:solidFill>
                          <a:srgbClr val="303030"/>
                        </a:solidFill>
                      </a:endParaRPr>
                    </a:p>
                    <a:p>
                      <a:pPr marL="457200" lvl="0" indent="-304800" algn="l" rtl="0">
                        <a:spcBef>
                          <a:spcPts val="0"/>
                        </a:spcBef>
                        <a:spcAft>
                          <a:spcPts val="0"/>
                        </a:spcAft>
                        <a:buSzPts val="1200"/>
                        <a:buChar char="●"/>
                      </a:pPr>
                      <a:r>
                        <a:rPr lang="en" sz="1200"/>
                        <a:t>There are chances that even more future rivals will achieve market access.</a:t>
                      </a:r>
                      <a:endParaRPr sz="1200"/>
                    </a:p>
                    <a:p>
                      <a:pPr marL="457200" lvl="0" indent="-304800" algn="l" rtl="0">
                        <a:spcBef>
                          <a:spcPts val="0"/>
                        </a:spcBef>
                        <a:spcAft>
                          <a:spcPts val="0"/>
                        </a:spcAft>
                        <a:buClr>
                          <a:srgbClr val="303030"/>
                        </a:buClr>
                        <a:buSzPts val="1200"/>
                        <a:buChar char="●"/>
                      </a:pPr>
                      <a:r>
                        <a:rPr lang="en" sz="1200">
                          <a:solidFill>
                            <a:srgbClr val="303030"/>
                          </a:solidFill>
                        </a:rPr>
                        <a:t>Better services and affordable offerings will affect Job Seeker‘s dominance.</a:t>
                      </a:r>
                      <a:endParaRPr sz="1200"/>
                    </a:p>
                  </a:txBody>
                  <a:tcPr marL="91425" marR="91425" marT="91425" marB="91425"/>
                </a:tc>
                <a:extLst>
                  <a:ext uri="{0D108BD9-81ED-4DB2-BD59-A6C34878D82A}">
                    <a16:rowId xmlns:a16="http://schemas.microsoft.com/office/drawing/2014/main" xmlns="" val="10002"/>
                  </a:ext>
                </a:extLst>
              </a:tr>
              <a:tr h="962100">
                <a:tc gridSpan="2">
                  <a:txBody>
                    <a:bodyPr/>
                    <a:lstStyle/>
                    <a:p>
                      <a:pPr marL="0" lvl="0" indent="0" algn="l" rtl="0">
                        <a:spcBef>
                          <a:spcPts val="0"/>
                        </a:spcBef>
                        <a:spcAft>
                          <a:spcPts val="0"/>
                        </a:spcAft>
                        <a:buNone/>
                      </a:pPr>
                      <a:r>
                        <a:rPr lang="en" sz="1200" b="1" dirty="0"/>
                        <a:t>Strategy: </a:t>
                      </a:r>
                      <a:endParaRPr sz="1200" b="1" dirty="0"/>
                    </a:p>
                    <a:p>
                      <a:pPr marL="457200" lvl="0" indent="-304800" algn="l" rtl="0">
                        <a:spcBef>
                          <a:spcPts val="0"/>
                        </a:spcBef>
                        <a:spcAft>
                          <a:spcPts val="0"/>
                        </a:spcAft>
                        <a:buSzPts val="1200"/>
                        <a:buChar char="●"/>
                      </a:pPr>
                      <a:r>
                        <a:rPr lang="en" sz="1200" dirty="0"/>
                        <a:t>New job seekers software has some limited at first but as it provides best services to users and at low cost to employers so they looking for to try it for the first time. And future update we can some more features that can be more competitive to existing system.</a:t>
                      </a:r>
                      <a:endParaRPr sz="1200" dirty="0"/>
                    </a:p>
                  </a:txBody>
                  <a:tcPr marL="91425" marR="91425" marT="91425" marB="91425"/>
                </a:tc>
                <a:tc hMerge="1">
                  <a:txBody>
                    <a:bodyPr/>
                    <a:lstStyle/>
                    <a:p>
                      <a:endParaRPr lang="en-US"/>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736</Words>
  <Application>Microsoft Office PowerPoint</Application>
  <PresentationFormat>On-screen Show (16:9)</PresentationFormat>
  <Paragraphs>132</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PT Sans Narrow</vt:lpstr>
      <vt:lpstr>Nunito</vt:lpstr>
      <vt:lpstr>Maven Pro</vt:lpstr>
      <vt:lpstr>Calibri</vt:lpstr>
      <vt:lpstr>Roboto</vt:lpstr>
      <vt:lpstr>Open Sans</vt:lpstr>
      <vt:lpstr>Tropic</vt:lpstr>
      <vt:lpstr>Job Seekers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Seekers</dc:title>
  <cp:lastModifiedBy>student</cp:lastModifiedBy>
  <cp:revision>6</cp:revision>
  <dcterms:modified xsi:type="dcterms:W3CDTF">2022-07-24T07:07:11Z</dcterms:modified>
</cp:coreProperties>
</file>