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166C-0B52-4333-9B9D-1ACD1890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C70B1-909A-4109-B614-D3EDDC65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6D50-9D38-4809-9478-9CA22F82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3BA5-35B7-4FD3-B017-67E794C3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8F2A-742A-4A8E-A29C-363B4FF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8CF-DC6E-4AF1-A3DE-4105F9E8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4C68B-6AF9-44E1-8ADD-A9EDB192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06FE-95EB-473C-974E-F7277F58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6492-63CD-4ECC-8B22-34A9593A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8008-733D-4515-9BCE-695BD845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E854-8883-4FF0-A6EA-97A72AE1D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0D20-9282-45D4-AE13-904EE473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C185-E35A-4FB8-A76F-296F5DA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AC10-5E81-45EE-A9B8-4E2B5918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3356-14A2-4FA7-8D9F-4F5FF71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29BF-9488-4AF1-A495-692E7744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A9BC-67F3-4453-A471-B3B69AE5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F892-AE53-405D-B117-2197E6E2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4575-0182-47ED-920B-55615A6F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90B6-E406-4DF5-91E7-230A9B7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CCC-3781-4002-B662-51E99522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EF07-4F1E-417F-A742-D85FA8AB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0965-4CEE-4CF2-B28E-5E4F99E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29EC-B60D-47D6-8E66-BA0EAC3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842D-B8F8-4246-BE60-99D652A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86CE-4BFB-4870-B237-FA68802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0C29-7F1E-48DD-8240-3FCE4B6E6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4C20-077B-4854-8C4A-1D976CFC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28BB-170D-4AC4-8BE1-FF1BFDC1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124C-71E2-4EAE-9425-D3298720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94C6-FD68-432C-B78D-90F05CF3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8640-7D60-4911-BE39-330D4448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34E6-AB78-4971-91F2-5A27D1C3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73EA-901F-4923-928B-16F7827D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D142-2AF3-4F1F-A744-87AE0713A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4AFFF-92C4-45C6-8811-6EC7A748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F6773-C3F6-4223-96B6-E779573D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62A-F2A9-4B54-9D04-B58439B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EB44-58D7-4A61-9AD1-9F7EDAB5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C06B-EB18-43CD-835C-3B3BDD0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D8EB1-09AC-4190-89EC-68FE8F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95509-4A76-4D58-80B2-CDE7148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AB80-D0E6-4AF2-BE6D-F43B7A4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C06E-1D22-4A73-864D-2F980C1E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0000A-498F-425D-ADEB-75C2FECB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898C-13BC-43EC-BD5D-0D4F0F99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800-BF63-4B8B-B814-3F3B3418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259F-5F18-47C2-89B3-22DA03A7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32012-4338-412D-8A03-377E8CD0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FDF9-3A21-45B6-8440-4D4BEBF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A11-7590-4CA0-BBE4-E73B46E8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D99A9-604D-495B-8DD4-E28FE025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532A-D92D-45A4-8AE9-9EB94AAB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CB54F-1CF4-4948-8AE0-9C1F29540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336A-D6C8-41F8-8AE9-226A3BD6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1C55-6C91-4BC1-855C-7BD594CE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C758-6013-4C48-AFA0-9BC2DDF3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30FC1-CD2C-44BF-B66B-E9203DC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810FD-37EF-4574-AD18-BC6018AD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E2559-FB83-4C80-ACF1-44FFCF23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899E-E217-4049-8F21-DFD81008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F662-56AA-46F3-BC7A-4FAE9CB889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DA46-2990-4521-A748-F53093826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DF08-CE24-4F6B-9A9F-E488832CA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345B-847F-4D63-BEC3-C3417C1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D07A4-4485-481A-A304-E60758203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7" y="1345311"/>
            <a:ext cx="5625193" cy="5512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6BC3E-E94F-4968-813F-06F92B9AE215}"/>
              </a:ext>
            </a:extLst>
          </p:cNvPr>
          <p:cNvSpPr txBox="1"/>
          <p:nvPr/>
        </p:nvSpPr>
        <p:spPr>
          <a:xfrm>
            <a:off x="3909527" y="298579"/>
            <a:ext cx="39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Bay Inn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628-5A78-4555-B8EF-6059763F2A85}"/>
              </a:ext>
            </a:extLst>
          </p:cNvPr>
          <p:cNvSpPr txBox="1"/>
          <p:nvPr/>
        </p:nvSpPr>
        <p:spPr>
          <a:xfrm>
            <a:off x="1101011" y="2274838"/>
            <a:ext cx="4674637" cy="233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8</a:t>
            </a:r>
          </a:p>
          <a:p>
            <a:pPr algn="ctr"/>
            <a:endParaRPr lang="en-US" dirty="0"/>
          </a:p>
          <a:p>
            <a:r>
              <a:rPr lang="en-US" dirty="0" err="1"/>
              <a:t>Saadman</a:t>
            </a:r>
            <a:r>
              <a:rPr lang="en-US" dirty="0"/>
              <a:t> Ahmed Saad  011 161 205</a:t>
            </a:r>
          </a:p>
          <a:p>
            <a:r>
              <a:rPr lang="en-US" dirty="0" err="1"/>
              <a:t>Faria</a:t>
            </a:r>
            <a:r>
              <a:rPr lang="en-US" dirty="0"/>
              <a:t> Rakib </a:t>
            </a:r>
            <a:r>
              <a:rPr lang="en-US" dirty="0" err="1"/>
              <a:t>Borsha</a:t>
            </a:r>
            <a:r>
              <a:rPr lang="en-US" dirty="0"/>
              <a:t>         011 191 106</a:t>
            </a:r>
          </a:p>
          <a:p>
            <a:r>
              <a:rPr lang="en-US" dirty="0"/>
              <a:t>Anon Sarkar                    011 191 170</a:t>
            </a:r>
          </a:p>
          <a:p>
            <a:r>
              <a:rPr lang="en-US" dirty="0" err="1"/>
              <a:t>Ananna</a:t>
            </a:r>
            <a:r>
              <a:rPr lang="en-US" dirty="0"/>
              <a:t> Ghosh               011 191 268</a:t>
            </a:r>
          </a:p>
          <a:p>
            <a:r>
              <a:rPr lang="en-US" dirty="0"/>
              <a:t>Jannatul Ferdous           011 192 017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621BF2-6CEC-43D0-87E9-CE4736916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80933"/>
              </p:ext>
            </p:extLst>
          </p:nvPr>
        </p:nvGraphicFramePr>
        <p:xfrm>
          <a:off x="1957354" y="327781"/>
          <a:ext cx="7783804" cy="2804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45951">
                  <a:extLst>
                    <a:ext uri="{9D8B030D-6E8A-4147-A177-3AD203B41FA5}">
                      <a16:colId xmlns:a16="http://schemas.microsoft.com/office/drawing/2014/main" val="546118998"/>
                    </a:ext>
                  </a:extLst>
                </a:gridCol>
                <a:gridCol w="1945951">
                  <a:extLst>
                    <a:ext uri="{9D8B030D-6E8A-4147-A177-3AD203B41FA5}">
                      <a16:colId xmlns:a16="http://schemas.microsoft.com/office/drawing/2014/main" val="2462206375"/>
                    </a:ext>
                  </a:extLst>
                </a:gridCol>
                <a:gridCol w="1945951">
                  <a:extLst>
                    <a:ext uri="{9D8B030D-6E8A-4147-A177-3AD203B41FA5}">
                      <a16:colId xmlns:a16="http://schemas.microsoft.com/office/drawing/2014/main" val="3048450106"/>
                    </a:ext>
                  </a:extLst>
                </a:gridCol>
                <a:gridCol w="1945951">
                  <a:extLst>
                    <a:ext uri="{9D8B030D-6E8A-4147-A177-3AD203B41FA5}">
                      <a16:colId xmlns:a16="http://schemas.microsoft.com/office/drawing/2014/main" val="3777640540"/>
                    </a:ext>
                  </a:extLst>
                </a:gridCol>
              </a:tblGrid>
              <a:tr h="341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3961"/>
                  </a:ext>
                </a:extLst>
              </a:tr>
              <a:tr h="866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Feedback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People of age group 21-25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Making easy access to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82222"/>
                  </a:ext>
                </a:extLst>
              </a:tr>
              <a:tr h="866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booking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People who don’t use online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4809"/>
                  </a:ext>
                </a:extLst>
              </a:tr>
              <a:tr h="341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07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BFE8CE-8D5E-4E61-B9D4-1FB66F755CC4}"/>
              </a:ext>
            </a:extLst>
          </p:cNvPr>
          <p:cNvSpPr txBox="1"/>
          <p:nvPr/>
        </p:nvSpPr>
        <p:spPr>
          <a:xfrm>
            <a:off x="4607768" y="3446085"/>
            <a:ext cx="267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Strategy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C5837-97F1-4C1D-A23E-D8035A1F4513}"/>
              </a:ext>
            </a:extLst>
          </p:cNvPr>
          <p:cNvSpPr txBox="1"/>
          <p:nvPr/>
        </p:nvSpPr>
        <p:spPr>
          <a:xfrm>
            <a:off x="564502" y="4479260"/>
            <a:ext cx="1106299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SWOT analysis we’ve come up with some strategies that we need to follow:</a:t>
            </a:r>
          </a:p>
          <a:p>
            <a:pPr marL="457200" indent="-457200">
              <a:buAutoNum type="arabicPeriod"/>
            </a:pPr>
            <a:r>
              <a:rPr lang="en-US" sz="2000" dirty="0"/>
              <a:t>Consider adding chat system in our website.</a:t>
            </a:r>
          </a:p>
          <a:p>
            <a:pPr marL="457200" indent="-457200">
              <a:buAutoNum type="arabicPeriod"/>
            </a:pPr>
            <a:r>
              <a:rPr lang="en-US" sz="2000" dirty="0"/>
              <a:t>Target the youth and students. Specially on holidays or vacations.</a:t>
            </a:r>
          </a:p>
          <a:p>
            <a:pPr marL="457200" indent="-457200">
              <a:buAutoNum type="arabicPeriod"/>
            </a:pPr>
            <a:r>
              <a:rPr lang="en-US" sz="2000" dirty="0"/>
              <a:t>Try to make the website user friendly where the user can have all the information they need.</a:t>
            </a:r>
          </a:p>
          <a:p>
            <a:pPr marL="457200" indent="-457200">
              <a:buAutoNum type="arabicPeriod"/>
            </a:pPr>
            <a:r>
              <a:rPr lang="en-US" sz="2000" dirty="0"/>
              <a:t>Try to make the website learnable so that the people who don’t use online platform, they can also use our website.</a:t>
            </a:r>
          </a:p>
        </p:txBody>
      </p:sp>
    </p:spTree>
    <p:extLst>
      <p:ext uri="{BB962C8B-B14F-4D97-AF65-F5344CB8AC3E}">
        <p14:creationId xmlns:p14="http://schemas.microsoft.com/office/powerpoint/2010/main" val="333812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Thank You Cartoon, Thank You, Board, Thank You Clipart PNG Transparent  Clipart Image and PSD File for Free Download">
            <a:extLst>
              <a:ext uri="{FF2B5EF4-FFF2-40B4-BE49-F238E27FC236}">
                <a16:creationId xmlns:a16="http://schemas.microsoft.com/office/drawing/2014/main" id="{87551351-C1AF-4FB5-99B4-BF4086FB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04" y="436982"/>
            <a:ext cx="3873760" cy="3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Question Animation GIFs | Tenor">
            <a:extLst>
              <a:ext uri="{FF2B5EF4-FFF2-40B4-BE49-F238E27FC236}">
                <a16:creationId xmlns:a16="http://schemas.microsoft.com/office/drawing/2014/main" id="{6E9C4523-F7A0-4232-8E1D-61C40166C8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201" y="407942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EA46B0-79CE-45DB-AC0C-3886ADDCAE2E}"/>
              </a:ext>
            </a:extLst>
          </p:cNvPr>
          <p:cNvSpPr txBox="1"/>
          <p:nvPr/>
        </p:nvSpPr>
        <p:spPr>
          <a:xfrm>
            <a:off x="5798782" y="4711672"/>
            <a:ext cx="398941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48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BB869-AF1F-4795-B432-94B8EAB33CB0}"/>
              </a:ext>
            </a:extLst>
          </p:cNvPr>
          <p:cNvSpPr txBox="1"/>
          <p:nvPr/>
        </p:nvSpPr>
        <p:spPr>
          <a:xfrm>
            <a:off x="2612570" y="1831132"/>
            <a:ext cx="74178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We’ve tried to gather information through social media platforms. Such as Facebook, Messenger, WhatsApp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C862D-4980-44FB-A402-F60F0E3F55EF}"/>
              </a:ext>
            </a:extLst>
          </p:cNvPr>
          <p:cNvSpPr txBox="1"/>
          <p:nvPr/>
        </p:nvSpPr>
        <p:spPr>
          <a:xfrm>
            <a:off x="3041779" y="233265"/>
            <a:ext cx="698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Information Gathering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2AB52-6A3D-454B-B19D-BFD1D43F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2994"/>
            <a:ext cx="7854595" cy="2761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14F486-A204-40B7-8AB7-39FAB3FC9256}"/>
              </a:ext>
            </a:extLst>
          </p:cNvPr>
          <p:cNvSpPr txBox="1"/>
          <p:nvPr/>
        </p:nvSpPr>
        <p:spPr>
          <a:xfrm>
            <a:off x="8976050" y="3854429"/>
            <a:ext cx="284583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There were 29 responses. We’ve fixed the final feature list based on these responses. </a:t>
            </a:r>
          </a:p>
        </p:txBody>
      </p:sp>
    </p:spTree>
    <p:extLst>
      <p:ext uri="{BB962C8B-B14F-4D97-AF65-F5344CB8AC3E}">
        <p14:creationId xmlns:p14="http://schemas.microsoft.com/office/powerpoint/2010/main" val="39677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rms response chart. Question title: 1.Can you please mention your Gender?. Number of responses: 29 responses.">
            <a:extLst>
              <a:ext uri="{FF2B5EF4-FFF2-40B4-BE49-F238E27FC236}">
                <a16:creationId xmlns:a16="http://schemas.microsoft.com/office/drawing/2014/main" id="{B87D0085-F07F-4E42-A47E-0A58110D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1"/>
          <a:stretch/>
        </p:blipFill>
        <p:spPr bwMode="auto">
          <a:xfrm>
            <a:off x="0" y="1"/>
            <a:ext cx="4961466" cy="23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2.Can you please mention your age?. Number of responses: 29 responses.">
            <a:extLst>
              <a:ext uri="{FF2B5EF4-FFF2-40B4-BE49-F238E27FC236}">
                <a16:creationId xmlns:a16="http://schemas.microsoft.com/office/drawing/2014/main" id="{D53B7C37-378D-4F1F-82FF-E43B56308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4"/>
          <a:stretch/>
        </p:blipFill>
        <p:spPr bwMode="auto">
          <a:xfrm>
            <a:off x="7483151" y="2313993"/>
            <a:ext cx="4708849" cy="23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s response chart. Question title: 3.Can you please mention your Occupation?. Number of responses: 29 responses.">
            <a:extLst>
              <a:ext uri="{FF2B5EF4-FFF2-40B4-BE49-F238E27FC236}">
                <a16:creationId xmlns:a16="http://schemas.microsoft.com/office/drawing/2014/main" id="{82A12B6C-81C7-4758-B955-E8A5F8EC6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1"/>
          <a:stretch/>
        </p:blipFill>
        <p:spPr bwMode="auto">
          <a:xfrm>
            <a:off x="0" y="4487299"/>
            <a:ext cx="4889241" cy="23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5F23A9-BB67-4BC2-8078-1A5BD603D7C5}"/>
              </a:ext>
            </a:extLst>
          </p:cNvPr>
          <p:cNvSpPr txBox="1"/>
          <p:nvPr/>
        </p:nvSpPr>
        <p:spPr>
          <a:xfrm>
            <a:off x="6344817" y="372167"/>
            <a:ext cx="538376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There were almost equal ratio of male and female. We couldn’t distinguish between which gender is more active in booking hotels through online or offline.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5167D-176C-40CA-BAA0-DE92943A972D}"/>
              </a:ext>
            </a:extLst>
          </p:cNvPr>
          <p:cNvSpPr txBox="1"/>
          <p:nvPr/>
        </p:nvSpPr>
        <p:spPr>
          <a:xfrm>
            <a:off x="6344817" y="5056859"/>
            <a:ext cx="434806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Most of the response were from students. From this we can say that we should focus more on the youth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FAC42-660D-46F8-8542-6243313173D2}"/>
              </a:ext>
            </a:extLst>
          </p:cNvPr>
          <p:cNvSpPr txBox="1"/>
          <p:nvPr/>
        </p:nvSpPr>
        <p:spPr>
          <a:xfrm>
            <a:off x="1390261" y="3013501"/>
            <a:ext cx="45564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 can say that most of the respondent are of age group 21-25.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396DAD-2622-4E8C-8714-F763E02E6350}"/>
              </a:ext>
            </a:extLst>
          </p:cNvPr>
          <p:cNvCxnSpPr>
            <a:stCxn id="1028" idx="3"/>
            <a:endCxn id="2" idx="1"/>
          </p:cNvCxnSpPr>
          <p:nvPr/>
        </p:nvCxnSpPr>
        <p:spPr>
          <a:xfrm>
            <a:off x="4961466" y="1156997"/>
            <a:ext cx="1383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E0B2C-0713-47DA-9300-C09E042F38D9}"/>
              </a:ext>
            </a:extLst>
          </p:cNvPr>
          <p:cNvCxnSpPr>
            <a:stCxn id="1030" idx="1"/>
          </p:cNvCxnSpPr>
          <p:nvPr/>
        </p:nvCxnSpPr>
        <p:spPr>
          <a:xfrm flipH="1">
            <a:off x="5946710" y="3499343"/>
            <a:ext cx="153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19B4C-738C-4CEC-9DA9-8E2FE2B97A7C}"/>
              </a:ext>
            </a:extLst>
          </p:cNvPr>
          <p:cNvCxnSpPr>
            <a:stCxn id="1032" idx="3"/>
          </p:cNvCxnSpPr>
          <p:nvPr/>
        </p:nvCxnSpPr>
        <p:spPr>
          <a:xfrm flipV="1">
            <a:off x="4889241" y="5672649"/>
            <a:ext cx="1455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6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4.what do you think about &quot;feedback &quot; Is it useful?. Number of responses: 29 responses.">
            <a:extLst>
              <a:ext uri="{FF2B5EF4-FFF2-40B4-BE49-F238E27FC236}">
                <a16:creationId xmlns:a16="http://schemas.microsoft.com/office/drawing/2014/main" id="{3295F3CA-58C1-44FD-AD9A-F11758F95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3"/>
          <a:stretch/>
        </p:blipFill>
        <p:spPr bwMode="auto">
          <a:xfrm>
            <a:off x="0" y="0"/>
            <a:ext cx="5899116" cy="30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5. How do you book hotels usually?. Number of responses: 29 responses.">
            <a:extLst>
              <a:ext uri="{FF2B5EF4-FFF2-40B4-BE49-F238E27FC236}">
                <a16:creationId xmlns:a16="http://schemas.microsoft.com/office/drawing/2014/main" id="{5E33FB5F-0EC9-4E0E-AD18-364BFFACB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0"/>
          <a:stretch/>
        </p:blipFill>
        <p:spPr bwMode="auto">
          <a:xfrm>
            <a:off x="6209478" y="3722914"/>
            <a:ext cx="5982522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A12A0C-C202-483C-BB13-48620751542D}"/>
              </a:ext>
            </a:extLst>
          </p:cNvPr>
          <p:cNvSpPr txBox="1"/>
          <p:nvPr/>
        </p:nvSpPr>
        <p:spPr>
          <a:xfrm>
            <a:off x="7707084" y="574720"/>
            <a:ext cx="355496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feature “Feedback” was one of the features that we chose to keep. As we can see 82.8% respondents find it useful.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953B4-A099-4DB7-BCA2-83ABF35C6359}"/>
              </a:ext>
            </a:extLst>
          </p:cNvPr>
          <p:cNvSpPr txBox="1"/>
          <p:nvPr/>
        </p:nvSpPr>
        <p:spPr>
          <a:xfrm>
            <a:off x="830425" y="4505627"/>
            <a:ext cx="37415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62.1% respondents books hotels through websites. Which is a positive thing for our website.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088A13-D7F8-4ECF-BAD4-71C442675E97}"/>
              </a:ext>
            </a:extLst>
          </p:cNvPr>
          <p:cNvCxnSpPr>
            <a:cxnSpLocks/>
          </p:cNvCxnSpPr>
          <p:nvPr/>
        </p:nvCxnSpPr>
        <p:spPr>
          <a:xfrm flipV="1">
            <a:off x="5899116" y="1544215"/>
            <a:ext cx="180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9BBDE-B49C-4EE9-8ECA-BB7DB8C9557C}"/>
              </a:ext>
            </a:extLst>
          </p:cNvPr>
          <p:cNvCxnSpPr>
            <a:stCxn id="2052" idx="1"/>
            <a:endCxn id="3" idx="3"/>
          </p:cNvCxnSpPr>
          <p:nvPr/>
        </p:nvCxnSpPr>
        <p:spPr>
          <a:xfrm flipH="1">
            <a:off x="4572001" y="5290457"/>
            <a:ext cx="1637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7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6 We want to launch “chat system” do you think it will be useful?. Number of responses: 29 responses.">
            <a:extLst>
              <a:ext uri="{FF2B5EF4-FFF2-40B4-BE49-F238E27FC236}">
                <a16:creationId xmlns:a16="http://schemas.microsoft.com/office/drawing/2014/main" id="{D0AE2FBA-E3EA-47CD-B3C4-012ED67DD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2"/>
          <a:stretch/>
        </p:blipFill>
        <p:spPr bwMode="auto">
          <a:xfrm>
            <a:off x="0" y="0"/>
            <a:ext cx="5427219" cy="31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ms response chart. Question title:  7.Do you think online platform is better for hotel services?. Number of responses: 29 responses.">
            <a:extLst>
              <a:ext uri="{FF2B5EF4-FFF2-40B4-BE49-F238E27FC236}">
                <a16:creationId xmlns:a16="http://schemas.microsoft.com/office/drawing/2014/main" id="{EDE32F61-35DB-464B-AF51-2312A1ABE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5"/>
          <a:stretch/>
        </p:blipFill>
        <p:spPr bwMode="auto">
          <a:xfrm>
            <a:off x="6616025" y="3610947"/>
            <a:ext cx="5575975" cy="32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B6F9C-2114-4863-81FC-847F3BEDCC1A}"/>
              </a:ext>
            </a:extLst>
          </p:cNvPr>
          <p:cNvSpPr txBox="1"/>
          <p:nvPr/>
        </p:nvSpPr>
        <p:spPr>
          <a:xfrm>
            <a:off x="7626530" y="607377"/>
            <a:ext cx="355496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huge group on respondents wanted the feature “Chat system”. Which isn’t present in our current feature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B2EC3-4CE7-439E-B644-960ACB4A27EB}"/>
              </a:ext>
            </a:extLst>
          </p:cNvPr>
          <p:cNvSpPr txBox="1"/>
          <p:nvPr/>
        </p:nvSpPr>
        <p:spPr>
          <a:xfrm>
            <a:off x="821093" y="4264977"/>
            <a:ext cx="355496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Online platform is definitely better for booking hotel services as it has a confirmation. And 75.9% respondents agrees.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C876F4-D8E1-4ADE-AFF0-9D415A9338AF}"/>
              </a:ext>
            </a:extLst>
          </p:cNvPr>
          <p:cNvCxnSpPr>
            <a:stCxn id="3074" idx="3"/>
            <a:endCxn id="4" idx="1"/>
          </p:cNvCxnSpPr>
          <p:nvPr/>
        </p:nvCxnSpPr>
        <p:spPr>
          <a:xfrm flipV="1">
            <a:off x="5427219" y="1576873"/>
            <a:ext cx="2199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26F578-0AEC-4789-B7E3-D0F7A422F194}"/>
              </a:ext>
            </a:extLst>
          </p:cNvPr>
          <p:cNvCxnSpPr>
            <a:stCxn id="3076" idx="1"/>
            <a:endCxn id="5" idx="3"/>
          </p:cNvCxnSpPr>
          <p:nvPr/>
        </p:nvCxnSpPr>
        <p:spPr>
          <a:xfrm flipH="1" flipV="1">
            <a:off x="4376057" y="5234473"/>
            <a:ext cx="2239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0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8. Which features is most useful?  According to your Opinion select one.. Number of responses: 29 responses.">
            <a:extLst>
              <a:ext uri="{FF2B5EF4-FFF2-40B4-BE49-F238E27FC236}">
                <a16:creationId xmlns:a16="http://schemas.microsoft.com/office/drawing/2014/main" id="{46865C51-4DEA-4F63-B2E5-1BE224BA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3"/>
          <a:stretch/>
        </p:blipFill>
        <p:spPr bwMode="auto">
          <a:xfrm>
            <a:off x="-65314" y="11404"/>
            <a:ext cx="707941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rms response chart. Question title: 9. Tick the feature you want to see in a hotel website. Number of responses: 29 responses.">
            <a:extLst>
              <a:ext uri="{FF2B5EF4-FFF2-40B4-BE49-F238E27FC236}">
                <a16:creationId xmlns:a16="http://schemas.microsoft.com/office/drawing/2014/main" id="{0A21031E-9EEF-466C-B1F6-1A8594BFB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7"/>
          <a:stretch/>
        </p:blipFill>
        <p:spPr bwMode="auto">
          <a:xfrm>
            <a:off x="5189475" y="3606801"/>
            <a:ext cx="7002525" cy="32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51D59-3748-4E8E-9CA4-0423B0DEDCAF}"/>
              </a:ext>
            </a:extLst>
          </p:cNvPr>
          <p:cNvSpPr txBox="1"/>
          <p:nvPr/>
        </p:nvSpPr>
        <p:spPr>
          <a:xfrm>
            <a:off x="7943770" y="298176"/>
            <a:ext cx="391543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According to 55.2% of our respondents “Online booking system” is the most useful feature among other mentioned features. The 2</a:t>
            </a:r>
            <a:r>
              <a:rPr lang="en-US" sz="2400" baseline="30000" dirty="0"/>
              <a:t>nd</a:t>
            </a:r>
            <a:r>
              <a:rPr lang="en-US" sz="2400" dirty="0"/>
              <a:t> most useful feature is “Multiple log-in system”.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A04F98-D7A4-421B-BDF5-8100CA7B5610}"/>
              </a:ext>
            </a:extLst>
          </p:cNvPr>
          <p:cNvCxnSpPr>
            <a:cxnSpLocks/>
            <a:stCxn id="5122" idx="3"/>
            <a:endCxn id="4" idx="1"/>
          </p:cNvCxnSpPr>
          <p:nvPr/>
        </p:nvCxnSpPr>
        <p:spPr>
          <a:xfrm>
            <a:off x="7014099" y="1637004"/>
            <a:ext cx="92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28707E-ED5A-4D38-90D9-244CC550A7A1}"/>
              </a:ext>
            </a:extLst>
          </p:cNvPr>
          <p:cNvSpPr txBox="1"/>
          <p:nvPr/>
        </p:nvSpPr>
        <p:spPr>
          <a:xfrm>
            <a:off x="211803" y="3708906"/>
            <a:ext cx="355496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41.4% respondents wants to see customized services. The 2</a:t>
            </a:r>
            <a:r>
              <a:rPr lang="en-US" sz="2400" baseline="30000" dirty="0"/>
              <a:t>nd</a:t>
            </a:r>
            <a:r>
              <a:rPr lang="en-US" sz="2400" dirty="0"/>
              <a:t> and 3</a:t>
            </a:r>
            <a:r>
              <a:rPr lang="en-US" sz="2400" baseline="30000" dirty="0"/>
              <a:t>rd</a:t>
            </a:r>
            <a:r>
              <a:rPr lang="en-US" sz="2400" dirty="0"/>
              <a:t> most wanted feature is secured payment system after booking and searching option with 24.1% and 20.7% response.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85989-B7F4-4435-A1DE-BB44104B0B8A}"/>
              </a:ext>
            </a:extLst>
          </p:cNvPr>
          <p:cNvCxnSpPr>
            <a:stCxn id="5124" idx="1"/>
            <a:endCxn id="7" idx="3"/>
          </p:cNvCxnSpPr>
          <p:nvPr/>
        </p:nvCxnSpPr>
        <p:spPr>
          <a:xfrm flipH="1" flipV="1">
            <a:off x="3766767" y="5232400"/>
            <a:ext cx="1422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07E304A-DFE0-4027-8ACE-492344387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774" y="4182033"/>
            <a:ext cx="1960789" cy="568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0EF785-18FB-4738-AAF2-9BBCF6EA8521}"/>
              </a:ext>
            </a:extLst>
          </p:cNvPr>
          <p:cNvSpPr txBox="1"/>
          <p:nvPr/>
        </p:nvSpPr>
        <p:spPr>
          <a:xfrm>
            <a:off x="10869482" y="5325729"/>
            <a:ext cx="7094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1288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10.Which difficulty do you face while visiting a hotel website?. Number of responses: 29 responses.">
            <a:extLst>
              <a:ext uri="{FF2B5EF4-FFF2-40B4-BE49-F238E27FC236}">
                <a16:creationId xmlns:a16="http://schemas.microsoft.com/office/drawing/2014/main" id="{42B16789-497D-41A9-B3D3-51F9EBDCC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3"/>
          <a:stretch/>
        </p:blipFill>
        <p:spPr bwMode="auto">
          <a:xfrm>
            <a:off x="2267338" y="223934"/>
            <a:ext cx="7503045" cy="3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11EFE-841E-48AC-8FAF-AE3D71F5E86D}"/>
              </a:ext>
            </a:extLst>
          </p:cNvPr>
          <p:cNvSpPr txBox="1"/>
          <p:nvPr/>
        </p:nvSpPr>
        <p:spPr>
          <a:xfrm>
            <a:off x="2739151" y="4599992"/>
            <a:ext cx="655942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62.1% respondents find it difficult that hotel websites doesn’t have easy access to information which isn’t user friendly at all. Lack of choice and having to repeat information in a website is the 2</a:t>
            </a:r>
            <a:r>
              <a:rPr lang="en-US" sz="2400" baseline="30000" dirty="0"/>
              <a:t>nd</a:t>
            </a:r>
            <a:r>
              <a:rPr lang="en-US" sz="2400" dirty="0"/>
              <a:t> most problem that respondents find difficult.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786C7-698E-4B5B-B43F-272CF0FC64DB}"/>
              </a:ext>
            </a:extLst>
          </p:cNvPr>
          <p:cNvCxnSpPr>
            <a:cxnSpLocks/>
            <a:stCxn id="6146" idx="2"/>
            <a:endCxn id="2" idx="0"/>
          </p:cNvCxnSpPr>
          <p:nvPr/>
        </p:nvCxnSpPr>
        <p:spPr>
          <a:xfrm>
            <a:off x="6018861" y="3596432"/>
            <a:ext cx="0" cy="10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6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0AA429-2051-4505-85BB-5C9E3D77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92479"/>
              </p:ext>
            </p:extLst>
          </p:nvPr>
        </p:nvGraphicFramePr>
        <p:xfrm>
          <a:off x="1583091" y="1347755"/>
          <a:ext cx="8478418" cy="510902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39209">
                  <a:extLst>
                    <a:ext uri="{9D8B030D-6E8A-4147-A177-3AD203B41FA5}">
                      <a16:colId xmlns:a16="http://schemas.microsoft.com/office/drawing/2014/main" val="1417578496"/>
                    </a:ext>
                  </a:extLst>
                </a:gridCol>
                <a:gridCol w="4239209">
                  <a:extLst>
                    <a:ext uri="{9D8B030D-6E8A-4147-A177-3AD203B41FA5}">
                      <a16:colId xmlns:a16="http://schemas.microsoft.com/office/drawing/2014/main" val="3127787330"/>
                    </a:ext>
                  </a:extLst>
                </a:gridCol>
              </a:tblGrid>
              <a:tr h="4229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Before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After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2190"/>
                  </a:ext>
                </a:extLst>
              </a:tr>
              <a:tr h="422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Multiple log-in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952"/>
                  </a:ext>
                </a:extLst>
              </a:tr>
              <a:tr h="487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Admin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33042"/>
                  </a:ext>
                </a:extLst>
              </a:tr>
              <a:tr h="4962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Search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12946"/>
                  </a:ext>
                </a:extLst>
              </a:tr>
              <a:tr h="453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Online booking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16334"/>
                  </a:ext>
                </a:extLst>
              </a:tr>
              <a:tr h="4962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Online 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73158"/>
                  </a:ext>
                </a:extLst>
              </a:tr>
              <a:tr h="463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Room services through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84461"/>
                  </a:ext>
                </a:extLst>
              </a:tr>
              <a:tr h="463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Feedback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40923"/>
                  </a:ext>
                </a:extLst>
              </a:tr>
              <a:tr h="47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41503"/>
                  </a:ext>
                </a:extLst>
              </a:tr>
              <a:tr h="463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FAQ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07465"/>
                  </a:ext>
                </a:extLst>
              </a:tr>
              <a:tr h="463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475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B501A8-FA4F-4012-8EDE-3DBD7568CA1F}"/>
              </a:ext>
            </a:extLst>
          </p:cNvPr>
          <p:cNvSpPr txBox="1"/>
          <p:nvPr/>
        </p:nvSpPr>
        <p:spPr>
          <a:xfrm>
            <a:off x="1953208" y="223935"/>
            <a:ext cx="828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Feasible &amp; Discarded Features</a:t>
            </a:r>
          </a:p>
        </p:txBody>
      </p:sp>
    </p:spTree>
    <p:extLst>
      <p:ext uri="{BB962C8B-B14F-4D97-AF65-F5344CB8AC3E}">
        <p14:creationId xmlns:p14="http://schemas.microsoft.com/office/powerpoint/2010/main" val="386572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44767-D36A-4A32-A7CF-F472425CB26C}"/>
              </a:ext>
            </a:extLst>
          </p:cNvPr>
          <p:cNvSpPr txBox="1"/>
          <p:nvPr/>
        </p:nvSpPr>
        <p:spPr>
          <a:xfrm>
            <a:off x="3536303" y="277373"/>
            <a:ext cx="409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SWOT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3756C-B485-4565-9336-DCC7D56E94FC}"/>
              </a:ext>
            </a:extLst>
          </p:cNvPr>
          <p:cNvSpPr txBox="1"/>
          <p:nvPr/>
        </p:nvSpPr>
        <p:spPr>
          <a:xfrm>
            <a:off x="1135226" y="1418824"/>
            <a:ext cx="9399036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Strength: </a:t>
            </a:r>
            <a:r>
              <a:rPr lang="en-US" sz="2000" dirty="0"/>
              <a:t>82.8% and 55.2% respondents chose the features “Feedback section” and “Online booking system”. 62.1% respondents book their hotel through “Websites” and 75.9% respondents think “Online platform” for hotel services is better. These are definitely our strength.</a:t>
            </a:r>
          </a:p>
          <a:p>
            <a:endParaRPr lang="en-US" sz="2000" dirty="0"/>
          </a:p>
          <a:p>
            <a:r>
              <a:rPr lang="en-US" sz="2000" b="1" dirty="0"/>
              <a:t>Weakness: </a:t>
            </a:r>
            <a:r>
              <a:rPr lang="en-US" sz="2000" dirty="0"/>
              <a:t>82.8% people thinks “Chat system” is useful but we haven’t add this feature in our project. So this could be our weakness.</a:t>
            </a:r>
          </a:p>
          <a:p>
            <a:endParaRPr lang="en-US" sz="2000" dirty="0"/>
          </a:p>
          <a:p>
            <a:r>
              <a:rPr lang="en-US" sz="2000" b="1" dirty="0"/>
              <a:t>Opportunity: </a:t>
            </a:r>
            <a:r>
              <a:rPr lang="en-US" sz="2000" dirty="0"/>
              <a:t>A huge group of respondents were students and of age group 21-25. This group of people are an opportunity for us. As this is the majority group who uses online platform. This is an opportunity for our website.</a:t>
            </a:r>
          </a:p>
          <a:p>
            <a:endParaRPr lang="en-US" sz="2000" b="1" dirty="0"/>
          </a:p>
          <a:p>
            <a:r>
              <a:rPr lang="en-US" sz="2000" b="1" dirty="0"/>
              <a:t>Threat: </a:t>
            </a:r>
            <a:r>
              <a:rPr lang="en-US" sz="2000" dirty="0"/>
              <a:t>37.9% of people uses other ways to book hotels instead of using website. 62.1% face the difficulty of not having easy access to information. These are the threats we should keep an eye out for.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128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2022-07-24T07:23:15Z</dcterms:created>
  <dcterms:modified xsi:type="dcterms:W3CDTF">2022-07-24T09:10:49Z</dcterms:modified>
</cp:coreProperties>
</file>