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6" r:id="rId6"/>
    <p:sldId id="265" r:id="rId7"/>
    <p:sldId id="268" r:id="rId8"/>
    <p:sldId id="267" r:id="rId9"/>
    <p:sldId id="264" r:id="rId10"/>
    <p:sldId id="263" r:id="rId11"/>
    <p:sldId id="273" r:id="rId12"/>
    <p:sldId id="272" r:id="rId13"/>
    <p:sldId id="271" r:id="rId14"/>
    <p:sldId id="274" r:id="rId15"/>
    <p:sldId id="269" r:id="rId16"/>
    <p:sldId id="270" r:id="rId17"/>
    <p:sldId id="262"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9238DD-7314-4FE3-899D-55FC01CFEDD3}">
          <p14:sldIdLst>
            <p14:sldId id="256"/>
            <p14:sldId id="259"/>
            <p14:sldId id="260"/>
            <p14:sldId id="261"/>
            <p14:sldId id="266"/>
            <p14:sldId id="265"/>
            <p14:sldId id="268"/>
            <p14:sldId id="267"/>
            <p14:sldId id="264"/>
            <p14:sldId id="263"/>
            <p14:sldId id="273"/>
            <p14:sldId id="272"/>
            <p14:sldId id="271"/>
            <p14:sldId id="274"/>
            <p14:sldId id="269"/>
            <p14:sldId id="270"/>
            <p14:sldId id="26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06/11/2024</a:t>
            </a:fld>
            <a:endParaRPr lang="en-GB" dirty="0"/>
          </a:p>
        </p:txBody>
      </p:sp>
      <p:sp>
        <p:nvSpPr>
          <p:cNvPr id="8" name="Footer Placeholder 7"/>
          <p:cNvSpPr>
            <a:spLocks noGrp="1"/>
          </p:cNvSpPr>
          <p:nvPr>
            <p:ph type="ftr" sz="quarter" idx="11"/>
          </p:nvPr>
        </p:nvSpPr>
        <p:spPr/>
        <p:txBody>
          <a:bodyPr/>
          <a:lstStyle/>
          <a:p>
            <a:r>
              <a:rPr lang="en-GB"/>
              <a:t>SOLELY FOR PURPOSES OF FORAGE WORK EXPERIENCE</a:t>
            </a:r>
            <a:endParaRPr lang="en-GB" dirty="0"/>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dirty="0"/>
          </a:p>
        </p:txBody>
      </p:sp>
      <p:sp>
        <p:nvSpPr>
          <p:cNvPr id="4" name="Footer Placeholder 4">
            <a:extLst>
              <a:ext uri="{FF2B5EF4-FFF2-40B4-BE49-F238E27FC236}">
                <a16:creationId xmlns:a16="http://schemas.microsoft.com/office/drawing/2014/main" id="{891D5656-162F-33AB-69C4-809C5403A369}"/>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5895695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986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06/11/2024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6649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
        <p:nvSpPr>
          <p:cNvPr id="4" name="Footer Placeholder 4">
            <a:extLst>
              <a:ext uri="{FF2B5EF4-FFF2-40B4-BE49-F238E27FC236}">
                <a16:creationId xmlns:a16="http://schemas.microsoft.com/office/drawing/2014/main" id="{4753723A-40F6-778D-C2D7-FE1DEACAED33}"/>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43608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70FE10-F406-47AF-8AE1-E9BA4C7E25F2}" type="datetimeFigureOut">
              <a:rPr lang="en-GB" smtClean="0"/>
              <a:t>06/11/2024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03274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670FE10-F406-47AF-8AE1-E9BA4C7E25F2}" type="datetimeFigureOut">
              <a:rPr lang="en-GB" smtClean="0"/>
              <a:t>06/11/2024</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53536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70FE10-F406-47AF-8AE1-E9BA4C7E25F2}" type="datetimeFigureOut">
              <a:rPr lang="en-GB" smtClean="0"/>
              <a:t>06/11/2024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287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06/11/2024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5918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06/11/2024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54594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670FE10-F406-47AF-8AE1-E9BA4C7E25F2}" type="datetimeFigureOut">
              <a:rPr lang="en-GB" smtClean="0"/>
              <a:t>06/11/2024</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60316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670FE10-F406-47AF-8AE1-E9BA4C7E25F2}" type="datetimeFigureOut">
              <a:rPr lang="en-GB" smtClean="0"/>
              <a:t>06/11/2024</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8675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670FE10-F406-47AF-8AE1-E9BA4C7E25F2}" type="datetimeFigureOut">
              <a:rPr lang="en-GB" smtClean="0"/>
              <a:t>06/11/2024</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888536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1828216"/>
            <a:ext cx="9144000" cy="2387600"/>
          </a:xfrm>
        </p:spPr>
        <p:txBody>
          <a:bodyPr/>
          <a:lstStyle/>
          <a:p>
            <a:r>
              <a:rPr lang="en-US" b="1" i="0" dirty="0">
                <a:solidFill>
                  <a:srgbClr val="5F5E5E"/>
                </a:solidFill>
                <a:effectLst/>
                <a:latin typeface="DM Sans" panose="020F0502020204030204" pitchFamily="2" charset="0"/>
              </a:rPr>
              <a:t>Task 1: Web scraping to gain company insights</a:t>
            </a:r>
            <a:endParaRPr lang="en-GB" dirty="0"/>
          </a:p>
        </p:txBody>
      </p:sp>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06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709863" y="39721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Cleaning and Processing</a:t>
            </a:r>
          </a:p>
        </p:txBody>
      </p:sp>
      <p:sp>
        <p:nvSpPr>
          <p:cNvPr id="2" name="Content Placeholder 2">
            <a:extLst>
              <a:ext uri="{FF2B5EF4-FFF2-40B4-BE49-F238E27FC236}">
                <a16:creationId xmlns:a16="http://schemas.microsoft.com/office/drawing/2014/main" id="{019AFC1D-9A84-63B3-C846-49CE29758017}"/>
              </a:ext>
            </a:extLst>
          </p:cNvPr>
          <p:cNvSpPr txBox="1">
            <a:spLocks/>
          </p:cNvSpPr>
          <p:nvPr/>
        </p:nvSpPr>
        <p:spPr>
          <a:xfrm>
            <a:off x="990600" y="2904289"/>
            <a:ext cx="10515600" cy="24858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t>Lowercase all text</a:t>
            </a:r>
          </a:p>
          <a:p>
            <a:pPr marL="342900" indent="-342900" algn="l">
              <a:buFont typeface="Arial" panose="020B0604020202020204" pitchFamily="34" charset="0"/>
              <a:buChar char="•"/>
            </a:pPr>
            <a:r>
              <a:rPr lang="en-GB" dirty="0"/>
              <a:t>Remove extra whitespaces</a:t>
            </a:r>
          </a:p>
          <a:p>
            <a:pPr marL="342900" indent="-342900" algn="l">
              <a:buFont typeface="Arial" panose="020B0604020202020204" pitchFamily="34" charset="0"/>
              <a:buChar char="•"/>
            </a:pPr>
            <a:r>
              <a:rPr lang="en-GB" dirty="0"/>
              <a:t>Remove unwanted characters</a:t>
            </a:r>
          </a:p>
          <a:p>
            <a:pPr marL="342900" indent="-342900" algn="l">
              <a:buFont typeface="Arial" panose="020B0604020202020204" pitchFamily="34" charset="0"/>
              <a:buChar char="•"/>
            </a:pPr>
            <a:r>
              <a:rPr lang="en-GB" dirty="0"/>
              <a:t>Spelling Correction</a:t>
            </a:r>
          </a:p>
          <a:p>
            <a:pPr marL="342900" indent="-342900" algn="l">
              <a:buFont typeface="Arial" panose="020B0604020202020204" pitchFamily="34" charset="0"/>
              <a:buChar char="•"/>
            </a:pPr>
            <a:r>
              <a:rPr lang="en-GB" dirty="0"/>
              <a:t>Perform Sentiment Analysis</a:t>
            </a:r>
          </a:p>
        </p:txBody>
      </p:sp>
    </p:spTree>
    <p:extLst>
      <p:ext uri="{BB962C8B-B14F-4D97-AF65-F5344CB8AC3E}">
        <p14:creationId xmlns:p14="http://schemas.microsoft.com/office/powerpoint/2010/main" val="270892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B016AE5-A3AB-6992-4875-A077F54BEF4D}"/>
              </a:ext>
            </a:extLst>
          </p:cNvPr>
          <p:cNvSpPr txBox="1">
            <a:spLocks/>
          </p:cNvSpPr>
          <p:nvPr/>
        </p:nvSpPr>
        <p:spPr>
          <a:xfrm>
            <a:off x="668353" y="21569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Cleaning </a:t>
            </a:r>
          </a:p>
        </p:txBody>
      </p:sp>
      <p:pic>
        <p:nvPicPr>
          <p:cNvPr id="4" name="Picture 3">
            <a:extLst>
              <a:ext uri="{FF2B5EF4-FFF2-40B4-BE49-F238E27FC236}">
                <a16:creationId xmlns:a16="http://schemas.microsoft.com/office/drawing/2014/main" id="{845A2FDC-BD09-B40E-479F-9AC03C353AE4}"/>
              </a:ext>
            </a:extLst>
          </p:cNvPr>
          <p:cNvPicPr>
            <a:picLocks noChangeAspect="1"/>
          </p:cNvPicPr>
          <p:nvPr/>
        </p:nvPicPr>
        <p:blipFill>
          <a:blip r:embed="rId3"/>
          <a:stretch>
            <a:fillRect/>
          </a:stretch>
        </p:blipFill>
        <p:spPr>
          <a:xfrm>
            <a:off x="6361202" y="1489256"/>
            <a:ext cx="5750274" cy="2791215"/>
          </a:xfrm>
          <a:prstGeom prst="rect">
            <a:avLst/>
          </a:prstGeom>
        </p:spPr>
      </p:pic>
      <p:pic>
        <p:nvPicPr>
          <p:cNvPr id="7" name="Picture 6">
            <a:extLst>
              <a:ext uri="{FF2B5EF4-FFF2-40B4-BE49-F238E27FC236}">
                <a16:creationId xmlns:a16="http://schemas.microsoft.com/office/drawing/2014/main" id="{C8E4E936-503D-CE38-7B63-0BF6698C904D}"/>
              </a:ext>
            </a:extLst>
          </p:cNvPr>
          <p:cNvPicPr>
            <a:picLocks noChangeAspect="1"/>
          </p:cNvPicPr>
          <p:nvPr/>
        </p:nvPicPr>
        <p:blipFill>
          <a:blip r:embed="rId4"/>
          <a:stretch>
            <a:fillRect/>
          </a:stretch>
        </p:blipFill>
        <p:spPr>
          <a:xfrm>
            <a:off x="80524" y="1489256"/>
            <a:ext cx="6188302" cy="5296148"/>
          </a:xfrm>
          <a:prstGeom prst="rect">
            <a:avLst/>
          </a:prstGeom>
        </p:spPr>
      </p:pic>
      <p:pic>
        <p:nvPicPr>
          <p:cNvPr id="9" name="Picture 8">
            <a:extLst>
              <a:ext uri="{FF2B5EF4-FFF2-40B4-BE49-F238E27FC236}">
                <a16:creationId xmlns:a16="http://schemas.microsoft.com/office/drawing/2014/main" id="{B509E244-DB41-F8E7-AEFF-005551EF72EC}"/>
              </a:ext>
            </a:extLst>
          </p:cNvPr>
          <p:cNvPicPr>
            <a:picLocks noChangeAspect="1"/>
          </p:cNvPicPr>
          <p:nvPr/>
        </p:nvPicPr>
        <p:blipFill>
          <a:blip r:embed="rId5"/>
          <a:stretch>
            <a:fillRect/>
          </a:stretch>
        </p:blipFill>
        <p:spPr>
          <a:xfrm>
            <a:off x="6361202" y="4578059"/>
            <a:ext cx="5750274" cy="790685"/>
          </a:xfrm>
          <a:prstGeom prst="rect">
            <a:avLst/>
          </a:prstGeom>
        </p:spPr>
      </p:pic>
    </p:spTree>
    <p:extLst>
      <p:ext uri="{BB962C8B-B14F-4D97-AF65-F5344CB8AC3E}">
        <p14:creationId xmlns:p14="http://schemas.microsoft.com/office/powerpoint/2010/main" val="104567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GB" dirty="0"/>
              <a:t>Perform Sentiment Analysis</a:t>
            </a:r>
          </a:p>
          <a:p>
            <a:pPr marL="342900" indent="-342900" algn="l">
              <a:buFont typeface="Arial" panose="020B0604020202020204" pitchFamily="34" charset="0"/>
              <a:buChar char="•"/>
            </a:pPr>
            <a:r>
              <a:rPr lang="en-US" dirty="0"/>
              <a:t>Apply sentiment analysis to each review</a:t>
            </a:r>
            <a:endParaRPr lang="en-GB" dirty="0"/>
          </a:p>
          <a:p>
            <a:pPr marL="342900" indent="-342900" algn="l">
              <a:buFont typeface="Arial" panose="020B0604020202020204" pitchFamily="34" charset="0"/>
              <a:buChar char="•"/>
            </a:pPr>
            <a:r>
              <a:rPr lang="en-US" dirty="0"/>
              <a:t>Optional: classify the sentiment as positive, negative, or neutral</a:t>
            </a:r>
            <a:endParaRPr lang="en-GB" dirty="0"/>
          </a:p>
          <a:p>
            <a:pPr marL="342900" indent="-342900" algn="l">
              <a:buFont typeface="Arial" panose="020B0604020202020204" pitchFamily="34" charset="0"/>
              <a:buChar char="•"/>
            </a:pPr>
            <a:r>
              <a:rPr lang="en-US" dirty="0"/>
              <a:t>Apply the polarity function to create a new 'Polarity' column</a:t>
            </a:r>
            <a:endParaRPr lang="en-GB" dirty="0"/>
          </a:p>
          <a:p>
            <a:pPr marL="342900" indent="-342900" algn="l">
              <a:buFont typeface="Arial" panose="020B0604020202020204" pitchFamily="34" charset="0"/>
              <a:buChar char="•"/>
            </a:pPr>
            <a:r>
              <a:rPr lang="en-US" dirty="0"/>
              <a:t>Apply the classification function to create a new 'Sentiment' column</a:t>
            </a:r>
            <a:endParaRPr lang="en-GB" dirty="0"/>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21569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Analysis </a:t>
            </a:r>
            <a:r>
              <a:rPr lang="en-GB" sz="3200" b="1" dirty="0"/>
              <a:t>(Based on Review)</a:t>
            </a:r>
            <a:endParaRPr lang="en-GB" b="1" dirty="0"/>
          </a:p>
        </p:txBody>
      </p:sp>
    </p:spTree>
    <p:extLst>
      <p:ext uri="{BB962C8B-B14F-4D97-AF65-F5344CB8AC3E}">
        <p14:creationId xmlns:p14="http://schemas.microsoft.com/office/powerpoint/2010/main" val="239845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B016AE5-A3AB-6992-4875-A077F54BEF4D}"/>
              </a:ext>
            </a:extLst>
          </p:cNvPr>
          <p:cNvSpPr txBox="1">
            <a:spLocks/>
          </p:cNvSpPr>
          <p:nvPr/>
        </p:nvSpPr>
        <p:spPr>
          <a:xfrm>
            <a:off x="838200" y="2047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Analysis</a:t>
            </a:r>
          </a:p>
        </p:txBody>
      </p:sp>
      <p:pic>
        <p:nvPicPr>
          <p:cNvPr id="4" name="Picture 3">
            <a:extLst>
              <a:ext uri="{FF2B5EF4-FFF2-40B4-BE49-F238E27FC236}">
                <a16:creationId xmlns:a16="http://schemas.microsoft.com/office/drawing/2014/main" id="{8E9F7586-512A-4C43-E5EB-105BFFCAC950}"/>
              </a:ext>
            </a:extLst>
          </p:cNvPr>
          <p:cNvPicPr>
            <a:picLocks noChangeAspect="1"/>
          </p:cNvPicPr>
          <p:nvPr/>
        </p:nvPicPr>
        <p:blipFill>
          <a:blip r:embed="rId3"/>
          <a:stretch>
            <a:fillRect/>
          </a:stretch>
        </p:blipFill>
        <p:spPr>
          <a:xfrm>
            <a:off x="2442368" y="1624721"/>
            <a:ext cx="7078703" cy="4513822"/>
          </a:xfrm>
          <a:prstGeom prst="rect">
            <a:avLst/>
          </a:prstGeom>
        </p:spPr>
      </p:pic>
    </p:spTree>
    <p:extLst>
      <p:ext uri="{BB962C8B-B14F-4D97-AF65-F5344CB8AC3E}">
        <p14:creationId xmlns:p14="http://schemas.microsoft.com/office/powerpoint/2010/main" val="421250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B016AE5-A3AB-6992-4875-A077F54BEF4D}"/>
              </a:ext>
            </a:extLst>
          </p:cNvPr>
          <p:cNvSpPr txBox="1">
            <a:spLocks/>
          </p:cNvSpPr>
          <p:nvPr/>
        </p:nvSpPr>
        <p:spPr>
          <a:xfrm>
            <a:off x="838200" y="20470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Analysis</a:t>
            </a:r>
          </a:p>
        </p:txBody>
      </p:sp>
      <p:pic>
        <p:nvPicPr>
          <p:cNvPr id="7" name="Picture 6">
            <a:extLst>
              <a:ext uri="{FF2B5EF4-FFF2-40B4-BE49-F238E27FC236}">
                <a16:creationId xmlns:a16="http://schemas.microsoft.com/office/drawing/2014/main" id="{B7225E1D-90C3-AD17-3438-5279CB32CD64}"/>
              </a:ext>
            </a:extLst>
          </p:cNvPr>
          <p:cNvPicPr>
            <a:picLocks noChangeAspect="1"/>
          </p:cNvPicPr>
          <p:nvPr/>
        </p:nvPicPr>
        <p:blipFill>
          <a:blip r:embed="rId3"/>
          <a:stretch>
            <a:fillRect/>
          </a:stretch>
        </p:blipFill>
        <p:spPr>
          <a:xfrm>
            <a:off x="6515733" y="1505861"/>
            <a:ext cx="5211212" cy="2023371"/>
          </a:xfrm>
          <a:prstGeom prst="rect">
            <a:avLst/>
          </a:prstGeom>
        </p:spPr>
      </p:pic>
      <p:pic>
        <p:nvPicPr>
          <p:cNvPr id="3" name="Picture 2">
            <a:extLst>
              <a:ext uri="{FF2B5EF4-FFF2-40B4-BE49-F238E27FC236}">
                <a16:creationId xmlns:a16="http://schemas.microsoft.com/office/drawing/2014/main" id="{DA886289-02CA-FB43-6A43-D3E3FE345AEE}"/>
              </a:ext>
            </a:extLst>
          </p:cNvPr>
          <p:cNvPicPr>
            <a:picLocks noChangeAspect="1"/>
          </p:cNvPicPr>
          <p:nvPr/>
        </p:nvPicPr>
        <p:blipFill>
          <a:blip r:embed="rId4"/>
          <a:stretch>
            <a:fillRect/>
          </a:stretch>
        </p:blipFill>
        <p:spPr>
          <a:xfrm>
            <a:off x="6515733" y="3621031"/>
            <a:ext cx="5211212" cy="2323468"/>
          </a:xfrm>
          <a:prstGeom prst="rect">
            <a:avLst/>
          </a:prstGeom>
        </p:spPr>
      </p:pic>
      <p:pic>
        <p:nvPicPr>
          <p:cNvPr id="9" name="Picture 8">
            <a:extLst>
              <a:ext uri="{FF2B5EF4-FFF2-40B4-BE49-F238E27FC236}">
                <a16:creationId xmlns:a16="http://schemas.microsoft.com/office/drawing/2014/main" id="{20E65253-B9AA-AD14-BE44-A747EC2DA7B8}"/>
              </a:ext>
            </a:extLst>
          </p:cNvPr>
          <p:cNvPicPr>
            <a:picLocks noChangeAspect="1"/>
          </p:cNvPicPr>
          <p:nvPr/>
        </p:nvPicPr>
        <p:blipFill>
          <a:blip r:embed="rId5"/>
          <a:stretch>
            <a:fillRect/>
          </a:stretch>
        </p:blipFill>
        <p:spPr>
          <a:xfrm>
            <a:off x="287339" y="1505861"/>
            <a:ext cx="5808661" cy="4874720"/>
          </a:xfrm>
          <a:prstGeom prst="rect">
            <a:avLst/>
          </a:prstGeom>
        </p:spPr>
      </p:pic>
    </p:spTree>
    <p:extLst>
      <p:ext uri="{BB962C8B-B14F-4D97-AF65-F5344CB8AC3E}">
        <p14:creationId xmlns:p14="http://schemas.microsoft.com/office/powerpoint/2010/main" val="347789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87847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a:t>
            </a:r>
          </a:p>
        </p:txBody>
      </p:sp>
      <p:pic>
        <p:nvPicPr>
          <p:cNvPr id="8" name="Picture 7">
            <a:extLst>
              <a:ext uri="{FF2B5EF4-FFF2-40B4-BE49-F238E27FC236}">
                <a16:creationId xmlns:a16="http://schemas.microsoft.com/office/drawing/2014/main" id="{66954F15-82D3-9CA8-F4C3-57BD051D8B69}"/>
              </a:ext>
            </a:extLst>
          </p:cNvPr>
          <p:cNvPicPr>
            <a:picLocks noChangeAspect="1"/>
          </p:cNvPicPr>
          <p:nvPr/>
        </p:nvPicPr>
        <p:blipFill>
          <a:blip r:embed="rId3"/>
          <a:stretch>
            <a:fillRect/>
          </a:stretch>
        </p:blipFill>
        <p:spPr>
          <a:xfrm>
            <a:off x="181832" y="1207415"/>
            <a:ext cx="6463994" cy="4195379"/>
          </a:xfrm>
          <a:prstGeom prst="rect">
            <a:avLst/>
          </a:prstGeom>
        </p:spPr>
      </p:pic>
      <p:pic>
        <p:nvPicPr>
          <p:cNvPr id="4" name="Picture 3">
            <a:extLst>
              <a:ext uri="{FF2B5EF4-FFF2-40B4-BE49-F238E27FC236}">
                <a16:creationId xmlns:a16="http://schemas.microsoft.com/office/drawing/2014/main" id="{54FB18CD-FB84-DE46-D365-4B989FF0DF7A}"/>
              </a:ext>
            </a:extLst>
          </p:cNvPr>
          <p:cNvPicPr>
            <a:picLocks noChangeAspect="1"/>
          </p:cNvPicPr>
          <p:nvPr/>
        </p:nvPicPr>
        <p:blipFill>
          <a:blip r:embed="rId4"/>
          <a:stretch>
            <a:fillRect/>
          </a:stretch>
        </p:blipFill>
        <p:spPr>
          <a:xfrm>
            <a:off x="6885774" y="1207415"/>
            <a:ext cx="5124394" cy="4182732"/>
          </a:xfrm>
          <a:prstGeom prst="rect">
            <a:avLst/>
          </a:prstGeom>
        </p:spPr>
      </p:pic>
    </p:spTree>
    <p:extLst>
      <p:ext uri="{BB962C8B-B14F-4D97-AF65-F5344CB8AC3E}">
        <p14:creationId xmlns:p14="http://schemas.microsoft.com/office/powerpoint/2010/main" val="411864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721558" y="7734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Analysis </a:t>
            </a:r>
            <a:r>
              <a:rPr lang="en-GB" sz="2800" b="1" dirty="0"/>
              <a:t>(Based on other columns)</a:t>
            </a:r>
          </a:p>
        </p:txBody>
      </p:sp>
      <p:pic>
        <p:nvPicPr>
          <p:cNvPr id="4" name="Picture 3">
            <a:extLst>
              <a:ext uri="{FF2B5EF4-FFF2-40B4-BE49-F238E27FC236}">
                <a16:creationId xmlns:a16="http://schemas.microsoft.com/office/drawing/2014/main" id="{FFA878F5-B1DC-E3C0-E2D4-EB3AB05785E9}"/>
              </a:ext>
            </a:extLst>
          </p:cNvPr>
          <p:cNvPicPr>
            <a:picLocks noChangeAspect="1"/>
          </p:cNvPicPr>
          <p:nvPr/>
        </p:nvPicPr>
        <p:blipFill>
          <a:blip r:embed="rId3"/>
          <a:stretch>
            <a:fillRect/>
          </a:stretch>
        </p:blipFill>
        <p:spPr>
          <a:xfrm>
            <a:off x="147943" y="1498863"/>
            <a:ext cx="5683472" cy="5281794"/>
          </a:xfrm>
          <a:prstGeom prst="rect">
            <a:avLst/>
          </a:prstGeom>
        </p:spPr>
      </p:pic>
      <p:pic>
        <p:nvPicPr>
          <p:cNvPr id="7" name="Picture 6">
            <a:extLst>
              <a:ext uri="{FF2B5EF4-FFF2-40B4-BE49-F238E27FC236}">
                <a16:creationId xmlns:a16="http://schemas.microsoft.com/office/drawing/2014/main" id="{17063F81-3776-A93A-DC0D-F50340DE6A3B}"/>
              </a:ext>
            </a:extLst>
          </p:cNvPr>
          <p:cNvPicPr>
            <a:picLocks noChangeAspect="1"/>
          </p:cNvPicPr>
          <p:nvPr/>
        </p:nvPicPr>
        <p:blipFill>
          <a:blip r:embed="rId4"/>
          <a:stretch>
            <a:fillRect/>
          </a:stretch>
        </p:blipFill>
        <p:spPr>
          <a:xfrm>
            <a:off x="5979358" y="1498863"/>
            <a:ext cx="6064699" cy="5281794"/>
          </a:xfrm>
          <a:prstGeom prst="rect">
            <a:avLst/>
          </a:prstGeom>
        </p:spPr>
      </p:pic>
    </p:spTree>
    <p:extLst>
      <p:ext uri="{BB962C8B-B14F-4D97-AF65-F5344CB8AC3E}">
        <p14:creationId xmlns:p14="http://schemas.microsoft.com/office/powerpoint/2010/main" val="3300814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87847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GB" b="1" dirty="0"/>
          </a:p>
        </p:txBody>
      </p:sp>
      <p:pic>
        <p:nvPicPr>
          <p:cNvPr id="4" name="Picture 3">
            <a:extLst>
              <a:ext uri="{FF2B5EF4-FFF2-40B4-BE49-F238E27FC236}">
                <a16:creationId xmlns:a16="http://schemas.microsoft.com/office/drawing/2014/main" id="{0ED69208-0C09-B893-384B-8CE91871EC20}"/>
              </a:ext>
            </a:extLst>
          </p:cNvPr>
          <p:cNvPicPr>
            <a:picLocks noChangeAspect="1"/>
          </p:cNvPicPr>
          <p:nvPr/>
        </p:nvPicPr>
        <p:blipFill>
          <a:blip r:embed="rId3"/>
          <a:stretch>
            <a:fillRect/>
          </a:stretch>
        </p:blipFill>
        <p:spPr>
          <a:xfrm>
            <a:off x="181941" y="577306"/>
            <a:ext cx="6349373" cy="6128294"/>
          </a:xfrm>
          <a:prstGeom prst="rect">
            <a:avLst/>
          </a:prstGeom>
        </p:spPr>
      </p:pic>
      <p:pic>
        <p:nvPicPr>
          <p:cNvPr id="7" name="Picture 6">
            <a:extLst>
              <a:ext uri="{FF2B5EF4-FFF2-40B4-BE49-F238E27FC236}">
                <a16:creationId xmlns:a16="http://schemas.microsoft.com/office/drawing/2014/main" id="{B954C1CE-7E5D-F35F-E9D5-CE1655A8D9F5}"/>
              </a:ext>
            </a:extLst>
          </p:cNvPr>
          <p:cNvPicPr>
            <a:picLocks noChangeAspect="1"/>
          </p:cNvPicPr>
          <p:nvPr/>
        </p:nvPicPr>
        <p:blipFill>
          <a:blip r:embed="rId4"/>
          <a:stretch>
            <a:fillRect/>
          </a:stretch>
        </p:blipFill>
        <p:spPr>
          <a:xfrm>
            <a:off x="6677508" y="1437891"/>
            <a:ext cx="5313514" cy="3952256"/>
          </a:xfrm>
          <a:prstGeom prst="rect">
            <a:avLst/>
          </a:prstGeom>
        </p:spPr>
      </p:pic>
    </p:spTree>
    <p:extLst>
      <p:ext uri="{BB962C8B-B14F-4D97-AF65-F5344CB8AC3E}">
        <p14:creationId xmlns:p14="http://schemas.microsoft.com/office/powerpoint/2010/main" val="2294237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838200" y="253081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latin typeface="Algerian" panose="04020705040A02060702" pitchFamily="82" charset="0"/>
              </a:rPr>
              <a:t>Thank You</a:t>
            </a:r>
          </a:p>
        </p:txBody>
      </p:sp>
    </p:spTree>
    <p:extLst>
      <p:ext uri="{BB962C8B-B14F-4D97-AF65-F5344CB8AC3E}">
        <p14:creationId xmlns:p14="http://schemas.microsoft.com/office/powerpoint/2010/main" val="195220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a:t>Mujahidul Islam</a:t>
            </a:r>
          </a:p>
          <a:p>
            <a:r>
              <a:rPr lang="en-GB" dirty="0"/>
              <a:t>BSc. In Computer Science and Engineering</a:t>
            </a:r>
          </a:p>
          <a:p>
            <a:r>
              <a:rPr lang="en-GB" dirty="0"/>
              <a:t>(Major in Data Science)</a:t>
            </a:r>
          </a:p>
          <a:p>
            <a:r>
              <a:rPr lang="en-GB" dirty="0"/>
              <a:t>(2020-2024)</a:t>
            </a:r>
          </a:p>
          <a:p>
            <a:r>
              <a:rPr lang="en-GB" dirty="0"/>
              <a:t>East West University, Dhaka, Bangladesh</a:t>
            </a:r>
          </a:p>
          <a:p>
            <a:endParaRPr lang="en-GB" dirty="0"/>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87847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a:t>Presenter </a:t>
            </a:r>
            <a:endParaRPr lang="en-GB" b="1" dirty="0"/>
          </a:p>
        </p:txBody>
      </p:sp>
    </p:spTree>
    <p:extLst>
      <p:ext uri="{BB962C8B-B14F-4D97-AF65-F5344CB8AC3E}">
        <p14:creationId xmlns:p14="http://schemas.microsoft.com/office/powerpoint/2010/main" val="323303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t>Web scraping is the process of automatically extracting large amounts of data from websites. For this project, we scraped user reviews from British Airways’ profile on Airline Quality to analyze customer satisfaction and gather insights on service quality, seat comfort, staff behavior, and other factors. This data provides valuable insights for understanding customer experience and identifying improvement areas for the airline.</a:t>
            </a:r>
            <a:endParaRPr lang="en-GB" dirty="0"/>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87847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Introduction</a:t>
            </a:r>
            <a:endParaRPr lang="en-GB" b="1" dirty="0"/>
          </a:p>
        </p:txBody>
      </p:sp>
    </p:spTree>
    <p:extLst>
      <p:ext uri="{BB962C8B-B14F-4D97-AF65-F5344CB8AC3E}">
        <p14:creationId xmlns:p14="http://schemas.microsoft.com/office/powerpoint/2010/main" val="399957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The main objective of this web scraping project is to:</a:t>
            </a:r>
          </a:p>
          <a:p>
            <a:endParaRPr lang="en-US" b="1" dirty="0"/>
          </a:p>
          <a:p>
            <a:pPr algn="just">
              <a:buFont typeface="Arial" panose="020B0604020202020204" pitchFamily="34" charset="0"/>
              <a:buChar char="•"/>
            </a:pPr>
            <a:r>
              <a:rPr lang="en-US" dirty="0"/>
              <a:t>Gather authentic customer feedback on British Airways’ services.</a:t>
            </a:r>
          </a:p>
          <a:p>
            <a:pPr algn="just">
              <a:buFont typeface="Arial" panose="020B0604020202020204" pitchFamily="34" charset="0"/>
              <a:buChar char="•"/>
            </a:pPr>
            <a:r>
              <a:rPr lang="en-US" dirty="0"/>
              <a:t>Analyze reviews across various parameters such as </a:t>
            </a:r>
            <a:r>
              <a:rPr lang="en-US" b="1" dirty="0"/>
              <a:t>Seat Comfort</a:t>
            </a:r>
            <a:r>
              <a:rPr lang="en-US" dirty="0"/>
              <a:t>, </a:t>
            </a:r>
            <a:r>
              <a:rPr lang="en-US" b="1" dirty="0"/>
              <a:t>Cabin Staff Service</a:t>
            </a:r>
            <a:r>
              <a:rPr lang="en-US" dirty="0"/>
              <a:t>, </a:t>
            </a:r>
            <a:r>
              <a:rPr lang="en-US" b="1" dirty="0"/>
              <a:t>Ground Service</a:t>
            </a:r>
            <a:r>
              <a:rPr lang="en-US" dirty="0"/>
              <a:t>, </a:t>
            </a:r>
            <a:r>
              <a:rPr lang="en-US" b="1" dirty="0"/>
              <a:t>Value for Money</a:t>
            </a:r>
            <a:r>
              <a:rPr lang="en-US" dirty="0"/>
              <a:t>, and </a:t>
            </a:r>
            <a:r>
              <a:rPr lang="en-US" b="1" dirty="0"/>
              <a:t>Route</a:t>
            </a:r>
            <a:r>
              <a:rPr lang="en-US" dirty="0"/>
              <a:t>.</a:t>
            </a:r>
          </a:p>
          <a:p>
            <a:pPr algn="just">
              <a:buFont typeface="Arial" panose="020B0604020202020204" pitchFamily="34" charset="0"/>
              <a:buChar char="•"/>
            </a:pPr>
            <a:r>
              <a:rPr lang="en-US" dirty="0"/>
              <a:t>Derive insights to understand user satisfaction and pain points, which can be used to inform improvements and enhance the customer experience.</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77779" y="878473"/>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Objective</a:t>
            </a:r>
            <a:endParaRPr lang="en-GB" b="1" dirty="0"/>
          </a:p>
        </p:txBody>
      </p:sp>
    </p:spTree>
    <p:extLst>
      <p:ext uri="{BB962C8B-B14F-4D97-AF65-F5344CB8AC3E}">
        <p14:creationId xmlns:p14="http://schemas.microsoft.com/office/powerpoint/2010/main" val="179508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rot="10800000">
            <a:off x="1850609" y="4892842"/>
            <a:ext cx="8247960" cy="49688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716788" y="30727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Key Steps of Web Scraping</a:t>
            </a:r>
            <a:endParaRPr lang="en-GB" b="1" dirty="0"/>
          </a:p>
        </p:txBody>
      </p:sp>
      <p:sp>
        <p:nvSpPr>
          <p:cNvPr id="4" name="Rectangle 2">
            <a:extLst>
              <a:ext uri="{FF2B5EF4-FFF2-40B4-BE49-F238E27FC236}">
                <a16:creationId xmlns:a16="http://schemas.microsoft.com/office/drawing/2014/main" id="{5E7B00E6-D886-DA8E-3B9B-6195B0D9E512}"/>
              </a:ext>
            </a:extLst>
          </p:cNvPr>
          <p:cNvSpPr>
            <a:spLocks noChangeArrowheads="1"/>
          </p:cNvSpPr>
          <p:nvPr/>
        </p:nvSpPr>
        <p:spPr bwMode="auto">
          <a:xfrm rot="10800000" flipV="1">
            <a:off x="1850608" y="2541997"/>
            <a:ext cx="676173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Identify the Data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Set Up the Scraper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Arial" panose="020B0604020202020204" pitchFamily="34" charset="0"/>
              </a:rPr>
              <a:t>Extract and Clean Data</a:t>
            </a: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Analyze and find insight of</a:t>
            </a:r>
            <a:r>
              <a:rPr kumimoji="0" lang="en-US" altLang="en-US" sz="2400" b="1" i="0" u="none" strike="noStrike" cap="none" normalizeH="0" baseline="0" dirty="0">
                <a:ln>
                  <a:noFill/>
                </a:ln>
                <a:solidFill>
                  <a:schemeClr val="tx1"/>
                </a:solidFill>
                <a:effectLst/>
                <a:latin typeface="Arial" panose="020B0604020202020204" pitchFamily="34" charset="0"/>
              </a:rPr>
              <a:t>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Save Data</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18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45695" y="4774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Scrapping</a:t>
            </a:r>
          </a:p>
        </p:txBody>
      </p:sp>
      <p:pic>
        <p:nvPicPr>
          <p:cNvPr id="7" name="Picture 6">
            <a:extLst>
              <a:ext uri="{FF2B5EF4-FFF2-40B4-BE49-F238E27FC236}">
                <a16:creationId xmlns:a16="http://schemas.microsoft.com/office/drawing/2014/main" id="{1BF3F6C3-F1E5-63F6-E20A-94FD59D0EAED}"/>
              </a:ext>
            </a:extLst>
          </p:cNvPr>
          <p:cNvPicPr>
            <a:picLocks noChangeAspect="1"/>
          </p:cNvPicPr>
          <p:nvPr/>
        </p:nvPicPr>
        <p:blipFill>
          <a:blip r:embed="rId3"/>
          <a:stretch>
            <a:fillRect/>
          </a:stretch>
        </p:blipFill>
        <p:spPr>
          <a:xfrm>
            <a:off x="389021" y="1802984"/>
            <a:ext cx="8017042" cy="4708805"/>
          </a:xfrm>
          <a:prstGeom prst="rect">
            <a:avLst/>
          </a:prstGeom>
        </p:spPr>
      </p:pic>
    </p:spTree>
    <p:extLst>
      <p:ext uri="{BB962C8B-B14F-4D97-AF65-F5344CB8AC3E}">
        <p14:creationId xmlns:p14="http://schemas.microsoft.com/office/powerpoint/2010/main" val="412460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45695" y="4774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Scrapping</a:t>
            </a:r>
          </a:p>
        </p:txBody>
      </p:sp>
      <p:pic>
        <p:nvPicPr>
          <p:cNvPr id="4" name="Picture 3">
            <a:extLst>
              <a:ext uri="{FF2B5EF4-FFF2-40B4-BE49-F238E27FC236}">
                <a16:creationId xmlns:a16="http://schemas.microsoft.com/office/drawing/2014/main" id="{A77F9941-A4DB-3063-B4AE-3D8F2A2EBB86}"/>
              </a:ext>
            </a:extLst>
          </p:cNvPr>
          <p:cNvPicPr>
            <a:picLocks noChangeAspect="1"/>
          </p:cNvPicPr>
          <p:nvPr/>
        </p:nvPicPr>
        <p:blipFill>
          <a:blip r:embed="rId3"/>
          <a:stretch>
            <a:fillRect/>
          </a:stretch>
        </p:blipFill>
        <p:spPr>
          <a:xfrm>
            <a:off x="147943" y="1802984"/>
            <a:ext cx="8260338" cy="4921230"/>
          </a:xfrm>
          <a:prstGeom prst="rect">
            <a:avLst/>
          </a:prstGeom>
        </p:spPr>
      </p:pic>
    </p:spTree>
    <p:extLst>
      <p:ext uri="{BB962C8B-B14F-4D97-AF65-F5344CB8AC3E}">
        <p14:creationId xmlns:p14="http://schemas.microsoft.com/office/powerpoint/2010/main" val="275920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645695" y="4774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Visuals of Scrapping</a:t>
            </a:r>
          </a:p>
        </p:txBody>
      </p:sp>
      <p:pic>
        <p:nvPicPr>
          <p:cNvPr id="4" name="Picture 3">
            <a:extLst>
              <a:ext uri="{FF2B5EF4-FFF2-40B4-BE49-F238E27FC236}">
                <a16:creationId xmlns:a16="http://schemas.microsoft.com/office/drawing/2014/main" id="{7A6CC4E1-CEFD-220E-C0B2-9417A3005818}"/>
              </a:ext>
            </a:extLst>
          </p:cNvPr>
          <p:cNvPicPr>
            <a:picLocks noChangeAspect="1"/>
          </p:cNvPicPr>
          <p:nvPr/>
        </p:nvPicPr>
        <p:blipFill>
          <a:blip r:embed="rId3"/>
          <a:stretch>
            <a:fillRect/>
          </a:stretch>
        </p:blipFill>
        <p:spPr>
          <a:xfrm>
            <a:off x="1203204" y="2361042"/>
            <a:ext cx="9785591" cy="3419952"/>
          </a:xfrm>
          <a:prstGeom prst="rect">
            <a:avLst/>
          </a:prstGeom>
        </p:spPr>
      </p:pic>
    </p:spTree>
    <p:extLst>
      <p:ext uri="{BB962C8B-B14F-4D97-AF65-F5344CB8AC3E}">
        <p14:creationId xmlns:p14="http://schemas.microsoft.com/office/powerpoint/2010/main" val="212039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tish Airways Logo, symbol, meaning, history, PNG, brand">
            <a:extLst>
              <a:ext uri="{FF2B5EF4-FFF2-40B4-BE49-F238E27FC236}">
                <a16:creationId xmlns:a16="http://schemas.microsoft.com/office/drawing/2014/main" id="{E1CC0F34-D76D-795B-E290-0E7514AF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5453" y="5390147"/>
            <a:ext cx="3108604" cy="17485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757971-BC1E-B2C1-CC35-9E85131A1B0A}"/>
              </a:ext>
            </a:extLst>
          </p:cNvPr>
          <p:cNvSpPr txBox="1">
            <a:spLocks/>
          </p:cNvSpPr>
          <p:nvPr/>
        </p:nvSpPr>
        <p:spPr>
          <a:xfrm>
            <a:off x="838200" y="2751889"/>
            <a:ext cx="10515600" cy="3227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t>
            </a:r>
          </a:p>
        </p:txBody>
      </p:sp>
      <p:sp>
        <p:nvSpPr>
          <p:cNvPr id="6" name="Title 1">
            <a:extLst>
              <a:ext uri="{FF2B5EF4-FFF2-40B4-BE49-F238E27FC236}">
                <a16:creationId xmlns:a16="http://schemas.microsoft.com/office/drawing/2014/main" id="{BB016AE5-A3AB-6992-4875-A077F54BEF4D}"/>
              </a:ext>
            </a:extLst>
          </p:cNvPr>
          <p:cNvSpPr txBox="1">
            <a:spLocks/>
          </p:cNvSpPr>
          <p:nvPr/>
        </p:nvSpPr>
        <p:spPr>
          <a:xfrm>
            <a:off x="838200" y="21569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t>Dataset </a:t>
            </a:r>
          </a:p>
        </p:txBody>
      </p:sp>
      <p:pic>
        <p:nvPicPr>
          <p:cNvPr id="4" name="Picture 3">
            <a:extLst>
              <a:ext uri="{FF2B5EF4-FFF2-40B4-BE49-F238E27FC236}">
                <a16:creationId xmlns:a16="http://schemas.microsoft.com/office/drawing/2014/main" id="{626E3AD1-58CF-117C-9C3D-8970BEBF547C}"/>
              </a:ext>
            </a:extLst>
          </p:cNvPr>
          <p:cNvPicPr>
            <a:picLocks noChangeAspect="1"/>
          </p:cNvPicPr>
          <p:nvPr/>
        </p:nvPicPr>
        <p:blipFill>
          <a:blip r:embed="rId3"/>
          <a:stretch>
            <a:fillRect/>
          </a:stretch>
        </p:blipFill>
        <p:spPr>
          <a:xfrm>
            <a:off x="415330" y="1895504"/>
            <a:ext cx="11229033" cy="3494643"/>
          </a:xfrm>
          <a:prstGeom prst="rect">
            <a:avLst/>
          </a:prstGeom>
        </p:spPr>
      </p:pic>
    </p:spTree>
    <p:extLst>
      <p:ext uri="{BB962C8B-B14F-4D97-AF65-F5344CB8AC3E}">
        <p14:creationId xmlns:p14="http://schemas.microsoft.com/office/powerpoint/2010/main" val="23787846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117</TotalTime>
  <Words>301</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DM Sans</vt:lpstr>
      <vt:lpstr>Gill Sans MT</vt:lpstr>
      <vt:lpstr>Parcel</vt:lpstr>
      <vt:lpstr>Task 1: Web scraping to gain company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mujahidul islam</cp:lastModifiedBy>
  <cp:revision>2</cp:revision>
  <dcterms:created xsi:type="dcterms:W3CDTF">2022-12-06T11:13:27Z</dcterms:created>
  <dcterms:modified xsi:type="dcterms:W3CDTF">2024-11-06T15:36:02Z</dcterms:modified>
</cp:coreProperties>
</file>