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4"/>
    <p:restoredTop sz="95934"/>
  </p:normalViewPr>
  <p:slideViewPr>
    <p:cSldViewPr snapToGrid="0" snapToObjects="1">
      <p:cViewPr varScale="1">
        <p:scale>
          <a:sx n="128" d="100"/>
          <a:sy n="128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054F6-CAEB-9C4C-9BFB-D7A457D9DAB8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0B739-9F65-B540-9F9D-35FB69735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6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0B739-9F65-B540-9F9D-35FB69735D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5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BAB799-151C-5048-9933-A6F5D5D44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4BB614C-3700-774E-AD39-14E3A0076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C1BB-8CC7-6441-AA6B-8251A7C6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2AB8F6-6E5F-DD47-9AEC-CFC82549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1A7C38-0B4F-6647-9628-AFA73BC7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5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3FA6F8-AB3F-6442-9739-C4E05E55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7D6A67-4099-2C4C-9A16-C1A990010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AA8558-AA28-DD4F-97DC-5AC8643C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2573D7-3126-4149-8F82-1EA9F80F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433D9D-C811-054B-B631-F068E325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4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B312A5A-E096-9746-9E0E-F5A57C281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04E6781-6D67-6C46-B545-3C66B1FFF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8C5E04-7F29-1B4A-898B-AA377912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1DAA07-8CFF-B74B-AA7A-D3314A5E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25882B-0D94-7F48-91A3-9ED8C536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4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7FBDFE-908A-B841-B62A-419834A3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CF7BA0-D187-1D48-B319-6F6539F1A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272884-8104-AB49-B2C1-B8503CC8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5477E4-6B6B-CC47-A78D-C08D7D82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75F4AB-87C5-3B4C-8FF4-31787433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6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E2FA32-EB04-8A40-BE1A-2FEB3991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50456E-720D-4645-8D3A-885903C70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BB8DBD-91C8-2546-BDC7-C0A183AD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F14C65-7796-084E-A7D3-FCED5667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BE5695-7D7A-D14F-A13B-9BAEEB15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8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670C86-2E07-4243-A2AE-508B8E03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5EB8CA-2F7D-7043-AD5A-2D3467252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296314C-C407-184F-B416-5521B9F4B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429E76-5324-ED46-9609-30C0BD16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24B672-010F-9243-950D-CC6AB086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4BCDCF-9AD2-E246-820A-0A8A3469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8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7836AA-DFC4-014A-B1DA-C5F01F264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15A730-0B3C-724C-9B6C-4293484F4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1BC401A-EC1D-9343-9742-A017C07D3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99B1A84-0D7C-7E4F-9832-6CC26AEE6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B7D12DD-0E2A-0345-93B5-4D2E1C4F2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B2EE37C-26DC-2743-A2D4-62DC5C68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3/15/24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A6A52E-1127-EE49-9ED6-BC6C406F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39D5646-46D1-D141-ACCB-6EC1915B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3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01B0A4-41FD-6F4D-98C2-5724EC55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2E7F7C8-E692-7542-A60C-6D7C3E1A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446D2F7-1D81-BB46-9D10-E3D136A9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EA9B5F3-8C8B-C643-81CE-0C682254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0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5C0CB02-044E-764B-9D7B-2B2D3CC2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3/15/24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4D81003-FEB1-134F-A138-86BA0074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E8F701-411A-A649-A9C9-C5B92E32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3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7861D5-63E5-8345-94AB-6EA2795C7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146E2D-2145-D34C-8202-DD49EBDEE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8E517D-7C43-EC47-A575-646D7D0F3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BF867F3-AB32-D84B-A6F4-F501614D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954AAAF-5D94-984A-90BC-4E2AA485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D06763-FFB9-E647-B63D-A393FCFA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52B95D-088C-5A46-8E3F-9064A4620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E9BF6E1-A37A-D04A-BAB1-0ED383BC0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12E4CF-D4E9-2043-AB81-5D482F87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D609C9-7046-044A-AA5C-B1887ABD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5627-93D3-854B-8160-8C4702847D6F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E3C33E-31EF-2A4C-B8CB-519CF2FF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F5262F-4263-2A49-A265-713A8F62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7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AE0E12F-FE54-8F40-AA38-1BDE8AC8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DE2726-6CC2-B542-8EFB-E7131511E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240466-B65E-8E4D-AC5F-1F2DB1054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D5627-93D3-854B-8160-8C4702847D6F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B86A8C-3F4D-F643-93FB-34E014C37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978435-68D3-8C44-AA01-D68CC3F7C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F56BF-9A8A-A34D-A4FD-A76518B522F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7784F3-5EB0-DF43-9351-DE22062057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18" y="6257924"/>
            <a:ext cx="27432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533055CF-F6FD-5B4C-9E94-FCB67C2D40E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057" y="6318249"/>
            <a:ext cx="126365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86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openstreetmaps.com/wiki/API_v0.6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C4CEE0-63F7-DF43-A4AF-8D40D0558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Soluzione</a:t>
            </a:r>
            <a:r>
              <a:rPr lang="en-US" b="1" dirty="0"/>
              <a:t> Lab1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A814A9F-467E-294D-AD14-AF5557238B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EZgas</a:t>
            </a:r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BCF5AD2-690E-2748-80CF-342DEA673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1729" y="6334125"/>
            <a:ext cx="2528555" cy="38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101000"/>
              </a:lnSpc>
              <a:spcBef>
                <a:spcPts val="8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Wingdings" pitchFamily="2" charset="2"/>
              <a:buChar char="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Lucida Sans Unicode" panose="020B0602030504020204" pitchFamily="34" charset="0"/>
                <a:ea typeface="ＭＳ Ｐゴシック" panose="020B0600070205080204" pitchFamily="34" charset="-128"/>
                <a:cs typeface="Lucida Sans Unicode" panose="020B0602030504020204" pitchFamily="34" charset="0"/>
              </a:defRPr>
            </a:lvl1pPr>
            <a:lvl2pPr marL="742950" indent="-285750">
              <a:lnSpc>
                <a:spcPct val="101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Wingdings" pitchFamily="2" charset="2"/>
              <a:buChar char="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101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Lucida Sans Unicode" panose="020B0602030504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101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Lucida Sans Unicode" panose="020B0602030504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101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Lucida Sans Unicode" panose="020B0602030504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Lucida Sans Unicode" panose="020B0602030504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Lucida Sans Unicode" panose="020B0602030504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Lucida Sans Unicode" panose="020B0602030504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Lucida Sans Unicode" panose="020B0602030504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n-GB" altLang="it-IT" sz="1000" dirty="0"/>
              <a:t>Version 2.0</a:t>
            </a: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n-GB" altLang="it-IT" sz="1000" dirty="0"/>
              <a:t>© Maurizio </a:t>
            </a:r>
            <a:r>
              <a:rPr lang="en-GB" altLang="it-IT" sz="1000" dirty="0" err="1"/>
              <a:t>Morisio</a:t>
            </a:r>
            <a:r>
              <a:rPr lang="en-GB" altLang="it-IT" sz="1000" dirty="0"/>
              <a:t>, Luca Ardito 2024</a:t>
            </a:r>
          </a:p>
        </p:txBody>
      </p:sp>
    </p:spTree>
    <p:extLst>
      <p:ext uri="{BB962C8B-B14F-4D97-AF65-F5344CB8AC3E}">
        <p14:creationId xmlns:p14="http://schemas.microsoft.com/office/powerpoint/2010/main" val="3941748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09C6-BB53-BBB9-1806-17A22036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Business model e requisiti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48030-8D74-4921-F761-9B4787B51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Conseguenze sui requisiti (consistenza del documento)</a:t>
            </a:r>
          </a:p>
          <a:p>
            <a:pPr lvl="1"/>
            <a:r>
              <a:rPr lang="en-IT" dirty="0"/>
              <a:t>Se ho servizio gratuito, non devo fare account</a:t>
            </a:r>
          </a:p>
          <a:p>
            <a:pPr lvl="1"/>
            <a:r>
              <a:rPr lang="en-IT" dirty="0"/>
              <a:t>Se ho servizio a pagamento, controllo accessi (autenticazione, autorizzazione), gestione pagamenti</a:t>
            </a:r>
          </a:p>
          <a:p>
            <a:pPr lvl="1"/>
            <a:r>
              <a:rPr lang="en-IT" dirty="0"/>
              <a:t>In caso di obblighi di legge, devo controllare la validità del prezzo, oppure devo verificare l’identità del proprietario della stazione di servizio</a:t>
            </a:r>
          </a:p>
          <a:p>
            <a:pPr lvl="1"/>
            <a:r>
              <a:rPr lang="en-IT" dirty="0"/>
              <a:t>Se gli utenti scrivono le informazioni devo controllarne la validità </a:t>
            </a:r>
          </a:p>
        </p:txBody>
      </p:sp>
    </p:spTree>
    <p:extLst>
      <p:ext uri="{BB962C8B-B14F-4D97-AF65-F5344CB8AC3E}">
        <p14:creationId xmlns:p14="http://schemas.microsoft.com/office/powerpoint/2010/main" val="1319980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2C4C-17F1-2EFE-B254-754F81CBF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8B4BE-546D-8038-6918-2E9CE3B1C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Opzione2</a:t>
            </a:r>
          </a:p>
          <a:p>
            <a:pPr lvl="1"/>
            <a:r>
              <a:rPr lang="en-IT" dirty="0"/>
              <a:t>Pubblicità + versione pro</a:t>
            </a:r>
          </a:p>
          <a:p>
            <a:pPr lvl="1"/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29637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7587-6AAC-04D2-3275-0094ACBC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81971-125A-07B4-96FD-21FFD8A7F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Automobilisti (utente, utente pro)</a:t>
            </a:r>
          </a:p>
          <a:p>
            <a:r>
              <a:rPr lang="en-IT" dirty="0"/>
              <a:t>Proprietari/gestori stazioni di servizio </a:t>
            </a:r>
          </a:p>
          <a:p>
            <a:r>
              <a:rPr lang="en-IT" dirty="0"/>
              <a:t>(Sw factory)</a:t>
            </a:r>
          </a:p>
          <a:p>
            <a:r>
              <a:rPr lang="en-IT" dirty="0"/>
              <a:t>Admin (tecnici, moderatori)</a:t>
            </a:r>
          </a:p>
          <a:p>
            <a:r>
              <a:rPr lang="en-IT" dirty="0"/>
              <a:t>Servizio mappe</a:t>
            </a:r>
          </a:p>
          <a:p>
            <a:r>
              <a:rPr lang="en-IT" dirty="0"/>
              <a:t>Servizi di pagamento</a:t>
            </a:r>
          </a:p>
          <a:p>
            <a:r>
              <a:rPr lang="en-IT" dirty="0"/>
              <a:t>Servizio ads</a:t>
            </a:r>
          </a:p>
        </p:txBody>
      </p:sp>
    </p:spTree>
    <p:extLst>
      <p:ext uri="{BB962C8B-B14F-4D97-AF65-F5344CB8AC3E}">
        <p14:creationId xmlns:p14="http://schemas.microsoft.com/office/powerpoint/2010/main" val="1625326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DDBF-A08A-8AF6-A059-08ED98B3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Context Diagram</a:t>
            </a:r>
          </a:p>
        </p:txBody>
      </p:sp>
      <p:pic>
        <p:nvPicPr>
          <p:cNvPr id="5" name="Content Placeholder 4" descr="A diagram of a person's relationship&#10;&#10;Description automatically generated">
            <a:extLst>
              <a:ext uri="{FF2B5EF4-FFF2-40B4-BE49-F238E27FC236}">
                <a16:creationId xmlns:a16="http://schemas.microsoft.com/office/drawing/2014/main" id="{9674B6D9-9CD1-34D4-FC98-E628B20D7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4002" y="1825625"/>
            <a:ext cx="7863995" cy="4351338"/>
          </a:xfrm>
        </p:spPr>
      </p:pic>
    </p:spTree>
    <p:extLst>
      <p:ext uri="{BB962C8B-B14F-4D97-AF65-F5344CB8AC3E}">
        <p14:creationId xmlns:p14="http://schemas.microsoft.com/office/powerpoint/2010/main" val="1678674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D2BD-AC8C-E2FA-A13D-8B48AAE6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Interfacce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A9C418-AB48-FE97-9A0A-AEE8D1F4C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035041"/>
              </p:ext>
            </p:extLst>
          </p:nvPr>
        </p:nvGraphicFramePr>
        <p:xfrm>
          <a:off x="2032000" y="1375120"/>
          <a:ext cx="8127999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017076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330592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50289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Attore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Interfaccia fisica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Interfaccia logica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82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Utente, utente 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Smartphone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GUI (tbd – mostrare le stazioni di servizio)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87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Gestore stazione servizio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Smartphone / 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GUI (tbd – inserire prezzi)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72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GUI (tbd – tutte le funzionalità precedenti e gestione account)</a:t>
                      </a:r>
                    </a:p>
                    <a:p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52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Servizio mappe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>
                          <a:hlinkClick r:id="rId2"/>
                        </a:rPr>
                        <a:t>https://wiki.openstreetmaps.com/wiki/API_v0.6</a:t>
                      </a:r>
                      <a:endParaRPr lang="en-IT" dirty="0"/>
                    </a:p>
                    <a:p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727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Servizio pagamento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ht</a:t>
                      </a:r>
                      <a:r>
                        <a:rPr lang="en-IT" dirty="0"/>
                        <a:t>tps://satispay.com/....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687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Servizio 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https://</a:t>
                      </a:r>
                      <a:r>
                        <a:rPr lang="en-GB" dirty="0" err="1"/>
                        <a:t>developers.google.com</a:t>
                      </a:r>
                      <a:r>
                        <a:rPr lang="en-GB" dirty="0"/>
                        <a:t>/google-ads/</a:t>
                      </a:r>
                      <a:r>
                        <a:rPr lang="en-GB" dirty="0" err="1"/>
                        <a:t>api</a:t>
                      </a:r>
                      <a:r>
                        <a:rPr lang="en-GB" dirty="0"/>
                        <a:t>/docs/start</a:t>
                      </a:r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407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750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4D17-4B01-7552-9544-1BF041AC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Requisiti Funzionali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BFC24-26C9-AE5D-A655-1C358FF13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T" dirty="0"/>
              <a:t>FR1 Gestione stazioni di servizio</a:t>
            </a:r>
          </a:p>
          <a:p>
            <a:pPr lvl="1"/>
            <a:r>
              <a:rPr lang="en-IT" dirty="0"/>
              <a:t>FR1.1 Aggiunta stazione di servizio</a:t>
            </a:r>
          </a:p>
          <a:p>
            <a:pPr lvl="1"/>
            <a:r>
              <a:rPr lang="en-IT" dirty="0"/>
              <a:t>FR 1.2 Modifica stazione di servizio</a:t>
            </a:r>
          </a:p>
          <a:p>
            <a:pPr lvl="1"/>
            <a:r>
              <a:rPr lang="en-IT" dirty="0"/>
              <a:t>FR 1.3 Eliminazione stazione di servizio</a:t>
            </a:r>
          </a:p>
          <a:p>
            <a:r>
              <a:rPr lang="en-IT" dirty="0"/>
              <a:t>FR2 Gestione prezzi</a:t>
            </a:r>
          </a:p>
          <a:p>
            <a:pPr lvl="1"/>
            <a:r>
              <a:rPr lang="en-IT" dirty="0"/>
              <a:t>FR 2.1 Caricamento prezzo carburante per tipo e per stazione di servizio</a:t>
            </a:r>
          </a:p>
          <a:p>
            <a:pPr lvl="1"/>
            <a:r>
              <a:rPr lang="en-IT" dirty="0"/>
              <a:t>FR 2.2 Visualizzazione prezzi delle stazioni per area geografica</a:t>
            </a:r>
          </a:p>
          <a:p>
            <a:r>
              <a:rPr lang="en-IT" dirty="0"/>
              <a:t>FR3 Autenticazione e autorizzazione</a:t>
            </a:r>
          </a:p>
          <a:p>
            <a:pPr lvl="1"/>
            <a:r>
              <a:rPr lang="en-IT" dirty="0"/>
              <a:t>FR 3.1 Login / logout utenti</a:t>
            </a:r>
          </a:p>
          <a:p>
            <a:pPr lvl="1"/>
            <a:r>
              <a:rPr lang="en-IT" dirty="0"/>
              <a:t>FR 3.2 Gestione account (creazione, modifica, blocco, sblocco, definisci ruolo)</a:t>
            </a:r>
          </a:p>
          <a:p>
            <a:r>
              <a:rPr lang="en-IT" dirty="0"/>
              <a:t>FR4 Controllo prezzi</a:t>
            </a:r>
          </a:p>
          <a:p>
            <a:pPr lvl="1"/>
            <a:r>
              <a:rPr lang="en-IT" dirty="0"/>
              <a:t>FR4.1 Controllo aggiornamento prezzi</a:t>
            </a:r>
          </a:p>
          <a:p>
            <a:pPr lvl="1"/>
            <a:r>
              <a:rPr lang="en-IT" dirty="0"/>
              <a:t>FR 4.2 Controllo rating prezzi</a:t>
            </a:r>
          </a:p>
        </p:txBody>
      </p:sp>
    </p:spTree>
    <p:extLst>
      <p:ext uri="{BB962C8B-B14F-4D97-AF65-F5344CB8AC3E}">
        <p14:creationId xmlns:p14="http://schemas.microsoft.com/office/powerpoint/2010/main" val="2644463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4D17-4B01-7552-9544-1BF041AC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Requisiti Funzionali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BFC24-26C9-AE5D-A655-1C358FF13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T" dirty="0"/>
              <a:t>FR5 Gestione applicazione (KPI)</a:t>
            </a:r>
          </a:p>
          <a:p>
            <a:pPr lvl="1"/>
            <a:r>
              <a:rPr lang="en-IT" dirty="0"/>
              <a:t>FR5.1 Calcolo del numero utenti free, del numero di utenti pro</a:t>
            </a:r>
          </a:p>
          <a:p>
            <a:pPr lvl="1"/>
            <a:r>
              <a:rPr lang="en-IT" dirty="0"/>
              <a:t>FR 5.2 Calcolo numero accessi giornalieri, numero accessi per stazione di servizio</a:t>
            </a:r>
          </a:p>
          <a:p>
            <a:r>
              <a:rPr lang="en-IT" dirty="0"/>
              <a:t>FR6 Statistiche</a:t>
            </a:r>
          </a:p>
          <a:p>
            <a:pPr lvl="1"/>
            <a:r>
              <a:rPr lang="en-IT" dirty="0"/>
              <a:t>F6.1 Calcolo prezzo medio in un’area</a:t>
            </a:r>
          </a:p>
          <a:p>
            <a:pPr lvl="1"/>
            <a:r>
              <a:rPr lang="en-IT" dirty="0"/>
              <a:t>F6.2 Calcolo trend di prezzi in un’area</a:t>
            </a:r>
          </a:p>
          <a:p>
            <a:pPr lvl="1"/>
            <a:r>
              <a:rPr lang="en-IT" dirty="0"/>
              <a:t>F6.3 Calcolo trend prezzi per brand</a:t>
            </a:r>
          </a:p>
          <a:p>
            <a:r>
              <a:rPr lang="en-IT" dirty="0"/>
              <a:t>FR7 Gestione privacy</a:t>
            </a:r>
          </a:p>
          <a:p>
            <a:pPr lvl="1"/>
            <a:r>
              <a:rPr lang="en-IT" dirty="0"/>
              <a:t>F7.1 Mostra cookie policy</a:t>
            </a:r>
          </a:p>
          <a:p>
            <a:pPr lvl="1"/>
            <a:r>
              <a:rPr lang="en-IT" dirty="0"/>
              <a:t>F7.2 Mostra richieste di permesso di utilizzo per la posizione</a:t>
            </a:r>
          </a:p>
          <a:p>
            <a:pPr lvl="1"/>
            <a:r>
              <a:rPr lang="en-IT" dirty="0"/>
              <a:t>F7.3 Consenti all’utente di revocare eventuali permessi</a:t>
            </a:r>
          </a:p>
        </p:txBody>
      </p:sp>
    </p:spTree>
    <p:extLst>
      <p:ext uri="{BB962C8B-B14F-4D97-AF65-F5344CB8AC3E}">
        <p14:creationId xmlns:p14="http://schemas.microsoft.com/office/powerpoint/2010/main" val="2448400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A732A-9272-06C2-A7A0-0640CCAF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Requisiti gunzionali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A56B4-3269-4577-FBDE-17ECED727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FR8 Gestione ads</a:t>
            </a:r>
          </a:p>
          <a:p>
            <a:pPr lvl="1"/>
            <a:r>
              <a:rPr lang="en-IT" dirty="0"/>
              <a:t>FR8.1 Mostra/nascondi ad sullo schermo</a:t>
            </a:r>
          </a:p>
          <a:p>
            <a:pPr lvl="1"/>
            <a:r>
              <a:rPr lang="en-IT" dirty="0"/>
              <a:t>FR8.2 Ricevi ad da google ads</a:t>
            </a:r>
          </a:p>
          <a:p>
            <a:r>
              <a:rPr lang="en-IT" dirty="0"/>
              <a:t>FR9 Gestione dei pagamenti</a:t>
            </a:r>
          </a:p>
          <a:p>
            <a:pPr lvl="1"/>
            <a:r>
              <a:rPr lang="en-IT" dirty="0"/>
              <a:t>FR 9.1 Richiesta pagamento</a:t>
            </a:r>
          </a:p>
          <a:p>
            <a:pPr lvl="1"/>
            <a:r>
              <a:rPr lang="en-IT" dirty="0"/>
              <a:t>FR9.2 Gestione dati di pagamento</a:t>
            </a:r>
          </a:p>
          <a:p>
            <a:r>
              <a:rPr lang="en-IT" dirty="0"/>
              <a:t>FR10 Gestione mappe</a:t>
            </a:r>
          </a:p>
          <a:p>
            <a:pPr lvl="1"/>
            <a:r>
              <a:rPr lang="en-IT" dirty="0"/>
              <a:t>FR10.1 Mostra mappa</a:t>
            </a:r>
          </a:p>
          <a:p>
            <a:pPr lvl="1"/>
            <a:r>
              <a:rPr lang="en-IT" dirty="0"/>
              <a:t>FR 10.2 Gestione area della mappa</a:t>
            </a:r>
          </a:p>
        </p:txBody>
      </p:sp>
    </p:spTree>
    <p:extLst>
      <p:ext uri="{BB962C8B-B14F-4D97-AF65-F5344CB8AC3E}">
        <p14:creationId xmlns:p14="http://schemas.microsoft.com/office/powerpoint/2010/main" val="947902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11E8-C0BD-B4AB-28ED-9CF03A0E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Requisiti non funzionali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E0E6C-A541-1F41-0B63-878A423F5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Usabilità</a:t>
            </a:r>
          </a:p>
          <a:p>
            <a:pPr lvl="1"/>
            <a:r>
              <a:rPr lang="en-IT" dirty="0"/>
              <a:t>Gli utenti non devono avere bisogno di training</a:t>
            </a:r>
          </a:p>
          <a:p>
            <a:pPr lvl="1"/>
            <a:r>
              <a:rPr lang="en-IT" dirty="0"/>
              <a:t>L’installazione non deve richiedere più di tre minuti</a:t>
            </a:r>
          </a:p>
          <a:p>
            <a:r>
              <a:rPr lang="en-IT" dirty="0"/>
              <a:t>Efficienza</a:t>
            </a:r>
          </a:p>
          <a:p>
            <a:pPr lvl="1"/>
            <a:r>
              <a:rPr lang="en-IT" dirty="0"/>
              <a:t>Tutte le funzionalità della app devono completarsi in un tempo &lt; 0.1 sec (escludendo la rete)</a:t>
            </a:r>
          </a:p>
          <a:p>
            <a:pPr lvl="1"/>
            <a:r>
              <a:rPr lang="en-IT" dirty="0"/>
              <a:t>La app non deve richiedere più di 100mb di spazio su disco</a:t>
            </a:r>
          </a:p>
          <a:p>
            <a:pPr lvl="1"/>
            <a:r>
              <a:rPr lang="en-IT" dirty="0"/>
              <a:t>La app non deve usare più di 80 mb ram</a:t>
            </a:r>
          </a:p>
          <a:p>
            <a:r>
              <a:rPr lang="en-IT" dirty="0"/>
              <a:t>Affidabilità</a:t>
            </a:r>
          </a:p>
          <a:p>
            <a:pPr lvl="1"/>
            <a:r>
              <a:rPr lang="en-IT" dirty="0"/>
              <a:t>Ogni utente non deve segnalare più di un bug all’anno</a:t>
            </a:r>
          </a:p>
        </p:txBody>
      </p:sp>
    </p:spTree>
    <p:extLst>
      <p:ext uri="{BB962C8B-B14F-4D97-AF65-F5344CB8AC3E}">
        <p14:creationId xmlns:p14="http://schemas.microsoft.com/office/powerpoint/2010/main" val="3492752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11E8-C0BD-B4AB-28ED-9CF03A0E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Requisiti non funzionali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E0E6C-A541-1F41-0B63-878A423F5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T" dirty="0"/>
              <a:t>Portabilità</a:t>
            </a:r>
          </a:p>
          <a:p>
            <a:pPr lvl="1"/>
            <a:r>
              <a:rPr lang="en-IT" dirty="0"/>
              <a:t>Le applicazioni mobili devono funzionare per dalle vesrioni</a:t>
            </a:r>
          </a:p>
          <a:p>
            <a:pPr lvl="2"/>
            <a:r>
              <a:rPr lang="en-IT" dirty="0"/>
              <a:t>Android 9</a:t>
            </a:r>
          </a:p>
          <a:p>
            <a:pPr lvl="2"/>
            <a:r>
              <a:rPr lang="en-IT" dirty="0"/>
              <a:t>iOS 15</a:t>
            </a:r>
          </a:p>
          <a:p>
            <a:pPr lvl="1"/>
            <a:r>
              <a:rPr lang="en-IT" dirty="0"/>
              <a:t>L’applicazione web deve essere disponibile per </a:t>
            </a:r>
            <a:r>
              <a:rPr lang="en-GB" dirty="0"/>
              <a:t>I</a:t>
            </a:r>
            <a:r>
              <a:rPr lang="en-IT" dirty="0"/>
              <a:t> seguenti browser</a:t>
            </a:r>
          </a:p>
          <a:p>
            <a:pPr lvl="2"/>
            <a:r>
              <a:rPr lang="en-IT" dirty="0"/>
              <a:t>Chrome (da versione..)</a:t>
            </a:r>
          </a:p>
          <a:p>
            <a:pPr lvl="2"/>
            <a:r>
              <a:rPr lang="en-IT" dirty="0"/>
              <a:t>Firefox (da versione ..)</a:t>
            </a:r>
          </a:p>
          <a:p>
            <a:pPr lvl="2"/>
            <a:r>
              <a:rPr lang="en-IT" dirty="0"/>
              <a:t>Safari</a:t>
            </a:r>
          </a:p>
          <a:p>
            <a:pPr lvl="2"/>
            <a:r>
              <a:rPr lang="en-IT" dirty="0"/>
              <a:t>Opera</a:t>
            </a:r>
          </a:p>
          <a:p>
            <a:pPr lvl="2"/>
            <a:r>
              <a:rPr lang="en-IT" dirty="0"/>
              <a:t>..</a:t>
            </a:r>
          </a:p>
          <a:p>
            <a:pPr lvl="1"/>
            <a:r>
              <a:rPr lang="en-IT" dirty="0"/>
              <a:t>PC</a:t>
            </a:r>
          </a:p>
          <a:p>
            <a:pPr lvl="2"/>
            <a:r>
              <a:rPr lang="en-IT" dirty="0"/>
              <a:t>Windows 8</a:t>
            </a:r>
          </a:p>
          <a:p>
            <a:pPr lvl="2"/>
            <a:r>
              <a:rPr lang="en-IT" dirty="0"/>
              <a:t>Linux kernel…</a:t>
            </a:r>
          </a:p>
          <a:p>
            <a:pPr lvl="2"/>
            <a:r>
              <a:rPr lang="en-IT" dirty="0"/>
              <a:t>macOS Sierra</a:t>
            </a:r>
          </a:p>
        </p:txBody>
      </p:sp>
    </p:spTree>
    <p:extLst>
      <p:ext uri="{BB962C8B-B14F-4D97-AF65-F5344CB8AC3E}">
        <p14:creationId xmlns:p14="http://schemas.microsoft.com/office/powerpoint/2010/main" val="174541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46FF-2E3E-39C5-2C0F-19A0D695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2253E-1017-52DB-2B87-8E48AABA1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EZGas</a:t>
            </a:r>
            <a:r>
              <a:rPr lang="it-IT" dirty="0"/>
              <a:t> è un'applicazione che aiuta gli automobilisti a trovare la benzina ai prezzi più bassi. </a:t>
            </a:r>
          </a:p>
          <a:p>
            <a:r>
              <a:rPr lang="it-IT" dirty="0"/>
              <a:t>I proprietari delle stazioni di servizio possono registrare la loro stazione di servizio con i prezzi e gli eventuali sconti. </a:t>
            </a:r>
          </a:p>
          <a:p>
            <a:r>
              <a:rPr lang="it-IT" dirty="0"/>
              <a:t>Gli utenti cercano le stazioni di servizio più vicine a loro e con i migliori prezzi e qualità del servizio </a:t>
            </a:r>
          </a:p>
        </p:txBody>
      </p:sp>
    </p:spTree>
    <p:extLst>
      <p:ext uri="{BB962C8B-B14F-4D97-AF65-F5344CB8AC3E}">
        <p14:creationId xmlns:p14="http://schemas.microsoft.com/office/powerpoint/2010/main" val="2209701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A217-D172-955F-7F66-7C90CDDC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Table of rights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57D280-DEAC-6E72-30ED-173A8D404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936309"/>
              </p:ext>
            </p:extLst>
          </p:nvPr>
        </p:nvGraphicFramePr>
        <p:xfrm>
          <a:off x="1271348" y="2367280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422">
                  <a:extLst>
                    <a:ext uri="{9D8B030D-6E8A-4147-A177-3AD203B41FA5}">
                      <a16:colId xmlns:a16="http://schemas.microsoft.com/office/drawing/2014/main" val="3732735080"/>
                    </a:ext>
                  </a:extLst>
                </a:gridCol>
                <a:gridCol w="631178">
                  <a:extLst>
                    <a:ext uri="{9D8B030D-6E8A-4147-A177-3AD203B41FA5}">
                      <a16:colId xmlns:a16="http://schemas.microsoft.com/office/drawing/2014/main" val="21478145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126375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931882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22197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138580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980936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2554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599136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25491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F3.1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48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Utente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526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Utente 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65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41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203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54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8466-FF05-D35F-3EC9-75C874FF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Definire</a:t>
            </a:r>
            <a:r>
              <a:rPr lang="en-GB" dirty="0"/>
              <a:t> il </a:t>
            </a:r>
            <a:r>
              <a:rPr lang="en-GB" dirty="0" err="1"/>
              <a:t>documento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requisiti</a:t>
            </a:r>
            <a:r>
              <a:rPr lang="en-GB" dirty="0"/>
              <a:t> 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6BF6C-D577-0F81-4992-370450F06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Modello</a:t>
            </a:r>
            <a:r>
              <a:rPr lang="en-GB" dirty="0"/>
              <a:t> di business</a:t>
            </a:r>
          </a:p>
          <a:p>
            <a:r>
              <a:rPr lang="en-GB" dirty="0"/>
              <a:t>Stakeholders</a:t>
            </a:r>
          </a:p>
          <a:p>
            <a:r>
              <a:rPr lang="en-GB" dirty="0"/>
              <a:t>Context diagram e </a:t>
            </a:r>
            <a:r>
              <a:rPr lang="en-GB" dirty="0" err="1"/>
              <a:t>interfacce</a:t>
            </a:r>
            <a:endParaRPr lang="en-GB" dirty="0"/>
          </a:p>
          <a:p>
            <a:r>
              <a:rPr lang="en-GB" dirty="0" err="1"/>
              <a:t>Requisiti</a:t>
            </a:r>
            <a:r>
              <a:rPr lang="en-GB" dirty="0"/>
              <a:t> </a:t>
            </a:r>
            <a:r>
              <a:rPr lang="en-GB" dirty="0" err="1"/>
              <a:t>funzionali</a:t>
            </a:r>
            <a:endParaRPr lang="en-GB" dirty="0"/>
          </a:p>
          <a:p>
            <a:r>
              <a:rPr lang="en-GB" dirty="0" err="1"/>
              <a:t>Requisiti</a:t>
            </a:r>
            <a:r>
              <a:rPr lang="en-GB" dirty="0"/>
              <a:t> non </a:t>
            </a:r>
            <a:r>
              <a:rPr lang="en-GB" dirty="0" err="1"/>
              <a:t>funzionali</a:t>
            </a:r>
            <a:endParaRPr lang="en-GB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91166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A899-7CCC-BED5-8C84-84E6385D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Informazioni principali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B4DD5-069E-FD94-BE66-6FD11C564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Stazioni di servizio</a:t>
            </a:r>
          </a:p>
          <a:p>
            <a:pPr lvl="1"/>
            <a:r>
              <a:rPr lang="en-IT" dirty="0"/>
              <a:t>Posizione geografica (es. </a:t>
            </a:r>
            <a:r>
              <a:rPr lang="en-GB" dirty="0"/>
              <a:t>L</a:t>
            </a:r>
            <a:r>
              <a:rPr lang="en-IT" dirty="0"/>
              <a:t>atitudine, Longitudine)</a:t>
            </a:r>
          </a:p>
          <a:p>
            <a:pPr lvl="1"/>
            <a:r>
              <a:rPr lang="en-IT" dirty="0"/>
              <a:t>Prezzi</a:t>
            </a:r>
          </a:p>
          <a:p>
            <a:pPr lvl="1"/>
            <a:r>
              <a:rPr lang="en-IT" dirty="0"/>
              <a:t>Recensioni</a:t>
            </a:r>
          </a:p>
        </p:txBody>
      </p:sp>
    </p:spTree>
    <p:extLst>
      <p:ext uri="{BB962C8B-B14F-4D97-AF65-F5344CB8AC3E}">
        <p14:creationId xmlns:p14="http://schemas.microsoft.com/office/powerpoint/2010/main" val="339843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C483-B367-5132-BA5C-342379F9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Funzionalità principali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17C47-3B99-DDE5-A9D5-199FDFD94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Definire la stazione di servizio</a:t>
            </a:r>
          </a:p>
          <a:p>
            <a:r>
              <a:rPr lang="en-IT" dirty="0"/>
              <a:t>Definire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prodotti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la </a:t>
            </a:r>
            <a:r>
              <a:rPr lang="en-GB" dirty="0" err="1"/>
              <a:t>stazione</a:t>
            </a:r>
            <a:r>
              <a:rPr lang="en-GB" dirty="0"/>
              <a:t> di </a:t>
            </a:r>
            <a:r>
              <a:rPr lang="en-GB" dirty="0" err="1"/>
              <a:t>servizio</a:t>
            </a:r>
            <a:r>
              <a:rPr lang="en-GB" dirty="0"/>
              <a:t> </a:t>
            </a:r>
            <a:r>
              <a:rPr lang="en-GB" dirty="0" err="1"/>
              <a:t>vende</a:t>
            </a:r>
            <a:endParaRPr lang="en-GB" dirty="0"/>
          </a:p>
          <a:p>
            <a:r>
              <a:rPr lang="en-GB" dirty="0" err="1"/>
              <a:t>Definire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prezzi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prodotti</a:t>
            </a:r>
            <a:endParaRPr lang="en-GB" dirty="0"/>
          </a:p>
          <a:p>
            <a:r>
              <a:rPr lang="en-GB" dirty="0" err="1"/>
              <a:t>Mostrare</a:t>
            </a:r>
            <a:r>
              <a:rPr lang="en-GB" dirty="0"/>
              <a:t> le </a:t>
            </a:r>
            <a:r>
              <a:rPr lang="en-GB" dirty="0" err="1"/>
              <a:t>stazioni</a:t>
            </a:r>
            <a:r>
              <a:rPr lang="en-GB" dirty="0"/>
              <a:t> di </a:t>
            </a:r>
            <a:r>
              <a:rPr lang="en-GB" dirty="0" err="1"/>
              <a:t>servizi</a:t>
            </a:r>
            <a:r>
              <a:rPr lang="en-GB" dirty="0"/>
              <a:t> in </a:t>
            </a:r>
            <a:r>
              <a:rPr lang="en-GB" dirty="0" err="1"/>
              <a:t>un’area</a:t>
            </a:r>
            <a:r>
              <a:rPr lang="en-GB" dirty="0"/>
              <a:t> </a:t>
            </a:r>
            <a:r>
              <a:rPr lang="en-GB" dirty="0" err="1"/>
              <a:t>geografica</a:t>
            </a:r>
            <a:r>
              <a:rPr lang="en-GB" dirty="0"/>
              <a:t> con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prezzi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prodotti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88942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C483-B367-5132-BA5C-342379F9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Funzionalità principali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9C3904-996A-BF24-390A-E2DD3FEBE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" t="9348" r="3692" b="6998"/>
          <a:stretch/>
        </p:blipFill>
        <p:spPr>
          <a:xfrm>
            <a:off x="1231032" y="1481842"/>
            <a:ext cx="9729936" cy="478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36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EFFC-75F2-8BA7-DF1C-AF447C8F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Decisioni iniziali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E7AE2-2691-CD65-32DE-89130099A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Chi salva le informazioni?</a:t>
            </a:r>
          </a:p>
          <a:p>
            <a:pPr lvl="1"/>
            <a:r>
              <a:rPr lang="en-IT" dirty="0"/>
              <a:t>Gestore dell’area di servizio</a:t>
            </a:r>
          </a:p>
          <a:p>
            <a:pPr lvl="1"/>
            <a:r>
              <a:rPr lang="en-IT" dirty="0"/>
              <a:t>Gestore dell’applicazione</a:t>
            </a:r>
          </a:p>
          <a:p>
            <a:r>
              <a:rPr lang="en-IT" dirty="0"/>
              <a:t>Analizzare pro e contro di questa scelta</a:t>
            </a:r>
          </a:p>
        </p:txBody>
      </p:sp>
    </p:spTree>
    <p:extLst>
      <p:ext uri="{BB962C8B-B14F-4D97-AF65-F5344CB8AC3E}">
        <p14:creationId xmlns:p14="http://schemas.microsoft.com/office/powerpoint/2010/main" val="42859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9066-4C6D-FB6D-0574-E244EA3D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Modello</a:t>
            </a:r>
            <a:r>
              <a:rPr lang="en-GB" dirty="0"/>
              <a:t> di business</a:t>
            </a:r>
            <a:endParaRPr lang="en-IT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A383C2-D6C0-54B1-8DCC-2B4DA8243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26697"/>
              </p:ext>
            </p:extLst>
          </p:nvPr>
        </p:nvGraphicFramePr>
        <p:xfrm>
          <a:off x="2032000" y="1690688"/>
          <a:ext cx="81280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418977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678255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24773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278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Chi paga lo sviluppo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Chi inserisce </a:t>
                      </a:r>
                      <a:r>
                        <a:rPr lang="en-GB" dirty="0" err="1"/>
                        <a:t>i</a:t>
                      </a:r>
                      <a:r>
                        <a:rPr lang="en-IT" dirty="0"/>
                        <a:t> dati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Chi visualizza </a:t>
                      </a:r>
                      <a:r>
                        <a:rPr lang="en-GB" dirty="0" err="1"/>
                        <a:t>i</a:t>
                      </a:r>
                      <a:r>
                        <a:rPr lang="en-IT" dirty="0"/>
                        <a:t> dati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7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sz="1600" dirty="0"/>
                        <a:t>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600" dirty="0"/>
                        <a:t>Terza parte vs utenti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</a:t>
                      </a:r>
                      <a:r>
                        <a:rPr lang="en-IT" sz="1600" dirty="0"/>
                        <a:t> gestori (o presunti tali) vs gestori dell’app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</a:t>
                      </a:r>
                      <a:r>
                        <a:rPr lang="en-IT" sz="1600" dirty="0"/>
                        <a:t>hiunque vs chi paga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434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sz="1600" dirty="0"/>
                        <a:t>Implicazioni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600" dirty="0"/>
                        <a:t>Se il modello si basa su pubblicità </a:t>
                      </a:r>
                      <a:r>
                        <a:rPr lang="en-IT" sz="1600" dirty="0">
                          <a:sym typeface="Wingdings" pitchFamily="2" charset="2"/>
                        </a:rPr>
                        <a:t> devo accedere a google ads o simili</a:t>
                      </a:r>
                    </a:p>
                    <a:p>
                      <a:r>
                        <a:rPr lang="en-GB" sz="1600" dirty="0">
                          <a:sym typeface="Wingdings" pitchFamily="2" charset="2"/>
                        </a:rPr>
                        <a:t>S</a:t>
                      </a:r>
                      <a:r>
                        <a:rPr lang="en-IT" sz="1600" dirty="0">
                          <a:sym typeface="Wingdings" pitchFamily="2" charset="2"/>
                        </a:rPr>
                        <a:t>e ho abbonamenti devo gestire </a:t>
                      </a:r>
                      <a:r>
                        <a:rPr lang="en-GB" sz="1600" dirty="0">
                          <a:sym typeface="Wingdings" pitchFamily="2" charset="2"/>
                        </a:rPr>
                        <a:t>I</a:t>
                      </a:r>
                      <a:r>
                        <a:rPr lang="en-IT" sz="1600" dirty="0">
                          <a:sym typeface="Wingdings" pitchFamily="2" charset="2"/>
                        </a:rPr>
                        <a:t> pagamenti (banche o gestori di transazioni)</a:t>
                      </a:r>
                      <a:endParaRPr lang="en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600" dirty="0"/>
                        <a:t>Se inseriscono </a:t>
                      </a:r>
                      <a:r>
                        <a:rPr lang="en-GB" sz="1600" dirty="0"/>
                        <a:t>I</a:t>
                      </a:r>
                      <a:r>
                        <a:rPr lang="en-IT" sz="1600" dirty="0"/>
                        <a:t> dati </a:t>
                      </a:r>
                      <a:r>
                        <a:rPr lang="en-GB" sz="1600" dirty="0"/>
                        <a:t>I</a:t>
                      </a:r>
                      <a:r>
                        <a:rPr lang="en-IT" sz="1600" dirty="0"/>
                        <a:t> gestori serve meccanismo di riconoscimento</a:t>
                      </a:r>
                    </a:p>
                    <a:p>
                      <a:r>
                        <a:rPr lang="en-GB" sz="1600" dirty="0"/>
                        <a:t>S</a:t>
                      </a:r>
                      <a:r>
                        <a:rPr lang="en-IT" sz="1600" dirty="0"/>
                        <a:t>e chiunque, meccanismo peer to peer di autovalutazione</a:t>
                      </a:r>
                    </a:p>
                    <a:p>
                      <a:r>
                        <a:rPr lang="en-IT" sz="1600" dirty="0"/>
                        <a:t>Se il gestore dell’app meccanismo di ricezione dati e inseimento dati “rudimentale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sz="1600" dirty="0"/>
                        <a:t>Abbonamento per utenti: funzioni di autorizzazione 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416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202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9066-4C6D-FB6D-0574-E244EA3D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Modello</a:t>
            </a:r>
            <a:r>
              <a:rPr lang="en-GB" dirty="0"/>
              <a:t> di business</a:t>
            </a:r>
            <a:endParaRPr lang="en-IT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F16E71-C2BB-E739-2F63-A59556A08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979010"/>
              </p:ext>
            </p:extLst>
          </p:nvPr>
        </p:nvGraphicFramePr>
        <p:xfrm>
          <a:off x="1004311" y="1617882"/>
          <a:ext cx="81280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418977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678255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24773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278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Chi paga lo sviluppo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Chi inserisce </a:t>
                      </a:r>
                      <a:r>
                        <a:rPr lang="en-GB" dirty="0" err="1"/>
                        <a:t>i</a:t>
                      </a:r>
                      <a:r>
                        <a:rPr lang="en-IT" dirty="0"/>
                        <a:t> dati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Chi visualizza </a:t>
                      </a:r>
                      <a:r>
                        <a:rPr lang="en-GB" dirty="0" err="1"/>
                        <a:t>i</a:t>
                      </a:r>
                      <a:r>
                        <a:rPr lang="en-IT" dirty="0"/>
                        <a:t> dati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7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Opzione1</a:t>
                      </a:r>
                    </a:p>
                    <a:p>
                      <a:r>
                        <a:rPr lang="en-IT" dirty="0"/>
                        <a:t>Terza parte che investe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Azienda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Proprietari delle stazioni di servizio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Chiunque, gratis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6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Opzione2</a:t>
                      </a:r>
                      <a:br>
                        <a:rPr lang="en-IT" dirty="0"/>
                      </a:br>
                      <a:r>
                        <a:rPr lang="en-IT" dirty="0"/>
                        <a:t>Pubblicità + versione 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Ads</a:t>
                      </a:r>
                    </a:p>
                    <a:p>
                      <a:r>
                        <a:rPr lang="en-IT" dirty="0"/>
                        <a:t>Gli utenti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dirty="0"/>
                        <a:t>Proprietari delle stazioni di servizio</a:t>
                      </a:r>
                    </a:p>
                    <a:p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Chiunque con pubblicità</a:t>
                      </a:r>
                    </a:p>
                    <a:p>
                      <a:r>
                        <a:rPr lang="en-IT" dirty="0"/>
                        <a:t>Utenti registrati per versione pro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14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Opzione 3</a:t>
                      </a:r>
                    </a:p>
                    <a:p>
                      <a:r>
                        <a:rPr lang="en-IT" dirty="0"/>
                        <a:t>Associazione di consumatori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Gli assciati attraverso l’iscrizione all’associazione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Gli associati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dirty="0"/>
                        <a:t>Gli associati</a:t>
                      </a:r>
                    </a:p>
                    <a:p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7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29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1632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4065</TotalTime>
  <Words>872</Words>
  <Application>Microsoft Macintosh PowerPoint</Application>
  <PresentationFormat>Widescreen</PresentationFormat>
  <Paragraphs>174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Tema di Office</vt:lpstr>
      <vt:lpstr>Soluzione Lab1</vt:lpstr>
      <vt:lpstr>Testo</vt:lpstr>
      <vt:lpstr>Definire il documento dei requisiti </vt:lpstr>
      <vt:lpstr>Informazioni principali</vt:lpstr>
      <vt:lpstr>Funzionalità principali</vt:lpstr>
      <vt:lpstr>Funzionalità principali</vt:lpstr>
      <vt:lpstr>Decisioni iniziali</vt:lpstr>
      <vt:lpstr>Modello di business</vt:lpstr>
      <vt:lpstr>Modello di business</vt:lpstr>
      <vt:lpstr>Business model e requisiti</vt:lpstr>
      <vt:lpstr>Business Model</vt:lpstr>
      <vt:lpstr>Stakeholders</vt:lpstr>
      <vt:lpstr>Context Diagram</vt:lpstr>
      <vt:lpstr>Interfacce</vt:lpstr>
      <vt:lpstr>Requisiti Funzionali</vt:lpstr>
      <vt:lpstr>Requisiti Funzionali</vt:lpstr>
      <vt:lpstr>Requisiti gunzionali</vt:lpstr>
      <vt:lpstr>Requisiti non funzionali</vt:lpstr>
      <vt:lpstr>Requisiti non funzionali</vt:lpstr>
      <vt:lpstr>Table of rights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 Research Methods</dc:title>
  <dc:creator>Ardito  Luca</dc:creator>
  <cp:lastModifiedBy>Ardito  Luca</cp:lastModifiedBy>
  <cp:revision>60</cp:revision>
  <cp:lastPrinted>2022-02-28T08:59:20Z</cp:lastPrinted>
  <dcterms:created xsi:type="dcterms:W3CDTF">2022-02-13T15:20:13Z</dcterms:created>
  <dcterms:modified xsi:type="dcterms:W3CDTF">2024-03-18T07:55:46Z</dcterms:modified>
</cp:coreProperties>
</file>