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5" r:id="rId2"/>
  </p:sldMasterIdLst>
  <p:notesMasterIdLst>
    <p:notesMasterId r:id="rId4"/>
  </p:notesMasterIdLst>
  <p:handoutMasterIdLst>
    <p:handoutMasterId r:id="rId5"/>
  </p:handoutMasterIdLst>
  <p:sldIdLst>
    <p:sldId id="39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557C84F6-86CF-2840-82A3-197FE4901845}">
          <p14:sldIdLst>
            <p14:sldId id="3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7D971"/>
    <a:srgbClr val="E7F9FF"/>
    <a:srgbClr val="D4ECBA"/>
    <a:srgbClr val="CC3300"/>
    <a:srgbClr val="FF9900"/>
    <a:srgbClr val="F8F8F8"/>
    <a:srgbClr val="621E0F"/>
    <a:srgbClr val="7F182D"/>
    <a:srgbClr val="6720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Világos stíl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6" autoAdjust="0"/>
    <p:restoredTop sz="95220" autoAdjust="0"/>
  </p:normalViewPr>
  <p:slideViewPr>
    <p:cSldViewPr snapToGrid="0">
      <p:cViewPr varScale="1">
        <p:scale>
          <a:sx n="108" d="100"/>
          <a:sy n="108" d="100"/>
        </p:scale>
        <p:origin x="912" y="78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2141" y="82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0DF98-73A7-40A6-8A84-2EB5B4F2C4CC}" type="datetimeFigureOut">
              <a:rPr lang="hu-HU" smtClean="0"/>
              <a:t>2021. 10. 20.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CCB88-D127-4977-BCAE-B3A8451B903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5352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30191-0BE1-0142-AFC1-0297AE024A0E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Click to edit Master text styles</a:t>
            </a:r>
          </a:p>
          <a:p>
            <a:pPr lvl="1"/>
            <a:r>
              <a:rPr lang="hu-HU"/>
              <a:t>Second level</a:t>
            </a:r>
          </a:p>
          <a:p>
            <a:pPr lvl="2"/>
            <a:r>
              <a:rPr lang="hu-HU"/>
              <a:t>Third level</a:t>
            </a:r>
          </a:p>
          <a:p>
            <a:pPr lvl="3"/>
            <a:r>
              <a:rPr lang="hu-HU"/>
              <a:t>Fourth level</a:t>
            </a:r>
          </a:p>
          <a:p>
            <a:pPr lvl="4"/>
            <a:r>
              <a:rPr lang="hu-H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A3C59-3253-3B42-8BE0-F6D0BA6B0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33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92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12192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23282" y="6413501"/>
            <a:ext cx="486621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198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bg1"/>
                </a:solidFill>
                <a:latin typeface="+mn-lt"/>
                <a:cs typeface="+mn-cs"/>
              </a:rPr>
              <a:t>Budapest University of Technology and Economics</a:t>
            </a:r>
            <a:br>
              <a:rPr lang="hu-HU" sz="1000" b="1" dirty="0">
                <a:solidFill>
                  <a:schemeClr val="bg1"/>
                </a:solidFill>
                <a:latin typeface="+mn-lt"/>
                <a:cs typeface="+mn-cs"/>
              </a:rPr>
            </a:br>
            <a:r>
              <a:rPr lang="en-US" sz="1000" b="1" dirty="0">
                <a:solidFill>
                  <a:schemeClr val="bg1"/>
                </a:solidFill>
                <a:latin typeface="+mn-lt"/>
                <a:cs typeface="+mn-cs"/>
              </a:rPr>
              <a:t>Department of Measurement and Information Systems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2" y="5572125"/>
            <a:ext cx="251883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12192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914400" y="1374770"/>
            <a:ext cx="103632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828800" y="3246437"/>
            <a:ext cx="85344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190" y="6365879"/>
            <a:ext cx="2130425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333500" y="4725148"/>
            <a:ext cx="952500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198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 University of </a:t>
            </a:r>
            <a:r>
              <a:rPr lang="en-US" sz="2400" b="1" dirty="0">
                <a:latin typeface="+mn-lt"/>
                <a:cs typeface="+mn-cs"/>
              </a:rPr>
              <a:t>Technology</a:t>
            </a:r>
            <a:r>
              <a:rPr lang="hu-HU" sz="2400" b="1" dirty="0">
                <a:latin typeface="+mn-lt"/>
                <a:cs typeface="+mn-cs"/>
              </a:rPr>
              <a:t> and </a:t>
            </a:r>
            <a:r>
              <a:rPr lang="en-US" sz="2400" b="1" dirty="0">
                <a:latin typeface="+mn-lt"/>
                <a:cs typeface="+mn-cs"/>
              </a:rPr>
              <a:t>Economics</a:t>
            </a:r>
            <a:br>
              <a:rPr lang="hu-HU" sz="2400" b="1" dirty="0">
                <a:latin typeface="+mn-lt"/>
                <a:cs typeface="+mn-cs"/>
              </a:rPr>
            </a:br>
            <a:r>
              <a:rPr lang="hu-HU" sz="2400" b="1" dirty="0">
                <a:latin typeface="+mn-lt"/>
                <a:cs typeface="+mn-cs"/>
              </a:rPr>
              <a:t>Fault</a:t>
            </a:r>
            <a:r>
              <a:rPr lang="hu-HU" sz="2400" b="1" baseline="0" dirty="0">
                <a:latin typeface="+mn-lt"/>
                <a:cs typeface="+mn-cs"/>
              </a:rPr>
              <a:t> </a:t>
            </a:r>
            <a:r>
              <a:rPr lang="hu-HU" sz="2400" b="1" baseline="0" dirty="0" err="1">
                <a:latin typeface="+mn-lt"/>
                <a:cs typeface="+mn-cs"/>
              </a:rPr>
              <a:t>Tolerant</a:t>
            </a:r>
            <a:r>
              <a:rPr lang="hu-HU" sz="2400" b="1" baseline="0" dirty="0">
                <a:latin typeface="+mn-lt"/>
                <a:cs typeface="+mn-cs"/>
              </a:rPr>
              <a:t>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720725"/>
          </a:xfrm>
          <a:prstGeom prst="rect">
            <a:avLst/>
          </a:prstGeo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56552" y="836578"/>
            <a:ext cx="5837848" cy="551346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97599" y="836580"/>
            <a:ext cx="5789164" cy="55134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>
          <a:xfrm>
            <a:off x="4724400" y="6476542"/>
            <a:ext cx="2743200" cy="365125"/>
          </a:xfrm>
          <a:prstGeom prst="rect">
            <a:avLst/>
          </a:prstGeom>
        </p:spPr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0459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12192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23282" y="6413501"/>
            <a:ext cx="486621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198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>
                <a:solidFill>
                  <a:schemeClr val="bg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198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>
                <a:solidFill>
                  <a:schemeClr val="bg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2" y="5572125"/>
            <a:ext cx="251883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12192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914400" y="1374770"/>
            <a:ext cx="103632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828800" y="3246437"/>
            <a:ext cx="85344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190" y="6365879"/>
            <a:ext cx="2130425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333500" y="4725148"/>
            <a:ext cx="952500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198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198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2780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128" y="2844795"/>
            <a:ext cx="10368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128" y="4195776"/>
            <a:ext cx="103632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56552" y="836578"/>
            <a:ext cx="5837848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97599" y="836580"/>
            <a:ext cx="5789164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12192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23282" y="6413501"/>
            <a:ext cx="486621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198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>
                <a:solidFill>
                  <a:schemeClr val="tx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198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>
                <a:solidFill>
                  <a:schemeClr val="tx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12192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914400" y="1374770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828800" y="3246437"/>
            <a:ext cx="8534400" cy="12779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333500" y="4725148"/>
            <a:ext cx="952500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198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 University of </a:t>
            </a:r>
            <a:r>
              <a:rPr lang="en-US" sz="2400" b="1" dirty="0">
                <a:latin typeface="+mn-lt"/>
                <a:cs typeface="+mn-cs"/>
              </a:rPr>
              <a:t>Technology</a:t>
            </a:r>
            <a:r>
              <a:rPr lang="hu-HU" sz="2400" b="1" dirty="0">
                <a:latin typeface="+mn-lt"/>
                <a:cs typeface="+mn-cs"/>
              </a:rPr>
              <a:t> and </a:t>
            </a:r>
            <a:r>
              <a:rPr lang="en-US" sz="2400" b="1" dirty="0">
                <a:latin typeface="+mn-lt"/>
                <a:cs typeface="+mn-cs"/>
              </a:rPr>
              <a:t>Economics</a:t>
            </a:r>
            <a:br>
              <a:rPr lang="hu-HU" sz="2400" b="1" dirty="0">
                <a:latin typeface="+mn-lt"/>
                <a:cs typeface="+mn-cs"/>
              </a:rPr>
            </a:br>
            <a:r>
              <a:rPr lang="hu-HU" sz="2400" b="1" dirty="0">
                <a:latin typeface="+mn-lt"/>
                <a:cs typeface="+mn-cs"/>
              </a:rPr>
              <a:t>Fault</a:t>
            </a:r>
            <a:r>
              <a:rPr lang="hu-HU" sz="2400" b="1" baseline="0" dirty="0">
                <a:latin typeface="+mn-lt"/>
                <a:cs typeface="+mn-cs"/>
              </a:rPr>
              <a:t> Tolerant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8" name="Kép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329" y="5572835"/>
            <a:ext cx="2520000" cy="6328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>
          <a:xfrm>
            <a:off x="4724400" y="6476542"/>
            <a:ext cx="2743200" cy="365125"/>
          </a:xfrm>
          <a:prstGeom prst="rect">
            <a:avLst/>
          </a:prstGeom>
        </p:spPr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08002" y="6401937"/>
            <a:ext cx="2139956" cy="4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00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12192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23282" y="6413501"/>
            <a:ext cx="486621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198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+mn-lt"/>
                <a:cs typeface="+mn-cs"/>
              </a:rPr>
              <a:t>Budapest University of Technology and Economics</a:t>
            </a:r>
            <a:br>
              <a:rPr lang="hu-HU" sz="1000" b="1" dirty="0">
                <a:solidFill>
                  <a:schemeClr val="tx1"/>
                </a:solidFill>
                <a:latin typeface="+mn-lt"/>
                <a:cs typeface="+mn-cs"/>
              </a:rPr>
            </a:br>
            <a:r>
              <a:rPr lang="en-US" sz="1000" b="1" dirty="0">
                <a:solidFill>
                  <a:schemeClr val="tx1"/>
                </a:solidFill>
                <a:latin typeface="+mn-lt"/>
                <a:cs typeface="+mn-cs"/>
              </a:rPr>
              <a:t>Department of Measurement and Information Systems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12192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914400" y="1374770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828800" y="3246437"/>
            <a:ext cx="8534400" cy="12779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333500" y="4725148"/>
            <a:ext cx="952500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198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198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8" name="Kép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329" y="5572835"/>
            <a:ext cx="2520000" cy="6328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>
          <a:xfrm>
            <a:off x="4724400" y="6476542"/>
            <a:ext cx="2743200" cy="365125"/>
          </a:xfrm>
          <a:prstGeom prst="rect">
            <a:avLst/>
          </a:prstGeom>
        </p:spPr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08001" y="6400633"/>
            <a:ext cx="2139955" cy="4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76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685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128" y="2844795"/>
            <a:ext cx="10368000" cy="1362075"/>
          </a:xfrm>
          <a:prstGeom prst="rect">
            <a:avLst/>
          </a:prstGeo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128" y="4195776"/>
            <a:ext cx="10363200" cy="1500187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>
          <a:xfrm>
            <a:off x="4724400" y="6476542"/>
            <a:ext cx="2743200" cy="365125"/>
          </a:xfrm>
          <a:prstGeom prst="rect">
            <a:avLst/>
          </a:prstGeom>
        </p:spPr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2789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12192000" cy="381000"/>
          </a:xfrm>
          <a:prstGeom prst="rect">
            <a:avLst/>
          </a:prstGeom>
          <a:gradFill flip="none" rotWithShape="1">
            <a:gsLst>
              <a:gs pos="0">
                <a:srgbClr val="762536"/>
              </a:gs>
              <a:gs pos="50000">
                <a:srgbClr val="762536"/>
              </a:gs>
              <a:gs pos="100000">
                <a:srgbClr val="A3334B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 dirty="0">
              <a:latin typeface="+mn-lt"/>
              <a:cs typeface="+mn-cs"/>
            </a:endParaRPr>
          </a:p>
        </p:txBody>
      </p:sp>
      <p:pic>
        <p:nvPicPr>
          <p:cNvPr id="8" name="Kép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0" y="6491287"/>
            <a:ext cx="1634173" cy="343842"/>
          </a:xfrm>
          <a:prstGeom prst="rect">
            <a:avLst/>
          </a:prstGeom>
        </p:spPr>
      </p:pic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3"/>
            <a:ext cx="12192000" cy="720725"/>
          </a:xfrm>
          <a:prstGeom prst="rect">
            <a:avLst/>
          </a:prstGeom>
          <a:solidFill>
            <a:srgbClr val="76253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90500" y="857253"/>
            <a:ext cx="1181100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pic>
        <p:nvPicPr>
          <p:cNvPr id="3" name="Kép 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606" y="6500180"/>
            <a:ext cx="1399857" cy="334640"/>
          </a:xfrm>
          <a:prstGeom prst="rect">
            <a:avLst/>
          </a:prstGeom>
        </p:spPr>
      </p:pic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>
          <a:xfrm>
            <a:off x="4724400" y="646969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0" r:id="rId2"/>
    <p:sldLayoutId id="2147483650" r:id="rId3"/>
    <p:sldLayoutId id="2147483651" r:id="rId4"/>
    <p:sldLayoutId id="2147483652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428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91" r:id="rId2"/>
    <p:sldLayoutId id="2147483657" r:id="rId3"/>
    <p:sldLayoutId id="2147483658" r:id="rId4"/>
    <p:sldLayoutId id="2147483659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ekerekített téglalap 7">
            <a:extLst>
              <a:ext uri="{FF2B5EF4-FFF2-40B4-BE49-F238E27FC236}">
                <a16:creationId xmlns:a16="http://schemas.microsoft.com/office/drawing/2014/main" id="{BBB60370-8EA0-46A4-84CD-A30D73B41CC1}"/>
              </a:ext>
            </a:extLst>
          </p:cNvPr>
          <p:cNvSpPr/>
          <p:nvPr/>
        </p:nvSpPr>
        <p:spPr>
          <a:xfrm>
            <a:off x="3815145" y="1721654"/>
            <a:ext cx="4861479" cy="1044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700">
                <a:solidFill>
                  <a:srgbClr val="000000"/>
                </a:solidFill>
              </a:rPr>
              <a:t>Gamma          Statechart          Language</a:t>
            </a:r>
          </a:p>
        </p:txBody>
      </p:sp>
      <p:sp>
        <p:nvSpPr>
          <p:cNvPr id="14" name="Lekerekített téglalap 36">
            <a:extLst>
              <a:ext uri="{FF2B5EF4-FFF2-40B4-BE49-F238E27FC236}">
                <a16:creationId xmlns:a16="http://schemas.microsoft.com/office/drawing/2014/main" id="{235CC412-F696-42B4-8778-D5524B592542}"/>
              </a:ext>
            </a:extLst>
          </p:cNvPr>
          <p:cNvSpPr/>
          <p:nvPr/>
        </p:nvSpPr>
        <p:spPr>
          <a:xfrm>
            <a:off x="3994334" y="1903852"/>
            <a:ext cx="1592119" cy="684000"/>
          </a:xfrm>
          <a:prstGeom prst="roundRect">
            <a:avLst>
              <a:gd name="adj" fmla="val 0"/>
            </a:avLst>
          </a:prstGeom>
          <a:solidFill>
            <a:schemeClr val="bg2">
              <a:lumMod val="65000"/>
            </a:schemeClr>
          </a:solidFill>
          <a:ln w="19050">
            <a:solidFill>
              <a:srgbClr val="FF0000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Gamma</a:t>
            </a:r>
            <a:br>
              <a:rPr lang="en-US" sz="2000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statechart</a:t>
            </a:r>
          </a:p>
        </p:txBody>
      </p:sp>
      <p:sp>
        <p:nvSpPr>
          <p:cNvPr id="15" name="Lekerekített téglalap 37">
            <a:extLst>
              <a:ext uri="{FF2B5EF4-FFF2-40B4-BE49-F238E27FC236}">
                <a16:creationId xmlns:a16="http://schemas.microsoft.com/office/drawing/2014/main" id="{26AE7810-81A8-4EC7-B075-43B1AD0DA75B}"/>
              </a:ext>
            </a:extLst>
          </p:cNvPr>
          <p:cNvSpPr/>
          <p:nvPr/>
        </p:nvSpPr>
        <p:spPr>
          <a:xfrm>
            <a:off x="5938334" y="1903852"/>
            <a:ext cx="1592119" cy="684000"/>
          </a:xfrm>
          <a:prstGeom prst="roundRect">
            <a:avLst>
              <a:gd name="adj" fmla="val 0"/>
            </a:avLst>
          </a:prstGeom>
          <a:solidFill>
            <a:schemeClr val="bg2">
              <a:lumMod val="65000"/>
            </a:schemeClr>
          </a:solidFill>
          <a:ln w="19050">
            <a:solidFill>
              <a:srgbClr val="FF0000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Gamma statechart</a:t>
            </a:r>
          </a:p>
        </p:txBody>
      </p:sp>
      <p:sp>
        <p:nvSpPr>
          <p:cNvPr id="33" name="Beszédbuborék: lekerekített sarkú téglalap 5">
            <a:extLst>
              <a:ext uri="{FF2B5EF4-FFF2-40B4-BE49-F238E27FC236}">
                <a16:creationId xmlns:a16="http://schemas.microsoft.com/office/drawing/2014/main" id="{D1ABEB3E-63DA-4CAD-8F1D-643609185F3C}"/>
              </a:ext>
            </a:extLst>
          </p:cNvPr>
          <p:cNvSpPr/>
          <p:nvPr/>
        </p:nvSpPr>
        <p:spPr>
          <a:xfrm rot="5400000">
            <a:off x="1904379" y="3017152"/>
            <a:ext cx="3212416" cy="621419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  <a:lumOff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Validation</a:t>
            </a:r>
          </a:p>
        </p:txBody>
      </p:sp>
      <p:sp>
        <p:nvSpPr>
          <p:cNvPr id="80" name="Lekerekített téglalap 7">
            <a:extLst>
              <a:ext uri="{FF2B5EF4-FFF2-40B4-BE49-F238E27FC236}">
                <a16:creationId xmlns:a16="http://schemas.microsoft.com/office/drawing/2014/main" id="{CECDF0CB-C883-4576-A8F5-09FCDC550A22}"/>
              </a:ext>
            </a:extLst>
          </p:cNvPr>
          <p:cNvSpPr/>
          <p:nvPr/>
        </p:nvSpPr>
        <p:spPr>
          <a:xfrm>
            <a:off x="3815145" y="3033568"/>
            <a:ext cx="4860000" cy="19005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>
                <a:solidFill>
                  <a:srgbClr val="000000"/>
                </a:solidFill>
              </a:rPr>
              <a:t>Gamma          Composition          Language</a:t>
            </a:r>
          </a:p>
        </p:txBody>
      </p:sp>
      <p:sp>
        <p:nvSpPr>
          <p:cNvPr id="88" name="Lekerekített téglalap 44">
            <a:extLst>
              <a:ext uri="{FF2B5EF4-FFF2-40B4-BE49-F238E27FC236}">
                <a16:creationId xmlns:a16="http://schemas.microsoft.com/office/drawing/2014/main" id="{1819DB2F-AF64-4850-B238-4A022048780F}"/>
              </a:ext>
            </a:extLst>
          </p:cNvPr>
          <p:cNvSpPr/>
          <p:nvPr/>
        </p:nvSpPr>
        <p:spPr>
          <a:xfrm>
            <a:off x="3994333" y="3200694"/>
            <a:ext cx="3536119" cy="378000"/>
          </a:xfrm>
          <a:prstGeom prst="roundRect">
            <a:avLst>
              <a:gd name="adj" fmla="val 0"/>
            </a:avLst>
          </a:prstGeom>
          <a:solidFill>
            <a:schemeClr val="bg2">
              <a:lumMod val="65000"/>
            </a:schemeClr>
          </a:solidFill>
          <a:ln w="19050">
            <a:solidFill>
              <a:schemeClr val="tx1"/>
            </a:solidFill>
            <a:prstDash val="lg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GCL model</a:t>
            </a:r>
          </a:p>
        </p:txBody>
      </p:sp>
      <p:sp>
        <p:nvSpPr>
          <p:cNvPr id="118" name="Lekerekített téglalap 7">
            <a:extLst>
              <a:ext uri="{FF2B5EF4-FFF2-40B4-BE49-F238E27FC236}">
                <a16:creationId xmlns:a16="http://schemas.microsoft.com/office/drawing/2014/main" id="{1F4F57A7-7E61-41EC-83B8-41BD0C066960}"/>
              </a:ext>
            </a:extLst>
          </p:cNvPr>
          <p:cNvSpPr/>
          <p:nvPr/>
        </p:nvSpPr>
        <p:spPr>
          <a:xfrm>
            <a:off x="25232" y="5278952"/>
            <a:ext cx="2891571" cy="155567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>
                <a:solidFill>
                  <a:srgbClr val="000000"/>
                </a:solidFill>
              </a:rPr>
              <a:t>Gamma Trace          Language</a:t>
            </a:r>
          </a:p>
        </p:txBody>
      </p:sp>
      <p:sp>
        <p:nvSpPr>
          <p:cNvPr id="119" name="Lekerekített téglalap 39">
            <a:extLst>
              <a:ext uri="{FF2B5EF4-FFF2-40B4-BE49-F238E27FC236}">
                <a16:creationId xmlns:a16="http://schemas.microsoft.com/office/drawing/2014/main" id="{06429B4D-3DA3-48BE-8959-620E74D64E8E}"/>
              </a:ext>
            </a:extLst>
          </p:cNvPr>
          <p:cNvSpPr/>
          <p:nvPr/>
        </p:nvSpPr>
        <p:spPr>
          <a:xfrm>
            <a:off x="216000" y="5699031"/>
            <a:ext cx="1843200" cy="684000"/>
          </a:xfrm>
          <a:prstGeom prst="roundRect">
            <a:avLst>
              <a:gd name="adj" fmla="val 0"/>
            </a:avLst>
          </a:prstGeom>
          <a:solidFill>
            <a:schemeClr val="bg2">
              <a:lumMod val="6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Abstract test cases</a:t>
            </a:r>
          </a:p>
        </p:txBody>
      </p:sp>
      <p:sp>
        <p:nvSpPr>
          <p:cNvPr id="121" name="Lekerekített téglalap 7">
            <a:extLst>
              <a:ext uri="{FF2B5EF4-FFF2-40B4-BE49-F238E27FC236}">
                <a16:creationId xmlns:a16="http://schemas.microsoft.com/office/drawing/2014/main" id="{73C73CD6-9817-4E47-BC27-87E4D1064951}"/>
              </a:ext>
            </a:extLst>
          </p:cNvPr>
          <p:cNvSpPr/>
          <p:nvPr/>
        </p:nvSpPr>
        <p:spPr>
          <a:xfrm>
            <a:off x="25232" y="1721654"/>
            <a:ext cx="2891571" cy="321241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36000" tIns="72000" rIns="36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>
                <a:solidFill>
                  <a:srgbClr val="000000"/>
                </a:solidFill>
              </a:rPr>
              <a:t>General-purpose</a:t>
            </a:r>
            <a:br>
              <a:rPr lang="en-US" sz="1700">
                <a:solidFill>
                  <a:srgbClr val="000000"/>
                </a:solidFill>
              </a:rPr>
            </a:br>
            <a:r>
              <a:rPr lang="en-US" sz="1700">
                <a:solidFill>
                  <a:srgbClr val="000000"/>
                </a:solidFill>
              </a:rPr>
              <a:t>programming language</a:t>
            </a:r>
          </a:p>
        </p:txBody>
      </p:sp>
      <p:sp>
        <p:nvSpPr>
          <p:cNvPr id="9" name="Téglalap 47">
            <a:extLst>
              <a:ext uri="{FF2B5EF4-FFF2-40B4-BE49-F238E27FC236}">
                <a16:creationId xmlns:a16="http://schemas.microsoft.com/office/drawing/2014/main" id="{FDD668C1-2D3F-47E4-83CC-43D856E31B87}"/>
              </a:ext>
            </a:extLst>
          </p:cNvPr>
          <p:cNvSpPr/>
          <p:nvPr/>
        </p:nvSpPr>
        <p:spPr>
          <a:xfrm>
            <a:off x="216000" y="2160000"/>
            <a:ext cx="1843200" cy="684000"/>
          </a:xfrm>
          <a:prstGeom prst="roundRect">
            <a:avLst>
              <a:gd name="adj" fmla="val 0"/>
            </a:avLst>
          </a:prstGeom>
          <a:solidFill>
            <a:schemeClr val="bg2">
              <a:lumMod val="65000"/>
            </a:schemeClr>
          </a:solidFill>
          <a:ln w="19050">
            <a:solidFill>
              <a:schemeClr val="tx1"/>
            </a:solidFill>
            <a:prstDash val="lg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System implementation</a:t>
            </a:r>
          </a:p>
        </p:txBody>
      </p:sp>
      <p:sp>
        <p:nvSpPr>
          <p:cNvPr id="125" name="Téglalap 47">
            <a:extLst>
              <a:ext uri="{FF2B5EF4-FFF2-40B4-BE49-F238E27FC236}">
                <a16:creationId xmlns:a16="http://schemas.microsoft.com/office/drawing/2014/main" id="{C4345D80-843D-4895-9EE4-3E34F1060572}"/>
              </a:ext>
            </a:extLst>
          </p:cNvPr>
          <p:cNvSpPr/>
          <p:nvPr/>
        </p:nvSpPr>
        <p:spPr>
          <a:xfrm>
            <a:off x="214492" y="3807908"/>
            <a:ext cx="1843200" cy="684000"/>
          </a:xfrm>
          <a:prstGeom prst="roundRect">
            <a:avLst>
              <a:gd name="adj" fmla="val 0"/>
            </a:avLst>
          </a:prstGeom>
          <a:solidFill>
            <a:schemeClr val="bg2">
              <a:lumMod val="6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Test suite implementation</a:t>
            </a:r>
          </a:p>
        </p:txBody>
      </p:sp>
      <p:cxnSp>
        <p:nvCxnSpPr>
          <p:cNvPr id="135" name="Szögletes összekötő 170">
            <a:extLst>
              <a:ext uri="{FF2B5EF4-FFF2-40B4-BE49-F238E27FC236}">
                <a16:creationId xmlns:a16="http://schemas.microsoft.com/office/drawing/2014/main" id="{AB6710E7-8921-48BE-B98F-9007AE0CA009}"/>
              </a:ext>
            </a:extLst>
          </p:cNvPr>
          <p:cNvCxnSpPr>
            <a:cxnSpLocks/>
            <a:stCxn id="119" idx="0"/>
            <a:endCxn id="125" idx="2"/>
          </p:cNvCxnSpPr>
          <p:nvPr/>
        </p:nvCxnSpPr>
        <p:spPr>
          <a:xfrm rot="16200000" flipV="1">
            <a:off x="533285" y="5094716"/>
            <a:ext cx="1207123" cy="150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zögletes összekötő 170">
            <a:extLst>
              <a:ext uri="{FF2B5EF4-FFF2-40B4-BE49-F238E27FC236}">
                <a16:creationId xmlns:a16="http://schemas.microsoft.com/office/drawing/2014/main" id="{D19EB3C7-6B5A-4C7D-8CF0-434316CFBBA1}"/>
              </a:ext>
            </a:extLst>
          </p:cNvPr>
          <p:cNvCxnSpPr>
            <a:cxnSpLocks/>
          </p:cNvCxnSpPr>
          <p:nvPr/>
        </p:nvCxnSpPr>
        <p:spPr>
          <a:xfrm rot="10800000">
            <a:off x="1302846" y="6382081"/>
            <a:ext cx="5061521" cy="335896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zögletes összekötő 170">
            <a:extLst>
              <a:ext uri="{FF2B5EF4-FFF2-40B4-BE49-F238E27FC236}">
                <a16:creationId xmlns:a16="http://schemas.microsoft.com/office/drawing/2014/main" id="{F6171325-BEFD-45D9-B5DE-1843FE3EC621}"/>
              </a:ext>
            </a:extLst>
          </p:cNvPr>
          <p:cNvCxnSpPr>
            <a:cxnSpLocks/>
            <a:stCxn id="125" idx="0"/>
            <a:endCxn id="9" idx="2"/>
          </p:cNvCxnSpPr>
          <p:nvPr/>
        </p:nvCxnSpPr>
        <p:spPr>
          <a:xfrm rot="5400000" flipH="1" flipV="1">
            <a:off x="654892" y="3325200"/>
            <a:ext cx="963908" cy="150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zövegdoboz 30">
            <a:extLst>
              <a:ext uri="{FF2B5EF4-FFF2-40B4-BE49-F238E27FC236}">
                <a16:creationId xmlns:a16="http://schemas.microsoft.com/office/drawing/2014/main" id="{8B4EE929-D7DE-4484-8CFE-5798EB0AFFF3}"/>
              </a:ext>
            </a:extLst>
          </p:cNvPr>
          <p:cNvSpPr txBox="1"/>
          <p:nvPr/>
        </p:nvSpPr>
        <p:spPr>
          <a:xfrm rot="5400000">
            <a:off x="850133" y="3166952"/>
            <a:ext cx="110946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/>
              <a:t>Execution</a:t>
            </a:r>
          </a:p>
        </p:txBody>
      </p:sp>
      <p:cxnSp>
        <p:nvCxnSpPr>
          <p:cNvPr id="161" name="Szögletes összekötő 46">
            <a:extLst>
              <a:ext uri="{FF2B5EF4-FFF2-40B4-BE49-F238E27FC236}">
                <a16:creationId xmlns:a16="http://schemas.microsoft.com/office/drawing/2014/main" id="{3EF0A5F4-28AF-4472-84A3-F949DAF630F8}"/>
              </a:ext>
            </a:extLst>
          </p:cNvPr>
          <p:cNvCxnSpPr>
            <a:cxnSpLocks/>
            <a:stCxn id="88" idx="0"/>
            <a:endCxn id="14" idx="2"/>
          </p:cNvCxnSpPr>
          <p:nvPr/>
        </p:nvCxnSpPr>
        <p:spPr>
          <a:xfrm rot="16200000" flipV="1">
            <a:off x="4969973" y="2408273"/>
            <a:ext cx="612842" cy="97199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zögletes összekötő 46">
            <a:extLst>
              <a:ext uri="{FF2B5EF4-FFF2-40B4-BE49-F238E27FC236}">
                <a16:creationId xmlns:a16="http://schemas.microsoft.com/office/drawing/2014/main" id="{94BBD468-FF9A-41E0-85F3-9D37068F729F}"/>
              </a:ext>
            </a:extLst>
          </p:cNvPr>
          <p:cNvCxnSpPr>
            <a:cxnSpLocks/>
            <a:stCxn id="88" idx="0"/>
            <a:endCxn id="15" idx="2"/>
          </p:cNvCxnSpPr>
          <p:nvPr/>
        </p:nvCxnSpPr>
        <p:spPr>
          <a:xfrm rot="5400000" flipH="1" flipV="1">
            <a:off x="5941972" y="2408273"/>
            <a:ext cx="612842" cy="9720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Lekerekített téglalap 38">
            <a:extLst>
              <a:ext uri="{FF2B5EF4-FFF2-40B4-BE49-F238E27FC236}">
                <a16:creationId xmlns:a16="http://schemas.microsoft.com/office/drawing/2014/main" id="{9C862F15-3C6C-4DE4-894B-BD69D4FAF530}"/>
              </a:ext>
            </a:extLst>
          </p:cNvPr>
          <p:cNvSpPr/>
          <p:nvPr/>
        </p:nvSpPr>
        <p:spPr>
          <a:xfrm>
            <a:off x="3826334" y="7090"/>
            <a:ext cx="1967585" cy="147490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>
              <a:solidFill>
                <a:srgbClr val="000000"/>
              </a:solidFill>
            </a:endParaRPr>
          </a:p>
        </p:txBody>
      </p:sp>
      <p:sp>
        <p:nvSpPr>
          <p:cNvPr id="239" name="Szövegdoboz 41">
            <a:extLst>
              <a:ext uri="{FF2B5EF4-FFF2-40B4-BE49-F238E27FC236}">
                <a16:creationId xmlns:a16="http://schemas.microsoft.com/office/drawing/2014/main" id="{74748481-7CDC-4DE7-AF52-D9C77C4AEF84}"/>
              </a:ext>
            </a:extLst>
          </p:cNvPr>
          <p:cNvSpPr txBox="1"/>
          <p:nvPr/>
        </p:nvSpPr>
        <p:spPr>
          <a:xfrm>
            <a:off x="3826334" y="37302"/>
            <a:ext cx="196758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/>
              <a:t>Statechart language</a:t>
            </a:r>
            <a:br>
              <a:rPr lang="en-US" sz="1700"/>
            </a:br>
            <a:r>
              <a:rPr lang="en-US" sz="1700"/>
              <a:t>(frontend)</a:t>
            </a:r>
          </a:p>
        </p:txBody>
      </p:sp>
      <p:sp>
        <p:nvSpPr>
          <p:cNvPr id="12" name="Lekerekített téglalap 119">
            <a:extLst>
              <a:ext uri="{FF2B5EF4-FFF2-40B4-BE49-F238E27FC236}">
                <a16:creationId xmlns:a16="http://schemas.microsoft.com/office/drawing/2014/main" id="{91D2C259-7D4D-4DD7-8C23-DC783F4B7618}"/>
              </a:ext>
            </a:extLst>
          </p:cNvPr>
          <p:cNvSpPr/>
          <p:nvPr/>
        </p:nvSpPr>
        <p:spPr>
          <a:xfrm>
            <a:off x="3994334" y="657992"/>
            <a:ext cx="1612565" cy="684000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Engineering statechart</a:t>
            </a:r>
          </a:p>
        </p:txBody>
      </p:sp>
      <p:sp>
        <p:nvSpPr>
          <p:cNvPr id="245" name="Lekerekített téglalap 38">
            <a:extLst>
              <a:ext uri="{FF2B5EF4-FFF2-40B4-BE49-F238E27FC236}">
                <a16:creationId xmlns:a16="http://schemas.microsoft.com/office/drawing/2014/main" id="{5BA289DC-449B-40A2-B10E-6DD31BB6E2B6}"/>
              </a:ext>
            </a:extLst>
          </p:cNvPr>
          <p:cNvSpPr/>
          <p:nvPr/>
        </p:nvSpPr>
        <p:spPr>
          <a:xfrm>
            <a:off x="5786275" y="10633"/>
            <a:ext cx="1967585" cy="147490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>
              <a:solidFill>
                <a:srgbClr val="000000"/>
              </a:solidFill>
            </a:endParaRPr>
          </a:p>
        </p:txBody>
      </p:sp>
      <p:sp>
        <p:nvSpPr>
          <p:cNvPr id="246" name="Szövegdoboz 41">
            <a:extLst>
              <a:ext uri="{FF2B5EF4-FFF2-40B4-BE49-F238E27FC236}">
                <a16:creationId xmlns:a16="http://schemas.microsoft.com/office/drawing/2014/main" id="{27CB7874-62AB-4834-B569-8E1E17726549}"/>
              </a:ext>
            </a:extLst>
          </p:cNvPr>
          <p:cNvSpPr txBox="1"/>
          <p:nvPr/>
        </p:nvSpPr>
        <p:spPr>
          <a:xfrm>
            <a:off x="5793918" y="34033"/>
            <a:ext cx="196758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 err="1"/>
              <a:t>Statechart</a:t>
            </a:r>
            <a:r>
              <a:rPr lang="en-US" sz="1700" dirty="0"/>
              <a:t> language</a:t>
            </a:r>
            <a:br>
              <a:rPr lang="en-US" sz="1700" dirty="0"/>
            </a:br>
            <a:r>
              <a:rPr lang="en-US" sz="1700" dirty="0"/>
              <a:t>(frontend)</a:t>
            </a:r>
          </a:p>
        </p:txBody>
      </p:sp>
      <p:sp>
        <p:nvSpPr>
          <p:cNvPr id="13" name="Lekerekített téglalap 33">
            <a:extLst>
              <a:ext uri="{FF2B5EF4-FFF2-40B4-BE49-F238E27FC236}">
                <a16:creationId xmlns:a16="http://schemas.microsoft.com/office/drawing/2014/main" id="{57DD6CAD-A562-4C4C-BFD4-CFA5F1017E6B}"/>
              </a:ext>
            </a:extLst>
          </p:cNvPr>
          <p:cNvSpPr/>
          <p:nvPr/>
        </p:nvSpPr>
        <p:spPr>
          <a:xfrm>
            <a:off x="5938334" y="650315"/>
            <a:ext cx="1592119" cy="684000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Engineering statechart</a:t>
            </a:r>
          </a:p>
        </p:txBody>
      </p:sp>
      <p:cxnSp>
        <p:nvCxnSpPr>
          <p:cNvPr id="30" name="Szögletes összekötő 170">
            <a:extLst>
              <a:ext uri="{FF2B5EF4-FFF2-40B4-BE49-F238E27FC236}">
                <a16:creationId xmlns:a16="http://schemas.microsoft.com/office/drawing/2014/main" id="{BAD6C589-7FE6-4880-B5D6-BFD1E3436115}"/>
              </a:ext>
            </a:extLst>
          </p:cNvPr>
          <p:cNvCxnSpPr>
            <a:cxnSpLocks/>
            <a:stCxn id="12" idx="1"/>
            <a:endCxn id="9" idx="0"/>
          </p:cNvCxnSpPr>
          <p:nvPr/>
        </p:nvCxnSpPr>
        <p:spPr>
          <a:xfrm rot="10800000" flipV="1">
            <a:off x="1137600" y="999992"/>
            <a:ext cx="2856734" cy="1160008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zögletes összekötő 46">
            <a:extLst>
              <a:ext uri="{FF2B5EF4-FFF2-40B4-BE49-F238E27FC236}">
                <a16:creationId xmlns:a16="http://schemas.microsoft.com/office/drawing/2014/main" id="{E4127752-58DF-45C8-9679-F96C5AF109A8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rot="5400000">
            <a:off x="6455976" y="1625433"/>
            <a:ext cx="569537" cy="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zögletes összekötő 46">
            <a:extLst>
              <a:ext uri="{FF2B5EF4-FFF2-40B4-BE49-F238E27FC236}">
                <a16:creationId xmlns:a16="http://schemas.microsoft.com/office/drawing/2014/main" id="{F78EBE40-CB8B-4C51-B762-C90ADFD6EC3B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rot="5400000">
            <a:off x="4519687" y="1622922"/>
            <a:ext cx="561860" cy="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zögletes összekötő 170">
            <a:extLst>
              <a:ext uri="{FF2B5EF4-FFF2-40B4-BE49-F238E27FC236}">
                <a16:creationId xmlns:a16="http://schemas.microsoft.com/office/drawing/2014/main" id="{E621B18F-A1FD-4368-A945-B22E2077B765}"/>
              </a:ext>
            </a:extLst>
          </p:cNvPr>
          <p:cNvCxnSpPr>
            <a:cxnSpLocks/>
            <a:endCxn id="119" idx="2"/>
          </p:cNvCxnSpPr>
          <p:nvPr/>
        </p:nvCxnSpPr>
        <p:spPr>
          <a:xfrm rot="10800000">
            <a:off x="1137601" y="6383031"/>
            <a:ext cx="5787227" cy="400936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Lekerekített téglalap 38">
            <a:extLst>
              <a:ext uri="{FF2B5EF4-FFF2-40B4-BE49-F238E27FC236}">
                <a16:creationId xmlns:a16="http://schemas.microsoft.com/office/drawing/2014/main" id="{3803A2FD-47EA-422A-9429-F83E88278FC8}"/>
              </a:ext>
            </a:extLst>
          </p:cNvPr>
          <p:cNvSpPr/>
          <p:nvPr/>
        </p:nvSpPr>
        <p:spPr>
          <a:xfrm>
            <a:off x="6585006" y="5278953"/>
            <a:ext cx="2613885" cy="1566312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35" name="Lekerekített téglalap 152">
            <a:extLst>
              <a:ext uri="{FF2B5EF4-FFF2-40B4-BE49-F238E27FC236}">
                <a16:creationId xmlns:a16="http://schemas.microsoft.com/office/drawing/2014/main" id="{FDD8C3C6-5B08-4262-916B-ACC99F544108}"/>
              </a:ext>
            </a:extLst>
          </p:cNvPr>
          <p:cNvSpPr/>
          <p:nvPr/>
        </p:nvSpPr>
        <p:spPr>
          <a:xfrm>
            <a:off x="8130848" y="5491860"/>
            <a:ext cx="801351" cy="3050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65">
                <a:solidFill>
                  <a:schemeClr val="tx1"/>
                </a:solidFill>
              </a:rPr>
              <a:t>Property</a:t>
            </a:r>
          </a:p>
        </p:txBody>
      </p:sp>
      <p:sp>
        <p:nvSpPr>
          <p:cNvPr id="236" name="Lekerekített téglalap 159">
            <a:extLst>
              <a:ext uri="{FF2B5EF4-FFF2-40B4-BE49-F238E27FC236}">
                <a16:creationId xmlns:a16="http://schemas.microsoft.com/office/drawing/2014/main" id="{AC38328F-0D0B-427E-9128-8D7AB2AFAA90}"/>
              </a:ext>
            </a:extLst>
          </p:cNvPr>
          <p:cNvSpPr/>
          <p:nvPr/>
        </p:nvSpPr>
        <p:spPr>
          <a:xfrm>
            <a:off x="8130848" y="5979056"/>
            <a:ext cx="801351" cy="3050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65">
                <a:solidFill>
                  <a:schemeClr val="tx1"/>
                </a:solidFill>
              </a:rPr>
              <a:t>Property</a:t>
            </a:r>
          </a:p>
        </p:txBody>
      </p:sp>
      <p:sp>
        <p:nvSpPr>
          <p:cNvPr id="237" name="Lekerekített téglalap 65">
            <a:extLst>
              <a:ext uri="{FF2B5EF4-FFF2-40B4-BE49-F238E27FC236}">
                <a16:creationId xmlns:a16="http://schemas.microsoft.com/office/drawing/2014/main" id="{3AC70812-CCA5-430C-9521-A4523D0D3F58}"/>
              </a:ext>
            </a:extLst>
          </p:cNvPr>
          <p:cNvSpPr/>
          <p:nvPr/>
        </p:nvSpPr>
        <p:spPr>
          <a:xfrm>
            <a:off x="7993826" y="5439666"/>
            <a:ext cx="1068273" cy="90000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ot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··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40" name="Lekerekített téglalap 44">
            <a:extLst>
              <a:ext uri="{FF2B5EF4-FFF2-40B4-BE49-F238E27FC236}">
                <a16:creationId xmlns:a16="http://schemas.microsoft.com/office/drawing/2014/main" id="{0671B890-37E0-4C5E-8CAB-83C639EBE2C3}"/>
              </a:ext>
            </a:extLst>
          </p:cNvPr>
          <p:cNvSpPr/>
          <p:nvPr/>
        </p:nvSpPr>
        <p:spPr>
          <a:xfrm>
            <a:off x="6740419" y="5446568"/>
            <a:ext cx="1068273" cy="864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  <a:prstDash val="lg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Analysis model</a:t>
            </a:r>
          </a:p>
        </p:txBody>
      </p:sp>
      <p:sp>
        <p:nvSpPr>
          <p:cNvPr id="242" name="Szövegdoboz 41">
            <a:extLst>
              <a:ext uri="{FF2B5EF4-FFF2-40B4-BE49-F238E27FC236}">
                <a16:creationId xmlns:a16="http://schemas.microsoft.com/office/drawing/2014/main" id="{4397C2F7-0694-4AD4-BFDF-7C16F5C6FE25}"/>
              </a:ext>
            </a:extLst>
          </p:cNvPr>
          <p:cNvSpPr txBox="1"/>
          <p:nvPr/>
        </p:nvSpPr>
        <p:spPr>
          <a:xfrm>
            <a:off x="6924823" y="6261762"/>
            <a:ext cx="195287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/>
              <a:t>Analysis language</a:t>
            </a:r>
            <a:br>
              <a:rPr lang="en-US" sz="1700"/>
            </a:br>
            <a:r>
              <a:rPr lang="en-US" sz="1700"/>
              <a:t>(backend)</a:t>
            </a:r>
          </a:p>
        </p:txBody>
      </p:sp>
      <p:sp>
        <p:nvSpPr>
          <p:cNvPr id="16" name="Lekerekített téglalap 38">
            <a:extLst>
              <a:ext uri="{FF2B5EF4-FFF2-40B4-BE49-F238E27FC236}">
                <a16:creationId xmlns:a16="http://schemas.microsoft.com/office/drawing/2014/main" id="{4DA03F62-2AED-4FE4-B67F-9F8C925063B3}"/>
              </a:ext>
            </a:extLst>
          </p:cNvPr>
          <p:cNvSpPr/>
          <p:nvPr/>
        </p:nvSpPr>
        <p:spPr>
          <a:xfrm>
            <a:off x="3775772" y="5281056"/>
            <a:ext cx="2613885" cy="156631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>
              <a:solidFill>
                <a:srgbClr val="000000"/>
              </a:solidFill>
            </a:endParaRPr>
          </a:p>
        </p:txBody>
      </p:sp>
      <p:sp>
        <p:nvSpPr>
          <p:cNvPr id="25" name="Lekerekített téglalap 152">
            <a:extLst>
              <a:ext uri="{FF2B5EF4-FFF2-40B4-BE49-F238E27FC236}">
                <a16:creationId xmlns:a16="http://schemas.microsoft.com/office/drawing/2014/main" id="{A1480F1D-4D95-4AFC-B795-105A6FFB96E5}"/>
              </a:ext>
            </a:extLst>
          </p:cNvPr>
          <p:cNvSpPr/>
          <p:nvPr/>
        </p:nvSpPr>
        <p:spPr>
          <a:xfrm>
            <a:off x="5321613" y="5493962"/>
            <a:ext cx="801351" cy="305036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65">
                <a:solidFill>
                  <a:schemeClr val="tx1"/>
                </a:solidFill>
              </a:rPr>
              <a:t>Property</a:t>
            </a:r>
          </a:p>
        </p:txBody>
      </p:sp>
      <p:sp>
        <p:nvSpPr>
          <p:cNvPr id="26" name="Lekerekített téglalap 159">
            <a:extLst>
              <a:ext uri="{FF2B5EF4-FFF2-40B4-BE49-F238E27FC236}">
                <a16:creationId xmlns:a16="http://schemas.microsoft.com/office/drawing/2014/main" id="{BDB08584-4CD2-4FE5-A8EC-4B95D0C25230}"/>
              </a:ext>
            </a:extLst>
          </p:cNvPr>
          <p:cNvSpPr/>
          <p:nvPr/>
        </p:nvSpPr>
        <p:spPr>
          <a:xfrm>
            <a:off x="5321613" y="5981159"/>
            <a:ext cx="801351" cy="305036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65">
                <a:solidFill>
                  <a:schemeClr val="tx1"/>
                </a:solidFill>
              </a:rPr>
              <a:t>Property</a:t>
            </a:r>
          </a:p>
        </p:txBody>
      </p:sp>
      <p:sp>
        <p:nvSpPr>
          <p:cNvPr id="27" name="Szövegdoboz 41">
            <a:extLst>
              <a:ext uri="{FF2B5EF4-FFF2-40B4-BE49-F238E27FC236}">
                <a16:creationId xmlns:a16="http://schemas.microsoft.com/office/drawing/2014/main" id="{9086A54A-856C-45EC-8B2B-0AA4607E9567}"/>
              </a:ext>
            </a:extLst>
          </p:cNvPr>
          <p:cNvSpPr txBox="1"/>
          <p:nvPr/>
        </p:nvSpPr>
        <p:spPr>
          <a:xfrm>
            <a:off x="4148312" y="6267596"/>
            <a:ext cx="195287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/>
              <a:t>Analysis language</a:t>
            </a:r>
            <a:br>
              <a:rPr lang="en-US" sz="1700"/>
            </a:br>
            <a:r>
              <a:rPr lang="en-US" sz="1700"/>
              <a:t>(backend)</a:t>
            </a:r>
          </a:p>
        </p:txBody>
      </p:sp>
      <p:sp>
        <p:nvSpPr>
          <p:cNvPr id="28" name="Lekerekített téglalap 65">
            <a:extLst>
              <a:ext uri="{FF2B5EF4-FFF2-40B4-BE49-F238E27FC236}">
                <a16:creationId xmlns:a16="http://schemas.microsoft.com/office/drawing/2014/main" id="{7CF4A15D-A930-4B83-91E9-63B1DD56515F}"/>
              </a:ext>
            </a:extLst>
          </p:cNvPr>
          <p:cNvSpPr/>
          <p:nvPr/>
        </p:nvSpPr>
        <p:spPr>
          <a:xfrm>
            <a:off x="5184591" y="5441768"/>
            <a:ext cx="1068273" cy="90000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ot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··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9" name="Lekerekített téglalap 44">
            <a:extLst>
              <a:ext uri="{FF2B5EF4-FFF2-40B4-BE49-F238E27FC236}">
                <a16:creationId xmlns:a16="http://schemas.microsoft.com/office/drawing/2014/main" id="{ADD442BE-6A2D-4D05-8BD9-3D79F4B6E9F0}"/>
              </a:ext>
            </a:extLst>
          </p:cNvPr>
          <p:cNvSpPr/>
          <p:nvPr/>
        </p:nvSpPr>
        <p:spPr>
          <a:xfrm>
            <a:off x="3931186" y="5448669"/>
            <a:ext cx="1068273" cy="864000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  <a:prstDash val="lg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Analysis model</a:t>
            </a:r>
          </a:p>
        </p:txBody>
      </p:sp>
      <p:sp>
        <p:nvSpPr>
          <p:cNvPr id="4" name="Lekerekített téglalap 7">
            <a:extLst>
              <a:ext uri="{FF2B5EF4-FFF2-40B4-BE49-F238E27FC236}">
                <a16:creationId xmlns:a16="http://schemas.microsoft.com/office/drawing/2014/main" id="{180DD193-6D38-4115-A5A9-5332EE8A3246}"/>
              </a:ext>
            </a:extLst>
          </p:cNvPr>
          <p:cNvSpPr/>
          <p:nvPr/>
        </p:nvSpPr>
        <p:spPr>
          <a:xfrm>
            <a:off x="8931752" y="3296236"/>
            <a:ext cx="2399265" cy="135537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>
                <a:solidFill>
                  <a:srgbClr val="000000"/>
                </a:solidFill>
              </a:rPr>
              <a:t>Gamma          Property          Language</a:t>
            </a:r>
          </a:p>
        </p:txBody>
      </p:sp>
      <p:sp>
        <p:nvSpPr>
          <p:cNvPr id="5" name="Lekerekített téglalap 152">
            <a:extLst>
              <a:ext uri="{FF2B5EF4-FFF2-40B4-BE49-F238E27FC236}">
                <a16:creationId xmlns:a16="http://schemas.microsoft.com/office/drawing/2014/main" id="{494391DF-47B1-4335-8E16-3FE10645C018}"/>
              </a:ext>
            </a:extLst>
          </p:cNvPr>
          <p:cNvSpPr/>
          <p:nvPr/>
        </p:nvSpPr>
        <p:spPr>
          <a:xfrm>
            <a:off x="9310033" y="3593297"/>
            <a:ext cx="801351" cy="305036"/>
          </a:xfrm>
          <a:prstGeom prst="roundRect">
            <a:avLst>
              <a:gd name="adj" fmla="val 0"/>
            </a:avLst>
          </a:prstGeom>
          <a:solidFill>
            <a:schemeClr val="bg2">
              <a:lumMod val="65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65">
                <a:solidFill>
                  <a:schemeClr val="tx1"/>
                </a:solidFill>
              </a:rPr>
              <a:t>Property</a:t>
            </a:r>
          </a:p>
        </p:txBody>
      </p:sp>
      <p:sp>
        <p:nvSpPr>
          <p:cNvPr id="6" name="Lekerekített téglalap 159">
            <a:extLst>
              <a:ext uri="{FF2B5EF4-FFF2-40B4-BE49-F238E27FC236}">
                <a16:creationId xmlns:a16="http://schemas.microsoft.com/office/drawing/2014/main" id="{86B9DE35-0FAB-4920-AA42-24555B222746}"/>
              </a:ext>
            </a:extLst>
          </p:cNvPr>
          <p:cNvSpPr/>
          <p:nvPr/>
        </p:nvSpPr>
        <p:spPr>
          <a:xfrm>
            <a:off x="9310033" y="4080493"/>
            <a:ext cx="801351" cy="305036"/>
          </a:xfrm>
          <a:prstGeom prst="roundRect">
            <a:avLst>
              <a:gd name="adj" fmla="val 0"/>
            </a:avLst>
          </a:prstGeom>
          <a:solidFill>
            <a:schemeClr val="bg2">
              <a:lumMod val="65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65" dirty="0">
                <a:solidFill>
                  <a:schemeClr val="tx1"/>
                </a:solidFill>
              </a:rPr>
              <a:t>Property</a:t>
            </a:r>
          </a:p>
        </p:txBody>
      </p:sp>
      <p:sp>
        <p:nvSpPr>
          <p:cNvPr id="7" name="Lekerekített téglalap 65">
            <a:extLst>
              <a:ext uri="{FF2B5EF4-FFF2-40B4-BE49-F238E27FC236}">
                <a16:creationId xmlns:a16="http://schemas.microsoft.com/office/drawing/2014/main" id="{4A94DDFF-ED42-4F64-BAA7-1CCD70D0A0B3}"/>
              </a:ext>
            </a:extLst>
          </p:cNvPr>
          <p:cNvSpPr/>
          <p:nvPr/>
        </p:nvSpPr>
        <p:spPr>
          <a:xfrm>
            <a:off x="9173012" y="3541103"/>
            <a:ext cx="1068273" cy="90000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ot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··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24" name="Lekerekített téglalap 44">
            <a:extLst>
              <a:ext uri="{FF2B5EF4-FFF2-40B4-BE49-F238E27FC236}">
                <a16:creationId xmlns:a16="http://schemas.microsoft.com/office/drawing/2014/main" id="{9C2C794A-6A83-449F-A62A-4D66C9ABCCC3}"/>
              </a:ext>
            </a:extLst>
          </p:cNvPr>
          <p:cNvSpPr/>
          <p:nvPr/>
        </p:nvSpPr>
        <p:spPr>
          <a:xfrm>
            <a:off x="3994332" y="3795960"/>
            <a:ext cx="3536120" cy="378000"/>
          </a:xfrm>
          <a:prstGeom prst="roundRect">
            <a:avLst>
              <a:gd name="adj" fmla="val 0"/>
            </a:avLst>
          </a:prstGeom>
          <a:solidFill>
            <a:schemeClr val="bg2">
              <a:lumMod val="65000"/>
            </a:schemeClr>
          </a:solidFill>
          <a:ln w="19050">
            <a:solidFill>
              <a:schemeClr val="tx1"/>
            </a:solidFill>
            <a:prstDash val="lg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i="1">
                <a:solidFill>
                  <a:schemeClr val="tx1"/>
                </a:solidFill>
              </a:rPr>
              <a:t>„Annotated” </a:t>
            </a:r>
            <a:r>
              <a:rPr lang="en-US" sz="2000">
                <a:solidFill>
                  <a:schemeClr val="tx1"/>
                </a:solidFill>
              </a:rPr>
              <a:t>GCL model</a:t>
            </a:r>
          </a:p>
        </p:txBody>
      </p:sp>
      <p:cxnSp>
        <p:nvCxnSpPr>
          <p:cNvPr id="228" name="Szögletes összekötő 46">
            <a:extLst>
              <a:ext uri="{FF2B5EF4-FFF2-40B4-BE49-F238E27FC236}">
                <a16:creationId xmlns:a16="http://schemas.microsoft.com/office/drawing/2014/main" id="{AEE48B7E-EF4C-4B4C-B90C-95A255B9B077}"/>
              </a:ext>
            </a:extLst>
          </p:cNvPr>
          <p:cNvCxnSpPr>
            <a:cxnSpLocks/>
            <a:stCxn id="88" idx="2"/>
            <a:endCxn id="224" idx="0"/>
          </p:cNvCxnSpPr>
          <p:nvPr/>
        </p:nvCxnSpPr>
        <p:spPr>
          <a:xfrm rot="5400000">
            <a:off x="5653760" y="3687327"/>
            <a:ext cx="217266" cy="1"/>
          </a:xfrm>
          <a:prstGeom prst="bentConnector3">
            <a:avLst>
              <a:gd name="adj1" fmla="val 50000"/>
            </a:avLst>
          </a:prstGeom>
          <a:ln w="22225">
            <a:solidFill>
              <a:schemeClr val="bg2">
                <a:lumMod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Lekerekített téglalap 44">
            <a:extLst>
              <a:ext uri="{FF2B5EF4-FFF2-40B4-BE49-F238E27FC236}">
                <a16:creationId xmlns:a16="http://schemas.microsoft.com/office/drawing/2014/main" id="{8A943B4D-8F3E-418F-AC4A-C78339C499F6}"/>
              </a:ext>
            </a:extLst>
          </p:cNvPr>
          <p:cNvSpPr/>
          <p:nvPr/>
        </p:nvSpPr>
        <p:spPr>
          <a:xfrm>
            <a:off x="3994332" y="4391226"/>
            <a:ext cx="3536120" cy="378000"/>
          </a:xfrm>
          <a:prstGeom prst="roundRect">
            <a:avLst>
              <a:gd name="adj" fmla="val 0"/>
            </a:avLst>
          </a:prstGeom>
          <a:solidFill>
            <a:schemeClr val="bg2">
              <a:lumMod val="65000"/>
            </a:schemeClr>
          </a:solidFill>
          <a:ln w="19050">
            <a:solidFill>
              <a:schemeClr val="tx1"/>
            </a:solidFill>
            <a:prstDash val="lg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i="1">
                <a:solidFill>
                  <a:schemeClr val="tx1"/>
                </a:solidFill>
              </a:rPr>
              <a:t>„Reduced” </a:t>
            </a:r>
            <a:r>
              <a:rPr lang="en-US" sz="2000">
                <a:solidFill>
                  <a:schemeClr val="tx1"/>
                </a:solidFill>
              </a:rPr>
              <a:t>GCL model</a:t>
            </a:r>
          </a:p>
        </p:txBody>
      </p:sp>
      <p:cxnSp>
        <p:nvCxnSpPr>
          <p:cNvPr id="248" name="Szögletes összekötő 46">
            <a:extLst>
              <a:ext uri="{FF2B5EF4-FFF2-40B4-BE49-F238E27FC236}">
                <a16:creationId xmlns:a16="http://schemas.microsoft.com/office/drawing/2014/main" id="{17C13401-36A7-4FB6-A56C-7FDD6827EAC7}"/>
              </a:ext>
            </a:extLst>
          </p:cNvPr>
          <p:cNvCxnSpPr>
            <a:cxnSpLocks/>
            <a:stCxn id="224" idx="2"/>
            <a:endCxn id="247" idx="0"/>
          </p:cNvCxnSpPr>
          <p:nvPr/>
        </p:nvCxnSpPr>
        <p:spPr>
          <a:xfrm rot="5400000">
            <a:off x="5660109" y="4288943"/>
            <a:ext cx="217266" cy="0"/>
          </a:xfrm>
          <a:prstGeom prst="bentConnector3">
            <a:avLst>
              <a:gd name="adj1" fmla="val 50000"/>
            </a:avLst>
          </a:prstGeom>
          <a:ln w="22225">
            <a:solidFill>
              <a:schemeClr val="bg2">
                <a:lumMod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zögletes összekötő 46">
            <a:extLst>
              <a:ext uri="{FF2B5EF4-FFF2-40B4-BE49-F238E27FC236}">
                <a16:creationId xmlns:a16="http://schemas.microsoft.com/office/drawing/2014/main" id="{BD89328D-9D97-4AA0-817A-93C316E84FB7}"/>
              </a:ext>
            </a:extLst>
          </p:cNvPr>
          <p:cNvCxnSpPr>
            <a:cxnSpLocks/>
            <a:stCxn id="247" idx="2"/>
            <a:endCxn id="19" idx="0"/>
          </p:cNvCxnSpPr>
          <p:nvPr/>
        </p:nvCxnSpPr>
        <p:spPr>
          <a:xfrm rot="5400000">
            <a:off x="4774137" y="4460413"/>
            <a:ext cx="679443" cy="1297069"/>
          </a:xfrm>
          <a:prstGeom prst="bentConnector3">
            <a:avLst>
              <a:gd name="adj1" fmla="val 42841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zögletes összekötő 46">
            <a:extLst>
              <a:ext uri="{FF2B5EF4-FFF2-40B4-BE49-F238E27FC236}">
                <a16:creationId xmlns:a16="http://schemas.microsoft.com/office/drawing/2014/main" id="{1357C5B4-BED7-49B3-B218-3E89A15D6C2E}"/>
              </a:ext>
            </a:extLst>
          </p:cNvPr>
          <p:cNvCxnSpPr>
            <a:cxnSpLocks/>
            <a:stCxn id="247" idx="2"/>
            <a:endCxn id="240" idx="0"/>
          </p:cNvCxnSpPr>
          <p:nvPr/>
        </p:nvCxnSpPr>
        <p:spPr>
          <a:xfrm rot="16200000" flipH="1">
            <a:off x="6179803" y="4351815"/>
            <a:ext cx="677342" cy="1512164"/>
          </a:xfrm>
          <a:prstGeom prst="bentConnector3">
            <a:avLst>
              <a:gd name="adj1" fmla="val 42819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zögletes összekötő 46">
            <a:extLst>
              <a:ext uri="{FF2B5EF4-FFF2-40B4-BE49-F238E27FC236}">
                <a16:creationId xmlns:a16="http://schemas.microsoft.com/office/drawing/2014/main" id="{6FD4426C-CABE-490A-8E24-0CFD2733AFDF}"/>
              </a:ext>
            </a:extLst>
          </p:cNvPr>
          <p:cNvCxnSpPr>
            <a:cxnSpLocks/>
            <a:stCxn id="7" idx="2"/>
            <a:endCxn id="28" idx="0"/>
          </p:cNvCxnSpPr>
          <p:nvPr/>
        </p:nvCxnSpPr>
        <p:spPr>
          <a:xfrm rot="5400000">
            <a:off x="7212607" y="2947225"/>
            <a:ext cx="1000665" cy="3988421"/>
          </a:xfrm>
          <a:prstGeom prst="bentConnector3">
            <a:avLst>
              <a:gd name="adj1" fmla="val 72609"/>
            </a:avLst>
          </a:prstGeom>
          <a:ln w="22225">
            <a:solidFill>
              <a:schemeClr val="bg2">
                <a:lumMod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zögletes összekötő 46">
            <a:extLst>
              <a:ext uri="{FF2B5EF4-FFF2-40B4-BE49-F238E27FC236}">
                <a16:creationId xmlns:a16="http://schemas.microsoft.com/office/drawing/2014/main" id="{81AFDB92-D6D1-4C41-84A6-C99573E81FD7}"/>
              </a:ext>
            </a:extLst>
          </p:cNvPr>
          <p:cNvCxnSpPr>
            <a:cxnSpLocks/>
            <a:stCxn id="7" idx="2"/>
            <a:endCxn id="237" idx="0"/>
          </p:cNvCxnSpPr>
          <p:nvPr/>
        </p:nvCxnSpPr>
        <p:spPr>
          <a:xfrm rot="5400000">
            <a:off x="8618275" y="4350791"/>
            <a:ext cx="998563" cy="1179186"/>
          </a:xfrm>
          <a:prstGeom prst="bentConnector3">
            <a:avLst>
              <a:gd name="adj1" fmla="val 72657"/>
            </a:avLst>
          </a:prstGeom>
          <a:ln w="22225">
            <a:solidFill>
              <a:schemeClr val="bg2">
                <a:lumMod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zögletes összekötő 46">
            <a:extLst>
              <a:ext uri="{FF2B5EF4-FFF2-40B4-BE49-F238E27FC236}">
                <a16:creationId xmlns:a16="http://schemas.microsoft.com/office/drawing/2014/main" id="{32329CC9-461F-41E7-B314-B8ADCBE75200}"/>
              </a:ext>
            </a:extLst>
          </p:cNvPr>
          <p:cNvCxnSpPr>
            <a:cxnSpLocks/>
            <a:stCxn id="80" idx="3"/>
          </p:cNvCxnSpPr>
          <p:nvPr/>
        </p:nvCxnSpPr>
        <p:spPr>
          <a:xfrm flipV="1">
            <a:off x="8675145" y="3966222"/>
            <a:ext cx="523746" cy="0"/>
          </a:xfrm>
          <a:prstGeom prst="bentConnector3">
            <a:avLst>
              <a:gd name="adj1" fmla="val 50000"/>
            </a:avLst>
          </a:prstGeom>
          <a:ln w="22225">
            <a:solidFill>
              <a:schemeClr val="bg2">
                <a:lumMod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Lekerekített téglalap 7">
            <a:extLst>
              <a:ext uri="{FF2B5EF4-FFF2-40B4-BE49-F238E27FC236}">
                <a16:creationId xmlns:a16="http://schemas.microsoft.com/office/drawing/2014/main" id="{039287C2-2871-4B78-8DBF-FFDE843B8575}"/>
              </a:ext>
            </a:extLst>
          </p:cNvPr>
          <p:cNvSpPr/>
          <p:nvPr/>
        </p:nvSpPr>
        <p:spPr>
          <a:xfrm>
            <a:off x="8931751" y="1721654"/>
            <a:ext cx="2401200" cy="1044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0000" tIns="0" rIns="90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>
                <a:solidFill>
                  <a:srgbClr val="000000"/>
                </a:solidFill>
              </a:rPr>
              <a:t>Gamma          Genomdel          Language</a:t>
            </a:r>
          </a:p>
        </p:txBody>
      </p:sp>
      <p:sp>
        <p:nvSpPr>
          <p:cNvPr id="179" name="Lekerekített téglalap 36">
            <a:extLst>
              <a:ext uri="{FF2B5EF4-FFF2-40B4-BE49-F238E27FC236}">
                <a16:creationId xmlns:a16="http://schemas.microsoft.com/office/drawing/2014/main" id="{086E4F8B-85F3-41B2-8BB8-2D7B2EFD7118}"/>
              </a:ext>
            </a:extLst>
          </p:cNvPr>
          <p:cNvSpPr/>
          <p:nvPr/>
        </p:nvSpPr>
        <p:spPr>
          <a:xfrm>
            <a:off x="9131148" y="1905773"/>
            <a:ext cx="1152000" cy="684000"/>
          </a:xfrm>
          <a:prstGeom prst="roundRect">
            <a:avLst>
              <a:gd name="adj" fmla="val 0"/>
            </a:avLst>
          </a:prstGeom>
          <a:solidFill>
            <a:schemeClr val="bg2">
              <a:lumMod val="6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Coverage criteria</a:t>
            </a:r>
          </a:p>
        </p:txBody>
      </p:sp>
      <p:cxnSp>
        <p:nvCxnSpPr>
          <p:cNvPr id="184" name="Szögletes összekötő 46">
            <a:extLst>
              <a:ext uri="{FF2B5EF4-FFF2-40B4-BE49-F238E27FC236}">
                <a16:creationId xmlns:a16="http://schemas.microsoft.com/office/drawing/2014/main" id="{637F566C-DACB-494B-83BA-637A88CD5CC1}"/>
              </a:ext>
            </a:extLst>
          </p:cNvPr>
          <p:cNvCxnSpPr>
            <a:cxnSpLocks/>
            <a:stCxn id="179" idx="2"/>
            <a:endCxn id="7" idx="0"/>
          </p:cNvCxnSpPr>
          <p:nvPr/>
        </p:nvCxnSpPr>
        <p:spPr>
          <a:xfrm rot="16200000" flipH="1">
            <a:off x="9231483" y="3065437"/>
            <a:ext cx="951330" cy="1"/>
          </a:xfrm>
          <a:prstGeom prst="bentConnector3">
            <a:avLst>
              <a:gd name="adj1" fmla="val 50000"/>
            </a:avLst>
          </a:prstGeom>
          <a:ln w="22225">
            <a:solidFill>
              <a:schemeClr val="bg2">
                <a:lumMod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Ellipszis 262">
            <a:extLst>
              <a:ext uri="{FF2B5EF4-FFF2-40B4-BE49-F238E27FC236}">
                <a16:creationId xmlns:a16="http://schemas.microsoft.com/office/drawing/2014/main" id="{621A587B-E676-4230-95F5-0ACD519F15DF}"/>
              </a:ext>
            </a:extLst>
          </p:cNvPr>
          <p:cNvSpPr/>
          <p:nvPr/>
        </p:nvSpPr>
        <p:spPr>
          <a:xfrm>
            <a:off x="7652703" y="2803476"/>
            <a:ext cx="190800" cy="190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50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" name="Ellipszis 7">
            <a:extLst>
              <a:ext uri="{FF2B5EF4-FFF2-40B4-BE49-F238E27FC236}">
                <a16:creationId xmlns:a16="http://schemas.microsoft.com/office/drawing/2014/main" id="{B9A342B8-AB4D-402C-AC08-B19EFD63315F}"/>
              </a:ext>
            </a:extLst>
          </p:cNvPr>
          <p:cNvSpPr/>
          <p:nvPr/>
        </p:nvSpPr>
        <p:spPr>
          <a:xfrm>
            <a:off x="7652703" y="1489078"/>
            <a:ext cx="190800" cy="190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50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0" name="Ellipszis 9">
            <a:extLst>
              <a:ext uri="{FF2B5EF4-FFF2-40B4-BE49-F238E27FC236}">
                <a16:creationId xmlns:a16="http://schemas.microsoft.com/office/drawing/2014/main" id="{578288CB-903F-442E-898F-916AC4896363}"/>
              </a:ext>
            </a:extLst>
          </p:cNvPr>
          <p:cNvSpPr/>
          <p:nvPr/>
        </p:nvSpPr>
        <p:spPr>
          <a:xfrm>
            <a:off x="8327698" y="3182461"/>
            <a:ext cx="190800" cy="190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50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7" name="Ellipszis 16">
            <a:extLst>
              <a:ext uri="{FF2B5EF4-FFF2-40B4-BE49-F238E27FC236}">
                <a16:creationId xmlns:a16="http://schemas.microsoft.com/office/drawing/2014/main" id="{7AE34269-FB95-4D6E-85BD-B0786ED1FCED}"/>
              </a:ext>
            </a:extLst>
          </p:cNvPr>
          <p:cNvSpPr/>
          <p:nvPr/>
        </p:nvSpPr>
        <p:spPr>
          <a:xfrm>
            <a:off x="3253739" y="6479368"/>
            <a:ext cx="190800" cy="190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50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8" name="Ellipszis 17">
            <a:extLst>
              <a:ext uri="{FF2B5EF4-FFF2-40B4-BE49-F238E27FC236}">
                <a16:creationId xmlns:a16="http://schemas.microsoft.com/office/drawing/2014/main" id="{FD828AA3-0079-4AFD-BDE5-3713F58C4E60}"/>
              </a:ext>
            </a:extLst>
          </p:cNvPr>
          <p:cNvSpPr/>
          <p:nvPr/>
        </p:nvSpPr>
        <p:spPr>
          <a:xfrm>
            <a:off x="1323468" y="5010737"/>
            <a:ext cx="190800" cy="190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50" b="1">
                <a:solidFill>
                  <a:srgbClr val="00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3088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theme/theme1.xml><?xml version="1.0" encoding="utf-8"?>
<a:theme xmlns:a="http://schemas.openxmlformats.org/drawingml/2006/main" name="FTSRG presentation">
  <a:themeElements>
    <a:clrScheme name="1. egyéni séma">
      <a:dk1>
        <a:srgbClr val="000000"/>
      </a:dk1>
      <a:lt1>
        <a:srgbClr val="FFFFFF"/>
      </a:lt1>
      <a:dk2>
        <a:srgbClr val="FFFFFF"/>
      </a:dk2>
      <a:lt2>
        <a:srgbClr val="B83A55"/>
      </a:lt2>
      <a:accent1>
        <a:srgbClr val="762536"/>
      </a:accent1>
      <a:accent2>
        <a:srgbClr val="00B0F0"/>
      </a:accent2>
      <a:accent3>
        <a:srgbClr val="007D00"/>
      </a:accent3>
      <a:accent4>
        <a:srgbClr val="002060"/>
      </a:accent4>
      <a:accent5>
        <a:srgbClr val="FFC000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err="1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TSRG print">
  <a:themeElements>
    <a:clrScheme name="3. egyéni sém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929598"/>
      </a:accent2>
      <a:accent3>
        <a:srgbClr val="929598"/>
      </a:accent3>
      <a:accent4>
        <a:srgbClr val="929598"/>
      </a:accent4>
      <a:accent5>
        <a:srgbClr val="929598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28249</TotalTime>
  <Words>95</Words>
  <Application>Microsoft Office PowerPoint</Application>
  <PresentationFormat>Szélesvásznú</PresentationFormat>
  <Paragraphs>40</Paragraphs>
  <Slides>1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2</vt:i4>
      </vt:variant>
      <vt:variant>
        <vt:lpstr>Diacímek</vt:lpstr>
      </vt:variant>
      <vt:variant>
        <vt:i4>1</vt:i4>
      </vt:variant>
    </vt:vector>
  </HeadingPairs>
  <TitlesOfParts>
    <vt:vector size="7" baseType="lpstr">
      <vt:lpstr>Arial</vt:lpstr>
      <vt:lpstr>Calibri</vt:lpstr>
      <vt:lpstr>Courier New</vt:lpstr>
      <vt:lpstr>Wingdings</vt:lpstr>
      <vt:lpstr>FTSRG presentation</vt:lpstr>
      <vt:lpstr>FTSRG print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szarnyasg</dc:creator>
  <cp:lastModifiedBy>Zavada Ármin Zsolt</cp:lastModifiedBy>
  <cp:revision>2614</cp:revision>
  <dcterms:created xsi:type="dcterms:W3CDTF">2013-06-08T09:47:17Z</dcterms:created>
  <dcterms:modified xsi:type="dcterms:W3CDTF">2021-10-20T19:14:55Z</dcterms:modified>
</cp:coreProperties>
</file>