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7" r:id="rId3"/>
    <p:sldId id="271" r:id="rId4"/>
    <p:sldId id="279" r:id="rId5"/>
    <p:sldId id="280" r:id="rId6"/>
    <p:sldId id="285" r:id="rId7"/>
    <p:sldId id="283" r:id="rId8"/>
    <p:sldId id="282" r:id="rId9"/>
    <p:sldId id="281" r:id="rId10"/>
    <p:sldId id="286" r:id="rId11"/>
    <p:sldId id="287" r:id="rId12"/>
    <p:sldId id="29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D0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23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6/10/2023</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76034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6/10/2023</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29540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6/10/2023</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480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6/10/2023</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90460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6/10/2023</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68852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6/10/2023</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14787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6/10/2023</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21911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6/10/2023</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9482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6/10/2023</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3777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6/10/2023</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5448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6/10/2023</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65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6/10/2023</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8439583"/>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jpeg"/><Relationship Id="rId7" Type="http://schemas.openxmlformats.org/officeDocument/2006/relationships/image" Target="../media/image7.sv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98485" y="51960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2ECEE41-AE0E-49F4-9DE8-04A37665A1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91790" y="511352"/>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Oval 42">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3725" y="456156"/>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EF7357-4AEB-1A40-2D45-2030B5D6717C}"/>
              </a:ext>
            </a:extLst>
          </p:cNvPr>
          <p:cNvSpPr>
            <a:spLocks noGrp="1"/>
          </p:cNvSpPr>
          <p:nvPr>
            <p:ph type="ctrTitle"/>
          </p:nvPr>
        </p:nvSpPr>
        <p:spPr>
          <a:xfrm>
            <a:off x="2154683" y="447902"/>
            <a:ext cx="3990475" cy="2577893"/>
          </a:xfrm>
        </p:spPr>
        <p:txBody>
          <a:bodyPr>
            <a:normAutofit fontScale="90000"/>
          </a:bodyPr>
          <a:lstStyle/>
          <a:p>
            <a:br>
              <a:rPr lang="en-US" dirty="0"/>
            </a:br>
            <a:r>
              <a:rPr lang="en-US" dirty="0"/>
              <a:t>DUAL PROMPT</a:t>
            </a:r>
          </a:p>
        </p:txBody>
      </p:sp>
      <p:sp>
        <p:nvSpPr>
          <p:cNvPr id="3" name="Subtitle 2">
            <a:extLst>
              <a:ext uri="{FF2B5EF4-FFF2-40B4-BE49-F238E27FC236}">
                <a16:creationId xmlns:a16="http://schemas.microsoft.com/office/drawing/2014/main" id="{8C623722-962E-2393-CEDB-CEDCD92482B0}"/>
              </a:ext>
            </a:extLst>
          </p:cNvPr>
          <p:cNvSpPr>
            <a:spLocks noGrp="1"/>
          </p:cNvSpPr>
          <p:nvPr>
            <p:ph type="subTitle" idx="1"/>
          </p:nvPr>
        </p:nvSpPr>
        <p:spPr>
          <a:xfrm>
            <a:off x="2367649" y="3025795"/>
            <a:ext cx="3990474" cy="1583510"/>
          </a:xfrm>
        </p:spPr>
        <p:txBody>
          <a:bodyPr>
            <a:normAutofit/>
          </a:bodyPr>
          <a:lstStyle/>
          <a:p>
            <a:r>
              <a:rPr lang="en-US" dirty="0"/>
              <a:t>Complementary Prompting for Rehearsal-free Continual Learning </a:t>
            </a:r>
          </a:p>
        </p:txBody>
      </p:sp>
      <p:grpSp>
        <p:nvGrpSpPr>
          <p:cNvPr id="45" name="Group 44">
            <a:extLst>
              <a:ext uri="{FF2B5EF4-FFF2-40B4-BE49-F238E27FC236}">
                <a16:creationId xmlns:a16="http://schemas.microsoft.com/office/drawing/2014/main" id="{592A98AA-8351-467E-95D9-AD9C11B8C4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chemeClr val="tx1"/>
          </a:solidFill>
        </p:grpSpPr>
        <p:sp>
          <p:nvSpPr>
            <p:cNvPr id="46" name="Freeform: Shape 45">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7" name="Freeform: Shape 46">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49"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96429" y="1027722"/>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1" name="Graphic 212">
            <a:extLst>
              <a:ext uri="{FF2B5EF4-FFF2-40B4-BE49-F238E27FC236}">
                <a16:creationId xmlns:a16="http://schemas.microsoft.com/office/drawing/2014/main" id="{AB3A9BF2-EC6B-40C7-9583-802D0A6CFA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96429" y="1027722"/>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lumMod val="20000"/>
              <a:lumOff val="80000"/>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pic>
        <p:nvPicPr>
          <p:cNvPr id="5" name="Picture 4">
            <a:extLst>
              <a:ext uri="{FF2B5EF4-FFF2-40B4-BE49-F238E27FC236}">
                <a16:creationId xmlns:a16="http://schemas.microsoft.com/office/drawing/2014/main" id="{F402C65A-81B4-181C-96B8-00CC7C14ABCA}"/>
              </a:ext>
            </a:extLst>
          </p:cNvPr>
          <p:cNvPicPr>
            <a:picLocks noChangeAspect="1"/>
          </p:cNvPicPr>
          <p:nvPr/>
        </p:nvPicPr>
        <p:blipFill rotWithShape="1">
          <a:blip r:embed="rId2"/>
          <a:srcRect l="33499" r="3" b="3"/>
          <a:stretch/>
        </p:blipFill>
        <p:spPr>
          <a:xfrm>
            <a:off x="7736597" y="370135"/>
            <a:ext cx="3248023" cy="3248023"/>
          </a:xfrm>
          <a:custGeom>
            <a:avLst/>
            <a:gdLst/>
            <a:ahLst/>
            <a:cxnLst/>
            <a:rect l="l" t="t" r="r" b="b"/>
            <a:pathLst>
              <a:path w="2813056" h="2813056">
                <a:moveTo>
                  <a:pt x="1406528" y="0"/>
                </a:moveTo>
                <a:cubicBezTo>
                  <a:pt x="2183332" y="0"/>
                  <a:pt x="2813056" y="629724"/>
                  <a:pt x="2813056" y="1406528"/>
                </a:cubicBezTo>
                <a:cubicBezTo>
                  <a:pt x="2813056" y="2183332"/>
                  <a:pt x="2183332" y="2813056"/>
                  <a:pt x="1406528" y="2813056"/>
                </a:cubicBezTo>
                <a:cubicBezTo>
                  <a:pt x="629724" y="2813056"/>
                  <a:pt x="0" y="2183332"/>
                  <a:pt x="0" y="1406528"/>
                </a:cubicBezTo>
                <a:cubicBezTo>
                  <a:pt x="0" y="629724"/>
                  <a:pt x="629724" y="0"/>
                  <a:pt x="1406528" y="0"/>
                </a:cubicBezTo>
                <a:close/>
              </a:path>
            </a:pathLst>
          </a:custGeom>
        </p:spPr>
      </p:pic>
      <p:sp>
        <p:nvSpPr>
          <p:cNvPr id="53" name="Oval 52">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a:extLst>
              <a:ext uri="{FF2B5EF4-FFF2-40B4-BE49-F238E27FC236}">
                <a16:creationId xmlns:a16="http://schemas.microsoft.com/office/drawing/2014/main" id="{92744C85-B43E-11B4-164A-40179D794E22}"/>
              </a:ext>
            </a:extLst>
          </p:cNvPr>
          <p:cNvPicPr>
            <a:picLocks noChangeAspect="1"/>
          </p:cNvPicPr>
          <p:nvPr/>
        </p:nvPicPr>
        <p:blipFill rotWithShape="1">
          <a:blip r:embed="rId3"/>
          <a:srcRect l="33501" r="-3" b="-3"/>
          <a:stretch/>
        </p:blipFill>
        <p:spPr>
          <a:xfrm>
            <a:off x="6912771" y="3568727"/>
            <a:ext cx="2624707" cy="2624707"/>
          </a:xfrm>
          <a:custGeom>
            <a:avLst/>
            <a:gdLst/>
            <a:ahLst/>
            <a:cxnLst/>
            <a:rect l="l" t="t" r="r" b="b"/>
            <a:pathLst>
              <a:path w="1796104" h="1796104">
                <a:moveTo>
                  <a:pt x="898052" y="0"/>
                </a:moveTo>
                <a:cubicBezTo>
                  <a:pt x="1394032" y="0"/>
                  <a:pt x="1796104" y="402072"/>
                  <a:pt x="1796104" y="898052"/>
                </a:cubicBezTo>
                <a:cubicBezTo>
                  <a:pt x="1796104" y="1394032"/>
                  <a:pt x="1394032" y="1796104"/>
                  <a:pt x="898052" y="1796104"/>
                </a:cubicBezTo>
                <a:cubicBezTo>
                  <a:pt x="402072" y="1796104"/>
                  <a:pt x="0" y="1394032"/>
                  <a:pt x="0" y="898052"/>
                </a:cubicBezTo>
                <a:cubicBezTo>
                  <a:pt x="0" y="402072"/>
                  <a:pt x="402072" y="0"/>
                  <a:pt x="898052" y="0"/>
                </a:cubicBezTo>
                <a:close/>
              </a:path>
            </a:pathLst>
          </a:custGeom>
        </p:spPr>
      </p:pic>
      <p:grpSp>
        <p:nvGrpSpPr>
          <p:cNvPr id="55"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46774" y="3988293"/>
            <a:ext cx="1054466" cy="469689"/>
            <a:chOff x="9841624" y="4115729"/>
            <a:chExt cx="602169" cy="268223"/>
          </a:xfrm>
          <a:solidFill>
            <a:schemeClr val="tx1"/>
          </a:solidFill>
        </p:grpSpPr>
        <p:sp>
          <p:nvSpPr>
            <p:cNvPr id="56" name="Freeform: Shape 55">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62" name="Oval 61">
            <a:extLst>
              <a:ext uri="{FF2B5EF4-FFF2-40B4-BE49-F238E27FC236}">
                <a16:creationId xmlns:a16="http://schemas.microsoft.com/office/drawing/2014/main" id="{EF393BEB-3073-4C8D-92C5-40B7048424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2265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623722-962E-2393-CEDB-CEDCD92482B0}"/>
              </a:ext>
            </a:extLst>
          </p:cNvPr>
          <p:cNvSpPr>
            <a:spLocks noGrp="1"/>
          </p:cNvSpPr>
          <p:nvPr>
            <p:ph type="subTitle" idx="1"/>
          </p:nvPr>
        </p:nvSpPr>
        <p:spPr>
          <a:xfrm>
            <a:off x="595225" y="554168"/>
            <a:ext cx="8154041" cy="811604"/>
          </a:xfrm>
        </p:spPr>
        <p:txBody>
          <a:bodyPr>
            <a:normAutofit/>
          </a:bodyPr>
          <a:lstStyle/>
          <a:p>
            <a:r>
              <a:rPr lang="en-US" dirty="0">
                <a:solidFill>
                  <a:schemeClr val="tx2">
                    <a:lumMod val="50000"/>
                  </a:schemeClr>
                </a:solidFill>
              </a:rPr>
              <a:t>Results on class-incremental learning</a:t>
            </a:r>
          </a:p>
        </p:txBody>
      </p:sp>
      <p:pic>
        <p:nvPicPr>
          <p:cNvPr id="5" name="Picture 4">
            <a:extLst>
              <a:ext uri="{FF2B5EF4-FFF2-40B4-BE49-F238E27FC236}">
                <a16:creationId xmlns:a16="http://schemas.microsoft.com/office/drawing/2014/main" id="{F402C65A-81B4-181C-96B8-00CC7C14ABCA}"/>
              </a:ext>
            </a:extLst>
          </p:cNvPr>
          <p:cNvPicPr>
            <a:picLocks noChangeAspect="1"/>
          </p:cNvPicPr>
          <p:nvPr/>
        </p:nvPicPr>
        <p:blipFill rotWithShape="1">
          <a:blip r:embed="rId2"/>
          <a:srcRect l="33499" r="3" b="3"/>
          <a:stretch/>
        </p:blipFill>
        <p:spPr>
          <a:xfrm>
            <a:off x="9013058" y="263930"/>
            <a:ext cx="1101844" cy="1101844"/>
          </a:xfrm>
          <a:custGeom>
            <a:avLst/>
            <a:gdLst/>
            <a:ahLst/>
            <a:cxnLst/>
            <a:rect l="l" t="t" r="r" b="b"/>
            <a:pathLst>
              <a:path w="2813056" h="2813056">
                <a:moveTo>
                  <a:pt x="1406528" y="0"/>
                </a:moveTo>
                <a:cubicBezTo>
                  <a:pt x="2183332" y="0"/>
                  <a:pt x="2813056" y="629724"/>
                  <a:pt x="2813056" y="1406528"/>
                </a:cubicBezTo>
                <a:cubicBezTo>
                  <a:pt x="2813056" y="2183332"/>
                  <a:pt x="2183332" y="2813056"/>
                  <a:pt x="1406528" y="2813056"/>
                </a:cubicBezTo>
                <a:cubicBezTo>
                  <a:pt x="629724" y="2813056"/>
                  <a:pt x="0" y="2183332"/>
                  <a:pt x="0" y="1406528"/>
                </a:cubicBezTo>
                <a:cubicBezTo>
                  <a:pt x="0" y="629724"/>
                  <a:pt x="629724" y="0"/>
                  <a:pt x="1406528" y="0"/>
                </a:cubicBezTo>
                <a:close/>
              </a:path>
            </a:pathLst>
          </a:custGeom>
        </p:spPr>
      </p:pic>
      <p:pic>
        <p:nvPicPr>
          <p:cNvPr id="4" name="Picture 3">
            <a:extLst>
              <a:ext uri="{FF2B5EF4-FFF2-40B4-BE49-F238E27FC236}">
                <a16:creationId xmlns:a16="http://schemas.microsoft.com/office/drawing/2014/main" id="{92744C85-B43E-11B4-164A-40179D794E22}"/>
              </a:ext>
            </a:extLst>
          </p:cNvPr>
          <p:cNvPicPr>
            <a:picLocks noChangeAspect="1"/>
          </p:cNvPicPr>
          <p:nvPr/>
        </p:nvPicPr>
        <p:blipFill rotWithShape="1">
          <a:blip r:embed="rId3"/>
          <a:srcRect l="33501" r="-3" b="-3"/>
          <a:stretch/>
        </p:blipFill>
        <p:spPr>
          <a:xfrm>
            <a:off x="10367827" y="263930"/>
            <a:ext cx="834214" cy="834214"/>
          </a:xfrm>
          <a:custGeom>
            <a:avLst/>
            <a:gdLst/>
            <a:ahLst/>
            <a:cxnLst/>
            <a:rect l="l" t="t" r="r" b="b"/>
            <a:pathLst>
              <a:path w="1796104" h="1796104">
                <a:moveTo>
                  <a:pt x="898052" y="0"/>
                </a:moveTo>
                <a:cubicBezTo>
                  <a:pt x="1394032" y="0"/>
                  <a:pt x="1796104" y="402072"/>
                  <a:pt x="1796104" y="898052"/>
                </a:cubicBezTo>
                <a:cubicBezTo>
                  <a:pt x="1796104" y="1394032"/>
                  <a:pt x="1394032" y="1796104"/>
                  <a:pt x="898052" y="1796104"/>
                </a:cubicBezTo>
                <a:cubicBezTo>
                  <a:pt x="402072" y="1796104"/>
                  <a:pt x="0" y="1394032"/>
                  <a:pt x="0" y="898052"/>
                </a:cubicBezTo>
                <a:cubicBezTo>
                  <a:pt x="0" y="402072"/>
                  <a:pt x="402072" y="0"/>
                  <a:pt x="898052" y="0"/>
                </a:cubicBezTo>
                <a:close/>
              </a:path>
            </a:pathLst>
          </a:custGeom>
        </p:spPr>
      </p:pic>
      <p:sp>
        <p:nvSpPr>
          <p:cNvPr id="6" name="Content Placeholder 2">
            <a:extLst>
              <a:ext uri="{FF2B5EF4-FFF2-40B4-BE49-F238E27FC236}">
                <a16:creationId xmlns:a16="http://schemas.microsoft.com/office/drawing/2014/main" id="{090B247D-701F-D2CF-089B-57B3CDC2EBE5}"/>
              </a:ext>
            </a:extLst>
          </p:cNvPr>
          <p:cNvSpPr txBox="1">
            <a:spLocks/>
          </p:cNvSpPr>
          <p:nvPr/>
        </p:nvSpPr>
        <p:spPr>
          <a:xfrm>
            <a:off x="686441" y="1365773"/>
            <a:ext cx="10515600" cy="49763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cap="all" spc="400" baseline="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257300" lvl="2" indent="-342900" algn="l">
              <a:buFont typeface="Arial" panose="020B0604020202020204" pitchFamily="34" charset="0"/>
              <a:buChar char="•"/>
            </a:pPr>
            <a:endParaRPr lang="en-US" sz="2000" dirty="0"/>
          </a:p>
        </p:txBody>
      </p:sp>
      <p:pic>
        <p:nvPicPr>
          <p:cNvPr id="9" name="Picture 8">
            <a:extLst>
              <a:ext uri="{FF2B5EF4-FFF2-40B4-BE49-F238E27FC236}">
                <a16:creationId xmlns:a16="http://schemas.microsoft.com/office/drawing/2014/main" id="{9CEB332B-4F41-E238-DE11-19B6396AB836}"/>
              </a:ext>
            </a:extLst>
          </p:cNvPr>
          <p:cNvPicPr>
            <a:picLocks noChangeAspect="1"/>
          </p:cNvPicPr>
          <p:nvPr/>
        </p:nvPicPr>
        <p:blipFill>
          <a:blip r:embed="rId4"/>
          <a:stretch>
            <a:fillRect/>
          </a:stretch>
        </p:blipFill>
        <p:spPr>
          <a:xfrm>
            <a:off x="679323" y="1271133"/>
            <a:ext cx="8333735" cy="4794138"/>
          </a:xfrm>
          <a:prstGeom prst="rect">
            <a:avLst/>
          </a:prstGeom>
        </p:spPr>
      </p:pic>
    </p:spTree>
    <p:extLst>
      <p:ext uri="{BB962C8B-B14F-4D97-AF65-F5344CB8AC3E}">
        <p14:creationId xmlns:p14="http://schemas.microsoft.com/office/powerpoint/2010/main" val="311726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623722-962E-2393-CEDB-CEDCD92482B0}"/>
              </a:ext>
            </a:extLst>
          </p:cNvPr>
          <p:cNvSpPr>
            <a:spLocks noGrp="1"/>
          </p:cNvSpPr>
          <p:nvPr>
            <p:ph type="subTitle" idx="1"/>
          </p:nvPr>
        </p:nvSpPr>
        <p:spPr>
          <a:xfrm>
            <a:off x="989959" y="515909"/>
            <a:ext cx="7770174" cy="811604"/>
          </a:xfrm>
        </p:spPr>
        <p:txBody>
          <a:bodyPr>
            <a:normAutofit/>
          </a:bodyPr>
          <a:lstStyle/>
          <a:p>
            <a:r>
              <a:rPr lang="en-US" dirty="0">
                <a:solidFill>
                  <a:schemeClr val="tx2">
                    <a:lumMod val="50000"/>
                  </a:schemeClr>
                </a:solidFill>
              </a:rPr>
              <a:t>Comparison with architecture-based methods on Split CIFAR-100</a:t>
            </a:r>
          </a:p>
        </p:txBody>
      </p:sp>
      <p:pic>
        <p:nvPicPr>
          <p:cNvPr id="5" name="Picture 4">
            <a:extLst>
              <a:ext uri="{FF2B5EF4-FFF2-40B4-BE49-F238E27FC236}">
                <a16:creationId xmlns:a16="http://schemas.microsoft.com/office/drawing/2014/main" id="{F402C65A-81B4-181C-96B8-00CC7C14ABCA}"/>
              </a:ext>
            </a:extLst>
          </p:cNvPr>
          <p:cNvPicPr>
            <a:picLocks noChangeAspect="1"/>
          </p:cNvPicPr>
          <p:nvPr/>
        </p:nvPicPr>
        <p:blipFill rotWithShape="1">
          <a:blip r:embed="rId2"/>
          <a:srcRect l="33499" r="3" b="3"/>
          <a:stretch/>
        </p:blipFill>
        <p:spPr>
          <a:xfrm>
            <a:off x="9013058" y="263930"/>
            <a:ext cx="1101844" cy="1101844"/>
          </a:xfrm>
          <a:custGeom>
            <a:avLst/>
            <a:gdLst/>
            <a:ahLst/>
            <a:cxnLst/>
            <a:rect l="l" t="t" r="r" b="b"/>
            <a:pathLst>
              <a:path w="2813056" h="2813056">
                <a:moveTo>
                  <a:pt x="1406528" y="0"/>
                </a:moveTo>
                <a:cubicBezTo>
                  <a:pt x="2183332" y="0"/>
                  <a:pt x="2813056" y="629724"/>
                  <a:pt x="2813056" y="1406528"/>
                </a:cubicBezTo>
                <a:cubicBezTo>
                  <a:pt x="2813056" y="2183332"/>
                  <a:pt x="2183332" y="2813056"/>
                  <a:pt x="1406528" y="2813056"/>
                </a:cubicBezTo>
                <a:cubicBezTo>
                  <a:pt x="629724" y="2813056"/>
                  <a:pt x="0" y="2183332"/>
                  <a:pt x="0" y="1406528"/>
                </a:cubicBezTo>
                <a:cubicBezTo>
                  <a:pt x="0" y="629724"/>
                  <a:pt x="629724" y="0"/>
                  <a:pt x="1406528" y="0"/>
                </a:cubicBezTo>
                <a:close/>
              </a:path>
            </a:pathLst>
          </a:custGeom>
        </p:spPr>
      </p:pic>
      <p:pic>
        <p:nvPicPr>
          <p:cNvPr id="4" name="Picture 3">
            <a:extLst>
              <a:ext uri="{FF2B5EF4-FFF2-40B4-BE49-F238E27FC236}">
                <a16:creationId xmlns:a16="http://schemas.microsoft.com/office/drawing/2014/main" id="{92744C85-B43E-11B4-164A-40179D794E22}"/>
              </a:ext>
            </a:extLst>
          </p:cNvPr>
          <p:cNvPicPr>
            <a:picLocks noChangeAspect="1"/>
          </p:cNvPicPr>
          <p:nvPr/>
        </p:nvPicPr>
        <p:blipFill rotWithShape="1">
          <a:blip r:embed="rId3"/>
          <a:srcRect l="33501" r="-3" b="-3"/>
          <a:stretch/>
        </p:blipFill>
        <p:spPr>
          <a:xfrm>
            <a:off x="10367827" y="263930"/>
            <a:ext cx="834214" cy="834214"/>
          </a:xfrm>
          <a:custGeom>
            <a:avLst/>
            <a:gdLst/>
            <a:ahLst/>
            <a:cxnLst/>
            <a:rect l="l" t="t" r="r" b="b"/>
            <a:pathLst>
              <a:path w="1796104" h="1796104">
                <a:moveTo>
                  <a:pt x="898052" y="0"/>
                </a:moveTo>
                <a:cubicBezTo>
                  <a:pt x="1394032" y="0"/>
                  <a:pt x="1796104" y="402072"/>
                  <a:pt x="1796104" y="898052"/>
                </a:cubicBezTo>
                <a:cubicBezTo>
                  <a:pt x="1796104" y="1394032"/>
                  <a:pt x="1394032" y="1796104"/>
                  <a:pt x="898052" y="1796104"/>
                </a:cubicBezTo>
                <a:cubicBezTo>
                  <a:pt x="402072" y="1796104"/>
                  <a:pt x="0" y="1394032"/>
                  <a:pt x="0" y="898052"/>
                </a:cubicBezTo>
                <a:cubicBezTo>
                  <a:pt x="0" y="402072"/>
                  <a:pt x="402072" y="0"/>
                  <a:pt x="898052" y="0"/>
                </a:cubicBezTo>
                <a:close/>
              </a:path>
            </a:pathLst>
          </a:custGeom>
        </p:spPr>
      </p:pic>
      <p:sp>
        <p:nvSpPr>
          <p:cNvPr id="6" name="Content Placeholder 2">
            <a:extLst>
              <a:ext uri="{FF2B5EF4-FFF2-40B4-BE49-F238E27FC236}">
                <a16:creationId xmlns:a16="http://schemas.microsoft.com/office/drawing/2014/main" id="{090B247D-701F-D2CF-089B-57B3CDC2EBE5}"/>
              </a:ext>
            </a:extLst>
          </p:cNvPr>
          <p:cNvSpPr txBox="1">
            <a:spLocks/>
          </p:cNvSpPr>
          <p:nvPr/>
        </p:nvSpPr>
        <p:spPr>
          <a:xfrm>
            <a:off x="686441" y="1365773"/>
            <a:ext cx="10515600" cy="49763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cap="all" spc="400" baseline="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257300" lvl="2" indent="-342900" algn="l">
              <a:buFont typeface="Arial" panose="020B0604020202020204" pitchFamily="34" charset="0"/>
              <a:buChar char="•"/>
            </a:pPr>
            <a:endParaRPr lang="en-US" sz="2000" dirty="0"/>
          </a:p>
        </p:txBody>
      </p:sp>
      <p:pic>
        <p:nvPicPr>
          <p:cNvPr id="7" name="Picture 6">
            <a:extLst>
              <a:ext uri="{FF2B5EF4-FFF2-40B4-BE49-F238E27FC236}">
                <a16:creationId xmlns:a16="http://schemas.microsoft.com/office/drawing/2014/main" id="{BDCF0DE6-FBF1-DECA-330E-E2529B33AEAA}"/>
              </a:ext>
            </a:extLst>
          </p:cNvPr>
          <p:cNvPicPr>
            <a:picLocks noChangeAspect="1"/>
          </p:cNvPicPr>
          <p:nvPr/>
        </p:nvPicPr>
        <p:blipFill>
          <a:blip r:embed="rId4"/>
          <a:stretch>
            <a:fillRect/>
          </a:stretch>
        </p:blipFill>
        <p:spPr>
          <a:xfrm>
            <a:off x="773297" y="1919287"/>
            <a:ext cx="8623115" cy="3944484"/>
          </a:xfrm>
          <a:prstGeom prst="rect">
            <a:avLst/>
          </a:prstGeom>
        </p:spPr>
      </p:pic>
    </p:spTree>
    <p:extLst>
      <p:ext uri="{BB962C8B-B14F-4D97-AF65-F5344CB8AC3E}">
        <p14:creationId xmlns:p14="http://schemas.microsoft.com/office/powerpoint/2010/main" val="384655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623722-962E-2393-CEDB-CEDCD92482B0}"/>
              </a:ext>
            </a:extLst>
          </p:cNvPr>
          <p:cNvSpPr>
            <a:spLocks noGrp="1"/>
          </p:cNvSpPr>
          <p:nvPr>
            <p:ph type="subTitle" idx="1"/>
          </p:nvPr>
        </p:nvSpPr>
        <p:spPr>
          <a:xfrm>
            <a:off x="989959" y="515909"/>
            <a:ext cx="7255407" cy="811604"/>
          </a:xfrm>
        </p:spPr>
        <p:txBody>
          <a:bodyPr>
            <a:normAutofit/>
          </a:bodyPr>
          <a:lstStyle/>
          <a:p>
            <a:r>
              <a:rPr lang="en-US" dirty="0">
                <a:solidFill>
                  <a:schemeClr val="tx2">
                    <a:lumMod val="50000"/>
                  </a:schemeClr>
                </a:solidFill>
              </a:rPr>
              <a:t>Key TAKE AWAY</a:t>
            </a:r>
          </a:p>
        </p:txBody>
      </p:sp>
      <p:pic>
        <p:nvPicPr>
          <p:cNvPr id="5" name="Picture 4">
            <a:extLst>
              <a:ext uri="{FF2B5EF4-FFF2-40B4-BE49-F238E27FC236}">
                <a16:creationId xmlns:a16="http://schemas.microsoft.com/office/drawing/2014/main" id="{F402C65A-81B4-181C-96B8-00CC7C14ABCA}"/>
              </a:ext>
            </a:extLst>
          </p:cNvPr>
          <p:cNvPicPr>
            <a:picLocks noChangeAspect="1"/>
          </p:cNvPicPr>
          <p:nvPr/>
        </p:nvPicPr>
        <p:blipFill rotWithShape="1">
          <a:blip r:embed="rId2"/>
          <a:srcRect l="33499" r="3" b="3"/>
          <a:stretch/>
        </p:blipFill>
        <p:spPr>
          <a:xfrm>
            <a:off x="9013058" y="263930"/>
            <a:ext cx="1101844" cy="1101844"/>
          </a:xfrm>
          <a:custGeom>
            <a:avLst/>
            <a:gdLst/>
            <a:ahLst/>
            <a:cxnLst/>
            <a:rect l="l" t="t" r="r" b="b"/>
            <a:pathLst>
              <a:path w="2813056" h="2813056">
                <a:moveTo>
                  <a:pt x="1406528" y="0"/>
                </a:moveTo>
                <a:cubicBezTo>
                  <a:pt x="2183332" y="0"/>
                  <a:pt x="2813056" y="629724"/>
                  <a:pt x="2813056" y="1406528"/>
                </a:cubicBezTo>
                <a:cubicBezTo>
                  <a:pt x="2813056" y="2183332"/>
                  <a:pt x="2183332" y="2813056"/>
                  <a:pt x="1406528" y="2813056"/>
                </a:cubicBezTo>
                <a:cubicBezTo>
                  <a:pt x="629724" y="2813056"/>
                  <a:pt x="0" y="2183332"/>
                  <a:pt x="0" y="1406528"/>
                </a:cubicBezTo>
                <a:cubicBezTo>
                  <a:pt x="0" y="629724"/>
                  <a:pt x="629724" y="0"/>
                  <a:pt x="1406528" y="0"/>
                </a:cubicBezTo>
                <a:close/>
              </a:path>
            </a:pathLst>
          </a:custGeom>
        </p:spPr>
      </p:pic>
      <p:pic>
        <p:nvPicPr>
          <p:cNvPr id="4" name="Picture 3">
            <a:extLst>
              <a:ext uri="{FF2B5EF4-FFF2-40B4-BE49-F238E27FC236}">
                <a16:creationId xmlns:a16="http://schemas.microsoft.com/office/drawing/2014/main" id="{92744C85-B43E-11B4-164A-40179D794E22}"/>
              </a:ext>
            </a:extLst>
          </p:cNvPr>
          <p:cNvPicPr>
            <a:picLocks noChangeAspect="1"/>
          </p:cNvPicPr>
          <p:nvPr/>
        </p:nvPicPr>
        <p:blipFill rotWithShape="1">
          <a:blip r:embed="rId3"/>
          <a:srcRect l="33501" r="-3" b="-3"/>
          <a:stretch/>
        </p:blipFill>
        <p:spPr>
          <a:xfrm>
            <a:off x="10367827" y="263930"/>
            <a:ext cx="834214" cy="834214"/>
          </a:xfrm>
          <a:custGeom>
            <a:avLst/>
            <a:gdLst/>
            <a:ahLst/>
            <a:cxnLst/>
            <a:rect l="l" t="t" r="r" b="b"/>
            <a:pathLst>
              <a:path w="1796104" h="1796104">
                <a:moveTo>
                  <a:pt x="898052" y="0"/>
                </a:moveTo>
                <a:cubicBezTo>
                  <a:pt x="1394032" y="0"/>
                  <a:pt x="1796104" y="402072"/>
                  <a:pt x="1796104" y="898052"/>
                </a:cubicBezTo>
                <a:cubicBezTo>
                  <a:pt x="1796104" y="1394032"/>
                  <a:pt x="1394032" y="1796104"/>
                  <a:pt x="898052" y="1796104"/>
                </a:cubicBezTo>
                <a:cubicBezTo>
                  <a:pt x="402072" y="1796104"/>
                  <a:pt x="0" y="1394032"/>
                  <a:pt x="0" y="898052"/>
                </a:cubicBezTo>
                <a:cubicBezTo>
                  <a:pt x="0" y="402072"/>
                  <a:pt x="402072" y="0"/>
                  <a:pt x="898052" y="0"/>
                </a:cubicBezTo>
                <a:close/>
              </a:path>
            </a:pathLst>
          </a:custGeom>
        </p:spPr>
      </p:pic>
      <p:sp>
        <p:nvSpPr>
          <p:cNvPr id="6" name="Content Placeholder 2">
            <a:extLst>
              <a:ext uri="{FF2B5EF4-FFF2-40B4-BE49-F238E27FC236}">
                <a16:creationId xmlns:a16="http://schemas.microsoft.com/office/drawing/2014/main" id="{090B247D-701F-D2CF-089B-57B3CDC2EBE5}"/>
              </a:ext>
            </a:extLst>
          </p:cNvPr>
          <p:cNvSpPr txBox="1">
            <a:spLocks/>
          </p:cNvSpPr>
          <p:nvPr/>
        </p:nvSpPr>
        <p:spPr>
          <a:xfrm>
            <a:off x="686441" y="1365773"/>
            <a:ext cx="10515600" cy="49763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cap="all" spc="400" baseline="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257300" lvl="2" indent="-342900" algn="l">
              <a:buFont typeface="Arial" panose="020B0604020202020204" pitchFamily="34" charset="0"/>
              <a:buChar char="•"/>
            </a:pPr>
            <a:r>
              <a:rPr lang="en-US" sz="2800" dirty="0"/>
              <a:t>Take continual learning as Complementary Learning Systems (CLS)</a:t>
            </a:r>
          </a:p>
          <a:p>
            <a:pPr marL="1257300" lvl="2" indent="-342900" algn="l">
              <a:buFont typeface="Arial" panose="020B0604020202020204" pitchFamily="34" charset="0"/>
              <a:buChar char="•"/>
            </a:pPr>
            <a:r>
              <a:rPr lang="en-US" sz="2800" dirty="0"/>
              <a:t>Assumptions:</a:t>
            </a:r>
          </a:p>
          <a:p>
            <a:pPr marL="1257300" lvl="2" indent="-342900" algn="l">
              <a:buFont typeface="Wingdings" panose="05000000000000000000" pitchFamily="2" charset="2"/>
              <a:buChar char="q"/>
            </a:pPr>
            <a:r>
              <a:rPr lang="en-US" sz="2800" dirty="0"/>
              <a:t>Task boundary are discrete in nature.</a:t>
            </a:r>
          </a:p>
          <a:p>
            <a:pPr marL="1257300" lvl="2" indent="-342900" algn="l">
              <a:buFont typeface="Wingdings" panose="05000000000000000000" pitchFamily="2" charset="2"/>
              <a:buChar char="q"/>
            </a:pPr>
            <a:r>
              <a:rPr lang="en-US" sz="2800" dirty="0"/>
              <a:t>MSA are head have continuous indices.</a:t>
            </a:r>
          </a:p>
          <a:p>
            <a:pPr marL="1257300" lvl="2" indent="-342900" algn="l">
              <a:buFont typeface="Wingdings" panose="05000000000000000000" pitchFamily="2" charset="2"/>
              <a:buChar char="q"/>
            </a:pPr>
            <a:r>
              <a:rPr lang="en-US" sz="2800" dirty="0"/>
              <a:t>Prompt are only pre-pended at the beginning .</a:t>
            </a:r>
          </a:p>
          <a:p>
            <a:pPr marL="1257300" lvl="2" indent="-342900" algn="l">
              <a:buFont typeface="Wingdings" panose="05000000000000000000" pitchFamily="2" charset="2"/>
              <a:buChar char="q"/>
            </a:pPr>
            <a:endParaRPr lang="en-US" sz="2800" dirty="0"/>
          </a:p>
          <a:p>
            <a:pPr marL="1257300" lvl="2" indent="-342900" algn="l">
              <a:buFont typeface="Wingdings" panose="05000000000000000000" pitchFamily="2" charset="2"/>
              <a:buChar char="q"/>
            </a:pPr>
            <a:endParaRPr lang="en-US" sz="2800" dirty="0"/>
          </a:p>
        </p:txBody>
      </p:sp>
    </p:spTree>
    <p:extLst>
      <p:ext uri="{BB962C8B-B14F-4D97-AF65-F5344CB8AC3E}">
        <p14:creationId xmlns:p14="http://schemas.microsoft.com/office/powerpoint/2010/main" val="331489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down)">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wipe(down)">
                                      <p:cBhvr>
                                        <p:cTn id="16" dur="5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wipe(down)">
                                      <p:cBhvr>
                                        <p:cTn id="21" dur="500"/>
                                        <p:tgtEl>
                                          <p:spTgt spid="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wipe(down)">
                                      <p:cBhvr>
                                        <p:cTn id="26" dur="500"/>
                                        <p:tgtEl>
                                          <p:spTgt spid="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wipe(down)">
                                      <p:cBhvr>
                                        <p:cTn id="31" dur="500"/>
                                        <p:tgtEl>
                                          <p:spTgt spid="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2" presetClass="emph" presetSubtype="0" fill="hold" nodeType="clickEffect">
                                  <p:stCondLst>
                                    <p:cond delay="0"/>
                                  </p:stCondLst>
                                  <p:childTnLst>
                                    <p:animRot by="120000">
                                      <p:cBhvr>
                                        <p:cTn id="35" dur="100" fill="hold">
                                          <p:stCondLst>
                                            <p:cond delay="0"/>
                                          </p:stCondLst>
                                        </p:cTn>
                                        <p:tgtEl>
                                          <p:spTgt spid="5"/>
                                        </p:tgtEl>
                                        <p:attrNameLst>
                                          <p:attrName>r</p:attrName>
                                        </p:attrNameLst>
                                      </p:cBhvr>
                                    </p:animRot>
                                    <p:animRot by="-240000">
                                      <p:cBhvr>
                                        <p:cTn id="36" dur="200" fill="hold">
                                          <p:stCondLst>
                                            <p:cond delay="200"/>
                                          </p:stCondLst>
                                        </p:cTn>
                                        <p:tgtEl>
                                          <p:spTgt spid="5"/>
                                        </p:tgtEl>
                                        <p:attrNameLst>
                                          <p:attrName>r</p:attrName>
                                        </p:attrNameLst>
                                      </p:cBhvr>
                                    </p:animRot>
                                    <p:animRot by="240000">
                                      <p:cBhvr>
                                        <p:cTn id="37" dur="200" fill="hold">
                                          <p:stCondLst>
                                            <p:cond delay="400"/>
                                          </p:stCondLst>
                                        </p:cTn>
                                        <p:tgtEl>
                                          <p:spTgt spid="5"/>
                                        </p:tgtEl>
                                        <p:attrNameLst>
                                          <p:attrName>r</p:attrName>
                                        </p:attrNameLst>
                                      </p:cBhvr>
                                    </p:animRot>
                                    <p:animRot by="-240000">
                                      <p:cBhvr>
                                        <p:cTn id="38" dur="200" fill="hold">
                                          <p:stCondLst>
                                            <p:cond delay="600"/>
                                          </p:stCondLst>
                                        </p:cTn>
                                        <p:tgtEl>
                                          <p:spTgt spid="5"/>
                                        </p:tgtEl>
                                        <p:attrNameLst>
                                          <p:attrName>r</p:attrName>
                                        </p:attrNameLst>
                                      </p:cBhvr>
                                    </p:animRot>
                                    <p:animRot by="120000">
                                      <p:cBhvr>
                                        <p:cTn id="39" dur="200" fill="hold">
                                          <p:stCondLst>
                                            <p:cond delay="800"/>
                                          </p:stCondLst>
                                        </p:cTn>
                                        <p:tgtEl>
                                          <p:spTgt spid="5"/>
                                        </p:tgtEl>
                                        <p:attrNameLst>
                                          <p:attrName>r</p:attrName>
                                        </p:attrNameLst>
                                      </p:cBhvr>
                                    </p:animRot>
                                  </p:childTnLst>
                                </p:cTn>
                              </p:par>
                              <p:par>
                                <p:cTn id="40" presetID="32" presetClass="emph" presetSubtype="0" fill="hold" nodeType="withEffect">
                                  <p:stCondLst>
                                    <p:cond delay="0"/>
                                  </p:stCondLst>
                                  <p:childTnLst>
                                    <p:animRot by="120000">
                                      <p:cBhvr>
                                        <p:cTn id="41" dur="100" fill="hold">
                                          <p:stCondLst>
                                            <p:cond delay="0"/>
                                          </p:stCondLst>
                                        </p:cTn>
                                        <p:tgtEl>
                                          <p:spTgt spid="4"/>
                                        </p:tgtEl>
                                        <p:attrNameLst>
                                          <p:attrName>r</p:attrName>
                                        </p:attrNameLst>
                                      </p:cBhvr>
                                    </p:animRot>
                                    <p:animRot by="-240000">
                                      <p:cBhvr>
                                        <p:cTn id="42" dur="200" fill="hold">
                                          <p:stCondLst>
                                            <p:cond delay="200"/>
                                          </p:stCondLst>
                                        </p:cTn>
                                        <p:tgtEl>
                                          <p:spTgt spid="4"/>
                                        </p:tgtEl>
                                        <p:attrNameLst>
                                          <p:attrName>r</p:attrName>
                                        </p:attrNameLst>
                                      </p:cBhvr>
                                    </p:animRot>
                                    <p:animRot by="240000">
                                      <p:cBhvr>
                                        <p:cTn id="43" dur="200" fill="hold">
                                          <p:stCondLst>
                                            <p:cond delay="400"/>
                                          </p:stCondLst>
                                        </p:cTn>
                                        <p:tgtEl>
                                          <p:spTgt spid="4"/>
                                        </p:tgtEl>
                                        <p:attrNameLst>
                                          <p:attrName>r</p:attrName>
                                        </p:attrNameLst>
                                      </p:cBhvr>
                                    </p:animRot>
                                    <p:animRot by="-240000">
                                      <p:cBhvr>
                                        <p:cTn id="44" dur="200" fill="hold">
                                          <p:stCondLst>
                                            <p:cond delay="600"/>
                                          </p:stCondLst>
                                        </p:cTn>
                                        <p:tgtEl>
                                          <p:spTgt spid="4"/>
                                        </p:tgtEl>
                                        <p:attrNameLst>
                                          <p:attrName>r</p:attrName>
                                        </p:attrNameLst>
                                      </p:cBhvr>
                                    </p:animRot>
                                    <p:animRot by="120000">
                                      <p:cBhvr>
                                        <p:cTn id="45"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623722-962E-2393-CEDB-CEDCD92482B0}"/>
              </a:ext>
            </a:extLst>
          </p:cNvPr>
          <p:cNvSpPr>
            <a:spLocks noGrp="1"/>
          </p:cNvSpPr>
          <p:nvPr>
            <p:ph type="subTitle" idx="1"/>
          </p:nvPr>
        </p:nvSpPr>
        <p:spPr>
          <a:xfrm>
            <a:off x="989959" y="515909"/>
            <a:ext cx="3624471" cy="811604"/>
          </a:xfrm>
        </p:spPr>
        <p:txBody>
          <a:bodyPr>
            <a:normAutofit/>
          </a:bodyPr>
          <a:lstStyle/>
          <a:p>
            <a:r>
              <a:rPr lang="en-US" dirty="0">
                <a:solidFill>
                  <a:schemeClr val="tx2">
                    <a:lumMod val="75000"/>
                  </a:schemeClr>
                </a:solidFill>
              </a:rPr>
              <a:t>Introduction</a:t>
            </a:r>
          </a:p>
        </p:txBody>
      </p:sp>
      <p:pic>
        <p:nvPicPr>
          <p:cNvPr id="5" name="Picture 4">
            <a:extLst>
              <a:ext uri="{FF2B5EF4-FFF2-40B4-BE49-F238E27FC236}">
                <a16:creationId xmlns:a16="http://schemas.microsoft.com/office/drawing/2014/main" id="{F402C65A-81B4-181C-96B8-00CC7C14ABCA}"/>
              </a:ext>
            </a:extLst>
          </p:cNvPr>
          <p:cNvPicPr>
            <a:picLocks noChangeAspect="1"/>
          </p:cNvPicPr>
          <p:nvPr/>
        </p:nvPicPr>
        <p:blipFill rotWithShape="1">
          <a:blip r:embed="rId2"/>
          <a:srcRect l="33499" r="3" b="3"/>
          <a:stretch/>
        </p:blipFill>
        <p:spPr>
          <a:xfrm>
            <a:off x="9013058" y="263930"/>
            <a:ext cx="1101844" cy="1101844"/>
          </a:xfrm>
          <a:custGeom>
            <a:avLst/>
            <a:gdLst/>
            <a:ahLst/>
            <a:cxnLst/>
            <a:rect l="l" t="t" r="r" b="b"/>
            <a:pathLst>
              <a:path w="2813056" h="2813056">
                <a:moveTo>
                  <a:pt x="1406528" y="0"/>
                </a:moveTo>
                <a:cubicBezTo>
                  <a:pt x="2183332" y="0"/>
                  <a:pt x="2813056" y="629724"/>
                  <a:pt x="2813056" y="1406528"/>
                </a:cubicBezTo>
                <a:cubicBezTo>
                  <a:pt x="2813056" y="2183332"/>
                  <a:pt x="2183332" y="2813056"/>
                  <a:pt x="1406528" y="2813056"/>
                </a:cubicBezTo>
                <a:cubicBezTo>
                  <a:pt x="629724" y="2813056"/>
                  <a:pt x="0" y="2183332"/>
                  <a:pt x="0" y="1406528"/>
                </a:cubicBezTo>
                <a:cubicBezTo>
                  <a:pt x="0" y="629724"/>
                  <a:pt x="629724" y="0"/>
                  <a:pt x="1406528" y="0"/>
                </a:cubicBezTo>
                <a:close/>
              </a:path>
            </a:pathLst>
          </a:custGeom>
        </p:spPr>
      </p:pic>
      <p:pic>
        <p:nvPicPr>
          <p:cNvPr id="4" name="Picture 3">
            <a:extLst>
              <a:ext uri="{FF2B5EF4-FFF2-40B4-BE49-F238E27FC236}">
                <a16:creationId xmlns:a16="http://schemas.microsoft.com/office/drawing/2014/main" id="{92744C85-B43E-11B4-164A-40179D794E22}"/>
              </a:ext>
            </a:extLst>
          </p:cNvPr>
          <p:cNvPicPr>
            <a:picLocks noChangeAspect="1"/>
          </p:cNvPicPr>
          <p:nvPr/>
        </p:nvPicPr>
        <p:blipFill rotWithShape="1">
          <a:blip r:embed="rId3"/>
          <a:srcRect l="33501" r="-3" b="-3"/>
          <a:stretch/>
        </p:blipFill>
        <p:spPr>
          <a:xfrm>
            <a:off x="10367827" y="263930"/>
            <a:ext cx="834214" cy="834214"/>
          </a:xfrm>
          <a:custGeom>
            <a:avLst/>
            <a:gdLst/>
            <a:ahLst/>
            <a:cxnLst/>
            <a:rect l="l" t="t" r="r" b="b"/>
            <a:pathLst>
              <a:path w="1796104" h="1796104">
                <a:moveTo>
                  <a:pt x="898052" y="0"/>
                </a:moveTo>
                <a:cubicBezTo>
                  <a:pt x="1394032" y="0"/>
                  <a:pt x="1796104" y="402072"/>
                  <a:pt x="1796104" y="898052"/>
                </a:cubicBezTo>
                <a:cubicBezTo>
                  <a:pt x="1796104" y="1394032"/>
                  <a:pt x="1394032" y="1796104"/>
                  <a:pt x="898052" y="1796104"/>
                </a:cubicBezTo>
                <a:cubicBezTo>
                  <a:pt x="402072" y="1796104"/>
                  <a:pt x="0" y="1394032"/>
                  <a:pt x="0" y="898052"/>
                </a:cubicBezTo>
                <a:cubicBezTo>
                  <a:pt x="0" y="402072"/>
                  <a:pt x="402072" y="0"/>
                  <a:pt x="898052" y="0"/>
                </a:cubicBezTo>
                <a:close/>
              </a:path>
            </a:pathLst>
          </a:custGeom>
        </p:spPr>
      </p:pic>
      <p:sp>
        <p:nvSpPr>
          <p:cNvPr id="6" name="Content Placeholder 2">
            <a:extLst>
              <a:ext uri="{FF2B5EF4-FFF2-40B4-BE49-F238E27FC236}">
                <a16:creationId xmlns:a16="http://schemas.microsoft.com/office/drawing/2014/main" id="{090B247D-701F-D2CF-089B-57B3CDC2EBE5}"/>
              </a:ext>
            </a:extLst>
          </p:cNvPr>
          <p:cNvSpPr txBox="1">
            <a:spLocks/>
          </p:cNvSpPr>
          <p:nvPr/>
        </p:nvSpPr>
        <p:spPr>
          <a:xfrm>
            <a:off x="838200" y="1098144"/>
            <a:ext cx="10515600" cy="50788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cap="all" spc="400" baseline="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00100" lvl="1" indent="-342900" algn="l">
              <a:buFont typeface="Arial" panose="020B0604020202020204" pitchFamily="34" charset="0"/>
              <a:buChar char="•"/>
            </a:pPr>
            <a:r>
              <a:rPr lang="en-US" dirty="0"/>
              <a:t>In L2P, one single prompt pool is designed to transfer knowledge from one task to another, without distinguishing between the common features among all tasks versus the features that are unique to each task.</a:t>
            </a:r>
          </a:p>
          <a:p>
            <a:pPr marL="800100" lvl="1" indent="-342900" algn="l">
              <a:buFont typeface="Arial" panose="020B0604020202020204" pitchFamily="34" charset="0"/>
              <a:buChar char="•"/>
            </a:pPr>
            <a:r>
              <a:rPr lang="en-US" dirty="0"/>
              <a:t>Complementary Learning Systems (CLS) suggests that humans learn continually via the synergy between two learning systems. </a:t>
            </a:r>
          </a:p>
          <a:p>
            <a:pPr marL="800100" lvl="1" indent="-342900" algn="l">
              <a:buFont typeface="Arial" panose="020B0604020202020204" pitchFamily="34" charset="0"/>
              <a:buChar char="•"/>
            </a:pPr>
            <a:endParaRPr lang="en-US" dirty="0"/>
          </a:p>
          <a:p>
            <a:pPr marL="800100" lvl="1" indent="-342900" algn="l">
              <a:buFont typeface="Arial" panose="020B0604020202020204" pitchFamily="34" charset="0"/>
              <a:buChar char="•"/>
            </a:pPr>
            <a:endParaRPr lang="en-US" dirty="0"/>
          </a:p>
          <a:p>
            <a:pPr marL="800100" lvl="1" indent="-342900" algn="l">
              <a:buFont typeface="Arial" panose="020B0604020202020204" pitchFamily="34" charset="0"/>
              <a:buChar char="•"/>
            </a:pPr>
            <a:endParaRPr lang="en-US" dirty="0"/>
          </a:p>
          <a:p>
            <a:pPr marL="800100" lvl="1" indent="-342900" algn="l">
              <a:buFont typeface="Arial" panose="020B0604020202020204" pitchFamily="34" charset="0"/>
              <a:buChar char="•"/>
            </a:pPr>
            <a:endParaRPr lang="en-US" dirty="0"/>
          </a:p>
          <a:p>
            <a:pPr marL="800100" lvl="1" indent="-342900" algn="l">
              <a:buFont typeface="Arial" panose="020B0604020202020204" pitchFamily="34" charset="0"/>
              <a:buChar char="•"/>
            </a:pPr>
            <a:endParaRPr lang="en-US" dirty="0"/>
          </a:p>
          <a:p>
            <a:pPr marL="800100" lvl="1" indent="-342900" algn="l">
              <a:buFont typeface="Arial" panose="020B0604020202020204" pitchFamily="34" charset="0"/>
              <a:buChar char="•"/>
            </a:pPr>
            <a:endParaRPr lang="en-US" dirty="0"/>
          </a:p>
          <a:p>
            <a:pPr marL="800100" lvl="1" indent="-342900" algn="l">
              <a:buFont typeface="Arial" panose="020B0604020202020204" pitchFamily="34" charset="0"/>
              <a:buChar char="•"/>
            </a:pPr>
            <a:r>
              <a:rPr lang="en-US" dirty="0"/>
              <a:t>Thus, they are able to learn task-specific knowledge separately without interference while leveraging task-invariant knowledge to have greater learning capacity to learn future tasks better.</a:t>
            </a:r>
          </a:p>
          <a:p>
            <a:pPr marL="1257300" lvl="2" indent="-342900" algn="l">
              <a:buFont typeface="Arial" panose="020B0604020202020204" pitchFamily="34" charset="0"/>
              <a:buChar char="•"/>
            </a:pPr>
            <a:endParaRPr lang="en-US" dirty="0"/>
          </a:p>
        </p:txBody>
      </p:sp>
      <p:grpSp>
        <p:nvGrpSpPr>
          <p:cNvPr id="7" name="Group 6">
            <a:extLst>
              <a:ext uri="{FF2B5EF4-FFF2-40B4-BE49-F238E27FC236}">
                <a16:creationId xmlns:a16="http://schemas.microsoft.com/office/drawing/2014/main" id="{21C8F93C-C9E7-D05E-D966-89AF3211BF2F}"/>
              </a:ext>
            </a:extLst>
          </p:cNvPr>
          <p:cNvGrpSpPr/>
          <p:nvPr/>
        </p:nvGrpSpPr>
        <p:grpSpPr>
          <a:xfrm>
            <a:off x="2584174" y="2683920"/>
            <a:ext cx="2030256" cy="1907265"/>
            <a:chOff x="49417" y="194142"/>
            <a:chExt cx="2483126" cy="2483126"/>
          </a:xfrm>
        </p:grpSpPr>
        <p:sp>
          <p:nvSpPr>
            <p:cNvPr id="8" name="Oval 7">
              <a:extLst>
                <a:ext uri="{FF2B5EF4-FFF2-40B4-BE49-F238E27FC236}">
                  <a16:creationId xmlns:a16="http://schemas.microsoft.com/office/drawing/2014/main" id="{C8DC867C-8C17-AB0A-1B33-0D8550EC1F80}"/>
                </a:ext>
              </a:extLst>
            </p:cNvPr>
            <p:cNvSpPr/>
            <p:nvPr/>
          </p:nvSpPr>
          <p:spPr>
            <a:xfrm>
              <a:off x="49417" y="194142"/>
              <a:ext cx="2483126" cy="248312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Oval 4">
              <a:extLst>
                <a:ext uri="{FF2B5EF4-FFF2-40B4-BE49-F238E27FC236}">
                  <a16:creationId xmlns:a16="http://schemas.microsoft.com/office/drawing/2014/main" id="{EDF8188B-D690-8B74-67C2-0C662B9BFFEB}"/>
                </a:ext>
              </a:extLst>
            </p:cNvPr>
            <p:cNvSpPr txBox="1"/>
            <p:nvPr/>
          </p:nvSpPr>
          <p:spPr>
            <a:xfrm>
              <a:off x="255552" y="586657"/>
              <a:ext cx="2070856" cy="17139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400" kern="1200" dirty="0"/>
                <a:t>Hippocampus: Focuses on learning pattern-separated representation on specific experiences</a:t>
              </a:r>
            </a:p>
          </p:txBody>
        </p:sp>
      </p:grpSp>
      <p:sp>
        <p:nvSpPr>
          <p:cNvPr id="14" name="Oval 13">
            <a:extLst>
              <a:ext uri="{FF2B5EF4-FFF2-40B4-BE49-F238E27FC236}">
                <a16:creationId xmlns:a16="http://schemas.microsoft.com/office/drawing/2014/main" id="{E605283B-14EC-CC8A-8394-A1C3F473C5C7}"/>
              </a:ext>
            </a:extLst>
          </p:cNvPr>
          <p:cNvSpPr/>
          <p:nvPr/>
        </p:nvSpPr>
        <p:spPr>
          <a:xfrm>
            <a:off x="5284332" y="2683920"/>
            <a:ext cx="2152143" cy="190726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17" name="Oval 4">
            <a:extLst>
              <a:ext uri="{FF2B5EF4-FFF2-40B4-BE49-F238E27FC236}">
                <a16:creationId xmlns:a16="http://schemas.microsoft.com/office/drawing/2014/main" id="{BCF99309-B4EB-B4E7-1B34-DB4270641388}"/>
              </a:ext>
            </a:extLst>
          </p:cNvPr>
          <p:cNvSpPr txBox="1"/>
          <p:nvPr/>
        </p:nvSpPr>
        <p:spPr>
          <a:xfrm>
            <a:off x="5436623" y="2985407"/>
            <a:ext cx="1847560" cy="13882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1400" kern="1200" dirty="0"/>
              <a:t>Neocortex :  Focuses on learning more general and transferable representation from experience sequences</a:t>
            </a:r>
          </a:p>
        </p:txBody>
      </p:sp>
      <p:pic>
        <p:nvPicPr>
          <p:cNvPr id="19" name="Picture 18">
            <a:extLst>
              <a:ext uri="{FF2B5EF4-FFF2-40B4-BE49-F238E27FC236}">
                <a16:creationId xmlns:a16="http://schemas.microsoft.com/office/drawing/2014/main" id="{41EA04EE-1F61-34D0-C44A-69AB2926CFBC}"/>
              </a:ext>
            </a:extLst>
          </p:cNvPr>
          <p:cNvPicPr>
            <a:picLocks noChangeAspect="1"/>
          </p:cNvPicPr>
          <p:nvPr/>
        </p:nvPicPr>
        <p:blipFill rotWithShape="1">
          <a:blip r:embed="rId4"/>
          <a:srcRect t="17284"/>
          <a:stretch/>
        </p:blipFill>
        <p:spPr>
          <a:xfrm>
            <a:off x="8106377" y="2614781"/>
            <a:ext cx="3728185" cy="2045542"/>
          </a:xfrm>
          <a:prstGeom prst="rect">
            <a:avLst/>
          </a:prstGeom>
        </p:spPr>
      </p:pic>
    </p:spTree>
    <p:extLst>
      <p:ext uri="{BB962C8B-B14F-4D97-AF65-F5344CB8AC3E}">
        <p14:creationId xmlns:p14="http://schemas.microsoft.com/office/powerpoint/2010/main" val="318354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6">
                                            <p:txEl>
                                              <p:pRg st="8" end="8"/>
                                            </p:txEl>
                                          </p:spTgt>
                                        </p:tgtEl>
                                        <p:attrNameLst>
                                          <p:attrName>style.visibility</p:attrName>
                                        </p:attrNameLst>
                                      </p:cBhvr>
                                      <p:to>
                                        <p:strVal val="visible"/>
                                      </p:to>
                                    </p:set>
                                    <p:animEffect transition="in" filter="wipe(down)">
                                      <p:cBhvr>
                                        <p:cTn id="34"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623722-962E-2393-CEDB-CEDCD92482B0}"/>
              </a:ext>
            </a:extLst>
          </p:cNvPr>
          <p:cNvSpPr>
            <a:spLocks noGrp="1"/>
          </p:cNvSpPr>
          <p:nvPr>
            <p:ph type="subTitle" idx="1"/>
          </p:nvPr>
        </p:nvSpPr>
        <p:spPr>
          <a:xfrm>
            <a:off x="989959" y="515909"/>
            <a:ext cx="3624471" cy="811604"/>
          </a:xfrm>
        </p:spPr>
        <p:txBody>
          <a:bodyPr>
            <a:normAutofit/>
          </a:bodyPr>
          <a:lstStyle/>
          <a:p>
            <a:r>
              <a:rPr lang="en-US" dirty="0">
                <a:solidFill>
                  <a:schemeClr val="tx2">
                    <a:lumMod val="75000"/>
                  </a:schemeClr>
                </a:solidFill>
              </a:rPr>
              <a:t>Introduction</a:t>
            </a:r>
          </a:p>
        </p:txBody>
      </p:sp>
      <p:pic>
        <p:nvPicPr>
          <p:cNvPr id="5" name="Picture 4">
            <a:extLst>
              <a:ext uri="{FF2B5EF4-FFF2-40B4-BE49-F238E27FC236}">
                <a16:creationId xmlns:a16="http://schemas.microsoft.com/office/drawing/2014/main" id="{F402C65A-81B4-181C-96B8-00CC7C14ABCA}"/>
              </a:ext>
            </a:extLst>
          </p:cNvPr>
          <p:cNvPicPr>
            <a:picLocks noChangeAspect="1"/>
          </p:cNvPicPr>
          <p:nvPr/>
        </p:nvPicPr>
        <p:blipFill rotWithShape="1">
          <a:blip r:embed="rId2"/>
          <a:srcRect l="33499" r="3" b="3"/>
          <a:stretch/>
        </p:blipFill>
        <p:spPr>
          <a:xfrm>
            <a:off x="9013058" y="263930"/>
            <a:ext cx="1101844" cy="1101844"/>
          </a:xfrm>
          <a:custGeom>
            <a:avLst/>
            <a:gdLst/>
            <a:ahLst/>
            <a:cxnLst/>
            <a:rect l="l" t="t" r="r" b="b"/>
            <a:pathLst>
              <a:path w="2813056" h="2813056">
                <a:moveTo>
                  <a:pt x="1406528" y="0"/>
                </a:moveTo>
                <a:cubicBezTo>
                  <a:pt x="2183332" y="0"/>
                  <a:pt x="2813056" y="629724"/>
                  <a:pt x="2813056" y="1406528"/>
                </a:cubicBezTo>
                <a:cubicBezTo>
                  <a:pt x="2813056" y="2183332"/>
                  <a:pt x="2183332" y="2813056"/>
                  <a:pt x="1406528" y="2813056"/>
                </a:cubicBezTo>
                <a:cubicBezTo>
                  <a:pt x="629724" y="2813056"/>
                  <a:pt x="0" y="2183332"/>
                  <a:pt x="0" y="1406528"/>
                </a:cubicBezTo>
                <a:cubicBezTo>
                  <a:pt x="0" y="629724"/>
                  <a:pt x="629724" y="0"/>
                  <a:pt x="1406528" y="0"/>
                </a:cubicBezTo>
                <a:close/>
              </a:path>
            </a:pathLst>
          </a:custGeom>
        </p:spPr>
      </p:pic>
      <p:pic>
        <p:nvPicPr>
          <p:cNvPr id="4" name="Picture 3">
            <a:extLst>
              <a:ext uri="{FF2B5EF4-FFF2-40B4-BE49-F238E27FC236}">
                <a16:creationId xmlns:a16="http://schemas.microsoft.com/office/drawing/2014/main" id="{92744C85-B43E-11B4-164A-40179D794E22}"/>
              </a:ext>
            </a:extLst>
          </p:cNvPr>
          <p:cNvPicPr>
            <a:picLocks noChangeAspect="1"/>
          </p:cNvPicPr>
          <p:nvPr/>
        </p:nvPicPr>
        <p:blipFill rotWithShape="1">
          <a:blip r:embed="rId3"/>
          <a:srcRect l="33501" r="-3" b="-3"/>
          <a:stretch/>
        </p:blipFill>
        <p:spPr>
          <a:xfrm>
            <a:off x="10367827" y="263930"/>
            <a:ext cx="834214" cy="834214"/>
          </a:xfrm>
          <a:custGeom>
            <a:avLst/>
            <a:gdLst/>
            <a:ahLst/>
            <a:cxnLst/>
            <a:rect l="l" t="t" r="r" b="b"/>
            <a:pathLst>
              <a:path w="1796104" h="1796104">
                <a:moveTo>
                  <a:pt x="898052" y="0"/>
                </a:moveTo>
                <a:cubicBezTo>
                  <a:pt x="1394032" y="0"/>
                  <a:pt x="1796104" y="402072"/>
                  <a:pt x="1796104" y="898052"/>
                </a:cubicBezTo>
                <a:cubicBezTo>
                  <a:pt x="1796104" y="1394032"/>
                  <a:pt x="1394032" y="1796104"/>
                  <a:pt x="898052" y="1796104"/>
                </a:cubicBezTo>
                <a:cubicBezTo>
                  <a:pt x="402072" y="1796104"/>
                  <a:pt x="0" y="1394032"/>
                  <a:pt x="0" y="898052"/>
                </a:cubicBezTo>
                <a:cubicBezTo>
                  <a:pt x="0" y="402072"/>
                  <a:pt x="402072" y="0"/>
                  <a:pt x="898052" y="0"/>
                </a:cubicBezTo>
                <a:close/>
              </a:path>
            </a:pathLst>
          </a:custGeom>
        </p:spPr>
      </p:pic>
      <p:sp>
        <p:nvSpPr>
          <p:cNvPr id="6" name="Content Placeholder 2">
            <a:extLst>
              <a:ext uri="{FF2B5EF4-FFF2-40B4-BE49-F238E27FC236}">
                <a16:creationId xmlns:a16="http://schemas.microsoft.com/office/drawing/2014/main" id="{090B247D-701F-D2CF-089B-57B3CDC2EBE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cap="all" spc="400" baseline="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257300" lvl="2" indent="-342900" algn="l">
              <a:buFont typeface="Arial" panose="020B0604020202020204" pitchFamily="34" charset="0"/>
              <a:buChar char="•"/>
            </a:pPr>
            <a:r>
              <a:rPr lang="en-US" dirty="0"/>
              <a:t>However, previous CLS-driven methods still decouple or expand the backbone parameters learn the two kinds of knowledge.</a:t>
            </a:r>
          </a:p>
          <a:p>
            <a:pPr marL="1257300" lvl="2" indent="-342900" algn="l">
              <a:buFont typeface="Arial" panose="020B0604020202020204" pitchFamily="34" charset="0"/>
              <a:buChar char="•"/>
            </a:pPr>
            <a:r>
              <a:rPr lang="en-US" dirty="0"/>
              <a:t>Dual Prompt directly decouples the higher-level prompt space, which turns out to be more effective and memory efficient that conventional methods which focus on the lower-level latent representation space.</a:t>
            </a:r>
          </a:p>
          <a:p>
            <a:pPr marL="1257300" lvl="2" indent="-342900" algn="l">
              <a:buFont typeface="Arial" panose="020B0604020202020204" pitchFamily="34" charset="0"/>
              <a:buChar char="•"/>
            </a:pPr>
            <a:r>
              <a:rPr lang="en-US" dirty="0"/>
              <a:t>Here they empirically discover that </a:t>
            </a:r>
            <a:r>
              <a:rPr lang="en-US" dirty="0">
                <a:solidFill>
                  <a:schemeClr val="accent1">
                    <a:lumMod val="75000"/>
                  </a:schemeClr>
                </a:solidFill>
              </a:rPr>
              <a:t>properly attaching prompts to the backbone model is crucial</a:t>
            </a:r>
            <a:r>
              <a:rPr lang="en-US" dirty="0"/>
              <a:t> to the effectiveness of continual learning.</a:t>
            </a:r>
          </a:p>
          <a:p>
            <a:pPr marL="1257300" lvl="2" indent="-342900" algn="l">
              <a:buFont typeface="Arial" panose="020B0604020202020204" pitchFamily="34" charset="0"/>
              <a:buChar char="•"/>
            </a:pPr>
            <a:r>
              <a:rPr lang="en-US" dirty="0"/>
              <a:t>Dual Prompt is </a:t>
            </a:r>
            <a:r>
              <a:rPr lang="en-US" dirty="0">
                <a:solidFill>
                  <a:schemeClr val="accent1">
                    <a:lumMod val="75000"/>
                  </a:schemeClr>
                </a:solidFill>
              </a:rPr>
              <a:t>architecture-based method </a:t>
            </a:r>
            <a:r>
              <a:rPr lang="en-US" dirty="0"/>
              <a:t>and only require negligible amount of parameters (0.2% − 0.6% of full model size).</a:t>
            </a:r>
          </a:p>
          <a:p>
            <a:pPr marL="1257300" lvl="2" indent="-342900" algn="l">
              <a:buFont typeface="Arial" panose="020B0604020202020204" pitchFamily="34" charset="0"/>
              <a:buChar char="•"/>
            </a:pPr>
            <a:r>
              <a:rPr lang="en-US" dirty="0"/>
              <a:t>Dual Prompt aims at more </a:t>
            </a:r>
            <a:r>
              <a:rPr lang="en-US" dirty="0">
                <a:solidFill>
                  <a:schemeClr val="accent1">
                    <a:lumMod val="75000"/>
                  </a:schemeClr>
                </a:solidFill>
              </a:rPr>
              <a:t>challenging class-incremental setting</a:t>
            </a:r>
            <a:r>
              <a:rPr lang="en-US" dirty="0"/>
              <a:t>, and focus on pre-trained transformer-based models.</a:t>
            </a:r>
          </a:p>
          <a:p>
            <a:pPr marL="1257300" lvl="2"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40320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wipe(down)">
                                      <p:cBhvr>
                                        <p:cTn id="16" dur="5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wipe(down)">
                                      <p:cBhvr>
                                        <p:cTn id="21" dur="500"/>
                                        <p:tgtEl>
                                          <p:spTgt spid="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wipe(down)">
                                      <p:cBhvr>
                                        <p:cTn id="26" dur="500"/>
                                        <p:tgtEl>
                                          <p:spTgt spid="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wipe(down)">
                                      <p:cBhvr>
                                        <p:cTn id="3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623722-962E-2393-CEDB-CEDCD92482B0}"/>
              </a:ext>
            </a:extLst>
          </p:cNvPr>
          <p:cNvSpPr>
            <a:spLocks noGrp="1"/>
          </p:cNvSpPr>
          <p:nvPr>
            <p:ph type="subTitle" idx="1"/>
          </p:nvPr>
        </p:nvSpPr>
        <p:spPr>
          <a:xfrm>
            <a:off x="951178" y="554170"/>
            <a:ext cx="5450598" cy="811604"/>
          </a:xfrm>
        </p:spPr>
        <p:txBody>
          <a:bodyPr>
            <a:normAutofit/>
          </a:bodyPr>
          <a:lstStyle/>
          <a:p>
            <a:r>
              <a:rPr lang="en-US" dirty="0">
                <a:solidFill>
                  <a:schemeClr val="tx2">
                    <a:lumMod val="75000"/>
                  </a:schemeClr>
                </a:solidFill>
              </a:rPr>
              <a:t>Prompt-based learning </a:t>
            </a:r>
          </a:p>
        </p:txBody>
      </p:sp>
      <p:pic>
        <p:nvPicPr>
          <p:cNvPr id="5" name="Picture 4">
            <a:extLst>
              <a:ext uri="{FF2B5EF4-FFF2-40B4-BE49-F238E27FC236}">
                <a16:creationId xmlns:a16="http://schemas.microsoft.com/office/drawing/2014/main" id="{F402C65A-81B4-181C-96B8-00CC7C14ABCA}"/>
              </a:ext>
            </a:extLst>
          </p:cNvPr>
          <p:cNvPicPr>
            <a:picLocks noChangeAspect="1"/>
          </p:cNvPicPr>
          <p:nvPr/>
        </p:nvPicPr>
        <p:blipFill rotWithShape="1">
          <a:blip r:embed="rId2"/>
          <a:srcRect l="33499" r="3" b="3"/>
          <a:stretch/>
        </p:blipFill>
        <p:spPr>
          <a:xfrm>
            <a:off x="9013058" y="263930"/>
            <a:ext cx="1101844" cy="1101844"/>
          </a:xfrm>
          <a:custGeom>
            <a:avLst/>
            <a:gdLst/>
            <a:ahLst/>
            <a:cxnLst/>
            <a:rect l="l" t="t" r="r" b="b"/>
            <a:pathLst>
              <a:path w="2813056" h="2813056">
                <a:moveTo>
                  <a:pt x="1406528" y="0"/>
                </a:moveTo>
                <a:cubicBezTo>
                  <a:pt x="2183332" y="0"/>
                  <a:pt x="2813056" y="629724"/>
                  <a:pt x="2813056" y="1406528"/>
                </a:cubicBezTo>
                <a:cubicBezTo>
                  <a:pt x="2813056" y="2183332"/>
                  <a:pt x="2183332" y="2813056"/>
                  <a:pt x="1406528" y="2813056"/>
                </a:cubicBezTo>
                <a:cubicBezTo>
                  <a:pt x="629724" y="2813056"/>
                  <a:pt x="0" y="2183332"/>
                  <a:pt x="0" y="1406528"/>
                </a:cubicBezTo>
                <a:cubicBezTo>
                  <a:pt x="0" y="629724"/>
                  <a:pt x="629724" y="0"/>
                  <a:pt x="1406528" y="0"/>
                </a:cubicBezTo>
                <a:close/>
              </a:path>
            </a:pathLst>
          </a:custGeom>
        </p:spPr>
      </p:pic>
      <p:pic>
        <p:nvPicPr>
          <p:cNvPr id="4" name="Picture 3">
            <a:extLst>
              <a:ext uri="{FF2B5EF4-FFF2-40B4-BE49-F238E27FC236}">
                <a16:creationId xmlns:a16="http://schemas.microsoft.com/office/drawing/2014/main" id="{92744C85-B43E-11B4-164A-40179D794E22}"/>
              </a:ext>
            </a:extLst>
          </p:cNvPr>
          <p:cNvPicPr>
            <a:picLocks noChangeAspect="1"/>
          </p:cNvPicPr>
          <p:nvPr/>
        </p:nvPicPr>
        <p:blipFill rotWithShape="1">
          <a:blip r:embed="rId3"/>
          <a:srcRect l="33501" r="-3" b="-3"/>
          <a:stretch/>
        </p:blipFill>
        <p:spPr>
          <a:xfrm>
            <a:off x="10367827" y="263930"/>
            <a:ext cx="834214" cy="834214"/>
          </a:xfrm>
          <a:custGeom>
            <a:avLst/>
            <a:gdLst/>
            <a:ahLst/>
            <a:cxnLst/>
            <a:rect l="l" t="t" r="r" b="b"/>
            <a:pathLst>
              <a:path w="1796104" h="1796104">
                <a:moveTo>
                  <a:pt x="898052" y="0"/>
                </a:moveTo>
                <a:cubicBezTo>
                  <a:pt x="1394032" y="0"/>
                  <a:pt x="1796104" y="402072"/>
                  <a:pt x="1796104" y="898052"/>
                </a:cubicBezTo>
                <a:cubicBezTo>
                  <a:pt x="1796104" y="1394032"/>
                  <a:pt x="1394032" y="1796104"/>
                  <a:pt x="898052" y="1796104"/>
                </a:cubicBezTo>
                <a:cubicBezTo>
                  <a:pt x="402072" y="1796104"/>
                  <a:pt x="0" y="1394032"/>
                  <a:pt x="0" y="898052"/>
                </a:cubicBezTo>
                <a:cubicBezTo>
                  <a:pt x="0" y="402072"/>
                  <a:pt x="402072" y="0"/>
                  <a:pt x="898052" y="0"/>
                </a:cubicBezTo>
                <a:close/>
              </a:path>
            </a:pathLst>
          </a:custGeom>
        </p:spPr>
      </p:pic>
      <p:pic>
        <p:nvPicPr>
          <p:cNvPr id="24" name="Content Placeholder 7" descr="Arrow Up with solid fill">
            <a:extLst>
              <a:ext uri="{FF2B5EF4-FFF2-40B4-BE49-F238E27FC236}">
                <a16:creationId xmlns:a16="http://schemas.microsoft.com/office/drawing/2014/main" id="{A1AA3BCF-49AA-210A-01AF-E47A85AD12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61350" y="1464968"/>
            <a:ext cx="705960" cy="770350"/>
          </a:xfrm>
          <a:prstGeom prst="rect">
            <a:avLst/>
          </a:prstGeom>
        </p:spPr>
      </p:pic>
      <p:pic>
        <p:nvPicPr>
          <p:cNvPr id="25" name="Content Placeholder 7" descr="Arrow Up with solid fill">
            <a:extLst>
              <a:ext uri="{FF2B5EF4-FFF2-40B4-BE49-F238E27FC236}">
                <a16:creationId xmlns:a16="http://schemas.microsoft.com/office/drawing/2014/main" id="{7FF8D450-439A-3301-C8CE-DF32E7105F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78785" y="1449202"/>
            <a:ext cx="705960" cy="770350"/>
          </a:xfrm>
          <a:prstGeom prst="rect">
            <a:avLst/>
          </a:prstGeom>
        </p:spPr>
      </p:pic>
      <p:pic>
        <p:nvPicPr>
          <p:cNvPr id="26" name="Content Placeholder 7" descr="Arrow Up with solid fill">
            <a:extLst>
              <a:ext uri="{FF2B5EF4-FFF2-40B4-BE49-F238E27FC236}">
                <a16:creationId xmlns:a16="http://schemas.microsoft.com/office/drawing/2014/main" id="{289FEE17-3618-ACE2-E69F-37DE795318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96204" y="1459712"/>
            <a:ext cx="705960" cy="770350"/>
          </a:xfrm>
          <a:prstGeom prst="rect">
            <a:avLst/>
          </a:prstGeom>
        </p:spPr>
      </p:pic>
      <p:pic>
        <p:nvPicPr>
          <p:cNvPr id="27" name="Content Placeholder 7" descr="Arrow Up with solid fill">
            <a:extLst>
              <a:ext uri="{FF2B5EF4-FFF2-40B4-BE49-F238E27FC236}">
                <a16:creationId xmlns:a16="http://schemas.microsoft.com/office/drawing/2014/main" id="{3C43D8D8-16CE-B561-1BF0-F981A95F66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13639" y="1443946"/>
            <a:ext cx="705960" cy="770350"/>
          </a:xfrm>
          <a:prstGeom prst="rect">
            <a:avLst/>
          </a:prstGeom>
        </p:spPr>
      </p:pic>
      <p:pic>
        <p:nvPicPr>
          <p:cNvPr id="28" name="Content Placeholder 7" descr="Arrow Up with solid fill">
            <a:extLst>
              <a:ext uri="{FF2B5EF4-FFF2-40B4-BE49-F238E27FC236}">
                <a16:creationId xmlns:a16="http://schemas.microsoft.com/office/drawing/2014/main" id="{C9907E57-8476-59A7-D667-B17A261837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04794" y="1459708"/>
            <a:ext cx="705960" cy="770350"/>
          </a:xfrm>
          <a:prstGeom prst="rect">
            <a:avLst/>
          </a:prstGeom>
        </p:spPr>
      </p:pic>
      <p:pic>
        <p:nvPicPr>
          <p:cNvPr id="29" name="Content Placeholder 7" descr="Arrow Up with solid fill">
            <a:extLst>
              <a:ext uri="{FF2B5EF4-FFF2-40B4-BE49-F238E27FC236}">
                <a16:creationId xmlns:a16="http://schemas.microsoft.com/office/drawing/2014/main" id="{B00AF250-4CB1-9107-3E16-AA1BBC35AE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22229" y="1475474"/>
            <a:ext cx="705960" cy="770350"/>
          </a:xfrm>
          <a:prstGeom prst="rect">
            <a:avLst/>
          </a:prstGeom>
        </p:spPr>
      </p:pic>
      <p:pic>
        <p:nvPicPr>
          <p:cNvPr id="30" name="Content Placeholder 7" descr="Arrow Up with solid fill">
            <a:extLst>
              <a:ext uri="{FF2B5EF4-FFF2-40B4-BE49-F238E27FC236}">
                <a16:creationId xmlns:a16="http://schemas.microsoft.com/office/drawing/2014/main" id="{A678A7F5-BA47-95A3-D6B4-3307AAD911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39648" y="1485984"/>
            <a:ext cx="705960" cy="770350"/>
          </a:xfrm>
          <a:prstGeom prst="rect">
            <a:avLst/>
          </a:prstGeom>
        </p:spPr>
      </p:pic>
      <p:pic>
        <p:nvPicPr>
          <p:cNvPr id="31" name="Content Placeholder 7" descr="Arrow Up with solid fill">
            <a:extLst>
              <a:ext uri="{FF2B5EF4-FFF2-40B4-BE49-F238E27FC236}">
                <a16:creationId xmlns:a16="http://schemas.microsoft.com/office/drawing/2014/main" id="{F4136443-8DA8-74F0-64BD-E918209937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57083" y="1470218"/>
            <a:ext cx="705960" cy="770350"/>
          </a:xfrm>
          <a:prstGeom prst="rect">
            <a:avLst/>
          </a:prstGeom>
        </p:spPr>
      </p:pic>
      <p:sp>
        <p:nvSpPr>
          <p:cNvPr id="32" name="Content Placeholder 2">
            <a:extLst>
              <a:ext uri="{FF2B5EF4-FFF2-40B4-BE49-F238E27FC236}">
                <a16:creationId xmlns:a16="http://schemas.microsoft.com/office/drawing/2014/main" id="{7FC1B071-7C46-DC01-BD57-718354D46FE3}"/>
              </a:ext>
            </a:extLst>
          </p:cNvPr>
          <p:cNvSpPr txBox="1">
            <a:spLocks/>
          </p:cNvSpPr>
          <p:nvPr/>
        </p:nvSpPr>
        <p:spPr>
          <a:xfrm>
            <a:off x="352954" y="1422893"/>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cap="all" spc="400" baseline="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257300" lvl="2" indent="-342900" algn="l">
              <a:buFont typeface="Arial" panose="020B0604020202020204" pitchFamily="34" charset="0"/>
              <a:buChar char="•"/>
            </a:pPr>
            <a:r>
              <a:rPr lang="en-US" dirty="0"/>
              <a:t>It was first proposed in </a:t>
            </a:r>
            <a:r>
              <a:rPr lang="en-US" dirty="0">
                <a:solidFill>
                  <a:schemeClr val="accent1">
                    <a:lumMod val="75000"/>
                  </a:schemeClr>
                </a:solidFill>
              </a:rPr>
              <a:t>NLP for transfer learning</a:t>
            </a:r>
            <a:r>
              <a:rPr lang="en-US" dirty="0"/>
              <a:t>, by  adding extra instruction for pre-trained models to perform downstream tasks conditionally.</a:t>
            </a:r>
          </a:p>
          <a:p>
            <a:pPr marL="1257300" lvl="2" indent="-342900" algn="l">
              <a:buFont typeface="Arial" panose="020B0604020202020204" pitchFamily="34" charset="0"/>
              <a:buChar char="•"/>
            </a:pPr>
            <a:r>
              <a:rPr lang="en-US" b="0" i="0" dirty="0">
                <a:effectLst/>
              </a:rPr>
              <a:t>Prompt tuning is a technique used in NLP that involves attaching a set of prompt parameters to pre-trained transformer-based language models. </a:t>
            </a:r>
          </a:p>
          <a:p>
            <a:pPr marL="1257300" lvl="2" indent="-342900" algn="l">
              <a:buFont typeface="Arial" panose="020B0604020202020204" pitchFamily="34" charset="0"/>
              <a:buChar char="•"/>
            </a:pPr>
            <a:r>
              <a:rPr lang="en-US" dirty="0"/>
              <a:t>Prompts are </a:t>
            </a:r>
            <a:r>
              <a:rPr lang="en-US" dirty="0">
                <a:solidFill>
                  <a:schemeClr val="accent1">
                    <a:lumMod val="75000"/>
                  </a:schemeClr>
                </a:solidFill>
              </a:rPr>
              <a:t>usually prepended </a:t>
            </a:r>
            <a:r>
              <a:rPr lang="en-US" dirty="0"/>
              <a:t>to the input sequence to instruct the model prediction.</a:t>
            </a:r>
          </a:p>
          <a:p>
            <a:pPr marL="1257300" lvl="2" indent="-342900" algn="l">
              <a:buFont typeface="Arial" panose="020B0604020202020204" pitchFamily="34" charset="0"/>
              <a:buChar char="•"/>
            </a:pPr>
            <a:endParaRPr lang="en-US" dirty="0"/>
          </a:p>
          <a:p>
            <a:pPr marL="1257300" lvl="2" indent="-342900" algn="l">
              <a:buFont typeface="Arial" panose="020B0604020202020204" pitchFamily="34" charset="0"/>
              <a:buChar char="•"/>
            </a:pPr>
            <a:endParaRPr lang="en-US" dirty="0"/>
          </a:p>
        </p:txBody>
      </p:sp>
      <p:sp>
        <p:nvSpPr>
          <p:cNvPr id="34" name="Rectangle: Rounded Corners 33">
            <a:extLst>
              <a:ext uri="{FF2B5EF4-FFF2-40B4-BE49-F238E27FC236}">
                <a16:creationId xmlns:a16="http://schemas.microsoft.com/office/drawing/2014/main" id="{161F6771-17C9-CB0C-8CAB-C6D83CB648FE}"/>
              </a:ext>
            </a:extLst>
          </p:cNvPr>
          <p:cNvSpPr/>
          <p:nvPr/>
        </p:nvSpPr>
        <p:spPr>
          <a:xfrm>
            <a:off x="2581202" y="3840956"/>
            <a:ext cx="5837086" cy="936977"/>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PRETRAINED BACKBONE</a:t>
            </a:r>
          </a:p>
        </p:txBody>
      </p:sp>
      <p:sp>
        <p:nvSpPr>
          <p:cNvPr id="37" name="Rectangle: Rounded Corners 36">
            <a:extLst>
              <a:ext uri="{FF2B5EF4-FFF2-40B4-BE49-F238E27FC236}">
                <a16:creationId xmlns:a16="http://schemas.microsoft.com/office/drawing/2014/main" id="{336EF0D7-5FA4-1D5F-71DF-5ED0BB0D0BAD}"/>
              </a:ext>
            </a:extLst>
          </p:cNvPr>
          <p:cNvSpPr/>
          <p:nvPr/>
        </p:nvSpPr>
        <p:spPr>
          <a:xfrm>
            <a:off x="3688198" y="5120055"/>
            <a:ext cx="346841" cy="936977"/>
          </a:xfrm>
          <a:prstGeom prst="roundRect">
            <a:avLst>
              <a:gd name="adj" fmla="val 50000"/>
            </a:avLst>
          </a:prstGeom>
          <a:gradFill flip="none" rotWithShape="1">
            <a:gsLst>
              <a:gs pos="21000">
                <a:schemeClr val="accent4">
                  <a:lumMod val="40000"/>
                  <a:lumOff val="60000"/>
                </a:schemeClr>
              </a:gs>
              <a:gs pos="60000">
                <a:schemeClr val="accent4">
                  <a:lumMod val="40000"/>
                  <a:lumOff val="60000"/>
                </a:schemeClr>
              </a:gs>
              <a:gs pos="41000">
                <a:schemeClr val="accent4">
                  <a:lumMod val="40000"/>
                  <a:lumOff val="60000"/>
                </a:schemeClr>
              </a:gs>
              <a:gs pos="0">
                <a:schemeClr val="tx1">
                  <a:lumMod val="95000"/>
                </a:schemeClr>
              </a:gs>
              <a:gs pos="84000">
                <a:schemeClr val="accent4">
                  <a:lumMod val="20000"/>
                  <a:lumOff val="80000"/>
                </a:scheme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866C8F5D-B5C0-1DA8-AB3E-205C328C3DF0}"/>
              </a:ext>
            </a:extLst>
          </p:cNvPr>
          <p:cNvSpPr/>
          <p:nvPr/>
        </p:nvSpPr>
        <p:spPr>
          <a:xfrm>
            <a:off x="4181296" y="5120055"/>
            <a:ext cx="346841" cy="936977"/>
          </a:xfrm>
          <a:prstGeom prst="roundRect">
            <a:avLst>
              <a:gd name="adj" fmla="val 50000"/>
            </a:avLst>
          </a:prstGeom>
          <a:gradFill flip="none" rotWithShape="1">
            <a:gsLst>
              <a:gs pos="33000">
                <a:srgbClr val="B7DEE8"/>
              </a:gs>
              <a:gs pos="94000">
                <a:srgbClr val="B7DEE8"/>
              </a:gs>
              <a:gs pos="56000">
                <a:srgbClr val="B7DEE8"/>
              </a:gs>
              <a:gs pos="7000">
                <a:schemeClr val="accent5">
                  <a:lumMod val="40000"/>
                  <a:lumOff val="60000"/>
                </a:schemeClr>
              </a:gs>
              <a:gs pos="100000">
                <a:schemeClr val="accent5">
                  <a:lumMod val="40000"/>
                  <a:lumOff val="60000"/>
                </a:scheme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C94AD90D-060F-3BB2-BED2-D513B68EBBA6}"/>
              </a:ext>
            </a:extLst>
          </p:cNvPr>
          <p:cNvSpPr/>
          <p:nvPr/>
        </p:nvSpPr>
        <p:spPr>
          <a:xfrm>
            <a:off x="4639687" y="5120055"/>
            <a:ext cx="346841" cy="936977"/>
          </a:xfrm>
          <a:prstGeom prst="roundRect">
            <a:avLst>
              <a:gd name="adj" fmla="val 50000"/>
            </a:avLst>
          </a:prstGeom>
          <a:gradFill flip="none" rotWithShape="1">
            <a:gsLst>
              <a:gs pos="33000">
                <a:srgbClr val="B7DEE8"/>
              </a:gs>
              <a:gs pos="94000">
                <a:srgbClr val="B7DEE8"/>
              </a:gs>
              <a:gs pos="56000">
                <a:srgbClr val="B7DEE8"/>
              </a:gs>
              <a:gs pos="7000">
                <a:schemeClr val="accent5">
                  <a:lumMod val="40000"/>
                  <a:lumOff val="60000"/>
                </a:schemeClr>
              </a:gs>
              <a:gs pos="100000">
                <a:schemeClr val="accent5">
                  <a:lumMod val="40000"/>
                  <a:lumOff val="60000"/>
                </a:scheme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7C589B1-1CBE-5C61-173E-3F9F0B385CEF}"/>
              </a:ext>
            </a:extLst>
          </p:cNvPr>
          <p:cNvSpPr/>
          <p:nvPr/>
        </p:nvSpPr>
        <p:spPr>
          <a:xfrm>
            <a:off x="5123707" y="5120054"/>
            <a:ext cx="346841" cy="936977"/>
          </a:xfrm>
          <a:prstGeom prst="roundRect">
            <a:avLst>
              <a:gd name="adj" fmla="val 50000"/>
            </a:avLst>
          </a:prstGeom>
          <a:gradFill flip="none" rotWithShape="1">
            <a:gsLst>
              <a:gs pos="33000">
                <a:srgbClr val="B7DEE8"/>
              </a:gs>
              <a:gs pos="94000">
                <a:srgbClr val="B7DEE8"/>
              </a:gs>
              <a:gs pos="56000">
                <a:srgbClr val="B7DEE8"/>
              </a:gs>
              <a:gs pos="7000">
                <a:schemeClr val="accent5">
                  <a:lumMod val="40000"/>
                  <a:lumOff val="60000"/>
                </a:schemeClr>
              </a:gs>
              <a:gs pos="100000">
                <a:schemeClr val="accent5">
                  <a:lumMod val="40000"/>
                  <a:lumOff val="60000"/>
                </a:scheme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9437F21A-203B-8007-A39B-BA1F5F74F919}"/>
              </a:ext>
            </a:extLst>
          </p:cNvPr>
          <p:cNvSpPr/>
          <p:nvPr/>
        </p:nvSpPr>
        <p:spPr>
          <a:xfrm>
            <a:off x="5596544" y="5114480"/>
            <a:ext cx="346841" cy="936977"/>
          </a:xfrm>
          <a:prstGeom prst="roundRect">
            <a:avLst>
              <a:gd name="adj" fmla="val 50000"/>
            </a:avLst>
          </a:prstGeom>
          <a:gradFill flip="none" rotWithShape="1">
            <a:gsLst>
              <a:gs pos="33000">
                <a:srgbClr val="B7DEE8"/>
              </a:gs>
              <a:gs pos="94000">
                <a:srgbClr val="B7DEE8"/>
              </a:gs>
              <a:gs pos="56000">
                <a:srgbClr val="B7DEE8"/>
              </a:gs>
              <a:gs pos="7000">
                <a:schemeClr val="accent5">
                  <a:lumMod val="40000"/>
                  <a:lumOff val="60000"/>
                </a:schemeClr>
              </a:gs>
              <a:gs pos="100000">
                <a:schemeClr val="accent5">
                  <a:lumMod val="40000"/>
                  <a:lumOff val="60000"/>
                </a:scheme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BA04CAB8-B9C5-718B-5625-52B0182C0603}"/>
              </a:ext>
            </a:extLst>
          </p:cNvPr>
          <p:cNvSpPr/>
          <p:nvPr/>
        </p:nvSpPr>
        <p:spPr>
          <a:xfrm>
            <a:off x="6054935" y="5114480"/>
            <a:ext cx="346841" cy="936977"/>
          </a:xfrm>
          <a:prstGeom prst="roundRect">
            <a:avLst>
              <a:gd name="adj" fmla="val 50000"/>
            </a:avLst>
          </a:prstGeom>
          <a:gradFill flip="none" rotWithShape="1">
            <a:gsLst>
              <a:gs pos="33000">
                <a:srgbClr val="B7DEE8"/>
              </a:gs>
              <a:gs pos="94000">
                <a:srgbClr val="B7DEE8"/>
              </a:gs>
              <a:gs pos="56000">
                <a:srgbClr val="B7DEE8"/>
              </a:gs>
              <a:gs pos="7000">
                <a:schemeClr val="accent5">
                  <a:lumMod val="40000"/>
                  <a:lumOff val="60000"/>
                </a:schemeClr>
              </a:gs>
              <a:gs pos="100000">
                <a:schemeClr val="accent5">
                  <a:lumMod val="40000"/>
                  <a:lumOff val="60000"/>
                </a:scheme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6F37BBD2-1736-F26A-D170-06489AA3B882}"/>
              </a:ext>
            </a:extLst>
          </p:cNvPr>
          <p:cNvSpPr/>
          <p:nvPr/>
        </p:nvSpPr>
        <p:spPr>
          <a:xfrm>
            <a:off x="6538955" y="5114479"/>
            <a:ext cx="346841" cy="936977"/>
          </a:xfrm>
          <a:prstGeom prst="roundRect">
            <a:avLst>
              <a:gd name="adj" fmla="val 50000"/>
            </a:avLst>
          </a:prstGeom>
          <a:gradFill flip="none" rotWithShape="1">
            <a:gsLst>
              <a:gs pos="33000">
                <a:srgbClr val="B7DEE8"/>
              </a:gs>
              <a:gs pos="94000">
                <a:srgbClr val="B7DEE8"/>
              </a:gs>
              <a:gs pos="56000">
                <a:srgbClr val="B7DEE8"/>
              </a:gs>
              <a:gs pos="7000">
                <a:schemeClr val="accent5">
                  <a:lumMod val="40000"/>
                  <a:lumOff val="60000"/>
                </a:schemeClr>
              </a:gs>
              <a:gs pos="100000">
                <a:schemeClr val="accent5">
                  <a:lumMod val="40000"/>
                  <a:lumOff val="60000"/>
                </a:scheme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5B940254-B750-B5A4-30CB-C4D31E1044B4}"/>
              </a:ext>
            </a:extLst>
          </p:cNvPr>
          <p:cNvSpPr/>
          <p:nvPr/>
        </p:nvSpPr>
        <p:spPr>
          <a:xfrm>
            <a:off x="7032053" y="5114479"/>
            <a:ext cx="346841" cy="936977"/>
          </a:xfrm>
          <a:prstGeom prst="roundRect">
            <a:avLst>
              <a:gd name="adj" fmla="val 50000"/>
            </a:avLst>
          </a:prstGeom>
          <a:gradFill flip="none" rotWithShape="1">
            <a:gsLst>
              <a:gs pos="33000">
                <a:srgbClr val="B7DEE8"/>
              </a:gs>
              <a:gs pos="94000">
                <a:srgbClr val="B7DEE8"/>
              </a:gs>
              <a:gs pos="56000">
                <a:srgbClr val="B7DEE8"/>
              </a:gs>
              <a:gs pos="7000">
                <a:schemeClr val="accent5">
                  <a:lumMod val="40000"/>
                  <a:lumOff val="60000"/>
                </a:schemeClr>
              </a:gs>
              <a:gs pos="100000">
                <a:schemeClr val="accent5">
                  <a:lumMod val="40000"/>
                  <a:lumOff val="60000"/>
                </a:scheme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1D09550E-2D29-CF72-C48C-201C04C03D57}"/>
              </a:ext>
            </a:extLst>
          </p:cNvPr>
          <p:cNvSpPr/>
          <p:nvPr/>
        </p:nvSpPr>
        <p:spPr>
          <a:xfrm>
            <a:off x="7490444" y="5114479"/>
            <a:ext cx="346841" cy="936977"/>
          </a:xfrm>
          <a:prstGeom prst="roundRect">
            <a:avLst>
              <a:gd name="adj" fmla="val 50000"/>
            </a:avLst>
          </a:prstGeom>
          <a:gradFill flip="none" rotWithShape="1">
            <a:gsLst>
              <a:gs pos="33000">
                <a:srgbClr val="B7DEE8"/>
              </a:gs>
              <a:gs pos="94000">
                <a:srgbClr val="B7DEE8"/>
              </a:gs>
              <a:gs pos="56000">
                <a:srgbClr val="B7DEE8"/>
              </a:gs>
              <a:gs pos="7000">
                <a:schemeClr val="accent5">
                  <a:lumMod val="40000"/>
                  <a:lumOff val="60000"/>
                </a:schemeClr>
              </a:gs>
              <a:gs pos="100000">
                <a:schemeClr val="accent5">
                  <a:lumMod val="40000"/>
                  <a:lumOff val="60000"/>
                </a:scheme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83643595-F0C8-FF2A-91B3-8D09AA5ABB53}"/>
              </a:ext>
            </a:extLst>
          </p:cNvPr>
          <p:cNvSpPr/>
          <p:nvPr/>
        </p:nvSpPr>
        <p:spPr>
          <a:xfrm>
            <a:off x="7974464" y="5114478"/>
            <a:ext cx="346841" cy="936977"/>
          </a:xfrm>
          <a:prstGeom prst="roundRect">
            <a:avLst>
              <a:gd name="adj" fmla="val 50000"/>
            </a:avLst>
          </a:prstGeom>
          <a:gradFill flip="none" rotWithShape="1">
            <a:gsLst>
              <a:gs pos="33000">
                <a:srgbClr val="B7DEE8"/>
              </a:gs>
              <a:gs pos="94000">
                <a:srgbClr val="B7DEE8"/>
              </a:gs>
              <a:gs pos="56000">
                <a:srgbClr val="B7DEE8"/>
              </a:gs>
              <a:gs pos="7000">
                <a:schemeClr val="accent5">
                  <a:lumMod val="40000"/>
                  <a:lumOff val="60000"/>
                </a:schemeClr>
              </a:gs>
              <a:gs pos="100000">
                <a:schemeClr val="accent5">
                  <a:lumMod val="40000"/>
                  <a:lumOff val="60000"/>
                </a:scheme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12DCBC6F-F59C-EA2D-FCA0-97256FAEE18B}"/>
              </a:ext>
            </a:extLst>
          </p:cNvPr>
          <p:cNvSpPr/>
          <p:nvPr/>
        </p:nvSpPr>
        <p:spPr>
          <a:xfrm>
            <a:off x="3204178" y="5134927"/>
            <a:ext cx="346841" cy="936977"/>
          </a:xfrm>
          <a:prstGeom prst="roundRect">
            <a:avLst>
              <a:gd name="adj" fmla="val 50000"/>
            </a:avLst>
          </a:prstGeom>
          <a:gradFill flip="none" rotWithShape="1">
            <a:gsLst>
              <a:gs pos="21000">
                <a:schemeClr val="accent4">
                  <a:lumMod val="40000"/>
                  <a:lumOff val="60000"/>
                </a:schemeClr>
              </a:gs>
              <a:gs pos="60000">
                <a:schemeClr val="accent4">
                  <a:lumMod val="40000"/>
                  <a:lumOff val="60000"/>
                </a:schemeClr>
              </a:gs>
              <a:gs pos="41000">
                <a:schemeClr val="accent4">
                  <a:lumMod val="40000"/>
                  <a:lumOff val="60000"/>
                </a:schemeClr>
              </a:gs>
              <a:gs pos="0">
                <a:schemeClr val="tx1">
                  <a:lumMod val="95000"/>
                </a:schemeClr>
              </a:gs>
              <a:gs pos="84000">
                <a:schemeClr val="accent4">
                  <a:lumMod val="20000"/>
                  <a:lumOff val="80000"/>
                </a:scheme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303F3E24-ACB7-5845-F449-F0D7DE041D80}"/>
              </a:ext>
            </a:extLst>
          </p:cNvPr>
          <p:cNvSpPr/>
          <p:nvPr/>
        </p:nvSpPr>
        <p:spPr>
          <a:xfrm>
            <a:off x="2712266" y="5134927"/>
            <a:ext cx="346841" cy="936977"/>
          </a:xfrm>
          <a:prstGeom prst="roundRect">
            <a:avLst>
              <a:gd name="adj" fmla="val 50000"/>
            </a:avLst>
          </a:prstGeom>
          <a:gradFill flip="none" rotWithShape="1">
            <a:gsLst>
              <a:gs pos="21000">
                <a:schemeClr val="accent4">
                  <a:lumMod val="40000"/>
                  <a:lumOff val="60000"/>
                </a:schemeClr>
              </a:gs>
              <a:gs pos="60000">
                <a:schemeClr val="accent4">
                  <a:lumMod val="40000"/>
                  <a:lumOff val="60000"/>
                </a:schemeClr>
              </a:gs>
              <a:gs pos="41000">
                <a:schemeClr val="accent4">
                  <a:lumMod val="40000"/>
                  <a:lumOff val="60000"/>
                </a:schemeClr>
              </a:gs>
              <a:gs pos="0">
                <a:schemeClr val="tx1">
                  <a:lumMod val="95000"/>
                </a:schemeClr>
              </a:gs>
              <a:gs pos="84000">
                <a:schemeClr val="accent4">
                  <a:lumMod val="20000"/>
                  <a:lumOff val="80000"/>
                </a:scheme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Content Placeholder 5" descr="Processor outline">
            <a:extLst>
              <a:ext uri="{FF2B5EF4-FFF2-40B4-BE49-F238E27FC236}">
                <a16:creationId xmlns:a16="http://schemas.microsoft.com/office/drawing/2014/main" id="{19A67E9C-4771-6FCC-3393-0A55551110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64385" y="3863534"/>
            <a:ext cx="914400" cy="914400"/>
          </a:xfrm>
          <a:prstGeom prst="rect">
            <a:avLst/>
          </a:prstGeom>
        </p:spPr>
      </p:pic>
      <p:pic>
        <p:nvPicPr>
          <p:cNvPr id="57" name="Content Placeholder 7" descr="Arrow Up with solid fill">
            <a:extLst>
              <a:ext uri="{FF2B5EF4-FFF2-40B4-BE49-F238E27FC236}">
                <a16:creationId xmlns:a16="http://schemas.microsoft.com/office/drawing/2014/main" id="{5B71F0DA-6200-9FD0-9E0A-4F401CFC207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94162" y="4733094"/>
            <a:ext cx="584350" cy="426224"/>
          </a:xfrm>
          <a:prstGeom prst="rect">
            <a:avLst/>
          </a:prstGeom>
        </p:spPr>
      </p:pic>
      <p:pic>
        <p:nvPicPr>
          <p:cNvPr id="58" name="Content Placeholder 7" descr="Arrow Up with solid fill">
            <a:extLst>
              <a:ext uri="{FF2B5EF4-FFF2-40B4-BE49-F238E27FC236}">
                <a16:creationId xmlns:a16="http://schemas.microsoft.com/office/drawing/2014/main" id="{994D7FFA-E7BE-06D2-C65A-E26CF44D20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66999" y="4756898"/>
            <a:ext cx="584350" cy="426224"/>
          </a:xfrm>
          <a:prstGeom prst="rect">
            <a:avLst/>
          </a:prstGeom>
        </p:spPr>
      </p:pic>
      <p:pic>
        <p:nvPicPr>
          <p:cNvPr id="59" name="Content Placeholder 7" descr="Arrow Up with solid fill">
            <a:extLst>
              <a:ext uri="{FF2B5EF4-FFF2-40B4-BE49-F238E27FC236}">
                <a16:creationId xmlns:a16="http://schemas.microsoft.com/office/drawing/2014/main" id="{24864B22-D17F-B56F-09B6-4B55F8113ED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79574" y="4751141"/>
            <a:ext cx="584350" cy="426224"/>
          </a:xfrm>
          <a:prstGeom prst="rect">
            <a:avLst/>
          </a:prstGeom>
        </p:spPr>
      </p:pic>
      <p:pic>
        <p:nvPicPr>
          <p:cNvPr id="60" name="Content Placeholder 7" descr="Arrow Up with solid fill">
            <a:extLst>
              <a:ext uri="{FF2B5EF4-FFF2-40B4-BE49-F238E27FC236}">
                <a16:creationId xmlns:a16="http://schemas.microsoft.com/office/drawing/2014/main" id="{131CFA01-31FC-3FA8-A49F-ECF174BE30C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83813" y="4743318"/>
            <a:ext cx="584350" cy="426224"/>
          </a:xfrm>
          <a:prstGeom prst="rect">
            <a:avLst/>
          </a:prstGeom>
        </p:spPr>
      </p:pic>
      <p:pic>
        <p:nvPicPr>
          <p:cNvPr id="61" name="Content Placeholder 7" descr="Arrow Up with solid fill">
            <a:extLst>
              <a:ext uri="{FF2B5EF4-FFF2-40B4-BE49-F238E27FC236}">
                <a16:creationId xmlns:a16="http://schemas.microsoft.com/office/drawing/2014/main" id="{99F25A68-CB22-2C62-B38E-883695B6EA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08621" y="4751141"/>
            <a:ext cx="584350" cy="426224"/>
          </a:xfrm>
          <a:prstGeom prst="rect">
            <a:avLst/>
          </a:prstGeom>
        </p:spPr>
      </p:pic>
      <p:pic>
        <p:nvPicPr>
          <p:cNvPr id="62" name="Content Placeholder 7" descr="Arrow Up with solid fill">
            <a:extLst>
              <a:ext uri="{FF2B5EF4-FFF2-40B4-BE49-F238E27FC236}">
                <a16:creationId xmlns:a16="http://schemas.microsoft.com/office/drawing/2014/main" id="{3E472871-0CBE-161F-9C59-9AEAC87A260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25030" y="4715047"/>
            <a:ext cx="584350" cy="426224"/>
          </a:xfrm>
          <a:prstGeom prst="rect">
            <a:avLst/>
          </a:prstGeom>
        </p:spPr>
      </p:pic>
      <p:pic>
        <p:nvPicPr>
          <p:cNvPr id="63" name="Content Placeholder 7" descr="Arrow Up with solid fill">
            <a:extLst>
              <a:ext uri="{FF2B5EF4-FFF2-40B4-BE49-F238E27FC236}">
                <a16:creationId xmlns:a16="http://schemas.microsoft.com/office/drawing/2014/main" id="{1C21D8EE-DF38-D716-F92E-8D05B88C71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82950" y="4722471"/>
            <a:ext cx="584350" cy="426224"/>
          </a:xfrm>
          <a:prstGeom prst="rect">
            <a:avLst/>
          </a:prstGeom>
        </p:spPr>
      </p:pic>
      <p:pic>
        <p:nvPicPr>
          <p:cNvPr id="64" name="Content Placeholder 7" descr="Arrow Up with solid fill">
            <a:extLst>
              <a:ext uri="{FF2B5EF4-FFF2-40B4-BE49-F238E27FC236}">
                <a16:creationId xmlns:a16="http://schemas.microsoft.com/office/drawing/2014/main" id="{94AF503D-A866-3968-CCED-AB1E98FD4CC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54605" y="4760626"/>
            <a:ext cx="584350" cy="426224"/>
          </a:xfrm>
          <a:prstGeom prst="rect">
            <a:avLst/>
          </a:prstGeom>
        </p:spPr>
      </p:pic>
      <p:pic>
        <p:nvPicPr>
          <p:cNvPr id="65" name="Content Placeholder 7" descr="Arrow Up with solid fill">
            <a:extLst>
              <a:ext uri="{FF2B5EF4-FFF2-40B4-BE49-F238E27FC236}">
                <a16:creationId xmlns:a16="http://schemas.microsoft.com/office/drawing/2014/main" id="{88F9C064-39DC-B2A1-E2E9-D2CE67E5B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14141" y="4753202"/>
            <a:ext cx="584350" cy="426224"/>
          </a:xfrm>
          <a:prstGeom prst="rect">
            <a:avLst/>
          </a:prstGeom>
        </p:spPr>
      </p:pic>
      <p:pic>
        <p:nvPicPr>
          <p:cNvPr id="66" name="Content Placeholder 7" descr="Arrow Up with solid fill">
            <a:extLst>
              <a:ext uri="{FF2B5EF4-FFF2-40B4-BE49-F238E27FC236}">
                <a16:creationId xmlns:a16="http://schemas.microsoft.com/office/drawing/2014/main" id="{E9836064-1EE7-0830-D52A-EB5E7205917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12783" y="4746479"/>
            <a:ext cx="584350" cy="426224"/>
          </a:xfrm>
          <a:prstGeom prst="rect">
            <a:avLst/>
          </a:prstGeom>
        </p:spPr>
      </p:pic>
      <p:pic>
        <p:nvPicPr>
          <p:cNvPr id="72" name="Content Placeholder 7" descr="Arrow Up with solid fill">
            <a:extLst>
              <a:ext uri="{FF2B5EF4-FFF2-40B4-BE49-F238E27FC236}">
                <a16:creationId xmlns:a16="http://schemas.microsoft.com/office/drawing/2014/main" id="{7436667E-7E6E-3404-2ADF-7B9D599EEAF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65295" y="4723231"/>
            <a:ext cx="584350" cy="426224"/>
          </a:xfrm>
          <a:prstGeom prst="rect">
            <a:avLst/>
          </a:prstGeom>
        </p:spPr>
      </p:pic>
      <p:pic>
        <p:nvPicPr>
          <p:cNvPr id="73" name="Content Placeholder 7" descr="Arrow Up with solid fill">
            <a:extLst>
              <a:ext uri="{FF2B5EF4-FFF2-40B4-BE49-F238E27FC236}">
                <a16:creationId xmlns:a16="http://schemas.microsoft.com/office/drawing/2014/main" id="{1078F5ED-33A4-9A7E-392E-4E3819AC063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64740" y="4735862"/>
            <a:ext cx="584350" cy="426224"/>
          </a:xfrm>
          <a:prstGeom prst="rect">
            <a:avLst/>
          </a:prstGeom>
        </p:spPr>
      </p:pic>
      <p:pic>
        <p:nvPicPr>
          <p:cNvPr id="77" name="Content Placeholder 7" descr="Arrow Up with solid fill">
            <a:extLst>
              <a:ext uri="{FF2B5EF4-FFF2-40B4-BE49-F238E27FC236}">
                <a16:creationId xmlns:a16="http://schemas.microsoft.com/office/drawing/2014/main" id="{22DB1848-3D96-EAD5-3523-1DC68BAFCBC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601983" y="3431064"/>
            <a:ext cx="584350" cy="426224"/>
          </a:xfrm>
          <a:prstGeom prst="rect">
            <a:avLst/>
          </a:prstGeom>
        </p:spPr>
      </p:pic>
      <p:pic>
        <p:nvPicPr>
          <p:cNvPr id="78" name="Content Placeholder 7" descr="Arrow Up with solid fill">
            <a:extLst>
              <a:ext uri="{FF2B5EF4-FFF2-40B4-BE49-F238E27FC236}">
                <a16:creationId xmlns:a16="http://schemas.microsoft.com/office/drawing/2014/main" id="{DC358E59-3C7E-F09C-B9AE-61D769FD322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74820" y="3454868"/>
            <a:ext cx="584350" cy="426224"/>
          </a:xfrm>
          <a:prstGeom prst="rect">
            <a:avLst/>
          </a:prstGeom>
        </p:spPr>
      </p:pic>
      <p:pic>
        <p:nvPicPr>
          <p:cNvPr id="79" name="Content Placeholder 7" descr="Arrow Up with solid fill">
            <a:extLst>
              <a:ext uri="{FF2B5EF4-FFF2-40B4-BE49-F238E27FC236}">
                <a16:creationId xmlns:a16="http://schemas.microsoft.com/office/drawing/2014/main" id="{E5FDB706-D01E-C107-1169-78823C66E43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87395" y="3449111"/>
            <a:ext cx="584350" cy="426224"/>
          </a:xfrm>
          <a:prstGeom prst="rect">
            <a:avLst/>
          </a:prstGeom>
        </p:spPr>
      </p:pic>
      <p:pic>
        <p:nvPicPr>
          <p:cNvPr id="80" name="Content Placeholder 7" descr="Arrow Up with solid fill">
            <a:extLst>
              <a:ext uri="{FF2B5EF4-FFF2-40B4-BE49-F238E27FC236}">
                <a16:creationId xmlns:a16="http://schemas.microsoft.com/office/drawing/2014/main" id="{06DEE3B8-E60F-58DD-F1A0-1AB816FC8D6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91634" y="3441288"/>
            <a:ext cx="584350" cy="426224"/>
          </a:xfrm>
          <a:prstGeom prst="rect">
            <a:avLst/>
          </a:prstGeom>
        </p:spPr>
      </p:pic>
      <p:pic>
        <p:nvPicPr>
          <p:cNvPr id="81" name="Content Placeholder 7" descr="Arrow Up with solid fill">
            <a:extLst>
              <a:ext uri="{FF2B5EF4-FFF2-40B4-BE49-F238E27FC236}">
                <a16:creationId xmlns:a16="http://schemas.microsoft.com/office/drawing/2014/main" id="{60C44851-4239-3C58-835D-9ACE81839B6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16442" y="3449111"/>
            <a:ext cx="584350" cy="426224"/>
          </a:xfrm>
          <a:prstGeom prst="rect">
            <a:avLst/>
          </a:prstGeom>
        </p:spPr>
      </p:pic>
      <p:pic>
        <p:nvPicPr>
          <p:cNvPr id="82" name="Content Placeholder 7" descr="Arrow Up with solid fill">
            <a:extLst>
              <a:ext uri="{FF2B5EF4-FFF2-40B4-BE49-F238E27FC236}">
                <a16:creationId xmlns:a16="http://schemas.microsoft.com/office/drawing/2014/main" id="{A381134B-0251-2818-0331-8D589C8F84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31235" y="3454868"/>
            <a:ext cx="584350" cy="426224"/>
          </a:xfrm>
          <a:prstGeom prst="rect">
            <a:avLst/>
          </a:prstGeom>
        </p:spPr>
      </p:pic>
      <p:pic>
        <p:nvPicPr>
          <p:cNvPr id="83" name="Content Placeholder 7" descr="Arrow Up with solid fill">
            <a:extLst>
              <a:ext uri="{FF2B5EF4-FFF2-40B4-BE49-F238E27FC236}">
                <a16:creationId xmlns:a16="http://schemas.microsoft.com/office/drawing/2014/main" id="{494C550E-7697-A99D-FA82-65C60C69C51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90771" y="3420441"/>
            <a:ext cx="584350" cy="426224"/>
          </a:xfrm>
          <a:prstGeom prst="rect">
            <a:avLst/>
          </a:prstGeom>
        </p:spPr>
      </p:pic>
      <p:pic>
        <p:nvPicPr>
          <p:cNvPr id="84" name="Content Placeholder 7" descr="Arrow Up with solid fill">
            <a:extLst>
              <a:ext uri="{FF2B5EF4-FFF2-40B4-BE49-F238E27FC236}">
                <a16:creationId xmlns:a16="http://schemas.microsoft.com/office/drawing/2014/main" id="{78BF4089-1FBB-38C4-6ECA-7EDD4A6395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62426" y="3458596"/>
            <a:ext cx="584350" cy="426224"/>
          </a:xfrm>
          <a:prstGeom prst="rect">
            <a:avLst/>
          </a:prstGeom>
        </p:spPr>
      </p:pic>
      <p:pic>
        <p:nvPicPr>
          <p:cNvPr id="85" name="Content Placeholder 7" descr="Arrow Up with solid fill">
            <a:extLst>
              <a:ext uri="{FF2B5EF4-FFF2-40B4-BE49-F238E27FC236}">
                <a16:creationId xmlns:a16="http://schemas.microsoft.com/office/drawing/2014/main" id="{E46FD43B-688A-03F9-4FA9-E3E82E17420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21962" y="3451172"/>
            <a:ext cx="584350" cy="426224"/>
          </a:xfrm>
          <a:prstGeom prst="rect">
            <a:avLst/>
          </a:prstGeom>
        </p:spPr>
      </p:pic>
      <p:pic>
        <p:nvPicPr>
          <p:cNvPr id="86" name="Content Placeholder 7" descr="Arrow Up with solid fill">
            <a:extLst>
              <a:ext uri="{FF2B5EF4-FFF2-40B4-BE49-F238E27FC236}">
                <a16:creationId xmlns:a16="http://schemas.microsoft.com/office/drawing/2014/main" id="{18EDDD7E-DEA1-2272-FF35-AD858FAC85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20604" y="3444449"/>
            <a:ext cx="584350" cy="426224"/>
          </a:xfrm>
          <a:prstGeom prst="rect">
            <a:avLst/>
          </a:prstGeom>
        </p:spPr>
      </p:pic>
      <p:pic>
        <p:nvPicPr>
          <p:cNvPr id="87" name="Content Placeholder 7" descr="Arrow Up with solid fill">
            <a:extLst>
              <a:ext uri="{FF2B5EF4-FFF2-40B4-BE49-F238E27FC236}">
                <a16:creationId xmlns:a16="http://schemas.microsoft.com/office/drawing/2014/main" id="{142E2365-2EBC-1D87-DD9A-17F92A2B6C4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73116" y="3421201"/>
            <a:ext cx="584350" cy="426224"/>
          </a:xfrm>
          <a:prstGeom prst="rect">
            <a:avLst/>
          </a:prstGeom>
        </p:spPr>
      </p:pic>
      <p:pic>
        <p:nvPicPr>
          <p:cNvPr id="88" name="Content Placeholder 7" descr="Arrow Up with solid fill">
            <a:extLst>
              <a:ext uri="{FF2B5EF4-FFF2-40B4-BE49-F238E27FC236}">
                <a16:creationId xmlns:a16="http://schemas.microsoft.com/office/drawing/2014/main" id="{AE983751-C14D-9EC9-BB74-7C31464A5FE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72561" y="3433832"/>
            <a:ext cx="584350" cy="426224"/>
          </a:xfrm>
          <a:prstGeom prst="rect">
            <a:avLst/>
          </a:prstGeom>
        </p:spPr>
      </p:pic>
      <p:sp>
        <p:nvSpPr>
          <p:cNvPr id="2" name="TextBox 1">
            <a:extLst>
              <a:ext uri="{FF2B5EF4-FFF2-40B4-BE49-F238E27FC236}">
                <a16:creationId xmlns:a16="http://schemas.microsoft.com/office/drawing/2014/main" id="{0F7FB47C-0B00-33BE-FE97-B0DF629C12D8}"/>
              </a:ext>
            </a:extLst>
          </p:cNvPr>
          <p:cNvSpPr txBox="1"/>
          <p:nvPr/>
        </p:nvSpPr>
        <p:spPr>
          <a:xfrm>
            <a:off x="5557204" y="6388001"/>
            <a:ext cx="2117694" cy="369332"/>
          </a:xfrm>
          <a:prstGeom prst="rect">
            <a:avLst/>
          </a:prstGeom>
          <a:noFill/>
        </p:spPr>
        <p:txBody>
          <a:bodyPr wrap="square" rtlCol="0">
            <a:spAutoFit/>
          </a:bodyPr>
          <a:lstStyle/>
          <a:p>
            <a:r>
              <a:rPr lang="en-US" dirty="0">
                <a:solidFill>
                  <a:schemeClr val="tx2">
                    <a:lumMod val="75000"/>
                  </a:schemeClr>
                </a:solidFill>
              </a:rPr>
              <a:t>INPUT SEQUENCE</a:t>
            </a:r>
          </a:p>
        </p:txBody>
      </p:sp>
      <p:sp>
        <p:nvSpPr>
          <p:cNvPr id="6" name="TextBox 5">
            <a:extLst>
              <a:ext uri="{FF2B5EF4-FFF2-40B4-BE49-F238E27FC236}">
                <a16:creationId xmlns:a16="http://schemas.microsoft.com/office/drawing/2014/main" id="{04485066-267F-1955-C810-00D5D4A6711B}"/>
              </a:ext>
            </a:extLst>
          </p:cNvPr>
          <p:cNvSpPr txBox="1"/>
          <p:nvPr/>
        </p:nvSpPr>
        <p:spPr>
          <a:xfrm>
            <a:off x="2836979" y="6249501"/>
            <a:ext cx="1024639" cy="646331"/>
          </a:xfrm>
          <a:prstGeom prst="rect">
            <a:avLst/>
          </a:prstGeom>
          <a:noFill/>
        </p:spPr>
        <p:txBody>
          <a:bodyPr wrap="none" rtlCol="0">
            <a:spAutoFit/>
          </a:bodyPr>
          <a:lstStyle/>
          <a:p>
            <a:r>
              <a:rPr lang="en-US" dirty="0">
                <a:solidFill>
                  <a:schemeClr val="tx2">
                    <a:lumMod val="75000"/>
                  </a:schemeClr>
                </a:solidFill>
              </a:rPr>
              <a:t>PROMPT</a:t>
            </a:r>
          </a:p>
          <a:p>
            <a:pPr algn="ctr"/>
            <a:r>
              <a:rPr lang="en-US" dirty="0" err="1">
                <a:solidFill>
                  <a:schemeClr val="tx2">
                    <a:lumMod val="75000"/>
                  </a:schemeClr>
                </a:solidFill>
              </a:rPr>
              <a:t>L</a:t>
            </a:r>
            <a:r>
              <a:rPr lang="en-US" baseline="-25000" dirty="0" err="1">
                <a:solidFill>
                  <a:schemeClr val="tx2">
                    <a:lumMod val="75000"/>
                  </a:schemeClr>
                </a:solidFill>
              </a:rPr>
              <a:t>p</a:t>
            </a:r>
            <a:r>
              <a:rPr lang="en-US" baseline="-25000" dirty="0">
                <a:solidFill>
                  <a:schemeClr val="tx2">
                    <a:lumMod val="75000"/>
                  </a:schemeClr>
                </a:solidFill>
              </a:rPr>
              <a:t> </a:t>
            </a:r>
            <a:r>
              <a:rPr lang="en-US" dirty="0">
                <a:solidFill>
                  <a:schemeClr val="tx2">
                    <a:lumMod val="75000"/>
                  </a:schemeClr>
                </a:solidFill>
              </a:rPr>
              <a:t>=3</a:t>
            </a:r>
          </a:p>
        </p:txBody>
      </p:sp>
      <p:sp>
        <p:nvSpPr>
          <p:cNvPr id="7" name="TextBox 6">
            <a:extLst>
              <a:ext uri="{FF2B5EF4-FFF2-40B4-BE49-F238E27FC236}">
                <a16:creationId xmlns:a16="http://schemas.microsoft.com/office/drawing/2014/main" id="{83E566F8-1B11-BBB1-310C-791013A241B5}"/>
              </a:ext>
            </a:extLst>
          </p:cNvPr>
          <p:cNvSpPr txBox="1"/>
          <p:nvPr/>
        </p:nvSpPr>
        <p:spPr>
          <a:xfrm>
            <a:off x="9090254" y="5393032"/>
            <a:ext cx="2554514" cy="369332"/>
          </a:xfrm>
          <a:prstGeom prst="rect">
            <a:avLst/>
          </a:prstGeom>
          <a:noFill/>
        </p:spPr>
        <p:txBody>
          <a:bodyPr wrap="square" rtlCol="0">
            <a:spAutoFit/>
          </a:bodyPr>
          <a:lstStyle/>
          <a:p>
            <a:r>
              <a:rPr lang="en-US" dirty="0">
                <a:solidFill>
                  <a:schemeClr val="tx2">
                    <a:lumMod val="75000"/>
                  </a:schemeClr>
                </a:solidFill>
              </a:rPr>
              <a:t>L :=  Sequence Length</a:t>
            </a:r>
          </a:p>
        </p:txBody>
      </p:sp>
      <p:sp>
        <p:nvSpPr>
          <p:cNvPr id="20" name="TextBox 19">
            <a:extLst>
              <a:ext uri="{FF2B5EF4-FFF2-40B4-BE49-F238E27FC236}">
                <a16:creationId xmlns:a16="http://schemas.microsoft.com/office/drawing/2014/main" id="{9A157734-9107-8BA5-9A19-33F5D2A60333}"/>
              </a:ext>
            </a:extLst>
          </p:cNvPr>
          <p:cNvSpPr txBox="1"/>
          <p:nvPr/>
        </p:nvSpPr>
        <p:spPr>
          <a:xfrm>
            <a:off x="8829817" y="3413896"/>
            <a:ext cx="2554514" cy="369332"/>
          </a:xfrm>
          <a:prstGeom prst="rect">
            <a:avLst/>
          </a:prstGeom>
          <a:noFill/>
        </p:spPr>
        <p:txBody>
          <a:bodyPr wrap="square" rtlCol="0">
            <a:spAutoFit/>
          </a:bodyPr>
          <a:lstStyle/>
          <a:p>
            <a:r>
              <a:rPr lang="en-US" dirty="0">
                <a:solidFill>
                  <a:schemeClr val="tx2">
                    <a:lumMod val="75000"/>
                  </a:schemeClr>
                </a:solidFill>
              </a:rPr>
              <a:t>L :=  Sequence Length</a:t>
            </a:r>
          </a:p>
        </p:txBody>
      </p:sp>
    </p:spTree>
    <p:extLst>
      <p:ext uri="{BB962C8B-B14F-4D97-AF65-F5344CB8AC3E}">
        <p14:creationId xmlns:p14="http://schemas.microsoft.com/office/powerpoint/2010/main" val="160994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2">
                                            <p:txEl>
                                              <p:pRg st="0" end="0"/>
                                            </p:txEl>
                                          </p:spTgt>
                                        </p:tgtEl>
                                        <p:attrNameLst>
                                          <p:attrName>style.visibility</p:attrName>
                                        </p:attrNameLst>
                                      </p:cBhvr>
                                      <p:to>
                                        <p:strVal val="visible"/>
                                      </p:to>
                                    </p:set>
                                    <p:animEffect transition="in" filter="wipe(down)">
                                      <p:cBhvr>
                                        <p:cTn id="12" dur="500"/>
                                        <p:tgtEl>
                                          <p:spTgt spid="3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2">
                                            <p:txEl>
                                              <p:pRg st="1" end="1"/>
                                            </p:txEl>
                                          </p:spTgt>
                                        </p:tgtEl>
                                        <p:attrNameLst>
                                          <p:attrName>style.visibility</p:attrName>
                                        </p:attrNameLst>
                                      </p:cBhvr>
                                      <p:to>
                                        <p:strVal val="visible"/>
                                      </p:to>
                                    </p:set>
                                    <p:animEffect transition="in" filter="wipe(down)">
                                      <p:cBhvr>
                                        <p:cTn id="17" dur="500"/>
                                        <p:tgtEl>
                                          <p:spTgt spid="3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2">
                                            <p:txEl>
                                              <p:pRg st="2" end="2"/>
                                            </p:txEl>
                                          </p:spTgt>
                                        </p:tgtEl>
                                        <p:attrNameLst>
                                          <p:attrName>style.visibility</p:attrName>
                                        </p:attrNameLst>
                                      </p:cBhvr>
                                      <p:to>
                                        <p:strVal val="visible"/>
                                      </p:to>
                                    </p:set>
                                    <p:animEffect transition="in" filter="wipe(down)">
                                      <p:cBhvr>
                                        <p:cTn id="22" dur="500"/>
                                        <p:tgtEl>
                                          <p:spTgt spid="3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1000"/>
                                        <p:tgtEl>
                                          <p:spTgt spid="38"/>
                                        </p:tgtEl>
                                      </p:cBhvr>
                                    </p:animEffect>
                                    <p:anim calcmode="lin" valueType="num">
                                      <p:cBhvr>
                                        <p:cTn id="28" dur="1000" fill="hold"/>
                                        <p:tgtEl>
                                          <p:spTgt spid="38"/>
                                        </p:tgtEl>
                                        <p:attrNameLst>
                                          <p:attrName>ppt_x</p:attrName>
                                        </p:attrNameLst>
                                      </p:cBhvr>
                                      <p:tavLst>
                                        <p:tav tm="0">
                                          <p:val>
                                            <p:strVal val="#ppt_x"/>
                                          </p:val>
                                        </p:tav>
                                        <p:tav tm="100000">
                                          <p:val>
                                            <p:strVal val="#ppt_x"/>
                                          </p:val>
                                        </p:tav>
                                      </p:tavLst>
                                    </p:anim>
                                    <p:anim calcmode="lin" valueType="num">
                                      <p:cBhvr>
                                        <p:cTn id="29" dur="1000" fill="hold"/>
                                        <p:tgtEl>
                                          <p:spTgt spid="3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1000"/>
                                        <p:tgtEl>
                                          <p:spTgt spid="39"/>
                                        </p:tgtEl>
                                      </p:cBhvr>
                                    </p:animEffect>
                                    <p:anim calcmode="lin" valueType="num">
                                      <p:cBhvr>
                                        <p:cTn id="33" dur="1000" fill="hold"/>
                                        <p:tgtEl>
                                          <p:spTgt spid="39"/>
                                        </p:tgtEl>
                                        <p:attrNameLst>
                                          <p:attrName>ppt_x</p:attrName>
                                        </p:attrNameLst>
                                      </p:cBhvr>
                                      <p:tavLst>
                                        <p:tav tm="0">
                                          <p:val>
                                            <p:strVal val="#ppt_x"/>
                                          </p:val>
                                        </p:tav>
                                        <p:tav tm="100000">
                                          <p:val>
                                            <p:strVal val="#ppt_x"/>
                                          </p:val>
                                        </p:tav>
                                      </p:tavLst>
                                    </p:anim>
                                    <p:anim calcmode="lin" valueType="num">
                                      <p:cBhvr>
                                        <p:cTn id="34" dur="1000" fill="hold"/>
                                        <p:tgtEl>
                                          <p:spTgt spid="3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1000"/>
                                        <p:tgtEl>
                                          <p:spTgt spid="40"/>
                                        </p:tgtEl>
                                      </p:cBhvr>
                                    </p:animEffect>
                                    <p:anim calcmode="lin" valueType="num">
                                      <p:cBhvr>
                                        <p:cTn id="38" dur="1000" fill="hold"/>
                                        <p:tgtEl>
                                          <p:spTgt spid="40"/>
                                        </p:tgtEl>
                                        <p:attrNameLst>
                                          <p:attrName>ppt_x</p:attrName>
                                        </p:attrNameLst>
                                      </p:cBhvr>
                                      <p:tavLst>
                                        <p:tav tm="0">
                                          <p:val>
                                            <p:strVal val="#ppt_x"/>
                                          </p:val>
                                        </p:tav>
                                        <p:tav tm="100000">
                                          <p:val>
                                            <p:strVal val="#ppt_x"/>
                                          </p:val>
                                        </p:tav>
                                      </p:tavLst>
                                    </p:anim>
                                    <p:anim calcmode="lin" valueType="num">
                                      <p:cBhvr>
                                        <p:cTn id="39" dur="1000" fill="hold"/>
                                        <p:tgtEl>
                                          <p:spTgt spid="4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1000"/>
                                        <p:tgtEl>
                                          <p:spTgt spid="41"/>
                                        </p:tgtEl>
                                      </p:cBhvr>
                                    </p:animEffect>
                                    <p:anim calcmode="lin" valueType="num">
                                      <p:cBhvr>
                                        <p:cTn id="43" dur="1000" fill="hold"/>
                                        <p:tgtEl>
                                          <p:spTgt spid="41"/>
                                        </p:tgtEl>
                                        <p:attrNameLst>
                                          <p:attrName>ppt_x</p:attrName>
                                        </p:attrNameLst>
                                      </p:cBhvr>
                                      <p:tavLst>
                                        <p:tav tm="0">
                                          <p:val>
                                            <p:strVal val="#ppt_x"/>
                                          </p:val>
                                        </p:tav>
                                        <p:tav tm="100000">
                                          <p:val>
                                            <p:strVal val="#ppt_x"/>
                                          </p:val>
                                        </p:tav>
                                      </p:tavLst>
                                    </p:anim>
                                    <p:anim calcmode="lin" valueType="num">
                                      <p:cBhvr>
                                        <p:cTn id="44" dur="1000" fill="hold"/>
                                        <p:tgtEl>
                                          <p:spTgt spid="4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1000"/>
                                        <p:tgtEl>
                                          <p:spTgt spid="42"/>
                                        </p:tgtEl>
                                      </p:cBhvr>
                                    </p:animEffect>
                                    <p:anim calcmode="lin" valueType="num">
                                      <p:cBhvr>
                                        <p:cTn id="48" dur="1000" fill="hold"/>
                                        <p:tgtEl>
                                          <p:spTgt spid="42"/>
                                        </p:tgtEl>
                                        <p:attrNameLst>
                                          <p:attrName>ppt_x</p:attrName>
                                        </p:attrNameLst>
                                      </p:cBhvr>
                                      <p:tavLst>
                                        <p:tav tm="0">
                                          <p:val>
                                            <p:strVal val="#ppt_x"/>
                                          </p:val>
                                        </p:tav>
                                        <p:tav tm="100000">
                                          <p:val>
                                            <p:strVal val="#ppt_x"/>
                                          </p:val>
                                        </p:tav>
                                      </p:tavLst>
                                    </p:anim>
                                    <p:anim calcmode="lin" valueType="num">
                                      <p:cBhvr>
                                        <p:cTn id="49" dur="1000" fill="hold"/>
                                        <p:tgtEl>
                                          <p:spTgt spid="4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1000"/>
                                        <p:tgtEl>
                                          <p:spTgt spid="43"/>
                                        </p:tgtEl>
                                      </p:cBhvr>
                                    </p:animEffect>
                                    <p:anim calcmode="lin" valueType="num">
                                      <p:cBhvr>
                                        <p:cTn id="53" dur="1000" fill="hold"/>
                                        <p:tgtEl>
                                          <p:spTgt spid="43"/>
                                        </p:tgtEl>
                                        <p:attrNameLst>
                                          <p:attrName>ppt_x</p:attrName>
                                        </p:attrNameLst>
                                      </p:cBhvr>
                                      <p:tavLst>
                                        <p:tav tm="0">
                                          <p:val>
                                            <p:strVal val="#ppt_x"/>
                                          </p:val>
                                        </p:tav>
                                        <p:tav tm="100000">
                                          <p:val>
                                            <p:strVal val="#ppt_x"/>
                                          </p:val>
                                        </p:tav>
                                      </p:tavLst>
                                    </p:anim>
                                    <p:anim calcmode="lin" valueType="num">
                                      <p:cBhvr>
                                        <p:cTn id="54" dur="1000" fill="hold"/>
                                        <p:tgtEl>
                                          <p:spTgt spid="4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1000"/>
                                        <p:tgtEl>
                                          <p:spTgt spid="44"/>
                                        </p:tgtEl>
                                      </p:cBhvr>
                                    </p:animEffect>
                                    <p:anim calcmode="lin" valueType="num">
                                      <p:cBhvr>
                                        <p:cTn id="58" dur="1000" fill="hold"/>
                                        <p:tgtEl>
                                          <p:spTgt spid="44"/>
                                        </p:tgtEl>
                                        <p:attrNameLst>
                                          <p:attrName>ppt_x</p:attrName>
                                        </p:attrNameLst>
                                      </p:cBhvr>
                                      <p:tavLst>
                                        <p:tav tm="0">
                                          <p:val>
                                            <p:strVal val="#ppt_x"/>
                                          </p:val>
                                        </p:tav>
                                        <p:tav tm="100000">
                                          <p:val>
                                            <p:strVal val="#ppt_x"/>
                                          </p:val>
                                        </p:tav>
                                      </p:tavLst>
                                    </p:anim>
                                    <p:anim calcmode="lin" valueType="num">
                                      <p:cBhvr>
                                        <p:cTn id="59" dur="1000" fill="hold"/>
                                        <p:tgtEl>
                                          <p:spTgt spid="4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fade">
                                      <p:cBhvr>
                                        <p:cTn id="62" dur="1000"/>
                                        <p:tgtEl>
                                          <p:spTgt spid="45"/>
                                        </p:tgtEl>
                                      </p:cBhvr>
                                    </p:animEffect>
                                    <p:anim calcmode="lin" valueType="num">
                                      <p:cBhvr>
                                        <p:cTn id="63" dur="1000" fill="hold"/>
                                        <p:tgtEl>
                                          <p:spTgt spid="45"/>
                                        </p:tgtEl>
                                        <p:attrNameLst>
                                          <p:attrName>ppt_x</p:attrName>
                                        </p:attrNameLst>
                                      </p:cBhvr>
                                      <p:tavLst>
                                        <p:tav tm="0">
                                          <p:val>
                                            <p:strVal val="#ppt_x"/>
                                          </p:val>
                                        </p:tav>
                                        <p:tav tm="100000">
                                          <p:val>
                                            <p:strVal val="#ppt_x"/>
                                          </p:val>
                                        </p:tav>
                                      </p:tavLst>
                                    </p:anim>
                                    <p:anim calcmode="lin" valueType="num">
                                      <p:cBhvr>
                                        <p:cTn id="64" dur="1000" fill="hold"/>
                                        <p:tgtEl>
                                          <p:spTgt spid="4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fade">
                                      <p:cBhvr>
                                        <p:cTn id="67" dur="1000"/>
                                        <p:tgtEl>
                                          <p:spTgt spid="46"/>
                                        </p:tgtEl>
                                      </p:cBhvr>
                                    </p:animEffect>
                                    <p:anim calcmode="lin" valueType="num">
                                      <p:cBhvr>
                                        <p:cTn id="68" dur="1000" fill="hold"/>
                                        <p:tgtEl>
                                          <p:spTgt spid="46"/>
                                        </p:tgtEl>
                                        <p:attrNameLst>
                                          <p:attrName>ppt_x</p:attrName>
                                        </p:attrNameLst>
                                      </p:cBhvr>
                                      <p:tavLst>
                                        <p:tav tm="0">
                                          <p:val>
                                            <p:strVal val="#ppt_x"/>
                                          </p:val>
                                        </p:tav>
                                        <p:tav tm="100000">
                                          <p:val>
                                            <p:strVal val="#ppt_x"/>
                                          </p:val>
                                        </p:tav>
                                      </p:tavLst>
                                    </p:anim>
                                    <p:anim calcmode="lin" valueType="num">
                                      <p:cBhvr>
                                        <p:cTn id="69" dur="1000" fill="hold"/>
                                        <p:tgtEl>
                                          <p:spTgt spid="4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fade">
                                      <p:cBhvr>
                                        <p:cTn id="72" dur="1000"/>
                                        <p:tgtEl>
                                          <p:spTgt spid="2"/>
                                        </p:tgtEl>
                                      </p:cBhvr>
                                    </p:animEffect>
                                    <p:anim calcmode="lin" valueType="num">
                                      <p:cBhvr>
                                        <p:cTn id="73" dur="1000" fill="hold"/>
                                        <p:tgtEl>
                                          <p:spTgt spid="2"/>
                                        </p:tgtEl>
                                        <p:attrNameLst>
                                          <p:attrName>ppt_x</p:attrName>
                                        </p:attrNameLst>
                                      </p:cBhvr>
                                      <p:tavLst>
                                        <p:tav tm="0">
                                          <p:val>
                                            <p:strVal val="#ppt_x"/>
                                          </p:val>
                                        </p:tav>
                                        <p:tav tm="100000">
                                          <p:val>
                                            <p:strVal val="#ppt_x"/>
                                          </p:val>
                                        </p:tav>
                                      </p:tavLst>
                                    </p:anim>
                                    <p:anim calcmode="lin" valueType="num">
                                      <p:cBhvr>
                                        <p:cTn id="7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1000"/>
                                        <p:tgtEl>
                                          <p:spTgt spid="37"/>
                                        </p:tgtEl>
                                      </p:cBhvr>
                                    </p:animEffect>
                                    <p:anim calcmode="lin" valueType="num">
                                      <p:cBhvr>
                                        <p:cTn id="80" dur="1000" fill="hold"/>
                                        <p:tgtEl>
                                          <p:spTgt spid="37"/>
                                        </p:tgtEl>
                                        <p:attrNameLst>
                                          <p:attrName>ppt_x</p:attrName>
                                        </p:attrNameLst>
                                      </p:cBhvr>
                                      <p:tavLst>
                                        <p:tav tm="0">
                                          <p:val>
                                            <p:strVal val="#ppt_x"/>
                                          </p:val>
                                        </p:tav>
                                        <p:tav tm="100000">
                                          <p:val>
                                            <p:strVal val="#ppt_x"/>
                                          </p:val>
                                        </p:tav>
                                      </p:tavLst>
                                    </p:anim>
                                    <p:anim calcmode="lin" valueType="num">
                                      <p:cBhvr>
                                        <p:cTn id="81" dur="1000" fill="hold"/>
                                        <p:tgtEl>
                                          <p:spTgt spid="3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fade">
                                      <p:cBhvr>
                                        <p:cTn id="84" dur="1000"/>
                                        <p:tgtEl>
                                          <p:spTgt spid="47"/>
                                        </p:tgtEl>
                                      </p:cBhvr>
                                    </p:animEffect>
                                    <p:anim calcmode="lin" valueType="num">
                                      <p:cBhvr>
                                        <p:cTn id="85" dur="1000" fill="hold"/>
                                        <p:tgtEl>
                                          <p:spTgt spid="47"/>
                                        </p:tgtEl>
                                        <p:attrNameLst>
                                          <p:attrName>ppt_x</p:attrName>
                                        </p:attrNameLst>
                                      </p:cBhvr>
                                      <p:tavLst>
                                        <p:tav tm="0">
                                          <p:val>
                                            <p:strVal val="#ppt_x"/>
                                          </p:val>
                                        </p:tav>
                                        <p:tav tm="100000">
                                          <p:val>
                                            <p:strVal val="#ppt_x"/>
                                          </p:val>
                                        </p:tav>
                                      </p:tavLst>
                                    </p:anim>
                                    <p:anim calcmode="lin" valueType="num">
                                      <p:cBhvr>
                                        <p:cTn id="86" dur="1000" fill="hold"/>
                                        <p:tgtEl>
                                          <p:spTgt spid="47"/>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1000"/>
                                        <p:tgtEl>
                                          <p:spTgt spid="48"/>
                                        </p:tgtEl>
                                      </p:cBhvr>
                                    </p:animEffect>
                                    <p:anim calcmode="lin" valueType="num">
                                      <p:cBhvr>
                                        <p:cTn id="90" dur="1000" fill="hold"/>
                                        <p:tgtEl>
                                          <p:spTgt spid="48"/>
                                        </p:tgtEl>
                                        <p:attrNameLst>
                                          <p:attrName>ppt_x</p:attrName>
                                        </p:attrNameLst>
                                      </p:cBhvr>
                                      <p:tavLst>
                                        <p:tav tm="0">
                                          <p:val>
                                            <p:strVal val="#ppt_x"/>
                                          </p:val>
                                        </p:tav>
                                        <p:tav tm="100000">
                                          <p:val>
                                            <p:strVal val="#ppt_x"/>
                                          </p:val>
                                        </p:tav>
                                      </p:tavLst>
                                    </p:anim>
                                    <p:anim calcmode="lin" valueType="num">
                                      <p:cBhvr>
                                        <p:cTn id="91" dur="1000" fill="hold"/>
                                        <p:tgtEl>
                                          <p:spTgt spid="48"/>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6"/>
                                        </p:tgtEl>
                                        <p:attrNameLst>
                                          <p:attrName>style.visibility</p:attrName>
                                        </p:attrNameLst>
                                      </p:cBhvr>
                                      <p:to>
                                        <p:strVal val="visible"/>
                                      </p:to>
                                    </p:set>
                                    <p:animEffect transition="in" filter="fade">
                                      <p:cBhvr>
                                        <p:cTn id="94" dur="1000"/>
                                        <p:tgtEl>
                                          <p:spTgt spid="6"/>
                                        </p:tgtEl>
                                      </p:cBhvr>
                                    </p:animEffect>
                                    <p:anim calcmode="lin" valueType="num">
                                      <p:cBhvr>
                                        <p:cTn id="95" dur="1000" fill="hold"/>
                                        <p:tgtEl>
                                          <p:spTgt spid="6"/>
                                        </p:tgtEl>
                                        <p:attrNameLst>
                                          <p:attrName>ppt_x</p:attrName>
                                        </p:attrNameLst>
                                      </p:cBhvr>
                                      <p:tavLst>
                                        <p:tav tm="0">
                                          <p:val>
                                            <p:strVal val="#ppt_x"/>
                                          </p:val>
                                        </p:tav>
                                        <p:tav tm="100000">
                                          <p:val>
                                            <p:strVal val="#ppt_x"/>
                                          </p:val>
                                        </p:tav>
                                      </p:tavLst>
                                    </p:anim>
                                    <p:anim calcmode="lin" valueType="num">
                                      <p:cBhvr>
                                        <p:cTn id="9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7"/>
                                        </p:tgtEl>
                                        <p:attrNameLst>
                                          <p:attrName>style.visibility</p:attrName>
                                        </p:attrNameLst>
                                      </p:cBhvr>
                                      <p:to>
                                        <p:strVal val="visible"/>
                                      </p:to>
                                    </p:set>
                                    <p:animEffect transition="in" filter="wipe(down)">
                                      <p:cBhvr>
                                        <p:cTn id="101" dur="500"/>
                                        <p:tgtEl>
                                          <p:spTgt spid="7"/>
                                        </p:tgtEl>
                                      </p:cBhvr>
                                    </p:animEffect>
                                  </p:childTnLst>
                                </p:cTn>
                              </p:par>
                            </p:childTnLst>
                          </p:cTn>
                        </p:par>
                      </p:childTnLst>
                    </p:cTn>
                  </p:par>
                  <p:par>
                    <p:cTn id="102" fill="hold">
                      <p:stCondLst>
                        <p:cond delay="indefinite"/>
                      </p:stCondLst>
                      <p:childTnLst>
                        <p:par>
                          <p:cTn id="103" fill="hold">
                            <p:stCondLst>
                              <p:cond delay="0"/>
                            </p:stCondLst>
                            <p:childTnLst>
                              <p:par>
                                <p:cTn id="104" presetID="6" presetClass="entr" presetSubtype="16" fill="hold" grpId="0" nodeType="click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circle(in)">
                                      <p:cBhvr>
                                        <p:cTn id="106" dur="2000"/>
                                        <p:tgtEl>
                                          <p:spTgt spid="34"/>
                                        </p:tgtEl>
                                      </p:cBhvr>
                                    </p:animEffect>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57"/>
                                        </p:tgtEl>
                                        <p:attrNameLst>
                                          <p:attrName>style.visibility</p:attrName>
                                        </p:attrNameLst>
                                      </p:cBhvr>
                                      <p:to>
                                        <p:strVal val="visible"/>
                                      </p:to>
                                    </p:set>
                                    <p:anim calcmode="lin" valueType="num">
                                      <p:cBhvr additive="base">
                                        <p:cTn id="111" dur="500" fill="hold"/>
                                        <p:tgtEl>
                                          <p:spTgt spid="57"/>
                                        </p:tgtEl>
                                        <p:attrNameLst>
                                          <p:attrName>ppt_x</p:attrName>
                                        </p:attrNameLst>
                                      </p:cBhvr>
                                      <p:tavLst>
                                        <p:tav tm="0">
                                          <p:val>
                                            <p:strVal val="#ppt_x"/>
                                          </p:val>
                                        </p:tav>
                                        <p:tav tm="100000">
                                          <p:val>
                                            <p:strVal val="#ppt_x"/>
                                          </p:val>
                                        </p:tav>
                                      </p:tavLst>
                                    </p:anim>
                                    <p:anim calcmode="lin" valueType="num">
                                      <p:cBhvr additive="base">
                                        <p:cTn id="112" dur="500" fill="hold"/>
                                        <p:tgtEl>
                                          <p:spTgt spid="57"/>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58"/>
                                        </p:tgtEl>
                                        <p:attrNameLst>
                                          <p:attrName>style.visibility</p:attrName>
                                        </p:attrNameLst>
                                      </p:cBhvr>
                                      <p:to>
                                        <p:strVal val="visible"/>
                                      </p:to>
                                    </p:set>
                                    <p:anim calcmode="lin" valueType="num">
                                      <p:cBhvr additive="base">
                                        <p:cTn id="115" dur="500" fill="hold"/>
                                        <p:tgtEl>
                                          <p:spTgt spid="58"/>
                                        </p:tgtEl>
                                        <p:attrNameLst>
                                          <p:attrName>ppt_x</p:attrName>
                                        </p:attrNameLst>
                                      </p:cBhvr>
                                      <p:tavLst>
                                        <p:tav tm="0">
                                          <p:val>
                                            <p:strVal val="#ppt_x"/>
                                          </p:val>
                                        </p:tav>
                                        <p:tav tm="100000">
                                          <p:val>
                                            <p:strVal val="#ppt_x"/>
                                          </p:val>
                                        </p:tav>
                                      </p:tavLst>
                                    </p:anim>
                                    <p:anim calcmode="lin" valueType="num">
                                      <p:cBhvr additive="base">
                                        <p:cTn id="116" dur="500" fill="hold"/>
                                        <p:tgtEl>
                                          <p:spTgt spid="58"/>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59"/>
                                        </p:tgtEl>
                                        <p:attrNameLst>
                                          <p:attrName>style.visibility</p:attrName>
                                        </p:attrNameLst>
                                      </p:cBhvr>
                                      <p:to>
                                        <p:strVal val="visible"/>
                                      </p:to>
                                    </p:set>
                                    <p:anim calcmode="lin" valueType="num">
                                      <p:cBhvr additive="base">
                                        <p:cTn id="119" dur="500" fill="hold"/>
                                        <p:tgtEl>
                                          <p:spTgt spid="59"/>
                                        </p:tgtEl>
                                        <p:attrNameLst>
                                          <p:attrName>ppt_x</p:attrName>
                                        </p:attrNameLst>
                                      </p:cBhvr>
                                      <p:tavLst>
                                        <p:tav tm="0">
                                          <p:val>
                                            <p:strVal val="#ppt_x"/>
                                          </p:val>
                                        </p:tav>
                                        <p:tav tm="100000">
                                          <p:val>
                                            <p:strVal val="#ppt_x"/>
                                          </p:val>
                                        </p:tav>
                                      </p:tavLst>
                                    </p:anim>
                                    <p:anim calcmode="lin" valueType="num">
                                      <p:cBhvr additive="base">
                                        <p:cTn id="120" dur="500" fill="hold"/>
                                        <p:tgtEl>
                                          <p:spTgt spid="59"/>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60"/>
                                        </p:tgtEl>
                                        <p:attrNameLst>
                                          <p:attrName>style.visibility</p:attrName>
                                        </p:attrNameLst>
                                      </p:cBhvr>
                                      <p:to>
                                        <p:strVal val="visible"/>
                                      </p:to>
                                    </p:set>
                                    <p:anim calcmode="lin" valueType="num">
                                      <p:cBhvr additive="base">
                                        <p:cTn id="123" dur="500" fill="hold"/>
                                        <p:tgtEl>
                                          <p:spTgt spid="60"/>
                                        </p:tgtEl>
                                        <p:attrNameLst>
                                          <p:attrName>ppt_x</p:attrName>
                                        </p:attrNameLst>
                                      </p:cBhvr>
                                      <p:tavLst>
                                        <p:tav tm="0">
                                          <p:val>
                                            <p:strVal val="#ppt_x"/>
                                          </p:val>
                                        </p:tav>
                                        <p:tav tm="100000">
                                          <p:val>
                                            <p:strVal val="#ppt_x"/>
                                          </p:val>
                                        </p:tav>
                                      </p:tavLst>
                                    </p:anim>
                                    <p:anim calcmode="lin" valueType="num">
                                      <p:cBhvr additive="base">
                                        <p:cTn id="124" dur="500" fill="hold"/>
                                        <p:tgtEl>
                                          <p:spTgt spid="60"/>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61"/>
                                        </p:tgtEl>
                                        <p:attrNameLst>
                                          <p:attrName>style.visibility</p:attrName>
                                        </p:attrNameLst>
                                      </p:cBhvr>
                                      <p:to>
                                        <p:strVal val="visible"/>
                                      </p:to>
                                    </p:set>
                                    <p:anim calcmode="lin" valueType="num">
                                      <p:cBhvr additive="base">
                                        <p:cTn id="127" dur="500" fill="hold"/>
                                        <p:tgtEl>
                                          <p:spTgt spid="61"/>
                                        </p:tgtEl>
                                        <p:attrNameLst>
                                          <p:attrName>ppt_x</p:attrName>
                                        </p:attrNameLst>
                                      </p:cBhvr>
                                      <p:tavLst>
                                        <p:tav tm="0">
                                          <p:val>
                                            <p:strVal val="#ppt_x"/>
                                          </p:val>
                                        </p:tav>
                                        <p:tav tm="100000">
                                          <p:val>
                                            <p:strVal val="#ppt_x"/>
                                          </p:val>
                                        </p:tav>
                                      </p:tavLst>
                                    </p:anim>
                                    <p:anim calcmode="lin" valueType="num">
                                      <p:cBhvr additive="base">
                                        <p:cTn id="128" dur="500" fill="hold"/>
                                        <p:tgtEl>
                                          <p:spTgt spid="61"/>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62"/>
                                        </p:tgtEl>
                                        <p:attrNameLst>
                                          <p:attrName>style.visibility</p:attrName>
                                        </p:attrNameLst>
                                      </p:cBhvr>
                                      <p:to>
                                        <p:strVal val="visible"/>
                                      </p:to>
                                    </p:set>
                                    <p:anim calcmode="lin" valueType="num">
                                      <p:cBhvr additive="base">
                                        <p:cTn id="131" dur="500" fill="hold"/>
                                        <p:tgtEl>
                                          <p:spTgt spid="62"/>
                                        </p:tgtEl>
                                        <p:attrNameLst>
                                          <p:attrName>ppt_x</p:attrName>
                                        </p:attrNameLst>
                                      </p:cBhvr>
                                      <p:tavLst>
                                        <p:tav tm="0">
                                          <p:val>
                                            <p:strVal val="#ppt_x"/>
                                          </p:val>
                                        </p:tav>
                                        <p:tav tm="100000">
                                          <p:val>
                                            <p:strVal val="#ppt_x"/>
                                          </p:val>
                                        </p:tav>
                                      </p:tavLst>
                                    </p:anim>
                                    <p:anim calcmode="lin" valueType="num">
                                      <p:cBhvr additive="base">
                                        <p:cTn id="132" dur="500" fill="hold"/>
                                        <p:tgtEl>
                                          <p:spTgt spid="62"/>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63"/>
                                        </p:tgtEl>
                                        <p:attrNameLst>
                                          <p:attrName>style.visibility</p:attrName>
                                        </p:attrNameLst>
                                      </p:cBhvr>
                                      <p:to>
                                        <p:strVal val="visible"/>
                                      </p:to>
                                    </p:set>
                                    <p:anim calcmode="lin" valueType="num">
                                      <p:cBhvr additive="base">
                                        <p:cTn id="135" dur="500" fill="hold"/>
                                        <p:tgtEl>
                                          <p:spTgt spid="63"/>
                                        </p:tgtEl>
                                        <p:attrNameLst>
                                          <p:attrName>ppt_x</p:attrName>
                                        </p:attrNameLst>
                                      </p:cBhvr>
                                      <p:tavLst>
                                        <p:tav tm="0">
                                          <p:val>
                                            <p:strVal val="#ppt_x"/>
                                          </p:val>
                                        </p:tav>
                                        <p:tav tm="100000">
                                          <p:val>
                                            <p:strVal val="#ppt_x"/>
                                          </p:val>
                                        </p:tav>
                                      </p:tavLst>
                                    </p:anim>
                                    <p:anim calcmode="lin" valueType="num">
                                      <p:cBhvr additive="base">
                                        <p:cTn id="136" dur="500" fill="hold"/>
                                        <p:tgtEl>
                                          <p:spTgt spid="63"/>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64"/>
                                        </p:tgtEl>
                                        <p:attrNameLst>
                                          <p:attrName>style.visibility</p:attrName>
                                        </p:attrNameLst>
                                      </p:cBhvr>
                                      <p:to>
                                        <p:strVal val="visible"/>
                                      </p:to>
                                    </p:set>
                                    <p:anim calcmode="lin" valueType="num">
                                      <p:cBhvr additive="base">
                                        <p:cTn id="139" dur="500" fill="hold"/>
                                        <p:tgtEl>
                                          <p:spTgt spid="64"/>
                                        </p:tgtEl>
                                        <p:attrNameLst>
                                          <p:attrName>ppt_x</p:attrName>
                                        </p:attrNameLst>
                                      </p:cBhvr>
                                      <p:tavLst>
                                        <p:tav tm="0">
                                          <p:val>
                                            <p:strVal val="#ppt_x"/>
                                          </p:val>
                                        </p:tav>
                                        <p:tav tm="100000">
                                          <p:val>
                                            <p:strVal val="#ppt_x"/>
                                          </p:val>
                                        </p:tav>
                                      </p:tavLst>
                                    </p:anim>
                                    <p:anim calcmode="lin" valueType="num">
                                      <p:cBhvr additive="base">
                                        <p:cTn id="140" dur="500" fill="hold"/>
                                        <p:tgtEl>
                                          <p:spTgt spid="64"/>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5"/>
                                        </p:tgtEl>
                                        <p:attrNameLst>
                                          <p:attrName>style.visibility</p:attrName>
                                        </p:attrNameLst>
                                      </p:cBhvr>
                                      <p:to>
                                        <p:strVal val="visible"/>
                                      </p:to>
                                    </p:set>
                                    <p:anim calcmode="lin" valueType="num">
                                      <p:cBhvr additive="base">
                                        <p:cTn id="143" dur="500" fill="hold"/>
                                        <p:tgtEl>
                                          <p:spTgt spid="65"/>
                                        </p:tgtEl>
                                        <p:attrNameLst>
                                          <p:attrName>ppt_x</p:attrName>
                                        </p:attrNameLst>
                                      </p:cBhvr>
                                      <p:tavLst>
                                        <p:tav tm="0">
                                          <p:val>
                                            <p:strVal val="#ppt_x"/>
                                          </p:val>
                                        </p:tav>
                                        <p:tav tm="100000">
                                          <p:val>
                                            <p:strVal val="#ppt_x"/>
                                          </p:val>
                                        </p:tav>
                                      </p:tavLst>
                                    </p:anim>
                                    <p:anim calcmode="lin" valueType="num">
                                      <p:cBhvr additive="base">
                                        <p:cTn id="144" dur="500" fill="hold"/>
                                        <p:tgtEl>
                                          <p:spTgt spid="65"/>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66"/>
                                        </p:tgtEl>
                                        <p:attrNameLst>
                                          <p:attrName>style.visibility</p:attrName>
                                        </p:attrNameLst>
                                      </p:cBhvr>
                                      <p:to>
                                        <p:strVal val="visible"/>
                                      </p:to>
                                    </p:set>
                                    <p:anim calcmode="lin" valueType="num">
                                      <p:cBhvr additive="base">
                                        <p:cTn id="147" dur="500" fill="hold"/>
                                        <p:tgtEl>
                                          <p:spTgt spid="66"/>
                                        </p:tgtEl>
                                        <p:attrNameLst>
                                          <p:attrName>ppt_x</p:attrName>
                                        </p:attrNameLst>
                                      </p:cBhvr>
                                      <p:tavLst>
                                        <p:tav tm="0">
                                          <p:val>
                                            <p:strVal val="#ppt_x"/>
                                          </p:val>
                                        </p:tav>
                                        <p:tav tm="100000">
                                          <p:val>
                                            <p:strVal val="#ppt_x"/>
                                          </p:val>
                                        </p:tav>
                                      </p:tavLst>
                                    </p:anim>
                                    <p:anim calcmode="lin" valueType="num">
                                      <p:cBhvr additive="base">
                                        <p:cTn id="148" dur="500" fill="hold"/>
                                        <p:tgtEl>
                                          <p:spTgt spid="66"/>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72"/>
                                        </p:tgtEl>
                                        <p:attrNameLst>
                                          <p:attrName>style.visibility</p:attrName>
                                        </p:attrNameLst>
                                      </p:cBhvr>
                                      <p:to>
                                        <p:strVal val="visible"/>
                                      </p:to>
                                    </p:set>
                                    <p:anim calcmode="lin" valueType="num">
                                      <p:cBhvr additive="base">
                                        <p:cTn id="151" dur="500" fill="hold"/>
                                        <p:tgtEl>
                                          <p:spTgt spid="72"/>
                                        </p:tgtEl>
                                        <p:attrNameLst>
                                          <p:attrName>ppt_x</p:attrName>
                                        </p:attrNameLst>
                                      </p:cBhvr>
                                      <p:tavLst>
                                        <p:tav tm="0">
                                          <p:val>
                                            <p:strVal val="#ppt_x"/>
                                          </p:val>
                                        </p:tav>
                                        <p:tav tm="100000">
                                          <p:val>
                                            <p:strVal val="#ppt_x"/>
                                          </p:val>
                                        </p:tav>
                                      </p:tavLst>
                                    </p:anim>
                                    <p:anim calcmode="lin" valueType="num">
                                      <p:cBhvr additive="base">
                                        <p:cTn id="152" dur="500" fill="hold"/>
                                        <p:tgtEl>
                                          <p:spTgt spid="72"/>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73"/>
                                        </p:tgtEl>
                                        <p:attrNameLst>
                                          <p:attrName>style.visibility</p:attrName>
                                        </p:attrNameLst>
                                      </p:cBhvr>
                                      <p:to>
                                        <p:strVal val="visible"/>
                                      </p:to>
                                    </p:set>
                                    <p:anim calcmode="lin" valueType="num">
                                      <p:cBhvr additive="base">
                                        <p:cTn id="155" dur="500" fill="hold"/>
                                        <p:tgtEl>
                                          <p:spTgt spid="73"/>
                                        </p:tgtEl>
                                        <p:attrNameLst>
                                          <p:attrName>ppt_x</p:attrName>
                                        </p:attrNameLst>
                                      </p:cBhvr>
                                      <p:tavLst>
                                        <p:tav tm="0">
                                          <p:val>
                                            <p:strVal val="#ppt_x"/>
                                          </p:val>
                                        </p:tav>
                                        <p:tav tm="100000">
                                          <p:val>
                                            <p:strVal val="#ppt_x"/>
                                          </p:val>
                                        </p:tav>
                                      </p:tavLst>
                                    </p:anim>
                                    <p:anim calcmode="lin" valueType="num">
                                      <p:cBhvr additive="base">
                                        <p:cTn id="156"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49"/>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nodeType="clickEffect">
                                  <p:stCondLst>
                                    <p:cond delay="0"/>
                                  </p:stCondLst>
                                  <p:childTnLst>
                                    <p:set>
                                      <p:cBhvr>
                                        <p:cTn id="164" dur="1" fill="hold">
                                          <p:stCondLst>
                                            <p:cond delay="0"/>
                                          </p:stCondLst>
                                        </p:cTn>
                                        <p:tgtEl>
                                          <p:spTgt spid="77"/>
                                        </p:tgtEl>
                                        <p:attrNameLst>
                                          <p:attrName>style.visibility</p:attrName>
                                        </p:attrNameLst>
                                      </p:cBhvr>
                                      <p:to>
                                        <p:strVal val="visible"/>
                                      </p:to>
                                    </p:set>
                                    <p:anim calcmode="lin" valueType="num">
                                      <p:cBhvr additive="base">
                                        <p:cTn id="165" dur="500" fill="hold"/>
                                        <p:tgtEl>
                                          <p:spTgt spid="77"/>
                                        </p:tgtEl>
                                        <p:attrNameLst>
                                          <p:attrName>ppt_x</p:attrName>
                                        </p:attrNameLst>
                                      </p:cBhvr>
                                      <p:tavLst>
                                        <p:tav tm="0">
                                          <p:val>
                                            <p:strVal val="#ppt_x"/>
                                          </p:val>
                                        </p:tav>
                                        <p:tav tm="100000">
                                          <p:val>
                                            <p:strVal val="#ppt_x"/>
                                          </p:val>
                                        </p:tav>
                                      </p:tavLst>
                                    </p:anim>
                                    <p:anim calcmode="lin" valueType="num">
                                      <p:cBhvr additive="base">
                                        <p:cTn id="166" dur="500" fill="hold"/>
                                        <p:tgtEl>
                                          <p:spTgt spid="77"/>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78"/>
                                        </p:tgtEl>
                                        <p:attrNameLst>
                                          <p:attrName>style.visibility</p:attrName>
                                        </p:attrNameLst>
                                      </p:cBhvr>
                                      <p:to>
                                        <p:strVal val="visible"/>
                                      </p:to>
                                    </p:set>
                                    <p:anim calcmode="lin" valueType="num">
                                      <p:cBhvr additive="base">
                                        <p:cTn id="169" dur="500" fill="hold"/>
                                        <p:tgtEl>
                                          <p:spTgt spid="78"/>
                                        </p:tgtEl>
                                        <p:attrNameLst>
                                          <p:attrName>ppt_x</p:attrName>
                                        </p:attrNameLst>
                                      </p:cBhvr>
                                      <p:tavLst>
                                        <p:tav tm="0">
                                          <p:val>
                                            <p:strVal val="#ppt_x"/>
                                          </p:val>
                                        </p:tav>
                                        <p:tav tm="100000">
                                          <p:val>
                                            <p:strVal val="#ppt_x"/>
                                          </p:val>
                                        </p:tav>
                                      </p:tavLst>
                                    </p:anim>
                                    <p:anim calcmode="lin" valueType="num">
                                      <p:cBhvr additive="base">
                                        <p:cTn id="170" dur="500" fill="hold"/>
                                        <p:tgtEl>
                                          <p:spTgt spid="78"/>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79"/>
                                        </p:tgtEl>
                                        <p:attrNameLst>
                                          <p:attrName>style.visibility</p:attrName>
                                        </p:attrNameLst>
                                      </p:cBhvr>
                                      <p:to>
                                        <p:strVal val="visible"/>
                                      </p:to>
                                    </p:set>
                                    <p:anim calcmode="lin" valueType="num">
                                      <p:cBhvr additive="base">
                                        <p:cTn id="173" dur="500" fill="hold"/>
                                        <p:tgtEl>
                                          <p:spTgt spid="79"/>
                                        </p:tgtEl>
                                        <p:attrNameLst>
                                          <p:attrName>ppt_x</p:attrName>
                                        </p:attrNameLst>
                                      </p:cBhvr>
                                      <p:tavLst>
                                        <p:tav tm="0">
                                          <p:val>
                                            <p:strVal val="#ppt_x"/>
                                          </p:val>
                                        </p:tav>
                                        <p:tav tm="100000">
                                          <p:val>
                                            <p:strVal val="#ppt_x"/>
                                          </p:val>
                                        </p:tav>
                                      </p:tavLst>
                                    </p:anim>
                                    <p:anim calcmode="lin" valueType="num">
                                      <p:cBhvr additive="base">
                                        <p:cTn id="174" dur="500" fill="hold"/>
                                        <p:tgtEl>
                                          <p:spTgt spid="79"/>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80"/>
                                        </p:tgtEl>
                                        <p:attrNameLst>
                                          <p:attrName>style.visibility</p:attrName>
                                        </p:attrNameLst>
                                      </p:cBhvr>
                                      <p:to>
                                        <p:strVal val="visible"/>
                                      </p:to>
                                    </p:set>
                                    <p:anim calcmode="lin" valueType="num">
                                      <p:cBhvr additive="base">
                                        <p:cTn id="177" dur="500" fill="hold"/>
                                        <p:tgtEl>
                                          <p:spTgt spid="80"/>
                                        </p:tgtEl>
                                        <p:attrNameLst>
                                          <p:attrName>ppt_x</p:attrName>
                                        </p:attrNameLst>
                                      </p:cBhvr>
                                      <p:tavLst>
                                        <p:tav tm="0">
                                          <p:val>
                                            <p:strVal val="#ppt_x"/>
                                          </p:val>
                                        </p:tav>
                                        <p:tav tm="100000">
                                          <p:val>
                                            <p:strVal val="#ppt_x"/>
                                          </p:val>
                                        </p:tav>
                                      </p:tavLst>
                                    </p:anim>
                                    <p:anim calcmode="lin" valueType="num">
                                      <p:cBhvr additive="base">
                                        <p:cTn id="178" dur="500" fill="hold"/>
                                        <p:tgtEl>
                                          <p:spTgt spid="80"/>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81"/>
                                        </p:tgtEl>
                                        <p:attrNameLst>
                                          <p:attrName>style.visibility</p:attrName>
                                        </p:attrNameLst>
                                      </p:cBhvr>
                                      <p:to>
                                        <p:strVal val="visible"/>
                                      </p:to>
                                    </p:set>
                                    <p:anim calcmode="lin" valueType="num">
                                      <p:cBhvr additive="base">
                                        <p:cTn id="181" dur="500" fill="hold"/>
                                        <p:tgtEl>
                                          <p:spTgt spid="81"/>
                                        </p:tgtEl>
                                        <p:attrNameLst>
                                          <p:attrName>ppt_x</p:attrName>
                                        </p:attrNameLst>
                                      </p:cBhvr>
                                      <p:tavLst>
                                        <p:tav tm="0">
                                          <p:val>
                                            <p:strVal val="#ppt_x"/>
                                          </p:val>
                                        </p:tav>
                                        <p:tav tm="100000">
                                          <p:val>
                                            <p:strVal val="#ppt_x"/>
                                          </p:val>
                                        </p:tav>
                                      </p:tavLst>
                                    </p:anim>
                                    <p:anim calcmode="lin" valueType="num">
                                      <p:cBhvr additive="base">
                                        <p:cTn id="182" dur="500" fill="hold"/>
                                        <p:tgtEl>
                                          <p:spTgt spid="81"/>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82"/>
                                        </p:tgtEl>
                                        <p:attrNameLst>
                                          <p:attrName>style.visibility</p:attrName>
                                        </p:attrNameLst>
                                      </p:cBhvr>
                                      <p:to>
                                        <p:strVal val="visible"/>
                                      </p:to>
                                    </p:set>
                                    <p:anim calcmode="lin" valueType="num">
                                      <p:cBhvr additive="base">
                                        <p:cTn id="185" dur="500" fill="hold"/>
                                        <p:tgtEl>
                                          <p:spTgt spid="82"/>
                                        </p:tgtEl>
                                        <p:attrNameLst>
                                          <p:attrName>ppt_x</p:attrName>
                                        </p:attrNameLst>
                                      </p:cBhvr>
                                      <p:tavLst>
                                        <p:tav tm="0">
                                          <p:val>
                                            <p:strVal val="#ppt_x"/>
                                          </p:val>
                                        </p:tav>
                                        <p:tav tm="100000">
                                          <p:val>
                                            <p:strVal val="#ppt_x"/>
                                          </p:val>
                                        </p:tav>
                                      </p:tavLst>
                                    </p:anim>
                                    <p:anim calcmode="lin" valueType="num">
                                      <p:cBhvr additive="base">
                                        <p:cTn id="186" dur="500" fill="hold"/>
                                        <p:tgtEl>
                                          <p:spTgt spid="82"/>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83"/>
                                        </p:tgtEl>
                                        <p:attrNameLst>
                                          <p:attrName>style.visibility</p:attrName>
                                        </p:attrNameLst>
                                      </p:cBhvr>
                                      <p:to>
                                        <p:strVal val="visible"/>
                                      </p:to>
                                    </p:set>
                                    <p:anim calcmode="lin" valueType="num">
                                      <p:cBhvr additive="base">
                                        <p:cTn id="189" dur="500" fill="hold"/>
                                        <p:tgtEl>
                                          <p:spTgt spid="83"/>
                                        </p:tgtEl>
                                        <p:attrNameLst>
                                          <p:attrName>ppt_x</p:attrName>
                                        </p:attrNameLst>
                                      </p:cBhvr>
                                      <p:tavLst>
                                        <p:tav tm="0">
                                          <p:val>
                                            <p:strVal val="#ppt_x"/>
                                          </p:val>
                                        </p:tav>
                                        <p:tav tm="100000">
                                          <p:val>
                                            <p:strVal val="#ppt_x"/>
                                          </p:val>
                                        </p:tav>
                                      </p:tavLst>
                                    </p:anim>
                                    <p:anim calcmode="lin" valueType="num">
                                      <p:cBhvr additive="base">
                                        <p:cTn id="190" dur="500" fill="hold"/>
                                        <p:tgtEl>
                                          <p:spTgt spid="83"/>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84"/>
                                        </p:tgtEl>
                                        <p:attrNameLst>
                                          <p:attrName>style.visibility</p:attrName>
                                        </p:attrNameLst>
                                      </p:cBhvr>
                                      <p:to>
                                        <p:strVal val="visible"/>
                                      </p:to>
                                    </p:set>
                                    <p:anim calcmode="lin" valueType="num">
                                      <p:cBhvr additive="base">
                                        <p:cTn id="193" dur="500" fill="hold"/>
                                        <p:tgtEl>
                                          <p:spTgt spid="84"/>
                                        </p:tgtEl>
                                        <p:attrNameLst>
                                          <p:attrName>ppt_x</p:attrName>
                                        </p:attrNameLst>
                                      </p:cBhvr>
                                      <p:tavLst>
                                        <p:tav tm="0">
                                          <p:val>
                                            <p:strVal val="#ppt_x"/>
                                          </p:val>
                                        </p:tav>
                                        <p:tav tm="100000">
                                          <p:val>
                                            <p:strVal val="#ppt_x"/>
                                          </p:val>
                                        </p:tav>
                                      </p:tavLst>
                                    </p:anim>
                                    <p:anim calcmode="lin" valueType="num">
                                      <p:cBhvr additive="base">
                                        <p:cTn id="194" dur="500" fill="hold"/>
                                        <p:tgtEl>
                                          <p:spTgt spid="84"/>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85"/>
                                        </p:tgtEl>
                                        <p:attrNameLst>
                                          <p:attrName>style.visibility</p:attrName>
                                        </p:attrNameLst>
                                      </p:cBhvr>
                                      <p:to>
                                        <p:strVal val="visible"/>
                                      </p:to>
                                    </p:set>
                                    <p:anim calcmode="lin" valueType="num">
                                      <p:cBhvr additive="base">
                                        <p:cTn id="197" dur="500" fill="hold"/>
                                        <p:tgtEl>
                                          <p:spTgt spid="85"/>
                                        </p:tgtEl>
                                        <p:attrNameLst>
                                          <p:attrName>ppt_x</p:attrName>
                                        </p:attrNameLst>
                                      </p:cBhvr>
                                      <p:tavLst>
                                        <p:tav tm="0">
                                          <p:val>
                                            <p:strVal val="#ppt_x"/>
                                          </p:val>
                                        </p:tav>
                                        <p:tav tm="100000">
                                          <p:val>
                                            <p:strVal val="#ppt_x"/>
                                          </p:val>
                                        </p:tav>
                                      </p:tavLst>
                                    </p:anim>
                                    <p:anim calcmode="lin" valueType="num">
                                      <p:cBhvr additive="base">
                                        <p:cTn id="198" dur="500" fill="hold"/>
                                        <p:tgtEl>
                                          <p:spTgt spid="85"/>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86"/>
                                        </p:tgtEl>
                                        <p:attrNameLst>
                                          <p:attrName>style.visibility</p:attrName>
                                        </p:attrNameLst>
                                      </p:cBhvr>
                                      <p:to>
                                        <p:strVal val="visible"/>
                                      </p:to>
                                    </p:set>
                                    <p:anim calcmode="lin" valueType="num">
                                      <p:cBhvr additive="base">
                                        <p:cTn id="201" dur="500" fill="hold"/>
                                        <p:tgtEl>
                                          <p:spTgt spid="86"/>
                                        </p:tgtEl>
                                        <p:attrNameLst>
                                          <p:attrName>ppt_x</p:attrName>
                                        </p:attrNameLst>
                                      </p:cBhvr>
                                      <p:tavLst>
                                        <p:tav tm="0">
                                          <p:val>
                                            <p:strVal val="#ppt_x"/>
                                          </p:val>
                                        </p:tav>
                                        <p:tav tm="100000">
                                          <p:val>
                                            <p:strVal val="#ppt_x"/>
                                          </p:val>
                                        </p:tav>
                                      </p:tavLst>
                                    </p:anim>
                                    <p:anim calcmode="lin" valueType="num">
                                      <p:cBhvr additive="base">
                                        <p:cTn id="202" dur="500" fill="hold"/>
                                        <p:tgtEl>
                                          <p:spTgt spid="86"/>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87"/>
                                        </p:tgtEl>
                                        <p:attrNameLst>
                                          <p:attrName>style.visibility</p:attrName>
                                        </p:attrNameLst>
                                      </p:cBhvr>
                                      <p:to>
                                        <p:strVal val="visible"/>
                                      </p:to>
                                    </p:set>
                                    <p:anim calcmode="lin" valueType="num">
                                      <p:cBhvr additive="base">
                                        <p:cTn id="205" dur="500" fill="hold"/>
                                        <p:tgtEl>
                                          <p:spTgt spid="87"/>
                                        </p:tgtEl>
                                        <p:attrNameLst>
                                          <p:attrName>ppt_x</p:attrName>
                                        </p:attrNameLst>
                                      </p:cBhvr>
                                      <p:tavLst>
                                        <p:tav tm="0">
                                          <p:val>
                                            <p:strVal val="#ppt_x"/>
                                          </p:val>
                                        </p:tav>
                                        <p:tav tm="100000">
                                          <p:val>
                                            <p:strVal val="#ppt_x"/>
                                          </p:val>
                                        </p:tav>
                                      </p:tavLst>
                                    </p:anim>
                                    <p:anim calcmode="lin" valueType="num">
                                      <p:cBhvr additive="base">
                                        <p:cTn id="206" dur="500" fill="hold"/>
                                        <p:tgtEl>
                                          <p:spTgt spid="87"/>
                                        </p:tgtEl>
                                        <p:attrNameLst>
                                          <p:attrName>ppt_y</p:attrName>
                                        </p:attrNameLst>
                                      </p:cBhvr>
                                      <p:tavLst>
                                        <p:tav tm="0">
                                          <p:val>
                                            <p:strVal val="1+#ppt_h/2"/>
                                          </p:val>
                                        </p:tav>
                                        <p:tav tm="100000">
                                          <p:val>
                                            <p:strVal val="#ppt_y"/>
                                          </p:val>
                                        </p:tav>
                                      </p:tavLst>
                                    </p:anim>
                                  </p:childTnLst>
                                </p:cTn>
                              </p:par>
                              <p:par>
                                <p:cTn id="207" presetID="2" presetClass="entr" presetSubtype="4" fill="hold" nodeType="withEffect">
                                  <p:stCondLst>
                                    <p:cond delay="0"/>
                                  </p:stCondLst>
                                  <p:childTnLst>
                                    <p:set>
                                      <p:cBhvr>
                                        <p:cTn id="208" dur="1" fill="hold">
                                          <p:stCondLst>
                                            <p:cond delay="0"/>
                                          </p:stCondLst>
                                        </p:cTn>
                                        <p:tgtEl>
                                          <p:spTgt spid="88"/>
                                        </p:tgtEl>
                                        <p:attrNameLst>
                                          <p:attrName>style.visibility</p:attrName>
                                        </p:attrNameLst>
                                      </p:cBhvr>
                                      <p:to>
                                        <p:strVal val="visible"/>
                                      </p:to>
                                    </p:set>
                                    <p:anim calcmode="lin" valueType="num">
                                      <p:cBhvr additive="base">
                                        <p:cTn id="209" dur="500" fill="hold"/>
                                        <p:tgtEl>
                                          <p:spTgt spid="88"/>
                                        </p:tgtEl>
                                        <p:attrNameLst>
                                          <p:attrName>ppt_x</p:attrName>
                                        </p:attrNameLst>
                                      </p:cBhvr>
                                      <p:tavLst>
                                        <p:tav tm="0">
                                          <p:val>
                                            <p:strVal val="#ppt_x"/>
                                          </p:val>
                                        </p:tav>
                                        <p:tav tm="100000">
                                          <p:val>
                                            <p:strVal val="#ppt_x"/>
                                          </p:val>
                                        </p:tav>
                                      </p:tavLst>
                                    </p:anim>
                                    <p:anim calcmode="lin" valueType="num">
                                      <p:cBhvr additive="base">
                                        <p:cTn id="210"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22" presetClass="entr" presetSubtype="4" fill="hold" grpId="0" nodeType="clickEffect">
                                  <p:stCondLst>
                                    <p:cond delay="0"/>
                                  </p:stCondLst>
                                  <p:childTnLst>
                                    <p:set>
                                      <p:cBhvr>
                                        <p:cTn id="214" dur="1" fill="hold">
                                          <p:stCondLst>
                                            <p:cond delay="0"/>
                                          </p:stCondLst>
                                        </p:cTn>
                                        <p:tgtEl>
                                          <p:spTgt spid="20"/>
                                        </p:tgtEl>
                                        <p:attrNameLst>
                                          <p:attrName>style.visibility</p:attrName>
                                        </p:attrNameLst>
                                      </p:cBhvr>
                                      <p:to>
                                        <p:strVal val="visible"/>
                                      </p:to>
                                    </p:set>
                                    <p:animEffect transition="in" filter="wipe(down)">
                                      <p:cBhvr>
                                        <p:cTn id="2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4"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2" grpId="0"/>
      <p:bldP spid="6" grpId="0"/>
      <p:bldP spid="7"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623722-962E-2393-CEDB-CEDCD92482B0}"/>
              </a:ext>
            </a:extLst>
          </p:cNvPr>
          <p:cNvSpPr>
            <a:spLocks noGrp="1"/>
          </p:cNvSpPr>
          <p:nvPr>
            <p:ph type="subTitle" idx="1"/>
          </p:nvPr>
        </p:nvSpPr>
        <p:spPr>
          <a:xfrm>
            <a:off x="989959" y="515909"/>
            <a:ext cx="3624471" cy="811604"/>
          </a:xfrm>
        </p:spPr>
        <p:txBody>
          <a:bodyPr>
            <a:normAutofit/>
          </a:bodyPr>
          <a:lstStyle/>
          <a:p>
            <a:r>
              <a:rPr lang="en-US" dirty="0">
                <a:solidFill>
                  <a:schemeClr val="tx2">
                    <a:lumMod val="75000"/>
                  </a:schemeClr>
                </a:solidFill>
              </a:rPr>
              <a:t>Dual Prompt</a:t>
            </a:r>
          </a:p>
        </p:txBody>
      </p:sp>
      <p:pic>
        <p:nvPicPr>
          <p:cNvPr id="5" name="Picture 4">
            <a:extLst>
              <a:ext uri="{FF2B5EF4-FFF2-40B4-BE49-F238E27FC236}">
                <a16:creationId xmlns:a16="http://schemas.microsoft.com/office/drawing/2014/main" id="{F402C65A-81B4-181C-96B8-00CC7C14ABCA}"/>
              </a:ext>
            </a:extLst>
          </p:cNvPr>
          <p:cNvPicPr>
            <a:picLocks noChangeAspect="1"/>
          </p:cNvPicPr>
          <p:nvPr/>
        </p:nvPicPr>
        <p:blipFill rotWithShape="1">
          <a:blip r:embed="rId2"/>
          <a:srcRect l="33499" r="3" b="3"/>
          <a:stretch/>
        </p:blipFill>
        <p:spPr>
          <a:xfrm>
            <a:off x="9013058" y="263930"/>
            <a:ext cx="1101844" cy="1101844"/>
          </a:xfrm>
          <a:custGeom>
            <a:avLst/>
            <a:gdLst/>
            <a:ahLst/>
            <a:cxnLst/>
            <a:rect l="l" t="t" r="r" b="b"/>
            <a:pathLst>
              <a:path w="2813056" h="2813056">
                <a:moveTo>
                  <a:pt x="1406528" y="0"/>
                </a:moveTo>
                <a:cubicBezTo>
                  <a:pt x="2183332" y="0"/>
                  <a:pt x="2813056" y="629724"/>
                  <a:pt x="2813056" y="1406528"/>
                </a:cubicBezTo>
                <a:cubicBezTo>
                  <a:pt x="2813056" y="2183332"/>
                  <a:pt x="2183332" y="2813056"/>
                  <a:pt x="1406528" y="2813056"/>
                </a:cubicBezTo>
                <a:cubicBezTo>
                  <a:pt x="629724" y="2813056"/>
                  <a:pt x="0" y="2183332"/>
                  <a:pt x="0" y="1406528"/>
                </a:cubicBezTo>
                <a:cubicBezTo>
                  <a:pt x="0" y="629724"/>
                  <a:pt x="629724" y="0"/>
                  <a:pt x="1406528" y="0"/>
                </a:cubicBezTo>
                <a:close/>
              </a:path>
            </a:pathLst>
          </a:custGeom>
        </p:spPr>
      </p:pic>
      <p:pic>
        <p:nvPicPr>
          <p:cNvPr id="4" name="Picture 3">
            <a:extLst>
              <a:ext uri="{FF2B5EF4-FFF2-40B4-BE49-F238E27FC236}">
                <a16:creationId xmlns:a16="http://schemas.microsoft.com/office/drawing/2014/main" id="{92744C85-B43E-11B4-164A-40179D794E22}"/>
              </a:ext>
            </a:extLst>
          </p:cNvPr>
          <p:cNvPicPr>
            <a:picLocks noChangeAspect="1"/>
          </p:cNvPicPr>
          <p:nvPr/>
        </p:nvPicPr>
        <p:blipFill rotWithShape="1">
          <a:blip r:embed="rId3"/>
          <a:srcRect l="33501" r="-3" b="-3"/>
          <a:stretch/>
        </p:blipFill>
        <p:spPr>
          <a:xfrm>
            <a:off x="10367827" y="263930"/>
            <a:ext cx="834214" cy="834214"/>
          </a:xfrm>
          <a:custGeom>
            <a:avLst/>
            <a:gdLst/>
            <a:ahLst/>
            <a:cxnLst/>
            <a:rect l="l" t="t" r="r" b="b"/>
            <a:pathLst>
              <a:path w="1796104" h="1796104">
                <a:moveTo>
                  <a:pt x="898052" y="0"/>
                </a:moveTo>
                <a:cubicBezTo>
                  <a:pt x="1394032" y="0"/>
                  <a:pt x="1796104" y="402072"/>
                  <a:pt x="1796104" y="898052"/>
                </a:cubicBezTo>
                <a:cubicBezTo>
                  <a:pt x="1796104" y="1394032"/>
                  <a:pt x="1394032" y="1796104"/>
                  <a:pt x="898052" y="1796104"/>
                </a:cubicBezTo>
                <a:cubicBezTo>
                  <a:pt x="402072" y="1796104"/>
                  <a:pt x="0" y="1394032"/>
                  <a:pt x="0" y="898052"/>
                </a:cubicBezTo>
                <a:cubicBezTo>
                  <a:pt x="0" y="402072"/>
                  <a:pt x="402072" y="0"/>
                  <a:pt x="898052" y="0"/>
                </a:cubicBezTo>
                <a:close/>
              </a:path>
            </a:pathLst>
          </a:custGeom>
        </p:spPr>
      </p:pic>
      <p:sp>
        <p:nvSpPr>
          <p:cNvPr id="2" name="Rectangle: Rounded Corners 1">
            <a:extLst>
              <a:ext uri="{FF2B5EF4-FFF2-40B4-BE49-F238E27FC236}">
                <a16:creationId xmlns:a16="http://schemas.microsoft.com/office/drawing/2014/main" id="{BD521231-B7C1-4F2C-BA3A-B551DF157BB1}"/>
              </a:ext>
            </a:extLst>
          </p:cNvPr>
          <p:cNvSpPr/>
          <p:nvPr/>
        </p:nvSpPr>
        <p:spPr>
          <a:xfrm>
            <a:off x="1132880" y="1684026"/>
            <a:ext cx="4085506" cy="10037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7" name="TextBox 6">
            <a:extLst>
              <a:ext uri="{FF2B5EF4-FFF2-40B4-BE49-F238E27FC236}">
                <a16:creationId xmlns:a16="http://schemas.microsoft.com/office/drawing/2014/main" id="{D7EDDBD0-B1FF-1714-9BEA-DD961E87BE29}"/>
              </a:ext>
            </a:extLst>
          </p:cNvPr>
          <p:cNvSpPr txBox="1"/>
          <p:nvPr/>
        </p:nvSpPr>
        <p:spPr>
          <a:xfrm>
            <a:off x="2950754" y="2001228"/>
            <a:ext cx="1003738" cy="369332"/>
          </a:xfrm>
          <a:prstGeom prst="rect">
            <a:avLst/>
          </a:prstGeom>
          <a:noFill/>
        </p:spPr>
        <p:txBody>
          <a:bodyPr wrap="square" rtlCol="0">
            <a:spAutoFit/>
          </a:bodyPr>
          <a:lstStyle/>
          <a:p>
            <a:r>
              <a:rPr lang="en-US" dirty="0"/>
              <a:t>ViT</a:t>
            </a:r>
          </a:p>
        </p:txBody>
      </p:sp>
      <p:sp>
        <p:nvSpPr>
          <p:cNvPr id="8" name="TextBox 7">
            <a:extLst>
              <a:ext uri="{FF2B5EF4-FFF2-40B4-BE49-F238E27FC236}">
                <a16:creationId xmlns:a16="http://schemas.microsoft.com/office/drawing/2014/main" id="{04769ADF-2D09-F5FE-85DF-A4F53398CA4D}"/>
              </a:ext>
            </a:extLst>
          </p:cNvPr>
          <p:cNvSpPr txBox="1"/>
          <p:nvPr/>
        </p:nvSpPr>
        <p:spPr>
          <a:xfrm>
            <a:off x="4101832" y="1686663"/>
            <a:ext cx="277020" cy="646331"/>
          </a:xfrm>
          <a:prstGeom prst="rect">
            <a:avLst/>
          </a:prstGeom>
          <a:noFill/>
        </p:spPr>
        <p:txBody>
          <a:bodyPr wrap="square" rtlCol="0">
            <a:spAutoFit/>
          </a:bodyPr>
          <a:lstStyle/>
          <a:p>
            <a:r>
              <a:rPr lang="en-US" sz="3600" dirty="0">
                <a:latin typeface="Amasis MT Pro Black" panose="020F0502020204030204" pitchFamily="18" charset="0"/>
              </a:rPr>
              <a:t>f</a:t>
            </a:r>
          </a:p>
        </p:txBody>
      </p:sp>
      <p:sp>
        <p:nvSpPr>
          <p:cNvPr id="9" name="Rectangle: Rounded Corners 8">
            <a:extLst>
              <a:ext uri="{FF2B5EF4-FFF2-40B4-BE49-F238E27FC236}">
                <a16:creationId xmlns:a16="http://schemas.microsoft.com/office/drawing/2014/main" id="{BA4AAC1A-6E17-2D4B-866E-6BF675B2ED39}"/>
              </a:ext>
            </a:extLst>
          </p:cNvPr>
          <p:cNvSpPr/>
          <p:nvPr/>
        </p:nvSpPr>
        <p:spPr>
          <a:xfrm>
            <a:off x="1176217" y="3679126"/>
            <a:ext cx="4085506" cy="21483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0" name="Rectangle: Rounded Corners 9">
            <a:extLst>
              <a:ext uri="{FF2B5EF4-FFF2-40B4-BE49-F238E27FC236}">
                <a16:creationId xmlns:a16="http://schemas.microsoft.com/office/drawing/2014/main" id="{1FBA1906-6E7C-0068-0C0F-D5FA87E95A9E}"/>
              </a:ext>
            </a:extLst>
          </p:cNvPr>
          <p:cNvSpPr/>
          <p:nvPr/>
        </p:nvSpPr>
        <p:spPr>
          <a:xfrm>
            <a:off x="1279808" y="4934592"/>
            <a:ext cx="3791650" cy="795911"/>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1" name="Rectangle: Rounded Corners 10">
            <a:extLst>
              <a:ext uri="{FF2B5EF4-FFF2-40B4-BE49-F238E27FC236}">
                <a16:creationId xmlns:a16="http://schemas.microsoft.com/office/drawing/2014/main" id="{DF12D80D-1279-D553-C9E2-C66BC9110150}"/>
              </a:ext>
            </a:extLst>
          </p:cNvPr>
          <p:cNvSpPr/>
          <p:nvPr/>
        </p:nvSpPr>
        <p:spPr>
          <a:xfrm>
            <a:off x="1307377" y="3821017"/>
            <a:ext cx="3791650" cy="795911"/>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2" name="TextBox 11">
            <a:extLst>
              <a:ext uri="{FF2B5EF4-FFF2-40B4-BE49-F238E27FC236}">
                <a16:creationId xmlns:a16="http://schemas.microsoft.com/office/drawing/2014/main" id="{509EF650-2D4D-81C9-73E0-502ED2FF3454}"/>
              </a:ext>
            </a:extLst>
          </p:cNvPr>
          <p:cNvSpPr txBox="1"/>
          <p:nvPr/>
        </p:nvSpPr>
        <p:spPr>
          <a:xfrm>
            <a:off x="2881820" y="4023213"/>
            <a:ext cx="1003738" cy="369332"/>
          </a:xfrm>
          <a:prstGeom prst="rect">
            <a:avLst/>
          </a:prstGeom>
          <a:noFill/>
        </p:spPr>
        <p:txBody>
          <a:bodyPr wrap="square" rtlCol="0">
            <a:spAutoFit/>
          </a:bodyPr>
          <a:lstStyle/>
          <a:p>
            <a:r>
              <a:rPr lang="en-US" dirty="0"/>
              <a:t>MSA</a:t>
            </a:r>
          </a:p>
        </p:txBody>
      </p:sp>
      <p:sp>
        <p:nvSpPr>
          <p:cNvPr id="13" name="TextBox 12">
            <a:extLst>
              <a:ext uri="{FF2B5EF4-FFF2-40B4-BE49-F238E27FC236}">
                <a16:creationId xmlns:a16="http://schemas.microsoft.com/office/drawing/2014/main" id="{228F1142-4172-9B7A-4A6A-CF7E181973AB}"/>
              </a:ext>
            </a:extLst>
          </p:cNvPr>
          <p:cNvSpPr txBox="1"/>
          <p:nvPr/>
        </p:nvSpPr>
        <p:spPr>
          <a:xfrm>
            <a:off x="2866054" y="5291105"/>
            <a:ext cx="1003738" cy="369332"/>
          </a:xfrm>
          <a:prstGeom prst="rect">
            <a:avLst/>
          </a:prstGeom>
          <a:noFill/>
        </p:spPr>
        <p:txBody>
          <a:bodyPr wrap="square" rtlCol="0">
            <a:spAutoFit/>
          </a:bodyPr>
          <a:lstStyle/>
          <a:p>
            <a:r>
              <a:rPr lang="en-US" dirty="0"/>
              <a:t>MSA</a:t>
            </a:r>
          </a:p>
        </p:txBody>
      </p:sp>
      <p:sp>
        <p:nvSpPr>
          <p:cNvPr id="14" name="TextBox 13">
            <a:extLst>
              <a:ext uri="{FF2B5EF4-FFF2-40B4-BE49-F238E27FC236}">
                <a16:creationId xmlns:a16="http://schemas.microsoft.com/office/drawing/2014/main" id="{DBF32860-534B-0269-66D6-C3AD84E7A703}"/>
              </a:ext>
            </a:extLst>
          </p:cNvPr>
          <p:cNvSpPr txBox="1"/>
          <p:nvPr/>
        </p:nvSpPr>
        <p:spPr>
          <a:xfrm>
            <a:off x="4067720" y="4016854"/>
            <a:ext cx="1003738" cy="369332"/>
          </a:xfrm>
          <a:prstGeom prst="rect">
            <a:avLst/>
          </a:prstGeom>
          <a:noFill/>
        </p:spPr>
        <p:txBody>
          <a:bodyPr wrap="square" rtlCol="0">
            <a:spAutoFit/>
          </a:bodyPr>
          <a:lstStyle/>
          <a:p>
            <a:r>
              <a:rPr lang="en-US" b="1" dirty="0" err="1"/>
              <a:t>i</a:t>
            </a:r>
            <a:r>
              <a:rPr lang="en-US" b="1" dirty="0"/>
              <a:t> = N</a:t>
            </a:r>
          </a:p>
        </p:txBody>
      </p:sp>
      <p:sp>
        <p:nvSpPr>
          <p:cNvPr id="15" name="TextBox 14">
            <a:extLst>
              <a:ext uri="{FF2B5EF4-FFF2-40B4-BE49-F238E27FC236}">
                <a16:creationId xmlns:a16="http://schemas.microsoft.com/office/drawing/2014/main" id="{74FFFB8B-9D1B-37F5-6128-D2E66CCF0834}"/>
              </a:ext>
            </a:extLst>
          </p:cNvPr>
          <p:cNvSpPr txBox="1"/>
          <p:nvPr/>
        </p:nvSpPr>
        <p:spPr>
          <a:xfrm>
            <a:off x="4112561" y="5206494"/>
            <a:ext cx="1003738" cy="369332"/>
          </a:xfrm>
          <a:prstGeom prst="rect">
            <a:avLst/>
          </a:prstGeom>
          <a:noFill/>
        </p:spPr>
        <p:txBody>
          <a:bodyPr wrap="square" rtlCol="0">
            <a:spAutoFit/>
          </a:bodyPr>
          <a:lstStyle/>
          <a:p>
            <a:r>
              <a:rPr lang="en-US" b="1" dirty="0" err="1"/>
              <a:t>i</a:t>
            </a:r>
            <a:r>
              <a:rPr lang="en-US" b="1" dirty="0"/>
              <a:t> = 1</a:t>
            </a:r>
          </a:p>
        </p:txBody>
      </p:sp>
      <p:sp>
        <p:nvSpPr>
          <p:cNvPr id="16" name="TextBox 15">
            <a:extLst>
              <a:ext uri="{FF2B5EF4-FFF2-40B4-BE49-F238E27FC236}">
                <a16:creationId xmlns:a16="http://schemas.microsoft.com/office/drawing/2014/main" id="{98DC3A18-A3A6-FDAB-E3DB-CA4279509050}"/>
              </a:ext>
            </a:extLst>
          </p:cNvPr>
          <p:cNvSpPr txBox="1"/>
          <p:nvPr/>
        </p:nvSpPr>
        <p:spPr>
          <a:xfrm>
            <a:off x="3108409" y="4544914"/>
            <a:ext cx="296943" cy="507831"/>
          </a:xfrm>
          <a:prstGeom prst="rect">
            <a:avLst/>
          </a:prstGeom>
          <a:noFill/>
        </p:spPr>
        <p:txBody>
          <a:bodyPr wrap="square" rtlCol="0">
            <a:spAutoFit/>
          </a:bodyPr>
          <a:lstStyle/>
          <a:p>
            <a:r>
              <a:rPr lang="en-US" sz="900" b="1" dirty="0"/>
              <a:t>.</a:t>
            </a:r>
          </a:p>
          <a:p>
            <a:r>
              <a:rPr lang="en-US" sz="900" b="1" dirty="0"/>
              <a:t>.</a:t>
            </a:r>
          </a:p>
          <a:p>
            <a:r>
              <a:rPr lang="en-US" sz="900" b="1" dirty="0"/>
              <a:t>.</a:t>
            </a:r>
          </a:p>
        </p:txBody>
      </p:sp>
      <p:sp>
        <p:nvSpPr>
          <p:cNvPr id="18" name="TextBox 17">
            <a:extLst>
              <a:ext uri="{FF2B5EF4-FFF2-40B4-BE49-F238E27FC236}">
                <a16:creationId xmlns:a16="http://schemas.microsoft.com/office/drawing/2014/main" id="{070D3143-AB8A-FC39-EAE5-1623D76DEBF5}"/>
              </a:ext>
            </a:extLst>
          </p:cNvPr>
          <p:cNvSpPr txBox="1"/>
          <p:nvPr/>
        </p:nvSpPr>
        <p:spPr>
          <a:xfrm>
            <a:off x="1691717" y="4499372"/>
            <a:ext cx="296943" cy="507831"/>
          </a:xfrm>
          <a:prstGeom prst="rect">
            <a:avLst/>
          </a:prstGeom>
          <a:noFill/>
        </p:spPr>
        <p:txBody>
          <a:bodyPr wrap="square" rtlCol="0">
            <a:spAutoFit/>
          </a:bodyPr>
          <a:lstStyle/>
          <a:p>
            <a:r>
              <a:rPr lang="en-US" sz="900" b="1" dirty="0"/>
              <a:t>.</a:t>
            </a:r>
          </a:p>
          <a:p>
            <a:r>
              <a:rPr lang="en-US" sz="900" b="1" dirty="0"/>
              <a:t>.</a:t>
            </a:r>
          </a:p>
          <a:p>
            <a:r>
              <a:rPr lang="en-US" sz="900" b="1" dirty="0"/>
              <a:t>.</a:t>
            </a:r>
          </a:p>
        </p:txBody>
      </p:sp>
      <p:sp>
        <p:nvSpPr>
          <p:cNvPr id="19" name="TextBox 18">
            <a:extLst>
              <a:ext uri="{FF2B5EF4-FFF2-40B4-BE49-F238E27FC236}">
                <a16:creationId xmlns:a16="http://schemas.microsoft.com/office/drawing/2014/main" id="{F5A96B73-B6AD-735F-B9A7-490DB85FAB1A}"/>
              </a:ext>
            </a:extLst>
          </p:cNvPr>
          <p:cNvSpPr txBox="1"/>
          <p:nvPr/>
        </p:nvSpPr>
        <p:spPr>
          <a:xfrm>
            <a:off x="4465958" y="4529161"/>
            <a:ext cx="296943" cy="507831"/>
          </a:xfrm>
          <a:prstGeom prst="rect">
            <a:avLst/>
          </a:prstGeom>
          <a:noFill/>
        </p:spPr>
        <p:txBody>
          <a:bodyPr wrap="square" rtlCol="0">
            <a:spAutoFit/>
          </a:bodyPr>
          <a:lstStyle/>
          <a:p>
            <a:r>
              <a:rPr lang="en-US" sz="900" b="1" dirty="0"/>
              <a:t>.</a:t>
            </a:r>
          </a:p>
          <a:p>
            <a:r>
              <a:rPr lang="en-US" sz="900" b="1" dirty="0"/>
              <a:t>.</a:t>
            </a:r>
          </a:p>
          <a:p>
            <a:r>
              <a:rPr lang="en-US" sz="900" b="1" dirty="0"/>
              <a:t>.</a:t>
            </a:r>
          </a:p>
        </p:txBody>
      </p:sp>
      <p:sp>
        <p:nvSpPr>
          <p:cNvPr id="21" name="TextBox 20">
            <a:extLst>
              <a:ext uri="{FF2B5EF4-FFF2-40B4-BE49-F238E27FC236}">
                <a16:creationId xmlns:a16="http://schemas.microsoft.com/office/drawing/2014/main" id="{18C5E02D-1FA8-C680-22A5-28D21E8808CE}"/>
              </a:ext>
            </a:extLst>
          </p:cNvPr>
          <p:cNvSpPr txBox="1"/>
          <p:nvPr/>
        </p:nvSpPr>
        <p:spPr>
          <a:xfrm>
            <a:off x="-27757" y="5903853"/>
            <a:ext cx="7295606" cy="461665"/>
          </a:xfrm>
          <a:prstGeom prst="rect">
            <a:avLst/>
          </a:prstGeom>
          <a:noFill/>
        </p:spPr>
        <p:txBody>
          <a:bodyPr wrap="square" rtlCol="0">
            <a:spAutoFit/>
          </a:bodyPr>
          <a:lstStyle/>
          <a:p>
            <a:r>
              <a:rPr lang="en-US" sz="2400" dirty="0"/>
              <a:t>h</a:t>
            </a:r>
            <a:r>
              <a:rPr lang="en-US" sz="2400" baseline="30000" dirty="0"/>
              <a:t>(</a:t>
            </a:r>
            <a:r>
              <a:rPr lang="en-US" sz="2400" baseline="30000" dirty="0" err="1"/>
              <a:t>i</a:t>
            </a:r>
            <a:r>
              <a:rPr lang="en-US" sz="2400" baseline="30000" dirty="0"/>
              <a:t>)</a:t>
            </a:r>
            <a:r>
              <a:rPr lang="en-US" sz="2400" dirty="0"/>
              <a:t>=the input embedding feature of the </a:t>
            </a:r>
            <a:r>
              <a:rPr lang="en-US" sz="2400" dirty="0" err="1"/>
              <a:t>i</a:t>
            </a:r>
            <a:r>
              <a:rPr lang="en-US" sz="2400" baseline="30000" dirty="0" err="1"/>
              <a:t>th</a:t>
            </a:r>
            <a:r>
              <a:rPr lang="en-US" sz="2400" baseline="30000" dirty="0"/>
              <a:t> </a:t>
            </a:r>
            <a:r>
              <a:rPr lang="en-US" sz="2400" dirty="0"/>
              <a:t>MSA layer</a:t>
            </a:r>
            <a:endParaRPr lang="en-US" sz="2400" baseline="30000" dirty="0"/>
          </a:p>
        </p:txBody>
      </p:sp>
      <p:sp>
        <p:nvSpPr>
          <p:cNvPr id="22" name="TextBox 21">
            <a:extLst>
              <a:ext uri="{FF2B5EF4-FFF2-40B4-BE49-F238E27FC236}">
                <a16:creationId xmlns:a16="http://schemas.microsoft.com/office/drawing/2014/main" id="{88547CFF-B661-BE04-0800-80BCECA83548}"/>
              </a:ext>
            </a:extLst>
          </p:cNvPr>
          <p:cNvSpPr txBox="1"/>
          <p:nvPr/>
        </p:nvSpPr>
        <p:spPr>
          <a:xfrm>
            <a:off x="6732208" y="1990097"/>
            <a:ext cx="4485931" cy="369332"/>
          </a:xfrm>
          <a:prstGeom prst="rect">
            <a:avLst/>
          </a:prstGeom>
          <a:noFill/>
        </p:spPr>
        <p:txBody>
          <a:bodyPr wrap="square" rtlCol="0">
            <a:spAutoFit/>
          </a:bodyPr>
          <a:lstStyle/>
          <a:p>
            <a:r>
              <a:rPr lang="en-US" dirty="0">
                <a:solidFill>
                  <a:schemeClr val="tx2">
                    <a:lumMod val="75000"/>
                  </a:schemeClr>
                </a:solidFill>
              </a:rPr>
              <a:t>Attaching G-Prompt to the </a:t>
            </a:r>
            <a:r>
              <a:rPr lang="en-US" dirty="0" err="1">
                <a:solidFill>
                  <a:schemeClr val="tx2">
                    <a:lumMod val="75000"/>
                  </a:schemeClr>
                </a:solidFill>
              </a:rPr>
              <a:t>i</a:t>
            </a:r>
            <a:r>
              <a:rPr lang="en-US" baseline="30000" dirty="0" err="1">
                <a:solidFill>
                  <a:schemeClr val="tx2">
                    <a:lumMod val="75000"/>
                  </a:schemeClr>
                </a:solidFill>
              </a:rPr>
              <a:t>th</a:t>
            </a:r>
            <a:r>
              <a:rPr lang="en-US" baseline="30000" dirty="0">
                <a:solidFill>
                  <a:schemeClr val="tx2">
                    <a:lumMod val="75000"/>
                  </a:schemeClr>
                </a:solidFill>
              </a:rPr>
              <a:t>  </a:t>
            </a:r>
            <a:r>
              <a:rPr lang="en-US" dirty="0">
                <a:solidFill>
                  <a:schemeClr val="tx2">
                    <a:lumMod val="75000"/>
                  </a:schemeClr>
                </a:solidFill>
              </a:rPr>
              <a:t>MSA layer</a:t>
            </a:r>
          </a:p>
        </p:txBody>
      </p:sp>
      <p:sp>
        <p:nvSpPr>
          <p:cNvPr id="23" name="Rectangle: Rounded Corners 22">
            <a:extLst>
              <a:ext uri="{FF2B5EF4-FFF2-40B4-BE49-F238E27FC236}">
                <a16:creationId xmlns:a16="http://schemas.microsoft.com/office/drawing/2014/main" id="{17C4C98B-8DD7-2E5B-50A7-487D19E54A89}"/>
              </a:ext>
            </a:extLst>
          </p:cNvPr>
          <p:cNvSpPr/>
          <p:nvPr/>
        </p:nvSpPr>
        <p:spPr>
          <a:xfrm>
            <a:off x="6733837" y="2564901"/>
            <a:ext cx="3791650" cy="795911"/>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4" name="TextBox 23">
            <a:extLst>
              <a:ext uri="{FF2B5EF4-FFF2-40B4-BE49-F238E27FC236}">
                <a16:creationId xmlns:a16="http://schemas.microsoft.com/office/drawing/2014/main" id="{8FABC2AA-D49B-5B1C-F4AD-E0476A3EAC5C}"/>
              </a:ext>
            </a:extLst>
          </p:cNvPr>
          <p:cNvSpPr txBox="1"/>
          <p:nvPr/>
        </p:nvSpPr>
        <p:spPr>
          <a:xfrm>
            <a:off x="8314285" y="2778190"/>
            <a:ext cx="1003738" cy="369332"/>
          </a:xfrm>
          <a:prstGeom prst="rect">
            <a:avLst/>
          </a:prstGeom>
          <a:noFill/>
        </p:spPr>
        <p:txBody>
          <a:bodyPr wrap="square" rtlCol="0">
            <a:spAutoFit/>
          </a:bodyPr>
          <a:lstStyle/>
          <a:p>
            <a:r>
              <a:rPr lang="en-US" dirty="0"/>
              <a:t>MSA</a:t>
            </a:r>
          </a:p>
        </p:txBody>
      </p:sp>
      <p:sp>
        <p:nvSpPr>
          <p:cNvPr id="25" name="TextBox 24">
            <a:extLst>
              <a:ext uri="{FF2B5EF4-FFF2-40B4-BE49-F238E27FC236}">
                <a16:creationId xmlns:a16="http://schemas.microsoft.com/office/drawing/2014/main" id="{535682ED-0C13-9C3D-B066-33B8AE61C35C}"/>
              </a:ext>
            </a:extLst>
          </p:cNvPr>
          <p:cNvSpPr txBox="1"/>
          <p:nvPr/>
        </p:nvSpPr>
        <p:spPr>
          <a:xfrm>
            <a:off x="9558083" y="2713519"/>
            <a:ext cx="1003738" cy="369332"/>
          </a:xfrm>
          <a:prstGeom prst="rect">
            <a:avLst/>
          </a:prstGeom>
          <a:noFill/>
        </p:spPr>
        <p:txBody>
          <a:bodyPr wrap="square" rtlCol="0">
            <a:spAutoFit/>
          </a:bodyPr>
          <a:lstStyle/>
          <a:p>
            <a:r>
              <a:rPr lang="en-US" dirty="0" err="1"/>
              <a:t>i</a:t>
            </a:r>
            <a:r>
              <a:rPr lang="en-US" baseline="30000" dirty="0" err="1"/>
              <a:t>th</a:t>
            </a:r>
            <a:r>
              <a:rPr lang="en-US" baseline="30000" dirty="0"/>
              <a:t>  </a:t>
            </a:r>
            <a:r>
              <a:rPr lang="en-US" dirty="0"/>
              <a:t>Layer</a:t>
            </a:r>
          </a:p>
        </p:txBody>
      </p:sp>
      <p:sp>
        <p:nvSpPr>
          <p:cNvPr id="26" name="Rectangle: Rounded Corners 25">
            <a:extLst>
              <a:ext uri="{FF2B5EF4-FFF2-40B4-BE49-F238E27FC236}">
                <a16:creationId xmlns:a16="http://schemas.microsoft.com/office/drawing/2014/main" id="{B09191B6-3E01-F008-C9B0-3D9FCD3F2E09}"/>
              </a:ext>
            </a:extLst>
          </p:cNvPr>
          <p:cNvSpPr/>
          <p:nvPr/>
        </p:nvSpPr>
        <p:spPr>
          <a:xfrm>
            <a:off x="6779172" y="4246694"/>
            <a:ext cx="3782649" cy="795911"/>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9" name="TextBox 28">
            <a:extLst>
              <a:ext uri="{FF2B5EF4-FFF2-40B4-BE49-F238E27FC236}">
                <a16:creationId xmlns:a16="http://schemas.microsoft.com/office/drawing/2014/main" id="{E4DB7BBF-C5C9-AB6A-2FAE-1BE1CE9FC5F5}"/>
              </a:ext>
            </a:extLst>
          </p:cNvPr>
          <p:cNvSpPr txBox="1"/>
          <p:nvPr/>
        </p:nvSpPr>
        <p:spPr>
          <a:xfrm>
            <a:off x="8066299" y="4334809"/>
            <a:ext cx="1499710" cy="584775"/>
          </a:xfrm>
          <a:prstGeom prst="rect">
            <a:avLst/>
          </a:prstGeom>
          <a:noFill/>
        </p:spPr>
        <p:txBody>
          <a:bodyPr wrap="square" rtlCol="0">
            <a:spAutoFit/>
          </a:bodyPr>
          <a:lstStyle/>
          <a:p>
            <a:r>
              <a:rPr lang="en-US" sz="3200" b="1" dirty="0" err="1"/>
              <a:t>f</a:t>
            </a:r>
            <a:r>
              <a:rPr lang="en-US" sz="3200" b="1" baseline="-25000" dirty="0" err="1"/>
              <a:t>prompt</a:t>
            </a:r>
            <a:endParaRPr lang="en-US" sz="3200" b="1" baseline="-25000" dirty="0"/>
          </a:p>
        </p:txBody>
      </p:sp>
      <p:sp>
        <p:nvSpPr>
          <p:cNvPr id="30" name="Rectangle: Rounded Corners 29">
            <a:extLst>
              <a:ext uri="{FF2B5EF4-FFF2-40B4-BE49-F238E27FC236}">
                <a16:creationId xmlns:a16="http://schemas.microsoft.com/office/drawing/2014/main" id="{E3A134E5-8156-792B-523B-3F34532E39E3}"/>
              </a:ext>
            </a:extLst>
          </p:cNvPr>
          <p:cNvSpPr/>
          <p:nvPr/>
        </p:nvSpPr>
        <p:spPr>
          <a:xfrm>
            <a:off x="6900059" y="5224506"/>
            <a:ext cx="271792" cy="795911"/>
          </a:xfrm>
          <a:prstGeom prst="roundRect">
            <a:avLst>
              <a:gd name="adj" fmla="val 50000"/>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3" name="Rectangle: Rounded Corners 32">
            <a:extLst>
              <a:ext uri="{FF2B5EF4-FFF2-40B4-BE49-F238E27FC236}">
                <a16:creationId xmlns:a16="http://schemas.microsoft.com/office/drawing/2014/main" id="{75EBCDAB-76C1-88EA-38DB-F6130EE45693}"/>
              </a:ext>
            </a:extLst>
          </p:cNvPr>
          <p:cNvSpPr/>
          <p:nvPr/>
        </p:nvSpPr>
        <p:spPr>
          <a:xfrm>
            <a:off x="7321084" y="5224505"/>
            <a:ext cx="271792" cy="795911"/>
          </a:xfrm>
          <a:prstGeom prst="roundRect">
            <a:avLst>
              <a:gd name="adj" fmla="val 50000"/>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4" name="Rectangle: Rounded Corners 33">
            <a:extLst>
              <a:ext uri="{FF2B5EF4-FFF2-40B4-BE49-F238E27FC236}">
                <a16:creationId xmlns:a16="http://schemas.microsoft.com/office/drawing/2014/main" id="{3DAFE1C4-B86C-696D-66F2-F917C61157A6}"/>
              </a:ext>
            </a:extLst>
          </p:cNvPr>
          <p:cNvSpPr/>
          <p:nvPr/>
        </p:nvSpPr>
        <p:spPr>
          <a:xfrm>
            <a:off x="7739021" y="5234215"/>
            <a:ext cx="271792" cy="795911"/>
          </a:xfrm>
          <a:prstGeom prst="roundRect">
            <a:avLst>
              <a:gd name="adj" fmla="val 50000"/>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5" name="TextBox 34">
            <a:extLst>
              <a:ext uri="{FF2B5EF4-FFF2-40B4-BE49-F238E27FC236}">
                <a16:creationId xmlns:a16="http://schemas.microsoft.com/office/drawing/2014/main" id="{C688A420-5077-A277-B94B-1D3701057854}"/>
              </a:ext>
            </a:extLst>
          </p:cNvPr>
          <p:cNvSpPr txBox="1"/>
          <p:nvPr/>
        </p:nvSpPr>
        <p:spPr>
          <a:xfrm>
            <a:off x="8976559" y="5310581"/>
            <a:ext cx="698773" cy="523220"/>
          </a:xfrm>
          <a:prstGeom prst="rect">
            <a:avLst/>
          </a:prstGeom>
          <a:noFill/>
        </p:spPr>
        <p:txBody>
          <a:bodyPr wrap="square" rtlCol="0">
            <a:spAutoFit/>
          </a:bodyPr>
          <a:lstStyle/>
          <a:p>
            <a:r>
              <a:rPr lang="en-US" sz="2800" b="1" dirty="0"/>
              <a:t>…</a:t>
            </a:r>
            <a:endParaRPr lang="en-US" b="1" dirty="0"/>
          </a:p>
        </p:txBody>
      </p:sp>
      <p:sp>
        <p:nvSpPr>
          <p:cNvPr id="36" name="Rectangle: Rounded Corners 35">
            <a:extLst>
              <a:ext uri="{FF2B5EF4-FFF2-40B4-BE49-F238E27FC236}">
                <a16:creationId xmlns:a16="http://schemas.microsoft.com/office/drawing/2014/main" id="{65A4E842-344D-DF6E-F1C9-55B87A3E9F09}"/>
              </a:ext>
            </a:extLst>
          </p:cNvPr>
          <p:cNvSpPr/>
          <p:nvPr/>
        </p:nvSpPr>
        <p:spPr>
          <a:xfrm>
            <a:off x="8156337" y="5204953"/>
            <a:ext cx="271792" cy="795911"/>
          </a:xfrm>
          <a:prstGeom prst="roundRect">
            <a:avLst>
              <a:gd name="adj" fmla="val 50000"/>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7" name="Rectangle: Rounded Corners 36">
            <a:extLst>
              <a:ext uri="{FF2B5EF4-FFF2-40B4-BE49-F238E27FC236}">
                <a16:creationId xmlns:a16="http://schemas.microsoft.com/office/drawing/2014/main" id="{29FD610E-CB79-9148-9799-14AB0A9A6CFF}"/>
              </a:ext>
            </a:extLst>
          </p:cNvPr>
          <p:cNvSpPr/>
          <p:nvPr/>
        </p:nvSpPr>
        <p:spPr>
          <a:xfrm>
            <a:off x="8534600" y="5211364"/>
            <a:ext cx="271792" cy="795911"/>
          </a:xfrm>
          <a:prstGeom prst="roundRect">
            <a:avLst>
              <a:gd name="adj" fmla="val 50000"/>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8" name="Rectangle: Rounded Corners 37">
            <a:extLst>
              <a:ext uri="{FF2B5EF4-FFF2-40B4-BE49-F238E27FC236}">
                <a16:creationId xmlns:a16="http://schemas.microsoft.com/office/drawing/2014/main" id="{B3DE9887-791D-C09C-A268-8F34C75C5AC9}"/>
              </a:ext>
            </a:extLst>
          </p:cNvPr>
          <p:cNvSpPr/>
          <p:nvPr/>
        </p:nvSpPr>
        <p:spPr>
          <a:xfrm>
            <a:off x="9990963" y="5201747"/>
            <a:ext cx="271792" cy="795911"/>
          </a:xfrm>
          <a:prstGeom prst="roundRect">
            <a:avLst>
              <a:gd name="adj" fmla="val 50000"/>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40" name="TextBox 39">
            <a:extLst>
              <a:ext uri="{FF2B5EF4-FFF2-40B4-BE49-F238E27FC236}">
                <a16:creationId xmlns:a16="http://schemas.microsoft.com/office/drawing/2014/main" id="{1F0497FA-6FEA-154A-9E0B-3C2BDD42A330}"/>
              </a:ext>
            </a:extLst>
          </p:cNvPr>
          <p:cNvSpPr txBox="1"/>
          <p:nvPr/>
        </p:nvSpPr>
        <p:spPr>
          <a:xfrm>
            <a:off x="9809193" y="3742678"/>
            <a:ext cx="2785696" cy="400110"/>
          </a:xfrm>
          <a:prstGeom prst="rect">
            <a:avLst/>
          </a:prstGeom>
          <a:noFill/>
        </p:spPr>
        <p:txBody>
          <a:bodyPr wrap="square" rtlCol="0">
            <a:spAutoFit/>
          </a:bodyPr>
          <a:lstStyle/>
          <a:p>
            <a:r>
              <a:rPr lang="en-US" sz="2000" b="1" dirty="0"/>
              <a:t>h</a:t>
            </a:r>
            <a:r>
              <a:rPr lang="en-US" sz="2000" b="1" baseline="-25000" dirty="0"/>
              <a:t>g</a:t>
            </a:r>
            <a:r>
              <a:rPr lang="en-US" sz="2000" b="1" baseline="30000" dirty="0"/>
              <a:t>(</a:t>
            </a:r>
            <a:r>
              <a:rPr lang="en-US" sz="2000" b="1" baseline="30000" dirty="0" err="1"/>
              <a:t>i</a:t>
            </a:r>
            <a:r>
              <a:rPr lang="en-US" sz="2000" b="1" baseline="30000" dirty="0"/>
              <a:t>) </a:t>
            </a:r>
            <a:r>
              <a:rPr lang="en-US" sz="2000" b="1" dirty="0"/>
              <a:t>= ƒ</a:t>
            </a:r>
            <a:r>
              <a:rPr lang="en-US" sz="2000" b="1" baseline="30000" dirty="0"/>
              <a:t> </a:t>
            </a:r>
            <a:r>
              <a:rPr lang="en-US" sz="2000" b="1" baseline="-25000" dirty="0"/>
              <a:t>prompt</a:t>
            </a:r>
            <a:r>
              <a:rPr lang="en-US" sz="2000" b="1" dirty="0"/>
              <a:t>(g,  h</a:t>
            </a:r>
            <a:r>
              <a:rPr lang="en-US" sz="2000" b="1" baseline="30000" dirty="0"/>
              <a:t>(</a:t>
            </a:r>
            <a:r>
              <a:rPr lang="en-US" sz="2000" b="1" baseline="30000" dirty="0" err="1"/>
              <a:t>i</a:t>
            </a:r>
            <a:r>
              <a:rPr lang="en-US" sz="2000" b="1" baseline="30000" dirty="0"/>
              <a:t>)</a:t>
            </a:r>
            <a:r>
              <a:rPr lang="en-US" sz="2000" b="1" dirty="0"/>
              <a:t>)</a:t>
            </a:r>
          </a:p>
        </p:txBody>
      </p:sp>
      <p:sp>
        <p:nvSpPr>
          <p:cNvPr id="39" name="Rectangle: Rounded Corners 38">
            <a:extLst>
              <a:ext uri="{FF2B5EF4-FFF2-40B4-BE49-F238E27FC236}">
                <a16:creationId xmlns:a16="http://schemas.microsoft.com/office/drawing/2014/main" id="{2C9F58CB-698D-0C6F-1E85-F3207EDBEF16}"/>
              </a:ext>
            </a:extLst>
          </p:cNvPr>
          <p:cNvSpPr/>
          <p:nvPr/>
        </p:nvSpPr>
        <p:spPr>
          <a:xfrm>
            <a:off x="9585631" y="5204952"/>
            <a:ext cx="271792" cy="795911"/>
          </a:xfrm>
          <a:prstGeom prst="roundRect">
            <a:avLst>
              <a:gd name="adj" fmla="val 50000"/>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41" name="Arrow: Down 40">
            <a:extLst>
              <a:ext uri="{FF2B5EF4-FFF2-40B4-BE49-F238E27FC236}">
                <a16:creationId xmlns:a16="http://schemas.microsoft.com/office/drawing/2014/main" id="{E25EF5EB-1372-D0B8-79DC-B1228E891254}"/>
              </a:ext>
            </a:extLst>
          </p:cNvPr>
          <p:cNvSpPr/>
          <p:nvPr/>
        </p:nvSpPr>
        <p:spPr>
          <a:xfrm rot="10800000">
            <a:off x="7598760" y="3352150"/>
            <a:ext cx="583992" cy="911659"/>
          </a:xfrm>
          <a:prstGeom prst="downArrow">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B7FD6113-FFED-2E06-4DAE-54045E768B5B}"/>
              </a:ext>
            </a:extLst>
          </p:cNvPr>
          <p:cNvSpPr/>
          <p:nvPr/>
        </p:nvSpPr>
        <p:spPr>
          <a:xfrm rot="10800000">
            <a:off x="8334209" y="3346986"/>
            <a:ext cx="583992" cy="911659"/>
          </a:xfrm>
          <a:prstGeom prst="downArrow">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a:extLst>
              <a:ext uri="{FF2B5EF4-FFF2-40B4-BE49-F238E27FC236}">
                <a16:creationId xmlns:a16="http://schemas.microsoft.com/office/drawing/2014/main" id="{F4F0F2E4-0D3B-1489-D48A-E7CEF8C7E5C5}"/>
              </a:ext>
            </a:extLst>
          </p:cNvPr>
          <p:cNvSpPr/>
          <p:nvPr/>
        </p:nvSpPr>
        <p:spPr>
          <a:xfrm rot="10800000">
            <a:off x="9262081" y="3356613"/>
            <a:ext cx="583992" cy="911659"/>
          </a:xfrm>
          <a:prstGeom prst="downArrow">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023B1440-02DD-7370-D4FA-AC64196541E8}"/>
              </a:ext>
            </a:extLst>
          </p:cNvPr>
          <p:cNvSpPr txBox="1"/>
          <p:nvPr/>
        </p:nvSpPr>
        <p:spPr>
          <a:xfrm>
            <a:off x="8894759" y="6254369"/>
            <a:ext cx="846527" cy="584775"/>
          </a:xfrm>
          <a:prstGeom prst="rect">
            <a:avLst/>
          </a:prstGeom>
          <a:noFill/>
        </p:spPr>
        <p:txBody>
          <a:bodyPr wrap="square" rtlCol="0">
            <a:spAutoFit/>
          </a:bodyPr>
          <a:lstStyle/>
          <a:p>
            <a:r>
              <a:rPr lang="en-US" sz="3200" b="1" dirty="0">
                <a:solidFill>
                  <a:schemeClr val="accent4">
                    <a:lumMod val="20000"/>
                    <a:lumOff val="80000"/>
                  </a:schemeClr>
                </a:solidFill>
              </a:rPr>
              <a:t>h</a:t>
            </a:r>
            <a:r>
              <a:rPr lang="en-US" sz="3200" b="1" baseline="30000" dirty="0">
                <a:solidFill>
                  <a:schemeClr val="accent4">
                    <a:lumMod val="20000"/>
                    <a:lumOff val="80000"/>
                  </a:schemeClr>
                </a:solidFill>
              </a:rPr>
              <a:t>(</a:t>
            </a:r>
            <a:r>
              <a:rPr lang="en-US" sz="3200" b="1" baseline="30000" dirty="0" err="1">
                <a:solidFill>
                  <a:schemeClr val="accent4">
                    <a:lumMod val="20000"/>
                    <a:lumOff val="80000"/>
                  </a:schemeClr>
                </a:solidFill>
              </a:rPr>
              <a:t>i</a:t>
            </a:r>
            <a:r>
              <a:rPr lang="en-US" sz="3200" b="1" baseline="30000" dirty="0">
                <a:solidFill>
                  <a:schemeClr val="accent4">
                    <a:lumMod val="20000"/>
                    <a:lumOff val="80000"/>
                  </a:schemeClr>
                </a:solidFill>
              </a:rPr>
              <a:t>)</a:t>
            </a:r>
          </a:p>
        </p:txBody>
      </p:sp>
      <p:sp>
        <p:nvSpPr>
          <p:cNvPr id="45" name="TextBox 44">
            <a:extLst>
              <a:ext uri="{FF2B5EF4-FFF2-40B4-BE49-F238E27FC236}">
                <a16:creationId xmlns:a16="http://schemas.microsoft.com/office/drawing/2014/main" id="{5A3699D5-6626-57CF-8BCD-D70824394821}"/>
              </a:ext>
            </a:extLst>
          </p:cNvPr>
          <p:cNvSpPr txBox="1"/>
          <p:nvPr/>
        </p:nvSpPr>
        <p:spPr>
          <a:xfrm>
            <a:off x="6977675" y="6254369"/>
            <a:ext cx="1813319" cy="584775"/>
          </a:xfrm>
          <a:prstGeom prst="rect">
            <a:avLst/>
          </a:prstGeom>
          <a:noFill/>
        </p:spPr>
        <p:txBody>
          <a:bodyPr wrap="square" rtlCol="0">
            <a:spAutoFit/>
          </a:bodyPr>
          <a:lstStyle/>
          <a:p>
            <a:r>
              <a:rPr lang="en-US" sz="3200" b="1" dirty="0">
                <a:solidFill>
                  <a:schemeClr val="accent2">
                    <a:lumMod val="40000"/>
                    <a:lumOff val="60000"/>
                  </a:schemeClr>
                </a:solidFill>
              </a:rPr>
              <a:t>g </a:t>
            </a:r>
            <a:r>
              <a:rPr lang="az-Cyrl-AZ" sz="3200" b="1" dirty="0">
                <a:solidFill>
                  <a:schemeClr val="accent2">
                    <a:lumMod val="40000"/>
                    <a:lumOff val="60000"/>
                  </a:schemeClr>
                </a:solidFill>
              </a:rPr>
              <a:t>є</a:t>
            </a:r>
            <a:r>
              <a:rPr lang="en-US" sz="3200" b="1" dirty="0">
                <a:solidFill>
                  <a:schemeClr val="accent2">
                    <a:lumMod val="40000"/>
                    <a:lumOff val="60000"/>
                  </a:schemeClr>
                </a:solidFill>
              </a:rPr>
              <a:t> </a:t>
            </a:r>
            <a:r>
              <a:rPr lang="en-US" sz="3200" b="1" dirty="0" err="1">
                <a:solidFill>
                  <a:schemeClr val="accent2">
                    <a:lumMod val="40000"/>
                    <a:lumOff val="60000"/>
                  </a:schemeClr>
                </a:solidFill>
              </a:rPr>
              <a:t>R</a:t>
            </a:r>
            <a:r>
              <a:rPr lang="en-US" sz="3200" b="1" baseline="30000" dirty="0" err="1">
                <a:solidFill>
                  <a:schemeClr val="accent2">
                    <a:lumMod val="40000"/>
                    <a:lumOff val="60000"/>
                  </a:schemeClr>
                </a:solidFill>
              </a:rPr>
              <a:t>Lg</a:t>
            </a:r>
            <a:r>
              <a:rPr lang="en-US" sz="3200" b="1" baseline="30000" dirty="0">
                <a:solidFill>
                  <a:schemeClr val="accent2">
                    <a:lumMod val="40000"/>
                    <a:lumOff val="60000"/>
                  </a:schemeClr>
                </a:solidFill>
              </a:rPr>
              <a:t> X D</a:t>
            </a:r>
          </a:p>
        </p:txBody>
      </p:sp>
      <p:sp>
        <p:nvSpPr>
          <p:cNvPr id="46" name="TextBox 45">
            <a:extLst>
              <a:ext uri="{FF2B5EF4-FFF2-40B4-BE49-F238E27FC236}">
                <a16:creationId xmlns:a16="http://schemas.microsoft.com/office/drawing/2014/main" id="{40B0697B-3D2A-7D96-FA97-E518CF1445A2}"/>
              </a:ext>
            </a:extLst>
          </p:cNvPr>
          <p:cNvSpPr txBox="1"/>
          <p:nvPr/>
        </p:nvSpPr>
        <p:spPr>
          <a:xfrm>
            <a:off x="5983243" y="5241886"/>
            <a:ext cx="718466" cy="369332"/>
          </a:xfrm>
          <a:prstGeom prst="rect">
            <a:avLst/>
          </a:prstGeom>
          <a:noFill/>
        </p:spPr>
        <p:txBody>
          <a:bodyPr wrap="none" rtlCol="0">
            <a:spAutoFit/>
          </a:bodyPr>
          <a:lstStyle/>
          <a:p>
            <a:r>
              <a:rPr lang="en-US" sz="1800" b="1" dirty="0">
                <a:solidFill>
                  <a:schemeClr val="accent2">
                    <a:lumMod val="40000"/>
                    <a:lumOff val="60000"/>
                  </a:schemeClr>
                </a:solidFill>
              </a:rPr>
              <a:t>Lg =3</a:t>
            </a:r>
            <a:endParaRPr lang="en-US" dirty="0"/>
          </a:p>
        </p:txBody>
      </p:sp>
      <p:sp>
        <p:nvSpPr>
          <p:cNvPr id="47" name="Left Brace 46">
            <a:extLst>
              <a:ext uri="{FF2B5EF4-FFF2-40B4-BE49-F238E27FC236}">
                <a16:creationId xmlns:a16="http://schemas.microsoft.com/office/drawing/2014/main" id="{7F0E82E3-7C23-B1FC-D265-B76F1FAFEFE0}"/>
              </a:ext>
            </a:extLst>
          </p:cNvPr>
          <p:cNvSpPr/>
          <p:nvPr/>
        </p:nvSpPr>
        <p:spPr>
          <a:xfrm rot="16200000">
            <a:off x="7243235" y="5533587"/>
            <a:ext cx="410237" cy="1208436"/>
          </a:xfrm>
          <a:prstGeom prst="leftBrace">
            <a:avLst/>
          </a:prstGeom>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Left Brace 47">
            <a:extLst>
              <a:ext uri="{FF2B5EF4-FFF2-40B4-BE49-F238E27FC236}">
                <a16:creationId xmlns:a16="http://schemas.microsoft.com/office/drawing/2014/main" id="{FB755752-DF63-39BD-BDCF-A60298D6A8BF}"/>
              </a:ext>
            </a:extLst>
          </p:cNvPr>
          <p:cNvSpPr/>
          <p:nvPr/>
        </p:nvSpPr>
        <p:spPr>
          <a:xfrm rot="16200000">
            <a:off x="9056963" y="5027611"/>
            <a:ext cx="410237" cy="2211489"/>
          </a:xfrm>
          <a:prstGeom prst="leftBrace">
            <a:avLst/>
          </a:prstGeom>
          <a:ln>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4">
                  <a:lumMod val="20000"/>
                  <a:lumOff val="80000"/>
                </a:schemeClr>
              </a:solidFill>
            </a:endParaRPr>
          </a:p>
        </p:txBody>
      </p:sp>
      <p:sp>
        <p:nvSpPr>
          <p:cNvPr id="50" name="TextBox 49">
            <a:extLst>
              <a:ext uri="{FF2B5EF4-FFF2-40B4-BE49-F238E27FC236}">
                <a16:creationId xmlns:a16="http://schemas.microsoft.com/office/drawing/2014/main" id="{352AB57A-310D-6EB0-536D-C0FD83DF6E09}"/>
              </a:ext>
            </a:extLst>
          </p:cNvPr>
          <p:cNvSpPr txBox="1"/>
          <p:nvPr/>
        </p:nvSpPr>
        <p:spPr>
          <a:xfrm>
            <a:off x="9643997" y="6345199"/>
            <a:ext cx="2590774" cy="369332"/>
          </a:xfrm>
          <a:prstGeom prst="rect">
            <a:avLst/>
          </a:prstGeom>
          <a:noFill/>
        </p:spPr>
        <p:txBody>
          <a:bodyPr wrap="none" rtlCol="0">
            <a:spAutoFit/>
          </a:bodyPr>
          <a:lstStyle/>
          <a:p>
            <a:r>
              <a:rPr lang="en-US" dirty="0"/>
              <a:t>Input embedding feature</a:t>
            </a:r>
          </a:p>
        </p:txBody>
      </p:sp>
      <p:sp>
        <p:nvSpPr>
          <p:cNvPr id="51" name="TextBox 50">
            <a:extLst>
              <a:ext uri="{FF2B5EF4-FFF2-40B4-BE49-F238E27FC236}">
                <a16:creationId xmlns:a16="http://schemas.microsoft.com/office/drawing/2014/main" id="{37FEFF08-01CD-15DE-D507-42E919DD66B3}"/>
              </a:ext>
            </a:extLst>
          </p:cNvPr>
          <p:cNvSpPr txBox="1"/>
          <p:nvPr/>
        </p:nvSpPr>
        <p:spPr>
          <a:xfrm>
            <a:off x="5558818" y="6417665"/>
            <a:ext cx="1133644" cy="369332"/>
          </a:xfrm>
          <a:prstGeom prst="rect">
            <a:avLst/>
          </a:prstGeom>
          <a:noFill/>
        </p:spPr>
        <p:txBody>
          <a:bodyPr wrap="none" rtlCol="0">
            <a:spAutoFit/>
          </a:bodyPr>
          <a:lstStyle/>
          <a:p>
            <a:r>
              <a:rPr lang="en-US" dirty="0">
                <a:solidFill>
                  <a:schemeClr val="accent2">
                    <a:lumMod val="40000"/>
                    <a:lumOff val="60000"/>
                  </a:schemeClr>
                </a:solidFill>
              </a:rPr>
              <a:t>G-Prompt</a:t>
            </a:r>
          </a:p>
        </p:txBody>
      </p:sp>
    </p:spTree>
    <p:extLst>
      <p:ext uri="{BB962C8B-B14F-4D97-AF65-F5344CB8AC3E}">
        <p14:creationId xmlns:p14="http://schemas.microsoft.com/office/powerpoint/2010/main" val="252044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500"/>
                                        <p:tgtEl>
                                          <p:spTgt spid="1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down)">
                                      <p:cBhvr>
                                        <p:cTn id="44" dur="500"/>
                                        <p:tgtEl>
                                          <p:spTgt spid="16"/>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down)">
                                      <p:cBhvr>
                                        <p:cTn id="47" dur="500"/>
                                        <p:tgtEl>
                                          <p:spTgt spid="18"/>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down)">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wipe(down)">
                                      <p:cBhvr>
                                        <p:cTn id="60" dur="500"/>
                                        <p:tgtEl>
                                          <p:spTgt spid="3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wipe(down)">
                                      <p:cBhvr>
                                        <p:cTn id="65" dur="500"/>
                                        <p:tgtEl>
                                          <p:spTgt spid="36"/>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wipe(down)">
                                      <p:cBhvr>
                                        <p:cTn id="68" dur="500"/>
                                        <p:tgtEl>
                                          <p:spTgt spid="37"/>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wipe(down)">
                                      <p:cBhvr>
                                        <p:cTn id="71" dur="500"/>
                                        <p:tgtEl>
                                          <p:spTgt spid="38"/>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wipe(down)">
                                      <p:cBhvr>
                                        <p:cTn id="74" dur="500"/>
                                        <p:tgtEl>
                                          <p:spTgt spid="39"/>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wipe(down)">
                                      <p:cBhvr>
                                        <p:cTn id="77" dur="500"/>
                                        <p:tgtEl>
                                          <p:spTgt spid="44"/>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wipe(down)">
                                      <p:cBhvr>
                                        <p:cTn id="80" dur="500"/>
                                        <p:tgtEl>
                                          <p:spTgt spid="4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wipe(down)">
                                      <p:cBhvr>
                                        <p:cTn id="85" dur="500"/>
                                        <p:tgtEl>
                                          <p:spTgt spid="50"/>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wipe(down)">
                                      <p:cBhvr>
                                        <p:cTn id="88" dur="500"/>
                                        <p:tgtEl>
                                          <p:spTgt spid="3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wipe(down)">
                                      <p:cBhvr>
                                        <p:cTn id="91" dur="500"/>
                                        <p:tgtEl>
                                          <p:spTgt spid="33"/>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down)">
                                      <p:cBhvr>
                                        <p:cTn id="94" dur="500"/>
                                        <p:tgtEl>
                                          <p:spTgt spid="34"/>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wipe(down)">
                                      <p:cBhvr>
                                        <p:cTn id="97" dur="500"/>
                                        <p:tgtEl>
                                          <p:spTgt spid="45"/>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47"/>
                                        </p:tgtEl>
                                        <p:attrNameLst>
                                          <p:attrName>style.visibility</p:attrName>
                                        </p:attrNameLst>
                                      </p:cBhvr>
                                      <p:to>
                                        <p:strVal val="visible"/>
                                      </p:to>
                                    </p:set>
                                    <p:animEffect transition="in" filter="wipe(down)">
                                      <p:cBhvr>
                                        <p:cTn id="100" dur="500"/>
                                        <p:tgtEl>
                                          <p:spTgt spid="47"/>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46"/>
                                        </p:tgtEl>
                                        <p:attrNameLst>
                                          <p:attrName>style.visibility</p:attrName>
                                        </p:attrNameLst>
                                      </p:cBhvr>
                                      <p:to>
                                        <p:strVal val="visible"/>
                                      </p:to>
                                    </p:set>
                                    <p:animEffect transition="in" filter="wipe(down)">
                                      <p:cBhvr>
                                        <p:cTn id="105" dur="500"/>
                                        <p:tgtEl>
                                          <p:spTgt spid="46"/>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51">
                                            <p:txEl>
                                              <p:pRg st="0" end="0"/>
                                            </p:txEl>
                                          </p:spTgt>
                                        </p:tgtEl>
                                        <p:attrNameLst>
                                          <p:attrName>style.visibility</p:attrName>
                                        </p:attrNameLst>
                                      </p:cBhvr>
                                      <p:to>
                                        <p:strVal val="visible"/>
                                      </p:to>
                                    </p:set>
                                    <p:animEffect transition="in" filter="wipe(down)">
                                      <p:cBhvr>
                                        <p:cTn id="110" dur="500"/>
                                        <p:tgtEl>
                                          <p:spTgt spid="51">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wipe(down)">
                                      <p:cBhvr>
                                        <p:cTn id="115" dur="500"/>
                                        <p:tgtEl>
                                          <p:spTgt spid="40"/>
                                        </p:tgtEl>
                                      </p:cBhvr>
                                    </p:animEffect>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41"/>
                                        </p:tgtEl>
                                        <p:attrNameLst>
                                          <p:attrName>style.visibility</p:attrName>
                                        </p:attrNameLst>
                                      </p:cBhvr>
                                      <p:to>
                                        <p:strVal val="visible"/>
                                      </p:to>
                                    </p:set>
                                    <p:animEffect transition="in" filter="fade">
                                      <p:cBhvr>
                                        <p:cTn id="120" dur="1000"/>
                                        <p:tgtEl>
                                          <p:spTgt spid="41"/>
                                        </p:tgtEl>
                                      </p:cBhvr>
                                    </p:animEffect>
                                    <p:anim calcmode="lin" valueType="num">
                                      <p:cBhvr>
                                        <p:cTn id="121" dur="1000" fill="hold"/>
                                        <p:tgtEl>
                                          <p:spTgt spid="41"/>
                                        </p:tgtEl>
                                        <p:attrNameLst>
                                          <p:attrName>ppt_x</p:attrName>
                                        </p:attrNameLst>
                                      </p:cBhvr>
                                      <p:tavLst>
                                        <p:tav tm="0">
                                          <p:val>
                                            <p:strVal val="#ppt_x"/>
                                          </p:val>
                                        </p:tav>
                                        <p:tav tm="100000">
                                          <p:val>
                                            <p:strVal val="#ppt_x"/>
                                          </p:val>
                                        </p:tav>
                                      </p:tavLst>
                                    </p:anim>
                                    <p:anim calcmode="lin" valueType="num">
                                      <p:cBhvr>
                                        <p:cTn id="122" dur="1000" fill="hold"/>
                                        <p:tgtEl>
                                          <p:spTgt spid="41"/>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42"/>
                                        </p:tgtEl>
                                        <p:attrNameLst>
                                          <p:attrName>style.visibility</p:attrName>
                                        </p:attrNameLst>
                                      </p:cBhvr>
                                      <p:to>
                                        <p:strVal val="visible"/>
                                      </p:to>
                                    </p:set>
                                    <p:animEffect transition="in" filter="fade">
                                      <p:cBhvr>
                                        <p:cTn id="125" dur="1000"/>
                                        <p:tgtEl>
                                          <p:spTgt spid="42"/>
                                        </p:tgtEl>
                                      </p:cBhvr>
                                    </p:animEffect>
                                    <p:anim calcmode="lin" valueType="num">
                                      <p:cBhvr>
                                        <p:cTn id="126" dur="1000" fill="hold"/>
                                        <p:tgtEl>
                                          <p:spTgt spid="42"/>
                                        </p:tgtEl>
                                        <p:attrNameLst>
                                          <p:attrName>ppt_x</p:attrName>
                                        </p:attrNameLst>
                                      </p:cBhvr>
                                      <p:tavLst>
                                        <p:tav tm="0">
                                          <p:val>
                                            <p:strVal val="#ppt_x"/>
                                          </p:val>
                                        </p:tav>
                                        <p:tav tm="100000">
                                          <p:val>
                                            <p:strVal val="#ppt_x"/>
                                          </p:val>
                                        </p:tav>
                                      </p:tavLst>
                                    </p:anim>
                                    <p:anim calcmode="lin" valueType="num">
                                      <p:cBhvr>
                                        <p:cTn id="127" dur="1000" fill="hold"/>
                                        <p:tgtEl>
                                          <p:spTgt spid="42"/>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43"/>
                                        </p:tgtEl>
                                        <p:attrNameLst>
                                          <p:attrName>style.visibility</p:attrName>
                                        </p:attrNameLst>
                                      </p:cBhvr>
                                      <p:to>
                                        <p:strVal val="visible"/>
                                      </p:to>
                                    </p:set>
                                    <p:animEffect transition="in" filter="fade">
                                      <p:cBhvr>
                                        <p:cTn id="130" dur="1000"/>
                                        <p:tgtEl>
                                          <p:spTgt spid="43"/>
                                        </p:tgtEl>
                                      </p:cBhvr>
                                    </p:animEffect>
                                    <p:anim calcmode="lin" valueType="num">
                                      <p:cBhvr>
                                        <p:cTn id="131" dur="1000" fill="hold"/>
                                        <p:tgtEl>
                                          <p:spTgt spid="43"/>
                                        </p:tgtEl>
                                        <p:attrNameLst>
                                          <p:attrName>ppt_x</p:attrName>
                                        </p:attrNameLst>
                                      </p:cBhvr>
                                      <p:tavLst>
                                        <p:tav tm="0">
                                          <p:val>
                                            <p:strVal val="#ppt_x"/>
                                          </p:val>
                                        </p:tav>
                                        <p:tav tm="100000">
                                          <p:val>
                                            <p:strVal val="#ppt_x"/>
                                          </p:val>
                                        </p:tav>
                                      </p:tavLst>
                                    </p:anim>
                                    <p:anim calcmode="lin" valueType="num">
                                      <p:cBhvr>
                                        <p:cTn id="132"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23"/>
                                        </p:tgtEl>
                                        <p:attrNameLst>
                                          <p:attrName>style.visibility</p:attrName>
                                        </p:attrNameLst>
                                      </p:cBhvr>
                                      <p:to>
                                        <p:strVal val="visible"/>
                                      </p:to>
                                    </p:set>
                                    <p:animEffect transition="in" filter="wipe(down)">
                                      <p:cBhvr>
                                        <p:cTn id="137" dur="500"/>
                                        <p:tgtEl>
                                          <p:spTgt spid="23"/>
                                        </p:tgtEl>
                                      </p:cBhvr>
                                    </p:animEffect>
                                  </p:childTnLst>
                                </p:cTn>
                              </p:par>
                              <p:par>
                                <p:cTn id="138" presetID="22" presetClass="entr" presetSubtype="4" fill="hold" grpId="0" nodeType="withEffect">
                                  <p:stCondLst>
                                    <p:cond delay="0"/>
                                  </p:stCondLst>
                                  <p:childTnLst>
                                    <p:set>
                                      <p:cBhvr>
                                        <p:cTn id="139" dur="1" fill="hold">
                                          <p:stCondLst>
                                            <p:cond delay="0"/>
                                          </p:stCondLst>
                                        </p:cTn>
                                        <p:tgtEl>
                                          <p:spTgt spid="22"/>
                                        </p:tgtEl>
                                        <p:attrNameLst>
                                          <p:attrName>style.visibility</p:attrName>
                                        </p:attrNameLst>
                                      </p:cBhvr>
                                      <p:to>
                                        <p:strVal val="visible"/>
                                      </p:to>
                                    </p:set>
                                    <p:animEffect transition="in" filter="wipe(down)">
                                      <p:cBhvr>
                                        <p:cTn id="140" dur="500"/>
                                        <p:tgtEl>
                                          <p:spTgt spid="22"/>
                                        </p:tgtEl>
                                      </p:cBhvr>
                                    </p:animEffect>
                                  </p:childTnLst>
                                </p:cTn>
                              </p:par>
                              <p:par>
                                <p:cTn id="141" presetID="22" presetClass="entr" presetSubtype="4" fill="hold" grpId="0" nodeType="withEffect">
                                  <p:stCondLst>
                                    <p:cond delay="0"/>
                                  </p:stCondLst>
                                  <p:childTnLst>
                                    <p:set>
                                      <p:cBhvr>
                                        <p:cTn id="142" dur="1" fill="hold">
                                          <p:stCondLst>
                                            <p:cond delay="0"/>
                                          </p:stCondLst>
                                        </p:cTn>
                                        <p:tgtEl>
                                          <p:spTgt spid="24"/>
                                        </p:tgtEl>
                                        <p:attrNameLst>
                                          <p:attrName>style.visibility</p:attrName>
                                        </p:attrNameLst>
                                      </p:cBhvr>
                                      <p:to>
                                        <p:strVal val="visible"/>
                                      </p:to>
                                    </p:set>
                                    <p:animEffect transition="in" filter="wipe(down)">
                                      <p:cBhvr>
                                        <p:cTn id="143" dur="500"/>
                                        <p:tgtEl>
                                          <p:spTgt spid="24"/>
                                        </p:tgtEl>
                                      </p:cBhvr>
                                    </p:animEffect>
                                  </p:childTnLst>
                                </p:cTn>
                              </p:par>
                              <p:par>
                                <p:cTn id="144" presetID="22" presetClass="entr" presetSubtype="4" fill="hold" grpId="0" nodeType="withEffect">
                                  <p:stCondLst>
                                    <p:cond delay="0"/>
                                  </p:stCondLst>
                                  <p:childTnLst>
                                    <p:set>
                                      <p:cBhvr>
                                        <p:cTn id="145" dur="1" fill="hold">
                                          <p:stCondLst>
                                            <p:cond delay="0"/>
                                          </p:stCondLst>
                                        </p:cTn>
                                        <p:tgtEl>
                                          <p:spTgt spid="25"/>
                                        </p:tgtEl>
                                        <p:attrNameLst>
                                          <p:attrName>style.visibility</p:attrName>
                                        </p:attrNameLst>
                                      </p:cBhvr>
                                      <p:to>
                                        <p:strVal val="visible"/>
                                      </p:to>
                                    </p:set>
                                    <p:animEffect transition="in" filter="wipe(down)">
                                      <p:cBhvr>
                                        <p:cTn id="146" dur="500"/>
                                        <p:tgtEl>
                                          <p:spTgt spid="25"/>
                                        </p:tgtEl>
                                      </p:cBhvr>
                                    </p:animEffect>
                                  </p:childTnLst>
                                </p:cTn>
                              </p:par>
                              <p:par>
                                <p:cTn id="147" presetID="22" presetClass="entr" presetSubtype="4" fill="hold" grpId="0" nodeType="withEffect">
                                  <p:stCondLst>
                                    <p:cond delay="0"/>
                                  </p:stCondLst>
                                  <p:childTnLst>
                                    <p:set>
                                      <p:cBhvr>
                                        <p:cTn id="148" dur="1" fill="hold">
                                          <p:stCondLst>
                                            <p:cond delay="0"/>
                                          </p:stCondLst>
                                        </p:cTn>
                                        <p:tgtEl>
                                          <p:spTgt spid="26"/>
                                        </p:tgtEl>
                                        <p:attrNameLst>
                                          <p:attrName>style.visibility</p:attrName>
                                        </p:attrNameLst>
                                      </p:cBhvr>
                                      <p:to>
                                        <p:strVal val="visible"/>
                                      </p:to>
                                    </p:set>
                                    <p:animEffect transition="in" filter="wipe(down)">
                                      <p:cBhvr>
                                        <p:cTn id="149" dur="500"/>
                                        <p:tgtEl>
                                          <p:spTgt spid="26"/>
                                        </p:tgtEl>
                                      </p:cBhvr>
                                    </p:animEffect>
                                  </p:childTnLst>
                                </p:cTn>
                              </p:par>
                              <p:par>
                                <p:cTn id="150" presetID="22" presetClass="entr" presetSubtype="4" fill="hold" grpId="0" nodeType="withEffect">
                                  <p:stCondLst>
                                    <p:cond delay="0"/>
                                  </p:stCondLst>
                                  <p:childTnLst>
                                    <p:set>
                                      <p:cBhvr>
                                        <p:cTn id="151" dur="1" fill="hold">
                                          <p:stCondLst>
                                            <p:cond delay="0"/>
                                          </p:stCondLst>
                                        </p:cTn>
                                        <p:tgtEl>
                                          <p:spTgt spid="29"/>
                                        </p:tgtEl>
                                        <p:attrNameLst>
                                          <p:attrName>style.visibility</p:attrName>
                                        </p:attrNameLst>
                                      </p:cBhvr>
                                      <p:to>
                                        <p:strVal val="visible"/>
                                      </p:to>
                                    </p:set>
                                    <p:animEffect transition="in" filter="wipe(down)">
                                      <p:cBhvr>
                                        <p:cTn id="15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animBg="1"/>
      <p:bldP spid="7" grpId="0"/>
      <p:bldP spid="8" grpId="0"/>
      <p:bldP spid="9" grpId="0" animBg="1"/>
      <p:bldP spid="10" grpId="0" animBg="1"/>
      <p:bldP spid="11" grpId="0" animBg="1"/>
      <p:bldP spid="12" grpId="0"/>
      <p:bldP spid="13" grpId="0"/>
      <p:bldP spid="14" grpId="0"/>
      <p:bldP spid="15" grpId="0"/>
      <p:bldP spid="16" grpId="0"/>
      <p:bldP spid="18" grpId="0"/>
      <p:bldP spid="19" grpId="0"/>
      <p:bldP spid="21" grpId="0"/>
      <p:bldP spid="22" grpId="0"/>
      <p:bldP spid="23" grpId="0" animBg="1"/>
      <p:bldP spid="24" grpId="0"/>
      <p:bldP spid="25" grpId="0"/>
      <p:bldP spid="26" grpId="0" animBg="1"/>
      <p:bldP spid="29" grpId="0"/>
      <p:bldP spid="30" grpId="0" animBg="1"/>
      <p:bldP spid="33" grpId="0" animBg="1"/>
      <p:bldP spid="34" grpId="0" animBg="1"/>
      <p:bldP spid="35" grpId="0"/>
      <p:bldP spid="36" grpId="0" animBg="1"/>
      <p:bldP spid="37" grpId="0" animBg="1"/>
      <p:bldP spid="38" grpId="0" animBg="1"/>
      <p:bldP spid="40" grpId="0"/>
      <p:bldP spid="39" grpId="0" animBg="1"/>
      <p:bldP spid="41" grpId="0" animBg="1"/>
      <p:bldP spid="42" grpId="0" animBg="1"/>
      <p:bldP spid="43" grpId="0" animBg="1"/>
      <p:bldP spid="44" grpId="0"/>
      <p:bldP spid="45" grpId="0"/>
      <p:bldP spid="46" grpId="0"/>
      <p:bldP spid="47" grpId="0" animBg="1"/>
      <p:bldP spid="48" grpId="0" animBg="1"/>
      <p:bldP spid="5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623722-962E-2393-CEDB-CEDCD92482B0}"/>
              </a:ext>
            </a:extLst>
          </p:cNvPr>
          <p:cNvSpPr>
            <a:spLocks noGrp="1"/>
          </p:cNvSpPr>
          <p:nvPr>
            <p:ph type="subTitle" idx="1"/>
          </p:nvPr>
        </p:nvSpPr>
        <p:spPr>
          <a:xfrm>
            <a:off x="989959" y="515909"/>
            <a:ext cx="3624471" cy="811604"/>
          </a:xfrm>
        </p:spPr>
        <p:txBody>
          <a:bodyPr>
            <a:normAutofit/>
          </a:bodyPr>
          <a:lstStyle/>
          <a:p>
            <a:r>
              <a:rPr lang="en-US" dirty="0">
                <a:solidFill>
                  <a:schemeClr val="tx2">
                    <a:lumMod val="75000"/>
                  </a:schemeClr>
                </a:solidFill>
              </a:rPr>
              <a:t>E-Prompt</a:t>
            </a:r>
          </a:p>
        </p:txBody>
      </p:sp>
      <p:pic>
        <p:nvPicPr>
          <p:cNvPr id="5" name="Picture 4">
            <a:extLst>
              <a:ext uri="{FF2B5EF4-FFF2-40B4-BE49-F238E27FC236}">
                <a16:creationId xmlns:a16="http://schemas.microsoft.com/office/drawing/2014/main" id="{F402C65A-81B4-181C-96B8-00CC7C14ABCA}"/>
              </a:ext>
            </a:extLst>
          </p:cNvPr>
          <p:cNvPicPr>
            <a:picLocks noChangeAspect="1"/>
          </p:cNvPicPr>
          <p:nvPr/>
        </p:nvPicPr>
        <p:blipFill rotWithShape="1">
          <a:blip r:embed="rId2"/>
          <a:srcRect l="33499" r="3" b="3"/>
          <a:stretch/>
        </p:blipFill>
        <p:spPr>
          <a:xfrm>
            <a:off x="9013058" y="263930"/>
            <a:ext cx="1101844" cy="1101844"/>
          </a:xfrm>
          <a:custGeom>
            <a:avLst/>
            <a:gdLst/>
            <a:ahLst/>
            <a:cxnLst/>
            <a:rect l="l" t="t" r="r" b="b"/>
            <a:pathLst>
              <a:path w="2813056" h="2813056">
                <a:moveTo>
                  <a:pt x="1406528" y="0"/>
                </a:moveTo>
                <a:cubicBezTo>
                  <a:pt x="2183332" y="0"/>
                  <a:pt x="2813056" y="629724"/>
                  <a:pt x="2813056" y="1406528"/>
                </a:cubicBezTo>
                <a:cubicBezTo>
                  <a:pt x="2813056" y="2183332"/>
                  <a:pt x="2183332" y="2813056"/>
                  <a:pt x="1406528" y="2813056"/>
                </a:cubicBezTo>
                <a:cubicBezTo>
                  <a:pt x="629724" y="2813056"/>
                  <a:pt x="0" y="2183332"/>
                  <a:pt x="0" y="1406528"/>
                </a:cubicBezTo>
                <a:cubicBezTo>
                  <a:pt x="0" y="629724"/>
                  <a:pt x="629724" y="0"/>
                  <a:pt x="1406528" y="0"/>
                </a:cubicBezTo>
                <a:close/>
              </a:path>
            </a:pathLst>
          </a:custGeom>
        </p:spPr>
      </p:pic>
      <p:pic>
        <p:nvPicPr>
          <p:cNvPr id="4" name="Picture 3">
            <a:extLst>
              <a:ext uri="{FF2B5EF4-FFF2-40B4-BE49-F238E27FC236}">
                <a16:creationId xmlns:a16="http://schemas.microsoft.com/office/drawing/2014/main" id="{92744C85-B43E-11B4-164A-40179D794E22}"/>
              </a:ext>
            </a:extLst>
          </p:cNvPr>
          <p:cNvPicPr>
            <a:picLocks noChangeAspect="1"/>
          </p:cNvPicPr>
          <p:nvPr/>
        </p:nvPicPr>
        <p:blipFill rotWithShape="1">
          <a:blip r:embed="rId3"/>
          <a:srcRect l="33501" r="-3" b="-3"/>
          <a:stretch/>
        </p:blipFill>
        <p:spPr>
          <a:xfrm>
            <a:off x="10367827" y="263930"/>
            <a:ext cx="834214" cy="834214"/>
          </a:xfrm>
          <a:custGeom>
            <a:avLst/>
            <a:gdLst/>
            <a:ahLst/>
            <a:cxnLst/>
            <a:rect l="l" t="t" r="r" b="b"/>
            <a:pathLst>
              <a:path w="1796104" h="1796104">
                <a:moveTo>
                  <a:pt x="898052" y="0"/>
                </a:moveTo>
                <a:cubicBezTo>
                  <a:pt x="1394032" y="0"/>
                  <a:pt x="1796104" y="402072"/>
                  <a:pt x="1796104" y="898052"/>
                </a:cubicBezTo>
                <a:cubicBezTo>
                  <a:pt x="1796104" y="1394032"/>
                  <a:pt x="1394032" y="1796104"/>
                  <a:pt x="898052" y="1796104"/>
                </a:cubicBezTo>
                <a:cubicBezTo>
                  <a:pt x="402072" y="1796104"/>
                  <a:pt x="0" y="1394032"/>
                  <a:pt x="0" y="898052"/>
                </a:cubicBezTo>
                <a:cubicBezTo>
                  <a:pt x="0" y="402072"/>
                  <a:pt x="402072" y="0"/>
                  <a:pt x="898052" y="0"/>
                </a:cubicBezTo>
                <a:close/>
              </a:path>
            </a:pathLst>
          </a:custGeom>
        </p:spPr>
      </p:pic>
      <p:sp>
        <p:nvSpPr>
          <p:cNvPr id="6" name="Content Placeholder 2">
            <a:extLst>
              <a:ext uri="{FF2B5EF4-FFF2-40B4-BE49-F238E27FC236}">
                <a16:creationId xmlns:a16="http://schemas.microsoft.com/office/drawing/2014/main" id="{090B247D-701F-D2CF-089B-57B3CDC2EBE5}"/>
              </a:ext>
            </a:extLst>
          </p:cNvPr>
          <p:cNvSpPr txBox="1">
            <a:spLocks/>
          </p:cNvSpPr>
          <p:nvPr/>
        </p:nvSpPr>
        <p:spPr>
          <a:xfrm>
            <a:off x="-270112" y="1744424"/>
            <a:ext cx="6846855" cy="48889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cap="all" spc="400" baseline="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257300" lvl="2" indent="-342900" algn="l">
              <a:buFont typeface="Arial" panose="020B0604020202020204" pitchFamily="34" charset="0"/>
              <a:buChar char="•"/>
            </a:pPr>
            <a:r>
              <a:rPr lang="en-US" sz="2400" dirty="0"/>
              <a:t>E = {e</a:t>
            </a:r>
            <a:r>
              <a:rPr lang="en-US" sz="2400" baseline="-25000" dirty="0"/>
              <a:t>t</a:t>
            </a:r>
            <a:r>
              <a:rPr lang="en-US" sz="2400" dirty="0"/>
              <a:t>}</a:t>
            </a:r>
            <a:r>
              <a:rPr lang="en-US" sz="2400" baseline="30000" dirty="0"/>
              <a:t> T </a:t>
            </a:r>
            <a:r>
              <a:rPr lang="en-US" sz="2400" baseline="-25000" dirty="0"/>
              <a:t>t=1 </a:t>
            </a:r>
            <a:r>
              <a:rPr lang="en-US" sz="2400" dirty="0"/>
              <a:t>  : set of task-dependent parameters </a:t>
            </a:r>
          </a:p>
          <a:p>
            <a:pPr marL="1257300" lvl="2" indent="-342900" algn="l">
              <a:buFont typeface="Arial" panose="020B0604020202020204" pitchFamily="34" charset="0"/>
              <a:buChar char="•"/>
            </a:pPr>
            <a:endParaRPr lang="en-US" sz="2400" baseline="30000" dirty="0"/>
          </a:p>
          <a:p>
            <a:pPr marL="1714500" lvl="3" indent="-342900" algn="l">
              <a:buFont typeface="Arial" panose="020B0604020202020204" pitchFamily="34" charset="0"/>
              <a:buChar char="•"/>
            </a:pPr>
            <a:r>
              <a:rPr lang="en-US" sz="2200" dirty="0"/>
              <a:t>T : total number of  task.</a:t>
            </a:r>
          </a:p>
          <a:p>
            <a:pPr marL="800100" lvl="1" indent="-342900" algn="l">
              <a:buFont typeface="Arial" panose="020B0604020202020204" pitchFamily="34" charset="0"/>
              <a:buChar char="•"/>
            </a:pPr>
            <a:r>
              <a:rPr lang="en-US" sz="2400" dirty="0"/>
              <a:t>e</a:t>
            </a:r>
            <a:r>
              <a:rPr lang="en-US" sz="2400" baseline="-25000" dirty="0"/>
              <a:t>t</a:t>
            </a:r>
            <a:r>
              <a:rPr lang="en-US" sz="2400" dirty="0"/>
              <a:t> is associated with a </a:t>
            </a:r>
            <a:r>
              <a:rPr lang="en-US" sz="2400" dirty="0">
                <a:solidFill>
                  <a:schemeClr val="accent1">
                    <a:lumMod val="75000"/>
                  </a:schemeClr>
                </a:solidFill>
              </a:rPr>
              <a:t>task-specific key k</a:t>
            </a:r>
            <a:r>
              <a:rPr lang="en-US" sz="2400" baseline="-25000" dirty="0">
                <a:solidFill>
                  <a:schemeClr val="accent1">
                    <a:lumMod val="75000"/>
                  </a:schemeClr>
                </a:solidFill>
              </a:rPr>
              <a:t>t </a:t>
            </a:r>
            <a:r>
              <a:rPr lang="az-Cyrl-AZ" sz="2400" dirty="0"/>
              <a:t>є</a:t>
            </a:r>
            <a:r>
              <a:rPr lang="en-US" sz="2400" dirty="0"/>
              <a:t> R</a:t>
            </a:r>
            <a:r>
              <a:rPr lang="en-US" sz="2400" baseline="30000" dirty="0"/>
              <a:t>D</a:t>
            </a:r>
            <a:r>
              <a:rPr lang="en-US" sz="2400" dirty="0"/>
              <a:t> , which is also a </a:t>
            </a:r>
            <a:r>
              <a:rPr lang="en-US" sz="2400" dirty="0">
                <a:solidFill>
                  <a:schemeClr val="accent1">
                    <a:lumMod val="75000"/>
                  </a:schemeClr>
                </a:solidFill>
              </a:rPr>
              <a:t>learnable parameter </a:t>
            </a:r>
            <a:r>
              <a:rPr lang="en-US" sz="2400" dirty="0"/>
              <a:t>that aims to capture </a:t>
            </a:r>
            <a:r>
              <a:rPr lang="en-US" sz="2400" dirty="0">
                <a:solidFill>
                  <a:schemeClr val="accent1">
                    <a:lumMod val="75000"/>
                  </a:schemeClr>
                </a:solidFill>
              </a:rPr>
              <a:t>representative features of a task</a:t>
            </a:r>
            <a:r>
              <a:rPr lang="en-US" sz="2400" dirty="0"/>
              <a:t>.</a:t>
            </a:r>
          </a:p>
          <a:p>
            <a:pPr marL="800100" lvl="1" indent="-342900" algn="l">
              <a:buFont typeface="Arial" panose="020B0604020202020204" pitchFamily="34" charset="0"/>
              <a:buChar char="•"/>
            </a:pPr>
            <a:r>
              <a:rPr lang="en-US" sz="2400" dirty="0"/>
              <a:t>For an input example from the t-</a:t>
            </a:r>
            <a:r>
              <a:rPr lang="en-US" sz="2400" dirty="0" err="1"/>
              <a:t>th</a:t>
            </a:r>
            <a:r>
              <a:rPr lang="en-US" sz="2400" dirty="0"/>
              <a:t> task, to attach E-Prompt to the j-</a:t>
            </a:r>
            <a:r>
              <a:rPr lang="en-US" sz="2400" dirty="0" err="1"/>
              <a:t>th</a:t>
            </a:r>
            <a:r>
              <a:rPr lang="en-US" sz="2400" dirty="0"/>
              <a:t> MSA layer, we apply the prompting function in a similar way</a:t>
            </a:r>
          </a:p>
          <a:p>
            <a:pPr marL="800100" lvl="1" indent="-342900" algn="l">
              <a:buFont typeface="Arial" panose="020B0604020202020204" pitchFamily="34" charset="0"/>
              <a:buChar char="•"/>
            </a:pPr>
            <a:endParaRPr lang="en-US" sz="2400" baseline="30000" dirty="0"/>
          </a:p>
          <a:p>
            <a:pPr marL="800100" lvl="1" indent="-342900" algn="l">
              <a:buFont typeface="Arial" panose="020B0604020202020204" pitchFamily="34" charset="0"/>
              <a:buChar char="•"/>
            </a:pPr>
            <a:endParaRPr lang="en-US" sz="2400" baseline="30000" dirty="0"/>
          </a:p>
        </p:txBody>
      </p:sp>
      <p:sp>
        <p:nvSpPr>
          <p:cNvPr id="2" name="TextBox 1">
            <a:extLst>
              <a:ext uri="{FF2B5EF4-FFF2-40B4-BE49-F238E27FC236}">
                <a16:creationId xmlns:a16="http://schemas.microsoft.com/office/drawing/2014/main" id="{9287D506-8326-96D6-6C3B-ECAB738BF140}"/>
              </a:ext>
            </a:extLst>
          </p:cNvPr>
          <p:cNvSpPr txBox="1"/>
          <p:nvPr/>
        </p:nvSpPr>
        <p:spPr>
          <a:xfrm>
            <a:off x="5622940" y="1634065"/>
            <a:ext cx="2526828" cy="584775"/>
          </a:xfrm>
          <a:prstGeom prst="rect">
            <a:avLst/>
          </a:prstGeom>
          <a:noFill/>
        </p:spPr>
        <p:txBody>
          <a:bodyPr wrap="square" rtlCol="0">
            <a:spAutoFit/>
          </a:bodyPr>
          <a:lstStyle/>
          <a:p>
            <a:r>
              <a:rPr lang="en-US" sz="3200" b="1" dirty="0">
                <a:solidFill>
                  <a:schemeClr val="accent5">
                    <a:lumMod val="75000"/>
                  </a:schemeClr>
                </a:solidFill>
              </a:rPr>
              <a:t>e</a:t>
            </a:r>
            <a:r>
              <a:rPr lang="en-US" sz="3200" b="1" baseline="-25000" dirty="0">
                <a:solidFill>
                  <a:schemeClr val="accent5">
                    <a:lumMod val="75000"/>
                  </a:schemeClr>
                </a:solidFill>
              </a:rPr>
              <a:t>t</a:t>
            </a:r>
            <a:r>
              <a:rPr lang="en-US" sz="3200" b="1" dirty="0">
                <a:solidFill>
                  <a:schemeClr val="accent5">
                    <a:lumMod val="75000"/>
                  </a:schemeClr>
                </a:solidFill>
              </a:rPr>
              <a:t> </a:t>
            </a:r>
            <a:r>
              <a:rPr lang="az-Cyrl-AZ" sz="3200" b="1" dirty="0">
                <a:solidFill>
                  <a:schemeClr val="accent5">
                    <a:lumMod val="75000"/>
                  </a:schemeClr>
                </a:solidFill>
              </a:rPr>
              <a:t>є</a:t>
            </a:r>
            <a:r>
              <a:rPr lang="en-US" sz="3200" b="1" dirty="0">
                <a:solidFill>
                  <a:schemeClr val="accent5">
                    <a:lumMod val="75000"/>
                  </a:schemeClr>
                </a:solidFill>
              </a:rPr>
              <a:t> </a:t>
            </a:r>
            <a:r>
              <a:rPr lang="en-US" sz="3200" b="1" dirty="0" err="1">
                <a:solidFill>
                  <a:schemeClr val="accent5">
                    <a:lumMod val="75000"/>
                  </a:schemeClr>
                </a:solidFill>
              </a:rPr>
              <a:t>R</a:t>
            </a:r>
            <a:r>
              <a:rPr lang="en-US" sz="3200" b="1" baseline="30000" dirty="0" err="1">
                <a:solidFill>
                  <a:schemeClr val="accent5">
                    <a:lumMod val="75000"/>
                  </a:schemeClr>
                </a:solidFill>
              </a:rPr>
              <a:t>Le</a:t>
            </a:r>
            <a:r>
              <a:rPr lang="en-US" sz="3200" b="1" baseline="30000" dirty="0">
                <a:solidFill>
                  <a:schemeClr val="accent5">
                    <a:lumMod val="75000"/>
                  </a:schemeClr>
                </a:solidFill>
              </a:rPr>
              <a:t> X D</a:t>
            </a:r>
          </a:p>
        </p:txBody>
      </p:sp>
      <p:sp>
        <p:nvSpPr>
          <p:cNvPr id="29" name="Rectangle: Rounded Corners 28">
            <a:extLst>
              <a:ext uri="{FF2B5EF4-FFF2-40B4-BE49-F238E27FC236}">
                <a16:creationId xmlns:a16="http://schemas.microsoft.com/office/drawing/2014/main" id="{14621A2E-DB49-E26B-4A6D-6BBB892FCB69}"/>
              </a:ext>
            </a:extLst>
          </p:cNvPr>
          <p:cNvSpPr/>
          <p:nvPr/>
        </p:nvSpPr>
        <p:spPr>
          <a:xfrm>
            <a:off x="6812664" y="2564901"/>
            <a:ext cx="3791650" cy="795911"/>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0" name="TextBox 29">
            <a:extLst>
              <a:ext uri="{FF2B5EF4-FFF2-40B4-BE49-F238E27FC236}">
                <a16:creationId xmlns:a16="http://schemas.microsoft.com/office/drawing/2014/main" id="{AC73E14C-20DD-60E1-1ECE-17D9AA4E019E}"/>
              </a:ext>
            </a:extLst>
          </p:cNvPr>
          <p:cNvSpPr txBox="1"/>
          <p:nvPr/>
        </p:nvSpPr>
        <p:spPr>
          <a:xfrm>
            <a:off x="8393112" y="2778190"/>
            <a:ext cx="1003738" cy="369332"/>
          </a:xfrm>
          <a:prstGeom prst="rect">
            <a:avLst/>
          </a:prstGeom>
          <a:noFill/>
        </p:spPr>
        <p:txBody>
          <a:bodyPr wrap="square" rtlCol="0">
            <a:spAutoFit/>
          </a:bodyPr>
          <a:lstStyle/>
          <a:p>
            <a:r>
              <a:rPr lang="en-US" dirty="0"/>
              <a:t>MSA</a:t>
            </a:r>
          </a:p>
        </p:txBody>
      </p:sp>
      <p:sp>
        <p:nvSpPr>
          <p:cNvPr id="31" name="TextBox 30">
            <a:extLst>
              <a:ext uri="{FF2B5EF4-FFF2-40B4-BE49-F238E27FC236}">
                <a16:creationId xmlns:a16="http://schemas.microsoft.com/office/drawing/2014/main" id="{40979911-EC26-9C70-3F9B-0B9DAE0715D3}"/>
              </a:ext>
            </a:extLst>
          </p:cNvPr>
          <p:cNvSpPr txBox="1"/>
          <p:nvPr/>
        </p:nvSpPr>
        <p:spPr>
          <a:xfrm>
            <a:off x="9636910" y="2713519"/>
            <a:ext cx="1003738" cy="369332"/>
          </a:xfrm>
          <a:prstGeom prst="rect">
            <a:avLst/>
          </a:prstGeom>
          <a:noFill/>
        </p:spPr>
        <p:txBody>
          <a:bodyPr wrap="square" rtlCol="0">
            <a:spAutoFit/>
          </a:bodyPr>
          <a:lstStyle/>
          <a:p>
            <a:r>
              <a:rPr lang="en-US" dirty="0" err="1"/>
              <a:t>j</a:t>
            </a:r>
            <a:r>
              <a:rPr lang="en-US" baseline="30000" dirty="0" err="1"/>
              <a:t>th</a:t>
            </a:r>
            <a:r>
              <a:rPr lang="en-US" baseline="30000" dirty="0"/>
              <a:t>  </a:t>
            </a:r>
            <a:r>
              <a:rPr lang="en-US" dirty="0"/>
              <a:t>Layer</a:t>
            </a:r>
          </a:p>
        </p:txBody>
      </p:sp>
      <p:sp>
        <p:nvSpPr>
          <p:cNvPr id="32" name="Rectangle: Rounded Corners 31">
            <a:extLst>
              <a:ext uri="{FF2B5EF4-FFF2-40B4-BE49-F238E27FC236}">
                <a16:creationId xmlns:a16="http://schemas.microsoft.com/office/drawing/2014/main" id="{62EC622D-3BAD-B16E-9DA4-91AD74527CDB}"/>
              </a:ext>
            </a:extLst>
          </p:cNvPr>
          <p:cNvSpPr/>
          <p:nvPr/>
        </p:nvSpPr>
        <p:spPr>
          <a:xfrm>
            <a:off x="6857999" y="4246694"/>
            <a:ext cx="3782649" cy="795911"/>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3" name="TextBox 32">
            <a:extLst>
              <a:ext uri="{FF2B5EF4-FFF2-40B4-BE49-F238E27FC236}">
                <a16:creationId xmlns:a16="http://schemas.microsoft.com/office/drawing/2014/main" id="{740EBFE3-39E1-9F85-A277-14783E4E6B9F}"/>
              </a:ext>
            </a:extLst>
          </p:cNvPr>
          <p:cNvSpPr txBox="1"/>
          <p:nvPr/>
        </p:nvSpPr>
        <p:spPr>
          <a:xfrm>
            <a:off x="8145126" y="4334809"/>
            <a:ext cx="1499710" cy="584775"/>
          </a:xfrm>
          <a:prstGeom prst="rect">
            <a:avLst/>
          </a:prstGeom>
          <a:noFill/>
        </p:spPr>
        <p:txBody>
          <a:bodyPr wrap="square" rtlCol="0">
            <a:spAutoFit/>
          </a:bodyPr>
          <a:lstStyle/>
          <a:p>
            <a:r>
              <a:rPr lang="en-US" sz="3200" b="1" dirty="0" err="1"/>
              <a:t>f</a:t>
            </a:r>
            <a:r>
              <a:rPr lang="en-US" sz="3200" b="1" baseline="-25000" dirty="0" err="1"/>
              <a:t>prompt</a:t>
            </a:r>
            <a:endParaRPr lang="en-US" sz="3200" b="1" baseline="-25000" dirty="0"/>
          </a:p>
        </p:txBody>
      </p:sp>
      <p:sp>
        <p:nvSpPr>
          <p:cNvPr id="34" name="Rectangle: Rounded Corners 33">
            <a:extLst>
              <a:ext uri="{FF2B5EF4-FFF2-40B4-BE49-F238E27FC236}">
                <a16:creationId xmlns:a16="http://schemas.microsoft.com/office/drawing/2014/main" id="{BD366604-4DC2-A02F-2B8A-1DAD0AC358C9}"/>
              </a:ext>
            </a:extLst>
          </p:cNvPr>
          <p:cNvSpPr/>
          <p:nvPr/>
        </p:nvSpPr>
        <p:spPr>
          <a:xfrm>
            <a:off x="6978886" y="5224506"/>
            <a:ext cx="271792" cy="795911"/>
          </a:xfrm>
          <a:prstGeom prst="roundRect">
            <a:avLst>
              <a:gd name="adj" fmla="val 50000"/>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5" name="Rectangle: Rounded Corners 34">
            <a:extLst>
              <a:ext uri="{FF2B5EF4-FFF2-40B4-BE49-F238E27FC236}">
                <a16:creationId xmlns:a16="http://schemas.microsoft.com/office/drawing/2014/main" id="{5F5B2EFF-6DC6-5199-4A0B-0B19304994D6}"/>
              </a:ext>
            </a:extLst>
          </p:cNvPr>
          <p:cNvSpPr/>
          <p:nvPr/>
        </p:nvSpPr>
        <p:spPr>
          <a:xfrm>
            <a:off x="7399911" y="5224505"/>
            <a:ext cx="271792" cy="795911"/>
          </a:xfrm>
          <a:prstGeom prst="roundRect">
            <a:avLst>
              <a:gd name="adj" fmla="val 50000"/>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6" name="Rectangle: Rounded Corners 35">
            <a:extLst>
              <a:ext uri="{FF2B5EF4-FFF2-40B4-BE49-F238E27FC236}">
                <a16:creationId xmlns:a16="http://schemas.microsoft.com/office/drawing/2014/main" id="{1BC43625-6E39-6AD6-E3EF-AA0A028B97D2}"/>
              </a:ext>
            </a:extLst>
          </p:cNvPr>
          <p:cNvSpPr/>
          <p:nvPr/>
        </p:nvSpPr>
        <p:spPr>
          <a:xfrm>
            <a:off x="7817848" y="5234215"/>
            <a:ext cx="271792" cy="795911"/>
          </a:xfrm>
          <a:prstGeom prst="roundRect">
            <a:avLst>
              <a:gd name="adj" fmla="val 50000"/>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7" name="TextBox 36">
            <a:extLst>
              <a:ext uri="{FF2B5EF4-FFF2-40B4-BE49-F238E27FC236}">
                <a16:creationId xmlns:a16="http://schemas.microsoft.com/office/drawing/2014/main" id="{33593E76-EA9B-05BA-A551-B4A34AB4CC99}"/>
              </a:ext>
            </a:extLst>
          </p:cNvPr>
          <p:cNvSpPr txBox="1"/>
          <p:nvPr/>
        </p:nvSpPr>
        <p:spPr>
          <a:xfrm>
            <a:off x="9055386" y="5310581"/>
            <a:ext cx="698773" cy="523220"/>
          </a:xfrm>
          <a:prstGeom prst="rect">
            <a:avLst/>
          </a:prstGeom>
          <a:noFill/>
        </p:spPr>
        <p:txBody>
          <a:bodyPr wrap="square" rtlCol="0">
            <a:spAutoFit/>
          </a:bodyPr>
          <a:lstStyle/>
          <a:p>
            <a:r>
              <a:rPr lang="en-US" sz="2800" b="1" dirty="0"/>
              <a:t>…</a:t>
            </a:r>
            <a:endParaRPr lang="en-US" b="1" dirty="0"/>
          </a:p>
        </p:txBody>
      </p:sp>
      <p:sp>
        <p:nvSpPr>
          <p:cNvPr id="38" name="Rectangle: Rounded Corners 37">
            <a:extLst>
              <a:ext uri="{FF2B5EF4-FFF2-40B4-BE49-F238E27FC236}">
                <a16:creationId xmlns:a16="http://schemas.microsoft.com/office/drawing/2014/main" id="{C8555E1B-488F-EA43-7C46-8E706DEF68CF}"/>
              </a:ext>
            </a:extLst>
          </p:cNvPr>
          <p:cNvSpPr/>
          <p:nvPr/>
        </p:nvSpPr>
        <p:spPr>
          <a:xfrm>
            <a:off x="8235164" y="5204953"/>
            <a:ext cx="271792" cy="795911"/>
          </a:xfrm>
          <a:prstGeom prst="roundRect">
            <a:avLst>
              <a:gd name="adj" fmla="val 50000"/>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9" name="Rectangle: Rounded Corners 38">
            <a:extLst>
              <a:ext uri="{FF2B5EF4-FFF2-40B4-BE49-F238E27FC236}">
                <a16:creationId xmlns:a16="http://schemas.microsoft.com/office/drawing/2014/main" id="{84C898D5-2499-4C1D-3A8C-566A0A4DA920}"/>
              </a:ext>
            </a:extLst>
          </p:cNvPr>
          <p:cNvSpPr/>
          <p:nvPr/>
        </p:nvSpPr>
        <p:spPr>
          <a:xfrm>
            <a:off x="8613427" y="5211364"/>
            <a:ext cx="271792" cy="795911"/>
          </a:xfrm>
          <a:prstGeom prst="roundRect">
            <a:avLst>
              <a:gd name="adj" fmla="val 50000"/>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40" name="Rectangle: Rounded Corners 39">
            <a:extLst>
              <a:ext uri="{FF2B5EF4-FFF2-40B4-BE49-F238E27FC236}">
                <a16:creationId xmlns:a16="http://schemas.microsoft.com/office/drawing/2014/main" id="{BF64C65E-D8C7-8A95-F6CB-C62CFA8D7A91}"/>
              </a:ext>
            </a:extLst>
          </p:cNvPr>
          <p:cNvSpPr/>
          <p:nvPr/>
        </p:nvSpPr>
        <p:spPr>
          <a:xfrm>
            <a:off x="10069790" y="5201747"/>
            <a:ext cx="271792" cy="795911"/>
          </a:xfrm>
          <a:prstGeom prst="roundRect">
            <a:avLst>
              <a:gd name="adj" fmla="val 50000"/>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41" name="Rectangle: Rounded Corners 40">
            <a:extLst>
              <a:ext uri="{FF2B5EF4-FFF2-40B4-BE49-F238E27FC236}">
                <a16:creationId xmlns:a16="http://schemas.microsoft.com/office/drawing/2014/main" id="{DE663706-A851-19FD-FF52-0A4E50F2B0EE}"/>
              </a:ext>
            </a:extLst>
          </p:cNvPr>
          <p:cNvSpPr/>
          <p:nvPr/>
        </p:nvSpPr>
        <p:spPr>
          <a:xfrm>
            <a:off x="9664458" y="5204952"/>
            <a:ext cx="271792" cy="795911"/>
          </a:xfrm>
          <a:prstGeom prst="roundRect">
            <a:avLst>
              <a:gd name="adj" fmla="val 50000"/>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42" name="Arrow: Down 41">
            <a:extLst>
              <a:ext uri="{FF2B5EF4-FFF2-40B4-BE49-F238E27FC236}">
                <a16:creationId xmlns:a16="http://schemas.microsoft.com/office/drawing/2014/main" id="{B0A003BF-0A16-3EC1-76B7-AF72F991C736}"/>
              </a:ext>
            </a:extLst>
          </p:cNvPr>
          <p:cNvSpPr/>
          <p:nvPr/>
        </p:nvSpPr>
        <p:spPr>
          <a:xfrm rot="10800000">
            <a:off x="7677587" y="3352150"/>
            <a:ext cx="583992" cy="911659"/>
          </a:xfrm>
          <a:prstGeom prst="downArrow">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a:extLst>
              <a:ext uri="{FF2B5EF4-FFF2-40B4-BE49-F238E27FC236}">
                <a16:creationId xmlns:a16="http://schemas.microsoft.com/office/drawing/2014/main" id="{E20BFDC8-C3B9-E3CA-8E7D-DEAFF118D221}"/>
              </a:ext>
            </a:extLst>
          </p:cNvPr>
          <p:cNvSpPr/>
          <p:nvPr/>
        </p:nvSpPr>
        <p:spPr>
          <a:xfrm rot="10800000">
            <a:off x="8413036" y="3346986"/>
            <a:ext cx="583992" cy="911659"/>
          </a:xfrm>
          <a:prstGeom prst="downArrow">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Down 43">
            <a:extLst>
              <a:ext uri="{FF2B5EF4-FFF2-40B4-BE49-F238E27FC236}">
                <a16:creationId xmlns:a16="http://schemas.microsoft.com/office/drawing/2014/main" id="{2D437751-D623-C1B4-640B-68258CAB0857}"/>
              </a:ext>
            </a:extLst>
          </p:cNvPr>
          <p:cNvSpPr/>
          <p:nvPr/>
        </p:nvSpPr>
        <p:spPr>
          <a:xfrm rot="10800000">
            <a:off x="9340908" y="3356613"/>
            <a:ext cx="583992" cy="911659"/>
          </a:xfrm>
          <a:prstGeom prst="downArrow">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4E1794CE-AD74-01B9-C44E-55290A0E6348}"/>
              </a:ext>
            </a:extLst>
          </p:cNvPr>
          <p:cNvSpPr txBox="1"/>
          <p:nvPr/>
        </p:nvSpPr>
        <p:spPr>
          <a:xfrm>
            <a:off x="8973586" y="6254369"/>
            <a:ext cx="846527" cy="584775"/>
          </a:xfrm>
          <a:prstGeom prst="rect">
            <a:avLst/>
          </a:prstGeom>
          <a:noFill/>
        </p:spPr>
        <p:txBody>
          <a:bodyPr wrap="square" rtlCol="0">
            <a:spAutoFit/>
          </a:bodyPr>
          <a:lstStyle/>
          <a:p>
            <a:r>
              <a:rPr lang="en-US" sz="3200" b="1" dirty="0">
                <a:solidFill>
                  <a:schemeClr val="accent4">
                    <a:lumMod val="20000"/>
                    <a:lumOff val="80000"/>
                  </a:schemeClr>
                </a:solidFill>
              </a:rPr>
              <a:t>h</a:t>
            </a:r>
            <a:r>
              <a:rPr lang="en-US" sz="3200" b="1" baseline="30000" dirty="0">
                <a:solidFill>
                  <a:schemeClr val="accent4">
                    <a:lumMod val="20000"/>
                    <a:lumOff val="80000"/>
                  </a:schemeClr>
                </a:solidFill>
              </a:rPr>
              <a:t>(</a:t>
            </a:r>
            <a:r>
              <a:rPr lang="en-US" sz="3200" b="1" baseline="30000" dirty="0" err="1">
                <a:solidFill>
                  <a:schemeClr val="accent4">
                    <a:lumMod val="20000"/>
                    <a:lumOff val="80000"/>
                  </a:schemeClr>
                </a:solidFill>
              </a:rPr>
              <a:t>i</a:t>
            </a:r>
            <a:r>
              <a:rPr lang="en-US" sz="3200" b="1" baseline="30000" dirty="0">
                <a:solidFill>
                  <a:schemeClr val="accent4">
                    <a:lumMod val="20000"/>
                    <a:lumOff val="80000"/>
                  </a:schemeClr>
                </a:solidFill>
              </a:rPr>
              <a:t>)</a:t>
            </a:r>
          </a:p>
        </p:txBody>
      </p:sp>
      <p:sp>
        <p:nvSpPr>
          <p:cNvPr id="46" name="TextBox 45">
            <a:extLst>
              <a:ext uri="{FF2B5EF4-FFF2-40B4-BE49-F238E27FC236}">
                <a16:creationId xmlns:a16="http://schemas.microsoft.com/office/drawing/2014/main" id="{59203EF9-7F55-545F-7895-F7F0D4145E80}"/>
              </a:ext>
            </a:extLst>
          </p:cNvPr>
          <p:cNvSpPr txBox="1"/>
          <p:nvPr/>
        </p:nvSpPr>
        <p:spPr>
          <a:xfrm>
            <a:off x="7056502" y="6254369"/>
            <a:ext cx="1813319" cy="584775"/>
          </a:xfrm>
          <a:prstGeom prst="rect">
            <a:avLst/>
          </a:prstGeom>
          <a:noFill/>
        </p:spPr>
        <p:txBody>
          <a:bodyPr wrap="square" rtlCol="0">
            <a:spAutoFit/>
          </a:bodyPr>
          <a:lstStyle/>
          <a:p>
            <a:r>
              <a:rPr lang="en-US" sz="3200" b="1" dirty="0">
                <a:solidFill>
                  <a:schemeClr val="accent5">
                    <a:lumMod val="75000"/>
                  </a:schemeClr>
                </a:solidFill>
              </a:rPr>
              <a:t>e</a:t>
            </a:r>
            <a:r>
              <a:rPr lang="en-US" sz="3200" b="1" baseline="-25000" dirty="0">
                <a:solidFill>
                  <a:schemeClr val="accent5">
                    <a:lumMod val="75000"/>
                  </a:schemeClr>
                </a:solidFill>
              </a:rPr>
              <a:t>t </a:t>
            </a:r>
            <a:r>
              <a:rPr lang="az-Cyrl-AZ" sz="3200" b="1" dirty="0">
                <a:solidFill>
                  <a:schemeClr val="accent5">
                    <a:lumMod val="75000"/>
                  </a:schemeClr>
                </a:solidFill>
              </a:rPr>
              <a:t>є</a:t>
            </a:r>
            <a:r>
              <a:rPr lang="en-US" sz="3200" b="1" dirty="0">
                <a:solidFill>
                  <a:schemeClr val="accent5">
                    <a:lumMod val="75000"/>
                  </a:schemeClr>
                </a:solidFill>
              </a:rPr>
              <a:t> </a:t>
            </a:r>
            <a:r>
              <a:rPr lang="en-US" sz="3200" b="1" dirty="0" err="1">
                <a:solidFill>
                  <a:schemeClr val="accent5">
                    <a:lumMod val="75000"/>
                  </a:schemeClr>
                </a:solidFill>
              </a:rPr>
              <a:t>R</a:t>
            </a:r>
            <a:r>
              <a:rPr lang="en-US" sz="3200" b="1" baseline="30000" dirty="0" err="1">
                <a:solidFill>
                  <a:schemeClr val="accent5">
                    <a:lumMod val="75000"/>
                  </a:schemeClr>
                </a:solidFill>
              </a:rPr>
              <a:t>Le</a:t>
            </a:r>
            <a:r>
              <a:rPr lang="en-US" sz="3200" b="1" baseline="30000" dirty="0">
                <a:solidFill>
                  <a:schemeClr val="accent5">
                    <a:lumMod val="75000"/>
                  </a:schemeClr>
                </a:solidFill>
              </a:rPr>
              <a:t> X D</a:t>
            </a:r>
          </a:p>
        </p:txBody>
      </p:sp>
      <p:sp>
        <p:nvSpPr>
          <p:cNvPr id="47" name="Left Brace 46">
            <a:extLst>
              <a:ext uri="{FF2B5EF4-FFF2-40B4-BE49-F238E27FC236}">
                <a16:creationId xmlns:a16="http://schemas.microsoft.com/office/drawing/2014/main" id="{5D286D5A-7392-42E3-C5D8-D8260F23A65E}"/>
              </a:ext>
            </a:extLst>
          </p:cNvPr>
          <p:cNvSpPr/>
          <p:nvPr/>
        </p:nvSpPr>
        <p:spPr>
          <a:xfrm rot="16200000">
            <a:off x="7322062" y="5533587"/>
            <a:ext cx="410237" cy="1208436"/>
          </a:xfrm>
          <a:prstGeom prst="leftBrac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5">
                  <a:lumMod val="75000"/>
                </a:schemeClr>
              </a:solidFill>
            </a:endParaRPr>
          </a:p>
        </p:txBody>
      </p:sp>
      <p:sp>
        <p:nvSpPr>
          <p:cNvPr id="48" name="Left Brace 47">
            <a:extLst>
              <a:ext uri="{FF2B5EF4-FFF2-40B4-BE49-F238E27FC236}">
                <a16:creationId xmlns:a16="http://schemas.microsoft.com/office/drawing/2014/main" id="{B3A4559E-91C4-E55B-A8B2-046A9D674661}"/>
              </a:ext>
            </a:extLst>
          </p:cNvPr>
          <p:cNvSpPr/>
          <p:nvPr/>
        </p:nvSpPr>
        <p:spPr>
          <a:xfrm rot="16200000">
            <a:off x="9135790" y="5027611"/>
            <a:ext cx="410237" cy="2211489"/>
          </a:xfrm>
          <a:prstGeom prst="leftBrace">
            <a:avLst/>
          </a:prstGeom>
          <a:ln>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4">
                  <a:lumMod val="20000"/>
                  <a:lumOff val="80000"/>
                </a:schemeClr>
              </a:solidFill>
            </a:endParaRPr>
          </a:p>
        </p:txBody>
      </p:sp>
      <p:sp>
        <p:nvSpPr>
          <p:cNvPr id="49" name="TextBox 48">
            <a:extLst>
              <a:ext uri="{FF2B5EF4-FFF2-40B4-BE49-F238E27FC236}">
                <a16:creationId xmlns:a16="http://schemas.microsoft.com/office/drawing/2014/main" id="{9DE2799D-F343-5491-99BB-A0E1D288964B}"/>
              </a:ext>
            </a:extLst>
          </p:cNvPr>
          <p:cNvSpPr txBox="1"/>
          <p:nvPr/>
        </p:nvSpPr>
        <p:spPr>
          <a:xfrm>
            <a:off x="9747625" y="3673741"/>
            <a:ext cx="2350572" cy="400110"/>
          </a:xfrm>
          <a:prstGeom prst="rect">
            <a:avLst/>
          </a:prstGeom>
          <a:noFill/>
        </p:spPr>
        <p:txBody>
          <a:bodyPr wrap="square" rtlCol="0">
            <a:spAutoFit/>
          </a:bodyPr>
          <a:lstStyle/>
          <a:p>
            <a:r>
              <a:rPr lang="en-US" sz="2000" b="1" dirty="0"/>
              <a:t>h</a:t>
            </a:r>
            <a:r>
              <a:rPr lang="en-US" sz="2000" b="1" baseline="-25000" dirty="0"/>
              <a:t>e</a:t>
            </a:r>
            <a:r>
              <a:rPr lang="en-US" sz="2000" b="1" baseline="30000" dirty="0"/>
              <a:t>(j) </a:t>
            </a:r>
            <a:r>
              <a:rPr lang="en-US" sz="2000" b="1" dirty="0"/>
              <a:t>= ƒ</a:t>
            </a:r>
            <a:r>
              <a:rPr lang="en-US" sz="2000" b="1" baseline="30000" dirty="0"/>
              <a:t> </a:t>
            </a:r>
            <a:r>
              <a:rPr lang="en-US" sz="2000" b="1" baseline="-25000" dirty="0"/>
              <a:t>prompt</a:t>
            </a:r>
            <a:r>
              <a:rPr lang="en-US" sz="2000" b="1" dirty="0"/>
              <a:t>(e,  h</a:t>
            </a:r>
            <a:r>
              <a:rPr lang="en-US" sz="2000" b="1" baseline="30000" dirty="0"/>
              <a:t>(j)</a:t>
            </a:r>
            <a:r>
              <a:rPr lang="en-US" sz="2000" b="1" dirty="0"/>
              <a:t>)</a:t>
            </a:r>
          </a:p>
        </p:txBody>
      </p:sp>
    </p:spTree>
    <p:extLst>
      <p:ext uri="{BB962C8B-B14F-4D97-AF65-F5344CB8AC3E}">
        <p14:creationId xmlns:p14="http://schemas.microsoft.com/office/powerpoint/2010/main" val="74716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down)">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down)">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down)">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down)">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down)">
                                      <p:cBhvr>
                                        <p:cTn id="42" dur="500"/>
                                        <p:tgtEl>
                                          <p:spTgt spid="38"/>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down)">
                                      <p:cBhvr>
                                        <p:cTn id="45" dur="500"/>
                                        <p:tgtEl>
                                          <p:spTgt spid="39"/>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down)">
                                      <p:cBhvr>
                                        <p:cTn id="48" dur="500"/>
                                        <p:tgtEl>
                                          <p:spTgt spid="40"/>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down)">
                                      <p:cBhvr>
                                        <p:cTn id="51" dur="500"/>
                                        <p:tgtEl>
                                          <p:spTgt spid="4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down)">
                                      <p:cBhvr>
                                        <p:cTn id="54" dur="500"/>
                                        <p:tgtEl>
                                          <p:spTgt spid="45"/>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wipe(down)">
                                      <p:cBhvr>
                                        <p:cTn id="57" dur="500"/>
                                        <p:tgtEl>
                                          <p:spTgt spid="48"/>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wipe(down)">
                                      <p:cBhvr>
                                        <p:cTn id="60" dur="500"/>
                                        <p:tgtEl>
                                          <p:spTgt spid="34"/>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down)">
                                      <p:cBhvr>
                                        <p:cTn id="63" dur="500"/>
                                        <p:tgtEl>
                                          <p:spTgt spid="35"/>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wipe(down)">
                                      <p:cBhvr>
                                        <p:cTn id="66" dur="500"/>
                                        <p:tgtEl>
                                          <p:spTgt spid="36"/>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down)">
                                      <p:cBhvr>
                                        <p:cTn id="69" dur="500"/>
                                        <p:tgtEl>
                                          <p:spTgt spid="46"/>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down)">
                                      <p:cBhvr>
                                        <p:cTn id="72" dur="500"/>
                                        <p:tgtEl>
                                          <p:spTgt spid="47"/>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1000"/>
                                        <p:tgtEl>
                                          <p:spTgt spid="42"/>
                                        </p:tgtEl>
                                      </p:cBhvr>
                                    </p:animEffect>
                                    <p:anim calcmode="lin" valueType="num">
                                      <p:cBhvr>
                                        <p:cTn id="78" dur="1000" fill="hold"/>
                                        <p:tgtEl>
                                          <p:spTgt spid="42"/>
                                        </p:tgtEl>
                                        <p:attrNameLst>
                                          <p:attrName>ppt_x</p:attrName>
                                        </p:attrNameLst>
                                      </p:cBhvr>
                                      <p:tavLst>
                                        <p:tav tm="0">
                                          <p:val>
                                            <p:strVal val="#ppt_x"/>
                                          </p:val>
                                        </p:tav>
                                        <p:tav tm="100000">
                                          <p:val>
                                            <p:strVal val="#ppt_x"/>
                                          </p:val>
                                        </p:tav>
                                      </p:tavLst>
                                    </p:anim>
                                    <p:anim calcmode="lin" valueType="num">
                                      <p:cBhvr>
                                        <p:cTn id="79" dur="1000" fill="hold"/>
                                        <p:tgtEl>
                                          <p:spTgt spid="4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1000"/>
                                        <p:tgtEl>
                                          <p:spTgt spid="43"/>
                                        </p:tgtEl>
                                      </p:cBhvr>
                                    </p:animEffect>
                                    <p:anim calcmode="lin" valueType="num">
                                      <p:cBhvr>
                                        <p:cTn id="83" dur="1000" fill="hold"/>
                                        <p:tgtEl>
                                          <p:spTgt spid="43"/>
                                        </p:tgtEl>
                                        <p:attrNameLst>
                                          <p:attrName>ppt_x</p:attrName>
                                        </p:attrNameLst>
                                      </p:cBhvr>
                                      <p:tavLst>
                                        <p:tav tm="0">
                                          <p:val>
                                            <p:strVal val="#ppt_x"/>
                                          </p:val>
                                        </p:tav>
                                        <p:tav tm="100000">
                                          <p:val>
                                            <p:strVal val="#ppt_x"/>
                                          </p:val>
                                        </p:tav>
                                      </p:tavLst>
                                    </p:anim>
                                    <p:anim calcmode="lin" valueType="num">
                                      <p:cBhvr>
                                        <p:cTn id="84" dur="1000" fill="hold"/>
                                        <p:tgtEl>
                                          <p:spTgt spid="43"/>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fade">
                                      <p:cBhvr>
                                        <p:cTn id="87" dur="1000"/>
                                        <p:tgtEl>
                                          <p:spTgt spid="44"/>
                                        </p:tgtEl>
                                      </p:cBhvr>
                                    </p:animEffect>
                                    <p:anim calcmode="lin" valueType="num">
                                      <p:cBhvr>
                                        <p:cTn id="88" dur="1000" fill="hold"/>
                                        <p:tgtEl>
                                          <p:spTgt spid="44"/>
                                        </p:tgtEl>
                                        <p:attrNameLst>
                                          <p:attrName>ppt_x</p:attrName>
                                        </p:attrNameLst>
                                      </p:cBhvr>
                                      <p:tavLst>
                                        <p:tav tm="0">
                                          <p:val>
                                            <p:strVal val="#ppt_x"/>
                                          </p:val>
                                        </p:tav>
                                        <p:tav tm="100000">
                                          <p:val>
                                            <p:strVal val="#ppt_x"/>
                                          </p:val>
                                        </p:tav>
                                      </p:tavLst>
                                    </p:anim>
                                    <p:anim calcmode="lin" valueType="num">
                                      <p:cBhvr>
                                        <p:cTn id="8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wipe(down)">
                                      <p:cBhvr>
                                        <p:cTn id="94" dur="500"/>
                                        <p:tgtEl>
                                          <p:spTgt spid="29"/>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30"/>
                                        </p:tgtEl>
                                        <p:attrNameLst>
                                          <p:attrName>style.visibility</p:attrName>
                                        </p:attrNameLst>
                                      </p:cBhvr>
                                      <p:to>
                                        <p:strVal val="visible"/>
                                      </p:to>
                                    </p:set>
                                    <p:animEffect transition="in" filter="wipe(down)">
                                      <p:cBhvr>
                                        <p:cTn id="97" dur="500"/>
                                        <p:tgtEl>
                                          <p:spTgt spid="30"/>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wipe(down)">
                                      <p:cBhvr>
                                        <p:cTn id="100" dur="500"/>
                                        <p:tgtEl>
                                          <p:spTgt spid="31"/>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32"/>
                                        </p:tgtEl>
                                        <p:attrNameLst>
                                          <p:attrName>style.visibility</p:attrName>
                                        </p:attrNameLst>
                                      </p:cBhvr>
                                      <p:to>
                                        <p:strVal val="visible"/>
                                      </p:to>
                                    </p:set>
                                    <p:animEffect transition="in" filter="wipe(down)">
                                      <p:cBhvr>
                                        <p:cTn id="103" dur="500"/>
                                        <p:tgtEl>
                                          <p:spTgt spid="32"/>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33"/>
                                        </p:tgtEl>
                                        <p:attrNameLst>
                                          <p:attrName>style.visibility</p:attrName>
                                        </p:attrNameLst>
                                      </p:cBhvr>
                                      <p:to>
                                        <p:strVal val="visible"/>
                                      </p:to>
                                    </p:set>
                                    <p:animEffect transition="in" filter="wipe(down)">
                                      <p:cBhvr>
                                        <p:cTn id="106" dur="500"/>
                                        <p:tgtEl>
                                          <p:spTgt spid="33"/>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down)">
                                      <p:cBhvr>
                                        <p:cTn id="11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29" grpId="0" animBg="1"/>
      <p:bldP spid="30" grpId="0"/>
      <p:bldP spid="31" grpId="0"/>
      <p:bldP spid="32" grpId="0" animBg="1"/>
      <p:bldP spid="33" grpId="0"/>
      <p:bldP spid="34" grpId="0" animBg="1"/>
      <p:bldP spid="35" grpId="0" animBg="1"/>
      <p:bldP spid="36" grpId="0" animBg="1"/>
      <p:bldP spid="37" grpId="0"/>
      <p:bldP spid="38" grpId="0" animBg="1"/>
      <p:bldP spid="39" grpId="0" animBg="1"/>
      <p:bldP spid="40" grpId="0" animBg="1"/>
      <p:bldP spid="41" grpId="0" animBg="1"/>
      <p:bldP spid="42" grpId="0" animBg="1"/>
      <p:bldP spid="43" grpId="0" animBg="1"/>
      <p:bldP spid="44" grpId="0" animBg="1"/>
      <p:bldP spid="45" grpId="0"/>
      <p:bldP spid="46" grpId="0"/>
      <p:bldP spid="47" grpId="0" animBg="1"/>
      <p:bldP spid="48" grpId="0" animBg="1"/>
      <p:bldP spid="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623722-962E-2393-CEDB-CEDCD92482B0}"/>
              </a:ext>
            </a:extLst>
          </p:cNvPr>
          <p:cNvSpPr>
            <a:spLocks noGrp="1"/>
          </p:cNvSpPr>
          <p:nvPr>
            <p:ph type="subTitle" idx="1"/>
          </p:nvPr>
        </p:nvSpPr>
        <p:spPr>
          <a:xfrm>
            <a:off x="989959" y="515909"/>
            <a:ext cx="3624471" cy="811604"/>
          </a:xfrm>
        </p:spPr>
        <p:txBody>
          <a:bodyPr>
            <a:normAutofit/>
          </a:bodyPr>
          <a:lstStyle/>
          <a:p>
            <a:r>
              <a:rPr lang="en-US" dirty="0">
                <a:solidFill>
                  <a:schemeClr val="tx2">
                    <a:lumMod val="75000"/>
                  </a:schemeClr>
                </a:solidFill>
              </a:rPr>
              <a:t>MATCH </a:t>
            </a:r>
            <a:r>
              <a:rPr lang="en-US" dirty="0" err="1">
                <a:solidFill>
                  <a:schemeClr val="tx2">
                    <a:lumMod val="75000"/>
                  </a:schemeClr>
                </a:solidFill>
              </a:rPr>
              <a:t>LOss</a:t>
            </a:r>
            <a:endParaRPr lang="en-US" dirty="0">
              <a:solidFill>
                <a:schemeClr val="tx2">
                  <a:lumMod val="75000"/>
                </a:schemeClr>
              </a:solidFill>
            </a:endParaRPr>
          </a:p>
        </p:txBody>
      </p:sp>
      <p:pic>
        <p:nvPicPr>
          <p:cNvPr id="5" name="Picture 4">
            <a:extLst>
              <a:ext uri="{FF2B5EF4-FFF2-40B4-BE49-F238E27FC236}">
                <a16:creationId xmlns:a16="http://schemas.microsoft.com/office/drawing/2014/main" id="{F402C65A-81B4-181C-96B8-00CC7C14ABCA}"/>
              </a:ext>
            </a:extLst>
          </p:cNvPr>
          <p:cNvPicPr>
            <a:picLocks noChangeAspect="1"/>
          </p:cNvPicPr>
          <p:nvPr/>
        </p:nvPicPr>
        <p:blipFill rotWithShape="1">
          <a:blip r:embed="rId2"/>
          <a:srcRect l="33499" r="3" b="3"/>
          <a:stretch/>
        </p:blipFill>
        <p:spPr>
          <a:xfrm>
            <a:off x="9013058" y="263930"/>
            <a:ext cx="1101844" cy="1101844"/>
          </a:xfrm>
          <a:custGeom>
            <a:avLst/>
            <a:gdLst/>
            <a:ahLst/>
            <a:cxnLst/>
            <a:rect l="l" t="t" r="r" b="b"/>
            <a:pathLst>
              <a:path w="2813056" h="2813056">
                <a:moveTo>
                  <a:pt x="1406528" y="0"/>
                </a:moveTo>
                <a:cubicBezTo>
                  <a:pt x="2183332" y="0"/>
                  <a:pt x="2813056" y="629724"/>
                  <a:pt x="2813056" y="1406528"/>
                </a:cubicBezTo>
                <a:cubicBezTo>
                  <a:pt x="2813056" y="2183332"/>
                  <a:pt x="2183332" y="2813056"/>
                  <a:pt x="1406528" y="2813056"/>
                </a:cubicBezTo>
                <a:cubicBezTo>
                  <a:pt x="629724" y="2813056"/>
                  <a:pt x="0" y="2183332"/>
                  <a:pt x="0" y="1406528"/>
                </a:cubicBezTo>
                <a:cubicBezTo>
                  <a:pt x="0" y="629724"/>
                  <a:pt x="629724" y="0"/>
                  <a:pt x="1406528" y="0"/>
                </a:cubicBezTo>
                <a:close/>
              </a:path>
            </a:pathLst>
          </a:custGeom>
        </p:spPr>
      </p:pic>
      <p:pic>
        <p:nvPicPr>
          <p:cNvPr id="4" name="Picture 3">
            <a:extLst>
              <a:ext uri="{FF2B5EF4-FFF2-40B4-BE49-F238E27FC236}">
                <a16:creationId xmlns:a16="http://schemas.microsoft.com/office/drawing/2014/main" id="{92744C85-B43E-11B4-164A-40179D794E22}"/>
              </a:ext>
            </a:extLst>
          </p:cNvPr>
          <p:cNvPicPr>
            <a:picLocks noChangeAspect="1"/>
          </p:cNvPicPr>
          <p:nvPr/>
        </p:nvPicPr>
        <p:blipFill rotWithShape="1">
          <a:blip r:embed="rId3"/>
          <a:srcRect l="33501" r="-3" b="-3"/>
          <a:stretch/>
        </p:blipFill>
        <p:spPr>
          <a:xfrm>
            <a:off x="10367827" y="263930"/>
            <a:ext cx="834214" cy="834214"/>
          </a:xfrm>
          <a:custGeom>
            <a:avLst/>
            <a:gdLst/>
            <a:ahLst/>
            <a:cxnLst/>
            <a:rect l="l" t="t" r="r" b="b"/>
            <a:pathLst>
              <a:path w="1796104" h="1796104">
                <a:moveTo>
                  <a:pt x="898052" y="0"/>
                </a:moveTo>
                <a:cubicBezTo>
                  <a:pt x="1394032" y="0"/>
                  <a:pt x="1796104" y="402072"/>
                  <a:pt x="1796104" y="898052"/>
                </a:cubicBezTo>
                <a:cubicBezTo>
                  <a:pt x="1796104" y="1394032"/>
                  <a:pt x="1394032" y="1796104"/>
                  <a:pt x="898052" y="1796104"/>
                </a:cubicBezTo>
                <a:cubicBezTo>
                  <a:pt x="402072" y="1796104"/>
                  <a:pt x="0" y="1394032"/>
                  <a:pt x="0" y="898052"/>
                </a:cubicBezTo>
                <a:cubicBezTo>
                  <a:pt x="0" y="402072"/>
                  <a:pt x="402072" y="0"/>
                  <a:pt x="898052" y="0"/>
                </a:cubicBezTo>
                <a:close/>
              </a:path>
            </a:pathLst>
          </a:custGeom>
        </p:spPr>
      </p:pic>
      <p:sp>
        <p:nvSpPr>
          <p:cNvPr id="6" name="Content Placeholder 2">
            <a:extLst>
              <a:ext uri="{FF2B5EF4-FFF2-40B4-BE49-F238E27FC236}">
                <a16:creationId xmlns:a16="http://schemas.microsoft.com/office/drawing/2014/main" id="{090B247D-701F-D2CF-089B-57B3CDC2EBE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cap="all" spc="400" baseline="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257300" lvl="2" indent="-342900" algn="l">
              <a:buFont typeface="Arial" panose="020B0604020202020204" pitchFamily="34" charset="0"/>
              <a:buChar char="•"/>
            </a:pPr>
            <a:r>
              <a:rPr lang="en-US" sz="2000" dirty="0"/>
              <a:t>Update the corresponding k</a:t>
            </a:r>
            <a:r>
              <a:rPr lang="en-US" sz="2000" baseline="-25000" dirty="0"/>
              <a:t>t</a:t>
            </a:r>
            <a:r>
              <a:rPr lang="en-US" sz="2000" dirty="0"/>
              <a:t> to match the feature of the input instance via a matching loss </a:t>
            </a:r>
            <a:r>
              <a:rPr lang="en-US" sz="2000" dirty="0" err="1"/>
              <a:t>L</a:t>
            </a:r>
            <a:r>
              <a:rPr lang="en-US" sz="2000" baseline="-25000" dirty="0" err="1"/>
              <a:t>match</a:t>
            </a:r>
            <a:r>
              <a:rPr lang="en-US" sz="2000" dirty="0"/>
              <a:t>, such that k</a:t>
            </a:r>
            <a:r>
              <a:rPr lang="en-US" sz="2000" baseline="-25000" dirty="0"/>
              <a:t>t</a:t>
            </a:r>
            <a:r>
              <a:rPr lang="en-US" sz="2000" dirty="0"/>
              <a:t> becomes “closer” to examples from the t-</a:t>
            </a:r>
            <a:r>
              <a:rPr lang="en-US" sz="2000" dirty="0" err="1"/>
              <a:t>th</a:t>
            </a:r>
            <a:r>
              <a:rPr lang="en-US" sz="2000" dirty="0"/>
              <a:t> task than other keys.</a:t>
            </a:r>
          </a:p>
          <a:p>
            <a:pPr marL="1257300" lvl="2" indent="-342900" algn="l">
              <a:buFont typeface="Arial" panose="020B0604020202020204" pitchFamily="34" charset="0"/>
              <a:buChar char="•"/>
            </a:pPr>
            <a:r>
              <a:rPr lang="en-US" sz="2000" dirty="0"/>
              <a:t>query function: q(x) = f(x)[0] (the feature vector corresponding to [class] token )</a:t>
            </a:r>
          </a:p>
          <a:p>
            <a:pPr marL="1714500" lvl="3" indent="-342900" algn="l">
              <a:buFont typeface="Arial" panose="020B0604020202020204" pitchFamily="34" charset="0"/>
              <a:buChar char="•"/>
            </a:pPr>
            <a:r>
              <a:rPr lang="en-US" sz="1800" dirty="0"/>
              <a:t>f  : pre-trained model </a:t>
            </a:r>
          </a:p>
          <a:p>
            <a:pPr marL="1714500" lvl="3" indent="-342900" algn="l">
              <a:buFont typeface="Arial" panose="020B0604020202020204" pitchFamily="34" charset="0"/>
              <a:buChar char="•"/>
            </a:pPr>
            <a:r>
              <a:rPr lang="en-US" sz="1800" dirty="0"/>
              <a:t>γ  :  cosine similarity</a:t>
            </a:r>
            <a:endParaRPr lang="en-US" sz="2800" dirty="0"/>
          </a:p>
          <a:p>
            <a:pPr marL="1714500" lvl="3" indent="-342900" algn="l">
              <a:buFont typeface="Arial" panose="020B0604020202020204" pitchFamily="34" charset="0"/>
              <a:buChar char="•"/>
            </a:pPr>
            <a:r>
              <a:rPr lang="en-US" sz="2800" dirty="0" err="1"/>
              <a:t>L</a:t>
            </a:r>
            <a:r>
              <a:rPr lang="en-US" sz="2800" baseline="-25000" dirty="0" err="1"/>
              <a:t>match</a:t>
            </a:r>
            <a:r>
              <a:rPr lang="en-US" sz="2800" dirty="0"/>
              <a:t>(x, k</a:t>
            </a:r>
            <a:r>
              <a:rPr lang="en-US" sz="2800" baseline="-25000" dirty="0"/>
              <a:t>t</a:t>
            </a:r>
            <a:r>
              <a:rPr lang="en-US" sz="2800" dirty="0"/>
              <a:t>) = γ(q(x), k</a:t>
            </a:r>
            <a:r>
              <a:rPr lang="en-US" sz="2800" baseline="-25000" dirty="0"/>
              <a:t>t</a:t>
            </a:r>
            <a:r>
              <a:rPr lang="en-US" sz="2800" dirty="0"/>
              <a:t>)                    x </a:t>
            </a:r>
            <a:r>
              <a:rPr lang="az-Cyrl-AZ" sz="2800" dirty="0"/>
              <a:t>є</a:t>
            </a:r>
            <a:r>
              <a:rPr lang="en-US" sz="2800" dirty="0"/>
              <a:t> D</a:t>
            </a:r>
            <a:r>
              <a:rPr lang="en-US" sz="2800" baseline="-25000" dirty="0"/>
              <a:t>t</a:t>
            </a:r>
          </a:p>
          <a:p>
            <a:pPr marL="1257300" lvl="2" indent="-342900" algn="l">
              <a:buFont typeface="Arial" panose="020B0604020202020204" pitchFamily="34" charset="0"/>
              <a:buChar char="•"/>
            </a:pPr>
            <a:r>
              <a:rPr lang="en-US" sz="2000" dirty="0"/>
              <a:t>For a test example x, we simply choose the best matched task key index via </a:t>
            </a:r>
          </a:p>
          <a:p>
            <a:pPr lvl="2" algn="l"/>
            <a:r>
              <a:rPr lang="en-US" sz="2000" dirty="0"/>
              <a:t>       </a:t>
            </a:r>
            <a:r>
              <a:rPr lang="en-US" sz="2000" dirty="0" err="1"/>
              <a:t>argmin</a:t>
            </a:r>
            <a:r>
              <a:rPr lang="en-US" sz="2000" baseline="-25000" dirty="0" err="1"/>
              <a:t>t</a:t>
            </a:r>
            <a:r>
              <a:rPr lang="en-US" sz="2000" dirty="0"/>
              <a:t> γ(q(x), k</a:t>
            </a:r>
            <a:r>
              <a:rPr lang="en-US" sz="2000" baseline="-25000" dirty="0"/>
              <a:t>t</a:t>
            </a:r>
            <a:r>
              <a:rPr lang="en-US" sz="2000" dirty="0"/>
              <a:t>)</a:t>
            </a:r>
            <a:r>
              <a:rPr lang="en-US" sz="2000" baseline="-25000" dirty="0"/>
              <a:t> </a:t>
            </a:r>
          </a:p>
        </p:txBody>
      </p:sp>
    </p:spTree>
    <p:extLst>
      <p:ext uri="{BB962C8B-B14F-4D97-AF65-F5344CB8AC3E}">
        <p14:creationId xmlns:p14="http://schemas.microsoft.com/office/powerpoint/2010/main" val="72953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down)">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wipe(down)">
                                      <p:cBhvr>
                                        <p:cTn id="16" dur="500"/>
                                        <p:tgtEl>
                                          <p:spTgt spid="6">
                                            <p:txEl>
                                              <p:pRg st="1" end="1"/>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wipe(down)">
                                      <p:cBhvr>
                                        <p:cTn id="19" dur="500"/>
                                        <p:tgtEl>
                                          <p:spTgt spid="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wipe(down)">
                                      <p:cBhvr>
                                        <p:cTn id="24" dur="500"/>
                                        <p:tgtEl>
                                          <p:spTgt spid="6">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wipe(down)">
                                      <p:cBhvr>
                                        <p:cTn id="29" dur="500"/>
                                        <p:tgtEl>
                                          <p:spTgt spid="6">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animEffect transition="in" filter="wipe(down)">
                                      <p:cBhvr>
                                        <p:cTn id="34" dur="500"/>
                                        <p:tgtEl>
                                          <p:spTgt spid="6">
                                            <p:txEl>
                                              <p:pRg st="5" end="5"/>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down)">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623722-962E-2393-CEDB-CEDCD92482B0}"/>
              </a:ext>
            </a:extLst>
          </p:cNvPr>
          <p:cNvSpPr>
            <a:spLocks noGrp="1"/>
          </p:cNvSpPr>
          <p:nvPr>
            <p:ph type="subTitle" idx="1"/>
          </p:nvPr>
        </p:nvSpPr>
        <p:spPr>
          <a:xfrm>
            <a:off x="989959" y="515909"/>
            <a:ext cx="7255407" cy="811604"/>
          </a:xfrm>
        </p:spPr>
        <p:txBody>
          <a:bodyPr>
            <a:normAutofit/>
          </a:bodyPr>
          <a:lstStyle/>
          <a:p>
            <a:r>
              <a:rPr lang="en-US" dirty="0">
                <a:solidFill>
                  <a:schemeClr val="tx2">
                    <a:lumMod val="50000"/>
                  </a:schemeClr>
                </a:solidFill>
              </a:rPr>
              <a:t>Prompt attaching: where and how?</a:t>
            </a:r>
          </a:p>
        </p:txBody>
      </p:sp>
      <p:pic>
        <p:nvPicPr>
          <p:cNvPr id="5" name="Picture 4">
            <a:extLst>
              <a:ext uri="{FF2B5EF4-FFF2-40B4-BE49-F238E27FC236}">
                <a16:creationId xmlns:a16="http://schemas.microsoft.com/office/drawing/2014/main" id="{F402C65A-81B4-181C-96B8-00CC7C14ABCA}"/>
              </a:ext>
            </a:extLst>
          </p:cNvPr>
          <p:cNvPicPr>
            <a:picLocks noChangeAspect="1"/>
          </p:cNvPicPr>
          <p:nvPr/>
        </p:nvPicPr>
        <p:blipFill rotWithShape="1">
          <a:blip r:embed="rId2"/>
          <a:srcRect l="33499" r="3" b="3"/>
          <a:stretch/>
        </p:blipFill>
        <p:spPr>
          <a:xfrm>
            <a:off x="9013058" y="263930"/>
            <a:ext cx="1101844" cy="1101844"/>
          </a:xfrm>
          <a:custGeom>
            <a:avLst/>
            <a:gdLst/>
            <a:ahLst/>
            <a:cxnLst/>
            <a:rect l="l" t="t" r="r" b="b"/>
            <a:pathLst>
              <a:path w="2813056" h="2813056">
                <a:moveTo>
                  <a:pt x="1406528" y="0"/>
                </a:moveTo>
                <a:cubicBezTo>
                  <a:pt x="2183332" y="0"/>
                  <a:pt x="2813056" y="629724"/>
                  <a:pt x="2813056" y="1406528"/>
                </a:cubicBezTo>
                <a:cubicBezTo>
                  <a:pt x="2813056" y="2183332"/>
                  <a:pt x="2183332" y="2813056"/>
                  <a:pt x="1406528" y="2813056"/>
                </a:cubicBezTo>
                <a:cubicBezTo>
                  <a:pt x="629724" y="2813056"/>
                  <a:pt x="0" y="2183332"/>
                  <a:pt x="0" y="1406528"/>
                </a:cubicBezTo>
                <a:cubicBezTo>
                  <a:pt x="0" y="629724"/>
                  <a:pt x="629724" y="0"/>
                  <a:pt x="1406528" y="0"/>
                </a:cubicBezTo>
                <a:close/>
              </a:path>
            </a:pathLst>
          </a:custGeom>
        </p:spPr>
      </p:pic>
      <p:pic>
        <p:nvPicPr>
          <p:cNvPr id="4" name="Picture 3">
            <a:extLst>
              <a:ext uri="{FF2B5EF4-FFF2-40B4-BE49-F238E27FC236}">
                <a16:creationId xmlns:a16="http://schemas.microsoft.com/office/drawing/2014/main" id="{92744C85-B43E-11B4-164A-40179D794E22}"/>
              </a:ext>
            </a:extLst>
          </p:cNvPr>
          <p:cNvPicPr>
            <a:picLocks noChangeAspect="1"/>
          </p:cNvPicPr>
          <p:nvPr/>
        </p:nvPicPr>
        <p:blipFill rotWithShape="1">
          <a:blip r:embed="rId3"/>
          <a:srcRect l="33501" r="-3" b="-3"/>
          <a:stretch/>
        </p:blipFill>
        <p:spPr>
          <a:xfrm>
            <a:off x="10367827" y="263930"/>
            <a:ext cx="834214" cy="834214"/>
          </a:xfrm>
          <a:custGeom>
            <a:avLst/>
            <a:gdLst/>
            <a:ahLst/>
            <a:cxnLst/>
            <a:rect l="l" t="t" r="r" b="b"/>
            <a:pathLst>
              <a:path w="1796104" h="1796104">
                <a:moveTo>
                  <a:pt x="898052" y="0"/>
                </a:moveTo>
                <a:cubicBezTo>
                  <a:pt x="1394032" y="0"/>
                  <a:pt x="1796104" y="402072"/>
                  <a:pt x="1796104" y="898052"/>
                </a:cubicBezTo>
                <a:cubicBezTo>
                  <a:pt x="1796104" y="1394032"/>
                  <a:pt x="1394032" y="1796104"/>
                  <a:pt x="898052" y="1796104"/>
                </a:cubicBezTo>
                <a:cubicBezTo>
                  <a:pt x="402072" y="1796104"/>
                  <a:pt x="0" y="1394032"/>
                  <a:pt x="0" y="898052"/>
                </a:cubicBezTo>
                <a:cubicBezTo>
                  <a:pt x="0" y="402072"/>
                  <a:pt x="402072" y="0"/>
                  <a:pt x="898052" y="0"/>
                </a:cubicBezTo>
                <a:close/>
              </a:path>
            </a:pathLst>
          </a:custGeom>
        </p:spPr>
      </p:pic>
      <p:sp>
        <p:nvSpPr>
          <p:cNvPr id="6" name="Content Placeholder 2">
            <a:extLst>
              <a:ext uri="{FF2B5EF4-FFF2-40B4-BE49-F238E27FC236}">
                <a16:creationId xmlns:a16="http://schemas.microsoft.com/office/drawing/2014/main" id="{090B247D-701F-D2CF-089B-57B3CDC2EBE5}"/>
              </a:ext>
            </a:extLst>
          </p:cNvPr>
          <p:cNvSpPr txBox="1">
            <a:spLocks/>
          </p:cNvSpPr>
          <p:nvPr/>
        </p:nvSpPr>
        <p:spPr>
          <a:xfrm>
            <a:off x="686441" y="1365773"/>
            <a:ext cx="10515600" cy="49763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cap="all" spc="400" baseline="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257300" lvl="2" indent="-342900" algn="l">
              <a:buFont typeface="Arial" panose="020B0604020202020204" pitchFamily="34" charset="0"/>
              <a:buChar char="•"/>
            </a:pPr>
            <a:r>
              <a:rPr lang="en-US" sz="2000" dirty="0"/>
              <a:t>It is crucial to explore where and how to attach both types of prompts.</a:t>
            </a:r>
          </a:p>
          <a:p>
            <a:pPr marL="1257300" lvl="2" indent="-342900" algn="l">
              <a:buFont typeface="Arial" panose="020B0604020202020204" pitchFamily="34" charset="0"/>
              <a:buChar char="•"/>
            </a:pPr>
            <a:r>
              <a:rPr lang="en-US" sz="2000" dirty="0"/>
              <a:t>Different layers of the backbone have different levels of feature abstraction.</a:t>
            </a:r>
          </a:p>
          <a:p>
            <a:pPr marL="1257300" lvl="2" indent="-342900" algn="l">
              <a:buFont typeface="Arial" panose="020B0604020202020204" pitchFamily="34" charset="0"/>
              <a:buChar char="•"/>
            </a:pPr>
            <a:r>
              <a:rPr lang="en-US" sz="2000" dirty="0"/>
              <a:t>Therefore, when learning tasks sequentially, some layers of representations can have higher responses to task-specific knowledge than others, vise versa for task-invariant knowledge.</a:t>
            </a:r>
          </a:p>
          <a:p>
            <a:pPr marL="1257300" lvl="2" indent="-342900" algn="l">
              <a:buFont typeface="Arial" panose="020B0604020202020204" pitchFamily="34" charset="0"/>
              <a:buChar char="•"/>
            </a:pPr>
            <a:r>
              <a:rPr lang="en-US" sz="2000" dirty="0"/>
              <a:t>For multi-layered, G-Prompt and E-Prompt and have layered </a:t>
            </a:r>
            <a:r>
              <a:rPr lang="en-US" sz="2000" dirty="0">
                <a:solidFill>
                  <a:schemeClr val="accent1">
                    <a:lumMod val="75000"/>
                  </a:schemeClr>
                </a:solidFill>
              </a:rPr>
              <a:t>indices (</a:t>
            </a:r>
            <a:r>
              <a:rPr lang="en-US" sz="2000" dirty="0" err="1">
                <a:solidFill>
                  <a:schemeClr val="accent1">
                    <a:lumMod val="75000"/>
                  </a:schemeClr>
                </a:solidFill>
              </a:rPr>
              <a:t>start</a:t>
            </a:r>
            <a:r>
              <a:rPr lang="en-US" sz="2000" baseline="-25000" dirty="0" err="1">
                <a:solidFill>
                  <a:schemeClr val="accent1">
                    <a:lumMod val="75000"/>
                  </a:schemeClr>
                </a:solidFill>
              </a:rPr>
              <a:t>g</a:t>
            </a:r>
            <a:r>
              <a:rPr lang="en-US" sz="2000" dirty="0">
                <a:solidFill>
                  <a:schemeClr val="accent1">
                    <a:lumMod val="75000"/>
                  </a:schemeClr>
                </a:solidFill>
              </a:rPr>
              <a:t>, </a:t>
            </a:r>
            <a:r>
              <a:rPr lang="en-US" sz="2000" dirty="0" err="1">
                <a:solidFill>
                  <a:schemeClr val="accent1">
                    <a:lumMod val="75000"/>
                  </a:schemeClr>
                </a:solidFill>
              </a:rPr>
              <a:t>end</a:t>
            </a:r>
            <a:r>
              <a:rPr lang="en-US" sz="2000" baseline="-25000" dirty="0" err="1">
                <a:solidFill>
                  <a:schemeClr val="accent1">
                    <a:lumMod val="75000"/>
                  </a:schemeClr>
                </a:solidFill>
              </a:rPr>
              <a:t>g</a:t>
            </a:r>
            <a:r>
              <a:rPr lang="en-US" sz="2000" dirty="0">
                <a:solidFill>
                  <a:schemeClr val="accent1">
                    <a:lumMod val="75000"/>
                  </a:schemeClr>
                </a:solidFill>
              </a:rPr>
              <a:t>) </a:t>
            </a:r>
            <a:r>
              <a:rPr lang="en-US" sz="2000" dirty="0"/>
              <a:t>and </a:t>
            </a:r>
            <a:r>
              <a:rPr lang="en-US" sz="2000" dirty="0">
                <a:solidFill>
                  <a:schemeClr val="accent1">
                    <a:lumMod val="75000"/>
                  </a:schemeClr>
                </a:solidFill>
              </a:rPr>
              <a:t>(</a:t>
            </a:r>
            <a:r>
              <a:rPr lang="en-US" sz="2000" dirty="0" err="1">
                <a:solidFill>
                  <a:schemeClr val="accent1">
                    <a:lumMod val="75000"/>
                  </a:schemeClr>
                </a:solidFill>
              </a:rPr>
              <a:t>start</a:t>
            </a:r>
            <a:r>
              <a:rPr lang="en-US" sz="2000" baseline="-25000" dirty="0" err="1">
                <a:solidFill>
                  <a:schemeClr val="accent1">
                    <a:lumMod val="75000"/>
                  </a:schemeClr>
                </a:solidFill>
              </a:rPr>
              <a:t>e</a:t>
            </a:r>
            <a:r>
              <a:rPr lang="en-US" sz="2000" dirty="0">
                <a:solidFill>
                  <a:schemeClr val="accent1">
                    <a:lumMod val="75000"/>
                  </a:schemeClr>
                </a:solidFill>
              </a:rPr>
              <a:t>, </a:t>
            </a:r>
            <a:r>
              <a:rPr lang="en-US" sz="2000" dirty="0" err="1">
                <a:solidFill>
                  <a:schemeClr val="accent1">
                    <a:lumMod val="75000"/>
                  </a:schemeClr>
                </a:solidFill>
              </a:rPr>
              <a:t>end</a:t>
            </a:r>
            <a:r>
              <a:rPr lang="en-US" sz="2000" baseline="-25000" dirty="0" err="1">
                <a:solidFill>
                  <a:schemeClr val="accent1">
                    <a:lumMod val="75000"/>
                  </a:schemeClr>
                </a:solidFill>
              </a:rPr>
              <a:t>e</a:t>
            </a:r>
            <a:r>
              <a:rPr lang="en-US" sz="2000" dirty="0">
                <a:solidFill>
                  <a:schemeClr val="accent1">
                    <a:lumMod val="75000"/>
                  </a:schemeClr>
                </a:solidFill>
              </a:rPr>
              <a:t>) </a:t>
            </a:r>
            <a:r>
              <a:rPr lang="en-US" sz="2000" dirty="0"/>
              <a:t>respectively.</a:t>
            </a:r>
          </a:p>
          <a:p>
            <a:pPr marL="1257300" lvl="2" indent="-342900" algn="l">
              <a:buFont typeface="Arial" panose="020B0604020202020204" pitchFamily="34" charset="0"/>
              <a:buChar char="•"/>
            </a:pPr>
            <a:r>
              <a:rPr lang="en-US" sz="2000" dirty="0"/>
              <a:t>These indices could be totally different or non-overlapping and </a:t>
            </a:r>
            <a:r>
              <a:rPr lang="en-US" sz="2000" dirty="0">
                <a:solidFill>
                  <a:schemeClr val="accent1">
                    <a:lumMod val="75000"/>
                  </a:schemeClr>
                </a:solidFill>
              </a:rPr>
              <a:t>chosen empirically on validation set.</a:t>
            </a:r>
          </a:p>
          <a:p>
            <a:pPr marL="1257300" lvl="2" indent="-342900" algn="l">
              <a:buFont typeface="Arial" panose="020B0604020202020204" pitchFamily="34" charset="0"/>
              <a:buChar char="•"/>
            </a:pPr>
            <a:r>
              <a:rPr lang="en-US" sz="2000" dirty="0">
                <a:solidFill>
                  <a:schemeClr val="accent1">
                    <a:lumMod val="75000"/>
                  </a:schemeClr>
                </a:solidFill>
              </a:rPr>
              <a:t>Assumption chosen indices of MSA layers to attach prompts are contiguous</a:t>
            </a:r>
            <a:r>
              <a:rPr lang="en-US" sz="2000" dirty="0"/>
              <a:t>.</a:t>
            </a:r>
          </a:p>
          <a:p>
            <a:pPr marL="1257300" lvl="2" indent="-342900" algn="l">
              <a:buFont typeface="Arial" panose="020B0604020202020204" pitchFamily="34" charset="0"/>
              <a:buChar char="•"/>
            </a:pPr>
            <a:r>
              <a:rPr lang="en-US" sz="2000" dirty="0" err="1"/>
              <a:t>ƒ</a:t>
            </a:r>
            <a:r>
              <a:rPr lang="en-US" sz="2000" baseline="-25000" dirty="0" err="1"/>
              <a:t>prompt</a:t>
            </a:r>
            <a:r>
              <a:rPr lang="en-US" sz="2000" dirty="0"/>
              <a:t> directly affects how the high-level instructions in prompts interact with low-level representations. </a:t>
            </a:r>
          </a:p>
          <a:p>
            <a:pPr marL="1257300" lvl="2" indent="-342900" algn="l">
              <a:buFont typeface="Arial" panose="020B0604020202020204" pitchFamily="34" charset="0"/>
              <a:buChar char="•"/>
            </a:pPr>
            <a:r>
              <a:rPr lang="en-US" sz="2000" dirty="0"/>
              <a:t>Thus, well-designed prompting function is also vital for the overall continual learning performance.</a:t>
            </a:r>
          </a:p>
          <a:p>
            <a:pPr marL="1257300" lvl="2" indent="-342900" algn="l">
              <a:buFont typeface="Arial" panose="020B0604020202020204" pitchFamily="34" charset="0"/>
              <a:buChar char="•"/>
            </a:pPr>
            <a:r>
              <a:rPr lang="en-US" sz="2000" dirty="0"/>
              <a:t>Pro-T and Pre-T prompting technique is being followed.</a:t>
            </a:r>
          </a:p>
        </p:txBody>
      </p:sp>
    </p:spTree>
    <p:extLst>
      <p:ext uri="{BB962C8B-B14F-4D97-AF65-F5344CB8AC3E}">
        <p14:creationId xmlns:p14="http://schemas.microsoft.com/office/powerpoint/2010/main" val="425548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down)">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wipe(down)">
                                      <p:cBhvr>
                                        <p:cTn id="16" dur="5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wipe(down)">
                                      <p:cBhvr>
                                        <p:cTn id="21" dur="500"/>
                                        <p:tgtEl>
                                          <p:spTgt spid="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wipe(down)">
                                      <p:cBhvr>
                                        <p:cTn id="26" dur="500"/>
                                        <p:tgtEl>
                                          <p:spTgt spid="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wipe(down)">
                                      <p:cBhvr>
                                        <p:cTn id="31" dur="500"/>
                                        <p:tgtEl>
                                          <p:spTgt spid="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animEffect transition="in" filter="wipe(down)">
                                      <p:cBhvr>
                                        <p:cTn id="36" dur="500"/>
                                        <p:tgtEl>
                                          <p:spTgt spid="6">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Effect transition="in" filter="wipe(down)">
                                      <p:cBhvr>
                                        <p:cTn id="41" dur="500"/>
                                        <p:tgtEl>
                                          <p:spTgt spid="6">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6">
                                            <p:txEl>
                                              <p:pRg st="7" end="7"/>
                                            </p:txEl>
                                          </p:spTgt>
                                        </p:tgtEl>
                                        <p:attrNameLst>
                                          <p:attrName>style.visibility</p:attrName>
                                        </p:attrNameLst>
                                      </p:cBhvr>
                                      <p:to>
                                        <p:strVal val="visible"/>
                                      </p:to>
                                    </p:set>
                                    <p:animEffect transition="in" filter="wipe(down)">
                                      <p:cBhvr>
                                        <p:cTn id="46" dur="500"/>
                                        <p:tgtEl>
                                          <p:spTgt spid="6">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6">
                                            <p:txEl>
                                              <p:pRg st="8" end="8"/>
                                            </p:txEl>
                                          </p:spTgt>
                                        </p:tgtEl>
                                        <p:attrNameLst>
                                          <p:attrName>style.visibility</p:attrName>
                                        </p:attrNameLst>
                                      </p:cBhvr>
                                      <p:to>
                                        <p:strVal val="visible"/>
                                      </p:to>
                                    </p:set>
                                    <p:animEffect transition="in" filter="wipe(down)">
                                      <p:cBhvr>
                                        <p:cTn id="51"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623722-962E-2393-CEDB-CEDCD92482B0}"/>
              </a:ext>
            </a:extLst>
          </p:cNvPr>
          <p:cNvSpPr>
            <a:spLocks noGrp="1"/>
          </p:cNvSpPr>
          <p:nvPr>
            <p:ph type="subTitle" idx="1"/>
          </p:nvPr>
        </p:nvSpPr>
        <p:spPr>
          <a:xfrm>
            <a:off x="989959" y="617509"/>
            <a:ext cx="5647324" cy="811604"/>
          </a:xfrm>
        </p:spPr>
        <p:txBody>
          <a:bodyPr>
            <a:normAutofit/>
          </a:bodyPr>
          <a:lstStyle/>
          <a:p>
            <a:r>
              <a:rPr lang="en-US" dirty="0">
                <a:solidFill>
                  <a:schemeClr val="tx2">
                    <a:lumMod val="75000"/>
                  </a:schemeClr>
                </a:solidFill>
              </a:rPr>
              <a:t>MODEL &amp; LOSS FUNCTION</a:t>
            </a:r>
          </a:p>
        </p:txBody>
      </p:sp>
      <p:pic>
        <p:nvPicPr>
          <p:cNvPr id="5" name="Picture 4">
            <a:extLst>
              <a:ext uri="{FF2B5EF4-FFF2-40B4-BE49-F238E27FC236}">
                <a16:creationId xmlns:a16="http://schemas.microsoft.com/office/drawing/2014/main" id="{F402C65A-81B4-181C-96B8-00CC7C14ABCA}"/>
              </a:ext>
            </a:extLst>
          </p:cNvPr>
          <p:cNvPicPr>
            <a:picLocks noChangeAspect="1"/>
          </p:cNvPicPr>
          <p:nvPr/>
        </p:nvPicPr>
        <p:blipFill rotWithShape="1">
          <a:blip r:embed="rId2"/>
          <a:srcRect l="33499" r="3" b="3"/>
          <a:stretch/>
        </p:blipFill>
        <p:spPr>
          <a:xfrm>
            <a:off x="9013058" y="365530"/>
            <a:ext cx="1101844" cy="1101844"/>
          </a:xfrm>
          <a:custGeom>
            <a:avLst/>
            <a:gdLst/>
            <a:ahLst/>
            <a:cxnLst/>
            <a:rect l="l" t="t" r="r" b="b"/>
            <a:pathLst>
              <a:path w="2813056" h="2813056">
                <a:moveTo>
                  <a:pt x="1406528" y="0"/>
                </a:moveTo>
                <a:cubicBezTo>
                  <a:pt x="2183332" y="0"/>
                  <a:pt x="2813056" y="629724"/>
                  <a:pt x="2813056" y="1406528"/>
                </a:cubicBezTo>
                <a:cubicBezTo>
                  <a:pt x="2813056" y="2183332"/>
                  <a:pt x="2183332" y="2813056"/>
                  <a:pt x="1406528" y="2813056"/>
                </a:cubicBezTo>
                <a:cubicBezTo>
                  <a:pt x="629724" y="2813056"/>
                  <a:pt x="0" y="2183332"/>
                  <a:pt x="0" y="1406528"/>
                </a:cubicBezTo>
                <a:cubicBezTo>
                  <a:pt x="0" y="629724"/>
                  <a:pt x="629724" y="0"/>
                  <a:pt x="1406528" y="0"/>
                </a:cubicBezTo>
                <a:close/>
              </a:path>
            </a:pathLst>
          </a:custGeom>
        </p:spPr>
      </p:pic>
      <p:pic>
        <p:nvPicPr>
          <p:cNvPr id="4" name="Picture 3">
            <a:extLst>
              <a:ext uri="{FF2B5EF4-FFF2-40B4-BE49-F238E27FC236}">
                <a16:creationId xmlns:a16="http://schemas.microsoft.com/office/drawing/2014/main" id="{92744C85-B43E-11B4-164A-40179D794E22}"/>
              </a:ext>
            </a:extLst>
          </p:cNvPr>
          <p:cNvPicPr>
            <a:picLocks noChangeAspect="1"/>
          </p:cNvPicPr>
          <p:nvPr/>
        </p:nvPicPr>
        <p:blipFill rotWithShape="1">
          <a:blip r:embed="rId3"/>
          <a:srcRect l="33501" r="-3" b="-3"/>
          <a:stretch/>
        </p:blipFill>
        <p:spPr>
          <a:xfrm>
            <a:off x="10367827" y="365530"/>
            <a:ext cx="834214" cy="834214"/>
          </a:xfrm>
          <a:custGeom>
            <a:avLst/>
            <a:gdLst/>
            <a:ahLst/>
            <a:cxnLst/>
            <a:rect l="l" t="t" r="r" b="b"/>
            <a:pathLst>
              <a:path w="1796104" h="1796104">
                <a:moveTo>
                  <a:pt x="898052" y="0"/>
                </a:moveTo>
                <a:cubicBezTo>
                  <a:pt x="1394032" y="0"/>
                  <a:pt x="1796104" y="402072"/>
                  <a:pt x="1796104" y="898052"/>
                </a:cubicBezTo>
                <a:cubicBezTo>
                  <a:pt x="1796104" y="1394032"/>
                  <a:pt x="1394032" y="1796104"/>
                  <a:pt x="898052" y="1796104"/>
                </a:cubicBezTo>
                <a:cubicBezTo>
                  <a:pt x="402072" y="1796104"/>
                  <a:pt x="0" y="1394032"/>
                  <a:pt x="0" y="898052"/>
                </a:cubicBezTo>
                <a:cubicBezTo>
                  <a:pt x="0" y="402072"/>
                  <a:pt x="402072" y="0"/>
                  <a:pt x="898052" y="0"/>
                </a:cubicBezTo>
                <a:close/>
              </a:path>
            </a:pathLst>
          </a:custGeom>
        </p:spPr>
      </p:pic>
      <p:pic>
        <p:nvPicPr>
          <p:cNvPr id="7" name="Picture 6" descr="A picture containing text, screenshot, diagram, font&#10;&#10;Description automatically generated">
            <a:extLst>
              <a:ext uri="{FF2B5EF4-FFF2-40B4-BE49-F238E27FC236}">
                <a16:creationId xmlns:a16="http://schemas.microsoft.com/office/drawing/2014/main" id="{7DDC0EEC-D880-1A24-8878-A21FBEE880BE}"/>
              </a:ext>
            </a:extLst>
          </p:cNvPr>
          <p:cNvPicPr>
            <a:picLocks noChangeAspect="1"/>
          </p:cNvPicPr>
          <p:nvPr/>
        </p:nvPicPr>
        <p:blipFill rotWithShape="1">
          <a:blip r:embed="rId4">
            <a:extLst>
              <a:ext uri="{28A0092B-C50C-407E-A947-70E740481C1C}">
                <a14:useLocalDpi xmlns:a14="http://schemas.microsoft.com/office/drawing/2010/main" val="0"/>
              </a:ext>
            </a:extLst>
          </a:blip>
          <a:srcRect l="57616" t="-1864" r="-90" b="1864"/>
          <a:stretch/>
        </p:blipFill>
        <p:spPr>
          <a:xfrm>
            <a:off x="1691587" y="1640114"/>
            <a:ext cx="6550971" cy="4451801"/>
          </a:xfrm>
          <a:prstGeom prst="rect">
            <a:avLst/>
          </a:prstGeom>
        </p:spPr>
      </p:pic>
      <p:sp>
        <p:nvSpPr>
          <p:cNvPr id="9" name="TextBox 8">
            <a:extLst>
              <a:ext uri="{FF2B5EF4-FFF2-40B4-BE49-F238E27FC236}">
                <a16:creationId xmlns:a16="http://schemas.microsoft.com/office/drawing/2014/main" id="{95E43967-D307-E37F-C2EF-24A0A9B9BD5F}"/>
              </a:ext>
            </a:extLst>
          </p:cNvPr>
          <p:cNvSpPr txBox="1"/>
          <p:nvPr/>
        </p:nvSpPr>
        <p:spPr>
          <a:xfrm>
            <a:off x="9007449" y="1640114"/>
            <a:ext cx="2720756" cy="369332"/>
          </a:xfrm>
          <a:prstGeom prst="rect">
            <a:avLst/>
          </a:prstGeom>
          <a:noFill/>
        </p:spPr>
        <p:txBody>
          <a:bodyPr wrap="square" rtlCol="0">
            <a:spAutoFit/>
          </a:bodyPr>
          <a:lstStyle/>
          <a:p>
            <a:r>
              <a:rPr lang="en-US" dirty="0" err="1"/>
              <a:t>h</a:t>
            </a:r>
            <a:r>
              <a:rPr lang="en-US" baseline="-25000" dirty="0" err="1"/>
              <a:t>q</a:t>
            </a:r>
            <a:r>
              <a:rPr lang="en-US" baseline="-25000" dirty="0"/>
              <a:t>, </a:t>
            </a:r>
            <a:r>
              <a:rPr lang="en-US" dirty="0" err="1"/>
              <a:t>h</a:t>
            </a:r>
            <a:r>
              <a:rPr lang="en-US" baseline="-25000" dirty="0" err="1"/>
              <a:t>k</a:t>
            </a:r>
            <a:r>
              <a:rPr lang="en-US" baseline="-25000" dirty="0"/>
              <a:t>,</a:t>
            </a:r>
            <a:r>
              <a:rPr lang="en-US" dirty="0"/>
              <a:t> h</a:t>
            </a:r>
            <a:r>
              <a:rPr lang="en-US" baseline="-25000" dirty="0"/>
              <a:t>v </a:t>
            </a:r>
            <a:r>
              <a:rPr lang="en-US" dirty="0"/>
              <a:t>: input to MSA</a:t>
            </a:r>
          </a:p>
        </p:txBody>
      </p:sp>
      <p:pic>
        <p:nvPicPr>
          <p:cNvPr id="13" name="Picture 12">
            <a:extLst>
              <a:ext uri="{FF2B5EF4-FFF2-40B4-BE49-F238E27FC236}">
                <a16:creationId xmlns:a16="http://schemas.microsoft.com/office/drawing/2014/main" id="{12686B61-7F20-7A71-11FA-437BEB1FD727}"/>
              </a:ext>
            </a:extLst>
          </p:cNvPr>
          <p:cNvPicPr>
            <a:picLocks noChangeAspect="1"/>
          </p:cNvPicPr>
          <p:nvPr/>
        </p:nvPicPr>
        <p:blipFill>
          <a:blip r:embed="rId5"/>
          <a:stretch>
            <a:fillRect/>
          </a:stretch>
        </p:blipFill>
        <p:spPr>
          <a:xfrm>
            <a:off x="1149800" y="1023311"/>
            <a:ext cx="7928664" cy="3980469"/>
          </a:xfrm>
          <a:prstGeom prst="rect">
            <a:avLst/>
          </a:prstGeom>
        </p:spPr>
      </p:pic>
      <p:pic>
        <p:nvPicPr>
          <p:cNvPr id="15" name="Picture 14">
            <a:extLst>
              <a:ext uri="{FF2B5EF4-FFF2-40B4-BE49-F238E27FC236}">
                <a16:creationId xmlns:a16="http://schemas.microsoft.com/office/drawing/2014/main" id="{CD2603C3-C4D5-0AB6-1324-CD75E95B3469}"/>
              </a:ext>
            </a:extLst>
          </p:cNvPr>
          <p:cNvPicPr>
            <a:picLocks noChangeAspect="1"/>
          </p:cNvPicPr>
          <p:nvPr/>
        </p:nvPicPr>
        <p:blipFill>
          <a:blip r:embed="rId6"/>
          <a:stretch>
            <a:fillRect/>
          </a:stretch>
        </p:blipFill>
        <p:spPr>
          <a:xfrm>
            <a:off x="1017882" y="5247784"/>
            <a:ext cx="9097020" cy="1173809"/>
          </a:xfrm>
          <a:prstGeom prst="rect">
            <a:avLst/>
          </a:prstGeom>
        </p:spPr>
      </p:pic>
    </p:spTree>
    <p:extLst>
      <p:ext uri="{BB962C8B-B14F-4D97-AF65-F5344CB8AC3E}">
        <p14:creationId xmlns:p14="http://schemas.microsoft.com/office/powerpoint/2010/main" val="365036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otalTime>731</TotalTime>
  <Words>813</Words>
  <Application>Microsoft Office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Amasis MT Pro Black</vt:lpstr>
      <vt:lpstr>Arial</vt:lpstr>
      <vt:lpstr>Source Sans Pro</vt:lpstr>
      <vt:lpstr>Wingdings</vt:lpstr>
      <vt:lpstr>FunkyShapesDarkVTI</vt:lpstr>
      <vt:lpstr> DUAL PROMPT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Kumar</dc:creator>
  <cp:lastModifiedBy>Rohit Kumar</cp:lastModifiedBy>
  <cp:revision>34</cp:revision>
  <dcterms:created xsi:type="dcterms:W3CDTF">2023-06-10T08:11:39Z</dcterms:created>
  <dcterms:modified xsi:type="dcterms:W3CDTF">2023-06-10T22:49:35Z</dcterms:modified>
</cp:coreProperties>
</file>