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80" d="100"/>
          <a:sy n="80" d="100"/>
        </p:scale>
        <p:origin x="78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zaglavlj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Rezervirano mjesto datum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861187-5BD9-4B08-8284-2CFEEFEA4579}" type="datetimeFigureOut">
              <a:rPr lang="en-US" smtClean="0"/>
              <a:t>6/2/2025</a:t>
            </a:fld>
            <a:endParaRPr lang="en-US"/>
          </a:p>
        </p:txBody>
      </p:sp>
      <p:sp>
        <p:nvSpPr>
          <p:cNvPr id="4" name="Rezervirano mjesto slike slajd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Rezervirano mjesto bilježaka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93E8C0-AC54-4D54-B37E-AD5B69DAD0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078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CD8B478-C913-AB26-7595-DFA6C52687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CCFBABA3-156D-D1ED-4F0D-8628AC2B0B7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r-HR"/>
              <a:t>Kliknite da biste uredili stil podnaslova matrice</a:t>
            </a:r>
            <a:endParaRPr lang="en-US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B260DDEC-E3BC-0A18-0F1C-D9562BB05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55D00-6E98-42C7-8E26-837F6F5E80DA}" type="datetime1">
              <a:rPr lang="hr-HR" smtClean="0"/>
              <a:t>2.6.2025.</a:t>
            </a:fld>
            <a:endParaRPr lang="en-US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A172B6C3-1F59-0C47-BE33-E97091567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Određivanje sastava metagenomskog uzorka</a:t>
            </a:r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5211E5DA-23F8-EE94-8E26-AEAF40148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EBF8-DAFB-4EC8-B530-1BA51DA73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490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48E4F48F-C9B2-C8AF-7BC8-85BFCD8EED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00941E4C-767A-7F15-C2E4-8419149441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EF00EB02-8C37-3C2E-7560-6A7815987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D0ABF1-19D8-4D1D-AE4E-0D22A66C8E54}" type="datetime1">
              <a:rPr lang="hr-HR" smtClean="0"/>
              <a:t>2.6.2025.</a:t>
            </a:fld>
            <a:endParaRPr lang="en-US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72778030-B5E4-A312-89F9-05F334B6F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Određivanje sastava metagenomskog uzorka</a:t>
            </a:r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B27BA2DA-7272-BE83-152E-29D91E665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EBF8-DAFB-4EC8-B530-1BA51DA73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3401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>
            <a:extLst>
              <a:ext uri="{FF2B5EF4-FFF2-40B4-BE49-F238E27FC236}">
                <a16:creationId xmlns:a16="http://schemas.microsoft.com/office/drawing/2014/main" id="{1DAC9EED-A70C-0A6A-C0C6-E3E9ABC677B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Rezervirano mjesto okomitog teksta 2">
            <a:extLst>
              <a:ext uri="{FF2B5EF4-FFF2-40B4-BE49-F238E27FC236}">
                <a16:creationId xmlns:a16="http://schemas.microsoft.com/office/drawing/2014/main" id="{B6A97681-3D53-FEEB-B197-3642C10EA5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15447464-2AB1-5816-6A2A-1489D16AD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B77D9A-6B7E-465E-B5DE-714797D2F2C2}" type="datetime1">
              <a:rPr lang="hr-HR" smtClean="0"/>
              <a:t>2.6.2025.</a:t>
            </a:fld>
            <a:endParaRPr lang="en-US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4E706391-2A2F-281D-1AA0-97D23A7A9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Određivanje sastava metagenomskog uzorka</a:t>
            </a:r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A541DCD4-DA79-5290-C8C0-89AD4F8E0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EBF8-DAFB-4EC8-B530-1BA51DA73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2689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C064A412-68F7-97CA-5673-70FF2E382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A3BC2A9-BAEC-0DB8-8548-5850D24AC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1BF9E2D2-046A-7FFC-D34A-EF2BDB127E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060C-F300-4F9D-ADA5-A590A9A3763C}" type="datetime1">
              <a:rPr lang="hr-HR" smtClean="0"/>
              <a:t>2.6.2025.</a:t>
            </a:fld>
            <a:endParaRPr lang="en-US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519E8F06-9FFC-3954-7B18-EFA4B2B8B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Određivanje sastava metagenomskog uzorka</a:t>
            </a:r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5A2CA25E-9DF9-17AC-1130-215FFE374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EBF8-DAFB-4EC8-B530-1BA51DA73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8350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sekcij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AA49A02-E2B3-03BD-9DA5-51D78C131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AE8566F2-8F33-5A56-075F-630650C01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B8C4487F-A53F-BE93-8822-A14B148CFA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5FEA-2EA2-4A9D-84D4-96D3ECA7B220}" type="datetime1">
              <a:rPr lang="hr-HR" smtClean="0"/>
              <a:t>2.6.2025.</a:t>
            </a:fld>
            <a:endParaRPr lang="en-US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AA17C1ED-E124-B62F-81BE-29188D14A2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Određivanje sastava metagenomskog uzorka</a:t>
            </a:r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59BD0317-B225-29CF-C36B-EA3AAA9FB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EBF8-DAFB-4EC8-B530-1BA51DA73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544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B9ADCF36-82F3-D662-09F0-FF82C3619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B5ECB216-A76B-62FB-FC2A-174B59963B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9FBBB4A3-9BDF-8242-8BC6-B4EB1F84E6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BD4A3C61-C04A-FDF7-DBED-9E9047A6BE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A13132-EC8E-434D-BEFA-542C25C7A091}" type="datetime1">
              <a:rPr lang="hr-HR" smtClean="0"/>
              <a:t>2.6.2025.</a:t>
            </a:fld>
            <a:endParaRPr lang="en-US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2D3DCD78-8146-D869-CDE5-B5EAA3C055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Određivanje sastava metagenomskog uzorka</a:t>
            </a:r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8BD5F7F6-FE65-1BDF-C5EC-C732EFDF4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EBF8-DAFB-4EC8-B530-1BA51DA73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04539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F48F0F70-FAE9-146E-20DA-A37C66796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BB25865A-3866-9A58-D3DC-8F2522747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4" name="Rezervirano mjesto sadržaja 3">
            <a:extLst>
              <a:ext uri="{FF2B5EF4-FFF2-40B4-BE49-F238E27FC236}">
                <a16:creationId xmlns:a16="http://schemas.microsoft.com/office/drawing/2014/main" id="{7AE408DD-CD26-461E-FE1B-FCF512775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5" name="Rezervirano mjesto teksta 4">
            <a:extLst>
              <a:ext uri="{FF2B5EF4-FFF2-40B4-BE49-F238E27FC236}">
                <a16:creationId xmlns:a16="http://schemas.microsoft.com/office/drawing/2014/main" id="{07D67D76-2E4C-C9DA-3E9F-90CC91C45C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6" name="Rezervirano mjesto sadržaja 5">
            <a:extLst>
              <a:ext uri="{FF2B5EF4-FFF2-40B4-BE49-F238E27FC236}">
                <a16:creationId xmlns:a16="http://schemas.microsoft.com/office/drawing/2014/main" id="{FE171FBB-CE33-7585-A72C-8E927A9499B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7" name="Rezervirano mjesto datuma 6">
            <a:extLst>
              <a:ext uri="{FF2B5EF4-FFF2-40B4-BE49-F238E27FC236}">
                <a16:creationId xmlns:a16="http://schemas.microsoft.com/office/drawing/2014/main" id="{2C9AE8F0-64D1-9D8D-E262-F4A05749D0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E0C3D6-8677-4183-9DD3-78C0644D2AB0}" type="datetime1">
              <a:rPr lang="hr-HR" smtClean="0"/>
              <a:t>2.6.2025.</a:t>
            </a:fld>
            <a:endParaRPr lang="en-US"/>
          </a:p>
        </p:txBody>
      </p:sp>
      <p:sp>
        <p:nvSpPr>
          <p:cNvPr id="8" name="Rezervirano mjesto podnožja 7">
            <a:extLst>
              <a:ext uri="{FF2B5EF4-FFF2-40B4-BE49-F238E27FC236}">
                <a16:creationId xmlns:a16="http://schemas.microsoft.com/office/drawing/2014/main" id="{2AB5C137-23C7-CCB1-2F22-3C443606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Određivanje sastava metagenomskog uzorka</a:t>
            </a:r>
          </a:p>
        </p:txBody>
      </p:sp>
      <p:sp>
        <p:nvSpPr>
          <p:cNvPr id="9" name="Rezervirano mjesto broja slajda 8">
            <a:extLst>
              <a:ext uri="{FF2B5EF4-FFF2-40B4-BE49-F238E27FC236}">
                <a16:creationId xmlns:a16="http://schemas.microsoft.com/office/drawing/2014/main" id="{42623FC9-B982-FE80-D73B-64E03CE18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EBF8-DAFB-4EC8-B530-1BA51DA73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98344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E9AD272F-88D4-D35D-D076-BAE120B68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Rezervirano mjesto datuma 2">
            <a:extLst>
              <a:ext uri="{FF2B5EF4-FFF2-40B4-BE49-F238E27FC236}">
                <a16:creationId xmlns:a16="http://schemas.microsoft.com/office/drawing/2014/main" id="{ECF6C90B-0F9C-037B-57FC-943ACB1FA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B00800-52A2-4705-9138-35B23C688A47}" type="datetime1">
              <a:rPr lang="hr-HR" smtClean="0"/>
              <a:t>2.6.2025.</a:t>
            </a:fld>
            <a:endParaRPr lang="en-US"/>
          </a:p>
        </p:txBody>
      </p:sp>
      <p:sp>
        <p:nvSpPr>
          <p:cNvPr id="4" name="Rezervirano mjesto podnožja 3">
            <a:extLst>
              <a:ext uri="{FF2B5EF4-FFF2-40B4-BE49-F238E27FC236}">
                <a16:creationId xmlns:a16="http://schemas.microsoft.com/office/drawing/2014/main" id="{0D2DF306-E20C-A865-34C9-27803A7E96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Određivanje sastava metagenomskog uzorka</a:t>
            </a:r>
          </a:p>
        </p:txBody>
      </p:sp>
      <p:sp>
        <p:nvSpPr>
          <p:cNvPr id="5" name="Rezervirano mjesto broja slajda 4">
            <a:extLst>
              <a:ext uri="{FF2B5EF4-FFF2-40B4-BE49-F238E27FC236}">
                <a16:creationId xmlns:a16="http://schemas.microsoft.com/office/drawing/2014/main" id="{1112F40B-7A68-C844-4425-D53B4FC1D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EBF8-DAFB-4EC8-B530-1BA51DA73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7919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>
            <a:extLst>
              <a:ext uri="{FF2B5EF4-FFF2-40B4-BE49-F238E27FC236}">
                <a16:creationId xmlns:a16="http://schemas.microsoft.com/office/drawing/2014/main" id="{BF790837-FFE3-344F-82B9-8197409C6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3ECA74-9C7D-453E-A0AE-899F64F2BD71}" type="datetime1">
              <a:rPr lang="hr-HR" smtClean="0"/>
              <a:t>2.6.2025.</a:t>
            </a:fld>
            <a:endParaRPr lang="en-US"/>
          </a:p>
        </p:txBody>
      </p:sp>
      <p:sp>
        <p:nvSpPr>
          <p:cNvPr id="3" name="Rezervirano mjesto podnožja 2">
            <a:extLst>
              <a:ext uri="{FF2B5EF4-FFF2-40B4-BE49-F238E27FC236}">
                <a16:creationId xmlns:a16="http://schemas.microsoft.com/office/drawing/2014/main" id="{7B99697D-2C92-7600-B67F-1DAABBFEF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Određivanje sastava metagenomskog uzorka</a:t>
            </a:r>
          </a:p>
        </p:txBody>
      </p:sp>
      <p:sp>
        <p:nvSpPr>
          <p:cNvPr id="4" name="Rezervirano mjesto broja slajda 3">
            <a:extLst>
              <a:ext uri="{FF2B5EF4-FFF2-40B4-BE49-F238E27FC236}">
                <a16:creationId xmlns:a16="http://schemas.microsoft.com/office/drawing/2014/main" id="{AE4F99F1-4F05-4BA0-8896-51017128A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EBF8-DAFB-4EC8-B530-1BA51DA73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1332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6E1C501C-65AF-F08C-7B99-2970EEC48C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2D03435F-3CF5-C332-30B6-912A74D077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D53B8AC4-F503-A3A0-2583-E57317B900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693784FA-4E8A-C42C-9D37-E584AE70B6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54E4C5-B37F-49F5-A8D3-76DB6A44B369}" type="datetime1">
              <a:rPr lang="hr-HR" smtClean="0"/>
              <a:t>2.6.2025.</a:t>
            </a:fld>
            <a:endParaRPr lang="en-US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111CFDC9-6BBB-E15F-1DA4-52A5882448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Određivanje sastava metagenomskog uzorka</a:t>
            </a:r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A91102E7-E557-11C1-D747-33204A273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EBF8-DAFB-4EC8-B530-1BA51DA73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507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39AEF185-8856-67AC-F8FC-18DF476FE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Rezervirano mjesto slike 2">
            <a:extLst>
              <a:ext uri="{FF2B5EF4-FFF2-40B4-BE49-F238E27FC236}">
                <a16:creationId xmlns:a16="http://schemas.microsoft.com/office/drawing/2014/main" id="{0EA1EF8C-A5AD-0D9A-9344-8589F0C70D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Rezervirano mjesto teksta 3">
            <a:extLst>
              <a:ext uri="{FF2B5EF4-FFF2-40B4-BE49-F238E27FC236}">
                <a16:creationId xmlns:a16="http://schemas.microsoft.com/office/drawing/2014/main" id="{F276FCEA-C9F5-2C5C-6047-0E075A72E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r-HR"/>
              <a:t>Kliknite da biste uredili matrice</a:t>
            </a:r>
          </a:p>
        </p:txBody>
      </p:sp>
      <p:sp>
        <p:nvSpPr>
          <p:cNvPr id="5" name="Rezervirano mjesto datuma 4">
            <a:extLst>
              <a:ext uri="{FF2B5EF4-FFF2-40B4-BE49-F238E27FC236}">
                <a16:creationId xmlns:a16="http://schemas.microsoft.com/office/drawing/2014/main" id="{41A2C963-5379-96B6-DA22-85DFDDD4F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D60270-3433-49E6-BA7E-68845CC99B72}" type="datetime1">
              <a:rPr lang="hr-HR" smtClean="0"/>
              <a:t>2.6.2025.</a:t>
            </a:fld>
            <a:endParaRPr lang="en-US"/>
          </a:p>
        </p:txBody>
      </p:sp>
      <p:sp>
        <p:nvSpPr>
          <p:cNvPr id="6" name="Rezervirano mjesto podnožja 5">
            <a:extLst>
              <a:ext uri="{FF2B5EF4-FFF2-40B4-BE49-F238E27FC236}">
                <a16:creationId xmlns:a16="http://schemas.microsoft.com/office/drawing/2014/main" id="{AD36C483-F45E-746D-0A3C-A6BD12F7D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Određivanje sastava metagenomskog uzorka</a:t>
            </a:r>
          </a:p>
        </p:txBody>
      </p:sp>
      <p:sp>
        <p:nvSpPr>
          <p:cNvPr id="7" name="Rezervirano mjesto broja slajda 6">
            <a:extLst>
              <a:ext uri="{FF2B5EF4-FFF2-40B4-BE49-F238E27FC236}">
                <a16:creationId xmlns:a16="http://schemas.microsoft.com/office/drawing/2014/main" id="{A9DD8E87-B1C2-F81D-A4A7-4080F2B93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EBF8-DAFB-4EC8-B530-1BA51DA73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05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>
            <a:extLst>
              <a:ext uri="{FF2B5EF4-FFF2-40B4-BE49-F238E27FC236}">
                <a16:creationId xmlns:a16="http://schemas.microsoft.com/office/drawing/2014/main" id="{04E4A6B5-C304-6F2A-B1C9-130EFF358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/>
              <a:t>Kliknite da biste uredili stil naslova matrice</a:t>
            </a:r>
            <a:endParaRPr lang="en-US"/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5AF60F48-9355-A217-EB7E-FDC40C009E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/>
              <a:t>Kliknite da biste uredili matrice</a:t>
            </a:r>
          </a:p>
          <a:p>
            <a:pPr lvl="1"/>
            <a:r>
              <a:rPr lang="hr-HR"/>
              <a:t>Druga razina</a:t>
            </a:r>
          </a:p>
          <a:p>
            <a:pPr lvl="2"/>
            <a:r>
              <a:rPr lang="hr-HR"/>
              <a:t>Treća razina</a:t>
            </a:r>
          </a:p>
          <a:p>
            <a:pPr lvl="3"/>
            <a:r>
              <a:rPr lang="hr-HR"/>
              <a:t>Četvrta razina</a:t>
            </a:r>
          </a:p>
          <a:p>
            <a:pPr lvl="4"/>
            <a:r>
              <a:rPr lang="hr-HR"/>
              <a:t>Peta razina stilove teksta</a:t>
            </a:r>
            <a:endParaRPr lang="en-US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7CA82C33-E7C1-9034-EAA7-3DD2A8D974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029472-F7A5-4259-A51B-66EC73F1DB99}" type="datetime1">
              <a:rPr lang="hr-HR" smtClean="0"/>
              <a:t>2.6.2025.</a:t>
            </a:fld>
            <a:endParaRPr lang="en-US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362F0B40-345E-9DFF-1267-C2FADE793F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Određivanje sastava metagenomskog uzorka</a:t>
            </a:r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7990E349-2F02-0647-7498-52473D9404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9DEBF8-DAFB-4EC8-B530-1BA51DA73B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937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media.tenor.com/u0a4cLZKbdEAAAAe/chernobyl-not-great-not-terrible.png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058E1783-D275-6DDE-6B76-5339D5156F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r-HR" noProof="0" dirty="0"/>
              <a:t>Određivanje sastava </a:t>
            </a:r>
            <a:r>
              <a:rPr lang="hr-HR" noProof="0" dirty="0" err="1"/>
              <a:t>metagenomskog</a:t>
            </a:r>
            <a:r>
              <a:rPr lang="hr-HR" noProof="0" dirty="0"/>
              <a:t> uzorka</a:t>
            </a:r>
          </a:p>
        </p:txBody>
      </p:sp>
      <p:sp>
        <p:nvSpPr>
          <p:cNvPr id="3" name="Podnaslov 2">
            <a:extLst>
              <a:ext uri="{FF2B5EF4-FFF2-40B4-BE49-F238E27FC236}">
                <a16:creationId xmlns:a16="http://schemas.microsoft.com/office/drawing/2014/main" id="{3747A875-4120-F78F-F2CC-1C0D4B54E1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r-HR" noProof="0" dirty="0"/>
              <a:t>Roko Barišić, Domagoj Marić</a:t>
            </a:r>
          </a:p>
        </p:txBody>
      </p:sp>
    </p:spTree>
    <p:extLst>
      <p:ext uri="{BB962C8B-B14F-4D97-AF65-F5344CB8AC3E}">
        <p14:creationId xmlns:p14="http://schemas.microsoft.com/office/powerpoint/2010/main" val="1369350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F2871B5-6FC3-AA59-CA80-568779DF2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Motivacija</a:t>
            </a:r>
            <a:endParaRPr lang="en-US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2EC48E9B-3C99-8D4A-75F9-628BE9D8C8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zanima nas:</a:t>
            </a:r>
          </a:p>
          <a:p>
            <a:pPr lvl="1"/>
            <a:r>
              <a:rPr lang="hr-HR" dirty="0"/>
              <a:t>čega ima u zemlji u koju sadimo povrće?</a:t>
            </a:r>
          </a:p>
          <a:p>
            <a:pPr lvl="1"/>
            <a:r>
              <a:rPr lang="hr-HR" dirty="0"/>
              <a:t>čega ima u moru?</a:t>
            </a:r>
          </a:p>
          <a:p>
            <a:pPr lvl="1"/>
            <a:r>
              <a:rPr lang="hr-HR" dirty="0"/>
              <a:t>zašto smo bolesni?</a:t>
            </a:r>
            <a:endParaRPr lang="en-US" dirty="0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DACA1245-2F91-ECC2-3205-64CFE86C9C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E4E5D-7222-4ADD-881B-BE611B6765E7}" type="datetime1">
              <a:rPr lang="hr-HR" smtClean="0"/>
              <a:t>2.6.2025.</a:t>
            </a:fld>
            <a:endParaRPr lang="en-US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BCC8D79D-34D5-1734-AB9B-2E576A8DE2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Određivanje sastava metagenomskog uzorka</a:t>
            </a:r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0F7CE494-895A-D444-692D-06B3936EC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EBF8-DAFB-4EC8-B530-1BA51DA73B1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4797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A2A8D704-4DFD-7654-CE3C-F77EE2046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Distribucijski vektori</a:t>
            </a:r>
            <a:endParaRPr lang="en-US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D8E525F9-0A37-1431-6D46-A81119E5D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„</a:t>
            </a:r>
            <a:r>
              <a:rPr lang="hr-HR" dirty="0" err="1"/>
              <a:t>genomski</a:t>
            </a:r>
            <a:r>
              <a:rPr lang="hr-HR" dirty="0"/>
              <a:t> otisak prsta”</a:t>
            </a:r>
            <a:endParaRPr lang="en-US" dirty="0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EA23AFEC-60A6-1044-CA39-3DA126C63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060C-F300-4F9D-ADA5-A590A9A3763C}" type="datetime1">
              <a:rPr lang="hr-HR" smtClean="0"/>
              <a:t>2.6.2025.</a:t>
            </a:fld>
            <a:endParaRPr lang="en-US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0226712F-C311-8E76-13A1-0B75EF944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Određivanje sastava metagenomskog uzorka</a:t>
            </a:r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D74DA96C-D9D7-E6D5-C432-569F4FA91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EBF8-DAFB-4EC8-B530-1BA51DA73B1D}" type="slidenum">
              <a:rPr lang="en-US" smtClean="0"/>
              <a:t>3</a:t>
            </a:fld>
            <a:endParaRPr lang="en-US"/>
          </a:p>
        </p:txBody>
      </p:sp>
      <p:pic>
        <p:nvPicPr>
          <p:cNvPr id="8" name="Slika 7">
            <a:extLst>
              <a:ext uri="{FF2B5EF4-FFF2-40B4-BE49-F238E27FC236}">
                <a16:creationId xmlns:a16="http://schemas.microsoft.com/office/drawing/2014/main" id="{5D5FF84B-0F84-B85E-E74A-9268F90D2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0581" y="1376513"/>
            <a:ext cx="5140037" cy="3952570"/>
          </a:xfrm>
          <a:prstGeom prst="rect">
            <a:avLst/>
          </a:prstGeom>
        </p:spPr>
      </p:pic>
      <p:sp>
        <p:nvSpPr>
          <p:cNvPr id="9" name="TekstniOkvir 8">
            <a:extLst>
              <a:ext uri="{FF2B5EF4-FFF2-40B4-BE49-F238E27FC236}">
                <a16:creationId xmlns:a16="http://schemas.microsoft.com/office/drawing/2014/main" id="{1D458815-613F-B039-5C87-DC993AF56840}"/>
              </a:ext>
            </a:extLst>
          </p:cNvPr>
          <p:cNvSpPr txBox="1"/>
          <p:nvPr/>
        </p:nvSpPr>
        <p:spPr>
          <a:xfrm>
            <a:off x="6942914" y="5565058"/>
            <a:ext cx="42377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r-HR" sz="1400" b="1" dirty="0"/>
              <a:t>Slika 1. </a:t>
            </a:r>
            <a:r>
              <a:rPr lang="hr-HR" sz="1400" dirty="0"/>
              <a:t>Konstrukcija distribucijskog vektora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274824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8B80DC39-4760-017B-690D-E0D75BBBE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err="1"/>
              <a:t>Kosinusna</a:t>
            </a:r>
            <a:r>
              <a:rPr lang="hr-HR" dirty="0"/>
              <a:t> sličnost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ezervirano mjesto sadržaja 2">
                <a:extLst>
                  <a:ext uri="{FF2B5EF4-FFF2-40B4-BE49-F238E27FC236}">
                    <a16:creationId xmlns:a16="http://schemas.microsoft.com/office/drawing/2014/main" id="{79A5A36B-1AF0-6FBA-56BB-5DA21E34CA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hr-HR" sz="180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𝑠𝑖𝑚</m:t>
                    </m:r>
                    <m:d>
                      <m:d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  <m:r>
                      <a:rPr lang="hr-H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hr-HR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cos</m:t>
                    </m:r>
                    <m:r>
                      <a:rPr lang="hr-HR" sz="180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⁡</m:t>
                    </m:r>
                    <m:r>
                      <a:rPr lang="hr-H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hr-HR" sz="1800" i="1" smtClean="0"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𝜃</m:t>
                    </m:r>
                    <m:r>
                      <a:rPr lang="hr-HR" sz="1800" i="1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)=</m:t>
                    </m:r>
                    <m:f>
                      <m:fPr>
                        <m:ctrlPr>
                          <a:rPr lang="en-US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fPr>
                      <m:num>
                        <m: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  <m: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⋅</m:t>
                        </m:r>
                        <m: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num>
                      <m:den>
                        <m:d>
                          <m:dPr>
                            <m:begChr m:val="‖"/>
                            <m:endChr m:val="‖"/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hr-H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𝐴</m:t>
                            </m:r>
                          </m:e>
                        </m:d>
                        <m:r>
                          <a:rPr lang="hr-HR" sz="1800" i="1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⋅</m:t>
                        </m:r>
                        <m:d>
                          <m:dPr>
                            <m:begChr m:val="‖"/>
                            <m:endChr m:val="‖"/>
                            <m:ctrlPr>
                              <a:rPr lang="en-US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hr-HR" sz="18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𝐵</m:t>
                            </m:r>
                          </m:e>
                        </m:d>
                      </m:den>
                    </m:f>
                  </m:oMath>
                </a14:m>
                <a:endParaRPr lang="en-US" sz="1800" dirty="0">
                  <a:effectLst/>
                  <a:latin typeface="Arial" panose="020B060402020202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hr-HR" sz="1800" i="1" kern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𝐴</m:t>
                    </m:r>
                    <m:r>
                      <a:rPr lang="hr-HR" sz="1800" i="1" kern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⋅</m:t>
                    </m:r>
                    <m:r>
                      <a:rPr lang="hr-HR" sz="1800" i="1" kern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𝐵</m:t>
                    </m:r>
                    <m:r>
                      <a:rPr lang="hr-HR" sz="1800" i="1" kern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 </m:t>
                    </m:r>
                    <m:nary>
                      <m:naryPr>
                        <m:chr m:val="∑"/>
                        <m:limLoc m:val="undOvr"/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hr-HR" sz="1800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hr-HR" sz="1800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=1</m:t>
                        </m:r>
                      </m:sub>
                      <m:sup>
                        <m:r>
                          <a:rPr lang="hr-HR" sz="1800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𝑛</m:t>
                        </m:r>
                      </m:sup>
                      <m:e>
                        <m:r>
                          <a:rPr lang="hr-HR" sz="1800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𝑎</m:t>
                        </m:r>
                        <m:r>
                          <a:rPr lang="hr-HR" sz="1800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ᵢ​⋅</m:t>
                        </m:r>
                        <m:r>
                          <a:rPr lang="hr-HR" sz="1800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𝑏</m:t>
                        </m:r>
                        <m:r>
                          <a:rPr lang="hr-HR" sz="1800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ᵢ​​</m:t>
                        </m:r>
                      </m:e>
                    </m:nary>
                  </m:oMath>
                </a14:m>
                <a:endParaRPr lang="hr-HR" dirty="0"/>
              </a:p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0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r-HR" sz="1400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</m:d>
                    <m:r>
                      <a:rPr lang="hr-HR" sz="1400" i="1" ker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hr-HR" sz="1400" i="1" ker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hr-HR" sz="1400" i="1" ker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hr-HR" sz="1400" i="1" ker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r-HR" sz="14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𝑎</m:t>
                                </m:r>
                                <m:r>
                                  <a:rPr lang="hr-HR" sz="14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ᵢ</m:t>
                                </m:r>
                              </m:e>
                              <m:sup>
                                <m:r>
                                  <a:rPr lang="hr-HR" sz="14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hr-HR" dirty="0"/>
              </a:p>
              <a:p>
                <a14:m>
                  <m:oMath xmlns:m="http://schemas.openxmlformats.org/officeDocument/2006/math">
                    <m:d>
                      <m:dPr>
                        <m:begChr m:val="‖"/>
                        <m:endChr m:val="‖"/>
                        <m:ctrlPr>
                          <a:rPr lang="en-US" sz="20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r-HR" sz="1400" i="1" ker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</m:d>
                    <m:r>
                      <a:rPr lang="hr-HR" sz="1400" i="1" ker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sz="2000" i="1">
                            <a:effectLst/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nary>
                          <m:naryPr>
                            <m:chr m:val="∑"/>
                            <m:limLoc m:val="undOvr"/>
                            <m:ctrlPr>
                              <a:rPr lang="en-US" sz="20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hr-HR" sz="1400" i="1" ker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hr-HR" sz="1400" i="1" ker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hr-HR" sz="1400" i="1" kern="0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0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hr-HR" sz="14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𝑏</m:t>
                                </m:r>
                                <m:r>
                                  <a:rPr lang="hr-HR" sz="14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ᵢ</m:t>
                                </m:r>
                              </m:e>
                              <m:sup>
                                <m:r>
                                  <a:rPr lang="hr-HR" sz="1400" i="1" kern="0">
                                    <a:effectLst/>
                                    <a:latin typeface="Cambria Math" panose="02040503050406030204" pitchFamily="18" charset="0"/>
                                    <a:ea typeface="Times New Roman" panose="02020603050405020304" pitchFamily="18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ra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Rezervirano mjesto sadržaja 2">
                <a:extLst>
                  <a:ext uri="{FF2B5EF4-FFF2-40B4-BE49-F238E27FC236}">
                    <a16:creationId xmlns:a16="http://schemas.microsoft.com/office/drawing/2014/main" id="{79A5A36B-1AF0-6FBA-56BB-5DA21E34CA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57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3C4CD579-43D4-1CD5-E060-4CA5AA3C47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060C-F300-4F9D-ADA5-A590A9A3763C}" type="datetime1">
              <a:rPr lang="hr-HR" smtClean="0"/>
              <a:t>2.6.2025.</a:t>
            </a:fld>
            <a:endParaRPr lang="en-US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FB5E0177-F947-DDB3-6202-BADE95496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Određivanje sastava metagenomskog uzorka</a:t>
            </a:r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C21208CD-D701-F0D6-0AA5-68229CDB3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EBF8-DAFB-4EC8-B530-1BA51DA73B1D}" type="slidenum">
              <a:rPr lang="en-US" smtClean="0"/>
              <a:t>4</a:t>
            </a:fld>
            <a:endParaRPr lang="en-US"/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24AB47B8-AA95-A8CA-4D22-9052C25BA2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1923" y="1646238"/>
            <a:ext cx="3962953" cy="3419952"/>
          </a:xfrm>
          <a:prstGeom prst="rect">
            <a:avLst/>
          </a:prstGeom>
        </p:spPr>
      </p:pic>
      <p:sp>
        <p:nvSpPr>
          <p:cNvPr id="12" name="TekstniOkvir 11">
            <a:extLst>
              <a:ext uri="{FF2B5EF4-FFF2-40B4-BE49-F238E27FC236}">
                <a16:creationId xmlns:a16="http://schemas.microsoft.com/office/drawing/2014/main" id="{BD148E2D-3902-A3EE-3284-2A590220B360}"/>
              </a:ext>
            </a:extLst>
          </p:cNvPr>
          <p:cNvSpPr txBox="1"/>
          <p:nvPr/>
        </p:nvSpPr>
        <p:spPr>
          <a:xfrm>
            <a:off x="6666271" y="526807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800" b="1" dirty="0"/>
              <a:t>Slika 2. </a:t>
            </a:r>
            <a:r>
              <a:rPr lang="hr-HR" sz="1800" dirty="0" err="1"/>
              <a:t>Kosinusna</a:t>
            </a:r>
            <a:r>
              <a:rPr lang="hr-HR" sz="1800" dirty="0"/>
              <a:t> sličnost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68705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7398F9D2-D363-889C-7989-EF6C4A61E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Programska implementacija</a:t>
            </a:r>
            <a:endParaRPr lang="en-US" dirty="0"/>
          </a:p>
        </p:txBody>
      </p:sp>
      <p:pic>
        <p:nvPicPr>
          <p:cNvPr id="8" name="Rezervirano mjesto sadržaja 7" descr="Slika na kojoj se prikazuje snimka zaslona, kvadrat, dizajn">
            <a:extLst>
              <a:ext uri="{FF2B5EF4-FFF2-40B4-BE49-F238E27FC236}">
                <a16:creationId xmlns:a16="http://schemas.microsoft.com/office/drawing/2014/main" id="{6C493FC7-7903-0277-6291-E1CB38894F0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4987" y="1690688"/>
            <a:ext cx="8582025" cy="4295775"/>
          </a:xfrm>
        </p:spPr>
      </p:pic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7A29D191-A510-483F-CB36-C7FD3F221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060C-F300-4F9D-ADA5-A590A9A3763C}" type="datetime1">
              <a:rPr lang="hr-HR" smtClean="0"/>
              <a:t>2.6.2025.</a:t>
            </a:fld>
            <a:endParaRPr lang="en-US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FA2B4BF4-6AB7-E69F-3D52-DA603049E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Određivanje sastava metagenomskog uzorka</a:t>
            </a:r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27F92502-0114-7600-2F7B-05A3526B35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EBF8-DAFB-4EC8-B530-1BA51DA73B1D}" type="slidenum">
              <a:rPr lang="en-US" smtClean="0"/>
              <a:t>5</a:t>
            </a:fld>
            <a:endParaRPr lang="en-US"/>
          </a:p>
        </p:txBody>
      </p:sp>
      <p:sp>
        <p:nvSpPr>
          <p:cNvPr id="10" name="TekstniOkvir 9">
            <a:extLst>
              <a:ext uri="{FF2B5EF4-FFF2-40B4-BE49-F238E27FC236}">
                <a16:creationId xmlns:a16="http://schemas.microsoft.com/office/drawing/2014/main" id="{72809469-42FB-8956-EF9E-C9B63FEDF06F}"/>
              </a:ext>
            </a:extLst>
          </p:cNvPr>
          <p:cNvSpPr txBox="1"/>
          <p:nvPr/>
        </p:nvSpPr>
        <p:spPr>
          <a:xfrm>
            <a:off x="3320846" y="529190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800" b="1" dirty="0"/>
              <a:t>Slika 3. </a:t>
            </a:r>
            <a:r>
              <a:rPr lang="hr-HR" sz="1800" dirty="0"/>
              <a:t>Struktura programske implementacije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7113618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9957B18-8056-FC93-4720-DA30C5A2E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Evaluacija i efikasnost</a:t>
            </a:r>
            <a:endParaRPr lang="en-US" dirty="0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6D8AAA04-100D-2E6D-860C-B2C35F182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060C-F300-4F9D-ADA5-A590A9A3763C}" type="datetime1">
              <a:rPr lang="hr-HR" smtClean="0"/>
              <a:t>2.6.2025.</a:t>
            </a:fld>
            <a:endParaRPr lang="en-US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16C8D5DD-2E07-D44D-AD9E-E5D10AF65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Određivanje sastava metagenomskog uzorka</a:t>
            </a:r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ED575ED7-23A1-74D4-7F29-4CBD72B68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EBF8-DAFB-4EC8-B530-1BA51DA73B1D}" type="slidenum">
              <a:rPr lang="en-US" smtClean="0"/>
              <a:t>6</a:t>
            </a:fld>
            <a:endParaRPr lang="en-US"/>
          </a:p>
        </p:txBody>
      </p:sp>
      <p:sp>
        <p:nvSpPr>
          <p:cNvPr id="7" name="Rezervirano mjesto sadržaja 6">
            <a:extLst>
              <a:ext uri="{FF2B5EF4-FFF2-40B4-BE49-F238E27FC236}">
                <a16:creationId xmlns:a16="http://schemas.microsoft.com/office/drawing/2014/main" id="{298500A5-9DA0-D709-D18F-7514B4823C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r-HR" dirty="0"/>
              <a:t>Minimap2</a:t>
            </a:r>
          </a:p>
          <a:p>
            <a:pPr lvl="1"/>
            <a:r>
              <a:rPr lang="hr-HR" dirty="0"/>
              <a:t> njegove mane</a:t>
            </a:r>
          </a:p>
          <a:p>
            <a:r>
              <a:rPr lang="hr-HR" dirty="0"/>
              <a:t>potrebna optimizacija (vremenska)</a:t>
            </a:r>
          </a:p>
        </p:txBody>
      </p:sp>
      <p:pic>
        <p:nvPicPr>
          <p:cNvPr id="1028" name="Picture 4" descr="Chernobyl Not Great Not Terrible GIF - Chernobyl Not Great Not Terrible Its  Okay - Discover &amp; Share GIFs">
            <a:extLst>
              <a:ext uri="{FF2B5EF4-FFF2-40B4-BE49-F238E27FC236}">
                <a16:creationId xmlns:a16="http://schemas.microsoft.com/office/drawing/2014/main" id="{7BCDCB47-725C-43C9-AD60-CB2F47A64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351326"/>
            <a:ext cx="5173323" cy="25543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kstniOkvir 8">
            <a:extLst>
              <a:ext uri="{FF2B5EF4-FFF2-40B4-BE49-F238E27FC236}">
                <a16:creationId xmlns:a16="http://schemas.microsoft.com/office/drawing/2014/main" id="{8AD848BA-BEF9-87AD-1121-48A0CFFF7E20}"/>
              </a:ext>
            </a:extLst>
          </p:cNvPr>
          <p:cNvSpPr txBox="1"/>
          <p:nvPr/>
        </p:nvSpPr>
        <p:spPr>
          <a:xfrm>
            <a:off x="2379407" y="56260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800" b="1" dirty="0"/>
              <a:t>Slika 4. </a:t>
            </a:r>
            <a:r>
              <a:rPr lang="hr-HR" sz="1800" dirty="0"/>
              <a:t>Je li ova me</a:t>
            </a:r>
            <a:r>
              <a:rPr lang="hr-HR" dirty="0"/>
              <a:t>toda precizna?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4015339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DC0384C5-F152-84F4-0083-76E4D019F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Hvala na pažnji!</a:t>
            </a:r>
            <a:endParaRPr lang="en-US" dirty="0"/>
          </a:p>
        </p:txBody>
      </p:sp>
      <p:sp>
        <p:nvSpPr>
          <p:cNvPr id="3" name="Rezervirano mjesto teksta 2">
            <a:extLst>
              <a:ext uri="{FF2B5EF4-FFF2-40B4-BE49-F238E27FC236}">
                <a16:creationId xmlns:a16="http://schemas.microsoft.com/office/drawing/2014/main" id="{03F7AE02-63C4-845D-CAA8-5DFDD4EAC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8712AAA5-2A8D-B7AC-2570-4D016A199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6D5FEA-2EA2-4A9D-84D4-96D3ECA7B220}" type="datetime1">
              <a:rPr lang="hr-HR" smtClean="0"/>
              <a:t>2.6.2025.</a:t>
            </a:fld>
            <a:endParaRPr lang="en-US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25109884-45F3-3235-1711-80D83B64FA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Određivanje sastava metagenomskog uzorka</a:t>
            </a:r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7805B04C-05DA-7475-B962-4E704CE6D3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EBF8-DAFB-4EC8-B530-1BA51DA73B1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7458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>
            <a:extLst>
              <a:ext uri="{FF2B5EF4-FFF2-40B4-BE49-F238E27FC236}">
                <a16:creationId xmlns:a16="http://schemas.microsoft.com/office/drawing/2014/main" id="{9E23175D-573C-ED81-1851-7B08C2C568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/>
              <a:t>Literatura</a:t>
            </a:r>
            <a:endParaRPr lang="en-US" dirty="0"/>
          </a:p>
        </p:txBody>
      </p:sp>
      <p:sp>
        <p:nvSpPr>
          <p:cNvPr id="3" name="Rezervirano mjesto sadržaja 2">
            <a:extLst>
              <a:ext uri="{FF2B5EF4-FFF2-40B4-BE49-F238E27FC236}">
                <a16:creationId xmlns:a16="http://schemas.microsoft.com/office/drawing/2014/main" id="{896202E9-07E4-C9AD-7198-433F210B45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hr-HR" sz="2400" dirty="0"/>
              <a:t>R. Barišić, D. Marić, „</a:t>
            </a:r>
            <a:r>
              <a:rPr lang="en-US" sz="2400" dirty="0" err="1"/>
              <a:t>Određivanje</a:t>
            </a:r>
            <a:r>
              <a:rPr lang="en-US" sz="2400" dirty="0"/>
              <a:t> </a:t>
            </a:r>
            <a:r>
              <a:rPr lang="en-US" sz="2400" dirty="0" err="1"/>
              <a:t>sastava</a:t>
            </a:r>
            <a:r>
              <a:rPr lang="en-US" sz="2400" dirty="0"/>
              <a:t> </a:t>
            </a:r>
            <a:r>
              <a:rPr lang="en-US" sz="2400" dirty="0" err="1"/>
              <a:t>metagenomskog</a:t>
            </a:r>
            <a:r>
              <a:rPr lang="en-US" sz="2400" dirty="0"/>
              <a:t> </a:t>
            </a:r>
            <a:r>
              <a:rPr lang="en-US" sz="2400" dirty="0" err="1"/>
              <a:t>uzorka</a:t>
            </a:r>
            <a:r>
              <a:rPr lang="en-US" sz="2400" dirty="0"/>
              <a:t> </a:t>
            </a:r>
            <a:r>
              <a:rPr lang="hr-HR" sz="2400" dirty="0"/>
              <a:t>”. 2025.</a:t>
            </a:r>
          </a:p>
          <a:p>
            <a:r>
              <a:rPr lang="en-US" sz="2400" dirty="0">
                <a:hlinkClick r:id="rId2"/>
              </a:rPr>
              <a:t>https://media.tenor.com/u0a4cLZKbdEAAAAe/chernobyl-not-great-not-terrible.png</a:t>
            </a:r>
            <a:endParaRPr lang="en-US" sz="2400" dirty="0"/>
          </a:p>
        </p:txBody>
      </p:sp>
      <p:sp>
        <p:nvSpPr>
          <p:cNvPr id="4" name="Rezervirano mjesto datuma 3">
            <a:extLst>
              <a:ext uri="{FF2B5EF4-FFF2-40B4-BE49-F238E27FC236}">
                <a16:creationId xmlns:a16="http://schemas.microsoft.com/office/drawing/2014/main" id="{50BBFB7C-7518-EC3E-38F5-024641788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3060C-F300-4F9D-ADA5-A590A9A3763C}" type="datetime1">
              <a:rPr lang="hr-HR" smtClean="0"/>
              <a:t>2.6.2025.</a:t>
            </a:fld>
            <a:endParaRPr lang="en-US"/>
          </a:p>
        </p:txBody>
      </p:sp>
      <p:sp>
        <p:nvSpPr>
          <p:cNvPr id="5" name="Rezervirano mjesto podnožja 4">
            <a:extLst>
              <a:ext uri="{FF2B5EF4-FFF2-40B4-BE49-F238E27FC236}">
                <a16:creationId xmlns:a16="http://schemas.microsoft.com/office/drawing/2014/main" id="{0F9813E0-67F3-F574-6B0C-D89534C08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Određivanje sastava metagenomskog uzorka</a:t>
            </a:r>
          </a:p>
        </p:txBody>
      </p:sp>
      <p:sp>
        <p:nvSpPr>
          <p:cNvPr id="6" name="Rezervirano mjesto broja slajda 5">
            <a:extLst>
              <a:ext uri="{FF2B5EF4-FFF2-40B4-BE49-F238E27FC236}">
                <a16:creationId xmlns:a16="http://schemas.microsoft.com/office/drawing/2014/main" id="{486F4AF4-04E5-328D-F5FF-2263E538B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9DEBF8-DAFB-4EC8-B530-1BA51DA73B1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2821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sustava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176</Words>
  <Application>Microsoft Office PowerPoint</Application>
  <PresentationFormat>Široki zaslon</PresentationFormat>
  <Paragraphs>48</Paragraphs>
  <Slides>8</Slides>
  <Notes>0</Notes>
  <HiddenSlides>0</HiddenSlides>
  <MMClips>0</MMClips>
  <ScaleCrop>false</ScaleCrop>
  <HeadingPairs>
    <vt:vector size="6" baseType="variant">
      <vt:variant>
        <vt:lpstr>Korišteni fontovi</vt:lpstr>
      </vt:variant>
      <vt:variant>
        <vt:i4>4</vt:i4>
      </vt:variant>
      <vt:variant>
        <vt:lpstr>Tema</vt:lpstr>
      </vt:variant>
      <vt:variant>
        <vt:i4>1</vt:i4>
      </vt:variant>
      <vt:variant>
        <vt:lpstr>Naslovi slajdova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Cambria Math</vt:lpstr>
      <vt:lpstr>Tema sustava Office</vt:lpstr>
      <vt:lpstr>Određivanje sastava metagenomskog uzorka</vt:lpstr>
      <vt:lpstr>Motivacija</vt:lpstr>
      <vt:lpstr>Distribucijski vektori</vt:lpstr>
      <vt:lpstr>Kosinusna sličnost</vt:lpstr>
      <vt:lpstr>Programska implementacija</vt:lpstr>
      <vt:lpstr>Evaluacija i efikasnost</vt:lpstr>
      <vt:lpstr>Hvala na pažnji!</vt:lpstr>
      <vt:lpstr>Literatura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Roko Barišić</dc:creator>
  <cp:lastModifiedBy>Roko Barišić</cp:lastModifiedBy>
  <cp:revision>1</cp:revision>
  <dcterms:created xsi:type="dcterms:W3CDTF">2025-06-02T20:02:01Z</dcterms:created>
  <dcterms:modified xsi:type="dcterms:W3CDTF">2025-06-02T20:25:29Z</dcterms:modified>
</cp:coreProperties>
</file>