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gif" ContentType="image/gif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0E2333-F194-480A-A61E-B1B13AEDEB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F4346-2819-4A48-AA25-654C54A332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DA8440-A994-4AC7-9E17-95A30BA829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72B84D-A957-410F-B08E-6590A61C9D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33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40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1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0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5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5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5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0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5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D918071-DA2D-44A9-8C12-A6E6A5E0572C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5" name=""/>
          <p:cNvGrpSpPr/>
          <p:nvPr/>
        </p:nvGrpSpPr>
        <p:grpSpPr>
          <a:xfrm>
            <a:off x="360000" y="36000"/>
            <a:ext cx="1080000" cy="5796000"/>
            <a:chOff x="360000" y="36000"/>
            <a:chExt cx="1080000" cy="5796000"/>
          </a:xfrm>
        </p:grpSpPr>
        <p:cxnSp>
          <p:nvCxnSpPr>
            <p:cNvPr id="6" name=""/>
            <p:cNvCxnSpPr>
              <a:stCxn id="7" idx="6"/>
              <a:endCxn id="8" idx="2"/>
            </p:cNvCxnSpPr>
            <p:nvPr/>
          </p:nvCxnSpPr>
          <p:spPr>
            <a:xfrm>
              <a:off x="626040" y="126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" name=""/>
            <p:cNvCxnSpPr>
              <a:stCxn id="10" idx="6"/>
              <a:endCxn id="11" idx="2"/>
            </p:cNvCxnSpPr>
            <p:nvPr/>
          </p:nvCxnSpPr>
          <p:spPr>
            <a:xfrm>
              <a:off x="540000" y="34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" name=""/>
            <p:cNvCxnSpPr>
              <a:stCxn id="13" idx="6"/>
              <a:endCxn id="14" idx="2"/>
            </p:cNvCxnSpPr>
            <p:nvPr/>
          </p:nvCxnSpPr>
          <p:spPr>
            <a:xfrm>
              <a:off x="626040" y="558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" name=""/>
            <p:cNvCxnSpPr>
              <a:stCxn id="16" idx="6"/>
              <a:endCxn id="17" idx="2"/>
            </p:cNvCxnSpPr>
            <p:nvPr/>
          </p:nvCxnSpPr>
          <p:spPr>
            <a:xfrm>
              <a:off x="851040" y="774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8" name=""/>
            <p:cNvCxnSpPr>
              <a:stCxn id="19" idx="6"/>
              <a:endCxn id="20" idx="2"/>
            </p:cNvCxnSpPr>
            <p:nvPr/>
          </p:nvCxnSpPr>
          <p:spPr>
            <a:xfrm>
              <a:off x="851040" y="990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1" name=""/>
            <p:cNvCxnSpPr>
              <a:stCxn id="22" idx="6"/>
              <a:endCxn id="23" idx="2"/>
            </p:cNvCxnSpPr>
            <p:nvPr/>
          </p:nvCxnSpPr>
          <p:spPr>
            <a:xfrm rot="10800000">
              <a:off x="626040" y="1206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4" name=""/>
            <p:cNvCxnSpPr>
              <a:stCxn id="25" idx="6"/>
              <a:endCxn id="26" idx="2"/>
            </p:cNvCxnSpPr>
            <p:nvPr/>
          </p:nvCxnSpPr>
          <p:spPr>
            <a:xfrm rot="10800000">
              <a:off x="540000" y="142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7" name=""/>
            <p:cNvCxnSpPr>
              <a:stCxn id="28" idx="6"/>
              <a:endCxn id="29" idx="2"/>
            </p:cNvCxnSpPr>
            <p:nvPr/>
          </p:nvCxnSpPr>
          <p:spPr>
            <a:xfrm rot="10800000">
              <a:off x="626040" y="1638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0" name=""/>
            <p:cNvCxnSpPr>
              <a:stCxn id="31" idx="6"/>
              <a:endCxn id="32" idx="2"/>
            </p:cNvCxnSpPr>
            <p:nvPr/>
          </p:nvCxnSpPr>
          <p:spPr>
            <a:xfrm rot="10800000">
              <a:off x="851040" y="1854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3" name=""/>
            <p:cNvCxnSpPr>
              <a:stCxn id="34" idx="6"/>
              <a:endCxn id="35" idx="2"/>
            </p:cNvCxnSpPr>
            <p:nvPr/>
          </p:nvCxnSpPr>
          <p:spPr>
            <a:xfrm rot="10800000">
              <a:off x="851040" y="2070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6" name=""/>
            <p:cNvCxnSpPr>
              <a:stCxn id="37" idx="6"/>
              <a:endCxn id="38" idx="2"/>
            </p:cNvCxnSpPr>
            <p:nvPr/>
          </p:nvCxnSpPr>
          <p:spPr>
            <a:xfrm>
              <a:off x="626040" y="2286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9" name=""/>
            <p:cNvCxnSpPr>
              <a:stCxn id="40" idx="6"/>
              <a:endCxn id="41" idx="2"/>
            </p:cNvCxnSpPr>
            <p:nvPr/>
          </p:nvCxnSpPr>
          <p:spPr>
            <a:xfrm>
              <a:off x="540000" y="250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2" name=""/>
            <p:cNvCxnSpPr>
              <a:stCxn id="43" idx="6"/>
              <a:endCxn id="44" idx="2"/>
            </p:cNvCxnSpPr>
            <p:nvPr/>
          </p:nvCxnSpPr>
          <p:spPr>
            <a:xfrm>
              <a:off x="626040" y="2718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5" name=""/>
            <p:cNvCxnSpPr>
              <a:stCxn id="46" idx="6"/>
              <a:endCxn id="47" idx="2"/>
            </p:cNvCxnSpPr>
            <p:nvPr/>
          </p:nvCxnSpPr>
          <p:spPr>
            <a:xfrm>
              <a:off x="851040" y="2934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8" name=""/>
            <p:cNvCxnSpPr>
              <a:stCxn id="49" idx="6"/>
              <a:endCxn id="50" idx="2"/>
            </p:cNvCxnSpPr>
            <p:nvPr/>
          </p:nvCxnSpPr>
          <p:spPr>
            <a:xfrm>
              <a:off x="851040" y="3150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1" name=""/>
            <p:cNvCxnSpPr>
              <a:stCxn id="52" idx="6"/>
              <a:endCxn id="53" idx="2"/>
            </p:cNvCxnSpPr>
            <p:nvPr/>
          </p:nvCxnSpPr>
          <p:spPr>
            <a:xfrm rot="10800000">
              <a:off x="626040" y="3366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4" name=""/>
            <p:cNvCxnSpPr>
              <a:stCxn id="55" idx="6"/>
              <a:endCxn id="56" idx="2"/>
            </p:cNvCxnSpPr>
            <p:nvPr/>
          </p:nvCxnSpPr>
          <p:spPr>
            <a:xfrm rot="10800000">
              <a:off x="540000" y="358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7" name=""/>
            <p:cNvCxnSpPr>
              <a:stCxn id="58" idx="6"/>
              <a:endCxn id="59" idx="2"/>
            </p:cNvCxnSpPr>
            <p:nvPr/>
          </p:nvCxnSpPr>
          <p:spPr>
            <a:xfrm rot="10800000">
              <a:off x="626040" y="3798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0" name=""/>
            <p:cNvCxnSpPr>
              <a:stCxn id="61" idx="6"/>
              <a:endCxn id="62" idx="2"/>
            </p:cNvCxnSpPr>
            <p:nvPr/>
          </p:nvCxnSpPr>
          <p:spPr>
            <a:xfrm rot="10800000">
              <a:off x="851040" y="4014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3" name=""/>
            <p:cNvCxnSpPr>
              <a:stCxn id="64" idx="6"/>
              <a:endCxn id="65" idx="2"/>
            </p:cNvCxnSpPr>
            <p:nvPr/>
          </p:nvCxnSpPr>
          <p:spPr>
            <a:xfrm rot="10800000">
              <a:off x="851040" y="4230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6" name=""/>
            <p:cNvCxnSpPr>
              <a:stCxn id="67" idx="6"/>
              <a:endCxn id="68" idx="2"/>
            </p:cNvCxnSpPr>
            <p:nvPr/>
          </p:nvCxnSpPr>
          <p:spPr>
            <a:xfrm>
              <a:off x="626040" y="4446000"/>
              <a:ext cx="548280" cy="360"/>
            </a:xfrm>
            <a:prstGeom prst="bentConnector3">
              <a:avLst>
                <a:gd name="adj1" fmla="val 1800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9" name=""/>
            <p:cNvCxnSpPr>
              <a:stCxn id="70" idx="6"/>
              <a:endCxn id="71" idx="2"/>
            </p:cNvCxnSpPr>
            <p:nvPr/>
          </p:nvCxnSpPr>
          <p:spPr>
            <a:xfrm>
              <a:off x="540000" y="466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2" name=""/>
            <p:cNvCxnSpPr>
              <a:stCxn id="73" idx="6"/>
              <a:endCxn id="74" idx="2"/>
            </p:cNvCxnSpPr>
            <p:nvPr/>
          </p:nvCxnSpPr>
          <p:spPr>
            <a:xfrm>
              <a:off x="626040" y="4878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5" name=""/>
            <p:cNvCxnSpPr>
              <a:stCxn id="76" idx="6"/>
              <a:endCxn id="77" idx="2"/>
            </p:cNvCxnSpPr>
            <p:nvPr/>
          </p:nvCxnSpPr>
          <p:spPr>
            <a:xfrm>
              <a:off x="851040" y="5094000"/>
              <a:ext cx="98280" cy="360"/>
            </a:xfrm>
            <a:prstGeom prst="bentConnector3">
              <a:avLst>
                <a:gd name="adj1" fmla="val 103308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8" name=""/>
            <p:cNvCxnSpPr>
              <a:stCxn id="79" idx="6"/>
              <a:endCxn id="80" idx="2"/>
            </p:cNvCxnSpPr>
            <p:nvPr/>
          </p:nvCxnSpPr>
          <p:spPr>
            <a:xfrm>
              <a:off x="851040" y="5310000"/>
              <a:ext cx="98280" cy="360"/>
            </a:xfrm>
            <a:prstGeom prst="bentConnector3">
              <a:avLst>
                <a:gd name="adj1" fmla="val 9963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81" name=""/>
            <p:cNvCxnSpPr>
              <a:stCxn id="82" idx="6"/>
              <a:endCxn id="83" idx="2"/>
            </p:cNvCxnSpPr>
            <p:nvPr/>
          </p:nvCxnSpPr>
          <p:spPr>
            <a:xfrm rot="10800000">
              <a:off x="626040" y="5526000"/>
              <a:ext cx="548280" cy="360"/>
            </a:xfrm>
            <a:prstGeom prst="bentConnector3">
              <a:avLst>
                <a:gd name="adj1" fmla="val 18331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84" name=""/>
            <p:cNvCxnSpPr>
              <a:stCxn id="85" idx="6"/>
              <a:endCxn id="86" idx="2"/>
            </p:cNvCxnSpPr>
            <p:nvPr/>
          </p:nvCxnSpPr>
          <p:spPr>
            <a:xfrm rot="10800000">
              <a:off x="540000" y="5742000"/>
              <a:ext cx="720360" cy="360"/>
            </a:xfrm>
            <a:prstGeom prst="bentConnector3">
              <a:avLst>
                <a:gd name="adj1" fmla="val 13800"/>
              </a:avLst>
            </a:prstGeom>
            <a:ln w="18000">
              <a:solidFill>
                <a:srgbClr val="2a6099"/>
              </a:solidFill>
              <a:round/>
            </a:ln>
          </p:spPr>
        </p:cxnSp>
        <p:sp>
          <p:nvSpPr>
            <p:cNvPr id="7" name=""/>
            <p:cNvSpPr/>
            <p:nvPr/>
          </p:nvSpPr>
          <p:spPr>
            <a:xfrm>
              <a:off x="446040" y="36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173960" y="36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360000" y="25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260000" y="25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446040" y="468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1173960" y="468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671040" y="684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948960" y="684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948960" y="900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671040" y="900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2" name=""/>
            <p:cNvSpPr/>
            <p:nvPr/>
          </p:nvSpPr>
          <p:spPr>
            <a:xfrm flipH="1">
              <a:off x="1173960" y="1116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3" name=""/>
            <p:cNvSpPr/>
            <p:nvPr/>
          </p:nvSpPr>
          <p:spPr>
            <a:xfrm flipH="1">
              <a:off x="446040" y="1116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 flipH="1">
              <a:off x="1260000" y="133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6" name=""/>
            <p:cNvSpPr/>
            <p:nvPr/>
          </p:nvSpPr>
          <p:spPr>
            <a:xfrm flipH="1">
              <a:off x="360000" y="133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8" name=""/>
            <p:cNvSpPr/>
            <p:nvPr/>
          </p:nvSpPr>
          <p:spPr>
            <a:xfrm flipH="1">
              <a:off x="1173960" y="1548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9" name=""/>
            <p:cNvSpPr/>
            <p:nvPr/>
          </p:nvSpPr>
          <p:spPr>
            <a:xfrm flipH="1">
              <a:off x="446040" y="1548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1" name=""/>
            <p:cNvSpPr/>
            <p:nvPr/>
          </p:nvSpPr>
          <p:spPr>
            <a:xfrm flipH="1">
              <a:off x="948960" y="1764000"/>
              <a:ext cx="180000" cy="18000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671040" y="1764000"/>
              <a:ext cx="180000" cy="18000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671040" y="1980000"/>
              <a:ext cx="180000" cy="18000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948960" y="1980000"/>
              <a:ext cx="180000" cy="18000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46040" y="2196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173960" y="2196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360000" y="241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260000" y="241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446040" y="2628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173960" y="2628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671040" y="2844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948960" y="2844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948960" y="3060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671040" y="3060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173960" y="3276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446040" y="3276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260000" y="349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360000" y="349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1173960" y="3708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446040" y="3708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1" name=""/>
            <p:cNvSpPr/>
            <p:nvPr/>
          </p:nvSpPr>
          <p:spPr>
            <a:xfrm flipH="1">
              <a:off x="948960" y="3924000"/>
              <a:ext cx="180000" cy="18000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2" name=""/>
            <p:cNvSpPr/>
            <p:nvPr/>
          </p:nvSpPr>
          <p:spPr>
            <a:xfrm flipH="1">
              <a:off x="671040" y="3924000"/>
              <a:ext cx="180000" cy="18000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5" name=""/>
            <p:cNvSpPr/>
            <p:nvPr/>
          </p:nvSpPr>
          <p:spPr>
            <a:xfrm flipH="1">
              <a:off x="671040" y="4140000"/>
              <a:ext cx="180000" cy="18000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4" name=""/>
            <p:cNvSpPr/>
            <p:nvPr/>
          </p:nvSpPr>
          <p:spPr>
            <a:xfrm flipH="1">
              <a:off x="948960" y="4140000"/>
              <a:ext cx="180000" cy="18000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446040" y="4356000"/>
              <a:ext cx="180000" cy="18000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1173960" y="4356000"/>
              <a:ext cx="180000" cy="18000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360000" y="457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1260000" y="457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446040" y="4788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1173960" y="4788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671040" y="5004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48960" y="5004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948960" y="5220000"/>
              <a:ext cx="180000" cy="18000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671040" y="5220000"/>
              <a:ext cx="180000" cy="18000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2" name=""/>
            <p:cNvSpPr/>
            <p:nvPr/>
          </p:nvSpPr>
          <p:spPr>
            <a:xfrm flipH="1">
              <a:off x="1173960" y="5436000"/>
              <a:ext cx="180000" cy="18000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3" name=""/>
            <p:cNvSpPr/>
            <p:nvPr/>
          </p:nvSpPr>
          <p:spPr>
            <a:xfrm flipH="1">
              <a:off x="446040" y="5436000"/>
              <a:ext cx="180000" cy="18000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5" name=""/>
            <p:cNvSpPr/>
            <p:nvPr/>
          </p:nvSpPr>
          <p:spPr>
            <a:xfrm flipH="1">
              <a:off x="1260000" y="5652000"/>
              <a:ext cx="180000" cy="18000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6" name=""/>
            <p:cNvSpPr/>
            <p:nvPr/>
          </p:nvSpPr>
          <p:spPr>
            <a:xfrm flipH="1">
              <a:off x="360000" y="5652000"/>
              <a:ext cx="180000" cy="18000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828800" y="2057400"/>
            <a:ext cx="75438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6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Određivanje sastava metagenomskog uzorka</a:t>
            </a:r>
            <a:endParaRPr b="1" lang="en-US" sz="36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620000" y="2743200"/>
            <a:ext cx="8100000" cy="16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Roko Barišić, Domagoj Marić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3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MOTIVACIJA</a:t>
            </a:r>
            <a:endParaRPr b="1" lang="en-US" sz="33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Metagenomska analiza = složeni </a:t>
            </a: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uzorci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Potreba za brzim taksonomskim </a:t>
            </a: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pristupom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Poravnanje je često skupo i sporo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Fokus: k-mer + kosinusna sličnost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Efikasnost, skalabilnost, primjena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Korišten C++ i bioinformatički alati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Evaluacija metodom referentnog </a:t>
            </a: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poravnanja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Fakultet elektrotehnike i računarstva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66818D-FD4E-40B5-AC54-E4DDD9D8C7F6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02.06.2025.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3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K-MERI I NJIHOVA DISTRIBUCIJA</a:t>
            </a:r>
            <a:endParaRPr b="1" lang="en-US" sz="33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K-mer = niz duljine k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Vektorski prikaz frekvencija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Bez potrebe za poravnanjem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Smanjuje kompleksnost analize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Stabilan opis sekvenci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Osjetljivost na varijacije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Pogodno za velike datasetove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" name="Slika 7" descr=""/>
          <p:cNvPicPr/>
          <p:nvPr/>
        </p:nvPicPr>
        <p:blipFill>
          <a:blip r:embed="rId1"/>
          <a:stretch/>
        </p:blipFill>
        <p:spPr>
          <a:xfrm>
            <a:off x="5943600" y="1531080"/>
            <a:ext cx="3657600" cy="2812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Fakultet elektrotehnike i računarstva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A116F6-E351-4E25-A9BB-4B48D6F3449E}" type="slidenum">
              <a:t>3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02.06.2025.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3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KOSINUSNA SLIČNOST</a:t>
            </a:r>
            <a:endParaRPr b="1" lang="en-US" sz="33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Mjera vektorske sličnosti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Raspon: [-1, 1]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Viša vrijednost = veća sličnost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Ne oslanja se na poravnanje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Efikasna za velike dimenzije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Brza i skalabilna primjena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Pogodna za klasifikaciju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" name="Slika 9" descr=""/>
          <p:cNvPicPr/>
          <p:nvPr/>
        </p:nvPicPr>
        <p:blipFill>
          <a:blip r:embed="rId1"/>
          <a:stretch/>
        </p:blipFill>
        <p:spPr>
          <a:xfrm>
            <a:off x="5572440" y="1368000"/>
            <a:ext cx="3962520" cy="341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Fakultet elektrotehnike i računarstva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EACC7-93E2-4ABB-B246-E3B59BD5DC11}" type="slidenum">
              <a:t>4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02.06.2025.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3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PROGRAMSKA IMPLEMENTACIJA</a:t>
            </a:r>
            <a:endParaRPr b="1" lang="en-US" sz="33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002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" name="Rezervirano mjesto sadržaja 7" descr="Slika na kojoj se prikazuje snimka zaslona, kvadrat, dizajn"/>
          <p:cNvPicPr/>
          <p:nvPr/>
        </p:nvPicPr>
        <p:blipFill>
          <a:blip r:embed="rId1"/>
          <a:stretch/>
        </p:blipFill>
        <p:spPr>
          <a:xfrm>
            <a:off x="2048760" y="1227960"/>
            <a:ext cx="7086600" cy="375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Fakultet elektrotehnike i računarstva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02FED5-AB5D-4125-921A-875A6B0752AE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02.06.2025.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3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EVALUACIJA - MINIMAP2</a:t>
            </a:r>
            <a:endParaRPr b="1" lang="en-US" sz="33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002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Referentno poravnanje s Minimap2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Usporedba s našim rezultatima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Procjena točnosti i poklapanja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Prednosti: brzina, skalabilnost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0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Fakultet elektrotehnike i računarstva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7C08EA-CC6C-4627-B6F9-8D275BA7DF95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02.06.2025.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3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ZAKLJUČAK</a:t>
            </a:r>
            <a:endParaRPr b="1" lang="en-US" sz="33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Mogućnosti optimizacije postoje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Paralelizacija za HPC primjene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Primjena u mikrobiologiji i ekologiji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Potencijal za znanstvena </a:t>
            </a: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istraživanja</a:t>
            </a:r>
            <a:endParaRPr b="0" lang="en-US" sz="20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770440" y="13716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50505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" name="Picture 4" descr="Chernobyl Not Great Not Terrible GIF - Chernobyl Not Great Not Terrible Its  Okay - Discover &amp; Share GIFs"/>
          <p:cNvPicPr/>
          <p:nvPr/>
        </p:nvPicPr>
        <p:blipFill>
          <a:blip r:embed="rId1"/>
          <a:stretch/>
        </p:blipFill>
        <p:spPr>
          <a:xfrm>
            <a:off x="5770440" y="2057400"/>
            <a:ext cx="4029840" cy="19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Fakultet elektrotehnike i računarstva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12991-AB16-4C2C-9FB9-D8B4476B750A}" type="slidenum">
              <a:t>7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02.06.2025.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600200" y="2493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3300" strike="noStrike" u="none">
                <a:solidFill>
                  <a:srgbClr val="050505"/>
                </a:solidFill>
                <a:effectLst/>
                <a:uFillTx/>
                <a:latin typeface="Arial"/>
              </a:rPr>
              <a:t>Hvala vam na pažnji!</a:t>
            </a:r>
            <a:endParaRPr b="1" lang="en-US" sz="3300" strike="noStrike" u="none">
              <a:solidFill>
                <a:srgbClr val="050505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Fakultet elektrotehnike i računarstva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D79F7-123E-44E0-A3E6-BE7930D753E5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>02.06.2025.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34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2025-06-02T22:33:35Z</dcterms:created>
  <dc:creator/>
  <dc:description>This work is licensed under a Creative Commons 0 License.
It makes use of the works of Alexander Wilms.</dc:description>
  <dc:language>en-US</dc:language>
  <cp:lastModifiedBy/>
  <dcterms:modified xsi:type="dcterms:W3CDTF">2025-06-02T23:21:09Z</dcterms:modified>
  <cp:revision>30</cp:revision>
  <dc:subject/>
  <dc:title>DNA</dc:title>
</cp:coreProperties>
</file>