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0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11.xml" ContentType="application/vnd.openxmlformats-officedocument.presentationml.notesSlid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notesSlides/notesSlide14.xml" ContentType="application/vnd.openxmlformats-officedocument.presentationml.notesSlid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40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1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4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5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6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notesSlides/notesSlide17.xml" ContentType="application/vnd.openxmlformats-officedocument.presentationml.notesSlide+xml"/>
  <Override PartName="/ppt/charts/chart47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8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9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50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51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2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notesSlides/notesSlide18.xml" ContentType="application/vnd.openxmlformats-officedocument.presentationml.notesSlide+xml"/>
  <Override PartName="/ppt/charts/chart53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54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5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56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57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8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9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60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61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charts/chart62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charts/chart63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charts/chart64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ppt/charts/chart65.xml" ContentType="application/vnd.openxmlformats-officedocument.drawingml.chart+xml"/>
  <Override PartName="/ppt/charts/style63.xml" ContentType="application/vnd.ms-office.chartstyle+xml"/>
  <Override PartName="/ppt/charts/colors63.xml" ContentType="application/vnd.ms-office.chartcolorstyle+xml"/>
  <Override PartName="/ppt/charts/chart66.xml" ContentType="application/vnd.openxmlformats-officedocument.drawingml.chart+xml"/>
  <Override PartName="/ppt/charts/style64.xml" ContentType="application/vnd.ms-office.chartstyle+xml"/>
  <Override PartName="/ppt/charts/colors64.xml" ContentType="application/vnd.ms-office.chartcolorstyle+xml"/>
  <Override PartName="/ppt/charts/chart67.xml" ContentType="application/vnd.openxmlformats-officedocument.drawingml.chart+xml"/>
  <Override PartName="/ppt/charts/style65.xml" ContentType="application/vnd.ms-office.chartstyle+xml"/>
  <Override PartName="/ppt/charts/colors65.xml" ContentType="application/vnd.ms-office.chartcolorstyle+xml"/>
  <Override PartName="/ppt/notesSlides/notesSlide23.xml" ContentType="application/vnd.openxmlformats-officedocument.presentationml.notesSlide+xml"/>
  <Override PartName="/ppt/charts/chart68.xml" ContentType="application/vnd.openxmlformats-officedocument.drawingml.chart+xml"/>
  <Override PartName="/ppt/charts/style66.xml" ContentType="application/vnd.ms-office.chartstyle+xml"/>
  <Override PartName="/ppt/charts/colors66.xml" ContentType="application/vnd.ms-office.chartcolorstyle+xml"/>
  <Override PartName="/ppt/charts/chart69.xml" ContentType="application/vnd.openxmlformats-officedocument.drawingml.chart+xml"/>
  <Override PartName="/ppt/charts/style67.xml" ContentType="application/vnd.ms-office.chartstyle+xml"/>
  <Override PartName="/ppt/charts/colors67.xml" ContentType="application/vnd.ms-office.chartcolorstyle+xml"/>
  <Override PartName="/ppt/charts/chart70.xml" ContentType="application/vnd.openxmlformats-officedocument.drawingml.chart+xml"/>
  <Override PartName="/ppt/charts/style68.xml" ContentType="application/vnd.ms-office.chartstyle+xml"/>
  <Override PartName="/ppt/charts/colors68.xml" ContentType="application/vnd.ms-office.chartcolorstyle+xml"/>
  <Override PartName="/ppt/charts/chart71.xml" ContentType="application/vnd.openxmlformats-officedocument.drawingml.chart+xml"/>
  <Override PartName="/ppt/charts/style69.xml" ContentType="application/vnd.ms-office.chartstyle+xml"/>
  <Override PartName="/ppt/charts/colors69.xml" ContentType="application/vnd.ms-office.chartcolorstyle+xml"/>
  <Override PartName="/ppt/charts/chart72.xml" ContentType="application/vnd.openxmlformats-officedocument.drawingml.chart+xml"/>
  <Override PartName="/ppt/charts/style70.xml" ContentType="application/vnd.ms-office.chartstyle+xml"/>
  <Override PartName="/ppt/charts/colors70.xml" ContentType="application/vnd.ms-office.chartcolorstyle+xml"/>
  <Override PartName="/ppt/charts/chart73.xml" ContentType="application/vnd.openxmlformats-officedocument.drawingml.chart+xml"/>
  <Override PartName="/ppt/charts/style71.xml" ContentType="application/vnd.ms-office.chartstyle+xml"/>
  <Override PartName="/ppt/charts/colors71.xml" ContentType="application/vnd.ms-office.chartcolorstyle+xml"/>
  <Override PartName="/ppt/notesSlides/notesSlide24.xml" ContentType="application/vnd.openxmlformats-officedocument.presentationml.notesSlide+xml"/>
  <Override PartName="/ppt/charts/chart74.xml" ContentType="application/vnd.openxmlformats-officedocument.drawingml.chart+xml"/>
  <Override PartName="/ppt/charts/style72.xml" ContentType="application/vnd.ms-office.chartstyle+xml"/>
  <Override PartName="/ppt/charts/colors72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75.xml" ContentType="application/vnd.openxmlformats-officedocument.drawingml.chart+xml"/>
  <Override PartName="/ppt/charts/style73.xml" ContentType="application/vnd.ms-office.chartstyle+xml"/>
  <Override PartName="/ppt/charts/colors73.xml" ContentType="application/vnd.ms-office.chartcolorstyle+xml"/>
  <Override PartName="/ppt/charts/chart76.xml" ContentType="application/vnd.openxmlformats-officedocument.drawingml.chart+xml"/>
  <Override PartName="/ppt/charts/style74.xml" ContentType="application/vnd.ms-office.chartstyle+xml"/>
  <Override PartName="/ppt/charts/colors74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77.xml" ContentType="application/vnd.openxmlformats-officedocument.drawingml.chart+xml"/>
  <Override PartName="/ppt/charts/style75.xml" ContentType="application/vnd.ms-office.chartstyle+xml"/>
  <Override PartName="/ppt/charts/colors75.xml" ContentType="application/vnd.ms-office.chartcolorstyle+xml"/>
  <Override PartName="/ppt/charts/chart78.xml" ContentType="application/vnd.openxmlformats-officedocument.drawingml.chart+xml"/>
  <Override PartName="/ppt/charts/style76.xml" ContentType="application/vnd.ms-office.chartstyle+xml"/>
  <Override PartName="/ppt/charts/colors76.xml" ContentType="application/vnd.ms-office.chartcolorstyle+xml"/>
  <Override PartName="/ppt/charts/chart79.xml" ContentType="application/vnd.openxmlformats-officedocument.drawingml.chart+xml"/>
  <Override PartName="/ppt/charts/style77.xml" ContentType="application/vnd.ms-office.chartstyle+xml"/>
  <Override PartName="/ppt/charts/colors77.xml" ContentType="application/vnd.ms-office.chartcolorstyle+xml"/>
  <Override PartName="/ppt/charts/chart80.xml" ContentType="application/vnd.openxmlformats-officedocument.drawingml.chart+xml"/>
  <Override PartName="/ppt/charts/style78.xml" ContentType="application/vnd.ms-office.chartstyle+xml"/>
  <Override PartName="/ppt/charts/colors78.xml" ContentType="application/vnd.ms-office.chartcolorstyle+xml"/>
  <Override PartName="/ppt/charts/chart81.xml" ContentType="application/vnd.openxmlformats-officedocument.drawingml.chart+xml"/>
  <Override PartName="/ppt/charts/style79.xml" ContentType="application/vnd.ms-office.chartstyle+xml"/>
  <Override PartName="/ppt/charts/colors79.xml" ContentType="application/vnd.ms-office.chartcolorstyle+xml"/>
  <Override PartName="/ppt/charts/chart82.xml" ContentType="application/vnd.openxmlformats-officedocument.drawingml.chart+xml"/>
  <Override PartName="/ppt/charts/style80.xml" ContentType="application/vnd.ms-office.chartstyle+xml"/>
  <Override PartName="/ppt/charts/colors80.xml" ContentType="application/vnd.ms-office.chartcolorstyle+xml"/>
  <Override PartName="/ppt/charts/chart83.xml" ContentType="application/vnd.openxmlformats-officedocument.drawingml.chart+xml"/>
  <Override PartName="/ppt/charts/style81.xml" ContentType="application/vnd.ms-office.chartstyle+xml"/>
  <Override PartName="/ppt/charts/colors81.xml" ContentType="application/vnd.ms-office.chartcolorstyle+xml"/>
  <Override PartName="/ppt/charts/chart84.xml" ContentType="application/vnd.openxmlformats-officedocument.drawingml.chart+xml"/>
  <Override PartName="/ppt/charts/style82.xml" ContentType="application/vnd.ms-office.chartstyle+xml"/>
  <Override PartName="/ppt/charts/colors82.xml" ContentType="application/vnd.ms-office.chartcolorstyle+xml"/>
  <Override PartName="/ppt/charts/chart85.xml" ContentType="application/vnd.openxmlformats-officedocument.drawingml.chart+xml"/>
  <Override PartName="/ppt/charts/style83.xml" ContentType="application/vnd.ms-office.chartstyle+xml"/>
  <Override PartName="/ppt/charts/colors83.xml" ContentType="application/vnd.ms-office.chartcolorstyle+xml"/>
  <Override PartName="/ppt/charts/chart86.xml" ContentType="application/vnd.openxmlformats-officedocument.drawingml.chart+xml"/>
  <Override PartName="/ppt/charts/style84.xml" ContentType="application/vnd.ms-office.chartstyle+xml"/>
  <Override PartName="/ppt/charts/colors84.xml" ContentType="application/vnd.ms-office.chartcolorstyle+xml"/>
  <Override PartName="/ppt/charts/chart87.xml" ContentType="application/vnd.openxmlformats-officedocument.drawingml.chart+xml"/>
  <Override PartName="/ppt/charts/style85.xml" ContentType="application/vnd.ms-office.chartstyle+xml"/>
  <Override PartName="/ppt/charts/colors85.xml" ContentType="application/vnd.ms-office.chartcolorstyle+xml"/>
  <Override PartName="/ppt/charts/chart88.xml" ContentType="application/vnd.openxmlformats-officedocument.drawingml.chart+xml"/>
  <Override PartName="/ppt/charts/style86.xml" ContentType="application/vnd.ms-office.chartstyle+xml"/>
  <Override PartName="/ppt/charts/colors86.xml" ContentType="application/vnd.ms-office.chartcolorstyle+xml"/>
  <Override PartName="/ppt/charts/chart89.xml" ContentType="application/vnd.openxmlformats-officedocument.drawingml.chart+xml"/>
  <Override PartName="/ppt/charts/style87.xml" ContentType="application/vnd.ms-office.chartstyle+xml"/>
  <Override PartName="/ppt/charts/colors87.xml" ContentType="application/vnd.ms-office.chartcolorstyle+xml"/>
  <Override PartName="/ppt/charts/chart90.xml" ContentType="application/vnd.openxmlformats-officedocument.drawingml.chart+xml"/>
  <Override PartName="/ppt/charts/style88.xml" ContentType="application/vnd.ms-office.chartstyle+xml"/>
  <Override PartName="/ppt/charts/colors88.xml" ContentType="application/vnd.ms-office.chartcolorstyle+xml"/>
  <Override PartName="/ppt/notesSlides/notesSlide29.xml" ContentType="application/vnd.openxmlformats-officedocument.presentationml.notesSlide+xml"/>
  <Override PartName="/ppt/charts/chart91.xml" ContentType="application/vnd.openxmlformats-officedocument.drawingml.chart+xml"/>
  <Override PartName="/ppt/charts/style89.xml" ContentType="application/vnd.ms-office.chartstyle+xml"/>
  <Override PartName="/ppt/charts/colors89.xml" ContentType="application/vnd.ms-office.chartcolorstyle+xml"/>
  <Override PartName="/ppt/charts/chart92.xml" ContentType="application/vnd.openxmlformats-officedocument.drawingml.chart+xml"/>
  <Override PartName="/ppt/charts/style90.xml" ContentType="application/vnd.ms-office.chartstyle+xml"/>
  <Override PartName="/ppt/charts/colors90.xml" ContentType="application/vnd.ms-office.chartcolorstyle+xml"/>
  <Override PartName="/ppt/charts/chart93.xml" ContentType="application/vnd.openxmlformats-officedocument.drawingml.chart+xml"/>
  <Override PartName="/ppt/charts/style91.xml" ContentType="application/vnd.ms-office.chartstyle+xml"/>
  <Override PartName="/ppt/charts/colors91.xml" ContentType="application/vnd.ms-office.chartcolorstyle+xml"/>
  <Override PartName="/ppt/charts/chart94.xml" ContentType="application/vnd.openxmlformats-officedocument.drawingml.chart+xml"/>
  <Override PartName="/ppt/charts/style92.xml" ContentType="application/vnd.ms-office.chartstyle+xml"/>
  <Override PartName="/ppt/charts/colors92.xml" ContentType="application/vnd.ms-office.chartcolorstyle+xml"/>
  <Override PartName="/ppt/charts/chart95.xml" ContentType="application/vnd.openxmlformats-officedocument.drawingml.chart+xml"/>
  <Override PartName="/ppt/charts/style93.xml" ContentType="application/vnd.ms-office.chartstyle+xml"/>
  <Override PartName="/ppt/charts/colors93.xml" ContentType="application/vnd.ms-office.chartcolorstyle+xml"/>
  <Override PartName="/ppt/charts/chart96.xml" ContentType="application/vnd.openxmlformats-officedocument.drawingml.chart+xml"/>
  <Override PartName="/ppt/charts/style94.xml" ContentType="application/vnd.ms-office.chartstyle+xml"/>
  <Override PartName="/ppt/charts/colors94.xml" ContentType="application/vnd.ms-office.chartcolorstyle+xml"/>
  <Override PartName="/ppt/notesSlides/notesSlide30.xml" ContentType="application/vnd.openxmlformats-officedocument.presentationml.notesSlide+xml"/>
  <Override PartName="/ppt/charts/chart97.xml" ContentType="application/vnd.openxmlformats-officedocument.drawingml.chart+xml"/>
  <Override PartName="/ppt/charts/style95.xml" ContentType="application/vnd.ms-office.chartstyle+xml"/>
  <Override PartName="/ppt/charts/colors95.xml" ContentType="application/vnd.ms-office.chartcolorstyl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98.xml" ContentType="application/vnd.openxmlformats-officedocument.drawingml.chart+xml"/>
  <Override PartName="/ppt/charts/style96.xml" ContentType="application/vnd.ms-office.chartstyle+xml"/>
  <Override PartName="/ppt/charts/colors96.xml" ContentType="application/vnd.ms-office.chartcolorstyle+xml"/>
  <Override PartName="/ppt/charts/chart99.xml" ContentType="application/vnd.openxmlformats-officedocument.drawingml.chart+xml"/>
  <Override PartName="/ppt/charts/style97.xml" ContentType="application/vnd.ms-office.chartstyle+xml"/>
  <Override PartName="/ppt/charts/colors97.xml" ContentType="application/vnd.ms-office.chartcolorstyl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rts/chart100.xml" ContentType="application/vnd.openxmlformats-officedocument.drawingml.chart+xml"/>
  <Override PartName="/ppt/charts/style98.xml" ContentType="application/vnd.ms-office.chartstyle+xml"/>
  <Override PartName="/ppt/charts/colors98.xml" ContentType="application/vnd.ms-office.chartcolorstyle+xml"/>
  <Override PartName="/ppt/charts/chart101.xml" ContentType="application/vnd.openxmlformats-officedocument.drawingml.chart+xml"/>
  <Override PartName="/ppt/charts/style99.xml" ContentType="application/vnd.ms-office.chartstyle+xml"/>
  <Override PartName="/ppt/charts/colors99.xml" ContentType="application/vnd.ms-office.chartcolorstyle+xml"/>
  <Override PartName="/ppt/charts/chart102.xml" ContentType="application/vnd.openxmlformats-officedocument.drawingml.chart+xml"/>
  <Override PartName="/ppt/charts/style100.xml" ContentType="application/vnd.ms-office.chartstyle+xml"/>
  <Override PartName="/ppt/charts/colors100.xml" ContentType="application/vnd.ms-office.chartcolorstyle+xml"/>
  <Override PartName="/ppt/charts/chart103.xml" ContentType="application/vnd.openxmlformats-officedocument.drawingml.chart+xml"/>
  <Override PartName="/ppt/charts/style101.xml" ContentType="application/vnd.ms-office.chartstyle+xml"/>
  <Override PartName="/ppt/charts/colors101.xml" ContentType="application/vnd.ms-office.chartcolorstyle+xml"/>
  <Override PartName="/ppt/charts/chart104.xml" ContentType="application/vnd.openxmlformats-officedocument.drawingml.chart+xml"/>
  <Override PartName="/ppt/charts/style102.xml" ContentType="application/vnd.ms-office.chartstyle+xml"/>
  <Override PartName="/ppt/charts/colors102.xml" ContentType="application/vnd.ms-office.chartcolorstyle+xml"/>
  <Override PartName="/ppt/charts/chart105.xml" ContentType="application/vnd.openxmlformats-officedocument.drawingml.chart+xml"/>
  <Override PartName="/ppt/charts/chart106.xml" ContentType="application/vnd.openxmlformats-officedocument.drawingml.chart+xml"/>
  <Override PartName="/ppt/charts/style103.xml" ContentType="application/vnd.ms-office.chartstyle+xml"/>
  <Override PartName="/ppt/charts/colors103.xml" ContentType="application/vnd.ms-office.chartcolorstyle+xml"/>
  <Override PartName="/ppt/charts/chart107.xml" ContentType="application/vnd.openxmlformats-officedocument.drawingml.chart+xml"/>
  <Override PartName="/ppt/charts/style104.xml" ContentType="application/vnd.ms-office.chartstyle+xml"/>
  <Override PartName="/ppt/charts/colors104.xml" ContentType="application/vnd.ms-office.chartcolorstyle+xml"/>
  <Override PartName="/ppt/charts/chart108.xml" ContentType="application/vnd.openxmlformats-officedocument.drawingml.chart+xml"/>
  <Override PartName="/ppt/charts/style105.xml" ContentType="application/vnd.ms-office.chartstyle+xml"/>
  <Override PartName="/ppt/charts/colors105.xml" ContentType="application/vnd.ms-office.chartcolorstyle+xml"/>
  <Override PartName="/ppt/charts/chart109.xml" ContentType="application/vnd.openxmlformats-officedocument.drawingml.chart+xml"/>
  <Override PartName="/ppt/charts/style106.xml" ContentType="application/vnd.ms-office.chartstyle+xml"/>
  <Override PartName="/ppt/charts/colors106.xml" ContentType="application/vnd.ms-office.chartcolorstyle+xml"/>
  <Override PartName="/ppt/charts/chart110.xml" ContentType="application/vnd.openxmlformats-officedocument.drawingml.chart+xml"/>
  <Override PartName="/ppt/charts/style107.xml" ContentType="application/vnd.ms-office.chartstyle+xml"/>
  <Override PartName="/ppt/charts/colors107.xml" ContentType="application/vnd.ms-office.chartcolorstyle+xml"/>
  <Override PartName="/ppt/charts/chart111.xml" ContentType="application/vnd.openxmlformats-officedocument.drawingml.chart+xml"/>
  <Override PartName="/ppt/charts/chart112.xml" ContentType="application/vnd.openxmlformats-officedocument.drawingml.chart+xml"/>
  <Override PartName="/ppt/charts/style108.xml" ContentType="application/vnd.ms-office.chartstyle+xml"/>
  <Override PartName="/ppt/charts/colors108.xml" ContentType="application/vnd.ms-office.chartcolorstyle+xml"/>
  <Override PartName="/ppt/charts/chart113.xml" ContentType="application/vnd.openxmlformats-officedocument.drawingml.chart+xml"/>
  <Override PartName="/ppt/charts/style109.xml" ContentType="application/vnd.ms-office.chartstyle+xml"/>
  <Override PartName="/ppt/charts/colors109.xml" ContentType="application/vnd.ms-office.chartcolorstyle+xml"/>
  <Override PartName="/ppt/notesSlides/notesSlide35.xml" ContentType="application/vnd.openxmlformats-officedocument.presentationml.notesSlide+xml"/>
  <Override PartName="/ppt/charts/chart114.xml" ContentType="application/vnd.openxmlformats-officedocument.drawingml.chart+xml"/>
  <Override PartName="/ppt/charts/style110.xml" ContentType="application/vnd.ms-office.chartstyle+xml"/>
  <Override PartName="/ppt/charts/colors110.xml" ContentType="application/vnd.ms-office.chartcolorstyle+xml"/>
  <Override PartName="/ppt/charts/chart115.xml" ContentType="application/vnd.openxmlformats-officedocument.drawingml.chart+xml"/>
  <Override PartName="/ppt/charts/style111.xml" ContentType="application/vnd.ms-office.chartstyle+xml"/>
  <Override PartName="/ppt/charts/colors111.xml" ContentType="application/vnd.ms-office.chartcolorstyle+xml"/>
  <Override PartName="/ppt/charts/chart116.xml" ContentType="application/vnd.openxmlformats-officedocument.drawingml.chart+xml"/>
  <Override PartName="/ppt/charts/style112.xml" ContentType="application/vnd.ms-office.chartstyle+xml"/>
  <Override PartName="/ppt/charts/colors112.xml" ContentType="application/vnd.ms-office.chartcolorstyle+xml"/>
  <Override PartName="/ppt/charts/chart117.xml" ContentType="application/vnd.openxmlformats-officedocument.drawingml.chart+xml"/>
  <Override PartName="/ppt/charts/style113.xml" ContentType="application/vnd.ms-office.chartstyle+xml"/>
  <Override PartName="/ppt/charts/colors113.xml" ContentType="application/vnd.ms-office.chartcolorstyle+xml"/>
  <Override PartName="/ppt/charts/chart118.xml" ContentType="application/vnd.openxmlformats-officedocument.drawingml.chart+xml"/>
  <Override PartName="/ppt/charts/style114.xml" ContentType="application/vnd.ms-office.chartstyle+xml"/>
  <Override PartName="/ppt/charts/colors114.xml" ContentType="application/vnd.ms-office.chartcolorstyle+xml"/>
  <Override PartName="/ppt/charts/chart119.xml" ContentType="application/vnd.openxmlformats-officedocument.drawingml.chart+xml"/>
  <Override PartName="/ppt/charts/style115.xml" ContentType="application/vnd.ms-office.chartstyle+xml"/>
  <Override PartName="/ppt/charts/colors115.xml" ContentType="application/vnd.ms-office.chartcolorstyle+xml"/>
  <Override PartName="/ppt/notesSlides/notesSlide36.xml" ContentType="application/vnd.openxmlformats-officedocument.presentationml.notesSlide+xml"/>
  <Override PartName="/ppt/charts/chart120.xml" ContentType="application/vnd.openxmlformats-officedocument.drawingml.chart+xml"/>
  <Override PartName="/ppt/charts/style116.xml" ContentType="application/vnd.ms-office.chartstyle+xml"/>
  <Override PartName="/ppt/charts/colors116.xml" ContentType="application/vnd.ms-office.chartcolorstyl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rts/chart121.xml" ContentType="application/vnd.openxmlformats-officedocument.drawingml.chart+xml"/>
  <Override PartName="/ppt/charts/style117.xml" ContentType="application/vnd.ms-office.chartstyle+xml"/>
  <Override PartName="/ppt/charts/colors117.xml" ContentType="application/vnd.ms-office.chartcolorstyle+xml"/>
  <Override PartName="/ppt/charts/chart122.xml" ContentType="application/vnd.openxmlformats-officedocument.drawingml.chart+xml"/>
  <Override PartName="/ppt/charts/style118.xml" ContentType="application/vnd.ms-office.chartstyle+xml"/>
  <Override PartName="/ppt/charts/colors118.xml" ContentType="application/vnd.ms-office.chartcolorstyle+xml"/>
  <Override PartName="/ppt/notesSlides/notesSlide39.xml" ContentType="application/vnd.openxmlformats-officedocument.presentationml.notesSlide+xml"/>
  <Override PartName="/ppt/charts/chart123.xml" ContentType="application/vnd.openxmlformats-officedocument.drawingml.chart+xml"/>
  <Override PartName="/ppt/charts/style119.xml" ContentType="application/vnd.ms-office.chartstyle+xml"/>
  <Override PartName="/ppt/charts/colors11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722" r:id="rId2"/>
    <p:sldId id="687" r:id="rId3"/>
    <p:sldId id="691" r:id="rId4"/>
    <p:sldId id="692" r:id="rId5"/>
    <p:sldId id="723" r:id="rId6"/>
    <p:sldId id="735" r:id="rId7"/>
    <p:sldId id="753" r:id="rId8"/>
    <p:sldId id="688" r:id="rId9"/>
    <p:sldId id="737" r:id="rId10"/>
    <p:sldId id="684" r:id="rId11"/>
    <p:sldId id="685" r:id="rId12"/>
    <p:sldId id="726" r:id="rId13"/>
    <p:sldId id="754" r:id="rId14"/>
    <p:sldId id="718" r:id="rId15"/>
    <p:sldId id="689" r:id="rId16"/>
    <p:sldId id="738" r:id="rId17"/>
    <p:sldId id="703" r:id="rId18"/>
    <p:sldId id="700" r:id="rId19"/>
    <p:sldId id="727" r:id="rId20"/>
    <p:sldId id="720" r:id="rId21"/>
    <p:sldId id="693" r:id="rId22"/>
    <p:sldId id="739" r:id="rId23"/>
    <p:sldId id="699" r:id="rId24"/>
    <p:sldId id="696" r:id="rId25"/>
    <p:sldId id="728" r:id="rId26"/>
    <p:sldId id="697" r:id="rId27"/>
    <p:sldId id="694" r:id="rId28"/>
    <p:sldId id="740" r:id="rId29"/>
    <p:sldId id="747" r:id="rId30"/>
    <p:sldId id="748" r:id="rId31"/>
    <p:sldId id="749" r:id="rId32"/>
    <p:sldId id="750" r:id="rId33"/>
    <p:sldId id="695" r:id="rId34"/>
    <p:sldId id="741" r:id="rId35"/>
    <p:sldId id="742" r:id="rId36"/>
    <p:sldId id="743" r:id="rId37"/>
    <p:sldId id="744" r:id="rId38"/>
    <p:sldId id="745" r:id="rId39"/>
    <p:sldId id="746" r:id="rId40"/>
    <p:sldId id="721" r:id="rId41"/>
  </p:sldIdLst>
  <p:sldSz cx="24384000" cy="13716000"/>
  <p:notesSz cx="6858000" cy="9144000"/>
  <p:defaultTextStyle>
    <a:defPPr marL="0" marR="0" indent="0" algn="l" defTabSz="914377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594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189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783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377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2971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566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160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754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219">
          <p15:clr>
            <a:srgbClr val="A4A3A4"/>
          </p15:clr>
        </p15:guide>
        <p15:guide id="2" orient="horz" pos="4320">
          <p15:clr>
            <a:srgbClr val="A4A3A4"/>
          </p15:clr>
        </p15:guide>
        <p15:guide id="3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2318"/>
    <a:srgbClr val="449EF7"/>
    <a:srgbClr val="3684D7"/>
    <a:srgbClr val="F5DA86"/>
    <a:srgbClr val="B12218"/>
    <a:srgbClr val="C29847"/>
    <a:srgbClr val="3947BE"/>
    <a:srgbClr val="B58D0F"/>
    <a:srgbClr val="DFCC41"/>
    <a:srgbClr val="6268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3" autoAdjust="0"/>
    <p:restoredTop sz="95086" autoAdjust="0"/>
  </p:normalViewPr>
  <p:slideViewPr>
    <p:cSldViewPr snapToGrid="0" snapToObjects="1">
      <p:cViewPr>
        <p:scale>
          <a:sx n="33" d="100"/>
          <a:sy n="33" d="100"/>
        </p:scale>
        <p:origin x="1483" y="379"/>
      </p:cViewPr>
      <p:guideLst>
        <p:guide orient="horz" pos="2219"/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0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9.xlsx"/><Relationship Id="rId2" Type="http://schemas.microsoft.com/office/2011/relationships/chartColorStyle" Target="colors98.xml"/><Relationship Id="rId1" Type="http://schemas.microsoft.com/office/2011/relationships/chartStyle" Target="style98.xml"/></Relationships>
</file>

<file path=ppt/charts/_rels/chart10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0.xlsx"/><Relationship Id="rId2" Type="http://schemas.microsoft.com/office/2011/relationships/chartColorStyle" Target="colors99.xml"/><Relationship Id="rId1" Type="http://schemas.microsoft.com/office/2011/relationships/chartStyle" Target="style99.xml"/></Relationships>
</file>

<file path=ppt/charts/_rels/chart10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1.xlsx"/><Relationship Id="rId2" Type="http://schemas.microsoft.com/office/2011/relationships/chartColorStyle" Target="colors100.xml"/><Relationship Id="rId1" Type="http://schemas.microsoft.com/office/2011/relationships/chartStyle" Target="style100.xml"/></Relationships>
</file>

<file path=ppt/charts/_rels/chart10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2.xlsx"/><Relationship Id="rId2" Type="http://schemas.microsoft.com/office/2011/relationships/chartColorStyle" Target="colors101.xml"/><Relationship Id="rId1" Type="http://schemas.microsoft.com/office/2011/relationships/chartStyle" Target="style101.xml"/></Relationships>
</file>

<file path=ppt/charts/_rels/chart10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3.xlsx"/><Relationship Id="rId2" Type="http://schemas.microsoft.com/office/2011/relationships/chartColorStyle" Target="colors102.xml"/><Relationship Id="rId1" Type="http://schemas.microsoft.com/office/2011/relationships/chartStyle" Target="style102.xml"/></Relationships>
</file>

<file path=ppt/charts/_rels/chart10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4.xlsx"/></Relationships>
</file>

<file path=ppt/charts/_rels/chart10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5.xlsx"/><Relationship Id="rId2" Type="http://schemas.microsoft.com/office/2011/relationships/chartColorStyle" Target="colors103.xml"/><Relationship Id="rId1" Type="http://schemas.microsoft.com/office/2011/relationships/chartStyle" Target="style103.xml"/></Relationships>
</file>

<file path=ppt/charts/_rels/chart10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6.xlsx"/><Relationship Id="rId2" Type="http://schemas.microsoft.com/office/2011/relationships/chartColorStyle" Target="colors104.xml"/><Relationship Id="rId1" Type="http://schemas.microsoft.com/office/2011/relationships/chartStyle" Target="style104.xml"/></Relationships>
</file>

<file path=ppt/charts/_rels/chart10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7.xlsx"/><Relationship Id="rId2" Type="http://schemas.microsoft.com/office/2011/relationships/chartColorStyle" Target="colors105.xml"/><Relationship Id="rId1" Type="http://schemas.microsoft.com/office/2011/relationships/chartStyle" Target="style105.xml"/></Relationships>
</file>

<file path=ppt/charts/_rels/chart10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8.xlsx"/><Relationship Id="rId2" Type="http://schemas.microsoft.com/office/2011/relationships/chartColorStyle" Target="colors106.xml"/><Relationship Id="rId1" Type="http://schemas.microsoft.com/office/2011/relationships/chartStyle" Target="style106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9.xlsx"/><Relationship Id="rId2" Type="http://schemas.microsoft.com/office/2011/relationships/chartColorStyle" Target="colors107.xml"/><Relationship Id="rId1" Type="http://schemas.microsoft.com/office/2011/relationships/chartStyle" Target="style107.xml"/></Relationships>
</file>

<file path=ppt/charts/_rels/chart1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0.xlsx"/></Relationships>
</file>

<file path=ppt/charts/_rels/chart1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1.xlsx"/><Relationship Id="rId2" Type="http://schemas.microsoft.com/office/2011/relationships/chartColorStyle" Target="colors108.xml"/><Relationship Id="rId1" Type="http://schemas.microsoft.com/office/2011/relationships/chartStyle" Target="style108.xml"/></Relationships>
</file>

<file path=ppt/charts/_rels/chart1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2.xlsx"/><Relationship Id="rId2" Type="http://schemas.microsoft.com/office/2011/relationships/chartColorStyle" Target="colors109.xml"/><Relationship Id="rId1" Type="http://schemas.microsoft.com/office/2011/relationships/chartStyle" Target="style109.xml"/></Relationships>
</file>

<file path=ppt/charts/_rels/chart1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3.xlsx"/><Relationship Id="rId2" Type="http://schemas.microsoft.com/office/2011/relationships/chartColorStyle" Target="colors110.xml"/><Relationship Id="rId1" Type="http://schemas.microsoft.com/office/2011/relationships/chartStyle" Target="style110.xml"/></Relationships>
</file>

<file path=ppt/charts/_rels/chart1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4.xlsx"/><Relationship Id="rId2" Type="http://schemas.microsoft.com/office/2011/relationships/chartColorStyle" Target="colors111.xml"/><Relationship Id="rId1" Type="http://schemas.microsoft.com/office/2011/relationships/chartStyle" Target="style111.xml"/></Relationships>
</file>

<file path=ppt/charts/_rels/chart1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5.xlsx"/><Relationship Id="rId2" Type="http://schemas.microsoft.com/office/2011/relationships/chartColorStyle" Target="colors112.xml"/><Relationship Id="rId1" Type="http://schemas.microsoft.com/office/2011/relationships/chartStyle" Target="style112.xml"/></Relationships>
</file>

<file path=ppt/charts/_rels/chart1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6.xlsx"/><Relationship Id="rId2" Type="http://schemas.microsoft.com/office/2011/relationships/chartColorStyle" Target="colors113.xml"/><Relationship Id="rId1" Type="http://schemas.microsoft.com/office/2011/relationships/chartStyle" Target="style113.xml"/></Relationships>
</file>

<file path=ppt/charts/_rels/chart1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7.xlsx"/><Relationship Id="rId2" Type="http://schemas.microsoft.com/office/2011/relationships/chartColorStyle" Target="colors114.xml"/><Relationship Id="rId1" Type="http://schemas.microsoft.com/office/2011/relationships/chartStyle" Target="style114.xml"/></Relationships>
</file>

<file path=ppt/charts/_rels/chart1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8.xlsx"/><Relationship Id="rId2" Type="http://schemas.microsoft.com/office/2011/relationships/chartColorStyle" Target="colors115.xml"/><Relationship Id="rId1" Type="http://schemas.microsoft.com/office/2011/relationships/chartStyle" Target="style115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9.xlsx"/><Relationship Id="rId2" Type="http://schemas.microsoft.com/office/2011/relationships/chartColorStyle" Target="colors116.xml"/><Relationship Id="rId1" Type="http://schemas.microsoft.com/office/2011/relationships/chartStyle" Target="style116.xml"/></Relationships>
</file>

<file path=ppt/charts/_rels/chart1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0.xlsx"/><Relationship Id="rId2" Type="http://schemas.microsoft.com/office/2011/relationships/chartColorStyle" Target="colors117.xml"/><Relationship Id="rId1" Type="http://schemas.microsoft.com/office/2011/relationships/chartStyle" Target="style117.xml"/></Relationships>
</file>

<file path=ppt/charts/_rels/chart1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1.xlsx"/><Relationship Id="rId2" Type="http://schemas.microsoft.com/office/2011/relationships/chartColorStyle" Target="colors118.xml"/><Relationship Id="rId1" Type="http://schemas.microsoft.com/office/2011/relationships/chartStyle" Target="style118.xml"/></Relationships>
</file>

<file path=ppt/charts/_rels/chart1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2.xlsx"/><Relationship Id="rId2" Type="http://schemas.microsoft.com/office/2011/relationships/chartColorStyle" Target="colors119.xml"/><Relationship Id="rId1" Type="http://schemas.microsoft.com/office/2011/relationships/chartStyle" Target="style119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7.xlsx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1.xlsx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8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9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0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1.xlsx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2.xlsx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3.xlsx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4.xlsx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5.xlsx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6.xlsx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7.xlsx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8.xlsx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9.xlsx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0.xlsx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1.xlsx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2.xlsx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3.xlsx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4.xlsx"/><Relationship Id="rId2" Type="http://schemas.microsoft.com/office/2011/relationships/chartColorStyle" Target="colors63.xml"/><Relationship Id="rId1" Type="http://schemas.microsoft.com/office/2011/relationships/chartStyle" Target="style63.xml"/></Relationships>
</file>

<file path=ppt/charts/_rels/chart6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5.xlsx"/><Relationship Id="rId2" Type="http://schemas.microsoft.com/office/2011/relationships/chartColorStyle" Target="colors64.xml"/><Relationship Id="rId1" Type="http://schemas.microsoft.com/office/2011/relationships/chartStyle" Target="style64.xml"/></Relationships>
</file>

<file path=ppt/charts/_rels/chart6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6.xlsx"/><Relationship Id="rId2" Type="http://schemas.microsoft.com/office/2011/relationships/chartColorStyle" Target="colors65.xml"/><Relationship Id="rId1" Type="http://schemas.microsoft.com/office/2011/relationships/chartStyle" Target="style65.xml"/></Relationships>
</file>

<file path=ppt/charts/_rels/chart6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7.xlsx"/><Relationship Id="rId2" Type="http://schemas.microsoft.com/office/2011/relationships/chartColorStyle" Target="colors66.xml"/><Relationship Id="rId1" Type="http://schemas.microsoft.com/office/2011/relationships/chartStyle" Target="style66.xml"/></Relationships>
</file>

<file path=ppt/charts/_rels/chart6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8.xlsx"/><Relationship Id="rId2" Type="http://schemas.microsoft.com/office/2011/relationships/chartColorStyle" Target="colors67.xml"/><Relationship Id="rId1" Type="http://schemas.microsoft.com/office/2011/relationships/chartStyle" Target="style6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9.xlsx"/><Relationship Id="rId2" Type="http://schemas.microsoft.com/office/2011/relationships/chartColorStyle" Target="colors68.xml"/><Relationship Id="rId1" Type="http://schemas.microsoft.com/office/2011/relationships/chartStyle" Target="style68.xml"/></Relationships>
</file>

<file path=ppt/charts/_rels/chart7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0.xlsx"/><Relationship Id="rId2" Type="http://schemas.microsoft.com/office/2011/relationships/chartColorStyle" Target="colors69.xml"/><Relationship Id="rId1" Type="http://schemas.microsoft.com/office/2011/relationships/chartStyle" Target="style69.xml"/></Relationships>
</file>

<file path=ppt/charts/_rels/chart7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1.xlsx"/><Relationship Id="rId2" Type="http://schemas.microsoft.com/office/2011/relationships/chartColorStyle" Target="colors70.xml"/><Relationship Id="rId1" Type="http://schemas.microsoft.com/office/2011/relationships/chartStyle" Target="style70.xml"/></Relationships>
</file>

<file path=ppt/charts/_rels/chart7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2.xlsx"/><Relationship Id="rId2" Type="http://schemas.microsoft.com/office/2011/relationships/chartColorStyle" Target="colors71.xml"/><Relationship Id="rId1" Type="http://schemas.microsoft.com/office/2011/relationships/chartStyle" Target="style71.xml"/></Relationships>
</file>

<file path=ppt/charts/_rels/chart7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3.xlsx"/><Relationship Id="rId2" Type="http://schemas.microsoft.com/office/2011/relationships/chartColorStyle" Target="colors72.xml"/><Relationship Id="rId1" Type="http://schemas.microsoft.com/office/2011/relationships/chartStyle" Target="style72.xml"/></Relationships>
</file>

<file path=ppt/charts/_rels/chart7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4.xlsx"/><Relationship Id="rId2" Type="http://schemas.microsoft.com/office/2011/relationships/chartColorStyle" Target="colors73.xml"/><Relationship Id="rId1" Type="http://schemas.microsoft.com/office/2011/relationships/chartStyle" Target="style73.xml"/></Relationships>
</file>

<file path=ppt/charts/_rels/chart7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5.xlsx"/><Relationship Id="rId2" Type="http://schemas.microsoft.com/office/2011/relationships/chartColorStyle" Target="colors74.xml"/><Relationship Id="rId1" Type="http://schemas.microsoft.com/office/2011/relationships/chartStyle" Target="style74.xml"/></Relationships>
</file>

<file path=ppt/charts/_rels/chart7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6.xlsx"/><Relationship Id="rId2" Type="http://schemas.microsoft.com/office/2011/relationships/chartColorStyle" Target="colors75.xml"/><Relationship Id="rId1" Type="http://schemas.microsoft.com/office/2011/relationships/chartStyle" Target="style75.xml"/></Relationships>
</file>

<file path=ppt/charts/_rels/chart7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7.xlsx"/><Relationship Id="rId2" Type="http://schemas.microsoft.com/office/2011/relationships/chartColorStyle" Target="colors76.xml"/><Relationship Id="rId1" Type="http://schemas.microsoft.com/office/2011/relationships/chartStyle" Target="style76.xml"/></Relationships>
</file>

<file path=ppt/charts/_rels/chart7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8.xlsx"/><Relationship Id="rId2" Type="http://schemas.microsoft.com/office/2011/relationships/chartColorStyle" Target="colors77.xml"/><Relationship Id="rId1" Type="http://schemas.microsoft.com/office/2011/relationships/chartStyle" Target="style7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9.xlsx"/><Relationship Id="rId2" Type="http://schemas.microsoft.com/office/2011/relationships/chartColorStyle" Target="colors78.xml"/><Relationship Id="rId1" Type="http://schemas.microsoft.com/office/2011/relationships/chartStyle" Target="style78.xml"/></Relationships>
</file>

<file path=ppt/charts/_rels/chart8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0.xlsx"/><Relationship Id="rId2" Type="http://schemas.microsoft.com/office/2011/relationships/chartColorStyle" Target="colors79.xml"/><Relationship Id="rId1" Type="http://schemas.microsoft.com/office/2011/relationships/chartStyle" Target="style79.xml"/></Relationships>
</file>

<file path=ppt/charts/_rels/chart8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1.xlsx"/><Relationship Id="rId2" Type="http://schemas.microsoft.com/office/2011/relationships/chartColorStyle" Target="colors80.xml"/><Relationship Id="rId1" Type="http://schemas.microsoft.com/office/2011/relationships/chartStyle" Target="style80.xml"/></Relationships>
</file>

<file path=ppt/charts/_rels/chart8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2.xlsx"/><Relationship Id="rId2" Type="http://schemas.microsoft.com/office/2011/relationships/chartColorStyle" Target="colors81.xml"/><Relationship Id="rId1" Type="http://schemas.microsoft.com/office/2011/relationships/chartStyle" Target="style81.xml"/></Relationships>
</file>

<file path=ppt/charts/_rels/chart8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3.xlsx"/><Relationship Id="rId2" Type="http://schemas.microsoft.com/office/2011/relationships/chartColorStyle" Target="colors82.xml"/><Relationship Id="rId1" Type="http://schemas.microsoft.com/office/2011/relationships/chartStyle" Target="style82.xml"/></Relationships>
</file>

<file path=ppt/charts/_rels/chart8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4.xlsx"/><Relationship Id="rId2" Type="http://schemas.microsoft.com/office/2011/relationships/chartColorStyle" Target="colors83.xml"/><Relationship Id="rId1" Type="http://schemas.microsoft.com/office/2011/relationships/chartStyle" Target="style83.xml"/></Relationships>
</file>

<file path=ppt/charts/_rels/chart8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5.xlsx"/><Relationship Id="rId2" Type="http://schemas.microsoft.com/office/2011/relationships/chartColorStyle" Target="colors84.xml"/><Relationship Id="rId1" Type="http://schemas.microsoft.com/office/2011/relationships/chartStyle" Target="style84.xml"/></Relationships>
</file>

<file path=ppt/charts/_rels/chart8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6.xlsx"/><Relationship Id="rId2" Type="http://schemas.microsoft.com/office/2011/relationships/chartColorStyle" Target="colors85.xml"/><Relationship Id="rId1" Type="http://schemas.microsoft.com/office/2011/relationships/chartStyle" Target="style85.xml"/></Relationships>
</file>

<file path=ppt/charts/_rels/chart8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7.xlsx"/><Relationship Id="rId2" Type="http://schemas.microsoft.com/office/2011/relationships/chartColorStyle" Target="colors86.xml"/><Relationship Id="rId1" Type="http://schemas.microsoft.com/office/2011/relationships/chartStyle" Target="style86.xml"/></Relationships>
</file>

<file path=ppt/charts/_rels/chart8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8.xlsx"/><Relationship Id="rId2" Type="http://schemas.microsoft.com/office/2011/relationships/chartColorStyle" Target="colors87.xml"/><Relationship Id="rId1" Type="http://schemas.microsoft.com/office/2011/relationships/chartStyle" Target="style8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9.xlsx"/><Relationship Id="rId2" Type="http://schemas.microsoft.com/office/2011/relationships/chartColorStyle" Target="colors88.xml"/><Relationship Id="rId1" Type="http://schemas.microsoft.com/office/2011/relationships/chartStyle" Target="style88.xml"/></Relationships>
</file>

<file path=ppt/charts/_rels/chart9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0.xlsx"/><Relationship Id="rId2" Type="http://schemas.microsoft.com/office/2011/relationships/chartColorStyle" Target="colors89.xml"/><Relationship Id="rId1" Type="http://schemas.microsoft.com/office/2011/relationships/chartStyle" Target="style89.xml"/></Relationships>
</file>

<file path=ppt/charts/_rels/chart9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1.xlsx"/><Relationship Id="rId2" Type="http://schemas.microsoft.com/office/2011/relationships/chartColorStyle" Target="colors90.xml"/><Relationship Id="rId1" Type="http://schemas.microsoft.com/office/2011/relationships/chartStyle" Target="style90.xml"/></Relationships>
</file>

<file path=ppt/charts/_rels/chart9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2.xlsx"/><Relationship Id="rId2" Type="http://schemas.microsoft.com/office/2011/relationships/chartColorStyle" Target="colors91.xml"/><Relationship Id="rId1" Type="http://schemas.microsoft.com/office/2011/relationships/chartStyle" Target="style91.xml"/></Relationships>
</file>

<file path=ppt/charts/_rels/chart9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3.xlsx"/><Relationship Id="rId2" Type="http://schemas.microsoft.com/office/2011/relationships/chartColorStyle" Target="colors92.xml"/><Relationship Id="rId1" Type="http://schemas.microsoft.com/office/2011/relationships/chartStyle" Target="style92.xml"/></Relationships>
</file>

<file path=ppt/charts/_rels/chart9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4.xlsx"/><Relationship Id="rId2" Type="http://schemas.microsoft.com/office/2011/relationships/chartColorStyle" Target="colors93.xml"/><Relationship Id="rId1" Type="http://schemas.microsoft.com/office/2011/relationships/chartStyle" Target="style93.xml"/></Relationships>
</file>

<file path=ppt/charts/_rels/chart9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5.xlsx"/><Relationship Id="rId2" Type="http://schemas.microsoft.com/office/2011/relationships/chartColorStyle" Target="colors94.xml"/><Relationship Id="rId1" Type="http://schemas.microsoft.com/office/2011/relationships/chartStyle" Target="style94.xml"/></Relationships>
</file>

<file path=ppt/charts/_rels/chart9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6.xlsx"/><Relationship Id="rId2" Type="http://schemas.microsoft.com/office/2011/relationships/chartColorStyle" Target="colors95.xml"/><Relationship Id="rId1" Type="http://schemas.microsoft.com/office/2011/relationships/chartStyle" Target="style95.xml"/></Relationships>
</file>

<file path=ppt/charts/_rels/chart9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7.xlsx"/><Relationship Id="rId2" Type="http://schemas.microsoft.com/office/2011/relationships/chartColorStyle" Target="colors96.xml"/><Relationship Id="rId1" Type="http://schemas.microsoft.com/office/2011/relationships/chartStyle" Target="style96.xml"/></Relationships>
</file>

<file path=ppt/charts/_rels/chart9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8.xlsx"/><Relationship Id="rId2" Type="http://schemas.microsoft.com/office/2011/relationships/chartColorStyle" Target="colors97.xml"/><Relationship Id="rId1" Type="http://schemas.microsoft.com/office/2011/relationships/chartStyle" Target="style9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rgbClr val="B12218"/>
                </a:solidFill>
                <a:latin typeface="+mn-lt"/>
                <a:ea typeface="+mn-ea"/>
                <a:cs typeface="+mn-cs"/>
              </a:defRPr>
            </a:pPr>
            <a:r>
              <a:rPr lang="en-US" sz="2000" b="1" smtClean="0">
                <a:solidFill>
                  <a:srgbClr val="B12218"/>
                </a:solidFill>
              </a:rPr>
              <a:t>PAID-EARNED MENTION</a:t>
            </a:r>
            <a:r>
              <a:rPr lang="en-US" sz="2000" b="1" baseline="0" smtClean="0">
                <a:solidFill>
                  <a:srgbClr val="B12218"/>
                </a:solidFill>
              </a:rPr>
              <a:t> BY CHANNEL</a:t>
            </a:r>
            <a:endParaRPr lang="en-US" sz="2000" b="1">
              <a:solidFill>
                <a:srgbClr val="B12218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rgbClr val="B12218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172655729646677E-2"/>
          <c:y val="0.12195352996453364"/>
          <c:w val="0.95668162760368802"/>
          <c:h val="0.7655117993876745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74719628138373E-3"/>
                  <c:y val="-2.9588650762375292E-2"/>
                </c:manualLayout>
              </c:layout>
              <c:tx>
                <c:rich>
                  <a:bodyPr/>
                  <a:lstStyle/>
                  <a:p>
                    <a:r>
                      <a:rPr lang="en-US" sz="1800" b="0" i="0" u="none" strike="noStrike" baseline="0" dirty="0" smtClean="0">
                        <a:effectLst/>
                      </a:rPr>
                      <a:t>76.8%</a:t>
                    </a:r>
                  </a:p>
                  <a:p>
                    <a:r>
                      <a:rPr lang="en-US" sz="1800" b="0" i="0" u="none" strike="noStrike" baseline="0" dirty="0" smtClean="0">
                        <a:solidFill>
                          <a:srgbClr val="C00000"/>
                        </a:solidFill>
                        <a:effectLst/>
                      </a:rPr>
                      <a:t>(752)</a:t>
                    </a:r>
                    <a:endParaRPr lang="en-US" sz="1800" dirty="0">
                      <a:solidFill>
                        <a:srgbClr val="C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A3DB-4B15-A778-239E22931DCA}"/>
                </c:ext>
              </c:extLst>
            </c:dLbl>
            <c:dLbl>
              <c:idx val="1"/>
              <c:layout>
                <c:manualLayout>
                  <c:x val="8.8202184285054941E-2"/>
                  <c:y val="-4.6431386219648971E-2"/>
                </c:manualLayout>
              </c:layout>
              <c:tx>
                <c:rich>
                  <a:bodyPr/>
                  <a:lstStyle/>
                  <a:p>
                    <a:r>
                      <a:rPr lang="en-US" sz="1800" b="0" i="0" u="none" strike="noStrike" baseline="0" dirty="0" smtClean="0">
                        <a:effectLst/>
                      </a:rPr>
                      <a:t>71.2%</a:t>
                    </a:r>
                  </a:p>
                  <a:p>
                    <a:r>
                      <a:rPr lang="en-US" sz="1800" b="0" i="0" u="none" strike="noStrike" baseline="0" dirty="0" smtClean="0">
                        <a:solidFill>
                          <a:srgbClr val="C00000"/>
                        </a:solidFill>
                        <a:effectLst/>
                      </a:rPr>
                      <a:t>(79)</a:t>
                    </a:r>
                    <a:endParaRPr lang="en-US" sz="1800" dirty="0">
                      <a:solidFill>
                        <a:srgbClr val="C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A3DB-4B15-A778-239E22931DCA}"/>
                </c:ext>
              </c:extLst>
            </c:dLbl>
            <c:dLbl>
              <c:idx val="2"/>
              <c:layout>
                <c:manualLayout>
                  <c:x val="4.715069460547735E-3"/>
                  <c:y val="-2.4061050653248054E-3"/>
                </c:manualLayout>
              </c:layout>
              <c:tx>
                <c:rich>
                  <a:bodyPr/>
                  <a:lstStyle/>
                  <a:p>
                    <a:r>
                      <a:rPr lang="en-US" sz="1800" b="0" i="0" u="none" strike="noStrike" baseline="0" dirty="0" smtClean="0">
                        <a:effectLst/>
                      </a:rPr>
                      <a:t>95.1</a:t>
                    </a:r>
                  </a:p>
                  <a:p>
                    <a:r>
                      <a:rPr lang="en-US" sz="1800" b="0" i="0" u="none" strike="noStrike" baseline="0" dirty="0" smtClean="0">
                        <a:effectLst/>
                      </a:rPr>
                      <a:t>(489)</a:t>
                    </a:r>
                    <a:endParaRPr lang="en-US" sz="1800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6512-425E-9609-20A8CA1C33C1}"/>
                </c:ext>
              </c:extLst>
            </c:dLbl>
            <c:dLbl>
              <c:idx val="3"/>
              <c:layout>
                <c:manualLayout>
                  <c:x val="8.3663595927228572E-3"/>
                  <c:y val="1.4436630391948832E-2"/>
                </c:manualLayout>
              </c:layout>
              <c:tx>
                <c:rich>
                  <a:bodyPr/>
                  <a:lstStyle/>
                  <a:p>
                    <a:r>
                      <a:rPr lang="en-US" sz="1800" b="0" i="0" u="none" strike="noStrike" baseline="0" dirty="0" smtClean="0">
                        <a:effectLst/>
                      </a:rPr>
                      <a:t>96.9%</a:t>
                    </a:r>
                  </a:p>
                  <a:p>
                    <a:r>
                      <a:rPr lang="en-US" sz="1800" b="0" i="0" u="none" strike="noStrike" baseline="0" dirty="0" smtClean="0">
                        <a:effectLst/>
                      </a:rPr>
                      <a:t>(587)</a:t>
                    </a:r>
                    <a:endParaRPr lang="en-US" sz="1800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6512-425E-9609-20A8CA1C33C1}"/>
                </c:ext>
              </c:extLst>
            </c:dLbl>
            <c:dLbl>
              <c:idx val="4"/>
              <c:layout>
                <c:manualLayout>
                  <c:x val="1.6732719185444734E-3"/>
                  <c:y val="4.3309891175846493E-2"/>
                </c:manualLayout>
              </c:layout>
              <c:tx>
                <c:rich>
                  <a:bodyPr/>
                  <a:lstStyle/>
                  <a:p>
                    <a:r>
                      <a:rPr lang="en-US" sz="1800" b="0" i="0" u="none" strike="noStrike" baseline="0" dirty="0" smtClean="0">
                        <a:effectLst/>
                      </a:rPr>
                      <a:t>98.5%</a:t>
                    </a:r>
                  </a:p>
                  <a:p>
                    <a:r>
                      <a:rPr lang="en-US" sz="1800" b="0" i="0" u="none" strike="noStrike" baseline="0" dirty="0" smtClean="0">
                        <a:effectLst/>
                      </a:rPr>
                      <a:t>(1,532)</a:t>
                    </a:r>
                    <a:endParaRPr lang="en-US" sz="1800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6512-425E-9609-20A8CA1C33C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Online PR</c:v>
                </c:pt>
                <c:pt idx="1">
                  <c:v>Event</c:v>
                </c:pt>
                <c:pt idx="2">
                  <c:v>Sponsored</c:v>
                </c:pt>
                <c:pt idx="3">
                  <c:v>Influencer</c:v>
                </c:pt>
                <c:pt idx="4">
                  <c:v>External Social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752</c:v>
                </c:pt>
                <c:pt idx="1">
                  <c:v>79</c:v>
                </c:pt>
                <c:pt idx="2">
                  <c:v>489</c:v>
                </c:pt>
                <c:pt idx="3">
                  <c:v>587</c:v>
                </c:pt>
                <c:pt idx="4">
                  <c:v>1532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DB-4B15-A778-239E22931DC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232476758648282E-3"/>
                  <c:y val="-9.933898420685687E-2"/>
                </c:manualLayout>
              </c:layout>
              <c:tx>
                <c:rich>
                  <a:bodyPr/>
                  <a:lstStyle/>
                  <a:p>
                    <a:r>
                      <a:rPr lang="en-US" sz="1800" b="0" i="0" u="none" strike="noStrike" baseline="0" dirty="0" smtClean="0">
                        <a:solidFill>
                          <a:schemeClr val="tx1"/>
                        </a:solidFill>
                        <a:effectLst/>
                      </a:rPr>
                      <a:t>23.2%</a:t>
                    </a:r>
                  </a:p>
                  <a:p>
                    <a:r>
                      <a:rPr lang="en-US" sz="1800" b="0" i="0" u="none" strike="noStrike" baseline="0" dirty="0" smtClean="0">
                        <a:solidFill>
                          <a:schemeClr val="tx1"/>
                        </a:solidFill>
                        <a:effectLst/>
                      </a:rPr>
                      <a:t>(227)</a:t>
                    </a:r>
                    <a:endParaRPr lang="en-US" sz="1800" dirty="0">
                      <a:solidFill>
                        <a:schemeClr val="tx1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A3DB-4B15-A778-239E22931DCA}"/>
                </c:ext>
              </c:extLst>
            </c:dLbl>
            <c:dLbl>
              <c:idx val="1"/>
              <c:layout>
                <c:manualLayout>
                  <c:x val="5.3891213609629611E-3"/>
                  <c:y val="-8.6419336748613171E-2"/>
                </c:manualLayout>
              </c:layout>
              <c:tx>
                <c:rich>
                  <a:bodyPr/>
                  <a:lstStyle/>
                  <a:p>
                    <a:r>
                      <a:rPr lang="en-US" sz="1800" b="0" i="0" u="none" strike="noStrike" baseline="0" dirty="0" smtClean="0">
                        <a:solidFill>
                          <a:schemeClr val="tx1"/>
                        </a:solidFill>
                        <a:effectLst/>
                      </a:rPr>
                      <a:t>28.8%</a:t>
                    </a:r>
                  </a:p>
                  <a:p>
                    <a:r>
                      <a:rPr lang="en-US" sz="1800" b="0" i="0" u="none" strike="noStrike" baseline="0" dirty="0" smtClean="0">
                        <a:solidFill>
                          <a:schemeClr val="tx1"/>
                        </a:solidFill>
                        <a:effectLst/>
                      </a:rPr>
                      <a:t>(32)</a:t>
                    </a:r>
                    <a:endParaRPr lang="en-US" sz="1800" dirty="0">
                      <a:solidFill>
                        <a:schemeClr val="tx1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A3DB-4B15-A778-239E22931DCA}"/>
                </c:ext>
              </c:extLst>
            </c:dLbl>
            <c:dLbl>
              <c:idx val="2"/>
              <c:layout>
                <c:manualLayout>
                  <c:x val="9.6193372262152099E-4"/>
                  <c:y val="-7.1803858862045017E-2"/>
                </c:manualLayout>
              </c:layout>
              <c:tx>
                <c:rich>
                  <a:bodyPr/>
                  <a:lstStyle/>
                  <a:p>
                    <a:r>
                      <a:rPr lang="en-US" sz="1800" b="0" i="0" u="none" strike="noStrike" baseline="0" dirty="0" smtClean="0">
                        <a:solidFill>
                          <a:schemeClr val="tx1"/>
                        </a:solidFill>
                        <a:effectLst/>
                      </a:rPr>
                      <a:t>4.9%</a:t>
                    </a:r>
                  </a:p>
                  <a:p>
                    <a:r>
                      <a:rPr lang="en-US" sz="1800" b="0" i="0" u="none" strike="noStrike" baseline="0" dirty="0" smtClean="0">
                        <a:solidFill>
                          <a:schemeClr val="tx1"/>
                        </a:solidFill>
                        <a:effectLst/>
                      </a:rPr>
                      <a:t>(25)</a:t>
                    </a:r>
                    <a:endParaRPr lang="en-US" sz="1800" dirty="0">
                      <a:solidFill>
                        <a:schemeClr val="tx1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A3DB-4B15-A778-239E22931DCA}"/>
                </c:ext>
              </c:extLst>
            </c:dLbl>
            <c:dLbl>
              <c:idx val="3"/>
              <c:layout>
                <c:manualLayout>
                  <c:x val="-1.4903977907541755E-3"/>
                  <c:y val="-7.218315195974416E-2"/>
                </c:manualLayout>
              </c:layout>
              <c:tx>
                <c:rich>
                  <a:bodyPr/>
                  <a:lstStyle/>
                  <a:p>
                    <a:r>
                      <a:rPr lang="en-US" sz="1800" b="0" i="0" u="none" strike="noStrike" baseline="0" dirty="0" smtClean="0">
                        <a:solidFill>
                          <a:schemeClr val="tx1"/>
                        </a:solidFill>
                        <a:effectLst/>
                      </a:rPr>
                      <a:t>3.1%</a:t>
                    </a:r>
                  </a:p>
                  <a:p>
                    <a:r>
                      <a:rPr lang="en-US" sz="1800" b="0" i="0" u="none" strike="noStrike" baseline="0" dirty="0" smtClean="0">
                        <a:solidFill>
                          <a:schemeClr val="tx1"/>
                        </a:solidFill>
                        <a:effectLst/>
                      </a:rPr>
                      <a:t>(19)</a:t>
                    </a:r>
                    <a:endParaRPr lang="en-US" sz="1800" dirty="0">
                      <a:solidFill>
                        <a:schemeClr val="tx1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6512-425E-9609-20A8CA1C33C1}"/>
                </c:ext>
              </c:extLst>
            </c:dLbl>
            <c:dLbl>
              <c:idx val="4"/>
              <c:layout>
                <c:manualLayout>
                  <c:x val="-2.0288751396589162E-3"/>
                  <c:y val="-6.4704712176786222E-2"/>
                </c:manualLayout>
              </c:layout>
              <c:tx>
                <c:rich>
                  <a:bodyPr/>
                  <a:lstStyle/>
                  <a:p>
                    <a:r>
                      <a:rPr lang="en-US" sz="1800" b="0" i="0" u="none" strike="noStrike" baseline="0" dirty="0" smtClean="0">
                        <a:solidFill>
                          <a:schemeClr val="tx1"/>
                        </a:solidFill>
                        <a:effectLst/>
                      </a:rPr>
                      <a:t>1.5%</a:t>
                    </a:r>
                  </a:p>
                  <a:p>
                    <a:r>
                      <a:rPr lang="en-US" sz="1800" b="0" i="0" u="none" strike="noStrike" baseline="0" dirty="0" smtClean="0">
                        <a:solidFill>
                          <a:schemeClr val="tx1"/>
                        </a:solidFill>
                        <a:effectLst/>
                      </a:rPr>
                      <a:t>(24)</a:t>
                    </a:r>
                    <a:endParaRPr lang="en-US" sz="1800" dirty="0">
                      <a:solidFill>
                        <a:schemeClr val="tx1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A3DB-4B15-A778-239E22931D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Online PR</c:v>
                </c:pt>
                <c:pt idx="1">
                  <c:v>Event</c:v>
                </c:pt>
                <c:pt idx="2">
                  <c:v>Sponsored</c:v>
                </c:pt>
                <c:pt idx="3">
                  <c:v>Influencer</c:v>
                </c:pt>
                <c:pt idx="4">
                  <c:v>External Social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227</c:v>
                </c:pt>
                <c:pt idx="1">
                  <c:v>32</c:v>
                </c:pt>
                <c:pt idx="2">
                  <c:v>25</c:v>
                </c:pt>
                <c:pt idx="3">
                  <c:v>19</c:v>
                </c:pt>
                <c:pt idx="4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DB-4B15-A778-239E22931D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67511424"/>
        <c:axId val="67512960"/>
      </c:barChart>
      <c:catAx>
        <c:axId val="67511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rgbClr val="B12218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12960"/>
        <c:crosses val="autoZero"/>
        <c:auto val="1"/>
        <c:lblAlgn val="ctr"/>
        <c:lblOffset val="100"/>
        <c:noMultiLvlLbl val="0"/>
      </c:catAx>
      <c:valAx>
        <c:axId val="67512960"/>
        <c:scaling>
          <c:orientation val="minMax"/>
          <c:max val="200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rgbClr val="B12218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11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72655729646677E-2"/>
          <c:y val="1.4553377060151147E-2"/>
          <c:w val="0.95668162760368802"/>
          <c:h val="0.9045970234617306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98.5%</a:t>
                    </a:r>
                    <a:r>
                      <a:rPr lang="en-US" baseline="0" dirty="0" smtClean="0"/>
                      <a:t> (</a:t>
                    </a:r>
                    <a:fld id="{DF955FBA-3A7E-4BC7-826A-0C3DF6886CBE}" type="VALUE">
                      <a:rPr lang="en-US" smtClean="0"/>
                      <a:pPr/>
                      <a:t>[VALUE]</a:t>
                    </a:fld>
                    <a:r>
                      <a:rPr lang="en-US" dirty="0" smtClean="0"/>
                      <a:t>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064738781629825"/>
                      <c:h val="0.1259574468085106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873-4CB4-BC1F-C7C4DF51A284}"/>
                </c:ext>
              </c:extLst>
            </c:dLbl>
            <c:dLbl>
              <c:idx val="3"/>
              <c:layout>
                <c:manualLayout>
                  <c:x val="0.10659480045906887"/>
                  <c:y val="-2.8368794326241137E-3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100% (</a:t>
                    </a:r>
                    <a:fld id="{AC22919F-D842-4A36-AF86-9577640064E6}" type="VALUE">
                      <a:rPr lang="en-US" smtClean="0"/>
                      <a:pPr/>
                      <a:t>[VALUE]</a:t>
                    </a:fld>
                    <a:r>
                      <a:rPr lang="en-US" dirty="0" smtClean="0"/>
                      <a:t>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873-4CB4-BC1F-C7C4DF51A2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Sheet1!$B$2:$B$6</c:f>
              <c:numCache>
                <c:formatCode>_(* #,##0_);_(* \(#,##0\);_(* "-"??_);_(@_)</c:formatCode>
                <c:ptCount val="5"/>
                <c:pt idx="0">
                  <c:v>1531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873-4CB4-BC1F-C7C4DF51A2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0285463202190855"/>
                  <c:y val="-1.0401771090807824E-16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1.5%</a:t>
                    </a:r>
                    <a:r>
                      <a:rPr lang="en-US" baseline="0" smtClean="0"/>
                      <a:t> (</a:t>
                    </a:r>
                    <a:fld id="{E1C01FE6-5828-4D4E-A094-534CF8AC7AFA}" type="VALUE">
                      <a:rPr lang="en-US" smtClean="0"/>
                      <a:pPr/>
                      <a:t>[VALUE]</a:t>
                    </a:fld>
                    <a:r>
                      <a:rPr lang="en-US" smtClean="0"/>
                      <a:t>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873-4CB4-BC1F-C7C4DF51A2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Sheet1!$C$2:$C$6</c:f>
              <c:numCache>
                <c:formatCode>_(* #,##0_);_(* \(#,##0\);_(* "-"??_);_(@_)</c:formatCode>
                <c:ptCount val="5"/>
                <c:pt idx="0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873-4CB4-BC1F-C7C4DF51A28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34916352"/>
        <c:axId val="95705280"/>
      </c:barChart>
      <c:catAx>
        <c:axId val="34916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705280"/>
        <c:crosses val="autoZero"/>
        <c:auto val="1"/>
        <c:lblAlgn val="ctr"/>
        <c:lblOffset val="100"/>
        <c:noMultiLvlLbl val="0"/>
      </c:catAx>
      <c:valAx>
        <c:axId val="95705280"/>
        <c:scaling>
          <c:orientation val="minMax"/>
          <c:max val="4500"/>
          <c:min val="0"/>
        </c:scaling>
        <c:delete val="0"/>
        <c:axPos val="b"/>
        <c:numFmt formatCode="_(* #,##0_);_(* \(#,##0\);_(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1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10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72655729646677E-2"/>
          <c:y val="1.4553377060151147E-2"/>
          <c:w val="0.95668162760368802"/>
          <c:h val="0.9045970234617306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98.5%</a:t>
                    </a:r>
                  </a:p>
                  <a:p>
                    <a:r>
                      <a:rPr lang="en-US" smtClean="0"/>
                      <a:t>(</a:t>
                    </a:r>
                    <a:fld id="{3DA94188-4AC1-410D-A858-9482CC450FB0}" type="VALUE">
                      <a:rPr lang="en-US" smtClean="0"/>
                      <a:pPr/>
                      <a:t>[VALUE]</a:t>
                    </a:fld>
                    <a:r>
                      <a:rPr lang="en-US" smtClean="0"/>
                      <a:t>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7D7E-490F-8C55-4AB08E90E7CD}"/>
                </c:ext>
              </c:extLst>
            </c:dLbl>
            <c:dLbl>
              <c:idx val="3"/>
              <c:layout>
                <c:manualLayout>
                  <c:x val="-5.6102526557404667E-3"/>
                  <c:y val="-0.128429880286519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100%</a:t>
                    </a:r>
                  </a:p>
                  <a:p>
                    <a:r>
                      <a:rPr lang="en-US" dirty="0" smtClean="0"/>
                      <a:t>(</a:t>
                    </a:r>
                    <a:fld id="{D1F4E945-5EB2-43C1-812C-2930FEF55E61}" type="VALUE">
                      <a:rPr lang="en-US" smtClean="0"/>
                      <a:pPr/>
                      <a:t>[VALUE]</a:t>
                    </a:fld>
                    <a:r>
                      <a:rPr lang="en-US" dirty="0" smtClean="0"/>
                      <a:t>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C754-4C34-A615-EDD15C2047B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Sheet1!$B$2:$B$6</c:f>
              <c:numCache>
                <c:formatCode>_(* #,##0_);_(* \(#,##0\);_(* "-"??_);_(@_)</c:formatCode>
                <c:ptCount val="5"/>
                <c:pt idx="0">
                  <c:v>1531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D7E-490F-8C55-4AB08E90E7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740168437160294E-3"/>
                  <c:y val="-7.8715087917543905E-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1.5%</a:t>
                    </a:r>
                  </a:p>
                  <a:p>
                    <a:r>
                      <a:rPr lang="en-US" smtClean="0"/>
                      <a:t>(</a:t>
                    </a:r>
                    <a:fld id="{DE30D850-1C12-4ECD-9D23-5D1F18AE2D19}" type="VALUE">
                      <a:rPr lang="en-US" smtClean="0"/>
                      <a:pPr/>
                      <a:t>[VALUE]</a:t>
                    </a:fld>
                    <a:r>
                      <a:rPr lang="en-US" smtClean="0"/>
                      <a:t>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7D7E-490F-8C55-4AB08E90E7C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Sheet1!$C$2:$C$6</c:f>
              <c:numCache>
                <c:formatCode>_(* #,##0_);_(* \(#,##0\);_(* "-"??_);_(@_)</c:formatCode>
                <c:ptCount val="5"/>
                <c:pt idx="0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D7E-490F-8C55-4AB08E90E7C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100"/>
        <c:axId val="166798848"/>
        <c:axId val="166173440"/>
      </c:barChart>
      <c:catAx>
        <c:axId val="166798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173440"/>
        <c:crosses val="autoZero"/>
        <c:auto val="1"/>
        <c:lblAlgn val="ctr"/>
        <c:lblOffset val="100"/>
        <c:noMultiLvlLbl val="0"/>
      </c:catAx>
      <c:valAx>
        <c:axId val="166173440"/>
        <c:scaling>
          <c:orientation val="minMax"/>
          <c:max val="4500"/>
          <c:min val="0"/>
        </c:scaling>
        <c:delete val="0"/>
        <c:axPos val="l"/>
        <c:numFmt formatCode="_(* #,##0_);_(* \(#,##0\);_(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798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10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00B050"/>
            </a:solidFill>
          </c:spPr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2D0-4AC8-80AC-8AA30729923C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2D0-4AC8-80AC-8AA30729923C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2D0-4AC8-80AC-8AA30729923C}"/>
              </c:ext>
            </c:extLst>
          </c:dPt>
          <c:dLbls>
            <c:dLbl>
              <c:idx val="0"/>
              <c:layout>
                <c:manualLayout>
                  <c:x val="-0.11251200411655186"/>
                  <c:y val="3.8917124992629011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288FF30-32D5-4968-B4A4-EF8EEB8B8323}" type="CATEGORYNAME">
                      <a:rPr lang="en-US" smtClean="0"/>
                      <a:pPr>
                        <a:defRPr>
                          <a:solidFill>
                            <a:schemeClr val="tx1"/>
                          </a:solidFill>
                        </a:defRPr>
                      </a:pPr>
                      <a:t>[CATEGORY NAME]</a:t>
                    </a:fld>
                    <a:r>
                      <a:rPr lang="en-US" baseline="0" dirty="0" smtClean="0"/>
                      <a:t> </a:t>
                    </a:r>
                    <a:fld id="{3AE329BE-C292-48B1-9A94-CB9010C75660}" type="VALUE">
                      <a:rPr lang="en-US" baseline="0" smtClean="0"/>
                      <a:pPr>
                        <a:defRPr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endParaRPr lang="en-US" baseline="0" dirty="0" smtClean="0"/>
                  </a:p>
                  <a:p>
                    <a:pPr>
                      <a:defRPr>
                        <a:solidFill>
                          <a:schemeClr val="tx1"/>
                        </a:solidFill>
                      </a:defRPr>
                    </a:pPr>
                    <a:r>
                      <a:rPr lang="en-US" baseline="0" dirty="0" smtClean="0"/>
                      <a:t>(201)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2D0-4AC8-80AC-8AA30729923C}"/>
                </c:ext>
              </c:extLst>
            </c:dLbl>
            <c:dLbl>
              <c:idx val="1"/>
              <c:layout>
                <c:manualLayout>
                  <c:x val="9.6356033869808063E-3"/>
                  <c:y val="0.18220370145836107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rgbClr val="B12318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7D16661-0327-4588-8CE1-40CBFF304CB9}" type="CATEGORYNAME">
                      <a:rPr lang="en-US" smtClean="0"/>
                      <a:pPr>
                        <a:defRPr>
                          <a:solidFill>
                            <a:srgbClr val="B12318"/>
                          </a:solidFill>
                        </a:defRPr>
                      </a:pPr>
                      <a:t>[CATEGORY NAME]</a:t>
                    </a:fld>
                    <a:fld id="{1C651B8B-FF18-49EB-8AAB-4BEB21AAC5DA}" type="VALUE">
                      <a:rPr lang="en-US" baseline="0" smtClean="0"/>
                      <a:pPr>
                        <a:defRPr>
                          <a:solidFill>
                            <a:srgbClr val="B12318"/>
                          </a:solidFill>
                        </a:defRPr>
                      </a:pPr>
                      <a:t>[VALUE]</a:t>
                    </a:fld>
                    <a:endParaRPr lang="en-US" baseline="0" dirty="0" smtClean="0"/>
                  </a:p>
                  <a:p>
                    <a:pPr>
                      <a:defRPr>
                        <a:solidFill>
                          <a:srgbClr val="B12318"/>
                        </a:solidFill>
                      </a:defRPr>
                    </a:pPr>
                    <a:r>
                      <a:rPr lang="en-US" baseline="0" dirty="0" smtClean="0"/>
                      <a:t>(11)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B12318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2D0-4AC8-80AC-8AA30729923C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D5C491A1-2592-46F7-A5C3-9D42CAF78662}" type="CATEGORYNAME">
                      <a:rPr lang="en-US" smtClean="0"/>
                      <a:pPr/>
                      <a:t>[CATEGORY NAME]</a:t>
                    </a:fld>
                    <a:r>
                      <a:rPr lang="en-US" baseline="0" smtClean="0"/>
                      <a:t> </a:t>
                    </a:r>
                    <a:fld id="{936994AE-E0CC-4801-A1C7-791B684F6F5C}" type="VALUE">
                      <a:rPr lang="en-US" baseline="0" smtClean="0"/>
                      <a:pPr/>
                      <a:t>[VALUE]</a:t>
                    </a:fld>
                    <a:endParaRPr lang="en-US" baseline="0" smtClean="0"/>
                  </a:p>
                  <a:p>
                    <a:r>
                      <a:rPr lang="en-US" baseline="0" smtClean="0"/>
                      <a:t>(1,344)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02D0-4AC8-80AC-8AA30729923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Positive</c:v>
                </c:pt>
                <c:pt idx="1">
                  <c:v>Negative</c:v>
                </c:pt>
                <c:pt idx="2">
                  <c:v>Neutral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0.129</c:v>
                </c:pt>
                <c:pt idx="1">
                  <c:v>7.0000000000000001E-3</c:v>
                </c:pt>
                <c:pt idx="2">
                  <c:v>0.86399999999999999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2D0-4AC8-80AC-8AA30729923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10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99E-4C53-9559-6B9879EC41E4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99E-4C53-9559-6B9879EC41E4}"/>
              </c:ext>
            </c:extLst>
          </c:dPt>
          <c:dLbls>
            <c:spPr>
              <a:solidFill>
                <a:srgbClr val="FFFFFF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Paid</c:v>
                </c:pt>
                <c:pt idx="1">
                  <c:v>Earn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</c:numCache>
            </c:numRef>
          </c:val>
          <c:extLst>
            <c:ext xmlns:c16="http://schemas.microsoft.com/office/drawing/2014/chart" uri="{C3380CC4-5D6E-409C-BE32-E72D297353CC}">
              <c16:uniqueId val="{00000004-E99E-4C53-9559-6B9879EC41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10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510-4F18-AECE-2ABB77C62593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510-4F18-AECE-2ABB77C62593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E37DB23B-BD6F-4793-8C11-B9879A1E19CD}" type="CATEGORYNAME">
                      <a:rPr lang="en-US" smtClean="0"/>
                      <a:pPr/>
                      <a:t>[CATEGORY NAME]</a:t>
                    </a:fld>
                    <a:r>
                      <a:rPr lang="en-US" baseline="0" dirty="0" smtClean="0"/>
                      <a:t> </a:t>
                    </a:r>
                    <a:fld id="{22891F53-BFE0-40F2-B4BB-06AE6947DA25}" type="VALUE">
                      <a:rPr lang="en-US" baseline="0" smtClean="0"/>
                      <a:pPr/>
                      <a:t>[VALUE]</a:t>
                    </a:fld>
                    <a:endParaRPr lang="en-US" baseline="0" dirty="0" smtClean="0"/>
                  </a:p>
                  <a:p>
                    <a:r>
                      <a:rPr lang="en-US" baseline="0" dirty="0" smtClean="0"/>
                      <a:t>(1,532)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510-4F18-AECE-2ABB77C62593}"/>
                </c:ext>
              </c:extLst>
            </c:dLbl>
            <c:dLbl>
              <c:idx val="1"/>
              <c:layout>
                <c:manualLayout>
                  <c:x val="-0.22012845845991266"/>
                  <c:y val="5.6902987127772399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9B1E385-C5BF-4B53-B790-1700389EF4F2}" type="CATEGORYNAME">
                      <a:rPr lang="en-US" smtClean="0"/>
                      <a:pPr>
                        <a:defRPr>
                          <a:solidFill>
                            <a:schemeClr val="tx1"/>
                          </a:solidFill>
                        </a:defRPr>
                      </a:pPr>
                      <a:t>[CATEGORY NAME]</a:t>
                    </a:fld>
                    <a:r>
                      <a:rPr lang="en-US" baseline="0" dirty="0" smtClean="0"/>
                      <a:t> </a:t>
                    </a:r>
                    <a:fld id="{91786D32-FB43-44CF-8355-04B66A4C520A}" type="VALUE">
                      <a:rPr lang="en-US" baseline="0" smtClean="0"/>
                      <a:pPr>
                        <a:defRPr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endParaRPr lang="en-US" baseline="0" dirty="0" smtClean="0"/>
                  </a:p>
                  <a:p>
                    <a:pPr>
                      <a:defRPr>
                        <a:solidFill>
                          <a:schemeClr val="tx1"/>
                        </a:solidFill>
                      </a:defRPr>
                    </a:pPr>
                    <a:r>
                      <a:rPr lang="en-US" baseline="0" dirty="0" smtClean="0"/>
                      <a:t>(24)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510-4F18-AECE-2ABB77C6259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Paid</c:v>
                </c:pt>
                <c:pt idx="1">
                  <c:v>Earned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0.98499999999999999</c:v>
                </c:pt>
                <c:pt idx="1">
                  <c:v>1.4999999999999999E-2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510-4F18-AECE-2ABB77C625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10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273-4980-8C1B-8380420DF078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273-4980-8C1B-8380420DF078}"/>
              </c:ext>
            </c:extLst>
          </c:dPt>
          <c:dLbls>
            <c:spPr>
              <a:solidFill>
                <a:srgbClr val="FFFFFF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Paid</c:v>
                </c:pt>
                <c:pt idx="1">
                  <c:v>Earn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</c:numCache>
            </c:numRef>
          </c:val>
          <c:extLst>
            <c:ext xmlns:c16="http://schemas.microsoft.com/office/drawing/2014/chart" uri="{C3380CC4-5D6E-409C-BE32-E72D297353CC}">
              <c16:uniqueId val="{00000004-7273-4980-8C1B-8380420DF0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10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72655729646677E-2"/>
          <c:y val="1.4553377060151147E-2"/>
          <c:w val="0.95668162760368802"/>
          <c:h val="0.8708627204569205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83.3%</a:t>
                    </a:r>
                  </a:p>
                  <a:p>
                    <a:r>
                      <a:rPr lang="en-US" smtClean="0"/>
                      <a:t>(</a:t>
                    </a:r>
                    <a:fld id="{27C8A786-D063-4B1E-ACCC-5FED1FE3D46D}" type="VALUE">
                      <a:rPr lang="en-US" smtClean="0"/>
                      <a:pPr/>
                      <a:t>[VALUE]</a:t>
                    </a:fld>
                    <a:r>
                      <a:rPr lang="en-US" smtClean="0"/>
                      <a:t>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6E36-4AA7-B6EB-369B23FDA945}"/>
                </c:ext>
              </c:extLst>
            </c:dLbl>
            <c:dLbl>
              <c:idx val="3"/>
              <c:layout>
                <c:manualLayout>
                  <c:x val="0"/>
                  <c:y val="-0.15174129900739305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100%</a:t>
                    </a:r>
                  </a:p>
                  <a:p>
                    <a:r>
                      <a:rPr lang="en-US" smtClean="0"/>
                      <a:t>(</a:t>
                    </a:r>
                    <a:fld id="{8FBD567E-0DF9-4764-AECF-2CAE7BB7B13E}" type="VALUE">
                      <a:rPr lang="en-US" smtClean="0"/>
                      <a:pPr/>
                      <a:t>[VALUE]</a:t>
                    </a:fld>
                    <a:r>
                      <a:rPr lang="en-US" smtClean="0"/>
                      <a:t>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E36-4AA7-B6EB-369B23FDA9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800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Sheet1!$B$2:$B$6</c:f>
              <c:numCache>
                <c:formatCode>_(* #,##0_);_(* \(#,##0\);_(* "-"??_);_(@_)</c:formatCode>
                <c:ptCount val="5"/>
                <c:pt idx="0">
                  <c:v>2821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54-49F4-85D7-7C5754D510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5217389736987106E-3"/>
                  <c:y val="-5.989788118712884E-2"/>
                </c:manualLayout>
              </c:layout>
              <c:tx>
                <c:rich>
                  <a:bodyPr/>
                  <a:lstStyle/>
                  <a:p>
                    <a:r>
                      <a:rPr lang="en-US" smtClean="0">
                        <a:solidFill>
                          <a:schemeClr val="tx1"/>
                        </a:solidFill>
                      </a:rPr>
                      <a:t>16.7%</a:t>
                    </a:r>
                  </a:p>
                  <a:p>
                    <a:r>
                      <a:rPr lang="en-US" smtClean="0">
                        <a:solidFill>
                          <a:schemeClr val="tx1"/>
                        </a:solidFill>
                      </a:rPr>
                      <a:t>(</a:t>
                    </a:r>
                    <a:fld id="{D147B848-F4B3-4E03-BD7E-307A835365CD}" type="VALUE">
                      <a:rPr lang="en-US" smtClean="0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r>
                      <a:rPr lang="en-US" smtClean="0">
                        <a:solidFill>
                          <a:schemeClr val="tx1"/>
                        </a:solidFill>
                      </a:rPr>
                      <a:t>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E36-4AA7-B6EB-369B23FDA9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800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Sheet1!$C$2:$C$6</c:f>
              <c:numCache>
                <c:formatCode>_(* #,##0_);_(* \(#,##0\);_(* "-"??_);_(@_)</c:formatCode>
                <c:ptCount val="5"/>
                <c:pt idx="0">
                  <c:v>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54-49F4-85D7-7C5754D510E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100"/>
        <c:axId val="166799360"/>
        <c:axId val="167135488"/>
      </c:barChart>
      <c:catAx>
        <c:axId val="166799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135488"/>
        <c:crosses val="autoZero"/>
        <c:auto val="1"/>
        <c:lblAlgn val="ctr"/>
        <c:lblOffset val="100"/>
        <c:noMultiLvlLbl val="0"/>
      </c:catAx>
      <c:valAx>
        <c:axId val="167135488"/>
        <c:scaling>
          <c:orientation val="minMax"/>
          <c:max val="11500"/>
          <c:min val="0"/>
        </c:scaling>
        <c:delete val="0"/>
        <c:axPos val="l"/>
        <c:numFmt formatCode="_(* #,##0_);_(* \(#,##0\);_(* &quot;-&quot;??_);_(@_)" sourceLinked="1"/>
        <c:majorTickMark val="out"/>
        <c:minorTickMark val="none"/>
        <c:tickLblPos val="nextTo"/>
        <c:crossAx val="166799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rgbClr val="C00000"/>
          </a:solidFill>
        </a:defRPr>
      </a:pPr>
      <a:endParaRPr lang="en-US"/>
    </a:p>
  </c:txPr>
  <c:externalData r:id="rId1">
    <c:autoUpdate val="0"/>
  </c:externalData>
</c:chartSpace>
</file>

<file path=ppt/charts/chart10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277-4A5A-A20A-A777FCC0494E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277-4A5A-A20A-A777FCC0494E}"/>
              </c:ext>
            </c:extLst>
          </c:dPt>
          <c:dLbls>
            <c:dLbl>
              <c:idx val="0"/>
              <c:layout>
                <c:manualLayout>
                  <c:x val="-0.16553399096316335"/>
                  <c:y val="-0.18644402472257535"/>
                </c:manualLayout>
              </c:layout>
              <c:tx>
                <c:rich>
                  <a:bodyPr/>
                  <a:lstStyle/>
                  <a:p>
                    <a:fld id="{BA937FB2-D903-425F-9CB5-5A4B7A4D5616}" type="CATEGORYNAME">
                      <a:rPr lang="en-US" smtClean="0"/>
                      <a:pPr/>
                      <a:t>[CATEGORY NAME]</a:t>
                    </a:fld>
                    <a:r>
                      <a:rPr lang="en-US" baseline="0" dirty="0" smtClean="0"/>
                      <a:t> </a:t>
                    </a:r>
                    <a:fld id="{DAF4F0A0-577B-481D-A73A-500458833780}" type="VALUE">
                      <a:rPr lang="en-US" baseline="0" smtClean="0"/>
                      <a:pPr/>
                      <a:t>[VALUE]</a:t>
                    </a:fld>
                    <a:endParaRPr lang="en-US" baseline="0" dirty="0" smtClean="0"/>
                  </a:p>
                  <a:p>
                    <a:r>
                      <a:rPr lang="en-US" baseline="0" dirty="0" smtClean="0"/>
                      <a:t>(2,846)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277-4A5A-A20A-A777FCC0494E}"/>
                </c:ext>
              </c:extLst>
            </c:dLbl>
            <c:dLbl>
              <c:idx val="1"/>
              <c:layout>
                <c:manualLayout>
                  <c:x val="0.13678691364866261"/>
                  <c:y val="0.17270555742288815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178CD89-3EA2-45EF-9DFA-358D3858F8E7}" type="CATEGORYNAME">
                      <a:rPr lang="en-US" smtClean="0">
                        <a:solidFill>
                          <a:schemeClr val="tx1"/>
                        </a:solidFill>
                      </a:rPr>
                      <a:pPr>
                        <a:defRPr>
                          <a:solidFill>
                            <a:schemeClr val="tx1"/>
                          </a:solidFill>
                        </a:defRPr>
                      </a:pPr>
                      <a:t>[CATEGORY NAME]</a:t>
                    </a:fld>
                    <a:fld id="{57A2BDBC-5203-4D2D-92DC-2FA41156C2FE}" type="VALUE">
                      <a:rPr lang="en-US" baseline="0" smtClean="0">
                        <a:solidFill>
                          <a:schemeClr val="tx1"/>
                        </a:solidFill>
                      </a:rPr>
                      <a:pPr>
                        <a:defRPr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endParaRPr lang="en-US" baseline="0" dirty="0" smtClean="0">
                      <a:solidFill>
                        <a:schemeClr val="tx1"/>
                      </a:solidFill>
                    </a:endParaRPr>
                  </a:p>
                  <a:p>
                    <a:pPr>
                      <a:defRPr>
                        <a:solidFill>
                          <a:schemeClr val="tx1"/>
                        </a:solidFill>
                      </a:defRPr>
                    </a:pPr>
                    <a:r>
                      <a:rPr lang="en-US" baseline="0" dirty="0" smtClean="0">
                        <a:solidFill>
                          <a:schemeClr val="tx1"/>
                        </a:solidFill>
                      </a:rPr>
                      <a:t>(566)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277-4A5A-A20A-A777FCC049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Paid</c:v>
                </c:pt>
                <c:pt idx="1">
                  <c:v>Earned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0.83399999999999996</c:v>
                </c:pt>
                <c:pt idx="1">
                  <c:v>0.16600000000000001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277-4A5A-A20A-A777FCC049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10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72655729646677E-2"/>
          <c:y val="1.4553377060151147E-2"/>
          <c:w val="0.95668162760368802"/>
          <c:h val="0.9045970234617306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3684D7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1407513733338945"/>
                  <c:y val="-5.618880618696272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12.9%</a:t>
                    </a:r>
                  </a:p>
                  <a:p>
                    <a:r>
                      <a:rPr lang="en-US" dirty="0" smtClean="0"/>
                      <a:t>(</a:t>
                    </a:r>
                    <a:fld id="{124E2924-81A5-470F-B4FE-F597C70BE2BD}" type="VALUE">
                      <a:rPr lang="en-US" smtClean="0"/>
                      <a:pPr/>
                      <a:t>[VALUE]</a:t>
                    </a:fld>
                    <a:r>
                      <a:rPr lang="en-US" dirty="0" smtClean="0"/>
                      <a:t>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00D-4721-A17A-345A2E1E3A8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B1231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Sheet1!$B$2:$B$6</c:f>
              <c:numCache>
                <c:formatCode>_(* #,##0_);_(* \(#,##0\);_(* "-"??_);_(@_)</c:formatCode>
                <c:ptCount val="5"/>
                <c:pt idx="0">
                  <c:v>200.595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A9-47CC-9ECD-DC84B07A47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B12318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0285463202190855"/>
                  <c:y val="-0.1947878614481373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0.7%</a:t>
                    </a:r>
                  </a:p>
                  <a:p>
                    <a:pPr>
                      <a:defRPr sz="1800">
                        <a:solidFill>
                          <a:schemeClr val="tx1"/>
                        </a:solidFill>
                      </a:defRPr>
                    </a:pPr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(</a:t>
                    </a:r>
                    <a:fld id="{4890BB90-8BE4-4367-A591-F6D8F1749B89}" type="VALUE">
                      <a:rPr lang="en-US" smtClean="0">
                        <a:solidFill>
                          <a:schemeClr val="tx1"/>
                        </a:solidFill>
                      </a:rPr>
                      <a:pPr>
                        <a:defRPr sz="1800"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)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00D-4721-A17A-345A2E1E3A8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B1231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Sheet1!$C$2:$C$6</c:f>
              <c:numCache>
                <c:formatCode>_(* #,##0_);_(* \(#,##0\);_(* "-"??_);_(@_)</c:formatCode>
                <c:ptCount val="5"/>
                <c:pt idx="0">
                  <c:v>10.885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A9-47CC-9ECD-DC84B07A47F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7401684371603109E-3"/>
                  <c:y val="-2.2475522474785087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86.4%</a:t>
                    </a:r>
                  </a:p>
                  <a:p>
                    <a:r>
                      <a:rPr lang="en-US" dirty="0" smtClean="0"/>
                      <a:t>(</a:t>
                    </a:r>
                    <a:fld id="{53BC4A16-834C-4D3A-94E0-2FA3F6458237}" type="VALUE">
                      <a:rPr lang="en-US" smtClean="0"/>
                      <a:pPr/>
                      <a:t>[VALUE]</a:t>
                    </a:fld>
                    <a:r>
                      <a:rPr lang="en-US" dirty="0" smtClean="0"/>
                      <a:t>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A00D-4721-A17A-345A2E1E3A8E}"/>
                </c:ext>
              </c:extLst>
            </c:dLbl>
            <c:dLbl>
              <c:idx val="3"/>
              <c:layout>
                <c:manualLayout>
                  <c:x val="1.8700842185801554E-3"/>
                  <c:y val="-6.3680647011891078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100%</a:t>
                    </a:r>
                  </a:p>
                  <a:p>
                    <a:r>
                      <a:rPr lang="en-US" dirty="0" smtClean="0"/>
                      <a:t>(</a:t>
                    </a:r>
                    <a:fld id="{55BBE6AE-8C4A-4346-A109-830A777E0642}" type="VALUE">
                      <a:rPr lang="en-US" smtClean="0"/>
                      <a:pPr/>
                      <a:t>[VALUE]</a:t>
                    </a:fld>
                    <a:r>
                      <a:rPr lang="en-US" dirty="0" smtClean="0"/>
                      <a:t>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A00D-4721-A17A-345A2E1E3A8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B1231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Sheet1!$D$2:$D$6</c:f>
              <c:numCache>
                <c:formatCode>_(* #,##0_);_(* \(#,##0\);_(* "-"??_);_(@_)</c:formatCode>
                <c:ptCount val="5"/>
                <c:pt idx="0">
                  <c:v>1343.52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1A9-47CC-9ECD-DC84B07A47F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100"/>
        <c:axId val="167758336"/>
        <c:axId val="167140672"/>
      </c:barChart>
      <c:catAx>
        <c:axId val="167758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B12318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140672"/>
        <c:crosses val="autoZero"/>
        <c:auto val="1"/>
        <c:lblAlgn val="ctr"/>
        <c:lblOffset val="100"/>
        <c:noMultiLvlLbl val="0"/>
      </c:catAx>
      <c:valAx>
        <c:axId val="167140672"/>
        <c:scaling>
          <c:orientation val="minMax"/>
          <c:max val="4500"/>
          <c:min val="0"/>
        </c:scaling>
        <c:delete val="0"/>
        <c:axPos val="l"/>
        <c:numFmt formatCode="_(* #,##0_);_(* \(#,##0\);_(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B12318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758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rgbClr val="B12318"/>
          </a:solidFill>
        </a:defRPr>
      </a:pPr>
      <a:endParaRPr lang="en-US"/>
    </a:p>
  </c:txPr>
  <c:externalData r:id="rId3">
    <c:autoUpdate val="0"/>
  </c:externalData>
</c:chartSpace>
</file>

<file path=ppt/charts/chart10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72655729646677E-2"/>
          <c:y val="1.4553377060151147E-2"/>
          <c:w val="0.95668162760368802"/>
          <c:h val="0.9045970234617306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8700842185801553E-2"/>
                  <c:y val="1.2428698092243775E-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78.0%</a:t>
                    </a:r>
                  </a:p>
                  <a:p>
                    <a:r>
                      <a:rPr lang="en-US" smtClean="0"/>
                      <a:t>(3427)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8CCA-41A4-9F98-E25F8F79DFB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mtClean="0"/>
                      <a:t>99.5%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CCA-41A4-9F98-E25F8F79DFBF}"/>
                </c:ext>
              </c:extLst>
            </c:dLbl>
            <c:dLbl>
              <c:idx val="3"/>
              <c:layout>
                <c:manualLayout>
                  <c:x val="-3.7401684371603109E-3"/>
                  <c:y val="-0.15743017583508781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100%</a:t>
                    </a:r>
                  </a:p>
                  <a:p>
                    <a:r>
                      <a:rPr lang="en-US" smtClean="0"/>
                      <a:t>(272)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8CCA-41A4-9F98-E25F8F79DFB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smtClean="0"/>
                      <a:t>79.9%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CCA-41A4-9F98-E25F8F79DF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3427</c:v>
                </c:pt>
                <c:pt idx="3">
                  <c:v>272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CCA-41A4-9F98-E25F8F79DF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4803368743206053E-3"/>
                  <c:y val="-2.0720694858824999E-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22.0%</a:t>
                    </a:r>
                  </a:p>
                  <a:p>
                    <a:r>
                      <a:rPr lang="en-US" smtClean="0"/>
                      <a:t>(968)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8CCA-41A4-9F98-E25F8F79DFBF}"/>
                </c:ext>
              </c:extLst>
            </c:dLbl>
            <c:dLbl>
              <c:idx val="2"/>
              <c:layout>
                <c:manualLayout>
                  <c:x val="9.4838308457711448E-2"/>
                  <c:y val="1.6674314531402525E-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0.5%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CCA-41A4-9F98-E25F8F79DFBF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CCA-41A4-9F98-E25F8F79DFBF}"/>
                </c:ext>
              </c:extLst>
            </c:dLbl>
            <c:dLbl>
              <c:idx val="4"/>
              <c:layout>
                <c:manualLayout>
                  <c:x val="-9.5374295147587926E-2"/>
                  <c:y val="3.7286094276731324E-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20.1%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CCA-41A4-9F98-E25F8F79DF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CCA-41A4-9F98-E25F8F79DF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166798848"/>
        <c:axId val="166173440"/>
      </c:barChart>
      <c:catAx>
        <c:axId val="166798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173440"/>
        <c:crosses val="autoZero"/>
        <c:auto val="1"/>
        <c:lblAlgn val="ctr"/>
        <c:lblOffset val="100"/>
        <c:noMultiLvlLbl val="0"/>
      </c:catAx>
      <c:valAx>
        <c:axId val="166173440"/>
        <c:scaling>
          <c:orientation val="minMax"/>
          <c:max val="45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798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10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00B050"/>
            </a:solidFill>
          </c:spPr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8F0-43FB-BB39-CFEE03B78146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8F0-43FB-BB39-CFEE03B78146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8F0-43FB-BB39-CFEE03B78146}"/>
              </c:ext>
            </c:extLst>
          </c:dPt>
          <c:dLbls>
            <c:dLbl>
              <c:idx val="0"/>
              <c:layout>
                <c:manualLayout>
                  <c:x val="-0.1262058216101023"/>
                  <c:y val="0.1049107630903659"/>
                </c:manualLayout>
              </c:layout>
              <c:tx>
                <c:rich>
                  <a:bodyPr rot="0" spcFirstLastPara="1" vertOverflow="clip" horzOverflow="clip" vert="horz" wrap="square" lIns="36576" tIns="18288" rIns="36576" bIns="18288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>
                        <a:solidFill>
                          <a:schemeClr val="bg1"/>
                        </a:solidFill>
                      </a:rPr>
                      <a:t>Positive
</a:t>
                    </a:r>
                    <a:r>
                      <a:rPr lang="en-US" smtClean="0">
                        <a:solidFill>
                          <a:schemeClr val="bg1"/>
                        </a:solidFill>
                      </a:rPr>
                      <a:t>14.2%</a:t>
                    </a:r>
                  </a:p>
                  <a:p>
                    <a:pPr>
                      <a:defRPr>
                        <a:solidFill>
                          <a:schemeClr val="bg1"/>
                        </a:solidFill>
                      </a:defRPr>
                    </a:pPr>
                    <a:r>
                      <a:rPr lang="en-US" smtClean="0">
                        <a:solidFill>
                          <a:schemeClr val="bg1"/>
                        </a:solidFill>
                      </a:rPr>
                      <a:t>(663)</a:t>
                    </a:r>
                    <a:endParaRPr lang="en-US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1-68F0-43FB-BB39-CFEE03B78146}"/>
                </c:ext>
              </c:extLst>
            </c:dLbl>
            <c:dLbl>
              <c:idx val="1"/>
              <c:layout>
                <c:manualLayout>
                  <c:x val="-5.4424287459657536E-3"/>
                  <c:y val="0.10582244581417702"/>
                </c:manualLayout>
              </c:layout>
              <c:tx>
                <c:rich>
                  <a:bodyPr rot="0" spcFirstLastPara="1" vertOverflow="clip" horzOverflow="clip" vert="horz" wrap="square" lIns="36576" tIns="18288" rIns="36576" bIns="18288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>
                        <a:solidFill>
                          <a:srgbClr val="C00000"/>
                        </a:solidFill>
                      </a:rPr>
                      <a:t>Negative
</a:t>
                    </a:r>
                    <a:r>
                      <a:rPr lang="en-US" dirty="0" smtClean="0">
                        <a:solidFill>
                          <a:srgbClr val="C00000"/>
                        </a:solidFill>
                      </a:rPr>
                      <a:t>13.3%</a:t>
                    </a:r>
                  </a:p>
                  <a:p>
                    <a:pPr>
                      <a:defRPr>
                        <a:solidFill>
                          <a:srgbClr val="C00000"/>
                        </a:solidFill>
                      </a:defRPr>
                    </a:pPr>
                    <a:r>
                      <a:rPr lang="en-US" dirty="0" smtClean="0">
                        <a:solidFill>
                          <a:srgbClr val="C00000"/>
                        </a:solidFill>
                      </a:rPr>
                      <a:t>(621)</a:t>
                    </a:r>
                    <a:endParaRPr lang="en-US" dirty="0">
                      <a:solidFill>
                        <a:srgbClr val="C00000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0470024430934081"/>
                      <c:h val="0.363997940763150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68F0-43FB-BB39-CFEE03B78146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Neutral
</a:t>
                    </a:r>
                    <a:r>
                      <a:rPr lang="en-US" smtClean="0"/>
                      <a:t>72.5%</a:t>
                    </a:r>
                  </a:p>
                  <a:p>
                    <a:r>
                      <a:rPr lang="en-US" smtClean="0"/>
                      <a:t>(3384)</a:t>
                    </a:r>
                    <a:endParaRPr lang="en-US"/>
                  </a:p>
                </c:rich>
              </c:tx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68F0-43FB-BB39-CFEE03B781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Positive</c:v>
                </c:pt>
                <c:pt idx="1">
                  <c:v>Negative</c:v>
                </c:pt>
                <c:pt idx="2">
                  <c:v>Neutral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0.14099999999999999</c:v>
                </c:pt>
                <c:pt idx="1">
                  <c:v>0.13300000000000001</c:v>
                </c:pt>
                <c:pt idx="2">
                  <c:v>0.72499999999999998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8F0-43FB-BB39-CFEE03B7814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72655729646677E-2"/>
          <c:y val="1.4553377060151147E-2"/>
          <c:w val="0.95668162760368802"/>
          <c:h val="0.9045970234617306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96.9% (</a:t>
                    </a:r>
                    <a:fld id="{0817BD9E-0EA7-486D-B5E4-5AD9EA812DB0}" type="VALUE">
                      <a:rPr lang="en-US" smtClean="0"/>
                      <a:pPr/>
                      <a:t>[VALUE]</a:t>
                    </a:fld>
                    <a:r>
                      <a:rPr lang="en-US" smtClean="0"/>
                      <a:t>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7BB7-4516-814E-958A76C158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BB7-4516-814E-958A76C158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1063200306045904E-2"/>
                  <c:y val="-5.6737588652482273E-3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3.1% (</a:t>
                    </a:r>
                    <a:fld id="{879BC011-7FF7-4BD0-988B-4CC490D9612E}" type="VALUE">
                      <a:rPr lang="en-US" smtClean="0"/>
                      <a:pPr/>
                      <a:t>[VALUE]</a:t>
                    </a:fld>
                    <a:r>
                      <a:rPr lang="en-US" smtClean="0"/>
                      <a:t>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7BB7-4516-814E-958A76C158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BB7-4516-814E-958A76C1583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36981760"/>
        <c:axId val="35510464"/>
      </c:barChart>
      <c:catAx>
        <c:axId val="36981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10464"/>
        <c:crosses val="autoZero"/>
        <c:auto val="1"/>
        <c:lblAlgn val="ctr"/>
        <c:lblOffset val="100"/>
        <c:noMultiLvlLbl val="0"/>
      </c:catAx>
      <c:valAx>
        <c:axId val="35510464"/>
        <c:scaling>
          <c:orientation val="minMax"/>
          <c:max val="70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81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1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009-4DD0-AF4F-0300CD07FE1A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009-4DD0-AF4F-0300CD07FE1A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Paid
79</a:t>
                    </a:r>
                    <a:r>
                      <a:rPr lang="en-US" smtClean="0"/>
                      <a:t>%</a:t>
                    </a:r>
                  </a:p>
                  <a:p>
                    <a:r>
                      <a:rPr lang="en-US" smtClean="0"/>
                      <a:t>(3699)</a:t>
                    </a:r>
                    <a:endParaRPr lang="en-US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9009-4DD0-AF4F-0300CD07FE1A}"/>
                </c:ext>
              </c:extLst>
            </c:dLbl>
            <c:dLbl>
              <c:idx val="1"/>
              <c:layout>
                <c:manualLayout>
                  <c:x val="0.16831889375564862"/>
                  <c:y val="0.20465109405602355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Earned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
21</a:t>
                    </a:r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%</a:t>
                    </a:r>
                  </a:p>
                  <a:p>
                    <a:pPr>
                      <a:defRPr>
                        <a:solidFill>
                          <a:schemeClr val="tx1"/>
                        </a:solidFill>
                      </a:defRPr>
                    </a:pPr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(968)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9009-4DD0-AF4F-0300CD07FE1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Paid</c:v>
                </c:pt>
                <c:pt idx="1">
                  <c:v>Earn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0.79258624383972576</c:v>
                </c:pt>
                <c:pt idx="1">
                  <c:v>0.20741375616027427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009-4DD0-AF4F-0300CD07FE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1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72655729646677E-2"/>
          <c:y val="1.4553377060151147E-2"/>
          <c:w val="0.95668162760368802"/>
          <c:h val="0.8708627204569205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0630340582610141E-2"/>
                  <c:y val="1.9965960395709612E-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89.3%</a:t>
                    </a:r>
                  </a:p>
                  <a:p>
                    <a:r>
                      <a:rPr lang="en-US" smtClean="0"/>
                      <a:t>(8700)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7DC2-464D-B483-CF6151F04E1D}"/>
                </c:ext>
              </c:extLst>
            </c:dLbl>
            <c:dLbl>
              <c:idx val="3"/>
              <c:layout>
                <c:manualLayout>
                  <c:x val="-7.4011469675201082E-3"/>
                  <c:y val="-1.1979576237425769E-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100%</a:t>
                    </a:r>
                  </a:p>
                  <a:p>
                    <a:r>
                      <a:rPr lang="en-US" smtClean="0"/>
                      <a:t>(3208)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7DC2-464D-B483-CF6151F04E1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8700</c:v>
                </c:pt>
                <c:pt idx="3">
                  <c:v>3208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C2-464D-B483-CF6151F04E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1182414774789673E-2"/>
                  <c:y val="-0.11381289159615433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10.7%</a:t>
                    </a:r>
                  </a:p>
                  <a:p>
                    <a:r>
                      <a:rPr lang="en-US" smtClean="0"/>
                      <a:t>(1045)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7DC2-464D-B483-CF6151F04E1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DC2-464D-B483-CF6151F04E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166799360"/>
        <c:axId val="167135488"/>
      </c:barChart>
      <c:catAx>
        <c:axId val="166799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135488"/>
        <c:crosses val="autoZero"/>
        <c:auto val="1"/>
        <c:lblAlgn val="ctr"/>
        <c:lblOffset val="100"/>
        <c:noMultiLvlLbl val="0"/>
      </c:catAx>
      <c:valAx>
        <c:axId val="167135488"/>
        <c:scaling>
          <c:orientation val="minMax"/>
          <c:max val="115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crossAx val="166799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rgbClr val="C00000"/>
          </a:solidFill>
        </a:defRPr>
      </a:pPr>
      <a:endParaRPr lang="en-US"/>
    </a:p>
  </c:txPr>
  <c:externalData r:id="rId1">
    <c:autoUpdate val="0"/>
  </c:externalData>
</c:chartSpace>
</file>

<file path=ppt/charts/chart1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5F-4FAF-94A6-97E06CAE150A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45F-4FAF-94A6-97E06CAE150A}"/>
              </c:ext>
            </c:extLst>
          </c:dPt>
          <c:dLbls>
            <c:dLbl>
              <c:idx val="0"/>
              <c:layout>
                <c:manualLayout>
                  <c:x val="-7.755177344847998E-2"/>
                  <c:y val="-0.22591971545833828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Paid
</a:t>
                    </a:r>
                    <a:r>
                      <a:rPr lang="en-US" smtClean="0"/>
                      <a:t>91.9%</a:t>
                    </a:r>
                  </a:p>
                  <a:p>
                    <a:r>
                      <a:rPr lang="en-US" smtClean="0"/>
                      <a:t>(11908)</a:t>
                    </a:r>
                    <a:endParaRPr lang="en-US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445F-4FAF-94A6-97E06CAE150A}"/>
                </c:ext>
              </c:extLst>
            </c:dLbl>
            <c:dLbl>
              <c:idx val="1"/>
              <c:layout>
                <c:manualLayout>
                  <c:x val="-0.14849585489375505"/>
                  <c:y val="4.7918304949703075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Earned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
</a:t>
                    </a:r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8.1%</a:t>
                    </a:r>
                  </a:p>
                  <a:p>
                    <a:pPr>
                      <a:defRPr>
                        <a:solidFill>
                          <a:schemeClr val="tx1"/>
                        </a:solidFill>
                      </a:defRPr>
                    </a:pPr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(1045)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3-445F-4FAF-94A6-97E06CAE15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Paid</c:v>
                </c:pt>
                <c:pt idx="1">
                  <c:v>Earn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0.9193237087933297</c:v>
                </c:pt>
                <c:pt idx="1">
                  <c:v>8.0676291206670275E-2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45F-4FAF-94A6-97E06CAE15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1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72655729646677E-2"/>
          <c:y val="1.4553377060151147E-2"/>
          <c:w val="0.95668162760368802"/>
          <c:h val="0.9045970234617306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3684D7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9.9114463584748236E-2"/>
                  <c:y val="-2.2475522474785087E-2"/>
                </c:manualLayout>
              </c:layout>
              <c:tx>
                <c:rich>
                  <a:bodyPr/>
                  <a:lstStyle/>
                  <a:p>
                    <a:r>
                      <a:rPr lang="en-US" smtClean="0">
                        <a:solidFill>
                          <a:srgbClr val="B12318"/>
                        </a:solidFill>
                      </a:rPr>
                      <a:t>11.6%</a:t>
                    </a:r>
                  </a:p>
                  <a:p>
                    <a:r>
                      <a:rPr lang="en-US" smtClean="0">
                        <a:solidFill>
                          <a:srgbClr val="B12318"/>
                        </a:solidFill>
                      </a:rPr>
                      <a:t>(510)</a:t>
                    </a:r>
                    <a:endParaRPr lang="en-US">
                      <a:solidFill>
                        <a:srgbClr val="B12318"/>
                      </a:solidFill>
                    </a:endParaRP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76B6-46A1-87E0-5C4769D2A6B0}"/>
                </c:ext>
              </c:extLst>
            </c:dLbl>
            <c:dLbl>
              <c:idx val="3"/>
              <c:layout>
                <c:manualLayout>
                  <c:x val="0.14025631639351152"/>
                  <c:y val="-7.4918408249283766E-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23.3%</a:t>
                    </a:r>
                  </a:p>
                  <a:p>
                    <a:r>
                      <a:rPr lang="en-US" smtClean="0"/>
                      <a:t>(63)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76B6-46A1-87E0-5C4769D2A6B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rgbClr val="B1231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 formatCode="0">
                  <c:v>509.82000000000005</c:v>
                </c:pt>
                <c:pt idx="3" formatCode="0">
                  <c:v>63.376000000000005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B6-46A1-87E0-5C4769D2A6B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B12318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4284481283382788E-17"/>
                  <c:y val="-7.4918408249283631E-3"/>
                </c:manualLayout>
              </c:layout>
              <c:tx>
                <c:rich>
                  <a:bodyPr/>
                  <a:lstStyle/>
                  <a:p>
                    <a:r>
                      <a:rPr lang="en-US" smtClean="0">
                        <a:solidFill>
                          <a:schemeClr val="tx1"/>
                        </a:solidFill>
                      </a:rPr>
                      <a:t>14.3%</a:t>
                    </a:r>
                  </a:p>
                  <a:p>
                    <a:r>
                      <a:rPr lang="en-US" smtClean="0">
                        <a:solidFill>
                          <a:schemeClr val="tx1"/>
                        </a:solidFill>
                      </a:rPr>
                      <a:t>(628)</a:t>
                    </a:r>
                    <a:endParaRPr lang="en-US">
                      <a:solidFill>
                        <a:schemeClr val="tx1"/>
                      </a:solidFill>
                    </a:endParaRP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76B6-46A1-87E0-5C4769D2A6B0}"/>
                </c:ext>
              </c:extLst>
            </c:dLbl>
            <c:dLbl>
              <c:idx val="3"/>
              <c:layout>
                <c:manualLayout>
                  <c:x val="0.11407513733338949"/>
                  <c:y val="-0.24723074722263605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9.3%</a:t>
                    </a:r>
                  </a:p>
                  <a:p>
                    <a:r>
                      <a:rPr lang="en-US" smtClean="0"/>
                      <a:t>(25)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76B6-46A1-87E0-5C4769D2A6B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 formatCode="0">
                  <c:v>628.4849999999999</c:v>
                </c:pt>
                <c:pt idx="3" formatCode="0">
                  <c:v>25.024000000000001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6B6-46A1-87E0-5C4769D2A6B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4803368743206053E-3"/>
                  <c:y val="-2.2475522474785122E-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74.1%</a:t>
                    </a:r>
                  </a:p>
                  <a:p>
                    <a:r>
                      <a:rPr lang="en-US" smtClean="0"/>
                      <a:t>(3257)</a:t>
                    </a:r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76B6-46A1-87E0-5C4769D2A6B0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6B6-46A1-87E0-5C4769D2A6B0}"/>
                </c:ext>
              </c:extLst>
            </c:dLbl>
            <c:dLbl>
              <c:idx val="3"/>
              <c:layout>
                <c:manualLayout>
                  <c:x val="3.5531600153022952E-2"/>
                  <c:y val="-0.4307811423877441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67.4%</a:t>
                    </a:r>
                  </a:p>
                  <a:p>
                    <a:r>
                      <a:rPr lang="en-US" smtClean="0"/>
                      <a:t>(183)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76B6-46A1-87E0-5C4769D2A6B0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6B6-46A1-87E0-5C4769D2A6B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rgbClr val="B1231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Sheet1!$D$2:$D$6</c:f>
              <c:numCache>
                <c:formatCode>0</c:formatCode>
                <c:ptCount val="5"/>
                <c:pt idx="0">
                  <c:v>3252.3</c:v>
                </c:pt>
                <c:pt idx="1">
                  <c:v>0</c:v>
                </c:pt>
                <c:pt idx="3">
                  <c:v>183.328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6B6-46A1-87E0-5C4769D2A6B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100"/>
        <c:axId val="167758336"/>
        <c:axId val="167140672"/>
      </c:barChart>
      <c:catAx>
        <c:axId val="167758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B12318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140672"/>
        <c:crosses val="autoZero"/>
        <c:auto val="1"/>
        <c:lblAlgn val="ctr"/>
        <c:lblOffset val="100"/>
        <c:noMultiLvlLbl val="0"/>
      </c:catAx>
      <c:valAx>
        <c:axId val="167140672"/>
        <c:scaling>
          <c:orientation val="minMax"/>
          <c:max val="4500"/>
          <c:min val="0"/>
        </c:scaling>
        <c:delete val="0"/>
        <c:axPos val="l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B12318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758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rgbClr val="B12318"/>
          </a:solidFill>
        </a:defRPr>
      </a:pPr>
      <a:endParaRPr lang="en-US"/>
    </a:p>
  </c:txPr>
  <c:externalData r:id="rId3">
    <c:autoUpdate val="0"/>
  </c:externalData>
</c:chartSpace>
</file>

<file path=ppt/charts/chart1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Facebook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501234085163829E-2"/>
          <c:y val="6.3744983001819147E-2"/>
          <c:w val="0.96343760815083035"/>
          <c:h val="0.77615283936165391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rgbClr val="FFC000"/>
              </a:solidFill>
            </a:ln>
            <a:effectLst/>
          </c:spPr>
          <c:cat>
            <c:numRef>
              <c:f>Sheet1!$A$2:$A$42</c:f>
              <c:numCache>
                <c:formatCode>d\-mmm</c:formatCode>
                <c:ptCount val="41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193</c:v>
                </c:pt>
                <c:pt idx="12">
                  <c:v>149</c:v>
                </c:pt>
                <c:pt idx="13">
                  <c:v>55</c:v>
                </c:pt>
                <c:pt idx="14">
                  <c:v>1015</c:v>
                </c:pt>
                <c:pt idx="15">
                  <c:v>42</c:v>
                </c:pt>
                <c:pt idx="16">
                  <c:v>38</c:v>
                </c:pt>
                <c:pt idx="17">
                  <c:v>5</c:v>
                </c:pt>
                <c:pt idx="18">
                  <c:v>14</c:v>
                </c:pt>
                <c:pt idx="19">
                  <c:v>1</c:v>
                </c:pt>
                <c:pt idx="20">
                  <c:v>13</c:v>
                </c:pt>
                <c:pt idx="21">
                  <c:v>0</c:v>
                </c:pt>
                <c:pt idx="22">
                  <c:v>0</c:v>
                </c:pt>
                <c:pt idx="23">
                  <c:v>3</c:v>
                </c:pt>
                <c:pt idx="24">
                  <c:v>0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7A-4ED2-827B-48BEF97971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Earned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c:spPr>
          <c:cat>
            <c:numRef>
              <c:f>Sheet1!$A$2:$A$42</c:f>
              <c:numCache>
                <c:formatCode>d\-mmm</c:formatCode>
                <c:ptCount val="41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24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7A-4ED2-827B-48BEF97971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383552"/>
        <c:axId val="205385088"/>
      </c:areaChart>
      <c:dateAx>
        <c:axId val="205383552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385088"/>
        <c:crosses val="autoZero"/>
        <c:auto val="1"/>
        <c:lblOffset val="100"/>
        <c:baseTimeUnit val="days"/>
      </c:dateAx>
      <c:valAx>
        <c:axId val="2053850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3835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Youtube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501234085163829E-2"/>
          <c:y val="6.3744983001819147E-2"/>
          <c:w val="0.96343760815083035"/>
          <c:h val="0.77615283936165391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rgbClr val="FFC000"/>
              </a:solidFill>
            </a:ln>
            <a:effectLst/>
          </c:spPr>
          <c:cat>
            <c:numRef>
              <c:f>Sheet1!$A$2:$A$42</c:f>
              <c:numCache>
                <c:formatCode>d\-mmm</c:formatCode>
                <c:ptCount val="41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00-4B71-B49C-FBC85CBEB6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c:spPr>
          <c:cat>
            <c:numRef>
              <c:f>Sheet1!$A$2:$A$42</c:f>
              <c:numCache>
                <c:formatCode>d\-mmm</c:formatCode>
                <c:ptCount val="41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</c:numCache>
            </c:numRef>
          </c:val>
          <c:extLst>
            <c:ext xmlns:c16="http://schemas.microsoft.com/office/drawing/2014/chart" uri="{C3380CC4-5D6E-409C-BE32-E72D297353CC}">
              <c16:uniqueId val="{00000001-5E00-4B71-B49C-FBC85CBEB6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883648"/>
        <c:axId val="205889536"/>
      </c:areaChart>
      <c:dateAx>
        <c:axId val="205883648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889536"/>
        <c:crosses val="autoZero"/>
        <c:auto val="1"/>
        <c:lblOffset val="100"/>
        <c:baseTimeUnit val="days"/>
      </c:dateAx>
      <c:valAx>
        <c:axId val="2058895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883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Ecommerce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501234085163829E-2"/>
          <c:y val="6.3744983001819147E-2"/>
          <c:w val="0.96343760815083035"/>
          <c:h val="0.77615283936165391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rgbClr val="FFC000"/>
              </a:solidFill>
            </a:ln>
            <a:effectLst/>
          </c:spPr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Sheet1!$A$2:$A$42</c:f>
              <c:numCache>
                <c:formatCode>d\-mmm</c:formatCode>
                <c:ptCount val="41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</c:numCache>
            </c:numRef>
          </c:val>
          <c:extLst>
            <c:ext xmlns:c16="http://schemas.microsoft.com/office/drawing/2014/chart" uri="{C3380CC4-5D6E-409C-BE32-E72D297353CC}">
              <c16:uniqueId val="{00000000-66A6-45E7-9CEE-C071395E8AE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c:spPr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Sheet1!$A$2:$A$42</c:f>
              <c:numCache>
                <c:formatCode>d\-mmm</c:formatCode>
                <c:ptCount val="41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</c:numCache>
            </c:numRef>
          </c:val>
          <c:extLst>
            <c:ext xmlns:c16="http://schemas.microsoft.com/office/drawing/2014/chart" uri="{C3380CC4-5D6E-409C-BE32-E72D297353CC}">
              <c16:uniqueId val="{00000001-66A6-45E7-9CEE-C071395E8A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954432"/>
        <c:axId val="205968512"/>
      </c:areaChart>
      <c:dateAx>
        <c:axId val="205954432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968512"/>
        <c:crosses val="autoZero"/>
        <c:auto val="1"/>
        <c:lblOffset val="100"/>
        <c:baseTimeUnit val="days"/>
      </c:dateAx>
      <c:valAx>
        <c:axId val="2059685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9544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News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501234085163829E-2"/>
          <c:y val="6.3744983001819147E-2"/>
          <c:w val="0.96343760815083035"/>
          <c:h val="0.77615283936165391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rgbClr val="FFC000"/>
              </a:solidFill>
            </a:ln>
            <a:effectLst/>
          </c:spPr>
          <c:cat>
            <c:numRef>
              <c:f>Sheet1!$A$2:$A$42</c:f>
              <c:numCache>
                <c:formatCode>d\-mmm</c:formatCode>
                <c:ptCount val="41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</c:numCache>
            </c:numRef>
          </c:val>
          <c:extLst>
            <c:ext xmlns:c16="http://schemas.microsoft.com/office/drawing/2014/chart" uri="{C3380CC4-5D6E-409C-BE32-E72D297353CC}">
              <c16:uniqueId val="{00000000-EE0C-41DB-80C5-2D4E9FC2D9C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c:spPr>
          <c:cat>
            <c:numRef>
              <c:f>Sheet1!$A$2:$A$42</c:f>
              <c:numCache>
                <c:formatCode>d\-mmm</c:formatCode>
                <c:ptCount val="41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</c:numCache>
            </c:numRef>
          </c:val>
          <c:extLst>
            <c:ext xmlns:c16="http://schemas.microsoft.com/office/drawing/2014/chart" uri="{C3380CC4-5D6E-409C-BE32-E72D297353CC}">
              <c16:uniqueId val="{00000001-EE0C-41DB-80C5-2D4E9FC2D9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008320"/>
        <c:axId val="206009856"/>
      </c:areaChart>
      <c:dateAx>
        <c:axId val="206008320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009856"/>
        <c:crosses val="autoZero"/>
        <c:auto val="1"/>
        <c:lblOffset val="100"/>
        <c:baseTimeUnit val="days"/>
      </c:dateAx>
      <c:valAx>
        <c:axId val="2060098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0083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Forum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501234085163829E-2"/>
          <c:y val="6.3744983001819147E-2"/>
          <c:w val="0.96343760815083035"/>
          <c:h val="0.77615283936165391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rgbClr val="FFC000"/>
              </a:solidFill>
            </a:ln>
            <a:effectLst/>
          </c:spPr>
          <c:cat>
            <c:numRef>
              <c:f>Sheet1!$A$2:$A$42</c:f>
              <c:numCache>
                <c:formatCode>d\-mmm</c:formatCode>
                <c:ptCount val="41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</c:numCache>
            </c:numRef>
          </c:val>
          <c:extLst>
            <c:ext xmlns:c16="http://schemas.microsoft.com/office/drawing/2014/chart" uri="{C3380CC4-5D6E-409C-BE32-E72D297353CC}">
              <c16:uniqueId val="{00000000-2431-4DC6-BA17-47F03F9466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c:spPr>
          <c:cat>
            <c:numRef>
              <c:f>Sheet1!$A$2:$A$42</c:f>
              <c:numCache>
                <c:formatCode>d\-mmm</c:formatCode>
                <c:ptCount val="41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</c:numCache>
            </c:numRef>
          </c:val>
          <c:extLst>
            <c:ext xmlns:c16="http://schemas.microsoft.com/office/drawing/2014/chart" uri="{C3380CC4-5D6E-409C-BE32-E72D297353CC}">
              <c16:uniqueId val="{00000001-2431-4DC6-BA17-47F03F9466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066048"/>
        <c:axId val="206067584"/>
      </c:areaChart>
      <c:dateAx>
        <c:axId val="206066048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067584"/>
        <c:crosses val="autoZero"/>
        <c:auto val="1"/>
        <c:lblOffset val="100"/>
        <c:baseTimeUnit val="days"/>
      </c:dateAx>
      <c:valAx>
        <c:axId val="206067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0660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r>
              <a:rPr lang="en-US" b="1" baseline="0" dirty="0" smtClean="0"/>
              <a:t>ALL PLATFORM</a:t>
            </a:r>
            <a:endParaRPr lang="en-US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rgbClr val="C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501234085163829E-2"/>
          <c:y val="6.3744983001819147E-2"/>
          <c:w val="0.96343760815083035"/>
          <c:h val="0.77615283936165391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rgbClr val="FFC000"/>
              </a:solidFill>
            </a:ln>
            <a:effectLst/>
          </c:spPr>
          <c:cat>
            <c:numRef>
              <c:f>Sheet1!$A$2:$A$42</c:f>
              <c:numCache>
                <c:formatCode>d\-mmm</c:formatCode>
                <c:ptCount val="41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193</c:v>
                </c:pt>
                <c:pt idx="12">
                  <c:v>149</c:v>
                </c:pt>
                <c:pt idx="13">
                  <c:v>55</c:v>
                </c:pt>
                <c:pt idx="14">
                  <c:v>1016</c:v>
                </c:pt>
                <c:pt idx="15">
                  <c:v>42</c:v>
                </c:pt>
                <c:pt idx="16">
                  <c:v>38</c:v>
                </c:pt>
                <c:pt idx="17">
                  <c:v>5</c:v>
                </c:pt>
                <c:pt idx="18">
                  <c:v>14</c:v>
                </c:pt>
                <c:pt idx="19">
                  <c:v>1</c:v>
                </c:pt>
                <c:pt idx="20">
                  <c:v>13</c:v>
                </c:pt>
                <c:pt idx="21">
                  <c:v>0</c:v>
                </c:pt>
                <c:pt idx="22">
                  <c:v>0</c:v>
                </c:pt>
                <c:pt idx="23">
                  <c:v>3</c:v>
                </c:pt>
                <c:pt idx="24">
                  <c:v>0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3B-4A18-BCEE-78992B4947A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Earned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cat>
            <c:numRef>
              <c:f>Sheet1!$A$2:$A$42</c:f>
              <c:numCache>
                <c:formatCode>d\-mmm</c:formatCode>
                <c:ptCount val="41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24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3B-4A18-BCEE-78992B4947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112256"/>
        <c:axId val="206113792"/>
      </c:areaChart>
      <c:dateAx>
        <c:axId val="206112256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113792"/>
        <c:crosses val="autoZero"/>
        <c:auto val="1"/>
        <c:lblOffset val="100"/>
        <c:baseTimeUnit val="days"/>
      </c:dateAx>
      <c:valAx>
        <c:axId val="2061137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112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56834598266153"/>
          <c:y val="0.15949118671558113"/>
          <c:w val="0.95668162760368802"/>
          <c:h val="0.7059748437931212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0413019249433386"/>
                  <c:y val="-6.628638982530020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58%</a:t>
                    </a:r>
                  </a:p>
                  <a:p>
                    <a:r>
                      <a:rPr lang="en-US" dirty="0" smtClean="0"/>
                      <a:t>(2,419)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D063-4C94-8185-E50FC3AB7678}"/>
                </c:ext>
              </c:extLst>
            </c:dLbl>
            <c:dLbl>
              <c:idx val="2"/>
              <c:layout>
                <c:manualLayout>
                  <c:x val="8.9169479956668976E-2"/>
                  <c:y val="-0.11185828283019397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91%</a:t>
                    </a:r>
                  </a:p>
                  <a:p>
                    <a:r>
                      <a:rPr lang="en-US" dirty="0" smtClean="0"/>
                      <a:t>(305)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D063-4C94-8185-E50FC3AB7678}"/>
                </c:ext>
              </c:extLst>
            </c:dLbl>
            <c:dLbl>
              <c:idx val="4"/>
              <c:layout>
                <c:manualLayout>
                  <c:x val="-7.4803368743206217E-3"/>
                  <c:y val="1.6571597456324957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100%</a:t>
                    </a:r>
                  </a:p>
                  <a:p>
                    <a:r>
                      <a:rPr lang="en-US" dirty="0" smtClean="0"/>
                      <a:t>(23,933)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D063-4C94-8185-E50FC3AB76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2419</c:v>
                </c:pt>
                <c:pt idx="2">
                  <c:v>305</c:v>
                </c:pt>
                <c:pt idx="4">
                  <c:v>23933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063-4C94-8185-E50FC3AB767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0215063905261377E-3"/>
                  <c:y val="-0.17400177329141284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42%</a:t>
                    </a:r>
                  </a:p>
                  <a:p>
                    <a:r>
                      <a:rPr lang="en-US" dirty="0" smtClean="0"/>
                      <a:t>(1,750)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D063-4C94-8185-E50FC3AB7678}"/>
                </c:ext>
              </c:extLst>
            </c:dLbl>
            <c:dLbl>
              <c:idx val="2"/>
              <c:layout>
                <c:manualLayout>
                  <c:x val="4.6876229564463551E-3"/>
                  <c:y val="-0.29818599726111944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9%</a:t>
                    </a:r>
                  </a:p>
                  <a:p>
                    <a:r>
                      <a:rPr lang="en-US" dirty="0" smtClean="0"/>
                      <a:t>(30)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D063-4C94-8185-E50FC3AB7678}"/>
                </c:ext>
              </c:extLst>
            </c:dLbl>
            <c:dLbl>
              <c:idx val="4"/>
              <c:layout>
                <c:manualLayout>
                  <c:x val="1.0105799051563251E-3"/>
                  <c:y val="-7.8715087917543905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0.0%</a:t>
                    </a:r>
                  </a:p>
                  <a:p>
                    <a:r>
                      <a:rPr lang="en-US" dirty="0" smtClean="0"/>
                      <a:t>(2)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D063-4C94-8185-E50FC3AB76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1750</c:v>
                </c:pt>
                <c:pt idx="2">
                  <c:v>30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063-4C94-8185-E50FC3AB76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33135232"/>
        <c:axId val="33755520"/>
      </c:barChart>
      <c:catAx>
        <c:axId val="33135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55520"/>
        <c:crosses val="autoZero"/>
        <c:auto val="1"/>
        <c:lblAlgn val="ctr"/>
        <c:lblOffset val="100"/>
        <c:noMultiLvlLbl val="0"/>
      </c:catAx>
      <c:valAx>
        <c:axId val="33755520"/>
        <c:scaling>
          <c:orientation val="minMax"/>
          <c:max val="250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35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1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396725595814872E-2"/>
          <c:y val="2.6973731735971441E-2"/>
          <c:w val="0.94176494977520209"/>
          <c:h val="0.682459498815665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Sheet1!$A$2:$A$42</c:f>
              <c:numCache>
                <c:formatCode>d\-mmm</c:formatCode>
                <c:ptCount val="41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193</c:v>
                </c:pt>
                <c:pt idx="12">
                  <c:v>149</c:v>
                </c:pt>
                <c:pt idx="13">
                  <c:v>55</c:v>
                </c:pt>
                <c:pt idx="14">
                  <c:v>1016</c:v>
                </c:pt>
                <c:pt idx="15">
                  <c:v>42</c:v>
                </c:pt>
                <c:pt idx="16">
                  <c:v>38</c:v>
                </c:pt>
                <c:pt idx="17">
                  <c:v>5</c:v>
                </c:pt>
                <c:pt idx="18">
                  <c:v>14</c:v>
                </c:pt>
                <c:pt idx="19">
                  <c:v>1</c:v>
                </c:pt>
                <c:pt idx="20">
                  <c:v>13</c:v>
                </c:pt>
                <c:pt idx="21">
                  <c:v>0</c:v>
                </c:pt>
                <c:pt idx="22">
                  <c:v>0</c:v>
                </c:pt>
                <c:pt idx="23">
                  <c:v>3</c:v>
                </c:pt>
                <c:pt idx="24">
                  <c:v>0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F9-4CEF-9FC6-2A40D03EF33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Earned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Sheet1!$A$2:$A$42</c:f>
              <c:numCache>
                <c:formatCode>d\-mmm</c:formatCode>
                <c:ptCount val="41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24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F9-4CEF-9FC6-2A40D03EF33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4364800"/>
        <c:axId val="204366592"/>
      </c:lineChart>
      <c:dateAx>
        <c:axId val="204364800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366592"/>
        <c:crosses val="autoZero"/>
        <c:auto val="1"/>
        <c:lblOffset val="100"/>
        <c:baseTimeUnit val="days"/>
      </c:dateAx>
      <c:valAx>
        <c:axId val="204366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364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449EF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4">
                  <c:v>1</c:v>
                </c:pt>
              </c:numCache>
            </c:numRef>
          </c:cat>
          <c:val>
            <c:numRef>
              <c:f>Sheet1!$B$2:$B$6</c:f>
              <c:numCache>
                <c:formatCode>0%</c:formatCode>
                <c:ptCount val="5"/>
                <c:pt idx="4">
                  <c:v>0.12475633528265107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43-4019-A412-C2C1C2A3A8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B12318"/>
            </a:solidFill>
            <a:ln>
              <a:noFill/>
            </a:ln>
            <a:effectLst/>
          </c:spPr>
          <c:invertIfNegative val="0"/>
          <c:dLbls>
            <c:dLbl>
              <c:idx val="4"/>
              <c:layout>
                <c:manualLayout>
                  <c:x val="5.3484215909462597E-3"/>
                  <c:y val="0.1311886835500798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4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6F43-4019-A412-C2C1C2A3A86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4">
                  <c:v>1</c:v>
                </c:pt>
              </c:numCache>
            </c:numRef>
          </c:cat>
          <c:val>
            <c:numRef>
              <c:f>Sheet1!$C$2:$C$6</c:f>
              <c:numCache>
                <c:formatCode>0%</c:formatCode>
                <c:ptCount val="5"/>
                <c:pt idx="4">
                  <c:v>5.8479532163742687E-3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43-4019-A412-C2C1C2A3A8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4">
                  <c:v>1</c:v>
                </c:pt>
              </c:numCache>
            </c:numRef>
          </c:cat>
          <c:val>
            <c:numRef>
              <c:f>Sheet1!$D$2:$D$6</c:f>
              <c:numCache>
                <c:formatCode>0%</c:formatCode>
                <c:ptCount val="5"/>
                <c:pt idx="4">
                  <c:v>0.86939571150097472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F43-4019-A412-C2C1C2A3A86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40"/>
        <c:overlap val="100"/>
        <c:axId val="1881874991"/>
        <c:axId val="1881872911"/>
      </c:barChart>
      <c:catAx>
        <c:axId val="18818749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1872911"/>
        <c:crosses val="autoZero"/>
        <c:auto val="1"/>
        <c:lblAlgn val="ctr"/>
        <c:lblOffset val="100"/>
        <c:noMultiLvlLbl val="0"/>
      </c:catAx>
      <c:valAx>
        <c:axId val="1881872911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88187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1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449EF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4">
                  <c:v>1</c:v>
                </c:pt>
              </c:numCache>
            </c:numRef>
          </c:cat>
          <c:val>
            <c:numRef>
              <c:f>Sheet1!$B$2:$B$6</c:f>
              <c:numCache>
                <c:formatCode>0%</c:formatCode>
                <c:ptCount val="5"/>
                <c:pt idx="4">
                  <c:v>0.12475633528265107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D0-4AD5-A1E7-F19EC7DAEC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B12318"/>
            </a:solidFill>
            <a:ln>
              <a:noFill/>
            </a:ln>
            <a:effectLst/>
          </c:spPr>
          <c:invertIfNegative val="0"/>
          <c:dLbls>
            <c:dLbl>
              <c:idx val="4"/>
              <c:layout>
                <c:manualLayout>
                  <c:x val="1.6045264772838744E-2"/>
                  <c:y val="0.1197368751863171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4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B5D0-4AD5-A1E7-F19EC7DAEC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4">
                  <c:v>1</c:v>
                </c:pt>
              </c:numCache>
            </c:numRef>
          </c:cat>
          <c:val>
            <c:numRef>
              <c:f>Sheet1!$C$2:$C$6</c:f>
              <c:numCache>
                <c:formatCode>0%</c:formatCode>
                <c:ptCount val="5"/>
                <c:pt idx="4">
                  <c:v>5.8479532163742687E-3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D0-4AD5-A1E7-F19EC7DAEC4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4">
                  <c:v>1</c:v>
                </c:pt>
              </c:numCache>
            </c:numRef>
          </c:cat>
          <c:val>
            <c:numRef>
              <c:f>Sheet1!$D$2:$D$6</c:f>
              <c:numCache>
                <c:formatCode>0%</c:formatCode>
                <c:ptCount val="5"/>
                <c:pt idx="4">
                  <c:v>0.86939571150097472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D0-4AD5-A1E7-F19EC7DAEC4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40"/>
        <c:overlap val="100"/>
        <c:axId val="1881874991"/>
        <c:axId val="1881872911"/>
      </c:barChart>
      <c:catAx>
        <c:axId val="18818749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1872911"/>
        <c:crosses val="autoZero"/>
        <c:auto val="1"/>
        <c:lblAlgn val="ctr"/>
        <c:lblOffset val="100"/>
        <c:noMultiLvlLbl val="0"/>
      </c:catAx>
      <c:valAx>
        <c:axId val="1881872911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88187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1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449EF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4">
                  <c:v>1</c:v>
                </c:pt>
              </c:numCache>
            </c:numRef>
          </c:cat>
          <c:val>
            <c:numRef>
              <c:f>Sheet1!$B$2:$B$6</c:f>
              <c:numCache>
                <c:formatCode>0%</c:formatCode>
                <c:ptCount val="5"/>
                <c:pt idx="4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7E-40DC-A2DC-E1C0D2B4AE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B1231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4">
                  <c:v>1</c:v>
                </c:pt>
              </c:numCache>
            </c:numRef>
          </c:cat>
          <c:val>
            <c:numRef>
              <c:f>Sheet1!$C$2:$C$6</c:f>
              <c:numCache>
                <c:formatCode>0%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557E-40DC-A2DC-E1C0D2B4AE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4">
                  <c:v>1</c:v>
                </c:pt>
              </c:numCache>
            </c:numRef>
          </c:cat>
          <c:val>
            <c:numRef>
              <c:f>Sheet1!$D$2:$D$6</c:f>
              <c:numCache>
                <c:formatCode>0%</c:formatCode>
                <c:ptCount val="5"/>
                <c:pt idx="4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7E-40DC-A2DC-E1C0D2B4AE4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40"/>
        <c:overlap val="100"/>
        <c:axId val="1881874991"/>
        <c:axId val="1881872911"/>
      </c:barChart>
      <c:catAx>
        <c:axId val="18818749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1872911"/>
        <c:crosses val="autoZero"/>
        <c:auto val="1"/>
        <c:lblAlgn val="ctr"/>
        <c:lblOffset val="100"/>
        <c:noMultiLvlLbl val="0"/>
      </c:catAx>
      <c:valAx>
        <c:axId val="1881872911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88187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00B050"/>
            </a:solidFill>
          </c:spPr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47B-48CF-8440-14FB1E51501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47B-48CF-8440-14FB1E515013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47B-48CF-8440-14FB1E515013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F87E5D37-5588-4903-A33A-C44736B6555A}" type="CATEGORYNAME">
                      <a:rPr lang="en-US">
                        <a:solidFill>
                          <a:schemeClr val="bg1"/>
                        </a:solidFill>
                      </a:rPr>
                      <a:pPr/>
                      <a:t>[CATEGORY NAME]</a:t>
                    </a:fld>
                    <a:r>
                      <a:rPr lang="en-US" baseline="0">
                        <a:solidFill>
                          <a:schemeClr val="bg1"/>
                        </a:solidFill>
                      </a:rPr>
                      <a:t>
</a:t>
                    </a:r>
                    <a:fld id="{CD2D577A-6D91-44BB-AEFB-FEDC24417CEC}" type="PERCENTAGE">
                      <a:rPr lang="en-US" baseline="0" smtClean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 baseline="0" smtClean="0">
                      <a:solidFill>
                        <a:schemeClr val="bg1"/>
                      </a:solidFill>
                    </a:endParaRPr>
                  </a:p>
                  <a:p>
                    <a:r>
                      <a:rPr lang="en-US" baseline="0" smtClean="0">
                        <a:solidFill>
                          <a:schemeClr val="bg1"/>
                        </a:solidFill>
                      </a:rPr>
                      <a:t>(326)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47B-48CF-8440-14FB1E515013}"/>
                </c:ext>
              </c:extLst>
            </c:dLbl>
            <c:dLbl>
              <c:idx val="1"/>
              <c:layout>
                <c:manualLayout>
                  <c:x val="-1.6327179103473425E-2"/>
                  <c:y val="-2.5243540535759348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rgbClr val="B12318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85DA804-E913-42FC-866B-8DFEA5430BD1}" type="CATEGORYNAME">
                      <a:rPr lang="en-US">
                        <a:solidFill>
                          <a:srgbClr val="B12318"/>
                        </a:solidFill>
                      </a:rPr>
                      <a:pPr>
                        <a:defRPr>
                          <a:solidFill>
                            <a:srgbClr val="B12318"/>
                          </a:solidFill>
                        </a:defRPr>
                      </a:pPr>
                      <a:t>[CATEGORY NAME]</a:t>
                    </a:fld>
                    <a:r>
                      <a:rPr lang="en-US" baseline="0" dirty="0">
                        <a:solidFill>
                          <a:srgbClr val="B12318"/>
                        </a:solidFill>
                      </a:rPr>
                      <a:t>
</a:t>
                    </a:r>
                    <a:fld id="{2CBFF95F-EA4B-4C0E-865A-7030F90C7A01}" type="PERCENTAGE">
                      <a:rPr lang="en-US" baseline="0" smtClean="0">
                        <a:solidFill>
                          <a:srgbClr val="B12318"/>
                        </a:solidFill>
                      </a:rPr>
                      <a:pPr>
                        <a:defRPr>
                          <a:solidFill>
                            <a:srgbClr val="B12318"/>
                          </a:solidFill>
                        </a:defRPr>
                      </a:pPr>
                      <a:t>[PERCENTAGE]</a:t>
                    </a:fld>
                    <a:endParaRPr lang="en-US" baseline="0" dirty="0" smtClean="0">
                      <a:solidFill>
                        <a:srgbClr val="B12318"/>
                      </a:solidFill>
                    </a:endParaRPr>
                  </a:p>
                  <a:p>
                    <a:pPr>
                      <a:defRPr>
                        <a:solidFill>
                          <a:srgbClr val="B12318"/>
                        </a:solidFill>
                      </a:defRPr>
                    </a:pPr>
                    <a:r>
                      <a:rPr lang="en-US" baseline="0" dirty="0" smtClean="0">
                        <a:solidFill>
                          <a:srgbClr val="B12318"/>
                        </a:solidFill>
                      </a:rPr>
                      <a:t>(109)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B12318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8759036253003506"/>
                      <c:h val="0.3018103792692889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47B-48CF-8440-14FB1E515013}"/>
                </c:ext>
              </c:extLst>
            </c:dLbl>
            <c:dLbl>
              <c:idx val="2"/>
              <c:layout>
                <c:manualLayout>
                  <c:x val="0.20751284434610934"/>
                  <c:y val="-8.621927957188015E-2"/>
                </c:manualLayout>
              </c:layout>
              <c:tx>
                <c:rich>
                  <a:bodyPr/>
                  <a:lstStyle/>
                  <a:p>
                    <a:fld id="{F69FA2E7-8A1C-48DD-8746-8A87FCC78AF4}" type="CATEGORYNAME">
                      <a:rPr lang="en-US">
                        <a:solidFill>
                          <a:schemeClr val="bg1"/>
                        </a:solidFill>
                      </a:rPr>
                      <a:pPr/>
                      <a:t>[CATEGORY NAME]</a:t>
                    </a:fld>
                    <a:r>
                      <a:rPr lang="en-US" baseline="0">
                        <a:solidFill>
                          <a:schemeClr val="bg1"/>
                        </a:solidFill>
                      </a:rPr>
                      <a:t>
</a:t>
                    </a:r>
                    <a:fld id="{BB006AA9-D613-43F9-A47B-33B028D80597}" type="PERCENTAGE">
                      <a:rPr lang="en-US" baseline="0" smtClean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 baseline="0" smtClean="0">
                      <a:solidFill>
                        <a:schemeClr val="bg1"/>
                      </a:solidFill>
                    </a:endParaRPr>
                  </a:p>
                  <a:p>
                    <a:r>
                      <a:rPr lang="en-US" baseline="0" smtClean="0">
                        <a:solidFill>
                          <a:schemeClr val="bg1"/>
                        </a:solidFill>
                      </a:rPr>
                      <a:t>(544)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47B-48CF-8440-14FB1E51501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Positive</c:v>
                </c:pt>
                <c:pt idx="1">
                  <c:v>Negative</c:v>
                </c:pt>
                <c:pt idx="2">
                  <c:v>Neutral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0.33300000000000002</c:v>
                </c:pt>
                <c:pt idx="1">
                  <c:v>0.111</c:v>
                </c:pt>
                <c:pt idx="2">
                  <c:v>0.55600000000000005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7B-48CF-8440-14FB1E515013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6D0-4F22-93A7-22CF8083FFBA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6D0-4F22-93A7-22CF8083FFBA}"/>
              </c:ext>
            </c:extLst>
          </c:dPt>
          <c:dLbls>
            <c:dLbl>
              <c:idx val="0"/>
              <c:layout>
                <c:manualLayout>
                  <c:x val="-0.16085730251804464"/>
                  <c:y val="-0.30728807862375107"/>
                </c:manualLayout>
              </c:layout>
              <c:tx>
                <c:rich>
                  <a:bodyPr/>
                  <a:lstStyle/>
                  <a:p>
                    <a:fld id="{878A4106-EBDD-4B56-971C-22CE96DD39B4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06B4B24A-C009-47ED-A57F-389ACF2EFE24}" type="PERCENTAGE">
                      <a:rPr lang="en-US" baseline="0" smtClean="0"/>
                      <a:pPr/>
                      <a:t>[PERCENTAGE]</a:t>
                    </a:fld>
                    <a:endParaRPr lang="en-US" baseline="0" dirty="0" smtClean="0"/>
                  </a:p>
                  <a:p>
                    <a:r>
                      <a:rPr lang="en-US" baseline="0" dirty="0" smtClean="0"/>
                      <a:t>(752)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6D0-4F22-93A7-22CF8083FFBA}"/>
                </c:ext>
              </c:extLst>
            </c:dLbl>
            <c:dLbl>
              <c:idx val="1"/>
              <c:layout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2E55E00-E87C-4996-9E43-F5319D72C746}" type="CATEGORYNAME">
                      <a:rPr lang="en-US"/>
                      <a:pPr>
                        <a:defRPr>
                          <a:solidFill>
                            <a:schemeClr val="tx1"/>
                          </a:solidFill>
                        </a:defRPr>
                      </a:pPr>
                      <a:t>[CATEGORY NAME]</a:t>
                    </a:fld>
                    <a:r>
                      <a:rPr lang="en-US" baseline="0"/>
                      <a:t>
</a:t>
                    </a:r>
                    <a:fld id="{2E7156D1-A500-41B7-B386-F0C0ADDB0222}" type="PERCENTAGE">
                      <a:rPr lang="en-US" baseline="0" smtClean="0"/>
                      <a:pPr>
                        <a:defRPr>
                          <a:solidFill>
                            <a:schemeClr val="tx1"/>
                          </a:solidFill>
                        </a:defRPr>
                      </a:pPr>
                      <a:t>[PERCENTAGE]</a:t>
                    </a:fld>
                    <a:endParaRPr lang="en-US" baseline="0" smtClean="0"/>
                  </a:p>
                  <a:p>
                    <a:pPr>
                      <a:defRPr>
                        <a:solidFill>
                          <a:schemeClr val="tx1"/>
                        </a:solidFill>
                      </a:defRPr>
                    </a:pPr>
                    <a:r>
                      <a:rPr lang="en-US" baseline="0" smtClean="0"/>
                      <a:t>(227)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6D0-4F22-93A7-22CF8083FFB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Paid</c:v>
                </c:pt>
                <c:pt idx="1">
                  <c:v>Earned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0.76813074565883555</c:v>
                </c:pt>
                <c:pt idx="1">
                  <c:v>0.23186925434116445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6D0-4F22-93A7-22CF8083FF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72655729646677E-2"/>
          <c:y val="1.4553377060151147E-2"/>
          <c:w val="0.95668162760368802"/>
          <c:h val="0.8708627204569205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6085137625731321E-3"/>
                  <c:y val="-3.9931920791418498E-3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 smtClean="0"/>
                      <a:t>70.4%</a:t>
                    </a:r>
                  </a:p>
                  <a:p>
                    <a:r>
                      <a:rPr lang="en-US" sz="1800" dirty="0" smtClean="0"/>
                      <a:t>(352)</a:t>
                    </a:r>
                    <a:endParaRPr lang="en-US" sz="1800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DD99-46CA-BF38-22D7D1CA4E92}"/>
                </c:ext>
              </c:extLst>
            </c:dLbl>
            <c:dLbl>
              <c:idx val="2"/>
              <c:layout>
                <c:manualLayout>
                  <c:x val="9.0212844064328727E-3"/>
                  <c:y val="7.530216987542183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90.2%</a:t>
                    </a:r>
                  </a:p>
                  <a:p>
                    <a:r>
                      <a:rPr lang="en-US" dirty="0" smtClean="0"/>
                      <a:t>(312)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DD99-46CA-BF38-22D7D1CA4E92}"/>
                </c:ext>
              </c:extLst>
            </c:dLbl>
            <c:dLbl>
              <c:idx val="4"/>
              <c:layout>
                <c:manualLayout>
                  <c:x val="-1.2629798169006152E-2"/>
                  <c:y val="-3.9931920791419226E-3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66.2%</a:t>
                    </a:r>
                  </a:p>
                  <a:p>
                    <a:r>
                      <a:rPr lang="en-US" dirty="0" smtClean="0"/>
                      <a:t>(88)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DD99-46CA-BF38-22D7D1CA4E9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352</c:v>
                </c:pt>
                <c:pt idx="2">
                  <c:v>312</c:v>
                </c:pt>
                <c:pt idx="4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0A-4CCA-9795-3F3C2BC5F9C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8834013907553004E-3"/>
                  <c:y val="-0.2208647115956324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 smtClean="0"/>
                      <a:t>29.6%</a:t>
                    </a:r>
                  </a:p>
                  <a:p>
                    <a:r>
                      <a:rPr lang="en-US" sz="1800" dirty="0" smtClean="0"/>
                      <a:t>(148)</a:t>
                    </a:r>
                    <a:endParaRPr lang="en-US" sz="1800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D99-46CA-BF38-22D7D1CA4E92}"/>
                </c:ext>
              </c:extLst>
            </c:dLbl>
            <c:dLbl>
              <c:idx val="1"/>
              <c:layout>
                <c:manualLayout>
                  <c:x val="1.4434055050292594E-2"/>
                  <c:y val="-0.19566641187795428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100%</a:t>
                    </a:r>
                  </a:p>
                  <a:p>
                    <a:r>
                      <a:rPr lang="en-US" dirty="0" smtClean="0"/>
                      <a:t>(</a:t>
                    </a:r>
                    <a:fld id="{B525473E-58BD-4D4A-9E84-3ABECA4560CD}" type="VALUE">
                      <a:rPr lang="en-US" smtClean="0"/>
                      <a:pPr/>
                      <a:t>[VALUE]</a:t>
                    </a:fld>
                    <a:r>
                      <a:rPr lang="en-US" dirty="0" smtClean="0"/>
                      <a:t>)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CFE-412B-81EB-15B9164299A5}"/>
                </c:ext>
              </c:extLst>
            </c:dLbl>
            <c:dLbl>
              <c:idx val="2"/>
              <c:layout>
                <c:manualLayout>
                  <c:x val="-6.6155321415256145E-17"/>
                  <c:y val="-0.20365279603623807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9.8%</a:t>
                    </a:r>
                  </a:p>
                  <a:p>
                    <a:r>
                      <a:rPr lang="en-US" dirty="0" smtClean="0"/>
                      <a:t>(34)</a:t>
                    </a:r>
                    <a:endParaRPr lang="en-US" dirty="0" smtClean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0CFE-412B-81EB-15B9164299A5}"/>
                </c:ext>
              </c:extLst>
            </c:dLbl>
            <c:dLbl>
              <c:idx val="4"/>
              <c:layout>
                <c:manualLayout>
                  <c:x val="4.1607300222234822E-3"/>
                  <c:y val="-0.17902329037140774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 smtClean="0"/>
                      <a:t>33.8%</a:t>
                    </a:r>
                  </a:p>
                  <a:p>
                    <a:r>
                      <a:rPr lang="en-US" sz="1800" dirty="0" smtClean="0"/>
                      <a:t>(45)</a:t>
                    </a:r>
                    <a:endParaRPr lang="en-US" sz="1800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DD99-46CA-BF38-22D7D1CA4E9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148</c:v>
                </c:pt>
                <c:pt idx="2">
                  <c:v>34</c:v>
                </c:pt>
                <c:pt idx="4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0A-4CCA-9795-3F3C2BC5F9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36559488"/>
        <c:axId val="36258176"/>
      </c:barChart>
      <c:catAx>
        <c:axId val="36559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58176"/>
        <c:crosses val="autoZero"/>
        <c:auto val="1"/>
        <c:lblAlgn val="ctr"/>
        <c:lblOffset val="100"/>
        <c:noMultiLvlLbl val="0"/>
      </c:catAx>
      <c:valAx>
        <c:axId val="36258176"/>
        <c:scaling>
          <c:orientation val="minMax"/>
          <c:max val="6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59488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CD-4905-A52F-02D3E92EE470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CD-4905-A52F-02D3E92EE470}"/>
              </c:ext>
            </c:extLst>
          </c:dPt>
          <c:dLbls>
            <c:dLbl>
              <c:idx val="0"/>
              <c:layout>
                <c:manualLayout>
                  <c:x val="-0.10978696415157618"/>
                  <c:y val="-0.16387400001194813"/>
                </c:manualLayout>
              </c:layout>
              <c:tx>
                <c:rich>
                  <a:bodyPr/>
                  <a:lstStyle/>
                  <a:p>
                    <a:fld id="{A5386150-3F90-41F1-BA16-6742E9A632F7}" type="CATEGORYNAME">
                      <a:rPr lang="en-US" smtClean="0"/>
                      <a:pPr/>
                      <a:t>[CATEGORY NAME]</a:t>
                    </a:fld>
                    <a:r>
                      <a:rPr lang="en-US" baseline="0" smtClean="0"/>
                      <a:t> </a:t>
                    </a:r>
                    <a:fld id="{2BE9A8E2-7853-4769-9B49-73B95AB35460}" type="VALUE">
                      <a:rPr lang="en-US" baseline="0" smtClean="0"/>
                      <a:pPr/>
                      <a:t>[VALUE]</a:t>
                    </a:fld>
                    <a:endParaRPr lang="en-US" baseline="0" smtClean="0"/>
                  </a:p>
                  <a:p>
                    <a:r>
                      <a:rPr lang="en-US" baseline="0" smtClean="0"/>
                      <a:t>(26,657)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337607426749165"/>
                      <c:h val="0.3459616722733808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CCD-4905-A52F-02D3E92EE470}"/>
                </c:ext>
              </c:extLst>
            </c:dLbl>
            <c:dLbl>
              <c:idx val="1"/>
              <c:layout>
                <c:manualLayout>
                  <c:x val="-0.19580775770249051"/>
                  <c:y val="9.9829801978548066E-4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58150F8-428B-49DE-902C-F946A7B94AD6}" type="CATEGORYNAME">
                      <a:rPr lang="en-US" smtClean="0"/>
                      <a:pPr>
                        <a:defRPr>
                          <a:solidFill>
                            <a:schemeClr val="tx1"/>
                          </a:solidFill>
                        </a:defRPr>
                      </a:pPr>
                      <a:t>[CATEGORY NAME]</a:t>
                    </a:fld>
                    <a:r>
                      <a:rPr lang="en-US" baseline="0" smtClean="0"/>
                      <a:t> </a:t>
                    </a:r>
                    <a:fld id="{3A289D06-8454-4E6D-8E1F-F66967DF3B90}" type="VALUE">
                      <a:rPr lang="en-US" baseline="0" smtClean="0"/>
                      <a:pPr>
                        <a:defRPr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endParaRPr lang="en-US" baseline="0" smtClean="0"/>
                  </a:p>
                  <a:p>
                    <a:pPr>
                      <a:defRPr>
                        <a:solidFill>
                          <a:schemeClr val="tx1"/>
                        </a:solidFill>
                      </a:defRPr>
                    </a:pPr>
                    <a:r>
                      <a:rPr lang="en-US" smtClean="0"/>
                      <a:t>(1,782)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CCD-4905-A52F-02D3E92EE47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Paid</c:v>
                </c:pt>
                <c:pt idx="1">
                  <c:v>Earned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0.93700000000000006</c:v>
                </c:pt>
                <c:pt idx="1">
                  <c:v>6.3E-2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CCD-4905-A52F-02D3E92EE47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72655729646677E-2"/>
          <c:y val="1.4553377060151147E-2"/>
          <c:w val="0.88777483374765942"/>
          <c:h val="0.9045970234617306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3684D7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9498291061495576E-3"/>
                  <c:y val="3.7459204124641815E-3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24%</a:t>
                    </a:r>
                  </a:p>
                  <a:p>
                    <a:r>
                      <a:rPr lang="en-US" dirty="0" smtClean="0"/>
                      <a:t>(120)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1B18-4EDF-A2A3-7D81380F4E96}"/>
                </c:ext>
              </c:extLst>
            </c:dLbl>
            <c:dLbl>
              <c:idx val="1"/>
              <c:layout>
                <c:manualLayout>
                  <c:x val="6.5398664636928158E-2"/>
                  <c:y val="-0.11237761237392545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100.0%</a:t>
                    </a:r>
                  </a:p>
                  <a:p>
                    <a:r>
                      <a:rPr lang="en-US" dirty="0" smtClean="0"/>
                      <a:t>(</a:t>
                    </a:r>
                    <a:fld id="{E6503FE2-5DEA-4129-88B1-CAD27A4DDCDF}" type="VALUE">
                      <a:rPr lang="en-US" smtClean="0"/>
                      <a:pPr/>
                      <a:t>[VALUE]</a:t>
                    </a:fld>
                    <a:r>
                      <a:rPr lang="en-US" dirty="0" smtClean="0"/>
                      <a:t>)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1B18-4EDF-A2A3-7D81380F4E96}"/>
                </c:ext>
              </c:extLst>
            </c:dLbl>
            <c:dLbl>
              <c:idx val="2"/>
              <c:layout>
                <c:manualLayout>
                  <c:x val="2.5276395994968518E-3"/>
                  <c:y val="-9.3648010311604534E-3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29.8%</a:t>
                    </a:r>
                  </a:p>
                  <a:p>
                    <a:r>
                      <a:rPr lang="en-US" dirty="0" smtClean="0"/>
                      <a:t>(103)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744128892683377"/>
                      <c:h val="0.2037780704380514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1B18-4EDF-A2A3-7D81380F4E96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B18-4EDF-A2A3-7D81380F4E96}"/>
                </c:ext>
              </c:extLst>
            </c:dLbl>
            <c:dLbl>
              <c:idx val="4"/>
              <c:layout>
                <c:manualLayout>
                  <c:x val="3.6376354492772744E-3"/>
                  <c:y val="1.123776123739254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77.4%</a:t>
                    </a:r>
                  </a:p>
                  <a:p>
                    <a:r>
                      <a:rPr lang="en-US" dirty="0" smtClean="0"/>
                      <a:t>(103)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1B18-4EDF-A2A3-7D81380F4E9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rgbClr val="B1231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Sheet1!$B$2:$B$6</c:f>
              <c:numCache>
                <c:formatCode>0</c:formatCode>
                <c:ptCount val="5"/>
                <c:pt idx="0">
                  <c:v>120</c:v>
                </c:pt>
                <c:pt idx="2">
                  <c:v>103.10799999999999</c:v>
                </c:pt>
                <c:pt idx="4">
                  <c:v>102.94200000000001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1FB-429C-AE20-024FB42E01E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B12318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1654334307284934E-2"/>
                  <c:y val="-1.123776123739254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9%</a:t>
                    </a:r>
                  </a:p>
                  <a:p>
                    <a:r>
                      <a:rPr lang="en-US" dirty="0" smtClean="0"/>
                      <a:t>(45)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1B18-4EDF-A2A3-7D81380F4E9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B18-4EDF-A2A3-7D81380F4E96}"/>
                </c:ext>
              </c:extLst>
            </c:dLbl>
            <c:dLbl>
              <c:idx val="2"/>
              <c:layout>
                <c:manualLayout>
                  <c:x val="0.10369912327655237"/>
                  <c:y val="-3.3713283712177633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15.1%</a:t>
                    </a:r>
                  </a:p>
                  <a:p>
                    <a:r>
                      <a:rPr lang="en-US" dirty="0" smtClean="0"/>
                      <a:t>(52)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1B18-4EDF-A2A3-7D81380F4E96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B18-4EDF-A2A3-7D81380F4E96}"/>
                </c:ext>
              </c:extLst>
            </c:dLbl>
            <c:dLbl>
              <c:idx val="4"/>
              <c:layout>
                <c:manualLayout>
                  <c:x val="8.0801518462631741E-2"/>
                  <c:y val="7.4918408249283631E-3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8.3%</a:t>
                    </a:r>
                  </a:p>
                  <a:p>
                    <a:r>
                      <a:rPr lang="en-US" dirty="0" smtClean="0"/>
                      <a:t>(11)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1B18-4EDF-A2A3-7D81380F4E9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Sheet1!$C$2:$C$6</c:f>
              <c:numCache>
                <c:formatCode>0</c:formatCode>
                <c:ptCount val="5"/>
                <c:pt idx="0">
                  <c:v>45</c:v>
                </c:pt>
                <c:pt idx="2">
                  <c:v>52.245999999999995</c:v>
                </c:pt>
                <c:pt idx="4">
                  <c:v>11.039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1FB-429C-AE20-024FB42E01E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8701039726035404E-3"/>
                  <c:y val="3.7459204124641815E-3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67%</a:t>
                    </a:r>
                  </a:p>
                  <a:p>
                    <a:r>
                      <a:rPr lang="en-US" dirty="0" smtClean="0"/>
                      <a:t>(335)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1B18-4EDF-A2A3-7D81380F4E9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B18-4EDF-A2A3-7D81380F4E96}"/>
                </c:ext>
              </c:extLst>
            </c:dLbl>
            <c:dLbl>
              <c:idx val="2"/>
              <c:layout>
                <c:manualLayout>
                  <c:x val="-1.0257249592980645E-4"/>
                  <c:y val="-4.8696965362034363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55.1%</a:t>
                    </a:r>
                  </a:p>
                  <a:p>
                    <a:r>
                      <a:rPr lang="en-US" dirty="0" smtClean="0"/>
                      <a:t>(191)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1B18-4EDF-A2A3-7D81380F4E96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B18-4EDF-A2A3-7D81380F4E96}"/>
                </c:ext>
              </c:extLst>
            </c:dLbl>
            <c:dLbl>
              <c:idx val="4"/>
              <c:layout>
                <c:manualLayout>
                  <c:x val="-8.7350848874388643E-3"/>
                  <c:y val="-9.3648010311604607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14.3%</a:t>
                    </a:r>
                  </a:p>
                  <a:p>
                    <a:r>
                      <a:rPr lang="en-US" dirty="0" smtClean="0"/>
                      <a:t>(19)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1B18-4EDF-A2A3-7D81380F4E9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rgbClr val="B1231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Sheet1!$D$2:$D$6</c:f>
              <c:numCache>
                <c:formatCode>0</c:formatCode>
                <c:ptCount val="5"/>
                <c:pt idx="0">
                  <c:v>335</c:v>
                </c:pt>
                <c:pt idx="2">
                  <c:v>190.64600000000002</c:v>
                </c:pt>
                <c:pt idx="4">
                  <c:v>19.018999999999998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1FB-429C-AE20-024FB42E01E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100"/>
        <c:axId val="38727040"/>
        <c:axId val="37127296"/>
      </c:barChart>
      <c:catAx>
        <c:axId val="38727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B12318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296"/>
        <c:crosses val="autoZero"/>
        <c:auto val="1"/>
        <c:lblAlgn val="ctr"/>
        <c:lblOffset val="100"/>
        <c:noMultiLvlLbl val="0"/>
      </c:catAx>
      <c:valAx>
        <c:axId val="37127296"/>
        <c:scaling>
          <c:orientation val="minMax"/>
          <c:min val="0"/>
        </c:scaling>
        <c:delete val="0"/>
        <c:axPos val="l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rgbClr val="B12318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27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rgbClr val="B12318"/>
          </a:solidFill>
        </a:defRPr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204906158584904E-2"/>
          <c:y val="3.9347105157224664E-2"/>
          <c:w val="0.95668162760368802"/>
          <c:h val="0.9045970234617306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6102526557404667E-3"/>
                  <c:y val="-1.657159745632511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51.9</a:t>
                    </a:r>
                    <a:r>
                      <a:rPr lang="en-US" dirty="0" smtClean="0"/>
                      <a:t>%</a:t>
                    </a:r>
                  </a:p>
                  <a:p>
                    <a:r>
                      <a:rPr lang="en-US" dirty="0" smtClean="0"/>
                      <a:t>(54)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5960-42AC-A467-2662A080D1E3}"/>
                </c:ext>
              </c:extLst>
            </c:dLbl>
            <c:dLbl>
              <c:idx val="2"/>
              <c:layout>
                <c:manualLayout>
                  <c:x val="1.1220505311480933E-2"/>
                  <c:y val="0.11600118219427523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99.1%</a:t>
                    </a:r>
                  </a:p>
                  <a:p>
                    <a:r>
                      <a:rPr lang="en-US" dirty="0" smtClean="0"/>
                      <a:t>(115)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5960-42AC-A467-2662A080D1E3}"/>
                </c:ext>
              </c:extLst>
            </c:dLbl>
            <c:dLbl>
              <c:idx val="4"/>
              <c:layout>
                <c:manualLayout>
                  <c:x val="-7.4803368743206217E-3"/>
                  <c:y val="1.6571597456324957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70.3%</a:t>
                    </a:r>
                  </a:p>
                  <a:p>
                    <a:r>
                      <a:rPr lang="en-US" dirty="0" smtClean="0"/>
                      <a:t>(90)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5960-42AC-A467-2662A080D1E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54</c:v>
                </c:pt>
                <c:pt idx="2">
                  <c:v>194</c:v>
                </c:pt>
                <c:pt idx="4">
                  <c:v>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960-42AC-A467-2662A080D1E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6102526557404667E-3"/>
                  <c:y val="-0.1988591694759004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48.1%</a:t>
                    </a:r>
                  </a:p>
                  <a:p>
                    <a:r>
                      <a:rPr lang="en-US" dirty="0" smtClean="0"/>
                      <a:t>(50)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5960-42AC-A467-2662A080D1E3}"/>
                </c:ext>
              </c:extLst>
            </c:dLbl>
            <c:dLbl>
              <c:idx val="2"/>
              <c:layout>
                <c:manualLayout>
                  <c:x val="6.9443442321448926E-3"/>
                  <c:y val="-9.5183928421137792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0.9%</a:t>
                    </a:r>
                  </a:p>
                  <a:p>
                    <a:r>
                      <a:rPr lang="en-US" dirty="0" smtClean="0"/>
                      <a:t>(1)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5960-42AC-A467-2662A080D1E3}"/>
                </c:ext>
              </c:extLst>
            </c:dLbl>
            <c:dLbl>
              <c:idx val="4"/>
              <c:layout>
                <c:manualLayout>
                  <c:x val="-7.4803368743206217E-3"/>
                  <c:y val="-0.16985887392733159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29.7%</a:t>
                    </a:r>
                  </a:p>
                  <a:p>
                    <a:r>
                      <a:rPr lang="en-US" dirty="0" smtClean="0"/>
                      <a:t>(38)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5960-42AC-A467-2662A080D1E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50</c:v>
                </c:pt>
                <c:pt idx="2">
                  <c:v>1</c:v>
                </c:pt>
                <c:pt idx="4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960-42AC-A467-2662A080D1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33135232"/>
        <c:axId val="33755520"/>
      </c:barChart>
      <c:catAx>
        <c:axId val="33135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55520"/>
        <c:crosses val="autoZero"/>
        <c:auto val="1"/>
        <c:lblAlgn val="ctr"/>
        <c:lblOffset val="100"/>
        <c:noMultiLvlLbl val="0"/>
      </c:catAx>
      <c:valAx>
        <c:axId val="33755520"/>
        <c:scaling>
          <c:orientation val="minMax"/>
          <c:max val="25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35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276076874981617E-2"/>
          <c:y val="3.7925263165507123E-2"/>
          <c:w val="0.95668162760368802"/>
          <c:h val="0.8708627204569205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6085137625731655E-3"/>
                  <c:y val="7.9863841582838452E-3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 smtClean="0"/>
                      <a:t>59.1%</a:t>
                    </a:r>
                  </a:p>
                  <a:p>
                    <a:r>
                      <a:rPr lang="en-US" sz="1800" dirty="0" smtClean="0"/>
                      <a:t>(152)</a:t>
                    </a:r>
                    <a:endParaRPr lang="en-US" sz="1800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BADF-45A5-A6C9-D61D2668B9D4}"/>
                </c:ext>
              </c:extLst>
            </c:dLbl>
            <c:dLbl>
              <c:idx val="2"/>
              <c:layout>
                <c:manualLayout>
                  <c:x val="1.0825541287719447E-2"/>
                  <c:y val="9.1843417820264228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100%</a:t>
                    </a:r>
                  </a:p>
                  <a:p>
                    <a:r>
                      <a:rPr lang="en-US" dirty="0" smtClean="0"/>
                      <a:t>(192)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BADF-45A5-A6C9-D61D2668B9D4}"/>
                </c:ext>
              </c:extLst>
            </c:dLbl>
            <c:dLbl>
              <c:idx val="4"/>
              <c:layout>
                <c:manualLayout>
                  <c:x val="3.6085137625730163E-3"/>
                  <c:y val="6.3891073266270693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98.2%</a:t>
                    </a:r>
                  </a:p>
                  <a:p>
                    <a:r>
                      <a:rPr lang="en-US" dirty="0" smtClean="0"/>
                      <a:t>(111)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BADF-45A5-A6C9-D61D2668B9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105</c:v>
                </c:pt>
                <c:pt idx="2">
                  <c:v>192</c:v>
                </c:pt>
                <c:pt idx="4">
                  <c:v>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ADF-45A5-A6C9-D61D2668B9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4.6876582720418751E-3"/>
                  <c:y val="8.7850225741122279E-2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 smtClean="0"/>
                      <a:t>40.9%</a:t>
                    </a:r>
                  </a:p>
                  <a:p>
                    <a:r>
                      <a:rPr lang="en-US" sz="1800" dirty="0" smtClean="0"/>
                      <a:t>(105)</a:t>
                    </a:r>
                    <a:endParaRPr lang="en-US" sz="1800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BADF-45A5-A6C9-D61D2668B9D4}"/>
                </c:ext>
              </c:extLst>
            </c:dLbl>
            <c:dLbl>
              <c:idx val="4"/>
              <c:layout>
                <c:manualLayout>
                  <c:x val="1.3182014428656486E-2"/>
                  <c:y val="-0.11580257029511576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 smtClean="0"/>
                      <a:t>1.8%</a:t>
                    </a:r>
                  </a:p>
                  <a:p>
                    <a:r>
                      <a:rPr lang="en-US" sz="1800" dirty="0" smtClean="0"/>
                      <a:t>(2)</a:t>
                    </a:r>
                    <a:endParaRPr lang="en-US" sz="1800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BADF-45A5-A6C9-D61D2668B9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152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ADF-45A5-A6C9-D61D2668B9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36559488"/>
        <c:axId val="36258176"/>
      </c:barChart>
      <c:catAx>
        <c:axId val="36559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58176"/>
        <c:crosses val="autoZero"/>
        <c:auto val="1"/>
        <c:lblAlgn val="ctr"/>
        <c:lblOffset val="100"/>
        <c:noMultiLvlLbl val="0"/>
      </c:catAx>
      <c:valAx>
        <c:axId val="36258176"/>
        <c:scaling>
          <c:orientation val="minMax"/>
          <c:max val="20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59488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rgbClr val="B12218"/>
                </a:solidFill>
                <a:latin typeface="+mn-lt"/>
                <a:ea typeface="+mn-ea"/>
                <a:cs typeface="+mn-cs"/>
              </a:defRPr>
            </a:pPr>
            <a:r>
              <a:rPr lang="en-US" sz="2000" b="1" smtClean="0">
                <a:solidFill>
                  <a:srgbClr val="B12218"/>
                </a:solidFill>
              </a:rPr>
              <a:t>PAID</a:t>
            </a:r>
            <a:r>
              <a:rPr lang="en-US" sz="2000" b="1" baseline="0" smtClean="0">
                <a:solidFill>
                  <a:srgbClr val="B12218"/>
                </a:solidFill>
              </a:rPr>
              <a:t> – EARNED ENGAGEMENT BY CHANNEL</a:t>
            </a:r>
            <a:endParaRPr lang="en-US" sz="2000" b="1">
              <a:solidFill>
                <a:srgbClr val="B12218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rgbClr val="B12218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172655729646677E-2"/>
          <c:y val="9.9050659451554252E-2"/>
          <c:w val="0.95668162760368802"/>
          <c:h val="0.7903683803692139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0431510627128098E-3"/>
                  <c:y val="-3.921307102367464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rgbClr val="B12218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b="0" i="0" u="none" strike="noStrike" baseline="0" dirty="0" smtClean="0">
                        <a:effectLst/>
                      </a:rPr>
                      <a:t>93.7%</a:t>
                    </a:r>
                  </a:p>
                  <a:p>
                    <a:pPr>
                      <a:defRPr sz="1800">
                        <a:solidFill>
                          <a:srgbClr val="B12218"/>
                        </a:solidFill>
                      </a:defRPr>
                    </a:pPr>
                    <a:r>
                      <a:rPr lang="en-US" sz="1800" b="0" i="0" u="none" strike="noStrike" baseline="0" dirty="0" smtClean="0">
                        <a:effectLst/>
                      </a:rPr>
                      <a:t>(26,657)</a:t>
                    </a:r>
                    <a:endParaRPr lang="en-US" sz="1800" b="0" i="0" u="none" strike="noStrike" baseline="0" dirty="0" smtClean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B12218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8022-4CC6-A747-CAEE808A4B9C}"/>
                </c:ext>
              </c:extLst>
            </c:dLbl>
            <c:dLbl>
              <c:idx val="1"/>
              <c:layout>
                <c:manualLayout>
                  <c:x val="8.1664977224479074E-2"/>
                  <c:y val="-6.327412167692260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rgbClr val="B12218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b="0" i="0" u="none" strike="noStrike" baseline="0" dirty="0" smtClean="0">
                        <a:effectLst/>
                      </a:rPr>
                      <a:t>64.3%</a:t>
                    </a:r>
                  </a:p>
                  <a:p>
                    <a:pPr>
                      <a:defRPr sz="1800">
                        <a:solidFill>
                          <a:srgbClr val="B12218"/>
                        </a:solidFill>
                      </a:defRPr>
                    </a:pPr>
                    <a:r>
                      <a:rPr lang="en-US" sz="1800" b="0" i="0" u="none" strike="noStrike" baseline="0" dirty="0" smtClean="0">
                        <a:effectLst/>
                      </a:rPr>
                      <a:t>(83)</a:t>
                    </a:r>
                    <a:endParaRPr lang="en-US" sz="180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B12218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8022-4CC6-A747-CAEE808A4B9C}"/>
                </c:ext>
              </c:extLst>
            </c:dLbl>
            <c:dLbl>
              <c:idx val="2"/>
              <c:layout>
                <c:manualLayout>
                  <c:x val="3.8144077469997703E-3"/>
                  <c:y val="-4.041688138470576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rgbClr val="B12218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b="0" i="0" u="none" strike="noStrike" baseline="0" dirty="0" smtClean="0">
                        <a:effectLst/>
                      </a:rPr>
                      <a:t>99.1%</a:t>
                    </a:r>
                  </a:p>
                  <a:p>
                    <a:pPr>
                      <a:defRPr sz="1800">
                        <a:solidFill>
                          <a:srgbClr val="B12218"/>
                        </a:solidFill>
                      </a:defRPr>
                    </a:pPr>
                    <a:r>
                      <a:rPr lang="en-US" sz="1800" b="0" i="0" u="none" strike="noStrike" baseline="0" dirty="0" smtClean="0">
                        <a:effectLst/>
                      </a:rPr>
                      <a:t>(4,634)</a:t>
                    </a:r>
                    <a:endParaRPr lang="en-US" sz="180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B12218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8022-4CC6-A747-CAEE808A4B9C}"/>
                </c:ext>
              </c:extLst>
            </c:dLbl>
            <c:dLbl>
              <c:idx val="3"/>
              <c:layout>
                <c:manualLayout>
                  <c:x val="3.8144077469997703E-3"/>
                  <c:y val="-1.816135681590745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rgbClr val="B12218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b="0" i="0" u="none" strike="noStrike" baseline="0" dirty="0" smtClean="0">
                        <a:effectLst/>
                      </a:rPr>
                      <a:t>98.9%</a:t>
                    </a:r>
                  </a:p>
                  <a:p>
                    <a:pPr>
                      <a:defRPr sz="1800">
                        <a:solidFill>
                          <a:srgbClr val="B12218"/>
                        </a:solidFill>
                      </a:defRPr>
                    </a:pPr>
                    <a:r>
                      <a:rPr lang="en-US" sz="1800" b="0" i="0" u="none" strike="noStrike" baseline="0" dirty="0" smtClean="0">
                        <a:effectLst/>
                      </a:rPr>
                      <a:t>(5,424)</a:t>
                    </a:r>
                    <a:endParaRPr lang="en-US" sz="180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B12218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8022-4CC6-A747-CAEE808A4B9C}"/>
                </c:ext>
              </c:extLst>
            </c:dLbl>
            <c:dLbl>
              <c:idx val="4"/>
              <c:layout>
                <c:manualLayout>
                  <c:x val="4.2126534874840707E-2"/>
                  <c:y val="-0.113343841886689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rgbClr val="B12218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b="0" i="0" u="none" strike="noStrike" baseline="0" dirty="0" smtClean="0">
                        <a:effectLst/>
                      </a:rPr>
                      <a:t>83.4%</a:t>
                    </a:r>
                    <a:endParaRPr lang="en-US" sz="1800" b="0" i="0" u="none" strike="noStrike" baseline="0" dirty="0">
                      <a:effectLst/>
                    </a:endParaRPr>
                  </a:p>
                  <a:p>
                    <a:pPr>
                      <a:defRPr sz="1800">
                        <a:solidFill>
                          <a:srgbClr val="B12218"/>
                        </a:solidFill>
                      </a:defRPr>
                    </a:pPr>
                    <a:r>
                      <a:rPr lang="en-US" sz="1800" b="0" i="0" u="none" strike="noStrike" baseline="0" dirty="0" smtClean="0">
                        <a:effectLst/>
                      </a:rPr>
                      <a:t>(2,846)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B12218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8022-4CC6-A747-CAEE808A4B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Online PR</c:v>
                </c:pt>
                <c:pt idx="1">
                  <c:v>Event</c:v>
                </c:pt>
                <c:pt idx="2">
                  <c:v>Sponsored</c:v>
                </c:pt>
                <c:pt idx="3">
                  <c:v>Influencer</c:v>
                </c:pt>
                <c:pt idx="4">
                  <c:v>External Social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26657</c:v>
                </c:pt>
                <c:pt idx="1">
                  <c:v>83</c:v>
                </c:pt>
                <c:pt idx="2">
                  <c:v>4634</c:v>
                </c:pt>
                <c:pt idx="3">
                  <c:v>5424</c:v>
                </c:pt>
                <c:pt idx="4">
                  <c:v>2846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022-4CC6-A747-CAEE808A4B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9424577524435151E-4"/>
                  <c:y val="-3.3012898238806876E-2"/>
                </c:manualLayout>
              </c:layout>
              <c:tx>
                <c:rich>
                  <a:bodyPr/>
                  <a:lstStyle/>
                  <a:p>
                    <a:r>
                      <a:rPr lang="en-US" sz="1800" b="0" i="0" u="none" strike="noStrike" baseline="0" dirty="0" smtClean="0">
                        <a:solidFill>
                          <a:schemeClr val="tx1"/>
                        </a:solidFill>
                        <a:effectLst/>
                      </a:rPr>
                      <a:t>6.3%</a:t>
                    </a:r>
                  </a:p>
                  <a:p>
                    <a:r>
                      <a:rPr lang="en-US" sz="1800" b="0" i="0" u="none" strike="noStrike" baseline="0" dirty="0" smtClean="0">
                        <a:solidFill>
                          <a:schemeClr val="tx1"/>
                        </a:solidFill>
                        <a:effectLst/>
                      </a:rPr>
                      <a:t>(1,782)</a:t>
                    </a:r>
                    <a:endParaRPr lang="en-US" sz="1800" dirty="0">
                      <a:solidFill>
                        <a:schemeClr val="tx1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8022-4CC6-A747-CAEE808A4B9C}"/>
                </c:ext>
              </c:extLst>
            </c:dLbl>
            <c:dLbl>
              <c:idx val="1"/>
              <c:layout>
                <c:manualLayout>
                  <c:x val="1.0610003644696761E-2"/>
                  <c:y val="-0.1898818545575798"/>
                </c:manualLayout>
              </c:layout>
              <c:tx>
                <c:rich>
                  <a:bodyPr/>
                  <a:lstStyle/>
                  <a:p>
                    <a:r>
                      <a:rPr lang="en-US" sz="1800" b="0" i="0" u="none" strike="noStrike" baseline="0" dirty="0" smtClean="0">
                        <a:solidFill>
                          <a:schemeClr val="tx1"/>
                        </a:solidFill>
                        <a:effectLst/>
                      </a:rPr>
                      <a:t>35.7%</a:t>
                    </a:r>
                  </a:p>
                  <a:p>
                    <a:r>
                      <a:rPr lang="en-US" sz="1800" b="0" i="0" u="none" strike="noStrike" baseline="0" dirty="0" smtClean="0">
                        <a:solidFill>
                          <a:schemeClr val="tx1"/>
                        </a:solidFill>
                        <a:effectLst/>
                      </a:rPr>
                      <a:t>(46)</a:t>
                    </a:r>
                    <a:endParaRPr lang="en-US" sz="1800" dirty="0">
                      <a:solidFill>
                        <a:schemeClr val="tx1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8022-4CC6-A747-CAEE808A4B9C}"/>
                </c:ext>
              </c:extLst>
            </c:dLbl>
            <c:dLbl>
              <c:idx val="2"/>
              <c:layout>
                <c:manualLayout>
                  <c:x val="-4.0958110523767974E-4"/>
                  <c:y val="-7.9022174058019423E-2"/>
                </c:manualLayout>
              </c:layout>
              <c:tx>
                <c:rich>
                  <a:bodyPr/>
                  <a:lstStyle/>
                  <a:p>
                    <a:r>
                      <a:rPr lang="en-US" sz="1800" b="0" i="0" u="none" strike="noStrike" baseline="0" dirty="0" smtClean="0">
                        <a:solidFill>
                          <a:schemeClr val="tx1"/>
                        </a:solidFill>
                        <a:effectLst/>
                      </a:rPr>
                      <a:t>0.9%</a:t>
                    </a:r>
                  </a:p>
                  <a:p>
                    <a:r>
                      <a:rPr lang="en-US" sz="1800" b="0" i="0" u="none" strike="noStrike" baseline="0" dirty="0" smtClean="0">
                        <a:solidFill>
                          <a:schemeClr val="tx1"/>
                        </a:solidFill>
                        <a:effectLst/>
                      </a:rPr>
                      <a:t>(42)</a:t>
                    </a:r>
                    <a:endParaRPr lang="en-US" sz="1800" dirty="0">
                      <a:solidFill>
                        <a:schemeClr val="tx1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8022-4CC6-A747-CAEE808A4B9C}"/>
                </c:ext>
              </c:extLst>
            </c:dLbl>
            <c:dLbl>
              <c:idx val="3"/>
              <c:layout>
                <c:manualLayout>
                  <c:x val="-1.0451155184849513E-2"/>
                  <c:y val="-7.218315195974416E-2"/>
                </c:manualLayout>
              </c:layout>
              <c:tx>
                <c:rich>
                  <a:bodyPr/>
                  <a:lstStyle/>
                  <a:p>
                    <a:r>
                      <a:rPr lang="en-US" sz="1800" b="0" i="0" u="none" strike="noStrike" baseline="0" dirty="0" smtClean="0">
                        <a:solidFill>
                          <a:schemeClr val="tx1"/>
                        </a:solidFill>
                        <a:effectLst/>
                      </a:rPr>
                      <a:t>1.1%</a:t>
                    </a:r>
                  </a:p>
                  <a:p>
                    <a:r>
                      <a:rPr lang="en-US" sz="1800" b="0" i="0" u="none" strike="noStrike" baseline="0" dirty="0" smtClean="0">
                        <a:solidFill>
                          <a:schemeClr val="tx1"/>
                        </a:solidFill>
                        <a:effectLst/>
                      </a:rPr>
                      <a:t>(61)</a:t>
                    </a:r>
                    <a:endParaRPr lang="en-US" sz="1800" dirty="0">
                      <a:solidFill>
                        <a:schemeClr val="tx1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8022-4CC6-A747-CAEE808A4B9C}"/>
                </c:ext>
              </c:extLst>
            </c:dLbl>
            <c:dLbl>
              <c:idx val="4"/>
              <c:layout>
                <c:manualLayout>
                  <c:x val="9.5332078903338693E-3"/>
                  <c:y val="-0.2066649110309498"/>
                </c:manualLayout>
              </c:layout>
              <c:tx>
                <c:rich>
                  <a:bodyPr/>
                  <a:lstStyle/>
                  <a:p>
                    <a:r>
                      <a:rPr lang="en-US" sz="1800" b="0" i="0" u="none" strike="noStrike" baseline="0" dirty="0" smtClean="0">
                        <a:solidFill>
                          <a:schemeClr val="tx1"/>
                        </a:solidFill>
                        <a:effectLst/>
                      </a:rPr>
                      <a:t>16.6%</a:t>
                    </a:r>
                  </a:p>
                  <a:p>
                    <a:r>
                      <a:rPr lang="en-US" sz="1800" b="0" i="0" u="none" strike="noStrike" baseline="0" dirty="0" smtClean="0">
                        <a:solidFill>
                          <a:schemeClr val="tx1"/>
                        </a:solidFill>
                        <a:effectLst/>
                      </a:rPr>
                      <a:t>(566)</a:t>
                    </a:r>
                    <a:endParaRPr lang="en-US" sz="1800" dirty="0">
                      <a:solidFill>
                        <a:schemeClr val="tx1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8022-4CC6-A747-CAEE808A4B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Online PR</c:v>
                </c:pt>
                <c:pt idx="1">
                  <c:v>Event</c:v>
                </c:pt>
                <c:pt idx="2">
                  <c:v>Sponsored</c:v>
                </c:pt>
                <c:pt idx="3">
                  <c:v>Influencer</c:v>
                </c:pt>
                <c:pt idx="4">
                  <c:v>External Social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1782</c:v>
                </c:pt>
                <c:pt idx="1">
                  <c:v>46</c:v>
                </c:pt>
                <c:pt idx="2">
                  <c:v>42</c:v>
                </c:pt>
                <c:pt idx="3">
                  <c:v>61</c:v>
                </c:pt>
                <c:pt idx="4">
                  <c:v>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022-4CC6-A747-CAEE808A4B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114893568"/>
        <c:axId val="114895104"/>
      </c:barChart>
      <c:catAx>
        <c:axId val="114893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B12218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895104"/>
        <c:crosses val="autoZero"/>
        <c:auto val="1"/>
        <c:lblAlgn val="ctr"/>
        <c:lblOffset val="100"/>
        <c:noMultiLvlLbl val="0"/>
      </c:catAx>
      <c:valAx>
        <c:axId val="114895104"/>
        <c:scaling>
          <c:orientation val="minMax"/>
          <c:max val="3000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rgbClr val="B12218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893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72655729646677E-2"/>
          <c:y val="1.4553377060151147E-2"/>
          <c:w val="0.88777483374765942"/>
          <c:h val="0.9045970234617306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3684D7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4.7173605828233238E-3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23.8%</a:t>
                    </a:r>
                  </a:p>
                  <a:p>
                    <a:r>
                      <a:rPr lang="en-US" dirty="0" smtClean="0"/>
                      <a:t>(25)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8147-47A1-80B7-739E2C6F2C33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147-47A1-80B7-739E2C6F2C33}"/>
                </c:ext>
              </c:extLst>
            </c:dLbl>
            <c:dLbl>
              <c:idx val="2"/>
              <c:layout>
                <c:manualLayout>
                  <c:x val="4.2951710761705859E-3"/>
                  <c:y val="1.6856641856088678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24.1%</a:t>
                    </a:r>
                  </a:p>
                  <a:p>
                    <a:r>
                      <a:rPr lang="en-US" dirty="0" smtClean="0"/>
                      <a:t>(28)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744128892683377"/>
                      <c:h val="0.2037780704380514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8147-47A1-80B7-739E2C6F2C33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147-47A1-80B7-739E2C6F2C33}"/>
                </c:ext>
              </c:extLst>
            </c:dLbl>
            <c:dLbl>
              <c:idx val="4"/>
              <c:layout>
                <c:manualLayout>
                  <c:x val="3.6376354492772744E-3"/>
                  <c:y val="1.123776123739254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64.5%</a:t>
                    </a:r>
                  </a:p>
                  <a:p>
                    <a:r>
                      <a:rPr lang="en-US" dirty="0" smtClean="0"/>
                      <a:t>(83)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8147-47A1-80B7-739E2C6F2C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rgbClr val="B1231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Sheet1!$B$2:$B$6</c:f>
              <c:numCache>
                <c:formatCode>0</c:formatCode>
                <c:ptCount val="5"/>
                <c:pt idx="0">
                  <c:v>24.751999999999999</c:v>
                </c:pt>
                <c:pt idx="1">
                  <c:v>0</c:v>
                </c:pt>
                <c:pt idx="2">
                  <c:v>28</c:v>
                </c:pt>
                <c:pt idx="3">
                  <c:v>0</c:v>
                </c:pt>
                <c:pt idx="4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147-47A1-80B7-739E2C6F2C3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B12318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9.1097180550696003E-2"/>
                  <c:y val="-6.3680647011891078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2.4%</a:t>
                    </a:r>
                  </a:p>
                  <a:p>
                    <a:r>
                      <a:rPr lang="en-US" dirty="0" smtClean="0"/>
                      <a:t>(2)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8147-47A1-80B7-739E2C6F2C33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147-47A1-80B7-739E2C6F2C33}"/>
                </c:ext>
              </c:extLst>
            </c:dLbl>
            <c:dLbl>
              <c:idx val="2"/>
              <c:layout>
                <c:manualLayout>
                  <c:x val="0.10369912327655237"/>
                  <c:y val="-3.3713283712177633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19.8</a:t>
                    </a:r>
                    <a:r>
                      <a:rPr lang="en-US" dirty="0" smtClean="0"/>
                      <a:t>%</a:t>
                    </a:r>
                  </a:p>
                  <a:p>
                    <a:r>
                      <a:rPr lang="en-US" dirty="0" smtClean="0"/>
                      <a:t>(23)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8147-47A1-80B7-739E2C6F2C33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147-47A1-80B7-739E2C6F2C33}"/>
                </c:ext>
              </c:extLst>
            </c:dLbl>
            <c:dLbl>
              <c:idx val="4"/>
              <c:layout>
                <c:manualLayout>
                  <c:x val="8.0801518462631741E-2"/>
                  <c:y val="7.4918408249283631E-3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9.7%</a:t>
                    </a:r>
                  </a:p>
                  <a:p>
                    <a:r>
                      <a:rPr lang="en-US" dirty="0" smtClean="0"/>
                      <a:t>(12)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8147-47A1-80B7-739E2C6F2C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Sheet1!$C$2:$C$6</c:f>
              <c:numCache>
                <c:formatCode>0</c:formatCode>
                <c:ptCount val="5"/>
                <c:pt idx="0">
                  <c:v>2.3919999999999999</c:v>
                </c:pt>
                <c:pt idx="1">
                  <c:v>0</c:v>
                </c:pt>
                <c:pt idx="2">
                  <c:v>23</c:v>
                </c:pt>
                <c:pt idx="3">
                  <c:v>0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8147-47A1-80B7-739E2C6F2C3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8700842185801554E-3"/>
                  <c:y val="-2.9967363299713452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73.8%</a:t>
                    </a:r>
                  </a:p>
                  <a:p>
                    <a:r>
                      <a:rPr lang="en-US" dirty="0" smtClean="0"/>
                      <a:t>(77)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8147-47A1-80B7-739E2C6F2C33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147-47A1-80B7-739E2C6F2C33}"/>
                </c:ext>
              </c:extLst>
            </c:dLbl>
            <c:dLbl>
              <c:idx val="2"/>
              <c:layout>
                <c:manualLayout>
                  <c:x val="-1.870084218580224E-3"/>
                  <c:y val="4.8696965362034363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56.1%</a:t>
                    </a:r>
                  </a:p>
                  <a:p>
                    <a:r>
                      <a:rPr lang="en-US" dirty="0" smtClean="0"/>
                      <a:t>(65)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8147-47A1-80B7-739E2C6F2C33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147-47A1-80B7-739E2C6F2C33}"/>
                </c:ext>
              </c:extLst>
            </c:dLbl>
            <c:dLbl>
              <c:idx val="4"/>
              <c:layout>
                <c:manualLayout>
                  <c:x val="1.8700842185801554E-3"/>
                  <c:y val="1.8729602062320907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25.8%</a:t>
                    </a:r>
                  </a:p>
                  <a:p>
                    <a:r>
                      <a:rPr lang="en-US" dirty="0" smtClean="0"/>
                      <a:t>(33)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8147-47A1-80B7-739E2C6F2C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rgbClr val="B1231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Sheet1!$D$2:$D$6</c:f>
              <c:numCache>
                <c:formatCode>0</c:formatCode>
                <c:ptCount val="5"/>
                <c:pt idx="0">
                  <c:v>76.751999999999995</c:v>
                </c:pt>
                <c:pt idx="1">
                  <c:v>0</c:v>
                </c:pt>
                <c:pt idx="2">
                  <c:v>65</c:v>
                </c:pt>
                <c:pt idx="3">
                  <c:v>0</c:v>
                </c:pt>
                <c:pt idx="4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8147-47A1-80B7-739E2C6F2C3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100"/>
        <c:axId val="38727040"/>
        <c:axId val="37127296"/>
      </c:barChart>
      <c:catAx>
        <c:axId val="38727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296"/>
        <c:crosses val="autoZero"/>
        <c:auto val="1"/>
        <c:lblAlgn val="ctr"/>
        <c:lblOffset val="100"/>
        <c:noMultiLvlLbl val="0"/>
      </c:catAx>
      <c:valAx>
        <c:axId val="37127296"/>
        <c:scaling>
          <c:orientation val="minMax"/>
          <c:min val="0"/>
        </c:scaling>
        <c:delete val="0"/>
        <c:axPos val="l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27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rgbClr val="B12318"/>
          </a:solidFill>
        </a:defRPr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092-48D9-91FC-2434F44575B1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092-48D9-91FC-2434F44575B1}"/>
              </c:ext>
            </c:extLst>
          </c:dPt>
          <c:dLbls>
            <c:dLbl>
              <c:idx val="0"/>
              <c:layout>
                <c:manualLayout>
                  <c:x val="-0.10833807938832243"/>
                  <c:y val="-0.26392044052140395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Paid</a:t>
                    </a:r>
                  </a:p>
                  <a:p>
                    <a:r>
                      <a:rPr lang="en-US" dirty="0" smtClean="0"/>
                      <a:t>74.4%</a:t>
                    </a:r>
                  </a:p>
                  <a:p>
                    <a:r>
                      <a:rPr lang="en-US" dirty="0" smtClean="0"/>
                      <a:t>(259)</a:t>
                    </a:r>
                    <a:endParaRPr lang="en-US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A092-48D9-91FC-2434F44575B1}"/>
                </c:ext>
              </c:extLst>
            </c:dLbl>
            <c:dLbl>
              <c:idx val="1"/>
              <c:layout>
                <c:manualLayout>
                  <c:x val="0.13755395825271469"/>
                  <c:y val="0.16871236534374623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Earned
</a:t>
                    </a:r>
                    <a:r>
                      <a:rPr lang="en-US" dirty="0" smtClean="0"/>
                      <a:t>25.6%</a:t>
                    </a:r>
                  </a:p>
                  <a:p>
                    <a:pPr>
                      <a:defRPr>
                        <a:solidFill>
                          <a:schemeClr val="tx1"/>
                        </a:solidFill>
                      </a:defRPr>
                    </a:pPr>
                    <a:r>
                      <a:rPr lang="en-US" dirty="0" smtClean="0"/>
                      <a:t>(89)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3-A092-48D9-91FC-2434F44575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Paid</c:v>
                </c:pt>
                <c:pt idx="1">
                  <c:v>Earned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0.81762295081967218</c:v>
                </c:pt>
                <c:pt idx="1">
                  <c:v>0.18237704918032788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092-48D9-91FC-2434F44575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F1E-4315-97AC-FC2769E7F995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F1E-4315-97AC-FC2769E7F995}"/>
              </c:ext>
            </c:extLst>
          </c:dPt>
          <c:dLbls>
            <c:dLbl>
              <c:idx val="0"/>
              <c:layout>
                <c:manualLayout>
                  <c:x val="-0.19656746256528412"/>
                  <c:y val="-0.17501720688476621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Paid</a:t>
                    </a:r>
                    <a:r>
                      <a:rPr lang="en-US" dirty="0"/>
                      <a:t>
</a:t>
                    </a:r>
                    <a:r>
                      <a:rPr lang="en-US" dirty="0" smtClean="0"/>
                      <a:t>72.6%</a:t>
                    </a:r>
                  </a:p>
                  <a:p>
                    <a:r>
                      <a:rPr lang="en-US" dirty="0" smtClean="0"/>
                      <a:t>(408)</a:t>
                    </a:r>
                    <a:endParaRPr lang="en-US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6F1E-4315-97AC-FC2769E7F995}"/>
                </c:ext>
              </c:extLst>
            </c:dLbl>
            <c:dLbl>
              <c:idx val="1"/>
              <c:layout>
                <c:manualLayout>
                  <c:x val="0.21850904479881414"/>
                  <c:y val="0.20459732745401304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Earned
</a:t>
                    </a:r>
                    <a:r>
                      <a:rPr lang="en-US" dirty="0" smtClean="0"/>
                      <a:t>27.4%</a:t>
                    </a:r>
                  </a:p>
                  <a:p>
                    <a:pPr>
                      <a:defRPr>
                        <a:solidFill>
                          <a:schemeClr val="tx1"/>
                        </a:solidFill>
                      </a:defRPr>
                    </a:pPr>
                    <a:r>
                      <a:rPr lang="en-US" dirty="0" smtClean="0"/>
                      <a:t>(154)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3-6F1E-4315-97AC-FC2769E7F99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Paid</c:v>
                </c:pt>
                <c:pt idx="1">
                  <c:v>Earned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0.69863013698630139</c:v>
                </c:pt>
                <c:pt idx="1">
                  <c:v>0.30136986301369861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F1E-4315-97AC-FC2769E7F9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00B050"/>
            </a:solidFill>
          </c:spPr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8FF-424F-BEDD-2DA7FAC07E5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8FF-424F-BEDD-2DA7FAC07E53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8FF-424F-BEDD-2DA7FAC07E53}"/>
              </c:ext>
            </c:extLst>
          </c:dPt>
          <c:dLbls>
            <c:dLbl>
              <c:idx val="0"/>
              <c:layout>
                <c:manualLayout>
                  <c:x val="-0.25393494026398777"/>
                  <c:y val="0.12274058717402871"/>
                </c:manualLayout>
              </c:layout>
              <c:tx>
                <c:rich>
                  <a:bodyPr rot="0" spcFirstLastPara="1" vertOverflow="clip" horzOverflow="clip" vert="horz" wrap="square" lIns="36576" tIns="18288" rIns="36576" bIns="18288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Positive
</a:t>
                    </a:r>
                    <a:r>
                      <a:rPr lang="en-US" dirty="0" smtClean="0"/>
                      <a:t>39.2%</a:t>
                    </a:r>
                  </a:p>
                  <a:p>
                    <a:pPr>
                      <a:defRPr>
                        <a:solidFill>
                          <a:schemeClr val="bg1"/>
                        </a:solidFill>
                      </a:defRPr>
                    </a:pPr>
                    <a:r>
                      <a:rPr lang="en-US" dirty="0" smtClean="0"/>
                      <a:t>(136)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accentCallout1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8900655105576686"/>
                      <c:h val="0.3227489354315287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58FF-424F-BEDD-2DA7FAC07E53}"/>
                </c:ext>
              </c:extLst>
            </c:dLbl>
            <c:dLbl>
              <c:idx val="1"/>
              <c:layout>
                <c:manualLayout>
                  <c:x val="0.13141237025485566"/>
                  <c:y val="-5.4230545744144462E-4"/>
                </c:manualLayout>
              </c:layout>
              <c:tx>
                <c:rich>
                  <a:bodyPr rot="0" spcFirstLastPara="1" vertOverflow="clip" horzOverflow="clip" vert="horz" wrap="square" lIns="36576" tIns="18288" rIns="36576" bIns="18288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>
                        <a:solidFill>
                          <a:srgbClr val="C00000"/>
                        </a:solidFill>
                      </a:rPr>
                      <a:t>Negative
</a:t>
                    </a:r>
                    <a:r>
                      <a:rPr lang="en-US" dirty="0" smtClean="0">
                        <a:solidFill>
                          <a:srgbClr val="C00000"/>
                        </a:solidFill>
                      </a:rPr>
                      <a:t>11.6%</a:t>
                    </a:r>
                  </a:p>
                  <a:p>
                    <a:pPr>
                      <a:defRPr>
                        <a:solidFill>
                          <a:srgbClr val="C00000"/>
                        </a:solidFill>
                      </a:defRPr>
                    </a:pPr>
                    <a:r>
                      <a:rPr lang="en-US" dirty="0" smtClean="0">
                        <a:solidFill>
                          <a:srgbClr val="C00000"/>
                        </a:solidFill>
                      </a:rPr>
                      <a:t>(40)</a:t>
                    </a:r>
                    <a:endParaRPr lang="en-US" dirty="0">
                      <a:solidFill>
                        <a:srgbClr val="C00000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accentCallout1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1110902556098798"/>
                      <c:h val="0.2835180882225301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58FF-424F-BEDD-2DA7FAC07E53}"/>
                </c:ext>
              </c:extLst>
            </c:dLbl>
            <c:dLbl>
              <c:idx val="2"/>
              <c:layout/>
              <c:tx>
                <c:rich>
                  <a:bodyPr rot="0" spcFirstLastPara="1" vertOverflow="clip" horzOverflow="clip" vert="horz" wrap="square" lIns="36576" tIns="18288" rIns="36576" bIns="18288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Neutral</a:t>
                    </a:r>
                    <a:r>
                      <a:rPr lang="en-US" dirty="0"/>
                      <a:t>
</a:t>
                    </a:r>
                    <a:r>
                      <a:rPr lang="en-US" dirty="0" smtClean="0"/>
                      <a:t>49.2%</a:t>
                    </a:r>
                  </a:p>
                  <a:p>
                    <a:pPr>
                      <a:defRPr>
                        <a:solidFill>
                          <a:schemeClr val="bg1"/>
                        </a:solidFill>
                      </a:defRPr>
                    </a:pPr>
                    <a:r>
                      <a:rPr lang="en-US" dirty="0" smtClean="0"/>
                      <a:t>(171)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accentCallout1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5-58FF-424F-BEDD-2DA7FAC07E53}"/>
                </c:ext>
              </c:extLst>
            </c:dLbl>
            <c:spPr>
              <a:noFill/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accentCallout1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Positive</c:v>
                </c:pt>
                <c:pt idx="1">
                  <c:v>Negative</c:v>
                </c:pt>
                <c:pt idx="2">
                  <c:v>Neutral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0.39200000000000002</c:v>
                </c:pt>
                <c:pt idx="1">
                  <c:v>0.11600000000000001</c:v>
                </c:pt>
                <c:pt idx="2">
                  <c:v>0.49199999999999999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8FF-424F-BEDD-2DA7FAC07E53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tx1"/>
                </a:solidFill>
              </a:rPr>
              <a:t>Facebook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501234085163829E-2"/>
          <c:y val="6.3744983001819147E-2"/>
          <c:w val="0.96343760815083035"/>
          <c:h val="0.77615283936165391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rgbClr val="FFC000"/>
              </a:solidFill>
            </a:ln>
            <a:effectLst/>
          </c:spPr>
          <c:cat>
            <c:numRef>
              <c:f>Sheet1!$A$2:$A$31</c:f>
              <c:numCache>
                <c:formatCode>[$-409]d\-mmm;@</c:formatCode>
                <c:ptCount val="30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19</c:v>
                </c:pt>
                <c:pt idx="1">
                  <c:v>15</c:v>
                </c:pt>
                <c:pt idx="2">
                  <c:v>2</c:v>
                </c:pt>
                <c:pt idx="3">
                  <c:v>4</c:v>
                </c:pt>
                <c:pt idx="4">
                  <c:v>4</c:v>
                </c:pt>
                <c:pt idx="5">
                  <c:v>21</c:v>
                </c:pt>
                <c:pt idx="6">
                  <c:v>46</c:v>
                </c:pt>
                <c:pt idx="7">
                  <c:v>0</c:v>
                </c:pt>
                <c:pt idx="8">
                  <c:v>13</c:v>
                </c:pt>
                <c:pt idx="9">
                  <c:v>8</c:v>
                </c:pt>
                <c:pt idx="10">
                  <c:v>98</c:v>
                </c:pt>
                <c:pt idx="11">
                  <c:v>1</c:v>
                </c:pt>
                <c:pt idx="12">
                  <c:v>1</c:v>
                </c:pt>
                <c:pt idx="13">
                  <c:v>16</c:v>
                </c:pt>
                <c:pt idx="14">
                  <c:v>0</c:v>
                </c:pt>
                <c:pt idx="15">
                  <c:v>22</c:v>
                </c:pt>
                <c:pt idx="16">
                  <c:v>62</c:v>
                </c:pt>
                <c:pt idx="17">
                  <c:v>11</c:v>
                </c:pt>
                <c:pt idx="18">
                  <c:v>5</c:v>
                </c:pt>
                <c:pt idx="19">
                  <c:v>1</c:v>
                </c:pt>
                <c:pt idx="20">
                  <c:v>2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B7-4E4F-9829-A5D7B39D6A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c:spPr>
          <c:cat>
            <c:numRef>
              <c:f>Sheet1!$A$2:$A$31</c:f>
              <c:numCache>
                <c:formatCode>[$-409]d\-mmm;@</c:formatCode>
                <c:ptCount val="30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Sheet1!$C$2:$C$31</c:f>
              <c:numCache>
                <c:formatCode>General</c:formatCode>
                <c:ptCount val="30"/>
                <c:pt idx="0">
                  <c:v>2</c:v>
                </c:pt>
                <c:pt idx="1">
                  <c:v>9</c:v>
                </c:pt>
                <c:pt idx="2">
                  <c:v>3</c:v>
                </c:pt>
                <c:pt idx="3">
                  <c:v>2</c:v>
                </c:pt>
                <c:pt idx="4">
                  <c:v>10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6</c:v>
                </c:pt>
                <c:pt idx="14">
                  <c:v>20</c:v>
                </c:pt>
                <c:pt idx="15">
                  <c:v>28</c:v>
                </c:pt>
                <c:pt idx="16">
                  <c:v>6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  <c:pt idx="20">
                  <c:v>52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B7-4E4F-9829-A5D7B39D6A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841216"/>
        <c:axId val="168842752"/>
      </c:areaChart>
      <c:dateAx>
        <c:axId val="168841216"/>
        <c:scaling>
          <c:orientation val="minMax"/>
        </c:scaling>
        <c:delete val="0"/>
        <c:axPos val="b"/>
        <c:numFmt formatCode="[$-409]d\-mmm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842752"/>
        <c:crosses val="autoZero"/>
        <c:auto val="1"/>
        <c:lblOffset val="100"/>
        <c:baseTimeUnit val="days"/>
      </c:dateAx>
      <c:valAx>
        <c:axId val="1688427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8412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tx1"/>
                </a:solidFill>
              </a:rPr>
              <a:t>Youtube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501234085163829E-2"/>
          <c:y val="6.3744983001819147E-2"/>
          <c:w val="0.96343760815083035"/>
          <c:h val="0.77615283936165391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rgbClr val="FFC000"/>
              </a:solidFill>
            </a:ln>
            <a:effectLst/>
          </c:spPr>
          <c:cat>
            <c:numRef>
              <c:f>Sheet1!$A$2:$A$42</c:f>
              <c:numCache>
                <c:formatCode>d\-mmm</c:formatCode>
                <c:ptCount val="41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</c:numCache>
            </c:numRef>
          </c:val>
          <c:extLst>
            <c:ext xmlns:c16="http://schemas.microsoft.com/office/drawing/2014/chart" uri="{C3380CC4-5D6E-409C-BE32-E72D297353CC}">
              <c16:uniqueId val="{00000000-0F89-4778-8D3F-E4AA4337100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c:spPr>
          <c:cat>
            <c:numRef>
              <c:f>Sheet1!$A$2:$A$42</c:f>
              <c:numCache>
                <c:formatCode>d\-mmm</c:formatCode>
                <c:ptCount val="41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</c:numCache>
            </c:numRef>
          </c:val>
          <c:extLst>
            <c:ext xmlns:c16="http://schemas.microsoft.com/office/drawing/2014/chart" uri="{C3380CC4-5D6E-409C-BE32-E72D297353CC}">
              <c16:uniqueId val="{00000001-0F89-4778-8D3F-E4AA433710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148800"/>
        <c:axId val="169150336"/>
      </c:areaChart>
      <c:dateAx>
        <c:axId val="169148800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150336"/>
        <c:crosses val="autoZero"/>
        <c:auto val="1"/>
        <c:lblOffset val="100"/>
        <c:baseTimeUnit val="days"/>
      </c:dateAx>
      <c:valAx>
        <c:axId val="169150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148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tx1"/>
                </a:solidFill>
              </a:rPr>
              <a:t>Ecommerce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501234085163829E-2"/>
          <c:y val="6.3744983001819147E-2"/>
          <c:w val="0.96343760815083035"/>
          <c:h val="0.77615283936165391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rgbClr val="FFC000"/>
              </a:solidFill>
            </a:ln>
            <a:effectLst/>
          </c:spPr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Sheet1!$A$2:$A$42</c:f>
              <c:numCache>
                <c:formatCode>d\-mmm</c:formatCode>
                <c:ptCount val="41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</c:numCache>
            </c:numRef>
          </c:val>
          <c:extLst>
            <c:ext xmlns:c16="http://schemas.microsoft.com/office/drawing/2014/chart" uri="{C3380CC4-5D6E-409C-BE32-E72D297353CC}">
              <c16:uniqueId val="{00000000-F918-4A75-9E23-5E632C97B15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c:spPr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Sheet1!$A$2:$A$42</c:f>
              <c:numCache>
                <c:formatCode>d\-mmm</c:formatCode>
                <c:ptCount val="41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</c:numCache>
            </c:numRef>
          </c:val>
          <c:extLst>
            <c:ext xmlns:c16="http://schemas.microsoft.com/office/drawing/2014/chart" uri="{C3380CC4-5D6E-409C-BE32-E72D297353CC}">
              <c16:uniqueId val="{00000001-F918-4A75-9E23-5E632C97B1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219584"/>
        <c:axId val="169221120"/>
      </c:areaChart>
      <c:dateAx>
        <c:axId val="169219584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221120"/>
        <c:crosses val="autoZero"/>
        <c:auto val="1"/>
        <c:lblOffset val="100"/>
        <c:baseTimeUnit val="days"/>
      </c:dateAx>
      <c:valAx>
        <c:axId val="1692211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2195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>
                <a:solidFill>
                  <a:schemeClr val="tx1"/>
                </a:solidFill>
              </a:rPr>
              <a:t>News</a:t>
            </a:r>
            <a:endParaRPr lang="en-US" b="1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501234085163829E-2"/>
          <c:y val="6.3744983001819147E-2"/>
          <c:w val="0.96343760815083035"/>
          <c:h val="0.77615283936165391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rgbClr val="FFC000"/>
              </a:solidFill>
            </a:ln>
            <a:effectLst/>
          </c:spPr>
          <c:cat>
            <c:numRef>
              <c:f>Sheet1!$A$2:$A$31</c:f>
              <c:numCache>
                <c:formatCode>d\-mmm</c:formatCode>
                <c:ptCount val="30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3</c:v>
                </c:pt>
                <c:pt idx="1">
                  <c:v>15</c:v>
                </c:pt>
                <c:pt idx="2">
                  <c:v>4</c:v>
                </c:pt>
                <c:pt idx="3">
                  <c:v>2</c:v>
                </c:pt>
                <c:pt idx="4">
                  <c:v>7</c:v>
                </c:pt>
                <c:pt idx="5">
                  <c:v>4</c:v>
                </c:pt>
                <c:pt idx="6">
                  <c:v>1</c:v>
                </c:pt>
                <c:pt idx="7">
                  <c:v>3</c:v>
                </c:pt>
                <c:pt idx="8">
                  <c:v>7</c:v>
                </c:pt>
                <c:pt idx="9">
                  <c:v>0</c:v>
                </c:pt>
                <c:pt idx="10">
                  <c:v>0</c:v>
                </c:pt>
                <c:pt idx="11">
                  <c:v>4</c:v>
                </c:pt>
                <c:pt idx="12">
                  <c:v>2</c:v>
                </c:pt>
                <c:pt idx="13">
                  <c:v>2</c:v>
                </c:pt>
                <c:pt idx="14">
                  <c:v>9</c:v>
                </c:pt>
                <c:pt idx="15">
                  <c:v>8</c:v>
                </c:pt>
                <c:pt idx="16">
                  <c:v>0</c:v>
                </c:pt>
                <c:pt idx="17">
                  <c:v>0</c:v>
                </c:pt>
                <c:pt idx="18">
                  <c:v>6</c:v>
                </c:pt>
                <c:pt idx="19">
                  <c:v>4</c:v>
                </c:pt>
                <c:pt idx="20">
                  <c:v>7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F8-43F3-98F3-C248F451ED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c:spPr>
          <c:cat>
            <c:numRef>
              <c:f>Sheet1!$A$2:$A$31</c:f>
              <c:numCache>
                <c:formatCode>d\-mmm</c:formatCode>
                <c:ptCount val="30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Sheet1!$C$2:$C$31</c:f>
              <c:numCache>
                <c:formatCode>General</c:formatCode>
                <c:ptCount val="30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3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1</c:v>
                </c:pt>
                <c:pt idx="14">
                  <c:v>3</c:v>
                </c:pt>
                <c:pt idx="15">
                  <c:v>11</c:v>
                </c:pt>
                <c:pt idx="16">
                  <c:v>0</c:v>
                </c:pt>
                <c:pt idx="17">
                  <c:v>0</c:v>
                </c:pt>
                <c:pt idx="18">
                  <c:v>4</c:v>
                </c:pt>
                <c:pt idx="19">
                  <c:v>3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F8-43F3-98F3-C248F451ED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256832"/>
        <c:axId val="169258368"/>
      </c:areaChart>
      <c:dateAx>
        <c:axId val="169256832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258368"/>
        <c:crosses val="autoZero"/>
        <c:auto val="1"/>
        <c:lblOffset val="100"/>
        <c:baseTimeUnit val="days"/>
      </c:dateAx>
      <c:valAx>
        <c:axId val="1692583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2568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tx1"/>
                </a:solidFill>
              </a:rPr>
              <a:t>Forum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501234085163829E-2"/>
          <c:y val="6.3744983001819147E-2"/>
          <c:w val="0.96343760815083035"/>
          <c:h val="0.77615283936165391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rgbClr val="FFC000"/>
              </a:solidFill>
            </a:ln>
            <a:effectLst/>
          </c:spPr>
          <c:cat>
            <c:numRef>
              <c:f>Sheet1!$A$2:$A$31</c:f>
              <c:numCache>
                <c:formatCode>d\-mmm</c:formatCode>
                <c:ptCount val="30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5</c:v>
                </c:pt>
                <c:pt idx="1">
                  <c:v>12</c:v>
                </c:pt>
                <c:pt idx="2">
                  <c:v>6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121</c:v>
                </c:pt>
                <c:pt idx="15">
                  <c:v>65</c:v>
                </c:pt>
                <c:pt idx="16">
                  <c:v>22</c:v>
                </c:pt>
                <c:pt idx="17">
                  <c:v>50</c:v>
                </c:pt>
                <c:pt idx="18">
                  <c:v>27</c:v>
                </c:pt>
                <c:pt idx="19">
                  <c:v>0</c:v>
                </c:pt>
                <c:pt idx="20">
                  <c:v>0</c:v>
                </c:pt>
                <c:pt idx="21">
                  <c:v>3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B7-413F-9AD6-A32EEFA7C4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c:spPr>
          <c:cat>
            <c:numRef>
              <c:f>Sheet1!$A$2:$A$31</c:f>
              <c:numCache>
                <c:formatCode>d\-mmm</c:formatCode>
                <c:ptCount val="30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Sheet1!$C$2:$C$31</c:f>
              <c:numCache>
                <c:formatCode>General</c:formatCode>
                <c:ptCount val="30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10</c:v>
                </c:pt>
                <c:pt idx="20">
                  <c:v>21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B7-413F-9AD6-A32EEFA7C4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318656"/>
        <c:axId val="169328640"/>
      </c:areaChart>
      <c:dateAx>
        <c:axId val="169318656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328640"/>
        <c:crosses val="autoZero"/>
        <c:auto val="1"/>
        <c:lblOffset val="100"/>
        <c:baseTimeUnit val="days"/>
      </c:dateAx>
      <c:valAx>
        <c:axId val="1693286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318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r>
              <a:rPr lang="en-US" b="1" baseline="0" dirty="0" smtClean="0"/>
              <a:t>ALL PLATFORMS</a:t>
            </a:r>
            <a:endParaRPr lang="en-US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rgbClr val="C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501234085163829E-2"/>
          <c:y val="6.3744983001819147E-2"/>
          <c:w val="0.96343760815083035"/>
          <c:h val="0.77615283936165391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rgbClr val="FFC000"/>
              </a:solidFill>
            </a:ln>
            <a:effectLst/>
          </c:spPr>
          <c:cat>
            <c:numRef>
              <c:f>Sheet1!$A$2:$A$42</c:f>
              <c:numCache>
                <c:formatCode>[$-409]d\-mmm;@</c:formatCode>
                <c:ptCount val="41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27</c:v>
                </c:pt>
                <c:pt idx="1">
                  <c:v>42</c:v>
                </c:pt>
                <c:pt idx="2">
                  <c:v>12</c:v>
                </c:pt>
                <c:pt idx="3">
                  <c:v>6</c:v>
                </c:pt>
                <c:pt idx="4">
                  <c:v>11</c:v>
                </c:pt>
                <c:pt idx="5">
                  <c:v>25</c:v>
                </c:pt>
                <c:pt idx="6">
                  <c:v>47</c:v>
                </c:pt>
                <c:pt idx="7">
                  <c:v>3</c:v>
                </c:pt>
                <c:pt idx="8">
                  <c:v>20</c:v>
                </c:pt>
                <c:pt idx="9">
                  <c:v>8</c:v>
                </c:pt>
                <c:pt idx="10">
                  <c:v>98</c:v>
                </c:pt>
                <c:pt idx="11">
                  <c:v>5</c:v>
                </c:pt>
                <c:pt idx="12">
                  <c:v>3</c:v>
                </c:pt>
                <c:pt idx="13">
                  <c:v>19</c:v>
                </c:pt>
                <c:pt idx="14">
                  <c:v>130</c:v>
                </c:pt>
                <c:pt idx="15">
                  <c:v>95</c:v>
                </c:pt>
                <c:pt idx="16">
                  <c:v>84</c:v>
                </c:pt>
                <c:pt idx="17">
                  <c:v>61</c:v>
                </c:pt>
                <c:pt idx="18">
                  <c:v>38</c:v>
                </c:pt>
                <c:pt idx="19">
                  <c:v>5</c:v>
                </c:pt>
                <c:pt idx="20">
                  <c:v>9</c:v>
                </c:pt>
                <c:pt idx="21">
                  <c:v>4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6C-4111-8A89-581125B7B4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Earned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cat>
            <c:numRef>
              <c:f>Sheet1!$A$2:$A$42</c:f>
              <c:numCache>
                <c:formatCode>[$-409]d\-mmm;@</c:formatCode>
                <c:ptCount val="41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  <c:pt idx="0">
                  <c:v>5</c:v>
                </c:pt>
                <c:pt idx="1">
                  <c:v>17</c:v>
                </c:pt>
                <c:pt idx="2">
                  <c:v>5</c:v>
                </c:pt>
                <c:pt idx="3">
                  <c:v>4</c:v>
                </c:pt>
                <c:pt idx="4">
                  <c:v>10</c:v>
                </c:pt>
                <c:pt idx="5">
                  <c:v>1</c:v>
                </c:pt>
                <c:pt idx="6">
                  <c:v>1</c:v>
                </c:pt>
                <c:pt idx="7">
                  <c:v>4</c:v>
                </c:pt>
                <c:pt idx="8">
                  <c:v>4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3</c:v>
                </c:pt>
                <c:pt idx="13">
                  <c:v>8</c:v>
                </c:pt>
                <c:pt idx="14">
                  <c:v>23</c:v>
                </c:pt>
                <c:pt idx="15">
                  <c:v>40</c:v>
                </c:pt>
                <c:pt idx="16">
                  <c:v>6</c:v>
                </c:pt>
                <c:pt idx="17">
                  <c:v>0</c:v>
                </c:pt>
                <c:pt idx="18">
                  <c:v>5</c:v>
                </c:pt>
                <c:pt idx="19">
                  <c:v>14</c:v>
                </c:pt>
                <c:pt idx="20">
                  <c:v>73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6C-4111-8A89-581125B7B4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360768"/>
        <c:axId val="169383040"/>
      </c:areaChart>
      <c:dateAx>
        <c:axId val="169360768"/>
        <c:scaling>
          <c:orientation val="minMax"/>
        </c:scaling>
        <c:delete val="0"/>
        <c:axPos val="b"/>
        <c:numFmt formatCode="[$-409]d\-mmm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383040"/>
        <c:crosses val="autoZero"/>
        <c:auto val="1"/>
        <c:lblOffset val="100"/>
        <c:baseTimeUnit val="days"/>
      </c:dateAx>
      <c:valAx>
        <c:axId val="169383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3607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rgbClr val="B12218"/>
                </a:solidFill>
                <a:latin typeface="+mn-lt"/>
                <a:ea typeface="+mn-ea"/>
                <a:cs typeface="+mn-cs"/>
              </a:defRPr>
            </a:pPr>
            <a:r>
              <a:rPr lang="en-US" sz="2000" b="1" smtClean="0">
                <a:solidFill>
                  <a:srgbClr val="B12218"/>
                </a:solidFill>
              </a:rPr>
              <a:t>PAID-EARNED MENTION</a:t>
            </a:r>
            <a:r>
              <a:rPr lang="en-US" sz="2000" b="1" baseline="0" smtClean="0">
                <a:solidFill>
                  <a:srgbClr val="B12218"/>
                </a:solidFill>
              </a:rPr>
              <a:t> BY PLATFORM</a:t>
            </a:r>
            <a:endParaRPr lang="en-US" sz="2000" b="1">
              <a:solidFill>
                <a:srgbClr val="B12218"/>
              </a:solidFill>
            </a:endParaRPr>
          </a:p>
        </c:rich>
      </c:tx>
      <c:layout>
        <c:manualLayout>
          <c:xMode val="edge"/>
          <c:yMode val="edge"/>
          <c:x val="0.207328008727364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rgbClr val="B12218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816411360030151E-2"/>
          <c:y val="0.17731196733880772"/>
          <c:w val="0.85856949428692075"/>
          <c:h val="0.7415051274253032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6732719185445653E-3"/>
                  <c:y val="-7.4999483271276672E-3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92.6%</a:t>
                    </a:r>
                  </a:p>
                  <a:p>
                    <a:r>
                      <a:rPr lang="en-US" dirty="0" smtClean="0"/>
                      <a:t>(2,959)</a:t>
                    </a:r>
                    <a:endParaRPr lang="en-US" dirty="0" smtClean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3743-468D-BB77-9AC02D56C5CD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DEE-4F71-85F4-F0DED4CEAB8F}"/>
                </c:ext>
              </c:extLst>
            </c:dLbl>
            <c:dLbl>
              <c:idx val="2"/>
              <c:layout>
                <c:manualLayout>
                  <c:x val="8.3937608914720477E-2"/>
                  <c:y val="-2.2499844981383001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91.6%</a:t>
                    </a:r>
                  </a:p>
                  <a:p>
                    <a:r>
                      <a:rPr lang="en-US" dirty="0" smtClean="0"/>
                      <a:t>(380)</a:t>
                    </a:r>
                    <a:endParaRPr lang="en-US" dirty="0" smtClean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2DEE-4F71-85F4-F0DED4CEAB8F}"/>
                </c:ext>
              </c:extLst>
            </c:dLbl>
            <c:dLbl>
              <c:idx val="3"/>
              <c:layout>
                <c:manualLayout>
                  <c:x val="6.0205379375117558E-2"/>
                  <c:y val="-8.7499397149822689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100%</a:t>
                    </a:r>
                  </a:p>
                  <a:p>
                    <a:r>
                      <a:rPr lang="en-US" dirty="0" smtClean="0"/>
                      <a:t>(</a:t>
                    </a:r>
                    <a:fld id="{D069C96E-7869-42B2-ACC4-5FA9699EF7A8}" type="VALUE">
                      <a:rPr lang="en-US" smtClean="0"/>
                      <a:pPr/>
                      <a:t>[VALUE]</a:t>
                    </a:fld>
                    <a:r>
                      <a:rPr lang="en-US" dirty="0" smtClean="0"/>
                      <a:t>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2DEE-4F71-85F4-F0DED4CEAB8F}"/>
                </c:ext>
              </c:extLst>
            </c:dLbl>
            <c:dLbl>
              <c:idx val="4"/>
              <c:layout>
                <c:manualLayout>
                  <c:x val="7.8973775764286935E-2"/>
                  <c:y val="-4.249970718705678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63.9%</a:t>
                    </a:r>
                  </a:p>
                  <a:p>
                    <a:r>
                      <a:rPr lang="en-US" dirty="0" smtClean="0"/>
                      <a:t>(99)</a:t>
                    </a:r>
                    <a:endParaRPr lang="en-US" dirty="0" smtClean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2DEE-4F71-85F4-F0DED4CEAB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B1231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2959</c:v>
                </c:pt>
                <c:pt idx="1">
                  <c:v>0</c:v>
                </c:pt>
                <c:pt idx="2">
                  <c:v>380</c:v>
                </c:pt>
                <c:pt idx="3">
                  <c:v>1</c:v>
                </c:pt>
                <c:pt idx="4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DEE-4F71-85F4-F0DED4CEAB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9.2499362701241261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7.4%</a:t>
                    </a:r>
                  </a:p>
                  <a:p>
                    <a:r>
                      <a:rPr lang="en-US" dirty="0" smtClean="0"/>
                      <a:t>(235)</a:t>
                    </a:r>
                    <a:endParaRPr lang="en-US" dirty="0" smtClean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2DEE-4F71-85F4-F0DED4CEAB8F}"/>
                </c:ext>
              </c:extLst>
            </c:dLbl>
            <c:dLbl>
              <c:idx val="1"/>
              <c:layout>
                <c:manualLayout>
                  <c:x val="3.1638986705397436E-3"/>
                  <c:y val="-6.7499534944149009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100%</a:t>
                    </a:r>
                  </a:p>
                  <a:p>
                    <a:r>
                      <a:rPr lang="en-US" dirty="0" smtClean="0"/>
                      <a:t>(1)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2DEE-4F71-85F4-F0DED4CEAB8F}"/>
                </c:ext>
              </c:extLst>
            </c:dLbl>
            <c:dLbl>
              <c:idx val="2"/>
              <c:layout>
                <c:manualLayout>
                  <c:x val="7.2409682526435367E-3"/>
                  <c:y val="-0.11499920768262414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8.4%</a:t>
                    </a:r>
                  </a:p>
                  <a:p>
                    <a:r>
                      <a:rPr lang="en-US" dirty="0" smtClean="0"/>
                      <a:t>(35)</a:t>
                    </a:r>
                    <a:endParaRPr lang="en-US" dirty="0" smtClean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2DEE-4F71-85F4-F0DED4CEAB8F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CBF9-4D70-A9DD-A9D967352342}"/>
                </c:ext>
              </c:extLst>
            </c:dLbl>
            <c:dLbl>
              <c:idx val="4"/>
              <c:layout>
                <c:manualLayout>
                  <c:x val="4.3511080496307416E-3"/>
                  <c:y val="-9.3589118972605509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36.1%</a:t>
                    </a:r>
                  </a:p>
                  <a:p>
                    <a:r>
                      <a:rPr lang="en-US" dirty="0" smtClean="0"/>
                      <a:t>(56)</a:t>
                    </a:r>
                    <a:endParaRPr lang="en-US" dirty="0" smtClean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2DEE-4F71-85F4-F0DED4CEAB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235</c:v>
                </c:pt>
                <c:pt idx="1">
                  <c:v>1</c:v>
                </c:pt>
                <c:pt idx="2">
                  <c:v>35</c:v>
                </c:pt>
                <c:pt idx="3">
                  <c:v>0</c:v>
                </c:pt>
                <c:pt idx="4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DEE-4F71-85F4-F0DED4CEAB8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100"/>
        <c:axId val="115016064"/>
        <c:axId val="115017600"/>
      </c:barChart>
      <c:catAx>
        <c:axId val="115016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B12218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017600"/>
        <c:crosses val="autoZero"/>
        <c:auto val="1"/>
        <c:lblAlgn val="ctr"/>
        <c:lblOffset val="100"/>
        <c:noMultiLvlLbl val="0"/>
      </c:catAx>
      <c:valAx>
        <c:axId val="115017600"/>
        <c:scaling>
          <c:orientation val="minMax"/>
          <c:max val="35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rgbClr val="B12218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016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Sheet1!$A$2:$A$31</c:f>
              <c:numCache>
                <c:formatCode>d\-mmm</c:formatCode>
                <c:ptCount val="30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27</c:v>
                </c:pt>
                <c:pt idx="1">
                  <c:v>42</c:v>
                </c:pt>
                <c:pt idx="2">
                  <c:v>12</c:v>
                </c:pt>
                <c:pt idx="3">
                  <c:v>6</c:v>
                </c:pt>
                <c:pt idx="4">
                  <c:v>11</c:v>
                </c:pt>
                <c:pt idx="5">
                  <c:v>25</c:v>
                </c:pt>
                <c:pt idx="6">
                  <c:v>47</c:v>
                </c:pt>
                <c:pt idx="7">
                  <c:v>3</c:v>
                </c:pt>
                <c:pt idx="8">
                  <c:v>20</c:v>
                </c:pt>
                <c:pt idx="9">
                  <c:v>8</c:v>
                </c:pt>
                <c:pt idx="10">
                  <c:v>98</c:v>
                </c:pt>
                <c:pt idx="11">
                  <c:v>5</c:v>
                </c:pt>
                <c:pt idx="12">
                  <c:v>3</c:v>
                </c:pt>
                <c:pt idx="13">
                  <c:v>19</c:v>
                </c:pt>
                <c:pt idx="14">
                  <c:v>130</c:v>
                </c:pt>
                <c:pt idx="15">
                  <c:v>95</c:v>
                </c:pt>
                <c:pt idx="16">
                  <c:v>84</c:v>
                </c:pt>
                <c:pt idx="17">
                  <c:v>61</c:v>
                </c:pt>
                <c:pt idx="18">
                  <c:v>38</c:v>
                </c:pt>
                <c:pt idx="19">
                  <c:v>5</c:v>
                </c:pt>
                <c:pt idx="20">
                  <c:v>9</c:v>
                </c:pt>
                <c:pt idx="21">
                  <c:v>4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49C-4B5C-8C7E-0BC1496B49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Earned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Sheet1!$A$2:$A$31</c:f>
              <c:numCache>
                <c:formatCode>d\-mmm</c:formatCode>
                <c:ptCount val="30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Sheet1!$C$2:$C$31</c:f>
              <c:numCache>
                <c:formatCode>General</c:formatCode>
                <c:ptCount val="30"/>
                <c:pt idx="0">
                  <c:v>5</c:v>
                </c:pt>
                <c:pt idx="1">
                  <c:v>17</c:v>
                </c:pt>
                <c:pt idx="2">
                  <c:v>5</c:v>
                </c:pt>
                <c:pt idx="3">
                  <c:v>4</c:v>
                </c:pt>
                <c:pt idx="4">
                  <c:v>10</c:v>
                </c:pt>
                <c:pt idx="5">
                  <c:v>1</c:v>
                </c:pt>
                <c:pt idx="6">
                  <c:v>1</c:v>
                </c:pt>
                <c:pt idx="7">
                  <c:v>4</c:v>
                </c:pt>
                <c:pt idx="8">
                  <c:v>4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3</c:v>
                </c:pt>
                <c:pt idx="13">
                  <c:v>8</c:v>
                </c:pt>
                <c:pt idx="14">
                  <c:v>23</c:v>
                </c:pt>
                <c:pt idx="15">
                  <c:v>40</c:v>
                </c:pt>
                <c:pt idx="16">
                  <c:v>6</c:v>
                </c:pt>
                <c:pt idx="17">
                  <c:v>0</c:v>
                </c:pt>
                <c:pt idx="18">
                  <c:v>5</c:v>
                </c:pt>
                <c:pt idx="19">
                  <c:v>14</c:v>
                </c:pt>
                <c:pt idx="20">
                  <c:v>73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49C-4B5C-8C7E-0BC1496B49D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9461248"/>
        <c:axId val="169462784"/>
      </c:lineChart>
      <c:dateAx>
        <c:axId val="169461248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462784"/>
        <c:crosses val="autoZero"/>
        <c:auto val="1"/>
        <c:lblOffset val="100"/>
        <c:baseTimeUnit val="days"/>
      </c:dateAx>
      <c:valAx>
        <c:axId val="169462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461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449EF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</c:numCache>
            </c:numRef>
          </c:cat>
          <c:val>
            <c:numRef>
              <c:f>Sheet1!$B$2:$B$6</c:f>
              <c:numCache>
                <c:formatCode>0%</c:formatCode>
                <c:ptCount val="5"/>
                <c:pt idx="0">
                  <c:v>0.3</c:v>
                </c:pt>
                <c:pt idx="1">
                  <c:v>0.5714285714285714</c:v>
                </c:pt>
                <c:pt idx="2">
                  <c:v>0.5714285714285714</c:v>
                </c:pt>
                <c:pt idx="3">
                  <c:v>0.6</c:v>
                </c:pt>
                <c:pt idx="4">
                  <c:v>0.63157894736842102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4-4151-9125-51721CE17E8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B1231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</c:numCache>
            </c:numRef>
          </c:cat>
          <c:val>
            <c:numRef>
              <c:f>Sheet1!$C$2:$C$6</c:f>
              <c:numCache>
                <c:formatCode>0%</c:formatCode>
                <c:ptCount val="5"/>
                <c:pt idx="0">
                  <c:v>0.03</c:v>
                </c:pt>
                <c:pt idx="1">
                  <c:v>8.1632653061224483E-2</c:v>
                </c:pt>
                <c:pt idx="2">
                  <c:v>8.1632653061224483E-2</c:v>
                </c:pt>
                <c:pt idx="3">
                  <c:v>0.12</c:v>
                </c:pt>
                <c:pt idx="4">
                  <c:v>3.3240997229916892E-2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F4-4151-9125-51721CE17E8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</c:numCache>
            </c:numRef>
          </c:cat>
          <c:val>
            <c:numRef>
              <c:f>Sheet1!$D$2:$D$6</c:f>
              <c:numCache>
                <c:formatCode>0%</c:formatCode>
                <c:ptCount val="5"/>
                <c:pt idx="0">
                  <c:v>0.67</c:v>
                </c:pt>
                <c:pt idx="1">
                  <c:v>0.34693877551020413</c:v>
                </c:pt>
                <c:pt idx="2">
                  <c:v>0.34693877551020413</c:v>
                </c:pt>
                <c:pt idx="3">
                  <c:v>0.28000000000000003</c:v>
                </c:pt>
                <c:pt idx="4">
                  <c:v>0.33518005540166207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F4-4151-9125-51721CE17E8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40"/>
        <c:overlap val="100"/>
        <c:axId val="1881874991"/>
        <c:axId val="1881872911"/>
      </c:barChart>
      <c:catAx>
        <c:axId val="18818749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1872911"/>
        <c:crosses val="autoZero"/>
        <c:auto val="1"/>
        <c:lblAlgn val="ctr"/>
        <c:lblOffset val="100"/>
        <c:noMultiLvlLbl val="0"/>
      </c:catAx>
      <c:valAx>
        <c:axId val="1881872911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88187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449EF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</c:numCache>
            </c:numRef>
          </c:cat>
          <c:val>
            <c:numRef>
              <c:f>Sheet1!$B$2:$B$6</c:f>
              <c:numCache>
                <c:formatCode>0%</c:formatCode>
                <c:ptCount val="5"/>
                <c:pt idx="0">
                  <c:v>0.3</c:v>
                </c:pt>
                <c:pt idx="1">
                  <c:v>0.63157894736842102</c:v>
                </c:pt>
                <c:pt idx="2">
                  <c:v>0.5714285714285714</c:v>
                </c:pt>
                <c:pt idx="3">
                  <c:v>0.5714285714285714</c:v>
                </c:pt>
                <c:pt idx="4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F4-4200-BD6C-305B2D4AC50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B1231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</c:numCache>
            </c:numRef>
          </c:cat>
          <c:val>
            <c:numRef>
              <c:f>Sheet1!$C$2:$C$6</c:f>
              <c:numCache>
                <c:formatCode>0%</c:formatCode>
                <c:ptCount val="5"/>
                <c:pt idx="0">
                  <c:v>0.03</c:v>
                </c:pt>
                <c:pt idx="1">
                  <c:v>3.3240997229916892E-2</c:v>
                </c:pt>
                <c:pt idx="2">
                  <c:v>8.1632653061224483E-2</c:v>
                </c:pt>
                <c:pt idx="3">
                  <c:v>8.1632653061224483E-2</c:v>
                </c:pt>
                <c:pt idx="4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F4-4200-BD6C-305B2D4AC50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</c:numCache>
            </c:numRef>
          </c:cat>
          <c:val>
            <c:numRef>
              <c:f>Sheet1!$D$2:$D$6</c:f>
              <c:numCache>
                <c:formatCode>0%</c:formatCode>
                <c:ptCount val="5"/>
                <c:pt idx="0">
                  <c:v>0.67</c:v>
                </c:pt>
                <c:pt idx="1">
                  <c:v>0.33518005540166207</c:v>
                </c:pt>
                <c:pt idx="2">
                  <c:v>0.34693877551020413</c:v>
                </c:pt>
                <c:pt idx="3">
                  <c:v>0.34693877551020413</c:v>
                </c:pt>
                <c:pt idx="4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F4-4200-BD6C-305B2D4AC50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40"/>
        <c:overlap val="100"/>
        <c:axId val="1881874991"/>
        <c:axId val="1881872911"/>
      </c:barChart>
      <c:catAx>
        <c:axId val="18818749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1872911"/>
        <c:crosses val="autoZero"/>
        <c:auto val="1"/>
        <c:lblAlgn val="ctr"/>
        <c:lblOffset val="100"/>
        <c:noMultiLvlLbl val="0"/>
      </c:catAx>
      <c:valAx>
        <c:axId val="1881872911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88187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449EF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2">
                  <c:v>3</c:v>
                </c:pt>
                <c:pt idx="3">
                  <c:v>2</c:v>
                </c:pt>
                <c:pt idx="4">
                  <c:v>1</c:v>
                </c:pt>
              </c:numCache>
            </c:numRef>
          </c:cat>
          <c:val>
            <c:numRef>
              <c:f>Sheet1!$B$2:$B$6</c:f>
              <c:numCache>
                <c:formatCode>0%</c:formatCode>
                <c:ptCount val="5"/>
                <c:pt idx="2">
                  <c:v>3.3333333333333333E-2</c:v>
                </c:pt>
                <c:pt idx="3">
                  <c:v>0.14814814814814814</c:v>
                </c:pt>
                <c:pt idx="4">
                  <c:v>0.7142857142857143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2A-494B-BBDB-D0661BCD75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B12318"/>
            </a:solidFill>
            <a:ln>
              <a:noFill/>
            </a:ln>
            <a:effectLst/>
          </c:spPr>
          <c:invertIfNegative val="0"/>
          <c:dLbls>
            <c:dLbl>
              <c:idx val="4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B2A-494B-BBDB-D0661BCD75B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2">
                  <c:v>3</c:v>
                </c:pt>
                <c:pt idx="3">
                  <c:v>2</c:v>
                </c:pt>
                <c:pt idx="4">
                  <c:v>1</c:v>
                </c:pt>
              </c:numCache>
            </c:numRef>
          </c:cat>
          <c:val>
            <c:numRef>
              <c:f>Sheet1!$C$2:$C$6</c:f>
              <c:numCache>
                <c:formatCode>0%</c:formatCode>
                <c:ptCount val="5"/>
                <c:pt idx="2">
                  <c:v>0.56666666666666665</c:v>
                </c:pt>
                <c:pt idx="3">
                  <c:v>0.29629629629629628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2A-494B-BBDB-D0661BCD75B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2">
                  <c:v>3</c:v>
                </c:pt>
                <c:pt idx="3">
                  <c:v>2</c:v>
                </c:pt>
                <c:pt idx="4">
                  <c:v>1</c:v>
                </c:pt>
              </c:numCache>
            </c:numRef>
          </c:cat>
          <c:val>
            <c:numRef>
              <c:f>Sheet1!$D$2:$D$6</c:f>
              <c:numCache>
                <c:formatCode>0%</c:formatCode>
                <c:ptCount val="5"/>
                <c:pt idx="2">
                  <c:v>0.4</c:v>
                </c:pt>
                <c:pt idx="3">
                  <c:v>0.55555555555555558</c:v>
                </c:pt>
                <c:pt idx="4">
                  <c:v>0.2857142857142857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2A-494B-BBDB-D0661BCD75B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40"/>
        <c:overlap val="100"/>
        <c:axId val="1881874991"/>
        <c:axId val="1881872911"/>
      </c:barChart>
      <c:catAx>
        <c:axId val="18818749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1872911"/>
        <c:crosses val="autoZero"/>
        <c:auto val="1"/>
        <c:lblAlgn val="ctr"/>
        <c:lblOffset val="100"/>
        <c:noMultiLvlLbl val="0"/>
      </c:catAx>
      <c:valAx>
        <c:axId val="1881872911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88187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449EF7"/>
            </a:solidFill>
            <a:ln>
              <a:noFill/>
            </a:ln>
            <a:effectLst/>
          </c:spPr>
          <c:invertIfNegative val="0"/>
          <c:dLbls>
            <c:dLbl>
              <c:idx val="4"/>
              <c:layout>
                <c:manualLayout>
                  <c:x val="2.4959300757749211E-2"/>
                  <c:y val="-1.3066373134014477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069F-4052-8B2C-DBC07393D2C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3">
                  <c:v>2</c:v>
                </c:pt>
                <c:pt idx="4">
                  <c:v>1</c:v>
                </c:pt>
              </c:numCache>
            </c:numRef>
          </c:cat>
          <c:val>
            <c:numRef>
              <c:f>Sheet1!$B$2:$B$6</c:f>
              <c:numCache>
                <c:formatCode>0%</c:formatCode>
                <c:ptCount val="5"/>
                <c:pt idx="3">
                  <c:v>0.14814814814814814</c:v>
                </c:pt>
                <c:pt idx="4">
                  <c:v>3.3333333333333333E-2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9F-4052-8B2C-DBC07393D2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B1231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3">
                  <c:v>2</c:v>
                </c:pt>
                <c:pt idx="4">
                  <c:v>1</c:v>
                </c:pt>
              </c:numCache>
            </c:numRef>
          </c:cat>
          <c:val>
            <c:numRef>
              <c:f>Sheet1!$C$2:$C$6</c:f>
              <c:numCache>
                <c:formatCode>0%</c:formatCode>
                <c:ptCount val="5"/>
                <c:pt idx="3">
                  <c:v>0.29629629629629628</c:v>
                </c:pt>
                <c:pt idx="4">
                  <c:v>0.56666666666666665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9F-4052-8B2C-DBC07393D2C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3">
                  <c:v>2</c:v>
                </c:pt>
                <c:pt idx="4">
                  <c:v>1</c:v>
                </c:pt>
              </c:numCache>
            </c:numRef>
          </c:cat>
          <c:val>
            <c:numRef>
              <c:f>Sheet1!$D$2:$D$6</c:f>
              <c:numCache>
                <c:formatCode>0%</c:formatCode>
                <c:ptCount val="5"/>
                <c:pt idx="3">
                  <c:v>0.55555555555555558</c:v>
                </c:pt>
                <c:pt idx="4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9F-4052-8B2C-DBC07393D2C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40"/>
        <c:overlap val="100"/>
        <c:axId val="1881874991"/>
        <c:axId val="1881872911"/>
      </c:barChart>
      <c:catAx>
        <c:axId val="18818749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1872911"/>
        <c:crosses val="autoZero"/>
        <c:auto val="1"/>
        <c:lblAlgn val="ctr"/>
        <c:lblOffset val="100"/>
        <c:noMultiLvlLbl val="0"/>
      </c:catAx>
      <c:valAx>
        <c:axId val="1881872911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88187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72655729646677E-2"/>
          <c:y val="1.4553377060151147E-2"/>
          <c:w val="0.87128611482356844"/>
          <c:h val="0.9045970234617306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51.9%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408-40AD-9E3A-B82109402D9E}"/>
                </c:ext>
              </c:extLst>
            </c:dLbl>
            <c:dLbl>
              <c:idx val="2"/>
              <c:layout>
                <c:manualLayout>
                  <c:x val="2.6756605318271642E-3"/>
                  <c:y val="1.657159745632503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98.6%</a:t>
                    </a:r>
                  </a:p>
                  <a:p>
                    <a:r>
                      <a:rPr lang="en-US" dirty="0" smtClean="0"/>
                      <a:t>(68)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5408-40AD-9E3A-B82109402D9E}"/>
                </c:ext>
              </c:extLst>
            </c:dLbl>
            <c:dLbl>
              <c:idx val="4"/>
              <c:layout>
                <c:manualLayout>
                  <c:x val="4.3535327492559986E-3"/>
                  <c:y val="-8.2857987281625169E-3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50%</a:t>
                    </a:r>
                  </a:p>
                  <a:p>
                    <a:r>
                      <a:rPr lang="en-US" dirty="0" smtClean="0"/>
                      <a:t>(11)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5408-40AD-9E3A-B82109402D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2">
                  <c:v>68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408-40AD-9E3A-B82109402D9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2284974263385973E-2"/>
                  <c:y val="-0.29414585484976941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100.0%</a:t>
                    </a:r>
                  </a:p>
                  <a:p>
                    <a:r>
                      <a:rPr lang="en-US" dirty="0" smtClean="0"/>
                      <a:t>(19)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5408-40AD-9E3A-B82109402D9E}"/>
                </c:ext>
              </c:extLst>
            </c:dLbl>
            <c:dLbl>
              <c:idx val="1"/>
              <c:layout>
                <c:manualLayout>
                  <c:x val="-1.7089563847417916E-3"/>
                  <c:y val="-0.1988591694759004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100.0%</a:t>
                    </a:r>
                  </a:p>
                  <a:p>
                    <a:r>
                      <a:rPr lang="en-US" dirty="0" smtClean="0"/>
                      <a:t>(</a:t>
                    </a:r>
                    <a:fld id="{0EC4064D-46BC-4B10-9948-5CD744D344EB}" type="VALUE">
                      <a:rPr lang="en-US" smtClean="0"/>
                      <a:pPr/>
                      <a:t>[VALUE]</a:t>
                    </a:fld>
                    <a:r>
                      <a:rPr lang="en-US" dirty="0" smtClean="0"/>
                      <a:t>)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7B86-4FA5-999A-490BB873FDB5}"/>
                </c:ext>
              </c:extLst>
            </c:dLbl>
            <c:dLbl>
              <c:idx val="2"/>
              <c:layout>
                <c:manualLayout>
                  <c:x val="-8.6322481953689701E-4"/>
                  <c:y val="-6.6129155376994056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1.4%</a:t>
                    </a:r>
                  </a:p>
                  <a:p>
                    <a:r>
                      <a:rPr lang="en-US" dirty="0" smtClean="0"/>
                      <a:t>(1)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5408-40AD-9E3A-B82109402D9E}"/>
                </c:ext>
              </c:extLst>
            </c:dLbl>
            <c:dLbl>
              <c:idx val="4"/>
              <c:layout>
                <c:manualLayout>
                  <c:x val="3.7401684371603109E-3"/>
                  <c:y val="-0.16157307519916914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50%</a:t>
                    </a:r>
                    <a:endParaRPr lang="en-US" dirty="0" smtClean="0"/>
                  </a:p>
                  <a:p>
                    <a:r>
                      <a:rPr lang="en-US" dirty="0" smtClean="0"/>
                      <a:t>(11)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5408-40AD-9E3A-B82109402D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19</c:v>
                </c:pt>
                <c:pt idx="1">
                  <c:v>1</c:v>
                </c:pt>
                <c:pt idx="2">
                  <c:v>1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408-40AD-9E3A-B82109402D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39498496"/>
        <c:axId val="39500032"/>
      </c:barChart>
      <c:catAx>
        <c:axId val="3949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00032"/>
        <c:crosses val="autoZero"/>
        <c:auto val="1"/>
        <c:lblAlgn val="ctr"/>
        <c:lblOffset val="100"/>
        <c:noMultiLvlLbl val="0"/>
      </c:catAx>
      <c:valAx>
        <c:axId val="39500032"/>
        <c:scaling>
          <c:orientation val="minMax"/>
          <c:max val="8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9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00B050"/>
            </a:solidFill>
          </c:spPr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79A-48A7-ADDB-D0A223BADAF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79A-48A7-ADDB-D0A223BADAF3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79A-48A7-ADDB-D0A223BADAF3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D1801D18-3C54-4BD9-B060-FE1D3E82E0C3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
</a:t>
                    </a:r>
                    <a:fld id="{C38E3578-4850-4D7F-AB5B-DB14940D7A3C}" type="PERCENTAGE">
                      <a:rPr lang="en-US" baseline="0" smtClean="0"/>
                      <a:pPr/>
                      <a:t>[PERCENTAGE]</a:t>
                    </a:fld>
                    <a:endParaRPr lang="en-US" baseline="0" smtClean="0"/>
                  </a:p>
                  <a:p>
                    <a:r>
                      <a:rPr lang="en-US" baseline="0" smtClean="0"/>
                      <a:t>(56)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79A-48A7-ADDB-D0A223BADAF3}"/>
                </c:ext>
              </c:extLst>
            </c:dLbl>
            <c:dLbl>
              <c:idx val="1"/>
              <c:layout>
                <c:manualLayout>
                  <c:x val="-0.18239256627319425"/>
                  <c:y val="-1.8405540169763011E-3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rgbClr val="B12318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CDC65D3-11E4-432D-B911-A000C9E8F91E}" type="CATEGORYNAME">
                      <a:rPr lang="en-US">
                        <a:solidFill>
                          <a:srgbClr val="B12318"/>
                        </a:solidFill>
                      </a:rPr>
                      <a:pPr>
                        <a:defRPr>
                          <a:solidFill>
                            <a:srgbClr val="B12318"/>
                          </a:solidFill>
                        </a:defRPr>
                      </a:pPr>
                      <a:t>[CATEGORY NAME]</a:t>
                    </a:fld>
                    <a:r>
                      <a:rPr lang="en-US" baseline="0">
                        <a:solidFill>
                          <a:srgbClr val="B12318"/>
                        </a:solidFill>
                      </a:rPr>
                      <a:t>
</a:t>
                    </a:r>
                    <a:fld id="{C3600AAF-D80F-442C-A93E-1C23E73B0008}" type="PERCENTAGE">
                      <a:rPr lang="en-US" baseline="0" smtClean="0">
                        <a:solidFill>
                          <a:srgbClr val="B12318"/>
                        </a:solidFill>
                      </a:rPr>
                      <a:pPr>
                        <a:defRPr>
                          <a:solidFill>
                            <a:srgbClr val="B12318"/>
                          </a:solidFill>
                        </a:defRPr>
                      </a:pPr>
                      <a:t>[PERCENTAGE]</a:t>
                    </a:fld>
                    <a:endParaRPr lang="en-US" baseline="0" smtClean="0">
                      <a:solidFill>
                        <a:srgbClr val="B12318"/>
                      </a:solidFill>
                    </a:endParaRPr>
                  </a:p>
                  <a:p>
                    <a:pPr>
                      <a:defRPr>
                        <a:solidFill>
                          <a:srgbClr val="B12318"/>
                        </a:solidFill>
                      </a:defRPr>
                    </a:pPr>
                    <a:r>
                      <a:rPr lang="en-US" baseline="0" smtClean="0">
                        <a:solidFill>
                          <a:srgbClr val="B12318"/>
                        </a:solidFill>
                      </a:rPr>
                      <a:t>(6)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B12318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79A-48A7-ADDB-D0A223BADAF3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EC58AAD8-3CFB-4E97-84C4-E83CCC7F9EB2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
</a:t>
                    </a:r>
                    <a:fld id="{37D2B18B-4D2B-4639-A4E9-01B01EF87B31}" type="PERCENTAGE">
                      <a:rPr lang="en-US" baseline="0" smtClean="0"/>
                      <a:pPr/>
                      <a:t>[PERCENTAGE]</a:t>
                    </a:fld>
                    <a:endParaRPr lang="en-US" baseline="0" smtClean="0"/>
                  </a:p>
                  <a:p>
                    <a:r>
                      <a:rPr lang="en-US" baseline="0" smtClean="0"/>
                      <a:t>(49)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79A-48A7-ADDB-D0A223BADA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Positive</c:v>
                </c:pt>
                <c:pt idx="1">
                  <c:v>Negative</c:v>
                </c:pt>
                <c:pt idx="2">
                  <c:v>Neutral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0.504</c:v>
                </c:pt>
                <c:pt idx="1">
                  <c:v>5.3999999999999999E-2</c:v>
                </c:pt>
                <c:pt idx="2">
                  <c:v>0.442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79A-48A7-ADDB-D0A223BADAF3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B4-4049-BC77-C75E0E5FCEE8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B4-4049-BC77-C75E0E5FCEE8}"/>
              </c:ext>
            </c:extLst>
          </c:dPt>
          <c:dLbls>
            <c:dLbl>
              <c:idx val="0"/>
              <c:layout>
                <c:manualLayout>
                  <c:x val="-0.18899161862822342"/>
                  <c:y val="-0.25088926169443132"/>
                </c:manualLayout>
              </c:layout>
              <c:tx>
                <c:rich>
                  <a:bodyPr/>
                  <a:lstStyle/>
                  <a:p>
                    <a:fld id="{45F8C7B3-FACD-4202-BD27-D32031A57382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A8E604AC-0F95-483A-A8C3-F697F3EB3D67}" type="PERCENTAGE">
                      <a:rPr lang="en-US" baseline="0" smtClean="0"/>
                      <a:pPr/>
                      <a:t>[PERCENTAGE]</a:t>
                    </a:fld>
                    <a:endParaRPr lang="en-US" baseline="0" dirty="0" smtClean="0"/>
                  </a:p>
                  <a:p>
                    <a:r>
                      <a:rPr lang="en-US" baseline="0" dirty="0" smtClean="0"/>
                      <a:t>(79)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B4-4049-BC77-C75E0E5FCEE8}"/>
                </c:ext>
              </c:extLst>
            </c:dLbl>
            <c:dLbl>
              <c:idx val="1"/>
              <c:layout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64D4FB6-EB84-44C1-B959-7F82C10BAF0B}" type="CATEGORYNAME">
                      <a:rPr lang="en-US"/>
                      <a:pPr>
                        <a:defRPr>
                          <a:solidFill>
                            <a:schemeClr val="tx1"/>
                          </a:solidFill>
                        </a:defRPr>
                      </a:pPr>
                      <a:t>[CATEGORY NAME]</a:t>
                    </a:fld>
                    <a:r>
                      <a:rPr lang="en-US" baseline="0"/>
                      <a:t>
</a:t>
                    </a:r>
                    <a:fld id="{EA8B4755-7DA4-4CBE-978C-FDC4B986DAEB}" type="PERCENTAGE">
                      <a:rPr lang="en-US" baseline="0" smtClean="0"/>
                      <a:pPr>
                        <a:defRPr>
                          <a:solidFill>
                            <a:schemeClr val="tx1"/>
                          </a:solidFill>
                        </a:defRPr>
                      </a:pPr>
                      <a:t>[PERCENTAGE]</a:t>
                    </a:fld>
                    <a:endParaRPr lang="en-US" baseline="0" smtClean="0"/>
                  </a:p>
                  <a:p>
                    <a:pPr>
                      <a:defRPr>
                        <a:solidFill>
                          <a:schemeClr val="tx1"/>
                        </a:solidFill>
                      </a:defRPr>
                    </a:pPr>
                    <a:r>
                      <a:rPr lang="en-US" baseline="0" smtClean="0"/>
                      <a:t>(32)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B4-4049-BC77-C75E0E5FCE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Paid</c:v>
                </c:pt>
                <c:pt idx="1">
                  <c:v>Earned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0.71199999999999997</c:v>
                </c:pt>
                <c:pt idx="1">
                  <c:v>0.28799999999999998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B4-4049-BC77-C75E0E5FCEE8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183963366576184E-2"/>
          <c:y val="2.5738795558941552E-3"/>
          <c:w val="0.95668162760368802"/>
          <c:h val="0.8708627204569205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9.0212844064328727E-3"/>
                  <c:y val="-3.9931920791418498E-3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100.0%</a:t>
                    </a:r>
                  </a:p>
                  <a:p>
                    <a:r>
                      <a:rPr lang="en-US" dirty="0" smtClean="0"/>
                      <a:t>(</a:t>
                    </a:r>
                    <a:r>
                      <a:rPr lang="en-US" dirty="0" smtClean="0"/>
                      <a:t>67)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58A9-435B-B9E5-570165DE46BB}"/>
                </c:ext>
              </c:extLst>
            </c:dLbl>
            <c:dLbl>
              <c:idx val="4"/>
              <c:layout>
                <c:manualLayout>
                  <c:x val="1.8042568812865743E-3"/>
                  <c:y val="-0.19965960395709614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100.0%</a:t>
                    </a:r>
                  </a:p>
                  <a:p>
                    <a:r>
                      <a:rPr lang="en-US" dirty="0" smtClean="0"/>
                      <a:t>(16)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58A9-435B-B9E5-570165DE46B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2">
                  <c:v>67</c:v>
                </c:pt>
                <c:pt idx="4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89-4D1B-A7C8-10D9BC1920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41406464"/>
        <c:axId val="41408000"/>
      </c:barChart>
      <c:barChart>
        <c:barDir val="col"/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Earn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8042568812865743E-3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100.0%</a:t>
                    </a:r>
                  </a:p>
                  <a:p>
                    <a:r>
                      <a:rPr lang="en-US" dirty="0" smtClean="0"/>
                      <a:t>(46)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3063-43B2-A3CD-84B33DE07AD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89-4D1B-A7C8-10D9BC1920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41419520"/>
        <c:axId val="41409536"/>
      </c:barChart>
      <c:catAx>
        <c:axId val="41406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08000"/>
        <c:crosses val="autoZero"/>
        <c:auto val="1"/>
        <c:lblAlgn val="ctr"/>
        <c:lblOffset val="100"/>
        <c:noMultiLvlLbl val="0"/>
      </c:catAx>
      <c:valAx>
        <c:axId val="41408000"/>
        <c:scaling>
          <c:orientation val="minMax"/>
          <c:max val="1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700"/>
            </a:pPr>
            <a:endParaRPr lang="en-US"/>
          </a:p>
        </c:txPr>
        <c:crossAx val="41406464"/>
        <c:crosses val="autoZero"/>
        <c:crossBetween val="between"/>
      </c:valAx>
      <c:valAx>
        <c:axId val="41409536"/>
        <c:scaling>
          <c:orientation val="minMax"/>
          <c:max val="100"/>
        </c:scaling>
        <c:delete val="1"/>
        <c:axPos val="r"/>
        <c:numFmt formatCode="General" sourceLinked="1"/>
        <c:majorTickMark val="in"/>
        <c:minorTickMark val="none"/>
        <c:tickLblPos val="high"/>
        <c:crossAx val="41419520"/>
        <c:crosses val="max"/>
        <c:crossBetween val="between"/>
      </c:valAx>
      <c:catAx>
        <c:axId val="41419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1409536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rgbClr val="C00000"/>
          </a:solidFill>
        </a:defRPr>
      </a:pPr>
      <a:endParaRPr lang="en-US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217-4565-93D8-3B2C70F696DD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217-4565-93D8-3B2C70F696DD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5A60DC5A-0AA6-4255-A777-3905371CE896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B0D75C2C-75E5-4611-A9EE-B8B3BFAF09AF}" type="VALUE">
                      <a:rPr lang="en-US" baseline="0" smtClean="0"/>
                      <a:pPr/>
                      <a:t>[VALUE]</a:t>
                    </a:fld>
                    <a:endParaRPr lang="en-US" baseline="0" smtClean="0"/>
                  </a:p>
                  <a:p>
                    <a:r>
                      <a:rPr lang="en-US" baseline="0" smtClean="0"/>
                      <a:t>(83)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4217-4565-93D8-3B2C70F696DD}"/>
                </c:ext>
              </c:extLst>
            </c:dLbl>
            <c:dLbl>
              <c:idx val="1"/>
              <c:layout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25E7669-709D-48AD-9232-227D8593DDA3}" type="CATEGORYNAME">
                      <a:rPr lang="en-US"/>
                      <a:pPr>
                        <a:defRPr>
                          <a:solidFill>
                            <a:schemeClr val="tx1"/>
                          </a:solidFill>
                        </a:defRPr>
                      </a:pPr>
                      <a:t>[CATEGORY NAME]</a:t>
                    </a:fld>
                    <a:r>
                      <a:rPr lang="en-US" baseline="0"/>
                      <a:t>, </a:t>
                    </a:r>
                    <a:fld id="{D54998C1-5409-44AF-A118-BA2BBCBA50AB}" type="VALUE">
                      <a:rPr lang="en-US" baseline="0" smtClean="0"/>
                      <a:pPr>
                        <a:defRPr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endParaRPr lang="en-US" baseline="0" smtClean="0"/>
                  </a:p>
                  <a:p>
                    <a:pPr>
                      <a:defRPr>
                        <a:solidFill>
                          <a:schemeClr val="tx1"/>
                        </a:solidFill>
                      </a:defRPr>
                    </a:pPr>
                    <a:r>
                      <a:rPr lang="en-US" baseline="0" smtClean="0"/>
                      <a:t>(46)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217-4565-93D8-3B2C70F696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Paid</c:v>
                </c:pt>
                <c:pt idx="1">
                  <c:v>Earned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0.64300000000000002</c:v>
                </c:pt>
                <c:pt idx="1">
                  <c:v>0.35699999999999998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217-4565-93D8-3B2C70F696DD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rgbClr val="B12218"/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 smtClean="0">
                <a:solidFill>
                  <a:srgbClr val="B12218"/>
                </a:solidFill>
              </a:rPr>
              <a:t>PAID</a:t>
            </a:r>
            <a:r>
              <a:rPr lang="en-US" sz="2000" b="1" baseline="0" dirty="0" smtClean="0">
                <a:solidFill>
                  <a:srgbClr val="B12218"/>
                </a:solidFill>
              </a:rPr>
              <a:t> – EARNED ENGAGEMENT BY PLATFORM</a:t>
            </a:r>
            <a:endParaRPr lang="en-US" sz="2000" b="1" dirty="0">
              <a:solidFill>
                <a:srgbClr val="B12218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rgbClr val="B12218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172655729646677E-2"/>
          <c:y val="0.14957951068831432"/>
          <c:w val="0.87807460696588735"/>
          <c:h val="0.7692375680950166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8.5629002374383546E-4"/>
                  <c:y val="-9.9999330713140891E-3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86.1%</a:t>
                    </a:r>
                  </a:p>
                  <a:p>
                    <a:r>
                      <a:rPr lang="en-US" dirty="0" smtClean="0"/>
                      <a:t>(15,298)</a:t>
                    </a:r>
                    <a:endParaRPr lang="en-US" dirty="0" smtClean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09E1-4FE3-A1ED-899D90DC351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EBB-41B3-87EA-37D2629A2B17}"/>
                </c:ext>
              </c:extLst>
            </c:dLbl>
            <c:dLbl>
              <c:idx val="2"/>
              <c:layout>
                <c:manualLayout>
                  <c:x val="8.5225642295992415E-2"/>
                  <c:y val="-4.249971555308488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92.5%</a:t>
                    </a:r>
                  </a:p>
                  <a:p>
                    <a:r>
                      <a:rPr lang="en-US" dirty="0" smtClean="0"/>
                      <a:t>(372)</a:t>
                    </a:r>
                    <a:endParaRPr lang="en-US" dirty="0" smtClean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1EBB-41B3-87EA-37D2629A2B17}"/>
                </c:ext>
              </c:extLst>
            </c:dLbl>
            <c:dLbl>
              <c:idx val="3"/>
              <c:layout>
                <c:manualLayout>
                  <c:x val="6.4561416542000843E-2"/>
                  <c:y val="-6.499956496354159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100%</a:t>
                    </a:r>
                  </a:p>
                  <a:p>
                    <a:r>
                      <a:rPr lang="en-US" dirty="0" smtClean="0"/>
                      <a:t>(</a:t>
                    </a:r>
                    <a:fld id="{DBB8AE58-14B2-468E-9698-8D524A8BB511}" type="VALUE">
                      <a:rPr lang="en-US" smtClean="0"/>
                      <a:pPr/>
                      <a:t>[VALUE]</a:t>
                    </a:fld>
                    <a:r>
                      <a:rPr lang="en-US" dirty="0" smtClean="0"/>
                      <a:t>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1EBB-41B3-87EA-37D2629A2B17}"/>
                </c:ext>
              </c:extLst>
            </c:dLbl>
            <c:dLbl>
              <c:idx val="4"/>
              <c:layout>
                <c:manualLayout>
                  <c:x val="4.7218241083242934E-3"/>
                  <c:y val="-7.9999464570512768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100.0%</a:t>
                    </a:r>
                  </a:p>
                  <a:p>
                    <a:r>
                      <a:rPr lang="en-US" dirty="0" smtClean="0"/>
                      <a:t>(23,949)</a:t>
                    </a:r>
                    <a:endParaRPr lang="en-US" dirty="0" smtClean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1EBB-41B3-87EA-37D2629A2B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B1231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15298</c:v>
                </c:pt>
                <c:pt idx="1">
                  <c:v>0</c:v>
                </c:pt>
                <c:pt idx="2">
                  <c:v>372</c:v>
                </c:pt>
                <c:pt idx="3">
                  <c:v>25</c:v>
                </c:pt>
                <c:pt idx="4">
                  <c:v>23949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BB-41B3-87EA-37D2629A2B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2026294444247204E-3"/>
                  <c:y val="-2.4999832678285453E-3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13.9%</a:t>
                    </a:r>
                  </a:p>
                  <a:p>
                    <a:r>
                      <a:rPr lang="en-US" dirty="0" smtClean="0"/>
                      <a:t>(2,465)</a:t>
                    </a:r>
                    <a:endParaRPr lang="en-US" dirty="0" smtClean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09E1-4FE3-A1ED-899D90DC351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EBB-41B3-87EA-37D2629A2B17}"/>
                </c:ext>
              </c:extLst>
            </c:dLbl>
            <c:dLbl>
              <c:idx val="2"/>
              <c:layout>
                <c:manualLayout>
                  <c:x val="1.6610483124402493E-3"/>
                  <c:y val="-0.11999919685576907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7.5%</a:t>
                    </a:r>
                  </a:p>
                  <a:p>
                    <a:r>
                      <a:rPr lang="en-US" dirty="0" smtClean="0"/>
                      <a:t>(30)</a:t>
                    </a:r>
                    <a:endParaRPr lang="en-US" dirty="0" smtClean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95D9-45BD-A3B5-1163ABF93D4F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EBB-41B3-87EA-37D2629A2B17}"/>
                </c:ext>
              </c:extLst>
            </c:dLbl>
            <c:dLbl>
              <c:idx val="4"/>
              <c:layout>
                <c:manualLayout>
                  <c:x val="2.1946764317124729E-4"/>
                  <c:y val="-5.901043181994451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0.0%</a:t>
                    </a:r>
                  </a:p>
                  <a:p>
                    <a:r>
                      <a:rPr lang="en-US" dirty="0" smtClean="0"/>
                      <a:t>(</a:t>
                    </a:r>
                    <a:fld id="{19C48AB5-22D9-40D0-A7A1-CA0E1491E467}" type="VALUE">
                      <a:rPr lang="en-US" smtClean="0"/>
                      <a:pPr/>
                      <a:t>[VALUE]</a:t>
                    </a:fld>
                    <a:r>
                      <a:rPr lang="en-US" dirty="0" smtClean="0"/>
                      <a:t>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1EBB-41B3-87EA-37D2629A2B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2465</c:v>
                </c:pt>
                <c:pt idx="1">
                  <c:v>0</c:v>
                </c:pt>
                <c:pt idx="2">
                  <c:v>30</c:v>
                </c:pt>
                <c:pt idx="3">
                  <c:v>0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EBB-41B3-87EA-37D2629A2B1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100"/>
        <c:axId val="112818816"/>
        <c:axId val="112836992"/>
      </c:barChart>
      <c:catAx>
        <c:axId val="112818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B12218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836992"/>
        <c:crosses val="autoZero"/>
        <c:auto val="1"/>
        <c:lblAlgn val="ctr"/>
        <c:lblOffset val="100"/>
        <c:noMultiLvlLbl val="0"/>
      </c:catAx>
      <c:valAx>
        <c:axId val="112836992"/>
        <c:scaling>
          <c:orientation val="minMax"/>
          <c:max val="250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rgbClr val="B12218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818816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5231862465466E-2"/>
          <c:y val="3.5576805378787768E-2"/>
          <c:w val="0.95668162760368802"/>
          <c:h val="0.9045970234617306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3684D7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0098454780332836"/>
                  <c:y val="-5.618880618696272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21.0%</a:t>
                    </a:r>
                  </a:p>
                  <a:p>
                    <a:r>
                      <a:rPr lang="en-US" dirty="0" smtClean="0"/>
                      <a:t>(4)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9F20-4E8A-A8E9-1C58E05BE76A}"/>
                </c:ext>
              </c:extLst>
            </c:dLbl>
            <c:dLbl>
              <c:idx val="1"/>
              <c:layout>
                <c:manualLayout>
                  <c:x val="5.2362358120244354E-2"/>
                  <c:y val="-0.13485313484871053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100.0%</a:t>
                    </a:r>
                  </a:p>
                  <a:p>
                    <a:r>
                      <a:rPr lang="en-US" dirty="0" smtClean="0"/>
                      <a:t>(</a:t>
                    </a:r>
                    <a:fld id="{B42033FC-3F80-4191-AF37-8DCB12696B77}" type="VALUE">
                      <a:rPr lang="en-US" smtClean="0"/>
                      <a:pPr/>
                      <a:t>[VALUE]</a:t>
                    </a:fld>
                    <a:r>
                      <a:rPr lang="en-US" dirty="0" smtClean="0"/>
                      <a:t>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FFC-445E-A512-4D0FA826B92C}"/>
                </c:ext>
              </c:extLst>
            </c:dLbl>
            <c:dLbl>
              <c:idx val="2"/>
              <c:layout>
                <c:manualLayout>
                  <c:x val="3.7401684371603109E-3"/>
                  <c:y val="-1.3734882845829986E-16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43.4%</a:t>
                    </a:r>
                  </a:p>
                  <a:p>
                    <a:r>
                      <a:rPr lang="en-US" dirty="0" smtClean="0"/>
                      <a:t>(30)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F3F6-4524-869D-F28ECED12E8F}"/>
                </c:ext>
              </c:extLst>
            </c:dLbl>
            <c:dLbl>
              <c:idx val="4"/>
              <c:layout>
                <c:manualLayout>
                  <c:x val="-3.7401684371603109E-3"/>
                  <c:y val="1.8729602062320907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95.4%</a:t>
                    </a:r>
                  </a:p>
                  <a:p>
                    <a:r>
                      <a:rPr lang="en-US" dirty="0" smtClean="0"/>
                      <a:t>(21)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F3F6-4524-869D-F28ECED12E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rgbClr val="B1231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Sheet1!$B$2:$B$6</c:f>
              <c:numCache>
                <c:formatCode>0</c:formatCode>
                <c:ptCount val="5"/>
                <c:pt idx="0">
                  <c:v>3.9899999999999998</c:v>
                </c:pt>
                <c:pt idx="1">
                  <c:v>1</c:v>
                </c:pt>
                <c:pt idx="2">
                  <c:v>29.946000000000002</c:v>
                </c:pt>
                <c:pt idx="4">
                  <c:v>20.988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3E-4F8B-9DAC-9043421FE2F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B12318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0472471624048871"/>
                  <c:y val="-0.2172636788772857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10.5%</a:t>
                    </a:r>
                  </a:p>
                  <a:p>
                    <a:r>
                      <a:rPr lang="en-US" dirty="0" smtClean="0"/>
                      <a:t>(2)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9F20-4E8A-A8E9-1C58E05BE76A}"/>
                </c:ext>
              </c:extLst>
            </c:dLbl>
            <c:dLbl>
              <c:idx val="2"/>
              <c:layout>
                <c:manualLayout>
                  <c:x val="9.1634126710427616E-2"/>
                  <c:y val="-1.8729602062320907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5.8%</a:t>
                    </a:r>
                  </a:p>
                  <a:p>
                    <a:r>
                      <a:rPr lang="en-US" dirty="0" smtClean="0"/>
                      <a:t>(4)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9F20-4E8A-A8E9-1C58E05BE76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Sheet1!$C$2:$C$6</c:f>
              <c:numCache>
                <c:formatCode>0</c:formatCode>
                <c:ptCount val="5"/>
                <c:pt idx="0">
                  <c:v>1.9949999999999999</c:v>
                </c:pt>
                <c:pt idx="2">
                  <c:v>4.0019999999999998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3E-4F8B-9DAC-9043421FE2F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7401684371603282E-3"/>
                  <c:y val="-7.4918408249283631E-3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68.5%</a:t>
                    </a:r>
                  </a:p>
                  <a:p>
                    <a:r>
                      <a:rPr lang="en-US" dirty="0" smtClean="0"/>
                      <a:t>(13)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F3F6-4524-869D-F28ECED12E8F}"/>
                </c:ext>
              </c:extLst>
            </c:dLbl>
            <c:dLbl>
              <c:idx val="2"/>
              <c:layout>
                <c:manualLayout>
                  <c:x val="3.7401684371603109E-3"/>
                  <c:y val="2.2475522474785087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50.8%</a:t>
                    </a:r>
                  </a:p>
                  <a:p>
                    <a:r>
                      <a:rPr lang="en-US" dirty="0" smtClean="0"/>
                      <a:t>(35)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F3F6-4524-869D-F28ECED12E8F}"/>
                </c:ext>
              </c:extLst>
            </c:dLbl>
            <c:dLbl>
              <c:idx val="4"/>
              <c:layout>
                <c:manualLayout>
                  <c:x val="3.7401684371603109E-3"/>
                  <c:y val="-0.10488577154899716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4.6%</a:t>
                    </a:r>
                  </a:p>
                  <a:p>
                    <a:r>
                      <a:rPr lang="en-US" dirty="0" smtClean="0"/>
                      <a:t>(1)</a:t>
                    </a:r>
                    <a:endParaRPr lang="en-US" dirty="0" smtClean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F3F6-4524-869D-F28ECED12E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rgbClr val="B1231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Sheet1!$D$2:$D$6</c:f>
              <c:numCache>
                <c:formatCode>0</c:formatCode>
                <c:ptCount val="5"/>
                <c:pt idx="0">
                  <c:v>13.015000000000001</c:v>
                </c:pt>
                <c:pt idx="2">
                  <c:v>35.052</c:v>
                </c:pt>
                <c:pt idx="4">
                  <c:v>1.012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93E-4F8B-9DAC-9043421FE2F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100"/>
        <c:axId val="41534208"/>
        <c:axId val="41535744"/>
      </c:barChart>
      <c:catAx>
        <c:axId val="41534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B12318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35744"/>
        <c:crosses val="autoZero"/>
        <c:auto val="1"/>
        <c:lblAlgn val="ctr"/>
        <c:lblOffset val="100"/>
        <c:noMultiLvlLbl val="0"/>
      </c:catAx>
      <c:valAx>
        <c:axId val="41535744"/>
        <c:scaling>
          <c:orientation val="minMax"/>
          <c:max val="80"/>
          <c:min val="0"/>
        </c:scaling>
        <c:delete val="0"/>
        <c:axPos val="l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rgbClr val="B12318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34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rgbClr val="B12318"/>
          </a:solidFill>
        </a:defRPr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72655729646677E-2"/>
          <c:y val="1.4553377060151147E-2"/>
          <c:w val="0.87128611482356844"/>
          <c:h val="0.9045970234617306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51.9%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EB2-426A-9DD4-1ACEC6BDAC71}"/>
                </c:ext>
              </c:extLst>
            </c:dLbl>
            <c:dLbl>
              <c:idx val="2"/>
              <c:layout>
                <c:manualLayout>
                  <c:x val="2.6756605318271642E-3"/>
                  <c:y val="1.657159745632503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100%</a:t>
                    </a:r>
                  </a:p>
                  <a:p>
                    <a:r>
                      <a:rPr lang="en-US" dirty="0" smtClean="0"/>
                      <a:t>(57)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BEB2-426A-9DD4-1ACEC6BDAC71}"/>
                </c:ext>
              </c:extLst>
            </c:dLbl>
            <c:dLbl>
              <c:idx val="4"/>
              <c:layout>
                <c:manualLayout>
                  <c:x val="4.3535327492559986E-3"/>
                  <c:y val="-8.2857987281625169E-3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65.2%</a:t>
                    </a:r>
                  </a:p>
                  <a:p>
                    <a:r>
                      <a:rPr lang="en-US" dirty="0" smtClean="0"/>
                      <a:t>(15)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BEB2-426A-9DD4-1ACEC6BDAC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2">
                  <c:v>57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EB2-426A-9DD4-1ACEC6BDAC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7401684371603109E-3"/>
                  <c:y val="1.2428698092243699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100%</a:t>
                    </a:r>
                  </a:p>
                  <a:p>
                    <a:r>
                      <a:rPr lang="en-US" dirty="0" smtClean="0"/>
                      <a:t>(84)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BEB2-426A-9DD4-1ACEC6BDAC71}"/>
                </c:ext>
              </c:extLst>
            </c:dLbl>
            <c:dLbl>
              <c:idx val="2"/>
              <c:layout>
                <c:manualLayout>
                  <c:x val="9.4838308457711448E-2"/>
                  <c:y val="1.6674314531402525E-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0.5%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EB2-426A-9DD4-1ACEC6BDAC71}"/>
                </c:ext>
              </c:extLst>
            </c:dLbl>
            <c:dLbl>
              <c:idx val="4"/>
              <c:layout>
                <c:manualLayout>
                  <c:x val="3.7401684371603109E-3"/>
                  <c:y val="-0.16157307519916914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34.8%</a:t>
                    </a:r>
                  </a:p>
                  <a:p>
                    <a:r>
                      <a:rPr lang="en-US" dirty="0" smtClean="0"/>
                      <a:t>(8)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BEB2-426A-9DD4-1ACEC6BDAC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84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EB2-426A-9DD4-1ACEC6BDAC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39498496"/>
        <c:axId val="39500032"/>
      </c:barChart>
      <c:catAx>
        <c:axId val="3949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00032"/>
        <c:crosses val="autoZero"/>
        <c:auto val="1"/>
        <c:lblAlgn val="ctr"/>
        <c:lblOffset val="100"/>
        <c:noMultiLvlLbl val="0"/>
      </c:catAx>
      <c:valAx>
        <c:axId val="39500032"/>
        <c:scaling>
          <c:orientation val="minMax"/>
          <c:max val="10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9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183963366576184E-2"/>
          <c:y val="2.5738795558941552E-3"/>
          <c:w val="0.95668162760368802"/>
          <c:h val="0.8708627204569205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1.0825541287719447E-2"/>
                  <c:y val="-9.9829801978548072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100%</a:t>
                    </a:r>
                  </a:p>
                  <a:p>
                    <a:r>
                      <a:rPr lang="en-US" dirty="0" smtClean="0"/>
                      <a:t>(82)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217A-4878-850E-A1589B055374}"/>
                </c:ext>
              </c:extLst>
            </c:dLbl>
            <c:dLbl>
              <c:idx val="4"/>
              <c:layout>
                <c:manualLayout>
                  <c:x val="7.2170275251461653E-3"/>
                  <c:y val="-0.12378895445339969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100%</a:t>
                    </a:r>
                  </a:p>
                  <a:p>
                    <a:r>
                      <a:rPr lang="en-US" dirty="0" smtClean="0"/>
                      <a:t>(86)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217A-4878-850E-A1589B05537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2">
                  <c:v>82</c:v>
                </c:pt>
                <c:pt idx="4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7A-4878-850E-A1589B0553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41406464"/>
        <c:axId val="41408000"/>
      </c:barChart>
      <c:barChart>
        <c:barDir val="col"/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Earn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0825541287719429E-2"/>
                  <c:y val="3.1945536633135381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100%</a:t>
                    </a:r>
                  </a:p>
                  <a:p>
                    <a:r>
                      <a:rPr lang="en-US" dirty="0" smtClean="0"/>
                      <a:t>(1214)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217A-4878-850E-A1589B05537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17A-4878-850E-A1589B0553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41419520"/>
        <c:axId val="41409536"/>
      </c:barChart>
      <c:catAx>
        <c:axId val="41406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08000"/>
        <c:crosses val="autoZero"/>
        <c:auto val="1"/>
        <c:lblAlgn val="ctr"/>
        <c:lblOffset val="100"/>
        <c:noMultiLvlLbl val="0"/>
      </c:catAx>
      <c:valAx>
        <c:axId val="41408000"/>
        <c:scaling>
          <c:orientation val="minMax"/>
          <c:max val="125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700">
                <a:solidFill>
                  <a:schemeClr val="tx1"/>
                </a:solidFill>
              </a:defRPr>
            </a:pPr>
            <a:endParaRPr lang="en-US"/>
          </a:p>
        </c:txPr>
        <c:crossAx val="41406464"/>
        <c:crosses val="autoZero"/>
        <c:crossBetween val="between"/>
      </c:valAx>
      <c:valAx>
        <c:axId val="41409536"/>
        <c:scaling>
          <c:orientation val="minMax"/>
          <c:max val="100"/>
        </c:scaling>
        <c:delete val="1"/>
        <c:axPos val="r"/>
        <c:numFmt formatCode="General" sourceLinked="1"/>
        <c:majorTickMark val="in"/>
        <c:minorTickMark val="none"/>
        <c:tickLblPos val="high"/>
        <c:crossAx val="41419520"/>
        <c:crosses val="max"/>
        <c:crossBetween val="between"/>
      </c:valAx>
      <c:catAx>
        <c:axId val="41419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1409536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rgbClr val="C00000"/>
          </a:solidFill>
        </a:defRPr>
      </a:pPr>
      <a:endParaRPr lang="en-US"/>
    </a:p>
  </c:txPr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5231862465466E-2"/>
          <c:y val="3.5576805378787768E-2"/>
          <c:w val="0.95668162760368802"/>
          <c:h val="0.9045970234617306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3684D7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9.3504210929007767E-3"/>
                  <c:y val="3.7459204124641815E-3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19.7%</a:t>
                    </a:r>
                  </a:p>
                  <a:p>
                    <a:r>
                      <a:rPr lang="en-US" dirty="0" smtClean="0"/>
                      <a:t>(17)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8705-481E-A2E6-BCB04921BBDF}"/>
                </c:ext>
              </c:extLst>
            </c:dLbl>
            <c:dLbl>
              <c:idx val="2"/>
              <c:layout>
                <c:manualLayout>
                  <c:x val="3.7401684371603109E-3"/>
                  <c:y val="-1.3734882845829986E-16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26.3%</a:t>
                    </a:r>
                  </a:p>
                  <a:p>
                    <a:r>
                      <a:rPr lang="en-US" dirty="0" smtClean="0"/>
                      <a:t>(15)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8705-481E-A2E6-BCB04921BBDF}"/>
                </c:ext>
              </c:extLst>
            </c:dLbl>
            <c:dLbl>
              <c:idx val="4"/>
              <c:layout>
                <c:manualLayout>
                  <c:x val="-3.7401684371603109E-3"/>
                  <c:y val="1.8729602062320907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87.5%</a:t>
                    </a:r>
                  </a:p>
                  <a:p>
                    <a:r>
                      <a:rPr lang="en-US" dirty="0" smtClean="0"/>
                      <a:t>(20)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8705-481E-A2E6-BCB04921BB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rgbClr val="B1231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 formatCode="0">
                  <c:v>16.548000000000002</c:v>
                </c:pt>
                <c:pt idx="2" formatCode="0">
                  <c:v>15</c:v>
                </c:pt>
                <c:pt idx="4" formatCode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705-481E-A2E6-BCB04921BB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B12318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0285463202190855"/>
                  <c:y val="-1.4983976604219911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1.2%</a:t>
                    </a:r>
                  </a:p>
                  <a:p>
                    <a:r>
                      <a:rPr lang="en-US" dirty="0" smtClean="0"/>
                      <a:t>(1)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8705-481E-A2E6-BCB04921BBDF}"/>
                </c:ext>
              </c:extLst>
            </c:dLbl>
            <c:dLbl>
              <c:idx val="2"/>
              <c:layout>
                <c:manualLayout>
                  <c:x val="0.10472471624048871"/>
                  <c:y val="-2.9967363299713522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21.1%</a:t>
                    </a:r>
                  </a:p>
                  <a:p>
                    <a:r>
                      <a:rPr lang="en-US" dirty="0" smtClean="0"/>
                      <a:t>(12)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8705-481E-A2E6-BCB04921BB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 formatCode="0">
                  <c:v>1.008</c:v>
                </c:pt>
                <c:pt idx="2" formatCode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705-481E-A2E6-BCB04921BBD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9.3504210929007767E-3"/>
                  <c:y val="-7.117248783681945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79.1%</a:t>
                    </a:r>
                  </a:p>
                  <a:p>
                    <a:r>
                      <a:rPr lang="en-US" dirty="0" smtClean="0"/>
                      <a:t>(66)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8705-481E-A2E6-BCB04921BBDF}"/>
                </c:ext>
              </c:extLst>
            </c:dLbl>
            <c:dLbl>
              <c:idx val="2"/>
              <c:layout>
                <c:manualLayout>
                  <c:x val="3.7401684371603109E-3"/>
                  <c:y val="2.2475522474785087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52.6%</a:t>
                    </a:r>
                  </a:p>
                  <a:p>
                    <a:r>
                      <a:rPr lang="en-US" dirty="0" smtClean="0"/>
                      <a:t>(30)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8705-481E-A2E6-BCB04921BBDF}"/>
                </c:ext>
              </c:extLst>
            </c:dLbl>
            <c:dLbl>
              <c:idx val="4"/>
              <c:layout>
                <c:manualLayout>
                  <c:x val="3.7401684371603109E-3"/>
                  <c:y val="-0.10488577154899716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12.5%</a:t>
                    </a:r>
                  </a:p>
                  <a:p>
                    <a:r>
                      <a:rPr lang="en-US" dirty="0" smtClean="0"/>
                      <a:t>(3)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8705-481E-A2E6-BCB04921BB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rgbClr val="B1231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 formatCode="0">
                  <c:v>66.36</c:v>
                </c:pt>
                <c:pt idx="2" formatCode="0">
                  <c:v>30</c:v>
                </c:pt>
                <c:pt idx="4" formatCode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705-481E-A2E6-BCB04921BBD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100"/>
        <c:axId val="41534208"/>
        <c:axId val="41535744"/>
      </c:barChart>
      <c:catAx>
        <c:axId val="41534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35744"/>
        <c:crosses val="autoZero"/>
        <c:auto val="1"/>
        <c:lblAlgn val="ctr"/>
        <c:lblOffset val="100"/>
        <c:noMultiLvlLbl val="0"/>
      </c:catAx>
      <c:valAx>
        <c:axId val="41535744"/>
        <c:scaling>
          <c:orientation val="minMax"/>
          <c:max val="90"/>
          <c:min val="0"/>
        </c:scaling>
        <c:delete val="0"/>
        <c:axPos val="l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34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rgbClr val="B12318"/>
          </a:solidFill>
        </a:defRPr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F92-40D7-A450-C455FF3CD67C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F92-40D7-A450-C455FF3CD67C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/>
                      <a:t>Paid
</a:t>
                    </a:r>
                    <a:r>
                      <a:rPr lang="en-US" dirty="0" smtClean="0"/>
                      <a:t>43.9%</a:t>
                    </a:r>
                  </a:p>
                  <a:p>
                    <a:r>
                      <a:rPr lang="en-US" dirty="0" smtClean="0"/>
                      <a:t>(72)</a:t>
                    </a:r>
                    <a:endParaRPr lang="en-US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5F92-40D7-A450-C455FF3CD67C}"/>
                </c:ext>
              </c:extLst>
            </c:dLbl>
            <c:dLbl>
              <c:idx val="1"/>
              <c:layout>
                <c:manualLayout>
                  <c:x val="0.22259893038973808"/>
                  <c:y val="-2.3464159967712495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Earned
</a:t>
                    </a:r>
                    <a:r>
                      <a:rPr lang="en-US" dirty="0" smtClean="0"/>
                      <a:t>56.1%</a:t>
                    </a:r>
                  </a:p>
                  <a:p>
                    <a:pPr>
                      <a:defRPr>
                        <a:solidFill>
                          <a:schemeClr val="tx1"/>
                        </a:solidFill>
                      </a:defRPr>
                    </a:pPr>
                    <a:r>
                      <a:rPr lang="en-US" dirty="0" smtClean="0"/>
                      <a:t>(92)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3-5F92-40D7-A450-C455FF3CD6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Paid</c:v>
                </c:pt>
                <c:pt idx="1">
                  <c:v>Earned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0.44700000000000001</c:v>
                </c:pt>
                <c:pt idx="1">
                  <c:v>0.55300000000000005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F92-40D7-A450-C455FF3CD6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2B4-46B9-B6B5-E4F8655F4A76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2B4-46B9-B6B5-E4F8655F4A76}"/>
              </c:ext>
            </c:extLst>
          </c:dPt>
          <c:dLbls>
            <c:dLbl>
              <c:idx val="0"/>
              <c:layout>
                <c:manualLayout>
                  <c:x val="-9.630995072528771E-2"/>
                  <c:y val="0.12478729272128375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Paid
</a:t>
                    </a:r>
                    <a:r>
                      <a:rPr lang="en-US" dirty="0" smtClean="0"/>
                      <a:t>12.2%</a:t>
                    </a:r>
                  </a:p>
                  <a:p>
                    <a:r>
                      <a:rPr lang="en-US" dirty="0" smtClean="0"/>
                      <a:t>(168)</a:t>
                    </a:r>
                    <a:endParaRPr lang="en-US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12B4-46B9-B6B5-E4F8655F4A76}"/>
                </c:ext>
              </c:extLst>
            </c:dLbl>
            <c:dLbl>
              <c:idx val="1"/>
              <c:layout>
                <c:manualLayout>
                  <c:x val="0.15036289189089"/>
                  <c:y val="-0.17695563053522104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Earned</a:t>
                    </a:r>
                  </a:p>
                  <a:p>
                    <a:pPr>
                      <a:defRPr>
                        <a:solidFill>
                          <a:schemeClr val="tx1"/>
                        </a:solidFill>
                      </a:defRPr>
                    </a:pPr>
                    <a:r>
                      <a:rPr lang="en-US" dirty="0" smtClean="0"/>
                      <a:t>87.8%</a:t>
                    </a:r>
                  </a:p>
                  <a:p>
                    <a:pPr>
                      <a:defRPr>
                        <a:solidFill>
                          <a:schemeClr val="tx1"/>
                        </a:solidFill>
                      </a:defRPr>
                    </a:pPr>
                    <a:r>
                      <a:rPr lang="en-US" dirty="0" smtClean="0"/>
                      <a:t>(1214)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2690826855242172"/>
                      <c:h val="0.2790851453711112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12B4-46B9-B6B5-E4F8655F4A7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Paid</c:v>
                </c:pt>
                <c:pt idx="1">
                  <c:v>Earned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9.0999999999999998E-2</c:v>
                </c:pt>
                <c:pt idx="1">
                  <c:v>0.90900000000000003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B4-46B9-B6B5-E4F8655F4A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00B050"/>
            </a:solidFill>
          </c:spPr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B4-4B3A-98CA-77E689E8D4FE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B4-4B3A-98CA-77E689E8D4FE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CB4-4B3A-98CA-77E689E8D4FE}"/>
              </c:ext>
            </c:extLst>
          </c:dPt>
          <c:dLbls>
            <c:dLbl>
              <c:idx val="0"/>
              <c:layout/>
              <c:tx>
                <c:rich>
                  <a:bodyPr rot="0" spcFirstLastPara="1" vertOverflow="clip" horzOverflow="clip" vert="horz" wrap="square" lIns="36576" tIns="18288" rIns="36576" bIns="18288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E3F6826-E912-46BA-BAD2-2ED7152CE9BA}" type="CATEGORYNAME">
                      <a:rPr lang="en-US"/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[CATEGORY NAME]</a:t>
                    </a:fld>
                    <a:r>
                      <a:rPr lang="en-US" baseline="0" dirty="0"/>
                      <a:t>
</a:t>
                    </a:r>
                    <a:fld id="{D27CD473-7AC1-45B4-A791-B3894197CA80}" type="PERCENTAGE">
                      <a:rPr lang="en-US" baseline="0" smtClean="0"/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[PERCENTAGE]</a:t>
                    </a:fld>
                    <a:endParaRPr lang="en-US" baseline="0" dirty="0" smtClean="0"/>
                  </a:p>
                  <a:p>
                    <a:pPr>
                      <a:defRPr>
                        <a:solidFill>
                          <a:schemeClr val="bg1"/>
                        </a:solidFill>
                      </a:defRPr>
                    </a:pPr>
                    <a:r>
                      <a:rPr lang="en-US" baseline="0" dirty="0" smtClean="0"/>
                      <a:t>(52)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CB4-4B3A-98CA-77E689E8D4FE}"/>
                </c:ext>
              </c:extLst>
            </c:dLbl>
            <c:dLbl>
              <c:idx val="1"/>
              <c:layout>
                <c:manualLayout>
                  <c:x val="-1.9901952669625772E-2"/>
                  <c:y val="-2.9659192450721891E-2"/>
                </c:manualLayout>
              </c:layout>
              <c:tx>
                <c:rich>
                  <a:bodyPr rot="0" spcFirstLastPara="1" vertOverflow="clip" horzOverflow="clip" vert="horz" wrap="square" lIns="36576" tIns="18288" rIns="36576" bIns="18288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Negative
</a:t>
                    </a:r>
                    <a:r>
                      <a:rPr lang="en-US" dirty="0" smtClean="0"/>
                      <a:t>8.2%</a:t>
                    </a:r>
                  </a:p>
                  <a:p>
                    <a:pPr>
                      <a:defRPr>
                        <a:solidFill>
                          <a:srgbClr val="C00000"/>
                        </a:solidFill>
                      </a:defRPr>
                    </a:pPr>
                    <a:r>
                      <a:rPr lang="en-US" dirty="0" smtClean="0"/>
                      <a:t>(13)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2978555545127805"/>
                      <c:h val="0.276057330001981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ECB4-4B3A-98CA-77E689E8D4FE}"/>
                </c:ext>
              </c:extLst>
            </c:dLbl>
            <c:dLbl>
              <c:idx val="2"/>
              <c:layout>
                <c:manualLayout>
                  <c:x val="0.23729119319173378"/>
                  <c:y val="-4.6656657711541837E-2"/>
                </c:manualLayout>
              </c:layout>
              <c:tx>
                <c:rich>
                  <a:bodyPr rot="0" spcFirstLastPara="1" vertOverflow="clip" horzOverflow="clip" vert="horz" wrap="square" lIns="36576" tIns="18288" rIns="36576" bIns="18288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Neutral
</a:t>
                    </a:r>
                    <a:r>
                      <a:rPr lang="en-US" dirty="0" smtClean="0"/>
                      <a:t>59.8%</a:t>
                    </a:r>
                  </a:p>
                  <a:p>
                    <a:pPr>
                      <a:defRPr>
                        <a:solidFill>
                          <a:schemeClr val="bg1"/>
                        </a:solidFill>
                      </a:defRPr>
                    </a:pPr>
                    <a:r>
                      <a:rPr lang="en-US" dirty="0" smtClean="0"/>
                      <a:t>(98)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5-ECB4-4B3A-98CA-77E689E8D4F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Positive</c:v>
                </c:pt>
                <c:pt idx="1">
                  <c:v>Negative</c:v>
                </c:pt>
                <c:pt idx="2">
                  <c:v>Neutral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0.32</c:v>
                </c:pt>
                <c:pt idx="1">
                  <c:v>0.08</c:v>
                </c:pt>
                <c:pt idx="2">
                  <c:v>0.59799999999999998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CB4-4B3A-98CA-77E689E8D4F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tx1"/>
                </a:solidFill>
              </a:rPr>
              <a:t>Facebook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501234085163829E-2"/>
          <c:y val="6.3744983001819147E-2"/>
          <c:w val="0.96343760815083035"/>
          <c:h val="0.77615283936165391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rgbClr val="FFC000"/>
              </a:solidFill>
            </a:ln>
            <a:effectLst/>
          </c:spPr>
          <c:cat>
            <c:numRef>
              <c:f>Sheet1!$A$2:$A$31</c:f>
              <c:numCache>
                <c:formatCode>d\-mmm</c:formatCode>
                <c:ptCount val="30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Sheet1!$B$2:$B$31</c:f>
              <c:numCache>
                <c:formatCode>General</c:formatCode>
                <c:ptCount val="30"/>
              </c:numCache>
            </c:numRef>
          </c:val>
          <c:extLst>
            <c:ext xmlns:c16="http://schemas.microsoft.com/office/drawing/2014/chart" uri="{C3380CC4-5D6E-409C-BE32-E72D297353CC}">
              <c16:uniqueId val="{00000000-9C85-4E13-8697-EB5BDCED08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c:spPr>
          <c:cat>
            <c:numRef>
              <c:f>Sheet1!$A$2:$A$31</c:f>
              <c:numCache>
                <c:formatCode>d\-mmm</c:formatCode>
                <c:ptCount val="30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Sheet1!$C$2:$C$31</c:f>
              <c:numCache>
                <c:formatCode>General</c:formatCode>
                <c:ptCount val="30"/>
                <c:pt idx="0">
                  <c:v>2</c:v>
                </c:pt>
                <c:pt idx="1">
                  <c:v>9</c:v>
                </c:pt>
                <c:pt idx="2">
                  <c:v>2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85-4E13-8697-EB5BDCED08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524224"/>
        <c:axId val="169526016"/>
      </c:areaChart>
      <c:dateAx>
        <c:axId val="169524224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526016"/>
        <c:crosses val="autoZero"/>
        <c:auto val="1"/>
        <c:lblOffset val="100"/>
        <c:baseTimeUnit val="days"/>
      </c:dateAx>
      <c:valAx>
        <c:axId val="1695260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5242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tx1"/>
                </a:solidFill>
              </a:rPr>
              <a:t>Youtube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501234085163829E-2"/>
          <c:y val="6.3744983001819147E-2"/>
          <c:w val="0.96343760815083035"/>
          <c:h val="0.77615283936165391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rgbClr val="FFC000"/>
              </a:solidFill>
            </a:ln>
            <a:effectLst/>
          </c:spPr>
          <c:cat>
            <c:numRef>
              <c:f>Sheet1!$A$2:$A$42</c:f>
              <c:numCache>
                <c:formatCode>d\-mmm</c:formatCode>
                <c:ptCount val="41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</c:numCache>
            </c:numRef>
          </c:val>
          <c:extLst>
            <c:ext xmlns:c16="http://schemas.microsoft.com/office/drawing/2014/chart" uri="{C3380CC4-5D6E-409C-BE32-E72D297353CC}">
              <c16:uniqueId val="{00000000-2735-462F-AB49-1FD7BED69B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c:spPr>
          <c:cat>
            <c:numRef>
              <c:f>Sheet1!$A$2:$A$42</c:f>
              <c:numCache>
                <c:formatCode>d\-mmm</c:formatCode>
                <c:ptCount val="41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</c:numCache>
            </c:numRef>
          </c:val>
          <c:extLst>
            <c:ext xmlns:c16="http://schemas.microsoft.com/office/drawing/2014/chart" uri="{C3380CC4-5D6E-409C-BE32-E72D297353CC}">
              <c16:uniqueId val="{00000001-2735-462F-AB49-1FD7BED69B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602432"/>
        <c:axId val="169604224"/>
      </c:areaChart>
      <c:dateAx>
        <c:axId val="169602432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604224"/>
        <c:crosses val="autoZero"/>
        <c:auto val="1"/>
        <c:lblOffset val="100"/>
        <c:baseTimeUnit val="days"/>
      </c:dateAx>
      <c:valAx>
        <c:axId val="1696042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6024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tx1"/>
                </a:solidFill>
              </a:rPr>
              <a:t>Ecommerce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501234085163829E-2"/>
          <c:y val="6.3744983001819147E-2"/>
          <c:w val="0.96343760815083035"/>
          <c:h val="0.77615283936165391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rgbClr val="FFC000"/>
              </a:solidFill>
            </a:ln>
            <a:effectLst/>
          </c:spPr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Sheet1!$A$2:$A$31</c:f>
              <c:numCache>
                <c:formatCode>d\-mmm</c:formatCode>
                <c:ptCount val="30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Sheet1!$B$2:$B$31</c:f>
              <c:numCache>
                <c:formatCode>General</c:formatCode>
                <c:ptCount val="30"/>
              </c:numCache>
            </c:numRef>
          </c:val>
          <c:extLst>
            <c:ext xmlns:c16="http://schemas.microsoft.com/office/drawing/2014/chart" uri="{C3380CC4-5D6E-409C-BE32-E72D297353CC}">
              <c16:uniqueId val="{00000000-21AE-4146-BC27-96248127EC7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c:spPr>
          <c:cat>
            <c:numRef>
              <c:f>Sheet1!$A$2:$A$31</c:f>
              <c:numCache>
                <c:formatCode>d\-mmm</c:formatCode>
                <c:ptCount val="30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Sheet1!$C$2:$C$31</c:f>
              <c:numCache>
                <c:formatCode>General</c:formatCode>
                <c:ptCount val="30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AE-4146-BC27-96248127EC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628416"/>
        <c:axId val="169629952"/>
      </c:areaChart>
      <c:dateAx>
        <c:axId val="169628416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629952"/>
        <c:crosses val="autoZero"/>
        <c:auto val="1"/>
        <c:lblOffset val="100"/>
        <c:baseTimeUnit val="days"/>
      </c:dateAx>
      <c:valAx>
        <c:axId val="1696299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6284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r>
              <a:rPr lang="en-US" sz="2000" b="1" smtClean="0">
                <a:solidFill>
                  <a:srgbClr val="C00000"/>
                </a:solidFill>
              </a:rPr>
              <a:t>SENTIMENT BY CHANNEL</a:t>
            </a:r>
            <a:endParaRPr lang="en-US" sz="2000" b="1">
              <a:solidFill>
                <a:srgbClr val="C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rgbClr val="C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172655729646677E-2"/>
          <c:y val="0.12195352996453364"/>
          <c:w val="0.83885382772296047"/>
          <c:h val="0.7725304268089362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449EF7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9006912362360624E-3"/>
                  <c:y val="-4.8122101306496985E-3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33.3%</a:t>
                    </a:r>
                  </a:p>
                  <a:p>
                    <a:r>
                      <a:rPr lang="en-US" dirty="0" smtClean="0"/>
                      <a:t>(326)</a:t>
                    </a:r>
                    <a:endParaRPr lang="en-US" dirty="0" smtClean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914C-4855-9992-4E018B68E053}"/>
                </c:ext>
              </c:extLst>
            </c:dLbl>
            <c:dLbl>
              <c:idx val="1"/>
              <c:layout>
                <c:manualLayout>
                  <c:x val="1.0034093847572954E-2"/>
                  <c:y val="-4.8122101306496985E-3"/>
                </c:manualLayout>
              </c:layout>
              <c:tx>
                <c:rich>
                  <a:bodyPr/>
                  <a:lstStyle/>
                  <a:p>
                    <a:fld id="{EA222ABF-FF06-4145-B1E9-D806AE4EBFA7}" type="VALUE">
                      <a:rPr lang="en-US" smtClean="0"/>
                      <a:pPr/>
                      <a:t>[VALUE]</a:t>
                    </a:fld>
                    <a:endParaRPr lang="en-US" dirty="0" smtClean="0"/>
                  </a:p>
                  <a:p>
                    <a:r>
                      <a:rPr lang="en-US" dirty="0" smtClean="0"/>
                      <a:t>(56)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14C-4855-9992-4E018B68E053}"/>
                </c:ext>
              </c:extLst>
            </c:dLbl>
            <c:dLbl>
              <c:idx val="2"/>
              <c:layout>
                <c:manualLayout>
                  <c:x val="7.5215601252020294E-3"/>
                  <c:y val="-7.2183151959744158E-3"/>
                </c:manualLayout>
              </c:layout>
              <c:tx>
                <c:rich>
                  <a:bodyPr/>
                  <a:lstStyle/>
                  <a:p>
                    <a:fld id="{411E4FB6-BA48-4BFD-8A96-15BD024174E2}" type="VALUE">
                      <a:rPr lang="en-US" smtClean="0"/>
                      <a:pPr/>
                      <a:t>[VALUE]</a:t>
                    </a:fld>
                    <a:endParaRPr lang="en-US" dirty="0" smtClean="0"/>
                  </a:p>
                  <a:p>
                    <a:r>
                      <a:rPr lang="en-US" dirty="0" smtClean="0"/>
                      <a:t>(117)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914C-4855-9992-4E018B68E053}"/>
                </c:ext>
              </c:extLst>
            </c:dLbl>
            <c:dLbl>
              <c:idx val="3"/>
              <c:layout>
                <c:manualLayout>
                  <c:x val="2.1078893944832325E-3"/>
                  <c:y val="-1.2030525326624027E-2"/>
                </c:manualLayout>
              </c:layout>
              <c:tx>
                <c:rich>
                  <a:bodyPr/>
                  <a:lstStyle/>
                  <a:p>
                    <a:fld id="{9D8C10A8-FC72-4257-9956-9ED43BFA97DB}" type="VALUE">
                      <a:rPr lang="en-US" smtClean="0"/>
                      <a:pPr/>
                      <a:t>[VALUE]</a:t>
                    </a:fld>
                    <a:endParaRPr lang="en-US" dirty="0" smtClean="0"/>
                  </a:p>
                  <a:p>
                    <a:r>
                      <a:rPr lang="en-US" dirty="0" smtClean="0"/>
                      <a:t>(</a:t>
                    </a:r>
                    <a:r>
                      <a:rPr lang="en-US" dirty="0" smtClean="0"/>
                      <a:t>137</a:t>
                    </a:r>
                    <a:r>
                      <a:rPr lang="en-US" dirty="0" smtClean="0"/>
                      <a:t>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914C-4855-9992-4E018B68E053}"/>
                </c:ext>
              </c:extLst>
            </c:dLbl>
            <c:dLbl>
              <c:idx val="4"/>
              <c:layout>
                <c:manualLayout>
                  <c:x val="8.0856499974902023E-4"/>
                  <c:y val="-4.8122101306496985E-3"/>
                </c:manualLayout>
              </c:layout>
              <c:tx>
                <c:rich>
                  <a:bodyPr/>
                  <a:lstStyle/>
                  <a:p>
                    <a:fld id="{416BE3E7-4089-4F00-A466-59A9793D957C}" type="VALUE">
                      <a:rPr lang="en-US" smtClean="0"/>
                      <a:pPr/>
                      <a:t>[VALUE]</a:t>
                    </a:fld>
                    <a:endParaRPr lang="en-US" dirty="0" smtClean="0"/>
                  </a:p>
                  <a:p>
                    <a:r>
                      <a:rPr lang="en-US" dirty="0" smtClean="0"/>
                      <a:t>(201)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914C-4855-9992-4E018B68E05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rgbClr val="B1231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Online PR</c:v>
                </c:pt>
                <c:pt idx="1">
                  <c:v>Event</c:v>
                </c:pt>
                <c:pt idx="2">
                  <c:v>Sponsored</c:v>
                </c:pt>
                <c:pt idx="3">
                  <c:v>Influencer</c:v>
                </c:pt>
                <c:pt idx="4">
                  <c:v>External Social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0.33300000000000002</c:v>
                </c:pt>
                <c:pt idx="1">
                  <c:v>0.504</c:v>
                </c:pt>
                <c:pt idx="2">
                  <c:v>0.22700000000000001</c:v>
                </c:pt>
                <c:pt idx="3">
                  <c:v>0.22600000000000001</c:v>
                </c:pt>
                <c:pt idx="4">
                  <c:v>0.129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26-4B65-9208-BBB5AAA6895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B12218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1078893944832325E-3"/>
                  <c:y val="-1.2030525326624027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11.1%</a:t>
                    </a:r>
                  </a:p>
                  <a:p>
                    <a:r>
                      <a:rPr lang="en-US" dirty="0" smtClean="0"/>
                      <a:t>(109)</a:t>
                    </a:r>
                    <a:endParaRPr lang="en-US" dirty="0" smtClean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914C-4855-9992-4E018B68E053}"/>
                </c:ext>
              </c:extLst>
            </c:dLbl>
            <c:dLbl>
              <c:idx val="1"/>
              <c:layout>
                <c:manualLayout>
                  <c:x val="8.022655740425548E-2"/>
                  <c:y val="-1.4436630391948787E-2"/>
                </c:manualLayout>
              </c:layout>
              <c:tx>
                <c:rich>
                  <a:bodyPr/>
                  <a:lstStyle/>
                  <a:p>
                    <a:fld id="{58D1837A-507D-4DA5-9121-3BABA5CAAC55}" type="VALUE">
                      <a:rPr lang="en-US" smtClean="0"/>
                      <a:pPr/>
                      <a:t>[VALUE]</a:t>
                    </a:fld>
                    <a:endParaRPr lang="en-US" dirty="0" smtClean="0"/>
                  </a:p>
                  <a:p>
                    <a:r>
                      <a:rPr lang="en-US" dirty="0" smtClean="0"/>
                      <a:t>(6)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914C-4855-9992-4E018B68E053}"/>
                </c:ext>
              </c:extLst>
            </c:dLbl>
            <c:dLbl>
              <c:idx val="2"/>
              <c:layout>
                <c:manualLayout>
                  <c:x val="1.3054754709553417E-3"/>
                  <c:y val="-1.6842735457273637E-2"/>
                </c:manualLayout>
              </c:layout>
              <c:tx>
                <c:rich>
                  <a:bodyPr/>
                  <a:lstStyle/>
                  <a:p>
                    <a:fld id="{3DDCF609-FCBA-4152-9F01-E27640782CC8}" type="VALUE">
                      <a:rPr lang="en-US" smtClean="0"/>
                      <a:pPr/>
                      <a:t>[VALUE]</a:t>
                    </a:fld>
                    <a:endParaRPr lang="en-US" dirty="0" smtClean="0"/>
                  </a:p>
                  <a:p>
                    <a:r>
                      <a:rPr lang="en-US" dirty="0" smtClean="0"/>
                      <a:t>(48)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914C-4855-9992-4E018B68E053}"/>
                </c:ext>
              </c:extLst>
            </c:dLbl>
            <c:dLbl>
              <c:idx val="3"/>
              <c:layout>
                <c:manualLayout>
                  <c:x val="8.4465131358041845E-2"/>
                  <c:y val="-3.609157597987208E-2"/>
                </c:manualLayout>
              </c:layout>
              <c:tx>
                <c:rich>
                  <a:bodyPr/>
                  <a:lstStyle/>
                  <a:p>
                    <a:fld id="{16B5528A-4770-4452-87B3-FC5A8CEAA3F7}" type="VALUE">
                      <a:rPr lang="en-US" smtClean="0"/>
                      <a:pPr/>
                      <a:t>[VALUE]</a:t>
                    </a:fld>
                    <a:endParaRPr lang="en-US" dirty="0" smtClean="0"/>
                  </a:p>
                  <a:p>
                    <a:r>
                      <a:rPr lang="en-US" dirty="0" smtClean="0"/>
                      <a:t>(24)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914C-4855-9992-4E018B68E053}"/>
                </c:ext>
              </c:extLst>
            </c:dLbl>
            <c:dLbl>
              <c:idx val="4"/>
              <c:layout>
                <c:manualLayout>
                  <c:x val="7.280027865581376E-2"/>
                  <c:y val="-3.849768104519697E-2"/>
                </c:manualLayout>
              </c:layout>
              <c:tx>
                <c:rich>
                  <a:bodyPr/>
                  <a:lstStyle/>
                  <a:p>
                    <a:fld id="{9966F227-C3A0-437B-8211-1FBFB17A7E03}" type="VALUE">
                      <a:rPr lang="en-US" smtClean="0"/>
                      <a:pPr/>
                      <a:t>[VALUE]</a:t>
                    </a:fld>
                    <a:endParaRPr lang="en-US" dirty="0" smtClean="0"/>
                  </a:p>
                  <a:p>
                    <a:r>
                      <a:rPr lang="en-US" dirty="0" smtClean="0"/>
                      <a:t>(11)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914C-4855-9992-4E018B68E05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Online PR</c:v>
                </c:pt>
                <c:pt idx="1">
                  <c:v>Event</c:v>
                </c:pt>
                <c:pt idx="2">
                  <c:v>Sponsored</c:v>
                </c:pt>
                <c:pt idx="3">
                  <c:v>Influencer</c:v>
                </c:pt>
                <c:pt idx="4">
                  <c:v>External Social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0.111</c:v>
                </c:pt>
                <c:pt idx="1">
                  <c:v>5.3999999999999999E-2</c:v>
                </c:pt>
                <c:pt idx="2">
                  <c:v>9.4E-2</c:v>
                </c:pt>
                <c:pt idx="3">
                  <c:v>0.04</c:v>
                </c:pt>
                <c:pt idx="4">
                  <c:v>7.0000000000000001E-3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26-4B65-9208-BBB5AAA6895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4.1248393483594132E-5"/>
                  <c:y val="2.6467155718572815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55.6%</a:t>
                    </a:r>
                  </a:p>
                  <a:p>
                    <a:r>
                      <a:rPr lang="en-US" dirty="0" smtClean="0"/>
                      <a:t>(544)</a:t>
                    </a:r>
                    <a:endParaRPr lang="en-US" dirty="0" smtClean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914C-4855-9992-4E018B68E053}"/>
                </c:ext>
              </c:extLst>
            </c:dLbl>
            <c:dLbl>
              <c:idx val="1"/>
              <c:layout>
                <c:manualLayout>
                  <c:x val="9.1424290141682209E-3"/>
                  <c:y val="-9.6244202612992651E-3"/>
                </c:manualLayout>
              </c:layout>
              <c:tx>
                <c:rich>
                  <a:bodyPr/>
                  <a:lstStyle/>
                  <a:p>
                    <a:fld id="{B49AA5C7-3E51-47BC-B3C8-6B5F447E85F9}" type="VALUE">
                      <a:rPr lang="en-US" smtClean="0"/>
                      <a:pPr/>
                      <a:t>[VALUE]</a:t>
                    </a:fld>
                    <a:endParaRPr lang="en-US" dirty="0" smtClean="0"/>
                  </a:p>
                  <a:p>
                    <a:r>
                      <a:rPr lang="en-US" dirty="0" smtClean="0"/>
                      <a:t>(</a:t>
                    </a:r>
                    <a:r>
                      <a:rPr lang="en-US" dirty="0" smtClean="0"/>
                      <a:t>49)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914C-4855-9992-4E018B68E053}"/>
                </c:ext>
              </c:extLst>
            </c:dLbl>
            <c:dLbl>
              <c:idx val="2"/>
              <c:layout>
                <c:manualLayout>
                  <c:x val="7.4324298246629134E-3"/>
                  <c:y val="9.6244202612992217E-3"/>
                </c:manualLayout>
              </c:layout>
              <c:tx>
                <c:rich>
                  <a:bodyPr/>
                  <a:lstStyle/>
                  <a:p>
                    <a:fld id="{6E834F2E-A769-48B4-B904-B021C03B7B69}" type="VALUE">
                      <a:rPr lang="en-US" smtClean="0"/>
                      <a:pPr/>
                      <a:t>[VALUE]</a:t>
                    </a:fld>
                    <a:endParaRPr lang="en-US" dirty="0" smtClean="0"/>
                  </a:p>
                  <a:p>
                    <a:r>
                      <a:rPr lang="en-US" dirty="0" smtClean="0"/>
                      <a:t>(349)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914C-4855-9992-4E018B68E053}"/>
                </c:ext>
              </c:extLst>
            </c:dLbl>
            <c:dLbl>
              <c:idx val="3"/>
              <c:layout>
                <c:manualLayout>
                  <c:x val="-1.758001705898472E-3"/>
                  <c:y val="-4.8122101306496542E-3"/>
                </c:manualLayout>
              </c:layout>
              <c:tx>
                <c:rich>
                  <a:bodyPr/>
                  <a:lstStyle/>
                  <a:p>
                    <a:fld id="{1A0C5904-3A1B-41B4-96AB-CE0BB333887C}" type="VALUE">
                      <a:rPr lang="en-US" smtClean="0"/>
                      <a:pPr/>
                      <a:t>[VALUE]</a:t>
                    </a:fld>
                    <a:endParaRPr lang="en-US" dirty="0" smtClean="0"/>
                  </a:p>
                  <a:p>
                    <a:r>
                      <a:rPr lang="en-US" dirty="0" smtClean="0"/>
                      <a:t>(445)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914C-4855-9992-4E018B68E053}"/>
                </c:ext>
              </c:extLst>
            </c:dLbl>
            <c:dLbl>
              <c:idx val="4"/>
              <c:layout>
                <c:manualLayout>
                  <c:x val="6.1735095580486791E-3"/>
                  <c:y val="-6.2558731698444933E-2"/>
                </c:manualLayout>
              </c:layout>
              <c:tx>
                <c:rich>
                  <a:bodyPr/>
                  <a:lstStyle/>
                  <a:p>
                    <a:fld id="{9140F200-0242-4E8D-B3AE-BE781E8D0861}" type="VALUE">
                      <a:rPr lang="en-US" smtClean="0"/>
                      <a:pPr/>
                      <a:t>[VALUE]</a:t>
                    </a:fld>
                    <a:endParaRPr lang="en-US" dirty="0" smtClean="0"/>
                  </a:p>
                  <a:p>
                    <a:r>
                      <a:rPr lang="en-US" dirty="0" smtClean="0"/>
                      <a:t>(</a:t>
                    </a:r>
                    <a:r>
                      <a:rPr lang="en-US" dirty="0" smtClean="0"/>
                      <a:t>1,344)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914C-4855-9992-4E018B68E05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rgbClr val="B1231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Online PR</c:v>
                </c:pt>
                <c:pt idx="1">
                  <c:v>Event</c:v>
                </c:pt>
                <c:pt idx="2">
                  <c:v>Sponsored</c:v>
                </c:pt>
                <c:pt idx="3">
                  <c:v>Influencer</c:v>
                </c:pt>
                <c:pt idx="4">
                  <c:v>External Social</c:v>
                </c:pt>
              </c:strCache>
            </c:strRef>
          </c:cat>
          <c:val>
            <c:numRef>
              <c:f>Sheet1!$D$2:$D$6</c:f>
              <c:numCache>
                <c:formatCode>0.0%</c:formatCode>
                <c:ptCount val="5"/>
                <c:pt idx="0">
                  <c:v>0.55600000000000005</c:v>
                </c:pt>
                <c:pt idx="1">
                  <c:v>0.442</c:v>
                </c:pt>
                <c:pt idx="2">
                  <c:v>0.67900000000000005</c:v>
                </c:pt>
                <c:pt idx="3">
                  <c:v>0.73399999999999999</c:v>
                </c:pt>
                <c:pt idx="4">
                  <c:v>0.86399999999999999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F26-4B65-9208-BBB5AAA6895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100"/>
        <c:axId val="112922624"/>
        <c:axId val="112924160"/>
      </c:barChart>
      <c:catAx>
        <c:axId val="112922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924160"/>
        <c:crosses val="autoZero"/>
        <c:auto val="1"/>
        <c:lblAlgn val="ctr"/>
        <c:lblOffset val="100"/>
        <c:noMultiLvlLbl val="0"/>
      </c:catAx>
      <c:valAx>
        <c:axId val="112924160"/>
        <c:scaling>
          <c:orientation val="minMax"/>
          <c:max val="1"/>
        </c:scaling>
        <c:delete val="0"/>
        <c:axPos val="l"/>
        <c:numFmt formatCode="0.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922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>
                <a:solidFill>
                  <a:schemeClr val="tx1"/>
                </a:solidFill>
              </a:rPr>
              <a:t>News</a:t>
            </a:r>
            <a:endParaRPr lang="en-US" b="1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501234085163829E-2"/>
          <c:y val="6.3744983001819147E-2"/>
          <c:w val="0.96343760815083035"/>
          <c:h val="0.77615283936165391"/>
        </c:manualLayout>
      </c:layout>
      <c:areaChart>
        <c:grouping val="stacked"/>
        <c:varyColors val="0"/>
        <c:ser>
          <c:idx val="0"/>
          <c:order val="0"/>
          <c:tx>
            <c:strRef>
              <c:f>Sheet1!$B$1:$B$2</c:f>
              <c:strCache>
                <c:ptCount val="2"/>
                <c:pt idx="0">
                  <c:v>Paid</c:v>
                </c:pt>
                <c:pt idx="1">
                  <c:v>1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rgbClr val="FFC000"/>
              </a:solidFill>
            </a:ln>
            <a:effectLst/>
          </c:spPr>
          <c:cat>
            <c:numRef>
              <c:f>Sheet1!$A$2:$A$32</c:f>
              <c:numCache>
                <c:formatCode>d\-mmm</c:formatCode>
                <c:ptCount val="31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Sheet1!$B$3:$B$32</c:f>
              <c:numCache>
                <c:formatCode>General</c:formatCode>
                <c:ptCount val="30"/>
                <c:pt idx="0">
                  <c:v>4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4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DF-46F8-8EB2-8DA06CCDDDF8}"/>
            </c:ext>
          </c:extLst>
        </c:ser>
        <c:ser>
          <c:idx val="1"/>
          <c:order val="1"/>
          <c:tx>
            <c:strRef>
              <c:f>Sheet1!$C$1:$C$2</c:f>
              <c:strCache>
                <c:ptCount val="2"/>
                <c:pt idx="0">
                  <c:v>Earn</c:v>
                </c:pt>
                <c:pt idx="1">
                  <c:v>2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c:spPr>
          <c:cat>
            <c:numRef>
              <c:f>Sheet1!$A$2:$A$32</c:f>
              <c:numCache>
                <c:formatCode>d\-mmm</c:formatCode>
                <c:ptCount val="31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Sheet1!$C$3:$C$32</c:f>
              <c:numCache>
                <c:formatCode>General</c:formatCode>
                <c:ptCount val="30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5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DF-46F8-8EB2-8DA06CCDDD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706624"/>
        <c:axId val="169708160"/>
      </c:areaChart>
      <c:dateAx>
        <c:axId val="169706624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708160"/>
        <c:crosses val="autoZero"/>
        <c:auto val="1"/>
        <c:lblOffset val="100"/>
        <c:baseTimeUnit val="days"/>
      </c:dateAx>
      <c:valAx>
        <c:axId val="169708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7066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tx1"/>
                </a:solidFill>
              </a:rPr>
              <a:t>Forum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501234085163829E-2"/>
          <c:y val="6.3744983001819147E-2"/>
          <c:w val="0.96343760815083035"/>
          <c:h val="0.77615283936165391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rgbClr val="FFC000"/>
              </a:solidFill>
            </a:ln>
            <a:effectLst/>
          </c:spPr>
          <c:cat>
            <c:numRef>
              <c:f>Sheet1!$A$2:$A$31</c:f>
              <c:numCache>
                <c:formatCode>d\-mmm</c:formatCode>
                <c:ptCount val="30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1</c:v>
                </c:pt>
                <c:pt idx="1">
                  <c:v>17</c:v>
                </c:pt>
                <c:pt idx="2">
                  <c:v>18</c:v>
                </c:pt>
                <c:pt idx="3">
                  <c:v>28</c:v>
                </c:pt>
                <c:pt idx="4">
                  <c:v>3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1A-449A-B094-BE8C854B593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c:spPr>
          <c:cat>
            <c:numRef>
              <c:f>Sheet1!$A$2:$A$31</c:f>
              <c:numCache>
                <c:formatCode>d\-mmm</c:formatCode>
                <c:ptCount val="30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Sheet1!$C$2:$C$31</c:f>
              <c:numCache>
                <c:formatCode>General</c:formatCode>
                <c:ptCount val="30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1A-449A-B094-BE8C854B59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634688"/>
        <c:axId val="195636224"/>
      </c:areaChart>
      <c:dateAx>
        <c:axId val="195634688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636224"/>
        <c:crosses val="autoZero"/>
        <c:auto val="1"/>
        <c:lblOffset val="100"/>
        <c:baseTimeUnit val="days"/>
      </c:dateAx>
      <c:valAx>
        <c:axId val="1956362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6346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r>
              <a:rPr lang="en-US" b="1" baseline="0" dirty="0" smtClean="0"/>
              <a:t>ALL PLATFORM</a:t>
            </a:r>
            <a:endParaRPr lang="en-US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rgbClr val="C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501234085163829E-2"/>
          <c:y val="6.3744983001819147E-2"/>
          <c:w val="0.96343760815083035"/>
          <c:h val="0.77615283936165391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rgbClr val="FFC000"/>
              </a:solidFill>
            </a:ln>
            <a:effectLst/>
          </c:spPr>
          <c:cat>
            <c:numRef>
              <c:f>Sheet1!$A$2:$A$31</c:f>
              <c:numCache>
                <c:formatCode>d\-mmm</c:formatCode>
                <c:ptCount val="30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2</c:v>
                </c:pt>
                <c:pt idx="1">
                  <c:v>21</c:v>
                </c:pt>
                <c:pt idx="2">
                  <c:v>19</c:v>
                </c:pt>
                <c:pt idx="3">
                  <c:v>28</c:v>
                </c:pt>
                <c:pt idx="4">
                  <c:v>3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4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FF-4B31-8013-24E4620449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Earned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cat>
            <c:numRef>
              <c:f>Sheet1!$A$2:$A$31</c:f>
              <c:numCache>
                <c:formatCode>d\-mmm</c:formatCode>
                <c:ptCount val="30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Sheet1!$C$2:$C$31</c:f>
              <c:numCache>
                <c:formatCode>General</c:formatCode>
                <c:ptCount val="30"/>
                <c:pt idx="0">
                  <c:v>5</c:v>
                </c:pt>
                <c:pt idx="1">
                  <c:v>11</c:v>
                </c:pt>
                <c:pt idx="2">
                  <c:v>4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6</c:v>
                </c:pt>
                <c:pt idx="16">
                  <c:v>2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FF-4B31-8013-24E4620449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840640"/>
        <c:axId val="195846528"/>
      </c:areaChart>
      <c:dateAx>
        <c:axId val="195840640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846528"/>
        <c:crosses val="autoZero"/>
        <c:auto val="1"/>
        <c:lblOffset val="100"/>
        <c:baseTimeUnit val="days"/>
      </c:dateAx>
      <c:valAx>
        <c:axId val="195846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8406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Sheet1!$A$2:$A$31</c:f>
              <c:numCache>
                <c:formatCode>d\-mmm</c:formatCode>
                <c:ptCount val="30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2</c:v>
                </c:pt>
                <c:pt idx="1">
                  <c:v>21</c:v>
                </c:pt>
                <c:pt idx="2">
                  <c:v>19</c:v>
                </c:pt>
                <c:pt idx="3">
                  <c:v>28</c:v>
                </c:pt>
                <c:pt idx="4">
                  <c:v>3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4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44-4389-A529-CBCB36DA6F7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Earned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Sheet1!$A$2:$A$31</c:f>
              <c:numCache>
                <c:formatCode>d\-mmm</c:formatCode>
                <c:ptCount val="30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Sheet1!$C$2:$C$31</c:f>
              <c:numCache>
                <c:formatCode>General</c:formatCode>
                <c:ptCount val="30"/>
                <c:pt idx="0">
                  <c:v>5</c:v>
                </c:pt>
                <c:pt idx="1">
                  <c:v>11</c:v>
                </c:pt>
                <c:pt idx="2">
                  <c:v>4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6</c:v>
                </c:pt>
                <c:pt idx="16">
                  <c:v>2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744-4389-A529-CBCB36DA6F7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5907968"/>
        <c:axId val="195909504"/>
      </c:lineChart>
      <c:dateAx>
        <c:axId val="195907968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909504"/>
        <c:crosses val="autoZero"/>
        <c:auto val="1"/>
        <c:lblOffset val="100"/>
        <c:baseTimeUnit val="days"/>
      </c:dateAx>
      <c:valAx>
        <c:axId val="195909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907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449EF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4">
                  <c:v>1</c:v>
                </c:pt>
              </c:numCache>
            </c:numRef>
          </c:cat>
          <c:val>
            <c:numRef>
              <c:f>Sheet1!$B$2:$B$6</c:f>
              <c:numCache>
                <c:formatCode>0%</c:formatCode>
                <c:ptCount val="5"/>
                <c:pt idx="4">
                  <c:v>0.41791044776119401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12-4D75-AA44-437336B6042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B1231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4">
                  <c:v>1</c:v>
                </c:pt>
              </c:numCache>
            </c:numRef>
          </c:cat>
          <c:val>
            <c:numRef>
              <c:f>Sheet1!$C$2:$C$6</c:f>
              <c:numCache>
                <c:formatCode>0%</c:formatCode>
                <c:ptCount val="5"/>
                <c:pt idx="4">
                  <c:v>5.9701492537313432E-2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12-4D75-AA44-437336B6042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4">
                  <c:v>1</c:v>
                </c:pt>
              </c:numCache>
            </c:numRef>
          </c:cat>
          <c:val>
            <c:numRef>
              <c:f>Sheet1!$D$2:$D$6</c:f>
              <c:numCache>
                <c:formatCode>0%</c:formatCode>
                <c:ptCount val="5"/>
                <c:pt idx="4">
                  <c:v>0.52238805970149249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12-4D75-AA44-437336B6042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40"/>
        <c:overlap val="100"/>
        <c:axId val="1881874991"/>
        <c:axId val="1881872911"/>
      </c:barChart>
      <c:catAx>
        <c:axId val="18818749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1872911"/>
        <c:crosses val="autoZero"/>
        <c:auto val="1"/>
        <c:lblAlgn val="ctr"/>
        <c:lblOffset val="100"/>
        <c:noMultiLvlLbl val="0"/>
      </c:catAx>
      <c:valAx>
        <c:axId val="1881872911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88187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449EF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4">
                  <c:v>1</c:v>
                </c:pt>
              </c:numCache>
            </c:numRef>
          </c:cat>
          <c:val>
            <c:numRef>
              <c:f>Sheet1!$B$2:$B$6</c:f>
              <c:numCache>
                <c:formatCode>0%</c:formatCode>
                <c:ptCount val="5"/>
                <c:pt idx="4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2A-4BAC-AE98-8EFE067BE94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B1231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4">
                  <c:v>1</c:v>
                </c:pt>
              </c:numCache>
            </c:numRef>
          </c:cat>
          <c:val>
            <c:numRef>
              <c:f>Sheet1!$C$2:$C$6</c:f>
              <c:numCache>
                <c:formatCode>0%</c:formatCode>
                <c:ptCount val="5"/>
                <c:pt idx="4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2A-4BAC-AE98-8EFE067BE94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4">
                  <c:v>1</c:v>
                </c:pt>
              </c:numCache>
            </c:numRef>
          </c:cat>
          <c:val>
            <c:numRef>
              <c:f>Sheet1!$D$2:$D$6</c:f>
              <c:numCache>
                <c:formatCode>0%</c:formatCode>
                <c:ptCount val="5"/>
                <c:pt idx="4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2A-4BAC-AE98-8EFE067BE94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40"/>
        <c:overlap val="100"/>
        <c:axId val="1881874991"/>
        <c:axId val="1881872911"/>
      </c:barChart>
      <c:catAx>
        <c:axId val="18818749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1872911"/>
        <c:crosses val="autoZero"/>
        <c:auto val="1"/>
        <c:lblAlgn val="ctr"/>
        <c:lblOffset val="100"/>
        <c:noMultiLvlLbl val="0"/>
      </c:catAx>
      <c:valAx>
        <c:axId val="1881872911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88187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72655729646677E-2"/>
          <c:y val="1.4553377060151147E-2"/>
          <c:w val="0.95668162760368802"/>
          <c:h val="0.9045970234617306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8700842185801897E-3"/>
                  <c:y val="2.9000295548568807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95.1%</a:t>
                    </a:r>
                  </a:p>
                  <a:p>
                    <a:r>
                      <a:rPr lang="en-US" dirty="0" smtClean="0"/>
                      <a:t>(514)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57A4-4C6B-9AD6-AB4C740E786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mtClean="0"/>
                      <a:t>99.5%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7A4-4C6B-9AD6-AB4C740E786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smtClean="0"/>
                      <a:t>79.9%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7A4-4C6B-9AD6-AB4C740E786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7A4-4C6B-9AD6-AB4C740E78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4725072588959543E-7"/>
                  <c:y val="-0.124447151283679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8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dirty="0" smtClean="0">
                        <a:solidFill>
                          <a:schemeClr val="tx1"/>
                        </a:solidFill>
                      </a:rPr>
                      <a:t>4.9%</a:t>
                    </a:r>
                  </a:p>
                  <a:p>
                    <a:pPr>
                      <a:defRPr sz="1800">
                        <a:solidFill>
                          <a:schemeClr val="tx1"/>
                        </a:solidFill>
                      </a:defRPr>
                    </a:pPr>
                    <a:r>
                      <a:rPr lang="en-US" sz="1800" dirty="0" smtClean="0">
                        <a:solidFill>
                          <a:schemeClr val="tx1"/>
                        </a:solidFill>
                      </a:rPr>
                      <a:t>(25)</a:t>
                    </a:r>
                    <a:endParaRPr lang="en-US" sz="1800" dirty="0">
                      <a:solidFill>
                        <a:schemeClr val="tx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57A4-4C6B-9AD6-AB4C740E7867}"/>
                </c:ext>
              </c:extLst>
            </c:dLbl>
            <c:dLbl>
              <c:idx val="2"/>
              <c:layout>
                <c:manualLayout>
                  <c:x val="9.4838308457711448E-2"/>
                  <c:y val="1.6674314531402525E-2"/>
                </c:manualLayout>
              </c:layout>
              <c:tx>
                <c:rich>
                  <a:bodyPr/>
                  <a:lstStyle/>
                  <a:p>
                    <a:r>
                      <a:rPr lang="en-US" smtClean="0">
                        <a:solidFill>
                          <a:srgbClr val="C00000"/>
                        </a:solidFill>
                      </a:rPr>
                      <a:t>0.5%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7A4-4C6B-9AD6-AB4C740E7867}"/>
                </c:ext>
              </c:extLst>
            </c:dLbl>
            <c:dLbl>
              <c:idx val="4"/>
              <c:layout>
                <c:manualLayout>
                  <c:x val="-9.5374295147587926E-2"/>
                  <c:y val="3.7286094276731324E-2"/>
                </c:manualLayout>
              </c:layout>
              <c:tx>
                <c:rich>
                  <a:bodyPr/>
                  <a:lstStyle/>
                  <a:p>
                    <a:r>
                      <a:rPr lang="en-US" smtClean="0">
                        <a:solidFill>
                          <a:srgbClr val="C00000"/>
                        </a:solidFill>
                      </a:rPr>
                      <a:t>20.1%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7A4-4C6B-9AD6-AB4C740E786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7A4-4C6B-9AD6-AB4C740E78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150572032"/>
        <c:axId val="125561088"/>
      </c:barChart>
      <c:catAx>
        <c:axId val="150572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561088"/>
        <c:crosses val="autoZero"/>
        <c:auto val="1"/>
        <c:lblAlgn val="ctr"/>
        <c:lblOffset val="100"/>
        <c:noMultiLvlLbl val="0"/>
      </c:catAx>
      <c:valAx>
        <c:axId val="125561088"/>
        <c:scaling>
          <c:orientation val="minMax"/>
          <c:max val="18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572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00B050"/>
            </a:solidFill>
          </c:spPr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7BD-4CA0-83C5-9BC8CC611C6C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7BD-4CA0-83C5-9BC8CC611C6C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7BD-4CA0-83C5-9BC8CC611C6C}"/>
              </c:ext>
            </c:extLst>
          </c:dPt>
          <c:dLbls>
            <c:dLbl>
              <c:idx val="0"/>
              <c:layout>
                <c:manualLayout>
                  <c:x val="-0.19875556938303868"/>
                  <c:y val="0.13463221619071661"/>
                </c:manualLayout>
              </c:layout>
              <c:tx>
                <c:rich>
                  <a:bodyPr/>
                  <a:lstStyle/>
                  <a:p>
                    <a:fld id="{FF3DA804-FA20-48D9-9940-D461EFF40C97}" type="CATEGORYNAME">
                      <a:rPr lang="en-US" dirty="0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F83308DA-8207-4A55-81B7-EC8D6B8F0C82}" type="PERCENTAGE">
                      <a:rPr lang="en-US" baseline="0" smtClean="0"/>
                      <a:pPr/>
                      <a:t>[PERCENTAGE]</a:t>
                    </a:fld>
                    <a:endParaRPr lang="en-US" baseline="0" dirty="0" smtClean="0"/>
                  </a:p>
                  <a:p>
                    <a:r>
                      <a:rPr lang="en-US" baseline="0" dirty="0" smtClean="0"/>
                      <a:t>(117)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7BD-4CA0-83C5-9BC8CC611C6C}"/>
                </c:ext>
              </c:extLst>
            </c:dLbl>
            <c:dLbl>
              <c:idx val="1"/>
              <c:layout>
                <c:manualLayout>
                  <c:x val="7.260146379906382E-2"/>
                  <c:y val="-1.549529350419449E-2"/>
                </c:manualLayout>
              </c:layout>
              <c:tx>
                <c:rich>
                  <a:bodyPr rot="0" spcFirstLastPara="1" vertOverflow="clip" horzOverflow="clip" vert="horz" wrap="square" lIns="36576" tIns="18288" rIns="36576" bIns="18288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00D1C6F-B9E3-41DF-8451-F63334930AE3}" type="CATEGORYNAME">
                      <a:rPr lang="en-US"/>
                      <a:pPr>
                        <a:defRPr>
                          <a:solidFill>
                            <a:srgbClr val="C00000"/>
                          </a:solidFill>
                        </a:defRPr>
                      </a:pPr>
                      <a:t>[CATEGORY NAME]</a:t>
                    </a:fld>
                    <a:r>
                      <a:rPr lang="en-US" baseline="0" dirty="0"/>
                      <a:t>
</a:t>
                    </a:r>
                    <a:fld id="{D0286092-440B-4979-B81D-3C99B4172A83}" type="PERCENTAGE">
                      <a:rPr lang="en-US" baseline="0" smtClean="0"/>
                      <a:pPr>
                        <a:defRPr>
                          <a:solidFill>
                            <a:srgbClr val="C00000"/>
                          </a:solidFill>
                        </a:defRPr>
                      </a:pPr>
                      <a:t>[PERCENTAGE]</a:t>
                    </a:fld>
                    <a:endParaRPr lang="en-US" baseline="0" dirty="0" smtClean="0"/>
                  </a:p>
                  <a:p>
                    <a:pPr>
                      <a:defRPr>
                        <a:solidFill>
                          <a:srgbClr val="C00000"/>
                        </a:solidFill>
                      </a:defRPr>
                    </a:pPr>
                    <a:r>
                      <a:rPr lang="en-US" baseline="0" dirty="0" smtClean="0"/>
                      <a:t>(48)</a:t>
                    </a:r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7469459189712347"/>
                      <c:h val="0.2818040451945508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7BD-4CA0-83C5-9BC8CC611C6C}"/>
                </c:ext>
              </c:extLst>
            </c:dLbl>
            <c:dLbl>
              <c:idx val="2"/>
              <c:layout>
                <c:manualLayout>
                  <c:x val="0.213516550340109"/>
                  <c:y val="-0.21641797472598179"/>
                </c:manualLayout>
              </c:layout>
              <c:tx>
                <c:rich>
                  <a:bodyPr/>
                  <a:lstStyle/>
                  <a:p>
                    <a:fld id="{450292EA-BFB8-4223-B05D-769705061CC1}" type="CATEGORYNAME">
                      <a:rPr lang="en-US" dirty="0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0E455FEE-F8AA-4B0B-897C-BEAA202B9DBD}" type="PERCENTAGE">
                      <a:rPr lang="en-US" baseline="0" smtClean="0"/>
                      <a:pPr/>
                      <a:t>[PERCENTAGE]</a:t>
                    </a:fld>
                    <a:endParaRPr lang="en-US" baseline="0" dirty="0" smtClean="0"/>
                  </a:p>
                  <a:p>
                    <a:r>
                      <a:rPr lang="en-US" baseline="0" dirty="0" smtClean="0"/>
                      <a:t>(349)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7BD-4CA0-83C5-9BC8CC611C6C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Positive</c:v>
                </c:pt>
                <c:pt idx="1">
                  <c:v>Negative</c:v>
                </c:pt>
                <c:pt idx="2">
                  <c:v>Neutral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0.22700000000000001</c:v>
                </c:pt>
                <c:pt idx="1">
                  <c:v>9.4E-2</c:v>
                </c:pt>
                <c:pt idx="2">
                  <c:v>0.67900000000000005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7BD-4CA0-83C5-9BC8CC611C6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17930402906857"/>
          <c:y val="0.10642485740059546"/>
          <c:w val="0.57900542400162502"/>
          <c:h val="0.849650029728843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BA6-43F4-94C0-A47202EA1864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BA6-43F4-94C0-A47202EA1864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90B4006E-CA0F-4C9E-A22E-DF3DDBF090F5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1B241E5F-610F-4C28-97C6-5786427D5AF7}" type="VALUE">
                      <a:rPr lang="en-US" baseline="0" smtClean="0"/>
                      <a:pPr/>
                      <a:t>[VALUE]</a:t>
                    </a:fld>
                    <a:endParaRPr lang="en-US" baseline="0" smtClean="0"/>
                  </a:p>
                  <a:p>
                    <a:r>
                      <a:rPr lang="en-US" baseline="0" smtClean="0"/>
                      <a:t>(489)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BA6-43F4-94C0-A47202EA1864}"/>
                </c:ext>
              </c:extLst>
            </c:dLbl>
            <c:dLbl>
              <c:idx val="1"/>
              <c:layout>
                <c:manualLayout>
                  <c:x val="-0.17080741215941431"/>
                  <c:y val="3.6937026732062783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A5812C6-D7AA-4623-913D-F507CA619646}" type="CATEGORYNAME">
                      <a:rPr lang="en-US"/>
                      <a:pPr>
                        <a:defRPr>
                          <a:solidFill>
                            <a:schemeClr val="tx1"/>
                          </a:solidFill>
                        </a:defRPr>
                      </a:pPr>
                      <a:t>[CATEGORY NAME]</a:t>
                    </a:fld>
                    <a:r>
                      <a:rPr lang="en-US" baseline="0" dirty="0"/>
                      <a:t>, </a:t>
                    </a:r>
                    <a:fld id="{920A0164-56A2-4C27-BC0F-849A7C0981A7}" type="VALUE">
                      <a:rPr lang="en-US" baseline="0" smtClean="0"/>
                      <a:pPr>
                        <a:defRPr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endParaRPr lang="en-US" baseline="0" dirty="0" smtClean="0"/>
                  </a:p>
                  <a:p>
                    <a:pPr>
                      <a:defRPr>
                        <a:solidFill>
                          <a:schemeClr val="tx1"/>
                        </a:solidFill>
                      </a:defRPr>
                    </a:pPr>
                    <a:r>
                      <a:rPr lang="en-US" baseline="0" dirty="0" smtClean="0"/>
                      <a:t>(25)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BA6-43F4-94C0-A47202EA186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Paid</c:v>
                </c:pt>
                <c:pt idx="1">
                  <c:v>Earned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0.95099999999999996</c:v>
                </c:pt>
                <c:pt idx="1">
                  <c:v>4.9000000000000002E-2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BA6-43F4-94C0-A47202EA1864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524296223701517"/>
          <c:y val="0.10642485740059546"/>
          <c:w val="0.60996213191451998"/>
          <c:h val="0.8430549743067959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2C2-4DAA-B5EB-292B016A06D2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2C2-4DAA-B5EB-292B016A06D2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2ED0E059-AFA5-41C7-8AEA-AF163DDFFDCB}" type="CATEGORYNAME">
                      <a:rPr lang="en-US" smtClean="0"/>
                      <a:pPr/>
                      <a:t>[CATEGORY NAME]</a:t>
                    </a:fld>
                    <a:r>
                      <a:rPr lang="en-US" baseline="0" smtClean="0"/>
                      <a:t> </a:t>
                    </a:r>
                    <a:fld id="{DDFF2733-40C0-47A0-9574-69C4F5A22233}" type="VALUE">
                      <a:rPr lang="en-US" baseline="0" smtClean="0"/>
                      <a:pPr/>
                      <a:t>[VALUE]</a:t>
                    </a:fld>
                    <a:endParaRPr lang="en-US" baseline="0" smtClean="0"/>
                  </a:p>
                  <a:p>
                    <a:r>
                      <a:rPr lang="en-US" baseline="0" smtClean="0"/>
                      <a:t>(4,634)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2C2-4DAA-B5EB-292B016A06D2}"/>
                </c:ext>
              </c:extLst>
            </c:dLbl>
            <c:dLbl>
              <c:idx val="1"/>
              <c:layout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6AC5FB2-563C-480B-995A-2C026AE5727D}" type="CATEGORYNAME">
                      <a:rPr lang="en-US" smtClean="0">
                        <a:solidFill>
                          <a:schemeClr val="tx1"/>
                        </a:solidFill>
                      </a:rPr>
                      <a:pPr>
                        <a:defRPr>
                          <a:solidFill>
                            <a:schemeClr val="tx1"/>
                          </a:solidFill>
                        </a:defRPr>
                      </a:pPr>
                      <a:t>[CATEGORY NAME]</a:t>
                    </a:fld>
                    <a:fld id="{1C99AC9D-0EFA-43DB-A6AF-938FC6CE02A9}" type="VALUE">
                      <a:rPr lang="en-US" baseline="0" smtClean="0">
                        <a:solidFill>
                          <a:schemeClr val="tx1"/>
                        </a:solidFill>
                      </a:rPr>
                      <a:pPr>
                        <a:defRPr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endParaRPr lang="en-US" baseline="0" smtClean="0">
                      <a:solidFill>
                        <a:schemeClr val="tx1"/>
                      </a:solidFill>
                    </a:endParaRPr>
                  </a:p>
                  <a:p>
                    <a:pPr>
                      <a:defRPr>
                        <a:solidFill>
                          <a:schemeClr val="tx1"/>
                        </a:solidFill>
                      </a:defRPr>
                    </a:pPr>
                    <a:r>
                      <a:rPr lang="en-US" baseline="0" smtClean="0">
                        <a:solidFill>
                          <a:schemeClr val="tx1"/>
                        </a:solidFill>
                      </a:rPr>
                      <a:t>(42)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2C2-4DAA-B5EB-292B016A06D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Paid</c:v>
                </c:pt>
                <c:pt idx="1">
                  <c:v>Earned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0.99099999999999999</c:v>
                </c:pt>
                <c:pt idx="1">
                  <c:v>8.9999999999999993E-3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2C2-4DAA-B5EB-292B016A06D2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 smtClean="0">
                <a:solidFill>
                  <a:srgbClr val="C00000"/>
                </a:solidFill>
              </a:rPr>
              <a:t>SENTIMENT BY PLATFORM</a:t>
            </a:r>
            <a:endParaRPr lang="en-US" sz="2000" b="1" dirty="0">
              <a:solidFill>
                <a:srgbClr val="C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rgbClr val="C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375639942389008"/>
          <c:y val="0.12195349047791994"/>
          <c:w val="0.8236856826240192"/>
          <c:h val="0.8033960395942153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449EF7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7087805523545043E-3"/>
                  <c:y val="4.9999655514183531E-3"/>
                </c:manualLayout>
              </c:layout>
              <c:tx>
                <c:rich>
                  <a:bodyPr/>
                  <a:lstStyle/>
                  <a:p>
                    <a:fld id="{649B0F9C-F833-48C0-B8DB-16862C779DE1}" type="VALUE">
                      <a:rPr lang="en-US" smtClean="0"/>
                      <a:pPr/>
                      <a:t>[VALUE]</a:t>
                    </a:fld>
                    <a:endParaRPr lang="en-US" dirty="0" smtClean="0"/>
                  </a:p>
                  <a:p>
                    <a:r>
                      <a:rPr lang="en-US" dirty="0" smtClean="0"/>
                      <a:t>(</a:t>
                    </a:r>
                    <a:r>
                      <a:rPr lang="en-US" dirty="0" smtClean="0"/>
                      <a:t>549)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BB48-4D61-8915-58B7AAA36906}"/>
                </c:ext>
              </c:extLst>
            </c:dLbl>
            <c:dLbl>
              <c:idx val="1"/>
              <c:layout>
                <c:manualLayout>
                  <c:x val="-1.5552811838163564E-3"/>
                  <c:y val="-0.10249929380407817"/>
                </c:manualLayout>
              </c:layout>
              <c:tx>
                <c:rich>
                  <a:bodyPr/>
                  <a:lstStyle/>
                  <a:p>
                    <a:fld id="{A48993B8-D238-476E-A115-9F3778191D64}" type="VALUE">
                      <a:rPr lang="en-US" smtClean="0"/>
                      <a:pPr/>
                      <a:t>[VALUE]</a:t>
                    </a:fld>
                    <a:endParaRPr lang="en-US" dirty="0" smtClean="0"/>
                  </a:p>
                  <a:p>
                    <a:r>
                      <a:rPr lang="en-US" dirty="0" smtClean="0"/>
                      <a:t>(1)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B9EB-4902-82F9-24FAFB6A62E6}"/>
                </c:ext>
              </c:extLst>
            </c:dLbl>
            <c:dLbl>
              <c:idx val="2"/>
              <c:layout>
                <c:manualLayout>
                  <c:x val="-1.6772460550922824E-3"/>
                  <c:y val="-9.9999311028367982E-3"/>
                </c:manualLayout>
              </c:layout>
              <c:tx>
                <c:rich>
                  <a:bodyPr/>
                  <a:lstStyle/>
                  <a:p>
                    <a:fld id="{1A04228B-0FA2-4AC8-AC64-D891029F579C}" type="VALUE">
                      <a:rPr lang="en-US" smtClean="0"/>
                      <a:pPr/>
                      <a:t>[VALUE]</a:t>
                    </a:fld>
                    <a:endParaRPr lang="en-US" dirty="0" smtClean="0"/>
                  </a:p>
                  <a:p>
                    <a:r>
                      <a:rPr lang="en-US" dirty="0" smtClean="0"/>
                      <a:t>(</a:t>
                    </a:r>
                    <a:r>
                      <a:rPr lang="en-US" dirty="0" smtClean="0"/>
                      <a:t>133)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3C0F-41A6-BDCD-A1C92335861B}"/>
                </c:ext>
              </c:extLst>
            </c:dLbl>
            <c:dLbl>
              <c:idx val="3"/>
              <c:layout>
                <c:manualLayout>
                  <c:x val="-1.0063170828531757E-2"/>
                  <c:y val="1.749987942996446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B48-4D61-8915-58B7AAA36906}"/>
                </c:ext>
              </c:extLst>
            </c:dLbl>
            <c:dLbl>
              <c:idx val="4"/>
              <c:layout>
                <c:manualLayout>
                  <c:x val="-5.0315854142658784E-3"/>
                  <c:y val="2.9999793308510669E-2"/>
                </c:manualLayout>
              </c:layout>
              <c:tx>
                <c:rich>
                  <a:bodyPr/>
                  <a:lstStyle/>
                  <a:p>
                    <a:fld id="{64BEC5B9-23FA-4EF2-B7F2-4B28ECC7DDEF}" type="VALUE">
                      <a:rPr lang="en-US" smtClean="0"/>
                      <a:pPr/>
                      <a:t>[VALUE]</a:t>
                    </a:fld>
                    <a:endParaRPr lang="en-US" dirty="0" smtClean="0"/>
                  </a:p>
                  <a:p>
                    <a:r>
                      <a:rPr lang="en-US" dirty="0" smtClean="0"/>
                      <a:t>(124)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BB48-4D61-8915-58B7AAA369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0.17199999999999999</c:v>
                </c:pt>
                <c:pt idx="1">
                  <c:v>1</c:v>
                </c:pt>
                <c:pt idx="2">
                  <c:v>0.32100000000000001</c:v>
                </c:pt>
                <c:pt idx="4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26-4795-9F97-CDBD6A6DDE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B12218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7516683758431251E-2"/>
                  <c:y val="-4.4999689962766001E-2"/>
                </c:manualLayout>
              </c:layout>
              <c:tx>
                <c:rich>
                  <a:bodyPr/>
                  <a:lstStyle/>
                  <a:p>
                    <a:fld id="{58A40748-7D84-4CDA-BBEA-A5DA59A85458}" type="VALUE">
                      <a:rPr lang="en-US" smtClean="0"/>
                      <a:pPr/>
                      <a:t>[VALUE]</a:t>
                    </a:fld>
                    <a:endParaRPr lang="en-US" dirty="0" smtClean="0"/>
                  </a:p>
                  <a:p>
                    <a:r>
                      <a:rPr lang="en-US" dirty="0" smtClean="0"/>
                      <a:t>(</a:t>
                    </a:r>
                    <a:r>
                      <a:rPr lang="en-US" dirty="0" smtClean="0"/>
                      <a:t>105)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B48-4D61-8915-58B7AAA36906}"/>
                </c:ext>
              </c:extLst>
            </c:dLbl>
            <c:dLbl>
              <c:idx val="2"/>
              <c:layout>
                <c:manualLayout>
                  <c:x val="-2.7529701584402904E-3"/>
                  <c:y val="-4.9999655514184451E-3"/>
                </c:manualLayout>
              </c:layout>
              <c:tx>
                <c:rich>
                  <a:bodyPr/>
                  <a:lstStyle/>
                  <a:p>
                    <a:fld id="{2480D492-546D-4C37-A6D3-95FE562A1CB7}" type="VALUE">
                      <a:rPr lang="en-US" smtClean="0"/>
                      <a:pPr/>
                      <a:t>[VALUE]</a:t>
                    </a:fld>
                    <a:endParaRPr lang="en-US" dirty="0" smtClean="0"/>
                  </a:p>
                  <a:p>
                    <a:r>
                      <a:rPr lang="en-US" dirty="0" smtClean="0"/>
                      <a:t>(56)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C0F-41A6-BDCD-A1C92335861B}"/>
                </c:ext>
              </c:extLst>
            </c:dLbl>
            <c:dLbl>
              <c:idx val="3"/>
              <c:layout>
                <c:manualLayout>
                  <c:x val="-8.2677278174653424E-2"/>
                  <c:y val="-0.1099992421312057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B48-4D61-8915-58B7AAA36906}"/>
                </c:ext>
              </c:extLst>
            </c:dLbl>
            <c:dLbl>
              <c:idx val="4"/>
              <c:layout>
                <c:manualLayout>
                  <c:x val="7.8104317283811439E-2"/>
                  <c:y val="2.4999827757091996E-3"/>
                </c:manualLayout>
              </c:layout>
              <c:tx>
                <c:rich>
                  <a:bodyPr/>
                  <a:lstStyle/>
                  <a:p>
                    <a:fld id="{DC222FC0-ADEC-4DE6-92E1-9B9E2D9D848A}" type="VALUE">
                      <a:rPr lang="en-US" smtClean="0"/>
                      <a:pPr/>
                      <a:t>[VALUE]</a:t>
                    </a:fld>
                    <a:endParaRPr lang="en-US" dirty="0" smtClean="0"/>
                  </a:p>
                  <a:p>
                    <a:r>
                      <a:rPr lang="en-US" dirty="0" smtClean="0"/>
                      <a:t>(</a:t>
                    </a:r>
                    <a:r>
                      <a:rPr lang="en-US" dirty="0" smtClean="0"/>
                      <a:t>11)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BB48-4D61-8915-58B7AAA369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3.3000000000000002E-2</c:v>
                </c:pt>
                <c:pt idx="2">
                  <c:v>0.13600000000000001</c:v>
                </c:pt>
                <c:pt idx="4">
                  <c:v>7.0999999999999994E-2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26-4795-9F97-CDBD6A6DDE3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6771951380885955E-3"/>
                  <c:y val="2.4999827757091766E-3"/>
                </c:manualLayout>
              </c:layout>
              <c:tx>
                <c:rich>
                  <a:bodyPr/>
                  <a:lstStyle/>
                  <a:p>
                    <a:fld id="{6DD15FFD-1D47-460F-BFA9-95A8EFCBE722}" type="VALUE">
                      <a:rPr lang="en-US" smtClean="0"/>
                      <a:pPr/>
                      <a:t>[VALUE]</a:t>
                    </a:fld>
                    <a:endParaRPr lang="en-US" dirty="0" smtClean="0"/>
                  </a:p>
                  <a:p>
                    <a:r>
                      <a:rPr lang="en-US" dirty="0" smtClean="0"/>
                      <a:t>(</a:t>
                    </a:r>
                    <a:r>
                      <a:rPr lang="en-US" dirty="0" smtClean="0"/>
                      <a:t>2,539)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B48-4D61-8915-58B7AAA36906}"/>
                </c:ext>
              </c:extLst>
            </c:dLbl>
            <c:dLbl>
              <c:idx val="2"/>
              <c:layout>
                <c:manualLayout>
                  <c:x val="-5.03158541426594E-3"/>
                  <c:y val="3.4999758859929113E-2"/>
                </c:manualLayout>
              </c:layout>
              <c:tx>
                <c:rich>
                  <a:bodyPr/>
                  <a:lstStyle/>
                  <a:p>
                    <a:fld id="{337084D1-6408-49DD-9C11-E717EDE103F2}" type="VALUE">
                      <a:rPr lang="en-US" smtClean="0"/>
                      <a:pPr/>
                      <a:t>[VALUE]</a:t>
                    </a:fld>
                    <a:endParaRPr lang="en-US" dirty="0" smtClean="0"/>
                  </a:p>
                  <a:p>
                    <a:r>
                      <a:rPr lang="en-US" dirty="0" smtClean="0"/>
                      <a:t>(</a:t>
                    </a:r>
                    <a:r>
                      <a:rPr lang="en-US" dirty="0" smtClean="0"/>
                      <a:t>225)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3C0F-41A6-BDCD-A1C92335861B}"/>
                </c:ext>
              </c:extLst>
            </c:dLbl>
            <c:dLbl>
              <c:idx val="3"/>
              <c:layout>
                <c:manualLayout>
                  <c:x val="-5.0315854142658784E-3"/>
                  <c:y val="5.2499638289893673E-2"/>
                </c:manualLayout>
              </c:layout>
              <c:tx>
                <c:rich>
                  <a:bodyPr/>
                  <a:lstStyle/>
                  <a:p>
                    <a:fld id="{324F2D57-78A2-4DAF-957F-C7C6FB320F9C}" type="VALUE">
                      <a:rPr lang="en-US" smtClean="0"/>
                      <a:pPr/>
                      <a:t>[VALUE]</a:t>
                    </a:fld>
                    <a:endParaRPr lang="en-US" dirty="0" smtClean="0"/>
                  </a:p>
                  <a:p>
                    <a:r>
                      <a:rPr lang="en-US" dirty="0" smtClean="0"/>
                      <a:t>(1)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BB48-4D61-8915-58B7AAA36906}"/>
                </c:ext>
              </c:extLst>
            </c:dLbl>
            <c:dLbl>
              <c:idx val="4"/>
              <c:layout>
                <c:manualLayout>
                  <c:x val="-5.0315854142658784E-3"/>
                  <c:y val="-9.9999311028368901E-3"/>
                </c:manualLayout>
              </c:layout>
              <c:tx>
                <c:rich>
                  <a:bodyPr/>
                  <a:lstStyle/>
                  <a:p>
                    <a:fld id="{CCD9B09A-AC8D-4224-8386-46FBCA8308A2}" type="VALUE">
                      <a:rPr lang="en-US" smtClean="0"/>
                      <a:pPr/>
                      <a:t>[VALUE]</a:t>
                    </a:fld>
                    <a:endParaRPr lang="en-US" dirty="0" smtClean="0"/>
                  </a:p>
                  <a:p>
                    <a:r>
                      <a:rPr lang="en-US" dirty="0" smtClean="0"/>
                      <a:t>(20</a:t>
                    </a:r>
                    <a:r>
                      <a:rPr lang="en-US" dirty="0" smtClean="0"/>
                      <a:t>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BB48-4D61-8915-58B7AAA369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Sheet1!$D$2:$D$6</c:f>
              <c:numCache>
                <c:formatCode>0.0%</c:formatCode>
                <c:ptCount val="5"/>
                <c:pt idx="0">
                  <c:v>0.79500000000000004</c:v>
                </c:pt>
                <c:pt idx="2">
                  <c:v>0.54300000000000004</c:v>
                </c:pt>
                <c:pt idx="3">
                  <c:v>1</c:v>
                </c:pt>
                <c:pt idx="4">
                  <c:v>0.129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F26-4795-9F97-CDBD6A6DDE3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100"/>
        <c:axId val="112964736"/>
        <c:axId val="112966272"/>
      </c:barChart>
      <c:catAx>
        <c:axId val="11296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966272"/>
        <c:crosses val="autoZero"/>
        <c:auto val="1"/>
        <c:lblAlgn val="ctr"/>
        <c:lblOffset val="100"/>
        <c:noMultiLvlLbl val="0"/>
      </c:catAx>
      <c:valAx>
        <c:axId val="112966272"/>
        <c:scaling>
          <c:orientation val="minMax"/>
          <c:max val="1"/>
        </c:scaling>
        <c:delete val="0"/>
        <c:axPos val="l"/>
        <c:numFmt formatCode="0.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964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72655729646677E-2"/>
          <c:y val="1.4553377060151147E-2"/>
          <c:w val="0.95668162760368802"/>
          <c:h val="0.9045970234617306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3684D7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1033482164550326"/>
                  <c:y val="-3.745920412464181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22.7%</a:t>
                    </a:r>
                  </a:p>
                  <a:p>
                    <a:r>
                      <a:rPr lang="en-US" dirty="0" smtClean="0"/>
                      <a:t>(117)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E54B-48A1-AE26-03C9842BBE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B1231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Sheet1!$B$2:$B$6</c:f>
              <c:numCache>
                <c:formatCode>0</c:formatCode>
                <c:ptCount val="5"/>
                <c:pt idx="0">
                  <c:v>116.678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37-4B3A-B781-62C0D6D773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B12318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178153057705498"/>
                  <c:y val="-0.16107457773595987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9.4%</a:t>
                    </a:r>
                  </a:p>
                  <a:p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(48)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B595-4259-A8C6-5202863AC9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Sheet1!$C$2:$C$6</c:f>
              <c:numCache>
                <c:formatCode>0</c:formatCode>
                <c:ptCount val="5"/>
                <c:pt idx="0">
                  <c:v>48.316000000000003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37-4B3A-B781-62C0D6D773C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8700842185801554E-3"/>
                  <c:y val="-0.19478786144813748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67.9%</a:t>
                    </a:r>
                  </a:p>
                  <a:p>
                    <a:r>
                      <a:rPr lang="en-US" dirty="0" smtClean="0"/>
                      <a:t>(349)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D5EF-4516-81ED-47850A1F0B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B1231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Sheet1!$D$2:$D$6</c:f>
              <c:numCache>
                <c:formatCode>0</c:formatCode>
                <c:ptCount val="5"/>
                <c:pt idx="0">
                  <c:v>349.00600000000003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337-4B3A-B781-62C0D6D773C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100"/>
        <c:axId val="151035904"/>
        <c:axId val="153617536"/>
      </c:barChart>
      <c:catAx>
        <c:axId val="151035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B12318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617536"/>
        <c:crosses val="autoZero"/>
        <c:auto val="1"/>
        <c:lblAlgn val="ctr"/>
        <c:lblOffset val="100"/>
        <c:noMultiLvlLbl val="0"/>
      </c:catAx>
      <c:valAx>
        <c:axId val="153617536"/>
        <c:scaling>
          <c:orientation val="minMax"/>
          <c:max val="1500"/>
          <c:min val="0"/>
        </c:scaling>
        <c:delete val="0"/>
        <c:axPos val="l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rgbClr val="B12318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035904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rgbClr val="B12318"/>
          </a:solidFill>
        </a:defRPr>
      </a:pPr>
      <a:endParaRPr lang="en-US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72655729646677E-2"/>
          <c:y val="5.7222597763843891E-2"/>
          <c:w val="0.95668162760368802"/>
          <c:h val="0.814602612215721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8700842185801726E-3"/>
                  <c:y val="6.2143384381094458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99.1%</a:t>
                    </a:r>
                  </a:p>
                  <a:p>
                    <a:r>
                      <a:rPr lang="en-US" dirty="0" smtClean="0"/>
                      <a:t>(4,634)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CC1F-4D11-A29F-C41FB15B5B1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mtClean="0"/>
                      <a:t>99.5%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C1F-4D11-A29F-C41FB15B5B1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smtClean="0"/>
                      <a:t>79.9%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C1F-4D11-A29F-C41FB15B5B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4634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C1F-4D11-A29F-C41FB15B5B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6102526557404494E-3"/>
                  <c:y val="-0.12024086462631019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0.9%</a:t>
                    </a:r>
                  </a:p>
                  <a:p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(42)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CC1F-4D11-A29F-C41FB15B5B16}"/>
                </c:ext>
              </c:extLst>
            </c:dLbl>
            <c:dLbl>
              <c:idx val="2"/>
              <c:layout>
                <c:manualLayout>
                  <c:x val="9.4838308457711448E-2"/>
                  <c:y val="1.6674314531402525E-2"/>
                </c:manualLayout>
              </c:layout>
              <c:tx>
                <c:rich>
                  <a:bodyPr/>
                  <a:lstStyle/>
                  <a:p>
                    <a:r>
                      <a:rPr lang="en-US" smtClean="0">
                        <a:solidFill>
                          <a:srgbClr val="C00000"/>
                        </a:solidFill>
                      </a:rPr>
                      <a:t>0.5%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C1F-4D11-A29F-C41FB15B5B16}"/>
                </c:ext>
              </c:extLst>
            </c:dLbl>
            <c:dLbl>
              <c:idx val="4"/>
              <c:layout>
                <c:manualLayout>
                  <c:x val="-9.5374295147587926E-2"/>
                  <c:y val="3.7286094276731324E-2"/>
                </c:manualLayout>
              </c:layout>
              <c:tx>
                <c:rich>
                  <a:bodyPr/>
                  <a:lstStyle/>
                  <a:p>
                    <a:r>
                      <a:rPr lang="en-US" smtClean="0">
                        <a:solidFill>
                          <a:srgbClr val="C00000"/>
                        </a:solidFill>
                      </a:rPr>
                      <a:t>20.1%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C1F-4D11-A29F-C41FB15B5B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C1F-4D11-A29F-C41FB15B5B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154018816"/>
        <c:axId val="152288576"/>
      </c:barChart>
      <c:catAx>
        <c:axId val="154018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288576"/>
        <c:crosses val="autoZero"/>
        <c:auto val="1"/>
        <c:lblAlgn val="ctr"/>
        <c:lblOffset val="100"/>
        <c:noMultiLvlLbl val="0"/>
      </c:catAx>
      <c:valAx>
        <c:axId val="152288576"/>
        <c:scaling>
          <c:orientation val="minMax"/>
          <c:max val="70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018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17930402906857"/>
          <c:y val="0.10642485740059546"/>
          <c:w val="0.57900542400162502"/>
          <c:h val="0.849650029728843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9FF-4BF4-951B-9A2AB1BF0705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9FF-4BF4-951B-9A2AB1BF0705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Paid
</a:t>
                    </a:r>
                    <a:r>
                      <a:rPr lang="en-US" smtClean="0"/>
                      <a:t>83.5%</a:t>
                    </a:r>
                  </a:p>
                  <a:p>
                    <a:r>
                      <a:rPr lang="en-US" smtClean="0"/>
                      <a:t>(1230)</a:t>
                    </a:r>
                    <a:endParaRPr lang="en-US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C9FF-4BF4-951B-9A2AB1BF0705}"/>
                </c:ext>
              </c:extLst>
            </c:dLbl>
            <c:dLbl>
              <c:idx val="1"/>
              <c:layout>
                <c:manualLayout>
                  <c:x val="0.13233951156130425"/>
                  <c:y val="0.1447532128688947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>
                        <a:solidFill>
                          <a:schemeClr val="tx1"/>
                        </a:solidFill>
                      </a:rPr>
                      <a:t>Earned
</a:t>
                    </a:r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16.5%</a:t>
                    </a:r>
                  </a:p>
                  <a:p>
                    <a:pPr>
                      <a:defRPr>
                        <a:solidFill>
                          <a:schemeClr val="tx1"/>
                        </a:solidFill>
                      </a:defRPr>
                    </a:pPr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(243)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3-C9FF-4BF4-951B-9A2AB1BF070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Paid</c:v>
                </c:pt>
                <c:pt idx="1">
                  <c:v>Earned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0.83499999999999996</c:v>
                </c:pt>
                <c:pt idx="1">
                  <c:v>0.16500000000000001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9FF-4BF4-951B-9A2AB1BF07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524296223701517"/>
          <c:y val="0.10642485740059546"/>
          <c:w val="0.60996213191451998"/>
          <c:h val="0.8430549743067959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4BC-4084-881F-A17284FD976C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4BC-4084-881F-A17284FD976C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Paid
</a:t>
                    </a:r>
                    <a:r>
                      <a:rPr lang="en-US" smtClean="0"/>
                      <a:t>88.6%</a:t>
                    </a:r>
                  </a:p>
                  <a:p>
                    <a:r>
                      <a:rPr lang="en-US" smtClean="0"/>
                      <a:t>(5361)</a:t>
                    </a:r>
                    <a:endParaRPr lang="en-US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54BC-4084-881F-A17284FD976C}"/>
                </c:ext>
              </c:extLst>
            </c:dLbl>
            <c:dLbl>
              <c:idx val="1"/>
              <c:layout>
                <c:manualLayout>
                  <c:x val="0.13775625110048578"/>
                  <c:y val="0.15773108712610598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>
                        <a:solidFill>
                          <a:schemeClr val="tx1"/>
                        </a:solidFill>
                      </a:rPr>
                      <a:t>Earned
</a:t>
                    </a:r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11.4%</a:t>
                    </a:r>
                  </a:p>
                  <a:p>
                    <a:pPr>
                      <a:defRPr>
                        <a:solidFill>
                          <a:schemeClr val="tx1"/>
                        </a:solidFill>
                      </a:defRPr>
                    </a:pPr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(689)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3-54BC-4084-881F-A17284FD97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Paid</c:v>
                </c:pt>
                <c:pt idx="1">
                  <c:v>Earned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0.83499999999999996</c:v>
                </c:pt>
                <c:pt idx="1">
                  <c:v>0.16500000000000001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4BC-4084-881F-A17284FD97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00B050"/>
            </a:solidFill>
          </c:spPr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3E5-4066-8541-D68736956E2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3E5-4066-8541-D68736956E23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3E5-4066-8541-D68736956E23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Positive
</a:t>
                    </a:r>
                    <a:r>
                      <a:rPr lang="en-US" smtClean="0"/>
                      <a:t>41.3%</a:t>
                    </a:r>
                  </a:p>
                  <a:p>
                    <a:r>
                      <a:rPr lang="en-US" smtClean="0"/>
                      <a:t>(608)</a:t>
                    </a:r>
                    <a:endParaRPr lang="en-US"/>
                  </a:p>
                </c:rich>
              </c:tx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23E5-4066-8541-D68736956E23}"/>
                </c:ext>
              </c:extLst>
            </c:dLbl>
            <c:dLbl>
              <c:idx val="1"/>
              <c:layout>
                <c:manualLayout>
                  <c:x val="7.260146379906382E-2"/>
                  <c:y val="-1.549529350419449E-2"/>
                </c:manualLayout>
              </c:layout>
              <c:tx>
                <c:rich>
                  <a:bodyPr rot="0" spcFirstLastPara="1" vertOverflow="clip" horzOverflow="clip" vert="horz" wrap="square" lIns="36576" tIns="18288" rIns="36576" bIns="18288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Negative
</a:t>
                    </a:r>
                    <a:r>
                      <a:rPr lang="en-US" smtClean="0"/>
                      <a:t>4.9%</a:t>
                    </a:r>
                  </a:p>
                  <a:p>
                    <a:pPr>
                      <a:defRPr>
                        <a:solidFill>
                          <a:srgbClr val="C00000"/>
                        </a:solidFill>
                      </a:defRPr>
                    </a:pPr>
                    <a:r>
                      <a:rPr lang="en-US" smtClean="0"/>
                      <a:t>(72)</a:t>
                    </a:r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7469459189712347"/>
                      <c:h val="0.2818040451945508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23E5-4066-8541-D68736956E23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Neutral
</a:t>
                    </a:r>
                    <a:r>
                      <a:rPr lang="en-US" smtClean="0"/>
                      <a:t>53.8%</a:t>
                    </a:r>
                  </a:p>
                  <a:p>
                    <a:r>
                      <a:rPr lang="en-US" smtClean="0"/>
                      <a:t>(792)</a:t>
                    </a:r>
                    <a:endParaRPr lang="en-US"/>
                  </a:p>
                </c:rich>
              </c:tx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23E5-4066-8541-D68736956E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Positive</c:v>
                </c:pt>
                <c:pt idx="1">
                  <c:v>Negative</c:v>
                </c:pt>
                <c:pt idx="2">
                  <c:v>Neutral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0.41099999999999998</c:v>
                </c:pt>
                <c:pt idx="1">
                  <c:v>4.9000000000000002E-2</c:v>
                </c:pt>
                <c:pt idx="2">
                  <c:v>0.53800000000000003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3E5-4066-8541-D68736956E23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72655729646677E-2"/>
          <c:y val="1.4553377060151147E-2"/>
          <c:w val="0.95668162760368802"/>
          <c:h val="0.9045970234617306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8700842185801897E-3"/>
                  <c:y val="2.9000295548568807E-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83.5%</a:t>
                    </a:r>
                  </a:p>
                  <a:p>
                    <a:r>
                      <a:rPr lang="en-US" smtClean="0"/>
                      <a:t>(1230)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9EED-4B1D-8208-6D3855DD760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mtClean="0"/>
                      <a:t>99.5%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EED-4B1D-8208-6D3855DD760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smtClean="0"/>
                      <a:t>79.9%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EED-4B1D-8208-6D3855DD76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EED-4B1D-8208-6D3855DD76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6103999064663389E-3"/>
                  <c:y val="-0.1327329500118415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8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smtClean="0">
                        <a:solidFill>
                          <a:schemeClr val="tx1"/>
                        </a:solidFill>
                      </a:rPr>
                      <a:t>16.5%</a:t>
                    </a:r>
                  </a:p>
                  <a:p>
                    <a:pPr>
                      <a:defRPr sz="1800">
                        <a:solidFill>
                          <a:schemeClr val="tx1"/>
                        </a:solidFill>
                      </a:defRPr>
                    </a:pPr>
                    <a:r>
                      <a:rPr lang="en-US" sz="1800" smtClean="0">
                        <a:solidFill>
                          <a:schemeClr val="tx1"/>
                        </a:solidFill>
                      </a:rPr>
                      <a:t>(243)</a:t>
                    </a:r>
                    <a:endParaRPr lang="en-US" sz="1800" dirty="0">
                      <a:solidFill>
                        <a:schemeClr val="tx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9EED-4B1D-8208-6D3855DD7606}"/>
                </c:ext>
              </c:extLst>
            </c:dLbl>
            <c:dLbl>
              <c:idx val="2"/>
              <c:layout>
                <c:manualLayout>
                  <c:x val="9.4838308457711448E-2"/>
                  <c:y val="1.6674314531402525E-2"/>
                </c:manualLayout>
              </c:layout>
              <c:tx>
                <c:rich>
                  <a:bodyPr/>
                  <a:lstStyle/>
                  <a:p>
                    <a:r>
                      <a:rPr lang="en-US" smtClean="0">
                        <a:solidFill>
                          <a:srgbClr val="C00000"/>
                        </a:solidFill>
                      </a:rPr>
                      <a:t>0.5%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EED-4B1D-8208-6D3855DD7606}"/>
                </c:ext>
              </c:extLst>
            </c:dLbl>
            <c:dLbl>
              <c:idx val="4"/>
              <c:layout>
                <c:manualLayout>
                  <c:x val="-9.5374295147587926E-2"/>
                  <c:y val="3.7286094276731324E-2"/>
                </c:manualLayout>
              </c:layout>
              <c:tx>
                <c:rich>
                  <a:bodyPr/>
                  <a:lstStyle/>
                  <a:p>
                    <a:r>
                      <a:rPr lang="en-US" smtClean="0">
                        <a:solidFill>
                          <a:srgbClr val="C00000"/>
                        </a:solidFill>
                      </a:rPr>
                      <a:t>20.1%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EED-4B1D-8208-6D3855DD76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EED-4B1D-8208-6D3855DD76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150572032"/>
        <c:axId val="125561088"/>
      </c:barChart>
      <c:catAx>
        <c:axId val="150572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561088"/>
        <c:crosses val="autoZero"/>
        <c:auto val="1"/>
        <c:lblAlgn val="ctr"/>
        <c:lblOffset val="100"/>
        <c:noMultiLvlLbl val="0"/>
      </c:catAx>
      <c:valAx>
        <c:axId val="125561088"/>
        <c:scaling>
          <c:orientation val="minMax"/>
          <c:max val="18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572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72655729646677E-2"/>
          <c:y val="5.7222597763843891E-2"/>
          <c:w val="0.95668162760368802"/>
          <c:h val="0.814602612215721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8700842185801726E-3"/>
                  <c:y val="6.2143384381094458E-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88.6%</a:t>
                    </a:r>
                  </a:p>
                  <a:p>
                    <a:r>
                      <a:rPr lang="en-US" smtClean="0"/>
                      <a:t>(5361)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611A-4986-B329-F51DDAA31D4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mtClean="0"/>
                      <a:t>99.5%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11A-4986-B329-F51DDAA31D4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smtClean="0"/>
                      <a:t>79.9%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11A-4986-B329-F51DDAA31D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5361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1A-4986-B329-F51DDAA31D4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6102526557404494E-3"/>
                  <c:y val="-0.12024086462631019"/>
                </c:manualLayout>
              </c:layout>
              <c:tx>
                <c:rich>
                  <a:bodyPr/>
                  <a:lstStyle/>
                  <a:p>
                    <a:r>
                      <a:rPr lang="en-US" smtClean="0">
                        <a:solidFill>
                          <a:schemeClr val="tx1"/>
                        </a:solidFill>
                      </a:rPr>
                      <a:t>11.4%</a:t>
                    </a:r>
                  </a:p>
                  <a:p>
                    <a:r>
                      <a:rPr lang="en-US" smtClean="0">
                        <a:solidFill>
                          <a:schemeClr val="tx1"/>
                        </a:solidFill>
                      </a:rPr>
                      <a:t>(698)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611A-4986-B329-F51DDAA31D4E}"/>
                </c:ext>
              </c:extLst>
            </c:dLbl>
            <c:dLbl>
              <c:idx val="2"/>
              <c:layout>
                <c:manualLayout>
                  <c:x val="9.4838308457711448E-2"/>
                  <c:y val="1.6674314531402525E-2"/>
                </c:manualLayout>
              </c:layout>
              <c:tx>
                <c:rich>
                  <a:bodyPr/>
                  <a:lstStyle/>
                  <a:p>
                    <a:r>
                      <a:rPr lang="en-US" smtClean="0">
                        <a:solidFill>
                          <a:srgbClr val="C00000"/>
                        </a:solidFill>
                      </a:rPr>
                      <a:t>0.5%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11A-4986-B329-F51DDAA31D4E}"/>
                </c:ext>
              </c:extLst>
            </c:dLbl>
            <c:dLbl>
              <c:idx val="4"/>
              <c:layout>
                <c:manualLayout>
                  <c:x val="-9.5374295147587926E-2"/>
                  <c:y val="3.7286094276731324E-2"/>
                </c:manualLayout>
              </c:layout>
              <c:tx>
                <c:rich>
                  <a:bodyPr/>
                  <a:lstStyle/>
                  <a:p>
                    <a:r>
                      <a:rPr lang="en-US" smtClean="0">
                        <a:solidFill>
                          <a:srgbClr val="C00000"/>
                        </a:solidFill>
                      </a:rPr>
                      <a:t>20.1%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11A-4986-B329-F51DDAA31D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11A-4986-B329-F51DDAA31D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154018816"/>
        <c:axId val="152288576"/>
      </c:barChart>
      <c:catAx>
        <c:axId val="154018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288576"/>
        <c:crosses val="autoZero"/>
        <c:auto val="1"/>
        <c:lblAlgn val="ctr"/>
        <c:lblOffset val="100"/>
        <c:noMultiLvlLbl val="0"/>
      </c:catAx>
      <c:valAx>
        <c:axId val="152288576"/>
        <c:scaling>
          <c:orientation val="minMax"/>
          <c:max val="70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018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72655729646677E-2"/>
          <c:y val="1.4553377060151147E-2"/>
          <c:w val="0.95668162760368802"/>
          <c:h val="0.9045970234617306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3684D7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869936967854283E-3"/>
                  <c:y val="-7.4918408249283631E-3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41.3%</a:t>
                    </a:r>
                  </a:p>
                  <a:p>
                    <a:r>
                      <a:rPr lang="en-US" smtClean="0"/>
                      <a:t>(608)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36FC-4AC3-A4B9-2E7307E052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B1231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 formatCode="0">
                  <c:v>605.40300000000002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FC-4AC3-A4B9-2E7307E052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B12318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0472471624048871"/>
                  <c:y val="-3.3713283712177564E-2"/>
                </c:manualLayout>
              </c:layout>
              <c:tx>
                <c:rich>
                  <a:bodyPr/>
                  <a:lstStyle/>
                  <a:p>
                    <a:r>
                      <a:rPr lang="en-US" smtClean="0">
                        <a:solidFill>
                          <a:schemeClr val="tx1"/>
                        </a:solidFill>
                      </a:rPr>
                      <a:t>4.9%</a:t>
                    </a:r>
                  </a:p>
                  <a:p>
                    <a:r>
                      <a:rPr lang="en-US" smtClean="0">
                        <a:solidFill>
                          <a:schemeClr val="tx1"/>
                        </a:solidFill>
                      </a:rPr>
                      <a:t>(72)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36FC-4AC3-A4B9-2E7307E052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 formatCode="0">
                  <c:v>72.177000000000007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6FC-4AC3-A4B9-2E7307E052D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8700842185801212E-3"/>
                  <c:y val="1.1237761237392544E-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53.8%</a:t>
                    </a:r>
                  </a:p>
                  <a:p>
                    <a:r>
                      <a:rPr lang="en-US" smtClean="0"/>
                      <a:t>(792)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36FC-4AC3-A4B9-2E7307E052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B1231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 formatCode="0">
                  <c:v>792.47400000000005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6FC-4AC3-A4B9-2E7307E052D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100"/>
        <c:axId val="151035904"/>
        <c:axId val="153617536"/>
      </c:barChart>
      <c:catAx>
        <c:axId val="151035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617536"/>
        <c:crosses val="autoZero"/>
        <c:auto val="1"/>
        <c:lblAlgn val="ctr"/>
        <c:lblOffset val="100"/>
        <c:noMultiLvlLbl val="0"/>
      </c:catAx>
      <c:valAx>
        <c:axId val="153617536"/>
        <c:scaling>
          <c:orientation val="minMax"/>
          <c:max val="1500"/>
          <c:min val="0"/>
        </c:scaling>
        <c:delete val="0"/>
        <c:axPos val="l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035904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rgbClr val="B12318"/>
          </a:solidFill>
        </a:defRPr>
      </a:pPr>
      <a:endParaRPr lang="en-US"/>
    </a:p>
  </c:txPr>
  <c:externalData r:id="rId3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tx1"/>
                </a:solidFill>
              </a:rPr>
              <a:t>Facebook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501234085163829E-2"/>
          <c:y val="6.3744983001819147E-2"/>
          <c:w val="0.96343760815083035"/>
          <c:h val="0.77615283936165391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rgbClr val="FFC000"/>
              </a:solidFill>
            </a:ln>
            <a:effectLst/>
          </c:spPr>
          <c:cat>
            <c:numRef>
              <c:f>Sheet1!$A$2:$A$42</c:f>
              <c:numCache>
                <c:formatCode>d\-mmm</c:formatCode>
                <c:ptCount val="41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17</c:v>
                </c:pt>
                <c:pt idx="1">
                  <c:v>18</c:v>
                </c:pt>
                <c:pt idx="2">
                  <c:v>2</c:v>
                </c:pt>
                <c:pt idx="3">
                  <c:v>5</c:v>
                </c:pt>
                <c:pt idx="4">
                  <c:v>5</c:v>
                </c:pt>
                <c:pt idx="5">
                  <c:v>23</c:v>
                </c:pt>
                <c:pt idx="6">
                  <c:v>49</c:v>
                </c:pt>
                <c:pt idx="7">
                  <c:v>36</c:v>
                </c:pt>
                <c:pt idx="8">
                  <c:v>18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18</c:v>
                </c:pt>
                <c:pt idx="14">
                  <c:v>28</c:v>
                </c:pt>
                <c:pt idx="15">
                  <c:v>115</c:v>
                </c:pt>
                <c:pt idx="16">
                  <c:v>77</c:v>
                </c:pt>
                <c:pt idx="17">
                  <c:v>30</c:v>
                </c:pt>
                <c:pt idx="18">
                  <c:v>37</c:v>
                </c:pt>
                <c:pt idx="19">
                  <c:v>1</c:v>
                </c:pt>
                <c:pt idx="20">
                  <c:v>5</c:v>
                </c:pt>
                <c:pt idx="21">
                  <c:v>0</c:v>
                </c:pt>
                <c:pt idx="22">
                  <c:v>1</c:v>
                </c:pt>
                <c:pt idx="23">
                  <c:v>3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8F-4F9E-A6CA-C7C927F45E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Earned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cat>
            <c:numRef>
              <c:f>Sheet1!$A$2:$A$42</c:f>
              <c:numCache>
                <c:formatCode>d\-mmm</c:formatCode>
                <c:ptCount val="41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4</c:v>
                </c:pt>
                <c:pt idx="15">
                  <c:v>8</c:v>
                </c:pt>
                <c:pt idx="16">
                  <c:v>5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8F-4F9E-A6CA-C7C927F45E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6548480"/>
        <c:axId val="196550016"/>
      </c:areaChart>
      <c:dateAx>
        <c:axId val="196548480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550016"/>
        <c:crosses val="autoZero"/>
        <c:auto val="1"/>
        <c:lblOffset val="100"/>
        <c:baseTimeUnit val="days"/>
      </c:dateAx>
      <c:valAx>
        <c:axId val="1965500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548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>
                <a:solidFill>
                  <a:schemeClr val="tx1"/>
                </a:solidFill>
              </a:rPr>
              <a:t>Youtube</a:t>
            </a:r>
            <a:endParaRPr lang="en-US" b="1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501234085163829E-2"/>
          <c:y val="6.3744983001819147E-2"/>
          <c:w val="0.96343760815083035"/>
          <c:h val="0.77615283936165391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rgbClr val="FFC000"/>
              </a:solidFill>
            </a:ln>
            <a:effectLst/>
          </c:spPr>
          <c:cat>
            <c:numRef>
              <c:f>Sheet1!$A$2:$A$42</c:f>
              <c:numCache>
                <c:formatCode>d\-mmm</c:formatCode>
                <c:ptCount val="41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</c:numCache>
            </c:numRef>
          </c:val>
          <c:extLst>
            <c:ext xmlns:c16="http://schemas.microsoft.com/office/drawing/2014/chart" uri="{C3380CC4-5D6E-409C-BE32-E72D297353CC}">
              <c16:uniqueId val="{00000000-6F19-4A9D-97A9-4DFEA16000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c:spPr>
          <c:cat>
            <c:numRef>
              <c:f>Sheet1!$A$2:$A$42</c:f>
              <c:numCache>
                <c:formatCode>d\-mmm</c:formatCode>
                <c:ptCount val="41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</c:numCache>
            </c:numRef>
          </c:val>
          <c:extLst>
            <c:ext xmlns:c16="http://schemas.microsoft.com/office/drawing/2014/chart" uri="{C3380CC4-5D6E-409C-BE32-E72D297353CC}">
              <c16:uniqueId val="{00000001-6F19-4A9D-97A9-4DFEA16000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6622592"/>
        <c:axId val="196628480"/>
      </c:areaChart>
      <c:dateAx>
        <c:axId val="196622592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628480"/>
        <c:crosses val="autoZero"/>
        <c:auto val="1"/>
        <c:lblOffset val="100"/>
        <c:baseTimeUnit val="days"/>
      </c:dateAx>
      <c:valAx>
        <c:axId val="196628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622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72655729646677E-2"/>
          <c:y val="8.5543745100734911E-2"/>
          <c:w val="0.95668162760368802"/>
          <c:h val="0.82319385994256666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70.4% (</a:t>
                    </a:r>
                    <a:fld id="{D1F50C0D-4D45-4283-B5AF-AED7048573C2}" type="VALUE">
                      <a:rPr lang="en-US" smtClean="0"/>
                      <a:pPr/>
                      <a:t>[VALUE]</a:t>
                    </a:fld>
                    <a:r>
                      <a:rPr lang="en-US" smtClean="0"/>
                      <a:t>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655-4B78-8AAA-DA5ED6A4CC30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90.2% (</a:t>
                    </a:r>
                    <a:fld id="{70FFE1E8-5F21-45EE-9602-637B2328DF7B}" type="VALUE">
                      <a:rPr lang="en-US" smtClean="0"/>
                      <a:pPr/>
                      <a:t>[VALUE]</a:t>
                    </a:fld>
                    <a:r>
                      <a:rPr lang="en-US" smtClean="0"/>
                      <a:t>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655-4B78-8AAA-DA5ED6A4CC30}"/>
                </c:ext>
              </c:extLst>
            </c:dLbl>
            <c:dLbl>
              <c:idx val="4"/>
              <c:layout>
                <c:manualLayout>
                  <c:x val="4.1141852808763424E-2"/>
                  <c:y val="8.0539898165497711E-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66.2% (</a:t>
                    </a:r>
                    <a:fld id="{19E248DA-0605-45C7-AC79-F7731E766312}" type="VALUE">
                      <a:rPr lang="en-US" smtClean="0"/>
                      <a:pPr/>
                      <a:t>[VALUE]</a:t>
                    </a:fld>
                    <a:r>
                      <a:rPr lang="en-US" smtClean="0"/>
                      <a:t>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655-4B78-8AAA-DA5ED6A4CC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352</c:v>
                </c:pt>
                <c:pt idx="2">
                  <c:v>312</c:v>
                </c:pt>
                <c:pt idx="4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655-4B78-8AAA-DA5ED6A4CC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29.6% (</a:t>
                    </a:r>
                    <a:fld id="{19F9DFBF-3992-4CD2-9E12-BB5274303AE8}" type="VALUE">
                      <a:rPr lang="en-US" smtClean="0"/>
                      <a:pPr/>
                      <a:t>[VALUE]</a:t>
                    </a:fld>
                    <a:r>
                      <a:rPr lang="en-US" smtClean="0"/>
                      <a:t>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A655-4B78-8AAA-DA5ED6A4CC30}"/>
                </c:ext>
              </c:extLst>
            </c:dLbl>
            <c:dLbl>
              <c:idx val="2"/>
              <c:layout>
                <c:manualLayout>
                  <c:x val="9.9114463584748236E-2"/>
                  <c:y val="-5.2733847946259692E-17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9.8% (</a:t>
                    </a:r>
                    <a:fld id="{AE6C21E9-2FF5-4B32-A03E-2B5867E473A6}" type="VALUE">
                      <a:rPr lang="en-US" smtClean="0"/>
                      <a:pPr/>
                      <a:t>[VALUE]</a:t>
                    </a:fld>
                    <a:r>
                      <a:rPr lang="en-US" smtClean="0"/>
                      <a:t>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655-4B78-8AAA-DA5ED6A4CC30}"/>
                </c:ext>
              </c:extLst>
            </c:dLbl>
            <c:dLbl>
              <c:idx val="4"/>
              <c:layout>
                <c:manualLayout>
                  <c:x val="6.1712779213145129E-2"/>
                  <c:y val="8.6292748034461578E-3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33.8% (</a:t>
                    </a:r>
                    <a:fld id="{F9D45A35-05B3-4EE7-AC3F-EF19ECC2E7B3}" type="VALUE">
                      <a:rPr lang="en-US" smtClean="0"/>
                      <a:pPr/>
                      <a:t>[VALUE]</a:t>
                    </a:fld>
                    <a:r>
                      <a:rPr lang="en-US" dirty="0" smtClean="0"/>
                      <a:t>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A655-4B78-8AAA-DA5ED6A4CC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148</c:v>
                </c:pt>
                <c:pt idx="2">
                  <c:v>34</c:v>
                </c:pt>
                <c:pt idx="4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655-4B78-8AAA-DA5ED6A4CC3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116537984"/>
        <c:axId val="116560256"/>
      </c:barChart>
      <c:catAx>
        <c:axId val="1165379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560256"/>
        <c:crosses val="autoZero"/>
        <c:auto val="1"/>
        <c:lblAlgn val="ctr"/>
        <c:lblOffset val="100"/>
        <c:noMultiLvlLbl val="0"/>
      </c:catAx>
      <c:valAx>
        <c:axId val="1165602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53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tx1"/>
                </a:solidFill>
              </a:rPr>
              <a:t>Ecommerce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501234085163829E-2"/>
          <c:y val="6.3744983001819147E-2"/>
          <c:w val="0.96343760815083035"/>
          <c:h val="0.77615283936165391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rgbClr val="FFC000"/>
              </a:solidFill>
            </a:ln>
            <a:effectLst/>
          </c:spPr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Sheet1!$A$2:$A$42</c:f>
              <c:numCache>
                <c:formatCode>d\-mmm</c:formatCode>
                <c:ptCount val="41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</c:numCache>
            </c:numRef>
          </c:val>
          <c:extLst>
            <c:ext xmlns:c16="http://schemas.microsoft.com/office/drawing/2014/chart" uri="{C3380CC4-5D6E-409C-BE32-E72D297353CC}">
              <c16:uniqueId val="{00000000-00B0-4A17-9DC1-5E6D5DBB2E4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c:spPr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Sheet1!$A$2:$A$42</c:f>
              <c:numCache>
                <c:formatCode>d\-mmm</c:formatCode>
                <c:ptCount val="41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</c:numCache>
            </c:numRef>
          </c:val>
          <c:extLst>
            <c:ext xmlns:c16="http://schemas.microsoft.com/office/drawing/2014/chart" uri="{C3380CC4-5D6E-409C-BE32-E72D297353CC}">
              <c16:uniqueId val="{00000001-00B0-4A17-9DC1-5E6D5DBB2E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6685184"/>
        <c:axId val="196686976"/>
      </c:areaChart>
      <c:dateAx>
        <c:axId val="196685184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686976"/>
        <c:crosses val="autoZero"/>
        <c:auto val="1"/>
        <c:lblOffset val="100"/>
        <c:baseTimeUnit val="days"/>
      </c:dateAx>
      <c:valAx>
        <c:axId val="1966869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6851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>
                <a:solidFill>
                  <a:schemeClr val="tx1"/>
                </a:solidFill>
              </a:rPr>
              <a:t>News</a:t>
            </a:r>
            <a:endParaRPr lang="en-US" b="1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501234085163829E-2"/>
          <c:y val="6.3744983001819147E-2"/>
          <c:w val="0.96343760815083035"/>
          <c:h val="0.77615283936165391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rgbClr val="FFC000"/>
              </a:solidFill>
            </a:ln>
            <a:effectLst/>
          </c:spPr>
          <c:cat>
            <c:numRef>
              <c:f>Sheet1!$A$2:$A$42</c:f>
              <c:numCache>
                <c:formatCode>d\-mmm</c:formatCode>
                <c:ptCount val="41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</c:numCache>
            </c:numRef>
          </c:val>
          <c:extLst>
            <c:ext xmlns:c16="http://schemas.microsoft.com/office/drawing/2014/chart" uri="{C3380CC4-5D6E-409C-BE32-E72D297353CC}">
              <c16:uniqueId val="{00000000-E636-4AC6-981E-8B3B24692F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c:spPr>
          <c:cat>
            <c:numRef>
              <c:f>Sheet1!$A$2:$A$42</c:f>
              <c:numCache>
                <c:formatCode>d\-mmm</c:formatCode>
                <c:ptCount val="41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</c:numCache>
            </c:numRef>
          </c:val>
          <c:extLst>
            <c:ext xmlns:c16="http://schemas.microsoft.com/office/drawing/2014/chart" uri="{C3380CC4-5D6E-409C-BE32-E72D297353CC}">
              <c16:uniqueId val="{00000001-E636-4AC6-981E-8B3B24692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6743168"/>
        <c:axId val="196744704"/>
      </c:areaChart>
      <c:dateAx>
        <c:axId val="196743168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44704"/>
        <c:crosses val="autoZero"/>
        <c:auto val="1"/>
        <c:lblOffset val="100"/>
        <c:baseTimeUnit val="days"/>
      </c:dateAx>
      <c:valAx>
        <c:axId val="196744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431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tx1"/>
                </a:solidFill>
              </a:rPr>
              <a:t>Forum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501234085163829E-2"/>
          <c:y val="6.3744983001819147E-2"/>
          <c:w val="0.96343760815083035"/>
          <c:h val="0.77615283936165391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rgbClr val="FFC000"/>
              </a:solidFill>
            </a:ln>
            <a:effectLst/>
          </c:spPr>
          <c:cat>
            <c:numRef>
              <c:f>Sheet1!$A$2:$A$42</c:f>
              <c:numCache>
                <c:formatCode>d\-mmm</c:formatCode>
                <c:ptCount val="41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</c:numCache>
            </c:numRef>
          </c:val>
          <c:extLst>
            <c:ext xmlns:c16="http://schemas.microsoft.com/office/drawing/2014/chart" uri="{C3380CC4-5D6E-409C-BE32-E72D297353CC}">
              <c16:uniqueId val="{00000000-3565-4B85-AA7E-9BB6693F20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c:spPr>
          <c:cat>
            <c:numRef>
              <c:f>Sheet1!$A$2:$A$42</c:f>
              <c:numCache>
                <c:formatCode>d\-mmm</c:formatCode>
                <c:ptCount val="41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</c:numCache>
            </c:numRef>
          </c:val>
          <c:extLst>
            <c:ext xmlns:c16="http://schemas.microsoft.com/office/drawing/2014/chart" uri="{C3380CC4-5D6E-409C-BE32-E72D297353CC}">
              <c16:uniqueId val="{00000001-3565-4B85-AA7E-9BB6693F20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6784512"/>
        <c:axId val="196786048"/>
      </c:areaChart>
      <c:dateAx>
        <c:axId val="196784512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86048"/>
        <c:crosses val="autoZero"/>
        <c:auto val="1"/>
        <c:lblOffset val="100"/>
        <c:baseTimeUnit val="days"/>
      </c:dateAx>
      <c:valAx>
        <c:axId val="196786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845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r>
              <a:rPr lang="en-US" b="1" baseline="0" dirty="0" smtClean="0"/>
              <a:t>ALL PLATFORM</a:t>
            </a:r>
            <a:endParaRPr lang="en-US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rgbClr val="C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0984135964735282E-2"/>
          <c:y val="0.10057554183538649"/>
          <c:w val="0.96343760815083035"/>
          <c:h val="0.66796998269097885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rgbClr val="FFC000"/>
              </a:solidFill>
            </a:ln>
            <a:effectLst/>
          </c:spPr>
          <c:cat>
            <c:numRef>
              <c:f>Sheet1!$A$2:$A$42</c:f>
              <c:numCache>
                <c:formatCode>d\-mmm</c:formatCode>
                <c:ptCount val="41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17</c:v>
                </c:pt>
                <c:pt idx="1">
                  <c:v>18</c:v>
                </c:pt>
                <c:pt idx="2">
                  <c:v>2</c:v>
                </c:pt>
                <c:pt idx="3">
                  <c:v>5</c:v>
                </c:pt>
                <c:pt idx="4">
                  <c:v>5</c:v>
                </c:pt>
                <c:pt idx="5">
                  <c:v>23</c:v>
                </c:pt>
                <c:pt idx="6">
                  <c:v>49</c:v>
                </c:pt>
                <c:pt idx="7">
                  <c:v>36</c:v>
                </c:pt>
                <c:pt idx="8">
                  <c:v>18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18</c:v>
                </c:pt>
                <c:pt idx="14">
                  <c:v>28</c:v>
                </c:pt>
                <c:pt idx="15">
                  <c:v>115</c:v>
                </c:pt>
                <c:pt idx="16">
                  <c:v>77</c:v>
                </c:pt>
                <c:pt idx="17">
                  <c:v>30</c:v>
                </c:pt>
                <c:pt idx="18">
                  <c:v>37</c:v>
                </c:pt>
                <c:pt idx="19">
                  <c:v>1</c:v>
                </c:pt>
                <c:pt idx="20">
                  <c:v>5</c:v>
                </c:pt>
                <c:pt idx="21">
                  <c:v>0</c:v>
                </c:pt>
                <c:pt idx="22">
                  <c:v>1</c:v>
                </c:pt>
                <c:pt idx="23">
                  <c:v>3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1D-4CAF-956E-AF1B5099559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Earned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cat>
            <c:numRef>
              <c:f>Sheet1!$A$2:$A$42</c:f>
              <c:numCache>
                <c:formatCode>d\-mmm</c:formatCode>
                <c:ptCount val="41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4</c:v>
                </c:pt>
                <c:pt idx="15">
                  <c:v>8</c:v>
                </c:pt>
                <c:pt idx="16">
                  <c:v>5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1D-4CAF-956E-AF1B509955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7707264"/>
        <c:axId val="197708800"/>
      </c:areaChart>
      <c:dateAx>
        <c:axId val="197707264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708800"/>
        <c:crosses val="autoZero"/>
        <c:auto val="1"/>
        <c:lblOffset val="100"/>
        <c:baseTimeUnit val="days"/>
      </c:dateAx>
      <c:valAx>
        <c:axId val="197708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7072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043534379979869E-2"/>
          <c:y val="2.6973731735971441E-2"/>
          <c:w val="0.94739150325401555"/>
          <c:h val="0.682459498815665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Sheet1!$A$2:$A$42</c:f>
              <c:numCache>
                <c:formatCode>d\-mmm</c:formatCode>
                <c:ptCount val="41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17</c:v>
                </c:pt>
                <c:pt idx="1">
                  <c:v>18</c:v>
                </c:pt>
                <c:pt idx="2">
                  <c:v>2</c:v>
                </c:pt>
                <c:pt idx="3">
                  <c:v>5</c:v>
                </c:pt>
                <c:pt idx="4">
                  <c:v>5</c:v>
                </c:pt>
                <c:pt idx="5">
                  <c:v>23</c:v>
                </c:pt>
                <c:pt idx="6">
                  <c:v>49</c:v>
                </c:pt>
                <c:pt idx="7">
                  <c:v>36</c:v>
                </c:pt>
                <c:pt idx="8">
                  <c:v>18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18</c:v>
                </c:pt>
                <c:pt idx="14">
                  <c:v>28</c:v>
                </c:pt>
                <c:pt idx="15">
                  <c:v>115</c:v>
                </c:pt>
                <c:pt idx="16">
                  <c:v>77</c:v>
                </c:pt>
                <c:pt idx="17">
                  <c:v>30</c:v>
                </c:pt>
                <c:pt idx="18">
                  <c:v>37</c:v>
                </c:pt>
                <c:pt idx="19">
                  <c:v>1</c:v>
                </c:pt>
                <c:pt idx="20">
                  <c:v>5</c:v>
                </c:pt>
                <c:pt idx="21">
                  <c:v>0</c:v>
                </c:pt>
                <c:pt idx="22">
                  <c:v>1</c:v>
                </c:pt>
                <c:pt idx="23">
                  <c:v>3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F3-4C66-A522-1518A0114E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Earned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Sheet1!$A$2:$A$42</c:f>
              <c:numCache>
                <c:formatCode>d\-mmm</c:formatCode>
                <c:ptCount val="41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4</c:v>
                </c:pt>
                <c:pt idx="15">
                  <c:v>8</c:v>
                </c:pt>
                <c:pt idx="16">
                  <c:v>5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F3-4C66-A522-1518A0114EA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7438464"/>
        <c:axId val="197456640"/>
      </c:lineChart>
      <c:dateAx>
        <c:axId val="197438464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456640"/>
        <c:crosses val="autoZero"/>
        <c:auto val="1"/>
        <c:lblOffset val="100"/>
        <c:baseTimeUnit val="days"/>
      </c:dateAx>
      <c:valAx>
        <c:axId val="1974566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438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449EF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3">
                  <c:v>2</c:v>
                </c:pt>
                <c:pt idx="4">
                  <c:v>1</c:v>
                </c:pt>
              </c:numCache>
            </c:numRef>
          </c:cat>
          <c:val>
            <c:numRef>
              <c:f>Sheet1!$B$2:$B$6</c:f>
              <c:numCache>
                <c:formatCode>0%</c:formatCode>
                <c:ptCount val="5"/>
                <c:pt idx="3">
                  <c:v>9.583333333333334E-2</c:v>
                </c:pt>
                <c:pt idx="4">
                  <c:v>0.17460317460317459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8-4C4C-98D8-BF2D83C1EB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B1231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3">
                  <c:v>2</c:v>
                </c:pt>
                <c:pt idx="4">
                  <c:v>1</c:v>
                </c:pt>
              </c:numCache>
            </c:numRef>
          </c:cat>
          <c:val>
            <c:numRef>
              <c:f>Sheet1!$C$2:$C$6</c:f>
              <c:numCache>
                <c:formatCode>0%</c:formatCode>
                <c:ptCount val="5"/>
                <c:pt idx="3">
                  <c:v>6.6666666666666666E-2</c:v>
                </c:pt>
                <c:pt idx="4">
                  <c:v>9.5238095238095233E-2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98-4C4C-98D8-BF2D83C1EBE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3">
                  <c:v>2</c:v>
                </c:pt>
                <c:pt idx="4">
                  <c:v>1</c:v>
                </c:pt>
              </c:numCache>
            </c:numRef>
          </c:cat>
          <c:val>
            <c:numRef>
              <c:f>Sheet1!$D$2:$D$6</c:f>
              <c:numCache>
                <c:formatCode>0%</c:formatCode>
                <c:ptCount val="5"/>
                <c:pt idx="3">
                  <c:v>0.83750000000000002</c:v>
                </c:pt>
                <c:pt idx="4">
                  <c:v>0.73015873015873023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98-4C4C-98D8-BF2D83C1EBE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40"/>
        <c:overlap val="100"/>
        <c:axId val="1881874991"/>
        <c:axId val="1881872911"/>
      </c:barChart>
      <c:catAx>
        <c:axId val="18818749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1872911"/>
        <c:crosses val="autoZero"/>
        <c:auto val="1"/>
        <c:lblAlgn val="ctr"/>
        <c:lblOffset val="100"/>
        <c:noMultiLvlLbl val="0"/>
      </c:catAx>
      <c:valAx>
        <c:axId val="1881872911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88187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449EF7"/>
            </a:solidFill>
            <a:ln>
              <a:noFill/>
            </a:ln>
            <a:effectLst/>
          </c:spPr>
          <c:invertIfNegative val="0"/>
          <c:dLbls>
            <c:dLbl>
              <c:idx val="2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6A45-45C1-9786-DCAB9B7114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2">
                  <c:v>3</c:v>
                </c:pt>
                <c:pt idx="3">
                  <c:v>2</c:v>
                </c:pt>
                <c:pt idx="4">
                  <c:v>1</c:v>
                </c:pt>
              </c:numCache>
            </c:numRef>
          </c:cat>
          <c:val>
            <c:numRef>
              <c:f>Sheet1!$B$2:$B$6</c:f>
              <c:numCache>
                <c:formatCode>0%</c:formatCode>
                <c:ptCount val="5"/>
                <c:pt idx="2">
                  <c:v>0</c:v>
                </c:pt>
                <c:pt idx="3">
                  <c:v>9.583333333333334E-2</c:v>
                </c:pt>
                <c:pt idx="4">
                  <c:v>0.17460317460317459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45-45C1-9786-DCAB9B7114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B1231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2">
                  <c:v>3</c:v>
                </c:pt>
                <c:pt idx="3">
                  <c:v>2</c:v>
                </c:pt>
                <c:pt idx="4">
                  <c:v>1</c:v>
                </c:pt>
              </c:numCache>
            </c:numRef>
          </c:cat>
          <c:val>
            <c:numRef>
              <c:f>Sheet1!$C$2:$C$6</c:f>
              <c:numCache>
                <c:formatCode>0%</c:formatCode>
                <c:ptCount val="5"/>
                <c:pt idx="2">
                  <c:v>5.5555555555555552E-2</c:v>
                </c:pt>
                <c:pt idx="3">
                  <c:v>6.6666666666666666E-2</c:v>
                </c:pt>
                <c:pt idx="4">
                  <c:v>9.5238095238095233E-2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45-45C1-9786-DCAB9B7114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2">
                  <c:v>3</c:v>
                </c:pt>
                <c:pt idx="3">
                  <c:v>2</c:v>
                </c:pt>
                <c:pt idx="4">
                  <c:v>1</c:v>
                </c:pt>
              </c:numCache>
            </c:numRef>
          </c:cat>
          <c:val>
            <c:numRef>
              <c:f>Sheet1!$D$2:$D$6</c:f>
              <c:numCache>
                <c:formatCode>0%</c:formatCode>
                <c:ptCount val="5"/>
                <c:pt idx="2">
                  <c:v>0.94444444444444442</c:v>
                </c:pt>
                <c:pt idx="3">
                  <c:v>0.83750000000000002</c:v>
                </c:pt>
                <c:pt idx="4">
                  <c:v>0.73015873015873023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45-45C1-9786-DCAB9B71141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40"/>
        <c:overlap val="100"/>
        <c:axId val="1881874991"/>
        <c:axId val="1881872911"/>
      </c:barChart>
      <c:catAx>
        <c:axId val="18818749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1872911"/>
        <c:crosses val="autoZero"/>
        <c:auto val="1"/>
        <c:lblAlgn val="ctr"/>
        <c:lblOffset val="100"/>
        <c:noMultiLvlLbl val="0"/>
      </c:catAx>
      <c:valAx>
        <c:axId val="1881872911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88187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72655729646677E-2"/>
          <c:y val="1.4553377060151147E-2"/>
          <c:w val="0.95668162760368802"/>
          <c:h val="0.9045970234617306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47-4C95-A624-00BC08E42D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8700842185801554E-3"/>
                  <c:y val="-6.628638982530013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mtClean="0">
                        <a:solidFill>
                          <a:schemeClr val="tx1"/>
                        </a:solidFill>
                      </a:rPr>
                      <a:t>3.1%</a:t>
                    </a:r>
                  </a:p>
                  <a:p>
                    <a:pPr>
                      <a:defRPr sz="1800">
                        <a:solidFill>
                          <a:schemeClr val="tx1"/>
                        </a:solidFill>
                      </a:defRPr>
                    </a:pPr>
                    <a:r>
                      <a:rPr lang="en-US" smtClean="0">
                        <a:solidFill>
                          <a:schemeClr val="tx1"/>
                        </a:solidFill>
                      </a:rPr>
                      <a:t>(</a:t>
                    </a:r>
                    <a:fld id="{68D3C961-C05F-42FB-915B-636C11C51CE4}" type="VALUE">
                      <a:rPr lang="en-US" smtClean="0">
                        <a:solidFill>
                          <a:schemeClr val="tx1"/>
                        </a:solidFill>
                      </a:rPr>
                      <a:pPr>
                        <a:defRPr sz="1800"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r>
                      <a:rPr lang="en-US" smtClean="0">
                        <a:solidFill>
                          <a:schemeClr val="tx1"/>
                        </a:solidFill>
                      </a:rPr>
                      <a:t>)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D747-4C95-A624-00BC08E42D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747-4C95-A624-00BC08E42D5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100"/>
        <c:axId val="154798592"/>
        <c:axId val="151654336"/>
      </c:barChart>
      <c:catAx>
        <c:axId val="154798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654336"/>
        <c:crosses val="autoZero"/>
        <c:auto val="1"/>
        <c:lblAlgn val="ctr"/>
        <c:lblOffset val="100"/>
        <c:noMultiLvlLbl val="0"/>
      </c:catAx>
      <c:valAx>
        <c:axId val="151654336"/>
        <c:scaling>
          <c:orientation val="minMax"/>
          <c:max val="7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798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00B050"/>
            </a:solidFill>
          </c:spPr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77B-4282-BB85-01111FCA227B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77B-4282-BB85-01111FCA227B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77B-4282-BB85-01111FCA227B}"/>
              </c:ext>
            </c:extLst>
          </c:dPt>
          <c:dLbls>
            <c:dLbl>
              <c:idx val="0"/>
              <c:layout>
                <c:manualLayout>
                  <c:x val="-0.17119430862770635"/>
                  <c:y val="0.16829027023839577"/>
                </c:manualLayout>
              </c:layout>
              <c:tx>
                <c:rich>
                  <a:bodyPr/>
                  <a:lstStyle/>
                  <a:p>
                    <a:fld id="{BD655CEC-0B16-4697-8175-0D1EA51291A3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5B3A7F3D-5F7B-4E46-9EDA-A5D894534F5B}" type="VALUE">
                      <a:rPr lang="en-US" baseline="0" smtClean="0"/>
                      <a:pPr/>
                      <a:t>[VALUE]</a:t>
                    </a:fld>
                    <a:endParaRPr lang="en-US" baseline="0" smtClean="0"/>
                  </a:p>
                  <a:p>
                    <a:r>
                      <a:rPr lang="en-US" baseline="0" smtClean="0"/>
                      <a:t>(137)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77B-4282-BB85-01111FCA227B}"/>
                </c:ext>
              </c:extLst>
            </c:dLbl>
            <c:dLbl>
              <c:idx val="1"/>
              <c:layout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rgbClr val="B12318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642B18B-B09C-49EC-BD04-AC929106C187}" type="CATEGORYNAME">
                      <a:rPr lang="en-US" smtClean="0"/>
                      <a:pPr>
                        <a:defRPr>
                          <a:solidFill>
                            <a:srgbClr val="B12318"/>
                          </a:solidFill>
                        </a:defRPr>
                      </a:pPr>
                      <a:t>[CATEGORY NAME]</a:t>
                    </a:fld>
                    <a:fld id="{F56CA110-611E-491C-9EFA-AD350E15E346}" type="VALUE">
                      <a:rPr lang="en-US" baseline="0" smtClean="0"/>
                      <a:pPr>
                        <a:defRPr>
                          <a:solidFill>
                            <a:srgbClr val="B12318"/>
                          </a:solidFill>
                        </a:defRPr>
                      </a:pPr>
                      <a:t>[VALUE]</a:t>
                    </a:fld>
                    <a:endParaRPr lang="en-US" baseline="0" smtClean="0"/>
                  </a:p>
                  <a:p>
                    <a:pPr>
                      <a:defRPr>
                        <a:solidFill>
                          <a:srgbClr val="B12318"/>
                        </a:solidFill>
                      </a:defRPr>
                    </a:pPr>
                    <a:r>
                      <a:rPr lang="en-US" baseline="0" smtClean="0"/>
                      <a:t>(24)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B12318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77B-4282-BB85-01111FCA227B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BCEFFB06-9F1F-48DE-8F22-2C16B98141DB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314A8305-8665-4FD8-9691-2E78E30E4469}" type="VALUE">
                      <a:rPr lang="en-US" baseline="0" smtClean="0"/>
                      <a:pPr/>
                      <a:t>[VALUE]</a:t>
                    </a:fld>
                    <a:endParaRPr lang="en-US" baseline="0" smtClean="0"/>
                  </a:p>
                  <a:p>
                    <a:r>
                      <a:rPr lang="en-US" baseline="0" smtClean="0"/>
                      <a:t>(445)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77B-4282-BB85-01111FCA22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Positive</c:v>
                </c:pt>
                <c:pt idx="1">
                  <c:v>Negative</c:v>
                </c:pt>
                <c:pt idx="2">
                  <c:v>Neutral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0.22600000000000001</c:v>
                </c:pt>
                <c:pt idx="1">
                  <c:v>0.04</c:v>
                </c:pt>
                <c:pt idx="2">
                  <c:v>0.73399999999999999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77B-4282-BB85-01111FCA227B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7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18-4121-B196-5756D5CBA3BE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818-4121-B196-5756D5CBA3BE}"/>
              </c:ext>
            </c:extLst>
          </c:dPt>
          <c:dLbls>
            <c:spPr>
              <a:solidFill>
                <a:srgbClr val="FFFFFF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Paid</c:v>
                </c:pt>
                <c:pt idx="1">
                  <c:v>Earn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</c:numCache>
            </c:numRef>
          </c:val>
          <c:extLst>
            <c:ext xmlns:c16="http://schemas.microsoft.com/office/drawing/2014/chart" uri="{C3380CC4-5D6E-409C-BE32-E72D297353CC}">
              <c16:uniqueId val="{00000004-F818-4121-B196-5756D5CBA3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72655729646677E-2"/>
          <c:y val="8.3806112652124939E-2"/>
          <c:w val="0.95668162760368802"/>
          <c:h val="0.83268628871650974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98.6% (</a:t>
                    </a:r>
                    <a:fld id="{0A65B25C-8E0C-4A36-84E7-920783F9D28B}" type="VALUE">
                      <a:rPr lang="en-US" smtClean="0"/>
                      <a:pPr/>
                      <a:t>[VALUE]</a:t>
                    </a:fld>
                    <a:r>
                      <a:rPr lang="en-US" smtClean="0"/>
                      <a:t>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8EF-4AFF-84A6-5AB6AB449A92}"/>
                </c:ext>
              </c:extLst>
            </c:dLbl>
            <c:dLbl>
              <c:idx val="4"/>
              <c:layout>
                <c:manualLayout>
                  <c:x val="3.3661515934442797E-2"/>
                  <c:y val="7.441215698035511E-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50% (</a:t>
                    </a:r>
                    <a:fld id="{F61EC2F0-D314-48A9-B4FC-C4B2AC985063}" type="VALUE">
                      <a:rPr lang="en-US" smtClean="0"/>
                      <a:pPr/>
                      <a:t>[VALUE]</a:t>
                    </a:fld>
                    <a:r>
                      <a:rPr lang="en-US" smtClean="0"/>
                      <a:t>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8EF-4AFF-84A6-5AB6AB449A9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2">
                  <c:v>68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8EF-4AFF-84A6-5AB6AB449A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100% (</a:t>
                    </a:r>
                    <a:fld id="{8D57B9F5-144E-4EAE-A896-F3997DBB0AA1}" type="VALUE">
                      <a:rPr lang="en-US" smtClean="0"/>
                      <a:pPr/>
                      <a:t>[VALUE]</a:t>
                    </a:fld>
                    <a:r>
                      <a:rPr lang="en-US" smtClean="0"/>
                      <a:t>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8EF-4AFF-84A6-5AB6AB449A92}"/>
                </c:ext>
              </c:extLst>
            </c:dLbl>
            <c:dLbl>
              <c:idx val="1"/>
              <c:layout>
                <c:manualLayout>
                  <c:x val="0.10285463202190852"/>
                  <c:y val="2.7560058140872262E-3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100% (</a:t>
                    </a:r>
                    <a:fld id="{DF6C2FDC-11AA-4667-9DB2-4B86C9DAD6F1}" type="VALUE">
                      <a:rPr lang="en-US" smtClean="0"/>
                      <a:pPr/>
                      <a:t>[VALUE]</a:t>
                    </a:fld>
                    <a:r>
                      <a:rPr lang="en-US" smtClean="0"/>
                      <a:t>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29A5-495F-9CFA-A6F3D07A5D1A}"/>
                </c:ext>
              </c:extLst>
            </c:dLbl>
            <c:dLbl>
              <c:idx val="2"/>
              <c:layout>
                <c:manualLayout>
                  <c:x val="6.9193116087465756E-2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1.4% (</a:t>
                    </a:r>
                    <a:fld id="{4BB611D9-38AD-47C2-BC21-D02B4250CFFE}" type="VALUE">
                      <a:rPr lang="en-US" smtClean="0"/>
                      <a:pPr/>
                      <a:t>[VALUE]</a:t>
                    </a:fld>
                    <a:r>
                      <a:rPr lang="en-US" smtClean="0"/>
                      <a:t>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8EF-4AFF-84A6-5AB6AB449A92}"/>
                </c:ext>
              </c:extLst>
            </c:dLbl>
            <c:dLbl>
              <c:idx val="4"/>
              <c:layout>
                <c:manualLayout>
                  <c:x val="5.0492273901664129E-2"/>
                  <c:y val="-2.7560058140872262E-3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50% (</a:t>
                    </a:r>
                    <a:fld id="{8A0B0C99-2E43-4E54-A8CF-F6357F0CC334}" type="VALUE">
                      <a:rPr lang="en-US" smtClean="0"/>
                      <a:pPr/>
                      <a:t>[VALUE]</a:t>
                    </a:fld>
                    <a:r>
                      <a:rPr lang="en-US" dirty="0" smtClean="0"/>
                      <a:t>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B8EF-4AFF-84A6-5AB6AB449A9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19</c:v>
                </c:pt>
                <c:pt idx="1">
                  <c:v>1</c:v>
                </c:pt>
                <c:pt idx="2">
                  <c:v>1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8EF-4AFF-84A6-5AB6AB449A9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194873600"/>
        <c:axId val="194891776"/>
      </c:barChart>
      <c:catAx>
        <c:axId val="194873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891776"/>
        <c:crosses val="autoZero"/>
        <c:auto val="1"/>
        <c:lblAlgn val="ctr"/>
        <c:lblOffset val="100"/>
        <c:noMultiLvlLbl val="0"/>
      </c:catAx>
      <c:valAx>
        <c:axId val="194891776"/>
        <c:scaling>
          <c:orientation val="minMax"/>
          <c:max val="10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873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8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085-4582-BEF6-5DE2D4C65C16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085-4582-BEF6-5DE2D4C65C16}"/>
              </c:ext>
            </c:extLst>
          </c:dPt>
          <c:dLbls>
            <c:dLbl>
              <c:idx val="0"/>
              <c:layout>
                <c:manualLayout>
                  <c:x val="7.6699676925430588E-2"/>
                  <c:y val="-0.3447825801240279"/>
                </c:manualLayout>
              </c:layout>
              <c:tx>
                <c:rich>
                  <a:bodyPr/>
                  <a:lstStyle/>
                  <a:p>
                    <a:fld id="{3829C2BC-B41A-4D51-9044-BD15F83F96BE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C47C185E-A871-4E63-912F-68803778CE7E}" type="PERCENTAGE">
                      <a:rPr lang="en-US" baseline="0" smtClean="0"/>
                      <a:pPr/>
                      <a:t>[PERCENTAGE]</a:t>
                    </a:fld>
                    <a:endParaRPr lang="en-US" baseline="0" dirty="0" smtClean="0"/>
                  </a:p>
                  <a:p>
                    <a:r>
                      <a:rPr lang="en-US" baseline="0" dirty="0" smtClean="0"/>
                      <a:t>(587)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085-4582-BEF6-5DE2D4C65C16}"/>
                </c:ext>
              </c:extLst>
            </c:dLbl>
            <c:dLbl>
              <c:idx val="1"/>
              <c:layout>
                <c:manualLayout>
                  <c:x val="-0.25739345374385542"/>
                  <c:y val="9.1843417820264228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DF230E4-9C6F-41A3-A43B-233B1BEC77B9}" type="CATEGORYNAME">
                      <a:rPr lang="en-US">
                        <a:solidFill>
                          <a:schemeClr val="tx1"/>
                        </a:solidFill>
                      </a:rPr>
                      <a:pPr>
                        <a:defRPr>
                          <a:solidFill>
                            <a:schemeClr val="tx1"/>
                          </a:solidFill>
                        </a:defRPr>
                      </a:pPr>
                      <a:t>[CATEGORY NAME]</a:t>
                    </a:fld>
                    <a:r>
                      <a:rPr lang="en-US" baseline="0" dirty="0">
                        <a:solidFill>
                          <a:schemeClr val="tx1"/>
                        </a:solidFill>
                      </a:rPr>
                      <a:t>
</a:t>
                    </a:r>
                    <a:fld id="{26A3A7FA-1587-41A2-AD8D-37A946E51668}" type="PERCENTAGE">
                      <a:rPr lang="en-US" baseline="0" smtClean="0">
                        <a:solidFill>
                          <a:schemeClr val="tx1"/>
                        </a:solidFill>
                      </a:rPr>
                      <a:pPr>
                        <a:defRPr>
                          <a:solidFill>
                            <a:schemeClr val="tx1"/>
                          </a:solidFill>
                        </a:defRPr>
                      </a:pPr>
                      <a:t>[PERCENTAGE]</a:t>
                    </a:fld>
                    <a:endParaRPr lang="en-US" baseline="0" dirty="0" smtClean="0">
                      <a:solidFill>
                        <a:schemeClr val="tx1"/>
                      </a:solidFill>
                    </a:endParaRPr>
                  </a:p>
                  <a:p>
                    <a:pPr>
                      <a:defRPr>
                        <a:solidFill>
                          <a:schemeClr val="tx1"/>
                        </a:solidFill>
                      </a:defRPr>
                    </a:pPr>
                    <a:r>
                      <a:rPr lang="en-US" baseline="0" dirty="0" smtClean="0">
                        <a:solidFill>
                          <a:schemeClr val="tx1"/>
                        </a:solidFill>
                      </a:rPr>
                      <a:t>(19)</a:t>
                    </a:r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085-4582-BEF6-5DE2D4C65C16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Paid</c:v>
                </c:pt>
                <c:pt idx="1">
                  <c:v>Earn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0.96899999999999997</c:v>
                </c:pt>
                <c:pt idx="1">
                  <c:v>3.1E-2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085-4582-BEF6-5DE2D4C65C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8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B24-4A9E-AF7C-6C738685AE69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B24-4A9E-AF7C-6C738685AE69}"/>
              </c:ext>
            </c:extLst>
          </c:dPt>
          <c:dLbls>
            <c:spPr>
              <a:solidFill>
                <a:srgbClr val="FFFFFF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Paid</c:v>
                </c:pt>
                <c:pt idx="1">
                  <c:v>Earn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</c:numCache>
            </c:numRef>
          </c:val>
          <c:extLst>
            <c:ext xmlns:c16="http://schemas.microsoft.com/office/drawing/2014/chart" uri="{C3380CC4-5D6E-409C-BE32-E72D297353CC}">
              <c16:uniqueId val="{00000004-0B24-4A9E-AF7C-6C738685AE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8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72655729646677E-2"/>
          <c:y val="1.4553377060151147E-2"/>
          <c:w val="0.95668162760368802"/>
          <c:h val="0.9045970234617306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3684D7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22.6%</a:t>
                    </a:r>
                  </a:p>
                  <a:p>
                    <a:r>
                      <a:rPr lang="en-US" smtClean="0"/>
                      <a:t>(</a:t>
                    </a:r>
                    <a:fld id="{8A689448-E2AF-458D-9E59-DB247AE2E06C}" type="VALUE">
                      <a:rPr lang="en-US" smtClean="0"/>
                      <a:pPr/>
                      <a:t>[VALUE]</a:t>
                    </a:fld>
                    <a:r>
                      <a:rPr lang="en-US" smtClean="0"/>
                      <a:t>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E5AE-4BA9-A047-4E10FE7373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B1231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Sheet1!$B$2:$B$6</c:f>
              <c:numCache>
                <c:formatCode>0</c:formatCode>
                <c:ptCount val="5"/>
                <c:pt idx="0">
                  <c:v>136.95600000000002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B4-45F8-9180-79841C393C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B12318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9.7244379366168046E-2"/>
                  <c:y val="-2.152412255304353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4%</a:t>
                    </a:r>
                  </a:p>
                  <a:p>
                    <a:r>
                      <a:rPr lang="en-US" dirty="0" smtClean="0"/>
                      <a:t>(</a:t>
                    </a:r>
                    <a:fld id="{4102DEB3-22A7-4514-8383-F60415D7A08D}" type="VALUE">
                      <a:rPr lang="en-US" smtClean="0"/>
                      <a:pPr/>
                      <a:t>[VALUE]</a:t>
                    </a:fld>
                    <a:r>
                      <a:rPr lang="en-US" dirty="0" smtClean="0"/>
                      <a:t>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5AE-4BA9-A047-4E10FE7373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Sheet1!$C$2:$C$6</c:f>
              <c:numCache>
                <c:formatCode>0</c:formatCode>
                <c:ptCount val="5"/>
                <c:pt idx="0">
                  <c:v>24.240000000000002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B4-45F8-9180-79841C393C6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73.4%</a:t>
                    </a:r>
                  </a:p>
                  <a:p>
                    <a:r>
                      <a:rPr lang="en-US" smtClean="0"/>
                      <a:t>(</a:t>
                    </a:r>
                    <a:fld id="{AC2D8D80-8761-4764-AB89-38C5133ACF0E}" type="VALUE">
                      <a:rPr lang="en-US" smtClean="0"/>
                      <a:pPr/>
                      <a:t>[VALUE]</a:t>
                    </a:fld>
                    <a:r>
                      <a:rPr lang="en-US" smtClean="0"/>
                      <a:t>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5AE-4BA9-A047-4E10FE7373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B1231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Sheet1!$D$2:$D$6</c:f>
              <c:numCache>
                <c:formatCode>0</c:formatCode>
                <c:ptCount val="5"/>
                <c:pt idx="0">
                  <c:v>444.80399999999997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B4-45F8-9180-79841C393C6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100"/>
        <c:axId val="154796032"/>
        <c:axId val="164431552"/>
      </c:barChart>
      <c:catAx>
        <c:axId val="154796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B12318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31552"/>
        <c:crosses val="autoZero"/>
        <c:auto val="1"/>
        <c:lblAlgn val="ctr"/>
        <c:lblOffset val="100"/>
        <c:noMultiLvlLbl val="0"/>
      </c:catAx>
      <c:valAx>
        <c:axId val="164431552"/>
        <c:scaling>
          <c:orientation val="minMax"/>
          <c:max val="700"/>
          <c:min val="0"/>
        </c:scaling>
        <c:delete val="0"/>
        <c:axPos val="l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B12318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796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rgbClr val="B12318"/>
          </a:solidFill>
        </a:defRPr>
      </a:pPr>
      <a:endParaRPr lang="en-US"/>
    </a:p>
  </c:txPr>
  <c:externalData r:id="rId3">
    <c:autoUpdate val="0"/>
  </c:externalData>
</c:chartSpace>
</file>

<file path=ppt/charts/chart8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72655729646677E-2"/>
          <c:y val="1.4553377060151147E-2"/>
          <c:w val="0.95668162760368802"/>
          <c:h val="0.9045970234617306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smtClean="0"/>
                      <a:t>98.9%</a:t>
                    </a:r>
                  </a:p>
                  <a:p>
                    <a:pPr>
                      <a:defRPr sz="1800"/>
                    </a:pPr>
                    <a:r>
                      <a:rPr lang="en-US" sz="1800" smtClean="0"/>
                      <a:t>(</a:t>
                    </a:r>
                    <a:fld id="{5AA1C088-EF1A-472C-B550-48DDBF6EDC96}" type="VALUE">
                      <a:rPr lang="en-US" sz="1800" smtClean="0"/>
                      <a:pPr>
                        <a:defRPr sz="1800"/>
                      </a:pPr>
                      <a:t>[VALUE]</a:t>
                    </a:fld>
                    <a:r>
                      <a:rPr lang="en-US" sz="1800" smtClean="0"/>
                      <a:t>)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97FE-476B-81F0-3B8E04F6E9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7FE-476B-81F0-3B8E04F6E9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740168437160294E-3"/>
                  <c:y val="-0.1077153834661127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1.1%</a:t>
                    </a:r>
                  </a:p>
                  <a:p>
                    <a:r>
                      <a:rPr lang="en-US" smtClean="0"/>
                      <a:t>(</a:t>
                    </a:r>
                    <a:fld id="{1D2FC3F0-44A2-4F00-8C3F-C848318408E0}" type="VALUE">
                      <a:rPr lang="en-US" smtClean="0"/>
                      <a:pPr/>
                      <a:t>[VALUE]</a:t>
                    </a:fld>
                    <a:r>
                      <a:rPr lang="en-US" smtClean="0"/>
                      <a:t>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97FE-476B-81F0-3B8E04F6E9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7FE-476B-81F0-3B8E04F6E94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100"/>
        <c:axId val="158765568"/>
        <c:axId val="164433280"/>
      </c:barChart>
      <c:catAx>
        <c:axId val="158765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33280"/>
        <c:crosses val="autoZero"/>
        <c:auto val="1"/>
        <c:lblAlgn val="ctr"/>
        <c:lblOffset val="100"/>
        <c:noMultiLvlLbl val="0"/>
      </c:catAx>
      <c:valAx>
        <c:axId val="164433280"/>
        <c:scaling>
          <c:orientation val="minMax"/>
          <c:max val="70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65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8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907-448F-A37E-71BBC32CBC1D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907-448F-A37E-71BBC32CBC1D}"/>
              </c:ext>
            </c:extLst>
          </c:dPt>
          <c:dLbls>
            <c:dLbl>
              <c:idx val="0"/>
              <c:layout>
                <c:manualLayout>
                  <c:x val="0.10119060628227693"/>
                  <c:y val="-0.30085746725346679"/>
                </c:manualLayout>
              </c:layout>
              <c:tx>
                <c:rich>
                  <a:bodyPr/>
                  <a:lstStyle/>
                  <a:p>
                    <a:fld id="{3829C2BC-B41A-4D51-9044-BD15F83F96BE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C47C185E-A871-4E63-912F-68803778CE7E}" type="PERCENTAGE">
                      <a:rPr lang="en-US" baseline="0" smtClean="0"/>
                      <a:pPr/>
                      <a:t>[PERCENTAGE]</a:t>
                    </a:fld>
                    <a:endParaRPr lang="en-US" baseline="0" dirty="0" smtClean="0"/>
                  </a:p>
                  <a:p>
                    <a:r>
                      <a:rPr lang="en-US" baseline="0" dirty="0" smtClean="0"/>
                      <a:t>(5,424)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907-448F-A37E-71BBC32CBC1D}"/>
                </c:ext>
              </c:extLst>
            </c:dLbl>
            <c:dLbl>
              <c:idx val="1"/>
              <c:layout>
                <c:manualLayout>
                  <c:x val="-0.27099952560877"/>
                  <c:y val="7.9863841582838449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DF230E4-9C6F-41A3-A43B-233B1BEC77B9}" type="CATEGORYNAME">
                      <a:rPr lang="en-US">
                        <a:solidFill>
                          <a:schemeClr val="tx1"/>
                        </a:solidFill>
                      </a:rPr>
                      <a:pPr>
                        <a:defRPr>
                          <a:solidFill>
                            <a:schemeClr val="tx1"/>
                          </a:solidFill>
                        </a:defRPr>
                      </a:pPr>
                      <a:t>[CATEGORY NAME]</a:t>
                    </a:fld>
                    <a:r>
                      <a:rPr lang="en-US" baseline="0" dirty="0">
                        <a:solidFill>
                          <a:schemeClr val="tx1"/>
                        </a:solidFill>
                      </a:rPr>
                      <a:t>
</a:t>
                    </a:r>
                    <a:fld id="{26A3A7FA-1587-41A2-AD8D-37A946E51668}" type="PERCENTAGE">
                      <a:rPr lang="en-US" baseline="0" smtClean="0">
                        <a:solidFill>
                          <a:schemeClr val="tx1"/>
                        </a:solidFill>
                      </a:rPr>
                      <a:pPr>
                        <a:defRPr>
                          <a:solidFill>
                            <a:schemeClr val="tx1"/>
                          </a:solidFill>
                        </a:defRPr>
                      </a:pPr>
                      <a:t>[PERCENTAGE]</a:t>
                    </a:fld>
                    <a:endParaRPr lang="en-US" baseline="0" dirty="0" smtClean="0">
                      <a:solidFill>
                        <a:schemeClr val="tx1"/>
                      </a:solidFill>
                    </a:endParaRPr>
                  </a:p>
                  <a:p>
                    <a:pPr>
                      <a:defRPr>
                        <a:solidFill>
                          <a:schemeClr val="tx1"/>
                        </a:solidFill>
                      </a:defRPr>
                    </a:pPr>
                    <a:r>
                      <a:rPr lang="en-US" baseline="0" dirty="0" smtClean="0">
                        <a:solidFill>
                          <a:schemeClr val="tx1"/>
                        </a:solidFill>
                      </a:rPr>
                      <a:t>(61)</a:t>
                    </a:r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907-448F-A37E-71BBC32CBC1D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Paid</c:v>
                </c:pt>
                <c:pt idx="1">
                  <c:v>Earn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0.98899999999999999</c:v>
                </c:pt>
                <c:pt idx="1">
                  <c:v>1.0999999999999999E-2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907-448F-A37E-71BBC32CBC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8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72655729646677E-2"/>
          <c:y val="1.4553377060151147E-2"/>
          <c:w val="0.95668162760368802"/>
          <c:h val="0.9045970234617306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7.4803368743206217E-3"/>
                  <c:y val="2.071449682040629E-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25.2%</a:t>
                    </a:r>
                  </a:p>
                  <a:p>
                    <a:r>
                      <a:rPr lang="en-US" smtClean="0"/>
                      <a:t>(1445)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DC6F-46C4-A0CC-48D50314BA4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mtClean="0"/>
                      <a:t>99.5%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C6F-46C4-A0CC-48D50314BA4D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C6F-46C4-A0CC-48D50314BA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1445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C6F-46C4-A0CC-48D50314BA4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8700842185801726E-3"/>
                  <c:y val="-5.8000591097137615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8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smtClean="0">
                        <a:solidFill>
                          <a:schemeClr val="tx1"/>
                        </a:solidFill>
                      </a:rPr>
                      <a:t>74.8%</a:t>
                    </a:r>
                  </a:p>
                  <a:p>
                    <a:pPr>
                      <a:defRPr sz="1800">
                        <a:solidFill>
                          <a:schemeClr val="tx1"/>
                        </a:solidFill>
                      </a:defRPr>
                    </a:pPr>
                    <a:r>
                      <a:rPr lang="en-US" sz="1800" smtClean="0">
                        <a:solidFill>
                          <a:schemeClr val="tx1"/>
                        </a:solidFill>
                      </a:rPr>
                      <a:t>(4288)</a:t>
                    </a:r>
                    <a:endParaRPr lang="en-US" sz="1800">
                      <a:solidFill>
                        <a:schemeClr val="tx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DC6F-46C4-A0CC-48D50314BA4D}"/>
                </c:ext>
              </c:extLst>
            </c:dLbl>
            <c:dLbl>
              <c:idx val="2"/>
              <c:layout>
                <c:manualLayout>
                  <c:x val="9.4838308457711448E-2"/>
                  <c:y val="1.6674314531402525E-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0.5%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C6F-46C4-A0CC-48D50314BA4D}"/>
                </c:ext>
              </c:extLst>
            </c:dLbl>
            <c:dLbl>
              <c:idx val="4"/>
              <c:layout>
                <c:manualLayout>
                  <c:x val="-9.5374295147587926E-2"/>
                  <c:y val="3.7286094276731324E-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20.1%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C6F-46C4-A0CC-48D50314BA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C6F-46C4-A0CC-48D50314BA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154798592"/>
        <c:axId val="151654336"/>
      </c:barChart>
      <c:catAx>
        <c:axId val="154798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654336"/>
        <c:crosses val="autoZero"/>
        <c:auto val="1"/>
        <c:lblAlgn val="ctr"/>
        <c:lblOffset val="100"/>
        <c:noMultiLvlLbl val="0"/>
      </c:catAx>
      <c:valAx>
        <c:axId val="151654336"/>
        <c:scaling>
          <c:orientation val="minMax"/>
          <c:max val="60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798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8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00B050"/>
            </a:solidFill>
          </c:spPr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897-4744-95F8-DE845279CEE9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897-4744-95F8-DE845279CEE9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897-4744-95F8-DE845279CEE9}"/>
              </c:ext>
            </c:extLst>
          </c:dPt>
          <c:dLbls>
            <c:dLbl>
              <c:idx val="0"/>
              <c:layout>
                <c:manualLayout>
                  <c:x val="-0.23849022741209941"/>
                  <c:y val="0.14589143157377238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Positive
</a:t>
                    </a:r>
                    <a:r>
                      <a:rPr lang="en-US" smtClean="0"/>
                      <a:t>34.4%</a:t>
                    </a:r>
                  </a:p>
                  <a:p>
                    <a:r>
                      <a:rPr lang="en-US" smtClean="0"/>
                      <a:t>(1972)</a:t>
                    </a:r>
                    <a:endParaRPr lang="en-US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E897-4744-95F8-DE845279CEE9}"/>
                </c:ext>
              </c:extLst>
            </c:dLbl>
            <c:dLbl>
              <c:idx val="1"/>
              <c:layout>
                <c:manualLayout>
                  <c:x val="-5.0659116995635141E-3"/>
                  <c:y val="-4.1007833448287498E-2"/>
                </c:manualLayout>
              </c:layout>
              <c:tx>
                <c:rich>
                  <a:bodyPr rot="0" spcFirstLastPara="1" vertOverflow="clip" horzOverflow="clip" vert="horz" wrap="square" lIns="36576" tIns="18288" rIns="36576" bIns="18288" anchor="ctr" anchorCtr="1">
                    <a:no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>
                        <a:solidFill>
                          <a:srgbClr val="C00000"/>
                        </a:solidFill>
                      </a:rPr>
                      <a:t>Negative
</a:t>
                    </a:r>
                    <a:r>
                      <a:rPr lang="en-US" smtClean="0">
                        <a:solidFill>
                          <a:srgbClr val="C00000"/>
                        </a:solidFill>
                      </a:rPr>
                      <a:t>1.4%</a:t>
                    </a:r>
                  </a:p>
                  <a:p>
                    <a:pPr>
                      <a:defRPr>
                        <a:solidFill>
                          <a:srgbClr val="C00000"/>
                        </a:solidFill>
                      </a:defRPr>
                    </a:pPr>
                    <a:r>
                      <a:rPr lang="en-US" smtClean="0">
                        <a:solidFill>
                          <a:srgbClr val="C00000"/>
                        </a:solidFill>
                      </a:rPr>
                      <a:t>(80)</a:t>
                    </a:r>
                    <a:endParaRPr lang="en-US">
                      <a:solidFill>
                        <a:srgbClr val="C00000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384837766172275"/>
                      <c:h val="0.3387544002273906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E897-4744-95F8-DE845279CEE9}"/>
                </c:ext>
              </c:extLst>
            </c:dLbl>
            <c:dLbl>
              <c:idx val="2"/>
              <c:layout>
                <c:manualLayout>
                  <c:x val="0.24835880775670371"/>
                  <c:y val="-0.18786792791610929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Neutral
</a:t>
                    </a:r>
                    <a:r>
                      <a:rPr lang="en-US" smtClean="0"/>
                      <a:t>64.2%</a:t>
                    </a:r>
                  </a:p>
                  <a:p>
                    <a:r>
                      <a:rPr lang="en-US" smtClean="0"/>
                      <a:t>(3681)</a:t>
                    </a:r>
                    <a:endParaRPr lang="en-US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E897-4744-95F8-DE845279CEE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Positive</c:v>
                </c:pt>
                <c:pt idx="1">
                  <c:v>Negative</c:v>
                </c:pt>
                <c:pt idx="2">
                  <c:v>Neutral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0.34399999999999997</c:v>
                </c:pt>
                <c:pt idx="1">
                  <c:v>1.4E-2</c:v>
                </c:pt>
                <c:pt idx="2">
                  <c:v>0.64100000000000001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97-4744-95F8-DE845279CEE9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8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A6-4C38-8F0E-C21802F3CBEE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1A6-4C38-8F0E-C21802F3CBEE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Paid
</a:t>
                    </a:r>
                    <a:r>
                      <a:rPr lang="en-US" smtClean="0"/>
                      <a:t>25.2%</a:t>
                    </a:r>
                  </a:p>
                  <a:p>
                    <a:r>
                      <a:rPr lang="en-US" smtClean="0"/>
                      <a:t>(1445)</a:t>
                    </a:r>
                    <a:endParaRPr lang="en-US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61A6-4C38-8F0E-C21802F3CBEE}"/>
                </c:ext>
              </c:extLst>
            </c:dLbl>
            <c:dLbl>
              <c:idx val="1"/>
              <c:layout>
                <c:manualLayout>
                  <c:x val="0.14262505908463491"/>
                  <c:y val="-0.26431755875730606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>
                        <a:solidFill>
                          <a:schemeClr val="tx1"/>
                        </a:solidFill>
                      </a:rPr>
                      <a:t>Earn
</a:t>
                    </a:r>
                    <a:r>
                      <a:rPr lang="en-US" smtClean="0">
                        <a:solidFill>
                          <a:schemeClr val="tx1"/>
                        </a:solidFill>
                      </a:rPr>
                      <a:t>74.8%</a:t>
                    </a:r>
                  </a:p>
                  <a:p>
                    <a:pPr>
                      <a:defRPr>
                        <a:solidFill>
                          <a:schemeClr val="tx1"/>
                        </a:solidFill>
                      </a:defRPr>
                    </a:pPr>
                    <a:r>
                      <a:rPr lang="en-US" smtClean="0">
                        <a:solidFill>
                          <a:schemeClr val="tx1"/>
                        </a:solidFill>
                      </a:rPr>
                      <a:t>(4288)</a:t>
                    </a:r>
                    <a:endParaRPr lang="en-US">
                      <a:solidFill>
                        <a:schemeClr val="tx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61A6-4C38-8F0E-C21802F3CBE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Paid</c:v>
                </c:pt>
                <c:pt idx="1">
                  <c:v>Earn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0.25204953776382349</c:v>
                </c:pt>
                <c:pt idx="1">
                  <c:v>0.74795046223617656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1A6-4C38-8F0E-C21802F3CB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8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1CB-4BBE-9535-BEAFC0B63BF5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1CB-4BBE-9535-BEAFC0B63BF5}"/>
              </c:ext>
            </c:extLst>
          </c:dPt>
          <c:dLbls>
            <c:dLbl>
              <c:idx val="0"/>
              <c:layout>
                <c:manualLayout>
                  <c:x val="-0.13037554603431559"/>
                  <c:y val="-0.21593673526048346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Paid
</a:t>
                    </a:r>
                    <a:r>
                      <a:rPr lang="en-US" smtClean="0"/>
                      <a:t>88.9%</a:t>
                    </a:r>
                  </a:p>
                  <a:p>
                    <a:pPr>
                      <a:defRPr/>
                    </a:pPr>
                    <a:r>
                      <a:rPr lang="en-US" smtClean="0"/>
                      <a:t>(41081)</a:t>
                    </a:r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A1CB-4BBE-9535-BEAFC0B63BF5}"/>
                </c:ext>
              </c:extLst>
            </c:dLbl>
            <c:dLbl>
              <c:idx val="1"/>
              <c:layout>
                <c:manualLayout>
                  <c:x val="0.11051015677287293"/>
                  <c:y val="0.1237889544533996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>
                        <a:solidFill>
                          <a:schemeClr val="tx1"/>
                        </a:solidFill>
                      </a:rPr>
                      <a:t>Earn
</a:t>
                    </a:r>
                    <a:r>
                      <a:rPr lang="en-US" smtClean="0">
                        <a:solidFill>
                          <a:schemeClr val="tx1"/>
                        </a:solidFill>
                      </a:rPr>
                      <a:t>11.1%</a:t>
                    </a:r>
                  </a:p>
                  <a:p>
                    <a:pPr>
                      <a:defRPr>
                        <a:solidFill>
                          <a:schemeClr val="tx1"/>
                        </a:solidFill>
                      </a:defRPr>
                    </a:pPr>
                    <a:r>
                      <a:rPr lang="en-US" smtClean="0">
                        <a:solidFill>
                          <a:schemeClr val="tx1"/>
                        </a:solidFill>
                      </a:rPr>
                      <a:t>(5125)</a:t>
                    </a:r>
                    <a:endParaRPr lang="en-US">
                      <a:solidFill>
                        <a:schemeClr val="tx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A1CB-4BBE-9535-BEAFC0B63B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Paid</c:v>
                </c:pt>
                <c:pt idx="1">
                  <c:v>Earn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0.88908366878760337</c:v>
                </c:pt>
                <c:pt idx="1">
                  <c:v>0.11091633121239666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1CB-4BBE-9535-BEAFC0B63B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8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72655729646677E-2"/>
          <c:y val="1.4553377060151147E-2"/>
          <c:w val="0.95668162760368802"/>
          <c:h val="0.9045970234617306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3684D7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9.3504210929007941E-3"/>
                  <c:y val="2.5111476311883839E-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34.4%</a:t>
                    </a:r>
                  </a:p>
                  <a:p>
                    <a:r>
                      <a:rPr lang="en-US" smtClean="0"/>
                      <a:t>(1972)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CA4A-4D57-894C-0BD53473F1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rgbClr val="B1231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 formatCode="0">
                  <c:v>1949.22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4A-4D57-894C-0BD53473F12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B12318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9.5374295147587926E-2"/>
                  <c:y val="-5.381030638260844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8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smtClean="0">
                        <a:solidFill>
                          <a:schemeClr val="tx1"/>
                        </a:solidFill>
                      </a:rPr>
                      <a:t>1.4%</a:t>
                    </a:r>
                  </a:p>
                  <a:p>
                    <a:pPr>
                      <a:defRPr sz="1800">
                        <a:solidFill>
                          <a:schemeClr val="tx1"/>
                        </a:solidFill>
                      </a:defRPr>
                    </a:pPr>
                    <a:r>
                      <a:rPr lang="en-US" sz="1800" smtClean="0">
                        <a:solidFill>
                          <a:schemeClr val="tx1"/>
                        </a:solidFill>
                      </a:rPr>
                      <a:t>(80)</a:t>
                    </a:r>
                    <a:endParaRPr lang="en-US" sz="1800">
                      <a:solidFill>
                        <a:schemeClr val="tx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CA4A-4D57-894C-0BD53473F1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rgbClr val="B1231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 formatCode="0">
                  <c:v>80.262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A4A-4D57-894C-0BD53473F12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1220505311480951E-2"/>
                  <c:y val="-3.9460891347246237E-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64.2%</a:t>
                    </a:r>
                  </a:p>
                  <a:p>
                    <a:r>
                      <a:rPr lang="en-US" smtClean="0"/>
                      <a:t>(3681)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CA4A-4D57-894C-0BD53473F127}"/>
                </c:ext>
              </c:extLst>
            </c:dLbl>
            <c:dLbl>
              <c:idx val="4"/>
              <c:layout>
                <c:manualLayout>
                  <c:x val="5.6102526557403297E-3"/>
                  <c:y val="-0.2439400556011585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A4A-4D57-894C-0BD53473F1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rgbClr val="B1231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 formatCode="0">
                  <c:v>3697.7850000000003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A4A-4D57-894C-0BD53473F12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100"/>
        <c:axId val="154796032"/>
        <c:axId val="164431552"/>
      </c:barChart>
      <c:catAx>
        <c:axId val="154796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31552"/>
        <c:crosses val="autoZero"/>
        <c:auto val="1"/>
        <c:lblAlgn val="ctr"/>
        <c:lblOffset val="100"/>
        <c:noMultiLvlLbl val="0"/>
      </c:catAx>
      <c:valAx>
        <c:axId val="164431552"/>
        <c:scaling>
          <c:orientation val="minMax"/>
          <c:max val="6000"/>
          <c:min val="0"/>
        </c:scaling>
        <c:delete val="0"/>
        <c:axPos val="l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796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rgbClr val="B12318"/>
          </a:solidFill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72655729646677E-2"/>
          <c:y val="8.6292748034461839E-2"/>
          <c:w val="0.95668162760368802"/>
          <c:h val="0.81247453401349834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rgbClr val="B12318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mtClean="0">
                        <a:solidFill>
                          <a:srgbClr val="B12318"/>
                        </a:solidFill>
                      </a:rPr>
                      <a:t>95.1% (</a:t>
                    </a:r>
                    <a:fld id="{7294E504-C47D-460C-AEFF-07D35C4241A7}" type="VALUE">
                      <a:rPr lang="en-US" smtClean="0">
                        <a:solidFill>
                          <a:srgbClr val="B12318"/>
                        </a:solidFill>
                      </a:rPr>
                      <a:pPr>
                        <a:defRPr sz="1800">
                          <a:solidFill>
                            <a:srgbClr val="B12318"/>
                          </a:solidFill>
                        </a:defRPr>
                      </a:pPr>
                      <a:t>[VALUE]</a:t>
                    </a:fld>
                    <a:r>
                      <a:rPr lang="en-US" smtClean="0">
                        <a:solidFill>
                          <a:srgbClr val="B12318"/>
                        </a:solidFill>
                      </a:rPr>
                      <a:t>)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B12318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3D70-47DD-AFAC-8796967AB09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D70-47DD-AFAC-8796967AB0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7323031868885594E-2"/>
                  <c:y val="5.5444557298129967E-3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4.9% (</a:t>
                    </a:r>
                    <a:fld id="{670628B2-9219-4F40-9DB2-1423572ADC2F}" type="VALUE">
                      <a:rPr lang="en-US" smtClean="0"/>
                      <a:pPr/>
                      <a:t>[VALUE]</a:t>
                    </a:fld>
                    <a:r>
                      <a:rPr lang="en-US" smtClean="0"/>
                      <a:t>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3D70-47DD-AFAC-8796967AB09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D70-47DD-AFAC-8796967AB09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196449024"/>
        <c:axId val="196450560"/>
      </c:barChart>
      <c:catAx>
        <c:axId val="1964490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450560"/>
        <c:crosses val="autoZero"/>
        <c:auto val="1"/>
        <c:lblAlgn val="ctr"/>
        <c:lblOffset val="100"/>
        <c:noMultiLvlLbl val="0"/>
      </c:catAx>
      <c:valAx>
        <c:axId val="196450560"/>
        <c:scaling>
          <c:orientation val="minMax"/>
          <c:max val="60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449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9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72655729646677E-2"/>
          <c:y val="1.4553377060151147E-2"/>
          <c:w val="0.95668162760368802"/>
          <c:h val="0.9045970234617306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9.3504210929007767E-3"/>
                  <c:y val="4.1428993640811821E-3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88.9%</a:t>
                    </a:r>
                  </a:p>
                  <a:p>
                    <a:r>
                      <a:rPr lang="en-US" smtClean="0"/>
                      <a:t>(41081)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F372-4E30-BA20-30CBD308A1E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mtClean="0"/>
                      <a:t>99.5%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372-4E30-BA20-30CBD308A1E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smtClean="0"/>
                      <a:t>79.9%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372-4E30-BA20-30CBD308A1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41081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372-4E30-BA20-30CBD308A1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610252655740432E-3"/>
                  <c:y val="-0.11633098308065999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8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smtClean="0">
                        <a:solidFill>
                          <a:schemeClr val="tx1"/>
                        </a:solidFill>
                      </a:rPr>
                      <a:t>11.1%</a:t>
                    </a:r>
                  </a:p>
                  <a:p>
                    <a:pPr>
                      <a:defRPr sz="1800">
                        <a:solidFill>
                          <a:schemeClr val="tx1"/>
                        </a:solidFill>
                      </a:defRPr>
                    </a:pPr>
                    <a:r>
                      <a:rPr lang="en-US" sz="1800" smtClean="0">
                        <a:solidFill>
                          <a:schemeClr val="tx1"/>
                        </a:solidFill>
                      </a:rPr>
                      <a:t>(5125)</a:t>
                    </a:r>
                    <a:endParaRPr lang="en-US" sz="1800" dirty="0">
                      <a:solidFill>
                        <a:schemeClr val="tx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F372-4E30-BA20-30CBD308A1E5}"/>
                </c:ext>
              </c:extLst>
            </c:dLbl>
            <c:dLbl>
              <c:idx val="2"/>
              <c:layout>
                <c:manualLayout>
                  <c:x val="9.4838308457711448E-2"/>
                  <c:y val="1.6674314531402525E-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0.5%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372-4E30-BA20-30CBD308A1E5}"/>
                </c:ext>
              </c:extLst>
            </c:dLbl>
            <c:dLbl>
              <c:idx val="4"/>
              <c:layout>
                <c:manualLayout>
                  <c:x val="-9.5374295147587926E-2"/>
                  <c:y val="3.7286094276731324E-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20.1%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372-4E30-BA20-30CBD308A1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Ecommerce</c:v>
                </c:pt>
                <c:pt idx="2">
                  <c:v>Forum</c:v>
                </c:pt>
                <c:pt idx="3">
                  <c:v>Youtube</c:v>
                </c:pt>
                <c:pt idx="4">
                  <c:v>News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372-4E30-BA20-30CBD308A1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158765568"/>
        <c:axId val="164433280"/>
      </c:barChart>
      <c:catAx>
        <c:axId val="158765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33280"/>
        <c:crosses val="autoZero"/>
        <c:auto val="1"/>
        <c:lblAlgn val="ctr"/>
        <c:lblOffset val="100"/>
        <c:noMultiLvlLbl val="0"/>
      </c:catAx>
      <c:valAx>
        <c:axId val="164433280"/>
        <c:scaling>
          <c:orientation val="minMax"/>
          <c:max val="550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65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9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Facebook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501234085163829E-2"/>
          <c:y val="6.3744983001819147E-2"/>
          <c:w val="0.96343760815083035"/>
          <c:h val="0.77615283936165391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rgbClr val="FFC000"/>
              </a:solidFill>
            </a:ln>
            <a:effectLst/>
          </c:spPr>
          <c:cat>
            <c:numRef>
              <c:f>Sheet1!$A$2:$A$42</c:f>
              <c:numCache>
                <c:formatCode>d\-mmm</c:formatCode>
                <c:ptCount val="41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210</c:v>
                </c:pt>
                <c:pt idx="1">
                  <c:v>16</c:v>
                </c:pt>
                <c:pt idx="2">
                  <c:v>34</c:v>
                </c:pt>
                <c:pt idx="3">
                  <c:v>14</c:v>
                </c:pt>
                <c:pt idx="4">
                  <c:v>6</c:v>
                </c:pt>
                <c:pt idx="5">
                  <c:v>3</c:v>
                </c:pt>
                <c:pt idx="6">
                  <c:v>17</c:v>
                </c:pt>
                <c:pt idx="7">
                  <c:v>6</c:v>
                </c:pt>
                <c:pt idx="8">
                  <c:v>2</c:v>
                </c:pt>
                <c:pt idx="9">
                  <c:v>8</c:v>
                </c:pt>
                <c:pt idx="10">
                  <c:v>100</c:v>
                </c:pt>
                <c:pt idx="11">
                  <c:v>4</c:v>
                </c:pt>
                <c:pt idx="12">
                  <c:v>83</c:v>
                </c:pt>
                <c:pt idx="13">
                  <c:v>51</c:v>
                </c:pt>
                <c:pt idx="14">
                  <c:v>6</c:v>
                </c:pt>
                <c:pt idx="15">
                  <c:v>2</c:v>
                </c:pt>
                <c:pt idx="16">
                  <c:v>1</c:v>
                </c:pt>
                <c:pt idx="17">
                  <c:v>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18</c:v>
                </c:pt>
                <c:pt idx="22">
                  <c:v>3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1D-40DF-A8EE-A1F93245C1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Earned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c:spPr>
          <c:cat>
            <c:numRef>
              <c:f>Sheet1!$A$2:$A$42</c:f>
              <c:numCache>
                <c:formatCode>d\-mmm</c:formatCode>
                <c:ptCount val="41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4</c:v>
                </c:pt>
                <c:pt idx="11">
                  <c:v>0</c:v>
                </c:pt>
                <c:pt idx="12">
                  <c:v>9</c:v>
                </c:pt>
                <c:pt idx="13">
                  <c:v>5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1D-40DF-A8EE-A1F93245C1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063040"/>
        <c:axId val="199064576"/>
      </c:areaChart>
      <c:dateAx>
        <c:axId val="199063040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064576"/>
        <c:crosses val="autoZero"/>
        <c:auto val="1"/>
        <c:lblOffset val="100"/>
        <c:baseTimeUnit val="days"/>
      </c:dateAx>
      <c:valAx>
        <c:axId val="1990645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0630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9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Youtube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501234085163829E-2"/>
          <c:y val="6.3744983001819147E-2"/>
          <c:w val="0.96343760815083035"/>
          <c:h val="0.77615283936165391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rgbClr val="FFC000"/>
              </a:solidFill>
            </a:ln>
            <a:effectLst/>
          </c:spPr>
          <c:cat>
            <c:numRef>
              <c:f>Sheet1!$A$2:$A$42</c:f>
              <c:numCache>
                <c:formatCode>d\-mmm</c:formatCode>
                <c:ptCount val="41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</c:numCache>
            </c:numRef>
          </c:val>
          <c:extLst>
            <c:ext xmlns:c16="http://schemas.microsoft.com/office/drawing/2014/chart" uri="{C3380CC4-5D6E-409C-BE32-E72D297353CC}">
              <c16:uniqueId val="{00000000-54D1-4A5F-A044-CA63D203048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c:spPr>
          <c:cat>
            <c:numRef>
              <c:f>Sheet1!$A$2:$A$42</c:f>
              <c:numCache>
                <c:formatCode>d\-mmm</c:formatCode>
                <c:ptCount val="41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</c:numCache>
            </c:numRef>
          </c:val>
          <c:extLst>
            <c:ext xmlns:c16="http://schemas.microsoft.com/office/drawing/2014/chart" uri="{C3380CC4-5D6E-409C-BE32-E72D297353CC}">
              <c16:uniqueId val="{00000001-54D1-4A5F-A044-CA63D20304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088000"/>
        <c:axId val="199089536"/>
      </c:areaChart>
      <c:dateAx>
        <c:axId val="199088000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089536"/>
        <c:crosses val="autoZero"/>
        <c:auto val="1"/>
        <c:lblOffset val="100"/>
        <c:baseTimeUnit val="days"/>
      </c:dateAx>
      <c:valAx>
        <c:axId val="1990895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0880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9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Ecommerce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501234085163829E-2"/>
          <c:y val="6.3744983001819147E-2"/>
          <c:w val="0.96343760815083035"/>
          <c:h val="0.77615283936165391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rgbClr val="FFC000"/>
              </a:solidFill>
            </a:ln>
            <a:effectLst/>
          </c:spPr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Sheet1!$A$2:$A$42</c:f>
              <c:numCache>
                <c:formatCode>d\-mmm</c:formatCode>
                <c:ptCount val="41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</c:numCache>
            </c:numRef>
          </c:val>
          <c:extLst>
            <c:ext xmlns:c16="http://schemas.microsoft.com/office/drawing/2014/chart" uri="{C3380CC4-5D6E-409C-BE32-E72D297353CC}">
              <c16:uniqueId val="{00000000-F1B5-48CE-9EF1-A60F89110B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c:spPr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Sheet1!$A$2:$A$42</c:f>
              <c:numCache>
                <c:formatCode>d\-mmm</c:formatCode>
                <c:ptCount val="41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</c:numCache>
            </c:numRef>
          </c:val>
          <c:extLst>
            <c:ext xmlns:c16="http://schemas.microsoft.com/office/drawing/2014/chart" uri="{C3380CC4-5D6E-409C-BE32-E72D297353CC}">
              <c16:uniqueId val="{00000001-F1B5-48CE-9EF1-A60F89110B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031808"/>
        <c:axId val="199111424"/>
      </c:areaChart>
      <c:dateAx>
        <c:axId val="199031808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111424"/>
        <c:crosses val="autoZero"/>
        <c:auto val="1"/>
        <c:lblOffset val="100"/>
        <c:baseTimeUnit val="days"/>
      </c:dateAx>
      <c:valAx>
        <c:axId val="1991114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0318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9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News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501234085163829E-2"/>
          <c:y val="6.3744983001819147E-2"/>
          <c:w val="0.96343760815083035"/>
          <c:h val="0.77615283936165391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rgbClr val="FFC000"/>
              </a:solidFill>
            </a:ln>
            <a:effectLst/>
          </c:spPr>
          <c:cat>
            <c:numRef>
              <c:f>Sheet1!$A$2:$A$42</c:f>
              <c:numCache>
                <c:formatCode>d\-mmm</c:formatCode>
                <c:ptCount val="41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</c:numCache>
            </c:numRef>
          </c:val>
          <c:extLst>
            <c:ext xmlns:c16="http://schemas.microsoft.com/office/drawing/2014/chart" uri="{C3380CC4-5D6E-409C-BE32-E72D297353CC}">
              <c16:uniqueId val="{00000000-41C7-46A9-96E7-DCE71349D7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c:spPr>
          <c:cat>
            <c:numRef>
              <c:f>Sheet1!$A$2:$A$42</c:f>
              <c:numCache>
                <c:formatCode>d\-mmm</c:formatCode>
                <c:ptCount val="41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</c:numCache>
            </c:numRef>
          </c:val>
          <c:extLst>
            <c:ext xmlns:c16="http://schemas.microsoft.com/office/drawing/2014/chart" uri="{C3380CC4-5D6E-409C-BE32-E72D297353CC}">
              <c16:uniqueId val="{00000001-41C7-46A9-96E7-DCE71349D7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142784"/>
        <c:axId val="199144576"/>
      </c:areaChart>
      <c:dateAx>
        <c:axId val="199142784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144576"/>
        <c:crosses val="autoZero"/>
        <c:auto val="1"/>
        <c:lblOffset val="100"/>
        <c:baseTimeUnit val="days"/>
      </c:dateAx>
      <c:valAx>
        <c:axId val="1991445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142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9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Forum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501234085163829E-2"/>
          <c:y val="6.3744983001819147E-2"/>
          <c:w val="0.96343760815083035"/>
          <c:h val="0.77615283936165391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rgbClr val="FFC000"/>
              </a:solidFill>
            </a:ln>
            <a:effectLst/>
          </c:spPr>
          <c:cat>
            <c:numRef>
              <c:f>Sheet1!$A$2:$A$42</c:f>
              <c:numCache>
                <c:formatCode>d\-mmm</c:formatCode>
                <c:ptCount val="41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</c:numCache>
            </c:numRef>
          </c:val>
          <c:extLst>
            <c:ext xmlns:c16="http://schemas.microsoft.com/office/drawing/2014/chart" uri="{C3380CC4-5D6E-409C-BE32-E72D297353CC}">
              <c16:uniqueId val="{00000000-1FFA-4656-AFEA-FBDD1636ABA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Earned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c:spPr>
          <c:cat>
            <c:numRef>
              <c:f>Sheet1!$A$2:$A$42</c:f>
              <c:numCache>
                <c:formatCode>d\-mmm</c:formatCode>
                <c:ptCount val="41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</c:numCache>
            </c:numRef>
          </c:val>
          <c:extLst>
            <c:ext xmlns:c16="http://schemas.microsoft.com/office/drawing/2014/chart" uri="{C3380CC4-5D6E-409C-BE32-E72D297353CC}">
              <c16:uniqueId val="{00000001-1FFA-4656-AFEA-FBDD1636AB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938048"/>
        <c:axId val="199939584"/>
      </c:areaChart>
      <c:dateAx>
        <c:axId val="199938048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939584"/>
        <c:crosses val="autoZero"/>
        <c:auto val="1"/>
        <c:lblOffset val="100"/>
        <c:baseTimeUnit val="days"/>
      </c:dateAx>
      <c:valAx>
        <c:axId val="199939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9380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9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r>
              <a:rPr lang="en-US" b="1" baseline="0" dirty="0" smtClean="0"/>
              <a:t>ALL PLATFORMS</a:t>
            </a:r>
            <a:endParaRPr lang="en-US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rgbClr val="C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501234085163829E-2"/>
          <c:y val="6.3744983001819147E-2"/>
          <c:w val="0.96343760815083035"/>
          <c:h val="0.77615283936165391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rgbClr val="FFC000"/>
              </a:solidFill>
            </a:ln>
            <a:effectLst/>
          </c:spPr>
          <c:cat>
            <c:numRef>
              <c:f>Sheet1!$A$2:$A$42</c:f>
              <c:numCache>
                <c:formatCode>d\-mmm</c:formatCode>
                <c:ptCount val="41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210</c:v>
                </c:pt>
                <c:pt idx="1">
                  <c:v>16</c:v>
                </c:pt>
                <c:pt idx="2">
                  <c:v>34</c:v>
                </c:pt>
                <c:pt idx="3">
                  <c:v>14</c:v>
                </c:pt>
                <c:pt idx="4">
                  <c:v>6</c:v>
                </c:pt>
                <c:pt idx="5">
                  <c:v>3</c:v>
                </c:pt>
                <c:pt idx="6">
                  <c:v>17</c:v>
                </c:pt>
                <c:pt idx="7">
                  <c:v>6</c:v>
                </c:pt>
                <c:pt idx="8">
                  <c:v>2</c:v>
                </c:pt>
                <c:pt idx="9">
                  <c:v>8</c:v>
                </c:pt>
                <c:pt idx="10">
                  <c:v>100</c:v>
                </c:pt>
                <c:pt idx="11">
                  <c:v>4</c:v>
                </c:pt>
                <c:pt idx="12">
                  <c:v>83</c:v>
                </c:pt>
                <c:pt idx="13">
                  <c:v>51</c:v>
                </c:pt>
                <c:pt idx="14">
                  <c:v>6</c:v>
                </c:pt>
                <c:pt idx="15">
                  <c:v>2</c:v>
                </c:pt>
                <c:pt idx="16">
                  <c:v>1</c:v>
                </c:pt>
                <c:pt idx="17">
                  <c:v>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18</c:v>
                </c:pt>
                <c:pt idx="22">
                  <c:v>3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F8-4CF3-872B-26259877082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Earned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cat>
            <c:numRef>
              <c:f>Sheet1!$A$2:$A$42</c:f>
              <c:numCache>
                <c:formatCode>d\-mmm</c:formatCode>
                <c:ptCount val="41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4</c:v>
                </c:pt>
                <c:pt idx="11">
                  <c:v>0</c:v>
                </c:pt>
                <c:pt idx="12">
                  <c:v>9</c:v>
                </c:pt>
                <c:pt idx="13">
                  <c:v>5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F8-4CF3-872B-2625987708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971968"/>
        <c:axId val="199973504"/>
      </c:areaChart>
      <c:dateAx>
        <c:axId val="199971968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973504"/>
        <c:crosses val="autoZero"/>
        <c:auto val="1"/>
        <c:lblOffset val="100"/>
        <c:baseTimeUnit val="days"/>
      </c:dateAx>
      <c:valAx>
        <c:axId val="199973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971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rgbClr val="C00000"/>
          </a:solidFill>
        </a:defRPr>
      </a:pPr>
      <a:endParaRPr lang="en-US"/>
    </a:p>
  </c:txPr>
  <c:externalData r:id="rId3">
    <c:autoUpdate val="0"/>
  </c:externalData>
</c:chartSpace>
</file>

<file path=ppt/charts/chart9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Paid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Sheet1!$A$2:$A$42</c:f>
              <c:numCache>
                <c:formatCode>d\-mmm</c:formatCode>
                <c:ptCount val="41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210</c:v>
                </c:pt>
                <c:pt idx="1">
                  <c:v>16</c:v>
                </c:pt>
                <c:pt idx="2">
                  <c:v>34</c:v>
                </c:pt>
                <c:pt idx="3">
                  <c:v>14</c:v>
                </c:pt>
                <c:pt idx="4">
                  <c:v>6</c:v>
                </c:pt>
                <c:pt idx="5">
                  <c:v>3</c:v>
                </c:pt>
                <c:pt idx="6">
                  <c:v>17</c:v>
                </c:pt>
                <c:pt idx="7">
                  <c:v>6</c:v>
                </c:pt>
                <c:pt idx="8">
                  <c:v>2</c:v>
                </c:pt>
                <c:pt idx="9">
                  <c:v>8</c:v>
                </c:pt>
                <c:pt idx="10">
                  <c:v>100</c:v>
                </c:pt>
                <c:pt idx="11">
                  <c:v>4</c:v>
                </c:pt>
                <c:pt idx="12">
                  <c:v>83</c:v>
                </c:pt>
                <c:pt idx="13">
                  <c:v>51</c:v>
                </c:pt>
                <c:pt idx="14">
                  <c:v>6</c:v>
                </c:pt>
                <c:pt idx="15">
                  <c:v>2</c:v>
                </c:pt>
                <c:pt idx="16">
                  <c:v>1</c:v>
                </c:pt>
                <c:pt idx="17">
                  <c:v>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18</c:v>
                </c:pt>
                <c:pt idx="22">
                  <c:v>3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8E-41E5-B5B7-560CD3D3D0F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Earned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Sheet1!$A$2:$A$42</c:f>
              <c:numCache>
                <c:formatCode>d\-mmm</c:formatCode>
                <c:ptCount val="41"/>
                <c:pt idx="0">
                  <c:v>43405</c:v>
                </c:pt>
                <c:pt idx="1">
                  <c:v>43406</c:v>
                </c:pt>
                <c:pt idx="2">
                  <c:v>43407</c:v>
                </c:pt>
                <c:pt idx="3">
                  <c:v>43408</c:v>
                </c:pt>
                <c:pt idx="4">
                  <c:v>43409</c:v>
                </c:pt>
                <c:pt idx="5">
                  <c:v>43410</c:v>
                </c:pt>
                <c:pt idx="6">
                  <c:v>43411</c:v>
                </c:pt>
                <c:pt idx="7">
                  <c:v>43412</c:v>
                </c:pt>
                <c:pt idx="8">
                  <c:v>43413</c:v>
                </c:pt>
                <c:pt idx="9">
                  <c:v>43414</c:v>
                </c:pt>
                <c:pt idx="10">
                  <c:v>43415</c:v>
                </c:pt>
                <c:pt idx="11">
                  <c:v>43416</c:v>
                </c:pt>
                <c:pt idx="12">
                  <c:v>43417</c:v>
                </c:pt>
                <c:pt idx="13">
                  <c:v>43418</c:v>
                </c:pt>
                <c:pt idx="14">
                  <c:v>43419</c:v>
                </c:pt>
                <c:pt idx="15">
                  <c:v>43420</c:v>
                </c:pt>
                <c:pt idx="16">
                  <c:v>43421</c:v>
                </c:pt>
                <c:pt idx="17">
                  <c:v>43422</c:v>
                </c:pt>
                <c:pt idx="18">
                  <c:v>43423</c:v>
                </c:pt>
                <c:pt idx="19">
                  <c:v>43424</c:v>
                </c:pt>
                <c:pt idx="20">
                  <c:v>43425</c:v>
                </c:pt>
                <c:pt idx="21">
                  <c:v>43426</c:v>
                </c:pt>
                <c:pt idx="22">
                  <c:v>43427</c:v>
                </c:pt>
                <c:pt idx="23">
                  <c:v>43428</c:v>
                </c:pt>
                <c:pt idx="24">
                  <c:v>43429</c:v>
                </c:pt>
                <c:pt idx="25">
                  <c:v>43430</c:v>
                </c:pt>
                <c:pt idx="26">
                  <c:v>43431</c:v>
                </c:pt>
                <c:pt idx="27">
                  <c:v>43432</c:v>
                </c:pt>
                <c:pt idx="28">
                  <c:v>43433</c:v>
                </c:pt>
                <c:pt idx="29">
                  <c:v>43434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4</c:v>
                </c:pt>
                <c:pt idx="11">
                  <c:v>0</c:v>
                </c:pt>
                <c:pt idx="12">
                  <c:v>9</c:v>
                </c:pt>
                <c:pt idx="13">
                  <c:v>5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8E-41E5-B5B7-560CD3D3D0F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0133248"/>
        <c:axId val="200135040"/>
      </c:lineChart>
      <c:dateAx>
        <c:axId val="200133248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135040"/>
        <c:crosses val="autoZero"/>
        <c:auto val="1"/>
        <c:lblOffset val="100"/>
        <c:baseTimeUnit val="days"/>
      </c:dateAx>
      <c:valAx>
        <c:axId val="200135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133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449EF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</c:numCache>
            </c:numRef>
          </c:cat>
          <c:val>
            <c:numRef>
              <c:f>Sheet1!$B$2:$B$6</c:f>
              <c:numCache>
                <c:formatCode>0%</c:formatCode>
                <c:ptCount val="5"/>
                <c:pt idx="1">
                  <c:v>5.5555555555555552E-2</c:v>
                </c:pt>
                <c:pt idx="2">
                  <c:v>0.11224489795918367</c:v>
                </c:pt>
                <c:pt idx="3">
                  <c:v>0.125</c:v>
                </c:pt>
                <c:pt idx="4">
                  <c:v>0.41791044776119401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D5-4C9B-9C1E-69C1F2B671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B12318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C6D5-4C9B-9C1E-69C1F2B6718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</c:numCache>
            </c:numRef>
          </c:cat>
          <c:val>
            <c:numRef>
              <c:f>Sheet1!$C$2:$C$6</c:f>
              <c:numCache>
                <c:formatCode>0%</c:formatCode>
                <c:ptCount val="5"/>
                <c:pt idx="1">
                  <c:v>0</c:v>
                </c:pt>
                <c:pt idx="2">
                  <c:v>0.10204081632653061</c:v>
                </c:pt>
                <c:pt idx="3">
                  <c:v>0.125</c:v>
                </c:pt>
                <c:pt idx="4">
                  <c:v>6.7164179104477612E-2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D5-4C9B-9C1E-69C1F2B6718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</c:numCache>
            </c:numRef>
          </c:cat>
          <c:val>
            <c:numRef>
              <c:f>Sheet1!$D$2:$D$6</c:f>
              <c:numCache>
                <c:formatCode>0%</c:formatCode>
                <c:ptCount val="5"/>
                <c:pt idx="1">
                  <c:v>0.94444444444444442</c:v>
                </c:pt>
                <c:pt idx="2">
                  <c:v>0.7857142857142857</c:v>
                </c:pt>
                <c:pt idx="3">
                  <c:v>0.75</c:v>
                </c:pt>
                <c:pt idx="4">
                  <c:v>0.5149253731343284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6D5-4C9B-9C1E-69C1F2B6718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40"/>
        <c:overlap val="100"/>
        <c:axId val="1881874991"/>
        <c:axId val="1881872911"/>
      </c:barChart>
      <c:catAx>
        <c:axId val="18818749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1872911"/>
        <c:crosses val="autoZero"/>
        <c:auto val="1"/>
        <c:lblAlgn val="ctr"/>
        <c:lblOffset val="100"/>
        <c:noMultiLvlLbl val="0"/>
      </c:catAx>
      <c:valAx>
        <c:axId val="1881872911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88187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9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449EF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2">
                  <c:v>3</c:v>
                </c:pt>
                <c:pt idx="3">
                  <c:v>2</c:v>
                </c:pt>
                <c:pt idx="4">
                  <c:v>1</c:v>
                </c:pt>
              </c:numCache>
            </c:numRef>
          </c:cat>
          <c:val>
            <c:numRef>
              <c:f>Sheet1!$B$2:$B$6</c:f>
              <c:numCache>
                <c:formatCode>0%</c:formatCode>
                <c:ptCount val="5"/>
                <c:pt idx="2">
                  <c:v>0.41791044776119401</c:v>
                </c:pt>
                <c:pt idx="3">
                  <c:v>0.11224489795918367</c:v>
                </c:pt>
                <c:pt idx="4">
                  <c:v>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E4-4E0F-BAFB-37F0FFF2C9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B1231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2">
                  <c:v>3</c:v>
                </c:pt>
                <c:pt idx="3">
                  <c:v>2</c:v>
                </c:pt>
                <c:pt idx="4">
                  <c:v>1</c:v>
                </c:pt>
              </c:numCache>
            </c:numRef>
          </c:cat>
          <c:val>
            <c:numRef>
              <c:f>Sheet1!$C$2:$C$6</c:f>
              <c:numCache>
                <c:formatCode>0%</c:formatCode>
                <c:ptCount val="5"/>
                <c:pt idx="2">
                  <c:v>6.7164179104477612E-2</c:v>
                </c:pt>
                <c:pt idx="3">
                  <c:v>0.10204081632653061</c:v>
                </c:pt>
                <c:pt idx="4">
                  <c:v>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E4-4E0F-BAFB-37F0FFF2C93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2">
                  <c:v>3</c:v>
                </c:pt>
                <c:pt idx="3">
                  <c:v>2</c:v>
                </c:pt>
                <c:pt idx="4">
                  <c:v>1</c:v>
                </c:pt>
              </c:numCache>
            </c:numRef>
          </c:cat>
          <c:val>
            <c:numRef>
              <c:f>Sheet1!$D$2:$D$6</c:f>
              <c:numCache>
                <c:formatCode>0%</c:formatCode>
                <c:ptCount val="5"/>
                <c:pt idx="2">
                  <c:v>0.5149253731343284</c:v>
                </c:pt>
                <c:pt idx="3">
                  <c:v>0.7857142857142857</c:v>
                </c:pt>
                <c:pt idx="4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E4-4E0F-BAFB-37F0FFF2C93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40"/>
        <c:overlap val="100"/>
        <c:axId val="1881874991"/>
        <c:axId val="1881872911"/>
      </c:barChart>
      <c:catAx>
        <c:axId val="18818749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1872911"/>
        <c:crosses val="autoZero"/>
        <c:auto val="1"/>
        <c:lblAlgn val="ctr"/>
        <c:lblOffset val="100"/>
        <c:noMultiLvlLbl val="0"/>
      </c:catAx>
      <c:valAx>
        <c:axId val="1881872911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88187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D8541-33FE-4BD2-9D36-77C54768C5B8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E545F-444A-4983-B463-7CD31DEC2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57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30" name="Shape 8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defTabSz="457189" latinLnBrk="0">
      <a:lnSpc>
        <a:spcPct val="117999"/>
      </a:lnSpc>
      <a:defRPr sz="2100">
        <a:latin typeface="Calibri"/>
        <a:ea typeface="Calibri"/>
        <a:cs typeface="Calibri"/>
        <a:sym typeface="Helvetica Neue"/>
      </a:defRPr>
    </a:lvl1pPr>
    <a:lvl2pPr indent="228594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2pPr>
    <a:lvl3pPr indent="457189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3pPr>
    <a:lvl4pPr indent="685783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4pPr>
    <a:lvl5pPr indent="914377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5pPr>
    <a:lvl6pPr indent="1142971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6pPr>
    <a:lvl7pPr indent="1371566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7pPr>
    <a:lvl8pPr indent="1600160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8pPr>
    <a:lvl9pPr indent="1828754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41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99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813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7902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596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4728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527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165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579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3907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432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8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31477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81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8211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364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589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0318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27882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436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032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37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529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91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7206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7844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113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1602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126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737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158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04760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2154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97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05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03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13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35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635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33"/>
          <p:cNvGrpSpPr/>
          <p:nvPr userDrawn="1"/>
        </p:nvGrpSpPr>
        <p:grpSpPr>
          <a:xfrm>
            <a:off x="1358899" y="638629"/>
            <a:ext cx="2493435" cy="713771"/>
            <a:chOff x="0" y="0"/>
            <a:chExt cx="2493433" cy="713769"/>
          </a:xfrm>
        </p:grpSpPr>
        <p:sp>
          <p:nvSpPr>
            <p:cNvPr id="16" name="Shape 29"/>
            <p:cNvSpPr/>
            <p:nvPr/>
          </p:nvSpPr>
          <p:spPr>
            <a:xfrm>
              <a:off x="0" y="0"/>
              <a:ext cx="713770" cy="713770"/>
            </a:xfrm>
            <a:prstGeom prst="ellipse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>
                <a:latin typeface="+mj-lt"/>
                <a:ea typeface="Calibri"/>
                <a:cs typeface="Calibri"/>
              </a:endParaRPr>
            </a:p>
          </p:txBody>
        </p:sp>
        <p:sp>
          <p:nvSpPr>
            <p:cNvPr id="17" name="Shape 30"/>
            <p:cNvSpPr/>
            <p:nvPr/>
          </p:nvSpPr>
          <p:spPr>
            <a:xfrm>
              <a:off x="593221" y="0"/>
              <a:ext cx="713770" cy="713770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>
                <a:latin typeface="+mj-lt"/>
                <a:ea typeface="Calibri"/>
                <a:cs typeface="Calibri"/>
              </a:endParaRPr>
            </a:p>
          </p:txBody>
        </p:sp>
        <p:sp>
          <p:nvSpPr>
            <p:cNvPr id="18" name="Shape 31"/>
            <p:cNvSpPr/>
            <p:nvPr/>
          </p:nvSpPr>
          <p:spPr>
            <a:xfrm>
              <a:off x="1186442" y="0"/>
              <a:ext cx="713770" cy="713770"/>
            </a:xfrm>
            <a:prstGeom prst="ellipse">
              <a:avLst/>
            </a:prstGeom>
            <a:solidFill>
              <a:srgbClr val="3698DA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>
                <a:latin typeface="+mj-lt"/>
                <a:ea typeface="Calibri"/>
                <a:cs typeface="Calibri"/>
              </a:endParaRPr>
            </a:p>
          </p:txBody>
        </p:sp>
        <p:sp>
          <p:nvSpPr>
            <p:cNvPr id="19" name="Shape 32"/>
            <p:cNvSpPr/>
            <p:nvPr/>
          </p:nvSpPr>
          <p:spPr>
            <a:xfrm>
              <a:off x="1779664" y="0"/>
              <a:ext cx="713770" cy="713770"/>
            </a:xfrm>
            <a:prstGeom prst="ellipse">
              <a:avLst/>
            </a:prstGeom>
            <a:solidFill>
              <a:srgbClr val="119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>
                <a:latin typeface="+mj-lt"/>
                <a:ea typeface="Calibri"/>
                <a:cs typeface="Calibri"/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57" y="12725250"/>
            <a:ext cx="3933410" cy="629345"/>
          </a:xfrm>
          <a:prstGeom prst="rect">
            <a:avLst/>
          </a:prstGeom>
        </p:spPr>
      </p:pic>
      <p:sp>
        <p:nvSpPr>
          <p:cNvPr id="44" name="Shape 44"/>
          <p:cNvSpPr/>
          <p:nvPr/>
        </p:nvSpPr>
        <p:spPr>
          <a:xfrm>
            <a:off x="4650792" y="1590145"/>
            <a:ext cx="16710008" cy="0"/>
          </a:xfrm>
          <a:prstGeom prst="line">
            <a:avLst/>
          </a:prstGeom>
          <a:ln w="25400">
            <a:solidFill>
              <a:srgbClr val="ACC0D4"/>
            </a:solidFill>
            <a:miter lim="400000"/>
          </a:ln>
        </p:spPr>
        <p:txBody>
          <a:bodyPr lIns="50799" tIns="50799" rIns="50799" bIns="50799" anchor="ctr"/>
          <a:lstStyle/>
          <a:p>
            <a:pPr>
              <a:defRPr sz="3200"/>
            </a:pPr>
            <a:endParaRPr>
              <a:latin typeface="+mj-lt"/>
              <a:ea typeface="Calibri"/>
              <a:cs typeface="Calibri"/>
            </a:endParaRPr>
          </a:p>
        </p:txBody>
      </p:sp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4650792" y="245944"/>
            <a:ext cx="18403954" cy="1131656"/>
          </a:xfrm>
          <a:prstGeom prst="rect">
            <a:avLst/>
          </a:prstGeom>
        </p:spPr>
        <p:txBody>
          <a:bodyPr anchor="t"/>
          <a:lstStyle>
            <a:lvl1pPr algn="l">
              <a:defRPr sz="6400">
                <a:solidFill>
                  <a:srgbClr val="566275"/>
                </a:solidFill>
                <a:latin typeface="+mj-lt"/>
                <a:ea typeface="Lato Black"/>
                <a:cs typeface="Lato Black"/>
                <a:sym typeface="Bebas Neue Bold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xfrm>
            <a:off x="3295659" y="785963"/>
            <a:ext cx="431206" cy="425756"/>
          </a:xfrm>
          <a:prstGeom prst="rect">
            <a:avLst/>
          </a:prstGeom>
        </p:spPr>
        <p:txBody>
          <a:bodyPr/>
          <a:lstStyle>
            <a:lvl1pPr>
              <a:defRPr sz="2100" b="1">
                <a:solidFill>
                  <a:srgbClr val="FFFFFF"/>
                </a:solidFill>
                <a:latin typeface="+mj-lt"/>
                <a:ea typeface="Calibri"/>
                <a:cs typeface="Calibri"/>
                <a:sym typeface="Helvetica"/>
              </a:defRPr>
            </a:lvl1pPr>
          </a:lstStyle>
          <a:p>
            <a:fld id="{20752FB9-4AF5-4D02-92F1-114FA4C71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t>Title Text</a:t>
            </a:r>
          </a:p>
        </p:txBody>
      </p:sp>
      <p:sp>
        <p:nvSpPr>
          <p:cNvPr id="762" name="Shape 7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t>Title Text</a:t>
            </a:r>
          </a:p>
        </p:txBody>
      </p:sp>
      <p:sp>
        <p:nvSpPr>
          <p:cNvPr id="770" name="Shape 7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1" name="Shape 7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>
            <a:spLocks noGrp="1"/>
          </p:cNvSpPr>
          <p:nvPr>
            <p:ph type="pic" sz="half" idx="13"/>
          </p:nvPr>
        </p:nvSpPr>
        <p:spPr>
          <a:xfrm>
            <a:off x="13169903" y="3238500"/>
            <a:ext cx="9525000" cy="9207501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779" name="Shape 7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t>Title Text</a:t>
            </a:r>
          </a:p>
        </p:txBody>
      </p:sp>
      <p:sp>
        <p:nvSpPr>
          <p:cNvPr id="780" name="Shape 780"/>
          <p:cNvSpPr>
            <a:spLocks noGrp="1"/>
          </p:cNvSpPr>
          <p:nvPr>
            <p:ph type="body" sz="half" idx="1"/>
          </p:nvPr>
        </p:nvSpPr>
        <p:spPr>
          <a:xfrm>
            <a:off x="1689101" y="3238500"/>
            <a:ext cx="10007600" cy="9207501"/>
          </a:xfrm>
          <a:prstGeom prst="rect">
            <a:avLst/>
          </a:prstGeom>
        </p:spPr>
        <p:txBody>
          <a:bodyPr/>
          <a:lstStyle>
            <a:lvl1pPr marL="558786" indent="-558786">
              <a:spcBef>
                <a:spcPts val="4501"/>
              </a:spcBef>
              <a:defRPr sz="4500">
                <a:latin typeface="+mj-lt"/>
              </a:defRPr>
            </a:lvl1pPr>
            <a:lvl2pPr marL="1117572" indent="-558786">
              <a:spcBef>
                <a:spcPts val="4501"/>
              </a:spcBef>
              <a:defRPr sz="4500">
                <a:latin typeface="+mj-lt"/>
              </a:defRPr>
            </a:lvl2pPr>
            <a:lvl3pPr marL="1676358" indent="-558786">
              <a:spcBef>
                <a:spcPts val="4501"/>
              </a:spcBef>
              <a:defRPr sz="4500">
                <a:latin typeface="+mj-lt"/>
              </a:defRPr>
            </a:lvl3pPr>
            <a:lvl4pPr marL="2235144" indent="-558786">
              <a:spcBef>
                <a:spcPts val="4501"/>
              </a:spcBef>
              <a:defRPr sz="4500">
                <a:latin typeface="+mj-lt"/>
              </a:defRPr>
            </a:lvl4pPr>
            <a:lvl5pPr marL="2793930" indent="-558786">
              <a:spcBef>
                <a:spcPts val="4501"/>
              </a:spcBef>
              <a:defRPr sz="4500">
                <a:latin typeface="+mj-l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1" name="Shape 7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>
            <a:spLocks noGrp="1"/>
          </p:cNvSpPr>
          <p:nvPr>
            <p:ph type="body" idx="1"/>
          </p:nvPr>
        </p:nvSpPr>
        <p:spPr>
          <a:xfrm>
            <a:off x="1689103" y="1778000"/>
            <a:ext cx="21005800" cy="101473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9" name="Shape 7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>
            <a:spLocks noGrp="1"/>
          </p:cNvSpPr>
          <p:nvPr>
            <p:ph type="pic" sz="quarter" idx="13"/>
          </p:nvPr>
        </p:nvSpPr>
        <p:spPr>
          <a:xfrm>
            <a:off x="15760699" y="7048500"/>
            <a:ext cx="7404101" cy="5549901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797" name="Shape 797"/>
          <p:cNvSpPr>
            <a:spLocks noGrp="1"/>
          </p:cNvSpPr>
          <p:nvPr>
            <p:ph type="pic" sz="quarter" idx="14"/>
          </p:nvPr>
        </p:nvSpPr>
        <p:spPr>
          <a:xfrm>
            <a:off x="15760699" y="1130300"/>
            <a:ext cx="7404101" cy="5549901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798" name="Shape 798"/>
          <p:cNvSpPr>
            <a:spLocks noGrp="1"/>
          </p:cNvSpPr>
          <p:nvPr>
            <p:ph type="pic" idx="15"/>
          </p:nvPr>
        </p:nvSpPr>
        <p:spPr>
          <a:xfrm>
            <a:off x="1206501" y="1130299"/>
            <a:ext cx="14173200" cy="11468101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799" name="Shape 7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816" name="Shape 8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/>
          <a:p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095714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3" y="952501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9" tIns="50799" rIns="50799" bIns="50799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3" y="3238500"/>
            <a:ext cx="21005800" cy="920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9" tIns="50799" rIns="50799" bIns="50799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46269" y="13081000"/>
            <a:ext cx="478763" cy="471925"/>
          </a:xfrm>
          <a:prstGeom prst="rect">
            <a:avLst/>
          </a:prstGeom>
          <a:ln w="12700">
            <a:miter lim="400000"/>
          </a:ln>
        </p:spPr>
        <p:txBody>
          <a:bodyPr wrap="none" lIns="50799" tIns="50799" rIns="50799" bIns="50799">
            <a:spAutoFit/>
          </a:bodyPr>
          <a:lstStyle>
            <a:lvl1pPr>
              <a:defRPr sz="2400">
                <a:latin typeface="+mj-lt"/>
                <a:ea typeface="Calibri"/>
                <a:cs typeface="Calibri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2" r:id="rId7"/>
    <p:sldLayoutId id="2147483693" r:id="rId8"/>
    <p:sldLayoutId id="2147483694" r:id="rId9"/>
  </p:sldLayoutIdLst>
  <p:transition spd="med"/>
  <p:hf hdr="0" ftr="0" dt="0"/>
  <p:txStyles>
    <p:titleStyle>
      <a:lvl1pPr marL="0" marR="0" indent="0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1pPr>
      <a:lvl2pPr marL="0" marR="0" indent="228594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189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783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377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2971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566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160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754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4984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1pPr>
      <a:lvl2pPr marL="1269968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2pPr>
      <a:lvl3pPr marL="1904952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3pPr>
      <a:lvl4pPr marL="2539937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4pPr>
      <a:lvl5pPr marL="3174921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5pPr>
      <a:lvl6pPr marL="3809905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4889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79873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4857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594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189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783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377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2971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566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160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754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9.xml"/><Relationship Id="rId3" Type="http://schemas.openxmlformats.org/officeDocument/2006/relationships/chart" Target="../charts/chart24.xml"/><Relationship Id="rId7" Type="http://schemas.openxmlformats.org/officeDocument/2006/relationships/chart" Target="../charts/chart2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7.xml"/><Relationship Id="rId5" Type="http://schemas.openxmlformats.org/officeDocument/2006/relationships/chart" Target="../charts/chart26.xml"/><Relationship Id="rId4" Type="http://schemas.openxmlformats.org/officeDocument/2006/relationships/chart" Target="../charts/chart25.xml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ohoa.vnexpress.net/tin-tuc/chiec-dien-thoai-nokia-dau-tien-cua-toi/chiec-dien-thoai-nokia-va-nhung-su-song-hoi-sinh-3841965.html?fbclid=IwAR1zfs1EXM7tHosDOsqtlwBcqViGyx5-jx0wrXTwUP4Q38acrCmva-KUdq0" TargetMode="External"/><Relationship Id="rId5" Type="http://schemas.openxmlformats.org/officeDocument/2006/relationships/hyperlink" Target="http://tinhte.vn/threads/nokia-3-1-plus-ban-ra-tai-viet-nam-gia-3tr890-camera-kep-pin-3500mah-android-one.2877843/" TargetMode="External"/><Relationship Id="rId4" Type="http://schemas.openxmlformats.org/officeDocument/2006/relationships/hyperlink" Target="http://fb.com/100003549326887_1740998556028438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fb.com/262700667105773_2656941701014979" TargetMode="External"/><Relationship Id="rId13" Type="http://schemas.openxmlformats.org/officeDocument/2006/relationships/hyperlink" Target="http://sohoa.vnexpress.net/tin-tuc/chiec-dien-thoai-nokia-dau-tien-cua-toi/nokia-1202-mot-phan-cua-thanh-xuan-3833007.html" TargetMode="External"/><Relationship Id="rId3" Type="http://schemas.openxmlformats.org/officeDocument/2006/relationships/notesSlide" Target="../notesSlides/notesSlide12.xml"/><Relationship Id="rId7" Type="http://schemas.openxmlformats.org/officeDocument/2006/relationships/hyperlink" Target="http://sohoa.vnexpress.net/tin-tuc/chiec-dien-thoai-nokia-dau-tien-cua-toi/nokia-n96-ket-noi-trong-tam-tay-3836904.html" TargetMode="External"/><Relationship Id="rId12" Type="http://schemas.openxmlformats.org/officeDocument/2006/relationships/hyperlink" Target="http://fb.com/100003549326887_1740998556028438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hyperlink" Target="http://sohoa.vnexpress.net/tin-tuc/chiec-dien-thoai-nokia-dau-tien-cua-toi/nokia-mot-gia-tri-dich-thuc-3834203.html" TargetMode="External"/><Relationship Id="rId11" Type="http://schemas.openxmlformats.org/officeDocument/2006/relationships/hyperlink" Target="http://tinhte.vn/threads/nokia-3-1-plus-ban-ra-tai-viet-nam-gia-3tr890-camera-kep-pin-3500mah-android-one.2877843/" TargetMode="External"/><Relationship Id="rId5" Type="http://schemas.openxmlformats.org/officeDocument/2006/relationships/hyperlink" Target="http://sohoa.vnexpress.net/tin-tuc/chiec-dien-thoai-nokia-dau-tien-cua-toi/nokia-1200-di-qua-thoi-tuoi-tre-3841963.html" TargetMode="External"/><Relationship Id="rId15" Type="http://schemas.openxmlformats.org/officeDocument/2006/relationships/image" Target="../media/image8.wmf"/><Relationship Id="rId10" Type="http://schemas.openxmlformats.org/officeDocument/2006/relationships/hyperlink" Target="http://sohoa.vnexpress.net/tin-tuc/chiec-dien-thoai-nokia-dau-tien-cua-toi/nhung-phep-mau-voi-nokia-1110i-3839955.html" TargetMode="External"/><Relationship Id="rId4" Type="http://schemas.openxmlformats.org/officeDocument/2006/relationships/hyperlink" Target="http://vnexpress.net/tin-tuc/gioi-sao/lam-truong-toi-hanh-phuc-vi-la-mot-phan-tuoi-tre-cua-nhieu-nguoi-3827764.html" TargetMode="External"/><Relationship Id="rId9" Type="http://schemas.openxmlformats.org/officeDocument/2006/relationships/hyperlink" Target="http://sohoa.vnexpress.net/tin-tuc/chiec-dien-thoai-nokia-dau-tien-cua-toi/chiec-dien-thoai-nokia-va-nhung-su-song-hoi-sinh-3841965.html" TargetMode="External"/><Relationship Id="rId1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1.xml"/><Relationship Id="rId3" Type="http://schemas.openxmlformats.org/officeDocument/2006/relationships/hyperlink" Target="http://forums.voz.vn/showthread.php?t=7436960" TargetMode="External"/><Relationship Id="rId7" Type="http://schemas.openxmlformats.org/officeDocument/2006/relationships/hyperlink" Target="http://news.zing.vn/nokia-31-plus-man-hinh-6-inch-chip-mediatek-helio-p22-post892330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nghenhinvietnam.vn/tin-tuc/nokia-61-plus-va-nokia-61-chinh-thuc-duoc-nang-cap-len-android-9-pie-41114.html" TargetMode="External"/><Relationship Id="rId5" Type="http://schemas.openxmlformats.org/officeDocument/2006/relationships/hyperlink" Target="http://nghenhinvietnam.vn/tin-tuc/nokia-61-plus-va-nokia-61-chinh-thuc-duoc-nang-cap-len-android-9-pie-41108.html" TargetMode="External"/><Relationship Id="rId4" Type="http://schemas.openxmlformats.org/officeDocument/2006/relationships/hyperlink" Target="http://forums.voz.vn/showthread.php?t=7446988" TargetMode="External"/><Relationship Id="rId9" Type="http://schemas.openxmlformats.org/officeDocument/2006/relationships/chart" Target="../charts/chart3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3.xml"/><Relationship Id="rId3" Type="http://schemas.openxmlformats.org/officeDocument/2006/relationships/hyperlink" Target="http://forums.voz.vn/showthread.php?t=7436960" TargetMode="External"/><Relationship Id="rId7" Type="http://schemas.openxmlformats.org/officeDocument/2006/relationships/hyperlink" Target="http://fb.com/122102927812763_2095291110493925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forums.voz.vn/showthread.php?t=7449736" TargetMode="External"/><Relationship Id="rId5" Type="http://schemas.openxmlformats.org/officeDocument/2006/relationships/hyperlink" Target="http://nghenhinvietnam.vn/tin-tuc/nokia-61-plus-va-nokia-61-chinh-thuc-duoc-nang-cap-len-android-9-pie-41108.html" TargetMode="External"/><Relationship Id="rId4" Type="http://schemas.openxmlformats.org/officeDocument/2006/relationships/hyperlink" Target="http://forums.voz.vn/showthread.php?t=7446988" TargetMode="External"/><Relationship Id="rId9" Type="http://schemas.openxmlformats.org/officeDocument/2006/relationships/chart" Target="../charts/chart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9.xml"/><Relationship Id="rId13" Type="http://schemas.openxmlformats.org/officeDocument/2006/relationships/chart" Target="../charts/chart43.xml"/><Relationship Id="rId3" Type="http://schemas.openxmlformats.org/officeDocument/2006/relationships/image" Target="../media/image7.png"/><Relationship Id="rId7" Type="http://schemas.openxmlformats.org/officeDocument/2006/relationships/chart" Target="../charts/chart38.xml"/><Relationship Id="rId12" Type="http://schemas.openxmlformats.org/officeDocument/2006/relationships/chart" Target="../charts/chart42.xml"/><Relationship Id="rId2" Type="http://schemas.openxmlformats.org/officeDocument/2006/relationships/notesSlide" Target="../notesSlides/notesSlide16.xml"/><Relationship Id="rId16" Type="http://schemas.openxmlformats.org/officeDocument/2006/relationships/chart" Target="../charts/chart4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7.xml"/><Relationship Id="rId11" Type="http://schemas.openxmlformats.org/officeDocument/2006/relationships/chart" Target="../charts/chart41.xml"/><Relationship Id="rId5" Type="http://schemas.openxmlformats.org/officeDocument/2006/relationships/chart" Target="../charts/chart36.xml"/><Relationship Id="rId15" Type="http://schemas.openxmlformats.org/officeDocument/2006/relationships/chart" Target="../charts/chart45.xml"/><Relationship Id="rId10" Type="http://schemas.openxmlformats.org/officeDocument/2006/relationships/image" Target="../media/image6.png"/><Relationship Id="rId4" Type="http://schemas.openxmlformats.org/officeDocument/2006/relationships/chart" Target="../charts/chart35.xml"/><Relationship Id="rId9" Type="http://schemas.openxmlformats.org/officeDocument/2006/relationships/chart" Target="../charts/chart40.xml"/><Relationship Id="rId14" Type="http://schemas.openxmlformats.org/officeDocument/2006/relationships/chart" Target="../charts/chart4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2.xml"/><Relationship Id="rId3" Type="http://schemas.openxmlformats.org/officeDocument/2006/relationships/chart" Target="../charts/chart47.xml"/><Relationship Id="rId7" Type="http://schemas.openxmlformats.org/officeDocument/2006/relationships/chart" Target="../charts/chart5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0.xml"/><Relationship Id="rId5" Type="http://schemas.openxmlformats.org/officeDocument/2006/relationships/chart" Target="../charts/chart49.xml"/><Relationship Id="rId4" Type="http://schemas.openxmlformats.org/officeDocument/2006/relationships/chart" Target="../charts/chart48.xml"/><Relationship Id="rId9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inhte.vn/threads/qc-nhan-thuong-lien-tay-khi-mua-smartphone-nokia-6-1-plus-va-nokia-5-1-plus.2872017/" TargetMode="External"/><Relationship Id="rId4" Type="http://schemas.openxmlformats.org/officeDocument/2006/relationships/hyperlink" Target="http://genk.vn/nhan-thuong-lien-tay-khi-mua-smartphone-nokia-61-plus-va-nokia-51-plus-20181102171011687.chn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24h.com.vn/kham-pha-cong-nghe/smartphone-moi-ra-nokia-31-plus-duoc-ban-doc-quyen-tren-shopee-voi-gia-cuc-soc-c675a1005714.html" TargetMode="External"/><Relationship Id="rId13" Type="http://schemas.openxmlformats.org/officeDocument/2006/relationships/hyperlink" Target="http://dantri.com.vn/suc-manh-so/nhan-thuong-lien-tay-khi-mua-smartphone-nokia-61-plus-va-nokia-51-plus-20181101164828886.htm" TargetMode="External"/><Relationship Id="rId3" Type="http://schemas.openxmlformats.org/officeDocument/2006/relationships/hyperlink" Target="http://kinhdoanh.vnexpress.net/tin-tuc/doanh-nghiep/doanh-nghiep-viet/co-hoi-so-huu-nokia-3-1-plus-gia-re-tren-shopee-3840236.html" TargetMode="External"/><Relationship Id="rId7" Type="http://schemas.openxmlformats.org/officeDocument/2006/relationships/hyperlink" Target="http://dantri.com.vn/suc-manh-so/smartphone-moi-ra-nokia-31-plus-duoc-ban-doc-quyen-tren-shopee-voi-gia-cuc-soc-20181116141807519.htm" TargetMode="External"/><Relationship Id="rId12" Type="http://schemas.openxmlformats.org/officeDocument/2006/relationships/hyperlink" Target="http://www.24h.com.vn/the-gioi-cong-nghe/nhan-thuong-lien-tay-khi-mua-smartphone-nokia-61-plus-va-nokia-51-plus-c674a1001923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kinhdoanh.vnexpress.net/tin-tuc/doanh-nghiep/doanh-nghiep-viet/nhan-voucher-mua-phu-kien-khi-sam-nokia-6-1-plus-va-nokia-5-1-plus-3832912.html" TargetMode="External"/><Relationship Id="rId11" Type="http://schemas.openxmlformats.org/officeDocument/2006/relationships/hyperlink" Target="http://news.zing.vn/nokia-61-plus-va-51-plus-thiet-ke-dep-hieu-nang-tot-gia-mem-post889269.html" TargetMode="External"/><Relationship Id="rId5" Type="http://schemas.openxmlformats.org/officeDocument/2006/relationships/hyperlink" Target="http://kenh14.vn/nhan-thuong-lien-tay-khi-mua-smartphone-nokia-61-plus-va-nokia-51-plus-20181102222425828.chn" TargetMode="External"/><Relationship Id="rId10" Type="http://schemas.openxmlformats.org/officeDocument/2006/relationships/hyperlink" Target="http://tinhte.vn/threads/qc-nhan-thuong-lien-tay-khi-mua-smartphone-nokia-6-1-plus-va-nokia-5-1-plus.2872017/" TargetMode="External"/><Relationship Id="rId4" Type="http://schemas.openxmlformats.org/officeDocument/2006/relationships/hyperlink" Target="http://genk.vn/nhan-thuong-lien-tay-khi-mua-smartphone-nokia-61-plus-va-nokia-51-plus-20181102171011687.chn" TargetMode="External"/><Relationship Id="rId9" Type="http://schemas.openxmlformats.org/officeDocument/2006/relationships/hyperlink" Target="http://vietnamnet.vn/vn/cong-nghe/nokia-3-1-plus-gia-soc-doc-quyen-tren-shopee-489293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tinhte.vn/threads/qc-nhan-thuong-lien-tay-khi-mua-smartphone-nokia-6-1-plus-va-nokia-5-1-plus.2872017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55.xml"/><Relationship Id="rId4" Type="http://schemas.openxmlformats.org/officeDocument/2006/relationships/chart" Target="../charts/chart5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0.xml"/><Relationship Id="rId13" Type="http://schemas.openxmlformats.org/officeDocument/2006/relationships/chart" Target="../charts/chart64.xml"/><Relationship Id="rId3" Type="http://schemas.openxmlformats.org/officeDocument/2006/relationships/image" Target="../media/image7.png"/><Relationship Id="rId7" Type="http://schemas.openxmlformats.org/officeDocument/2006/relationships/chart" Target="../charts/chart59.xml"/><Relationship Id="rId12" Type="http://schemas.openxmlformats.org/officeDocument/2006/relationships/chart" Target="../charts/chart63.xml"/><Relationship Id="rId2" Type="http://schemas.openxmlformats.org/officeDocument/2006/relationships/notesSlide" Target="../notesSlides/notesSlide22.xml"/><Relationship Id="rId16" Type="http://schemas.openxmlformats.org/officeDocument/2006/relationships/chart" Target="../charts/chart67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8.xml"/><Relationship Id="rId11" Type="http://schemas.openxmlformats.org/officeDocument/2006/relationships/chart" Target="../charts/chart62.xml"/><Relationship Id="rId5" Type="http://schemas.openxmlformats.org/officeDocument/2006/relationships/chart" Target="../charts/chart57.xml"/><Relationship Id="rId15" Type="http://schemas.openxmlformats.org/officeDocument/2006/relationships/chart" Target="../charts/chart66.xml"/><Relationship Id="rId10" Type="http://schemas.openxmlformats.org/officeDocument/2006/relationships/image" Target="../media/image6.png"/><Relationship Id="rId4" Type="http://schemas.openxmlformats.org/officeDocument/2006/relationships/chart" Target="../charts/chart56.xml"/><Relationship Id="rId9" Type="http://schemas.openxmlformats.org/officeDocument/2006/relationships/chart" Target="../charts/chart61.xml"/><Relationship Id="rId14" Type="http://schemas.openxmlformats.org/officeDocument/2006/relationships/chart" Target="../charts/chart6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3.xml"/><Relationship Id="rId3" Type="http://schemas.openxmlformats.org/officeDocument/2006/relationships/chart" Target="../charts/chart68.xml"/><Relationship Id="rId7" Type="http://schemas.openxmlformats.org/officeDocument/2006/relationships/chart" Target="../charts/chart7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71.xml"/><Relationship Id="rId5" Type="http://schemas.openxmlformats.org/officeDocument/2006/relationships/chart" Target="../charts/chart70.xml"/><Relationship Id="rId4" Type="http://schemas.openxmlformats.org/officeDocument/2006/relationships/chart" Target="../charts/chart69.xml"/><Relationship Id="rId9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facebook.com/NokiamobileVN/posts/2157020281275198" TargetMode="External"/><Relationship Id="rId4" Type="http://schemas.openxmlformats.org/officeDocument/2006/relationships/hyperlink" Target="https://www.facebook.com/NokiamobileVN/videos/710295276003211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fb.com/1819540731689823_2157020281275198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fb.com/1819540731689823_2150367025273857" TargetMode="External"/><Relationship Id="rId4" Type="http://schemas.openxmlformats.org/officeDocument/2006/relationships/hyperlink" Target="http://fb.com/1819540731689823_2157461834564376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fb.com/1819540731689823_2157461834564376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76.xml"/><Relationship Id="rId5" Type="http://schemas.openxmlformats.org/officeDocument/2006/relationships/chart" Target="../charts/chart75.xml"/><Relationship Id="rId4" Type="http://schemas.openxmlformats.org/officeDocument/2006/relationships/hyperlink" Target="http://fb.com/1819540731689823_2157020281275198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2.xml"/><Relationship Id="rId13" Type="http://schemas.openxmlformats.org/officeDocument/2006/relationships/chart" Target="../charts/chart85.xml"/><Relationship Id="rId18" Type="http://schemas.openxmlformats.org/officeDocument/2006/relationships/chart" Target="../charts/chart90.xml"/><Relationship Id="rId3" Type="http://schemas.openxmlformats.org/officeDocument/2006/relationships/chart" Target="../charts/chart77.xml"/><Relationship Id="rId7" Type="http://schemas.openxmlformats.org/officeDocument/2006/relationships/chart" Target="../charts/chart81.xml"/><Relationship Id="rId12" Type="http://schemas.openxmlformats.org/officeDocument/2006/relationships/chart" Target="../charts/chart84.xml"/><Relationship Id="rId17" Type="http://schemas.openxmlformats.org/officeDocument/2006/relationships/chart" Target="../charts/chart89.xml"/><Relationship Id="rId2" Type="http://schemas.openxmlformats.org/officeDocument/2006/relationships/notesSlide" Target="../notesSlides/notesSlide28.xml"/><Relationship Id="rId16" Type="http://schemas.openxmlformats.org/officeDocument/2006/relationships/chart" Target="../charts/chart88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80.xml"/><Relationship Id="rId11" Type="http://schemas.openxmlformats.org/officeDocument/2006/relationships/image" Target="../media/image6.png"/><Relationship Id="rId5" Type="http://schemas.openxmlformats.org/officeDocument/2006/relationships/chart" Target="../charts/chart79.xml"/><Relationship Id="rId15" Type="http://schemas.openxmlformats.org/officeDocument/2006/relationships/chart" Target="../charts/chart87.xml"/><Relationship Id="rId10" Type="http://schemas.openxmlformats.org/officeDocument/2006/relationships/image" Target="../media/image7.png"/><Relationship Id="rId4" Type="http://schemas.openxmlformats.org/officeDocument/2006/relationships/chart" Target="../charts/chart78.xml"/><Relationship Id="rId9" Type="http://schemas.openxmlformats.org/officeDocument/2006/relationships/chart" Target="../charts/chart83.xml"/><Relationship Id="rId14" Type="http://schemas.openxmlformats.org/officeDocument/2006/relationships/chart" Target="../charts/chart8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6.xml"/><Relationship Id="rId3" Type="http://schemas.openxmlformats.org/officeDocument/2006/relationships/chart" Target="../charts/chart91.xml"/><Relationship Id="rId7" Type="http://schemas.openxmlformats.org/officeDocument/2006/relationships/chart" Target="../charts/chart95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94.xml"/><Relationship Id="rId5" Type="http://schemas.openxmlformats.org/officeDocument/2006/relationships/chart" Target="../charts/chart93.xml"/><Relationship Id="rId4" Type="http://schemas.openxmlformats.org/officeDocument/2006/relationships/chart" Target="../charts/chart92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7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fb.com/1809012960_10210037438851724" TargetMode="External"/><Relationship Id="rId5" Type="http://schemas.openxmlformats.org/officeDocument/2006/relationships/hyperlink" Target="http://fb.com/100003549326887_1740998556028438" TargetMode="External"/><Relationship Id="rId4" Type="http://schemas.openxmlformats.org/officeDocument/2006/relationships/hyperlink" Target="http://fb.com/100001561689189_2102489063146463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fb.com/1650564135_10211761762473455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fb.com/100003549326887_1740998556028438" TargetMode="External"/><Relationship Id="rId5" Type="http://schemas.openxmlformats.org/officeDocument/2006/relationships/hyperlink" Target="http://fb.com/530229647046571_1945571028845752" TargetMode="External"/><Relationship Id="rId4" Type="http://schemas.openxmlformats.org/officeDocument/2006/relationships/hyperlink" Target="http://fb.com/1809012960_10210037438851724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9.xml"/><Relationship Id="rId3" Type="http://schemas.openxmlformats.org/officeDocument/2006/relationships/hyperlink" Target="http://fb.com/1809012960_10210037438851724" TargetMode="External"/><Relationship Id="rId7" Type="http://schemas.openxmlformats.org/officeDocument/2006/relationships/chart" Target="../charts/chart98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fb.com/1650564135_10211761762473455" TargetMode="External"/><Relationship Id="rId5" Type="http://schemas.openxmlformats.org/officeDocument/2006/relationships/hyperlink" Target="http://fb.com/100003549326887_1740998556028438" TargetMode="External"/><Relationship Id="rId4" Type="http://schemas.openxmlformats.org/officeDocument/2006/relationships/hyperlink" Target="http://fb.com/530229647046571_1945571028845752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05.xml"/><Relationship Id="rId13" Type="http://schemas.openxmlformats.org/officeDocument/2006/relationships/chart" Target="../charts/chart108.xml"/><Relationship Id="rId18" Type="http://schemas.openxmlformats.org/officeDocument/2006/relationships/chart" Target="../charts/chart113.xml"/><Relationship Id="rId3" Type="http://schemas.openxmlformats.org/officeDocument/2006/relationships/chart" Target="../charts/chart100.xml"/><Relationship Id="rId7" Type="http://schemas.openxmlformats.org/officeDocument/2006/relationships/chart" Target="../charts/chart104.xml"/><Relationship Id="rId12" Type="http://schemas.openxmlformats.org/officeDocument/2006/relationships/image" Target="../media/image6.png"/><Relationship Id="rId17" Type="http://schemas.openxmlformats.org/officeDocument/2006/relationships/chart" Target="../charts/chart112.xml"/><Relationship Id="rId2" Type="http://schemas.openxmlformats.org/officeDocument/2006/relationships/notesSlide" Target="../notesSlides/notesSlide34.xml"/><Relationship Id="rId16" Type="http://schemas.openxmlformats.org/officeDocument/2006/relationships/chart" Target="../charts/chart11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03.xml"/><Relationship Id="rId11" Type="http://schemas.openxmlformats.org/officeDocument/2006/relationships/image" Target="../media/image7.png"/><Relationship Id="rId5" Type="http://schemas.openxmlformats.org/officeDocument/2006/relationships/chart" Target="../charts/chart102.xml"/><Relationship Id="rId15" Type="http://schemas.openxmlformats.org/officeDocument/2006/relationships/chart" Target="../charts/chart110.xml"/><Relationship Id="rId10" Type="http://schemas.openxmlformats.org/officeDocument/2006/relationships/chart" Target="../charts/chart107.xml"/><Relationship Id="rId4" Type="http://schemas.openxmlformats.org/officeDocument/2006/relationships/chart" Target="../charts/chart101.xml"/><Relationship Id="rId9" Type="http://schemas.openxmlformats.org/officeDocument/2006/relationships/chart" Target="../charts/chart106.xml"/><Relationship Id="rId14" Type="http://schemas.openxmlformats.org/officeDocument/2006/relationships/chart" Target="../charts/chart109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19.xml"/><Relationship Id="rId3" Type="http://schemas.openxmlformats.org/officeDocument/2006/relationships/chart" Target="../charts/chart114.xml"/><Relationship Id="rId7" Type="http://schemas.openxmlformats.org/officeDocument/2006/relationships/chart" Target="../charts/chart118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17.xml"/><Relationship Id="rId5" Type="http://schemas.openxmlformats.org/officeDocument/2006/relationships/chart" Target="../charts/chart116.xml"/><Relationship Id="rId4" Type="http://schemas.openxmlformats.org/officeDocument/2006/relationships/chart" Target="../charts/chart115.xml"/><Relationship Id="rId9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0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facebook.com/ShopeeVN/videos/314024602535804/?__xts__%5b0%5d=68.ARCz6a-_HoL8GFwfUTFcXgJxZva3mAYI9gFcq9nMsBKdK6uOJdenjy0UY16bmowAardgIUTIgmWF1KKpmHvOy_JsQm756PrAyaLUMMOiqTNZ6N4jSz5gfus2rUXbbOIFuNJ_FxB7opP6jvyH1gOrjvMgYeXlqF5KwJ_EVdN3vFRmNhlB9iujPobx94mFTipbirpgZ4UYtkbkTEEfIH7Rk405ZKe93xYN3ZNBumX8813JGU6N09jRGrEUfSh7zt383tZqx4YaoJJZfd-_Zcbw1FexiB7Ob-6vbgX1eSt99fHb0Jq7IAL5pTBLcnHdIZVB_cHT9N6exGjtgiwLG7Dq0_HvwwdARwIG4Jg0&amp;__tn__=H-R" TargetMode="External"/><Relationship Id="rId4" Type="http://schemas.openxmlformats.org/officeDocument/2006/relationships/hyperlink" Target="http://fb.com/1557782724478208_2287941388129001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be.com/watch?v=FmgJQbCH0fE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1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2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fb.com/1809012960_10210045642056799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image" Target="../media/image7.png"/><Relationship Id="rId4" Type="http://schemas.openxmlformats.org/officeDocument/2006/relationships/chart" Target="../charts/chart2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7" Type="http://schemas.openxmlformats.org/officeDocument/2006/relationships/chart" Target="../charts/chart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6.xml"/><Relationship Id="rId13" Type="http://schemas.openxmlformats.org/officeDocument/2006/relationships/chart" Target="../charts/chart20.xml"/><Relationship Id="rId3" Type="http://schemas.openxmlformats.org/officeDocument/2006/relationships/image" Target="../media/image7.png"/><Relationship Id="rId7" Type="http://schemas.openxmlformats.org/officeDocument/2006/relationships/chart" Target="../charts/chart15.xml"/><Relationship Id="rId12" Type="http://schemas.openxmlformats.org/officeDocument/2006/relationships/chart" Target="../charts/chart19.xml"/><Relationship Id="rId2" Type="http://schemas.openxmlformats.org/officeDocument/2006/relationships/notesSlide" Target="../notesSlides/notesSlide9.xml"/><Relationship Id="rId16" Type="http://schemas.openxmlformats.org/officeDocument/2006/relationships/chart" Target="../charts/chart2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4.xml"/><Relationship Id="rId11" Type="http://schemas.openxmlformats.org/officeDocument/2006/relationships/chart" Target="../charts/chart18.xml"/><Relationship Id="rId5" Type="http://schemas.openxmlformats.org/officeDocument/2006/relationships/chart" Target="../charts/chart13.xml"/><Relationship Id="rId15" Type="http://schemas.openxmlformats.org/officeDocument/2006/relationships/chart" Target="../charts/chart22.xml"/><Relationship Id="rId10" Type="http://schemas.openxmlformats.org/officeDocument/2006/relationships/image" Target="../media/image6.png"/><Relationship Id="rId4" Type="http://schemas.openxmlformats.org/officeDocument/2006/relationships/chart" Target="../charts/chart12.xml"/><Relationship Id="rId9" Type="http://schemas.openxmlformats.org/officeDocument/2006/relationships/chart" Target="../charts/chart17.xml"/><Relationship Id="rId14" Type="http://schemas.openxmlformats.org/officeDocument/2006/relationships/chart" Target="../charts/char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08" b="27675"/>
          <a:stretch/>
        </p:blipFill>
        <p:spPr>
          <a:xfrm>
            <a:off x="-26826" y="1922107"/>
            <a:ext cx="24408882" cy="9850794"/>
          </a:xfrm>
          <a:prstGeom prst="rect">
            <a:avLst/>
          </a:prstGeom>
        </p:spPr>
      </p:pic>
      <p:sp>
        <p:nvSpPr>
          <p:cNvPr id="835" name="Shape 835"/>
          <p:cNvSpPr/>
          <p:nvPr/>
        </p:nvSpPr>
        <p:spPr>
          <a:xfrm>
            <a:off x="745445" y="9429078"/>
            <a:ext cx="18981659" cy="14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799" tIns="50799" rIns="50799" bIns="50799" anchor="ctr">
            <a:spAutoFit/>
          </a:bodyPr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en-US" sz="5000" dirty="0">
                <a:solidFill>
                  <a:schemeClr val="bg1"/>
                </a:solidFill>
                <a:latin typeface="Arial" pitchFamily="34" charset="0"/>
                <a:ea typeface="Verdana" panose="020B0604030504040204" pitchFamily="34" charset="0"/>
                <a:cs typeface="Arial" pitchFamily="34" charset="0"/>
              </a:rPr>
              <a:t>PAID &amp; </a:t>
            </a:r>
            <a:r>
              <a:rPr lang="en-US" sz="5000" dirty="0" smtClean="0">
                <a:solidFill>
                  <a:schemeClr val="bg1"/>
                </a:solidFill>
                <a:latin typeface="Arial" pitchFamily="34" charset="0"/>
                <a:ea typeface="Verdana" panose="020B0604030504040204" pitchFamily="34" charset="0"/>
                <a:cs typeface="Arial" pitchFamily="34" charset="0"/>
              </a:rPr>
              <a:t>EARNED MEDIA </a:t>
            </a:r>
            <a:r>
              <a:rPr lang="en-US" sz="5000" dirty="0">
                <a:solidFill>
                  <a:schemeClr val="bg1"/>
                </a:solidFill>
                <a:latin typeface="Arial" pitchFamily="34" charset="0"/>
                <a:ea typeface="Verdana" panose="020B0604030504040204" pitchFamily="34" charset="0"/>
                <a:cs typeface="Arial" pitchFamily="34" charset="0"/>
              </a:rPr>
              <a:t>REPORT </a:t>
            </a:r>
          </a:p>
          <a:p>
            <a:pPr algn="l"/>
            <a:r>
              <a:rPr lang="en-US" sz="3500" dirty="0" smtClean="0">
                <a:solidFill>
                  <a:schemeClr val="bg1"/>
                </a:solidFill>
                <a:latin typeface="Arial" pitchFamily="34" charset="0"/>
                <a:ea typeface="Verdana" panose="020B0604030504040204" pitchFamily="34" charset="0"/>
                <a:cs typeface="Arial" pitchFamily="34" charset="0"/>
              </a:rPr>
              <a:t>01/11/2018 </a:t>
            </a:r>
            <a:r>
              <a:rPr lang="en-US" sz="3500" dirty="0">
                <a:solidFill>
                  <a:schemeClr val="bg1"/>
                </a:solidFill>
                <a:latin typeface="Arial" pitchFamily="34" charset="0"/>
                <a:ea typeface="Verdana" panose="020B0604030504040204" pitchFamily="34" charset="0"/>
                <a:cs typeface="Arial" pitchFamily="34" charset="0"/>
              </a:rPr>
              <a:t>– </a:t>
            </a:r>
            <a:r>
              <a:rPr lang="en-US" sz="3500" dirty="0" smtClean="0">
                <a:solidFill>
                  <a:schemeClr val="bg1"/>
                </a:solidFill>
                <a:latin typeface="Arial" pitchFamily="34" charset="0"/>
                <a:ea typeface="Verdana" panose="020B0604030504040204" pitchFamily="34" charset="0"/>
                <a:cs typeface="Arial" pitchFamily="34" charset="0"/>
              </a:rPr>
              <a:t>30/11/2018</a:t>
            </a:r>
            <a:endParaRPr lang="en-US" sz="3500" dirty="0">
              <a:solidFill>
                <a:schemeClr val="bg1"/>
              </a:solidFill>
              <a:latin typeface="Arial" pitchFamily="34" charset="0"/>
              <a:ea typeface="Verdana" panose="020B0604030504040204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6358" y="4841489"/>
            <a:ext cx="8970808" cy="94660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47" y="434566"/>
            <a:ext cx="7007969" cy="112127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46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41647418"/>
              </p:ext>
            </p:extLst>
          </p:nvPr>
        </p:nvGraphicFramePr>
        <p:xfrm>
          <a:off x="8476531" y="2128961"/>
          <a:ext cx="7508241" cy="4845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4522350" y="455235"/>
            <a:ext cx="18403954" cy="1131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9" tIns="50799" rIns="50799" bIns="50799" anchor="t">
            <a:normAutofit/>
          </a:bodyPr>
          <a:lstStyle>
            <a:lvl1pPr marL="0" marR="0" indent="0" algn="l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ln>
                  <a:noFill/>
                </a:ln>
                <a:solidFill>
                  <a:srgbClr val="566275"/>
                </a:solidFill>
                <a:uFillTx/>
                <a:latin typeface="+mj-lt"/>
                <a:ea typeface="Lato Black"/>
                <a:cs typeface="Lato Black"/>
                <a:sym typeface="Bebas Neue Bold"/>
              </a:defRPr>
            </a:lvl1pPr>
            <a:lvl2pPr marL="0" marR="0" indent="22859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189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783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377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2971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566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160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75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altLang="en-US" sz="5400" b="1" dirty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PAID </a:t>
            </a:r>
            <a:r>
              <a:rPr lang="en-US" altLang="en-US" sz="5400" b="1" dirty="0" smtClean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– EARNED BY PLATFORM</a:t>
            </a:r>
            <a:endParaRPr lang="en-US" sz="5400" b="1" dirty="0">
              <a:solidFill>
                <a:srgbClr val="C00000"/>
              </a:solidFill>
            </a:endParaRP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344489334"/>
              </p:ext>
            </p:extLst>
          </p:nvPr>
        </p:nvGraphicFramePr>
        <p:xfrm>
          <a:off x="8476531" y="7185518"/>
          <a:ext cx="7508241" cy="4845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1366273710"/>
              </p:ext>
            </p:extLst>
          </p:nvPr>
        </p:nvGraphicFramePr>
        <p:xfrm>
          <a:off x="535107" y="7185518"/>
          <a:ext cx="7508241" cy="4845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157262953"/>
              </p:ext>
            </p:extLst>
          </p:nvPr>
        </p:nvGraphicFramePr>
        <p:xfrm>
          <a:off x="16417956" y="7185518"/>
          <a:ext cx="7508241" cy="4845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3175548277"/>
              </p:ext>
            </p:extLst>
          </p:nvPr>
        </p:nvGraphicFramePr>
        <p:xfrm>
          <a:off x="16417956" y="2128961"/>
          <a:ext cx="7508241" cy="4845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2991388486"/>
              </p:ext>
            </p:extLst>
          </p:nvPr>
        </p:nvGraphicFramePr>
        <p:xfrm>
          <a:off x="535107" y="2128961"/>
          <a:ext cx="7508241" cy="4845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20752FB9-4AF5-4D02-92F1-114FA4C71F5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551" y="12255994"/>
            <a:ext cx="2530950" cy="33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74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302703313"/>
              </p:ext>
            </p:extLst>
          </p:nvPr>
        </p:nvGraphicFramePr>
        <p:xfrm>
          <a:off x="1678471" y="1999258"/>
          <a:ext cx="21247833" cy="6114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itle 1"/>
          <p:cNvSpPr txBox="1">
            <a:spLocks/>
          </p:cNvSpPr>
          <p:nvPr/>
        </p:nvSpPr>
        <p:spPr>
          <a:xfrm>
            <a:off x="4522350" y="455235"/>
            <a:ext cx="18403954" cy="1131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9" tIns="50799" rIns="50799" bIns="50799" anchor="t">
            <a:normAutofit/>
          </a:bodyPr>
          <a:lstStyle>
            <a:lvl1pPr marL="0" marR="0" indent="0" algn="l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ln>
                  <a:noFill/>
                </a:ln>
                <a:solidFill>
                  <a:srgbClr val="566275"/>
                </a:solidFill>
                <a:uFillTx/>
                <a:latin typeface="+mj-lt"/>
                <a:ea typeface="Lato Black"/>
                <a:cs typeface="Lato Black"/>
                <a:sym typeface="Bebas Neue Bold"/>
              </a:defRPr>
            </a:lvl1pPr>
            <a:lvl2pPr marL="0" marR="0" indent="22859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189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783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377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2971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566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160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75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sz="5400" b="1" dirty="0" smtClean="0">
                <a:solidFill>
                  <a:srgbClr val="C00000"/>
                </a:solidFill>
              </a:rPr>
              <a:t>PAID – EARNED TREND LINE</a:t>
            </a:r>
            <a:endParaRPr lang="en-US" sz="54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8472" y="8266255"/>
            <a:ext cx="21247832" cy="37959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indent="-342900" algn="l" defTabSz="825500">
              <a:buFont typeface="Arial" panose="020B0604020202020204" pitchFamily="34" charset="0"/>
              <a:buChar char="•"/>
            </a:pPr>
            <a:r>
              <a:rPr lang="en-US" sz="4000" b="1" dirty="0" err="1" smtClean="0"/>
              <a:t>Giau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Ngọc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Dổ’s</a:t>
            </a:r>
            <a:r>
              <a:rPr lang="en-US" sz="4000" b="1" dirty="0" smtClean="0"/>
              <a:t> post </a:t>
            </a:r>
            <a:r>
              <a:rPr lang="en-US" sz="4000" dirty="0" smtClean="0"/>
              <a:t>“</a:t>
            </a:r>
            <a:r>
              <a:rPr lang="vi-VN" sz="4000" dirty="0">
                <a:hlinkClick r:id="rId4"/>
              </a:rPr>
              <a:t>Ngày độc thân của người độc thân, ở nhà trên tay tư vấn điện thoại cho anh em. Fan Nó kìa bơi vô đây </a:t>
            </a:r>
            <a:r>
              <a:rPr lang="vi-VN" sz="4000" dirty="0" smtClean="0">
                <a:hlinkClick r:id="rId4"/>
              </a:rPr>
              <a:t>ạ</a:t>
            </a:r>
            <a:r>
              <a:rPr lang="en-US" sz="4000" dirty="0" smtClean="0"/>
              <a:t>” on Nov 11 and </a:t>
            </a:r>
            <a:r>
              <a:rPr kumimoji="0" lang="en-US" sz="40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tinhte.vn</a:t>
            </a:r>
            <a:r>
              <a:rPr kumimoji="0" lang="en-US" sz="4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’s</a:t>
            </a: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post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</a:t>
            </a:r>
            <a:r>
              <a:rPr lang="en-US" sz="4000" dirty="0" smtClean="0">
                <a:hlinkClick r:id="rId5"/>
              </a:rPr>
              <a:t>Nokia </a:t>
            </a:r>
            <a:r>
              <a:rPr lang="en-US" sz="4000" dirty="0">
                <a:hlinkClick r:id="rId5"/>
              </a:rPr>
              <a:t>3.1 plus </a:t>
            </a:r>
            <a:r>
              <a:rPr lang="en-US" sz="4000" dirty="0" err="1">
                <a:hlinkClick r:id="rId5"/>
              </a:rPr>
              <a:t>bán</a:t>
            </a:r>
            <a:r>
              <a:rPr lang="en-US" sz="4000" dirty="0">
                <a:hlinkClick r:id="rId5"/>
              </a:rPr>
              <a:t> </a:t>
            </a:r>
            <a:r>
              <a:rPr lang="en-US" sz="4000" dirty="0" err="1">
                <a:hlinkClick r:id="rId5"/>
              </a:rPr>
              <a:t>ra</a:t>
            </a:r>
            <a:r>
              <a:rPr lang="en-US" sz="4000" dirty="0">
                <a:hlinkClick r:id="rId5"/>
              </a:rPr>
              <a:t> </a:t>
            </a:r>
            <a:r>
              <a:rPr lang="en-US" sz="4000" dirty="0" err="1">
                <a:hlinkClick r:id="rId5"/>
              </a:rPr>
              <a:t>tại</a:t>
            </a:r>
            <a:r>
              <a:rPr lang="en-US" sz="4000" dirty="0">
                <a:hlinkClick r:id="rId5"/>
              </a:rPr>
              <a:t> </a:t>
            </a:r>
            <a:r>
              <a:rPr lang="en-US" sz="4000" dirty="0" err="1">
                <a:hlinkClick r:id="rId5"/>
              </a:rPr>
              <a:t>Việt</a:t>
            </a:r>
            <a:r>
              <a:rPr lang="en-US" sz="4000" dirty="0">
                <a:hlinkClick r:id="rId5"/>
              </a:rPr>
              <a:t> Nam: </a:t>
            </a:r>
            <a:r>
              <a:rPr lang="en-US" sz="4000" dirty="0" err="1">
                <a:hlinkClick r:id="rId5"/>
              </a:rPr>
              <a:t>giá</a:t>
            </a:r>
            <a:r>
              <a:rPr lang="en-US" sz="4000" dirty="0">
                <a:hlinkClick r:id="rId5"/>
              </a:rPr>
              <a:t> 3tr890, camera </a:t>
            </a:r>
            <a:r>
              <a:rPr lang="en-US" sz="4000" dirty="0" err="1">
                <a:hlinkClick r:id="rId5"/>
              </a:rPr>
              <a:t>kép</a:t>
            </a:r>
            <a:r>
              <a:rPr lang="en-US" sz="4000" dirty="0">
                <a:hlinkClick r:id="rId5"/>
              </a:rPr>
              <a:t>. pin 3500mAh, Android </a:t>
            </a:r>
            <a:r>
              <a:rPr lang="en-US" sz="4000" dirty="0" smtClean="0">
                <a:hlinkClick r:id="rId5"/>
              </a:rPr>
              <a:t>One</a:t>
            </a:r>
            <a:r>
              <a:rPr lang="en-US" sz="4000" dirty="0" smtClean="0"/>
              <a:t> on Nov 15 created a lot of paid mentions.</a:t>
            </a:r>
            <a:endParaRPr kumimoji="0" lang="en-US" sz="4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342900" indent="-342900" algn="l" defTabSz="825500">
              <a:buFont typeface="Arial" panose="020B0604020202020204" pitchFamily="34" charset="0"/>
              <a:buChar char="•"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Nov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21: </a:t>
            </a:r>
            <a:r>
              <a:rPr lang="en-US" sz="4000" dirty="0" smtClean="0"/>
              <a:t>Almost of 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Earned mentions came from </a:t>
            </a:r>
            <a:r>
              <a:rPr lang="en-US" sz="4000" dirty="0" err="1" smtClean="0">
                <a:hlinkClick r:id="rId6"/>
              </a:rPr>
              <a:t>Chiếc</a:t>
            </a:r>
            <a:r>
              <a:rPr lang="en-US" sz="4000" dirty="0" smtClean="0">
                <a:hlinkClick r:id="rId6"/>
              </a:rPr>
              <a:t> </a:t>
            </a:r>
            <a:r>
              <a:rPr lang="en-US" sz="4000" dirty="0" err="1" smtClean="0">
                <a:hlinkClick r:id="rId6"/>
              </a:rPr>
              <a:t>điện</a:t>
            </a:r>
            <a:r>
              <a:rPr lang="en-US" sz="4000" dirty="0" smtClean="0">
                <a:hlinkClick r:id="rId6"/>
              </a:rPr>
              <a:t> </a:t>
            </a:r>
            <a:r>
              <a:rPr lang="en-US" sz="4000" dirty="0" err="1" smtClean="0">
                <a:hlinkClick r:id="rId6"/>
              </a:rPr>
              <a:t>thoại</a:t>
            </a:r>
            <a:r>
              <a:rPr lang="en-US" sz="4000" dirty="0" smtClean="0">
                <a:hlinkClick r:id="rId6"/>
              </a:rPr>
              <a:t> Nokia </a:t>
            </a:r>
            <a:r>
              <a:rPr lang="en-US" sz="4000" dirty="0" err="1" smtClean="0">
                <a:hlinkClick r:id="rId6"/>
              </a:rPr>
              <a:t>và</a:t>
            </a:r>
            <a:r>
              <a:rPr lang="en-US" sz="4000" dirty="0" smtClean="0">
                <a:hlinkClick r:id="rId6"/>
              </a:rPr>
              <a:t> </a:t>
            </a:r>
            <a:r>
              <a:rPr lang="en-US" sz="4000" dirty="0" err="1" smtClean="0">
                <a:hlinkClick r:id="rId6"/>
              </a:rPr>
              <a:t>những</a:t>
            </a:r>
            <a:r>
              <a:rPr lang="en-US" sz="4000" dirty="0" smtClean="0">
                <a:hlinkClick r:id="rId6"/>
              </a:rPr>
              <a:t> </a:t>
            </a:r>
            <a:r>
              <a:rPr lang="en-US" sz="4000" dirty="0" err="1" smtClean="0">
                <a:hlinkClick r:id="rId6"/>
              </a:rPr>
              <a:t>sự</a:t>
            </a:r>
            <a:r>
              <a:rPr lang="en-US" sz="4000" dirty="0" smtClean="0">
                <a:hlinkClick r:id="rId6"/>
              </a:rPr>
              <a:t> </a:t>
            </a:r>
            <a:r>
              <a:rPr lang="en-US" sz="4000" dirty="0" err="1" smtClean="0">
                <a:hlinkClick r:id="rId6"/>
              </a:rPr>
              <a:t>sống</a:t>
            </a:r>
            <a:r>
              <a:rPr lang="en-US" sz="4000" dirty="0" smtClean="0">
                <a:hlinkClick r:id="rId6"/>
              </a:rPr>
              <a:t> </a:t>
            </a:r>
            <a:r>
              <a:rPr lang="en-US" sz="4000" dirty="0" err="1" smtClean="0">
                <a:hlinkClick r:id="rId6"/>
              </a:rPr>
              <a:t>hồi</a:t>
            </a:r>
            <a:r>
              <a:rPr lang="en-US" sz="4000" dirty="0" smtClean="0">
                <a:hlinkClick r:id="rId6"/>
              </a:rPr>
              <a:t> </a:t>
            </a:r>
            <a:r>
              <a:rPr lang="en-US" sz="4000" dirty="0" err="1" smtClean="0">
                <a:hlinkClick r:id="rId6"/>
              </a:rPr>
              <a:t>sinh</a:t>
            </a:r>
            <a:r>
              <a:rPr lang="en-US" sz="4000" dirty="0" smtClean="0"/>
              <a:t> post on </a:t>
            </a:r>
            <a:r>
              <a:rPr lang="en-US" sz="4000" b="1" dirty="0" smtClean="0"/>
              <a:t>sohoa.vnexpress.net</a:t>
            </a:r>
            <a:endParaRPr lang="en-US" sz="4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20752FB9-4AF5-4D02-92F1-114FA4C71F5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832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4522350" y="455235"/>
            <a:ext cx="18403954" cy="1131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9" tIns="50799" rIns="50799" bIns="50799" anchor="t">
            <a:normAutofit/>
          </a:bodyPr>
          <a:lstStyle>
            <a:lvl1pPr marL="0" marR="0" indent="0" algn="l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ln>
                  <a:noFill/>
                </a:ln>
                <a:solidFill>
                  <a:srgbClr val="566275"/>
                </a:solidFill>
                <a:uFillTx/>
                <a:latin typeface="+mj-lt"/>
                <a:ea typeface="Lato Black"/>
                <a:cs typeface="Lato Black"/>
                <a:sym typeface="Bebas Neue Bold"/>
              </a:defRPr>
            </a:lvl1pPr>
            <a:lvl2pPr marL="0" marR="0" indent="22859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189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783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377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2971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566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160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75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sz="5400" b="1" dirty="0" smtClean="0">
                <a:solidFill>
                  <a:srgbClr val="C00000"/>
                </a:solidFill>
              </a:rPr>
              <a:t>PAID THREADS</a:t>
            </a:r>
            <a:endParaRPr lang="en-US" sz="5400" b="1" dirty="0">
              <a:solidFill>
                <a:srgbClr val="C00000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801AC59-876B-BA4E-9CDE-B7ACEB318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274991"/>
              </p:ext>
            </p:extLst>
          </p:nvPr>
        </p:nvGraphicFramePr>
        <p:xfrm>
          <a:off x="1470212" y="2213854"/>
          <a:ext cx="21456091" cy="76338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1173">
                  <a:extLst>
                    <a:ext uri="{9D8B030D-6E8A-4147-A177-3AD203B41FA5}">
                      <a16:colId xmlns:a16="http://schemas.microsoft.com/office/drawing/2014/main" val="2248999187"/>
                    </a:ext>
                  </a:extLst>
                </a:gridCol>
                <a:gridCol w="10962749">
                  <a:extLst>
                    <a:ext uri="{9D8B030D-6E8A-4147-A177-3AD203B41FA5}">
                      <a16:colId xmlns:a16="http://schemas.microsoft.com/office/drawing/2014/main" val="1550444972"/>
                    </a:ext>
                  </a:extLst>
                </a:gridCol>
                <a:gridCol w="3234862">
                  <a:extLst>
                    <a:ext uri="{9D8B030D-6E8A-4147-A177-3AD203B41FA5}">
                      <a16:colId xmlns:a16="http://schemas.microsoft.com/office/drawing/2014/main" val="1537992181"/>
                    </a:ext>
                  </a:extLst>
                </a:gridCol>
                <a:gridCol w="2905893">
                  <a:extLst>
                    <a:ext uri="{9D8B030D-6E8A-4147-A177-3AD203B41FA5}">
                      <a16:colId xmlns:a16="http://schemas.microsoft.com/office/drawing/2014/main" val="3925999767"/>
                    </a:ext>
                  </a:extLst>
                </a:gridCol>
                <a:gridCol w="3271414">
                  <a:extLst>
                    <a:ext uri="{9D8B030D-6E8A-4147-A177-3AD203B41FA5}">
                      <a16:colId xmlns:a16="http://schemas.microsoft.com/office/drawing/2014/main" val="1443436665"/>
                    </a:ext>
                  </a:extLst>
                </a:gridCol>
              </a:tblGrid>
              <a:tr h="48793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+mj-lt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TOP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10 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PAID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THREADS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j-lt"/>
                          <a:ea typeface="+mn-ea"/>
                          <a:cs typeface="+mn-cs"/>
                          <a:sym typeface="Helvetica Light"/>
                        </a:rPr>
                        <a:t>NUMBER OF  LIKES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j-lt"/>
                          <a:ea typeface="+mn-ea"/>
                          <a:cs typeface="+mn-cs"/>
                          <a:sym typeface="Helvetica Light"/>
                        </a:rPr>
                        <a:t>NUMBER OF SHARES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j-lt"/>
                          <a:ea typeface="+mn-ea"/>
                          <a:cs typeface="+mn-cs"/>
                          <a:sym typeface="Helvetica Light"/>
                        </a:rPr>
                        <a:t>NUMBER OF COMMENTS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855959"/>
                  </a:ext>
                </a:extLst>
              </a:tr>
              <a:tr h="5948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400" b="0" i="0" u="sng" strike="noStrike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4"/>
                        </a:rPr>
                        <a:t>Lam Trường: 'Tôi hạnh phúc vì là một phần tuổi trẻ của nhiều người'</a:t>
                      </a:r>
                      <a:endParaRPr lang="vi-VN" sz="2400" b="0" i="0" u="sng" strike="noStrike">
                        <a:solidFill>
                          <a:srgbClr val="0227FF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7103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5091192"/>
                  </a:ext>
                </a:extLst>
              </a:tr>
              <a:tr h="574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5"/>
                        </a:rPr>
                        <a:t>Nokia 1200 - đi qua thời tuổi trẻ</a:t>
                      </a:r>
                      <a:endParaRPr lang="en-US" sz="2400" b="0" i="0" u="sng" strike="noStrike">
                        <a:solidFill>
                          <a:srgbClr val="0227FF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6017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2994733"/>
                  </a:ext>
                </a:extLst>
              </a:tr>
              <a:tr h="574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6"/>
                        </a:rPr>
                        <a:t>Nokia - một giá trị đích thực</a:t>
                      </a:r>
                      <a:endParaRPr lang="en-US" sz="2400" b="0" i="0" u="sng" strike="noStrike">
                        <a:solidFill>
                          <a:srgbClr val="0227FF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4764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7156051"/>
                  </a:ext>
                </a:extLst>
              </a:tr>
              <a:tr h="574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7"/>
                        </a:rPr>
                        <a:t>Nokia N96 - </a:t>
                      </a:r>
                      <a:r>
                        <a:rPr lang="en-US" sz="24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7"/>
                        </a:rPr>
                        <a:t>kết</a:t>
                      </a:r>
                      <a:r>
                        <a:rPr lang="en-US" sz="24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7"/>
                        </a:rPr>
                        <a:t> </a:t>
                      </a:r>
                      <a:r>
                        <a:rPr lang="en-US" sz="24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7"/>
                        </a:rPr>
                        <a:t>nối</a:t>
                      </a:r>
                      <a:r>
                        <a:rPr lang="en-US" sz="24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7"/>
                        </a:rPr>
                        <a:t> </a:t>
                      </a:r>
                      <a:r>
                        <a:rPr lang="en-US" sz="24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7"/>
                        </a:rPr>
                        <a:t>trong</a:t>
                      </a:r>
                      <a:r>
                        <a:rPr lang="en-US" sz="24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7"/>
                        </a:rPr>
                        <a:t> </a:t>
                      </a:r>
                      <a:r>
                        <a:rPr lang="en-US" sz="24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7"/>
                        </a:rPr>
                        <a:t>tầm</a:t>
                      </a:r>
                      <a:r>
                        <a:rPr lang="en-US" sz="24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7"/>
                        </a:rPr>
                        <a:t> </a:t>
                      </a:r>
                      <a:r>
                        <a:rPr lang="en-US" sz="24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7"/>
                        </a:rPr>
                        <a:t>tay</a:t>
                      </a:r>
                      <a:endParaRPr lang="en-US" sz="2400" b="0" i="0" u="sng" strike="noStrike" dirty="0">
                        <a:solidFill>
                          <a:srgbClr val="0227FF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3503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201097"/>
                  </a:ext>
                </a:extLst>
              </a:tr>
              <a:tr h="931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400" b="0" i="0" u="sng" strike="noStrike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8"/>
                        </a:rPr>
                        <a:t>Tôi còn nhớ chiếc điện thoại đầu tiên to như cục gạch, có chiếc ăng ten dài, vậy mà cầm trên ...</a:t>
                      </a:r>
                      <a:endParaRPr lang="vi-VN" sz="2400" b="0" i="0" u="sng" strike="noStrike">
                        <a:solidFill>
                          <a:srgbClr val="0227FF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1902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2359342"/>
                  </a:ext>
                </a:extLst>
              </a:tr>
              <a:tr h="574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9"/>
                        </a:rPr>
                        <a:t>Chiếc điện thoại Nokia và những sự sống hồi sinh</a:t>
                      </a:r>
                      <a:endParaRPr lang="en-US" sz="2400" b="0" i="0" u="sng" strike="noStrike">
                        <a:solidFill>
                          <a:srgbClr val="0227FF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1211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7432385"/>
                  </a:ext>
                </a:extLst>
              </a:tr>
              <a:tr h="931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10"/>
                        </a:rPr>
                        <a:t>Những phép màu với Nokia 1110i</a:t>
                      </a:r>
                      <a:endParaRPr lang="en-US" sz="2400" b="0" i="0" u="sng" strike="noStrike">
                        <a:solidFill>
                          <a:srgbClr val="0227FF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658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3265789"/>
                  </a:ext>
                </a:extLst>
              </a:tr>
              <a:tr h="574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11"/>
                        </a:rPr>
                        <a:t>Nokia 3.1 plus bán ra tại Việt Nam: giá 3tr890, camera kép. pin 3500mAh, Android One</a:t>
                      </a:r>
                      <a:endParaRPr lang="en-US" sz="2400" b="0" i="0" u="sng" strike="noStrike">
                        <a:solidFill>
                          <a:srgbClr val="0227FF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811349"/>
                  </a:ext>
                </a:extLst>
              </a:tr>
              <a:tr h="574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400" b="0" i="0" u="sng" strike="noStrike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12"/>
                        </a:rPr>
                        <a:t>Ngày độc thân của người độc thân, ở nhà trên tay tư vấn điện thoại cho anh em. Fan Nó kìa bơi ...</a:t>
                      </a:r>
                      <a:endParaRPr lang="vi-VN" sz="2400" b="0" i="0" u="sng" strike="noStrike">
                        <a:solidFill>
                          <a:srgbClr val="0227FF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801033"/>
                  </a:ext>
                </a:extLst>
              </a:tr>
              <a:tr h="574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13"/>
                        </a:rPr>
                        <a:t>Nokia 1202 - một phần của thanh xuân</a:t>
                      </a:r>
                      <a:endParaRPr lang="en-US" sz="2400" b="0" i="0" u="sng" strike="noStrike">
                        <a:solidFill>
                          <a:srgbClr val="0227FF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004762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470212" y="10727935"/>
            <a:ext cx="673400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000" dirty="0" smtClean="0"/>
              <a:t>Full list of </a:t>
            </a:r>
            <a:r>
              <a:rPr lang="en-US" sz="3000" dirty="0"/>
              <a:t>paid </a:t>
            </a:r>
            <a:r>
              <a:rPr lang="en-US" sz="3000" dirty="0" smtClean="0"/>
              <a:t>threads </a:t>
            </a:r>
            <a:r>
              <a:rPr lang="en-US" sz="3000" dirty="0"/>
              <a:t>by </a:t>
            </a:r>
            <a:r>
              <a:rPr lang="en-US" sz="3000" dirty="0" smtClean="0"/>
              <a:t>Online PR   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20752FB9-4AF5-4D02-92F1-114FA4C71F5B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564513"/>
              </p:ext>
            </p:extLst>
          </p:nvPr>
        </p:nvGraphicFramePr>
        <p:xfrm>
          <a:off x="8830491" y="10546408"/>
          <a:ext cx="1540042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" name="Worksheet" showAsIcon="1" r:id="rId14" imgW="914400" imgH="771480" progId="Excel.Sheet.12">
                  <p:embed/>
                </p:oleObj>
              </mc:Choice>
              <mc:Fallback>
                <p:oleObj name="Worksheet" showAsIcon="1" r:id="rId1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830491" y="10546408"/>
                        <a:ext cx="1540042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719986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4522351" y="455236"/>
            <a:ext cx="18403954" cy="1131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l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ln>
                  <a:noFill/>
                </a:ln>
                <a:solidFill>
                  <a:srgbClr val="566275"/>
                </a:solidFill>
                <a:uFillTx/>
                <a:latin typeface="+mj-lt"/>
                <a:ea typeface="Lato Black"/>
                <a:cs typeface="Lato Black"/>
                <a:sym typeface="Bebas Neue Bold"/>
              </a:defRPr>
            </a:lvl1pPr>
            <a:lvl2pPr marL="0" marR="0" indent="22859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189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783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377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2971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566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160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75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altLang="en-US" sz="5400" b="1" dirty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TOP BEST &amp; WORST </a:t>
            </a:r>
            <a:r>
              <a:rPr lang="en-US" altLang="en-US" sz="5400" b="1" dirty="0" smtClean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PAI</a:t>
            </a:r>
            <a:r>
              <a:rPr lang="en-US" altLang="en-US" sz="5400" b="1" dirty="0" smtClean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D </a:t>
            </a:r>
            <a:r>
              <a:rPr lang="en-US" altLang="en-US" sz="5400" b="1" dirty="0" smtClean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THREADS</a:t>
            </a:r>
            <a:endParaRPr lang="en-US" sz="54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20752FB9-4AF5-4D02-92F1-114FA4C71F5B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740133"/>
              </p:ext>
            </p:extLst>
          </p:nvPr>
        </p:nvGraphicFramePr>
        <p:xfrm>
          <a:off x="1093071" y="1959748"/>
          <a:ext cx="22010545" cy="48329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385">
                  <a:extLst>
                    <a:ext uri="{9D8B030D-6E8A-4147-A177-3AD203B41FA5}">
                      <a16:colId xmlns:a16="http://schemas.microsoft.com/office/drawing/2014/main" val="2953358699"/>
                    </a:ext>
                  </a:extLst>
                </a:gridCol>
                <a:gridCol w="13492821">
                  <a:extLst>
                    <a:ext uri="{9D8B030D-6E8A-4147-A177-3AD203B41FA5}">
                      <a16:colId xmlns:a16="http://schemas.microsoft.com/office/drawing/2014/main" val="2434384760"/>
                    </a:ext>
                  </a:extLst>
                </a:gridCol>
                <a:gridCol w="7113339">
                  <a:extLst>
                    <a:ext uri="{9D8B030D-6E8A-4147-A177-3AD203B41FA5}">
                      <a16:colId xmlns:a16="http://schemas.microsoft.com/office/drawing/2014/main" val="3208216422"/>
                    </a:ext>
                  </a:extLst>
                </a:gridCol>
              </a:tblGrid>
              <a:tr h="689666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BEST THREADS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SENTIMENT</a:t>
                      </a:r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 BY </a:t>
                      </a:r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PAID </a:t>
                      </a:r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THREADS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840614"/>
                  </a:ext>
                </a:extLst>
              </a:tr>
              <a:tr h="828647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Nokia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cập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nhật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 Android 9 Pie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cho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 6.1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và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 6.1 Plus</a:t>
                      </a:r>
                      <a:endParaRPr lang="en-US" sz="3200" b="0" i="0" u="sng" strike="noStrike" dirty="0">
                        <a:solidFill>
                          <a:srgbClr val="0227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4875028"/>
                  </a:ext>
                </a:extLst>
              </a:tr>
              <a:tr h="828647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Nokia 3.1 Plus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bán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chính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thức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,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giá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 3,890,000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đồng</a:t>
                      </a:r>
                      <a:endParaRPr lang="en-US" sz="3200" b="0" i="0" u="sng" strike="noStrike" dirty="0">
                        <a:solidFill>
                          <a:srgbClr val="0227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5710644"/>
                  </a:ext>
                </a:extLst>
              </a:tr>
              <a:tr h="828647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5"/>
                        </a:rPr>
                        <a:t>Nokia 6.1 Plus và Nokia 6.1 chính thức được nâng cấp lên Android 9 Pie</a:t>
                      </a:r>
                      <a:endParaRPr lang="vi-VN" sz="3200" b="0" i="0" u="sng" strike="noStrike" dirty="0">
                        <a:solidFill>
                          <a:srgbClr val="0227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4099925"/>
                  </a:ext>
                </a:extLst>
              </a:tr>
              <a:tr h="828647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6"/>
                        </a:rPr>
                        <a:t>Nokia 6.1 Plus và Nokia 6.1 chính thức được nâng cấp lên Android 9 Pie</a:t>
                      </a:r>
                      <a:endParaRPr lang="vi-VN" sz="3200" b="0" i="0" u="sng" strike="noStrike" dirty="0">
                        <a:solidFill>
                          <a:srgbClr val="0227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0782307"/>
                  </a:ext>
                </a:extLst>
              </a:tr>
              <a:tr h="828647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7"/>
                        </a:rPr>
                        <a:t>Nokia 3.1 Plus -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7"/>
                        </a:rPr>
                        <a:t>màn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7"/>
                        </a:rPr>
                        <a:t>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7"/>
                        </a:rPr>
                        <a:t>hình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7"/>
                        </a:rPr>
                        <a:t> 6 inch, chip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7"/>
                        </a:rPr>
                        <a:t>MediaTek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7"/>
                        </a:rPr>
                        <a:t>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7"/>
                        </a:rPr>
                        <a:t>Helio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7"/>
                        </a:rPr>
                        <a:t> P22</a:t>
                      </a:r>
                      <a:endParaRPr lang="en-US" sz="3200" b="0" i="0" u="sng" strike="noStrike" dirty="0">
                        <a:solidFill>
                          <a:srgbClr val="0227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62801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483177"/>
              </p:ext>
            </p:extLst>
          </p:nvPr>
        </p:nvGraphicFramePr>
        <p:xfrm>
          <a:off x="1093071" y="7456293"/>
          <a:ext cx="22076995" cy="4854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3106">
                  <a:extLst>
                    <a:ext uri="{9D8B030D-6E8A-4147-A177-3AD203B41FA5}">
                      <a16:colId xmlns:a16="http://schemas.microsoft.com/office/drawing/2014/main" val="2953358699"/>
                    </a:ext>
                  </a:extLst>
                </a:gridCol>
                <a:gridCol w="13524194">
                  <a:extLst>
                    <a:ext uri="{9D8B030D-6E8A-4147-A177-3AD203B41FA5}">
                      <a16:colId xmlns:a16="http://schemas.microsoft.com/office/drawing/2014/main" val="2434384760"/>
                    </a:ext>
                  </a:extLst>
                </a:gridCol>
                <a:gridCol w="7189695">
                  <a:extLst>
                    <a:ext uri="{9D8B030D-6E8A-4147-A177-3AD203B41FA5}">
                      <a16:colId xmlns:a16="http://schemas.microsoft.com/office/drawing/2014/main" val="3208216422"/>
                    </a:ext>
                  </a:extLst>
                </a:gridCol>
              </a:tblGrid>
              <a:tr h="656489">
                <a:tc>
                  <a:txBody>
                    <a:bodyPr/>
                    <a:lstStyle/>
                    <a:p>
                      <a:r>
                        <a:rPr lang="en-US" sz="3200" b="1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231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WORST THREADS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231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SENTIMENT</a:t>
                      </a:r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 BY </a:t>
                      </a:r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PAID </a:t>
                      </a:r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THREADS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23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840614"/>
                  </a:ext>
                </a:extLst>
              </a:tr>
              <a:tr h="839569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4"/>
                        </a:rPr>
                        <a:t>Nokia 3.1 Plus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4"/>
                        </a:rPr>
                        <a:t>bán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4"/>
                        </a:rPr>
                        <a:t>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4"/>
                        </a:rPr>
                        <a:t>chính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4"/>
                        </a:rPr>
                        <a:t>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4"/>
                        </a:rPr>
                        <a:t>thức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4"/>
                        </a:rPr>
                        <a:t>,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4"/>
                        </a:rPr>
                        <a:t>giá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4"/>
                        </a:rPr>
                        <a:t> 3,890,000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4"/>
                        </a:rPr>
                        <a:t>đồng</a:t>
                      </a:r>
                      <a:endParaRPr lang="en-US" sz="3200" b="0" i="0" u="sng" strike="noStrike" dirty="0">
                        <a:solidFill>
                          <a:srgbClr val="0227FF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4875028"/>
                  </a:ext>
                </a:extLst>
              </a:tr>
              <a:tr h="839569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5"/>
                        </a:rPr>
                        <a:t>Nokia 6.1 Plus và Nokia 6.1 chính thức được nâng cấp lên Android 9 Pie</a:t>
                      </a:r>
                      <a:endParaRPr lang="vi-VN" sz="3200" b="0" i="0" u="sng" strike="noStrike" dirty="0">
                        <a:solidFill>
                          <a:srgbClr val="0227FF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5737406"/>
                  </a:ext>
                </a:extLst>
              </a:tr>
              <a:tr h="839569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6"/>
                        </a:rPr>
                        <a:t>Nokia 6.1 Plus và Nokia 6.1 chính thức được nâng cấp lên Android 9 Pie</a:t>
                      </a:r>
                      <a:endParaRPr lang="vi-VN" sz="3200" b="0" i="0" u="sng" strike="noStrike" dirty="0">
                        <a:solidFill>
                          <a:srgbClr val="0227FF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388081"/>
                  </a:ext>
                </a:extLst>
              </a:tr>
              <a:tr h="839569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Nokia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cập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nhật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 Android 9 Pie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cho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 6.1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và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 6.1 Plus</a:t>
                      </a:r>
                      <a:endParaRPr lang="en-US" sz="3200" b="0" i="0" u="sng" strike="noStrike" dirty="0">
                        <a:solidFill>
                          <a:srgbClr val="0227FF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4017780"/>
                  </a:ext>
                </a:extLst>
              </a:tr>
              <a:tr h="839569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7"/>
                        </a:rPr>
                        <a:t>Nokia 3.1 Plus -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7"/>
                        </a:rPr>
                        <a:t>màn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7"/>
                        </a:rPr>
                        <a:t>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7"/>
                        </a:rPr>
                        <a:t>hình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7"/>
                        </a:rPr>
                        <a:t> 6 inch, chip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7"/>
                        </a:rPr>
                        <a:t>MediaTek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7"/>
                        </a:rPr>
                        <a:t>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7"/>
                        </a:rPr>
                        <a:t>Helio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7"/>
                        </a:rPr>
                        <a:t> P22</a:t>
                      </a:r>
                      <a:endParaRPr lang="en-US" sz="3200" b="0" i="0" u="sng" strike="noStrike" dirty="0">
                        <a:solidFill>
                          <a:srgbClr val="0227FF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8486037"/>
                  </a:ext>
                </a:extLst>
              </a:tr>
            </a:tbl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544233619"/>
              </p:ext>
            </p:extLst>
          </p:nvPr>
        </p:nvGraphicFramePr>
        <p:xfrm>
          <a:off x="16007016" y="2505414"/>
          <a:ext cx="7123597" cy="4453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2414452006"/>
              </p:ext>
            </p:extLst>
          </p:nvPr>
        </p:nvGraphicFramePr>
        <p:xfrm>
          <a:off x="16007016" y="7973091"/>
          <a:ext cx="7123597" cy="4454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5520778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4522351" y="455236"/>
            <a:ext cx="18403954" cy="1131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l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ln>
                  <a:noFill/>
                </a:ln>
                <a:solidFill>
                  <a:srgbClr val="566275"/>
                </a:solidFill>
                <a:uFillTx/>
                <a:latin typeface="+mj-lt"/>
                <a:ea typeface="Lato Black"/>
                <a:cs typeface="Lato Black"/>
                <a:sym typeface="Bebas Neue Bold"/>
              </a:defRPr>
            </a:lvl1pPr>
            <a:lvl2pPr marL="0" marR="0" indent="22859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189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783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377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2971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566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160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75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altLang="en-US" sz="5400" b="1" dirty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TOP BEST &amp; WORST </a:t>
            </a:r>
            <a:r>
              <a:rPr lang="en-US" altLang="en-US" sz="5400" b="1" dirty="0" smtClean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EARNED</a:t>
            </a:r>
            <a:r>
              <a:rPr lang="en-US" altLang="en-US" sz="5400" b="1" dirty="0" smtClean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5400" b="1" dirty="0" smtClean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THREADS</a:t>
            </a:r>
            <a:endParaRPr lang="en-US" sz="54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20752FB9-4AF5-4D02-92F1-114FA4C71F5B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010297"/>
              </p:ext>
            </p:extLst>
          </p:nvPr>
        </p:nvGraphicFramePr>
        <p:xfrm>
          <a:off x="1093071" y="1842518"/>
          <a:ext cx="22010545" cy="35527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385">
                  <a:extLst>
                    <a:ext uri="{9D8B030D-6E8A-4147-A177-3AD203B41FA5}">
                      <a16:colId xmlns:a16="http://schemas.microsoft.com/office/drawing/2014/main" val="2953358699"/>
                    </a:ext>
                  </a:extLst>
                </a:gridCol>
                <a:gridCol w="13492821">
                  <a:extLst>
                    <a:ext uri="{9D8B030D-6E8A-4147-A177-3AD203B41FA5}">
                      <a16:colId xmlns:a16="http://schemas.microsoft.com/office/drawing/2014/main" val="2434384760"/>
                    </a:ext>
                  </a:extLst>
                </a:gridCol>
                <a:gridCol w="7113339">
                  <a:extLst>
                    <a:ext uri="{9D8B030D-6E8A-4147-A177-3AD203B41FA5}">
                      <a16:colId xmlns:a16="http://schemas.microsoft.com/office/drawing/2014/main" val="3208216422"/>
                    </a:ext>
                  </a:extLst>
                </a:gridCol>
              </a:tblGrid>
              <a:tr h="853789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BEST THREADS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SENTIMENT</a:t>
                      </a:r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 BY EARNED THREADS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840614"/>
                  </a:ext>
                </a:extLst>
              </a:tr>
              <a:tr h="828647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Nokia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cập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nhật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 Android 9 Pie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cho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 6.1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và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 6.1 Plus</a:t>
                      </a:r>
                      <a:endParaRPr lang="en-US" sz="3200" b="0" i="0" u="sng" strike="noStrike" dirty="0">
                        <a:solidFill>
                          <a:srgbClr val="0227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4875028"/>
                  </a:ext>
                </a:extLst>
              </a:tr>
              <a:tr h="828647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Nokia 3.1 Plus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bán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chính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thức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,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giá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 3,890,000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đồng</a:t>
                      </a:r>
                      <a:endParaRPr lang="en-US" sz="3200" b="0" i="0" u="sng" strike="noStrike" dirty="0">
                        <a:solidFill>
                          <a:srgbClr val="0227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5710644"/>
                  </a:ext>
                </a:extLst>
              </a:tr>
              <a:tr h="828647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5"/>
                        </a:rPr>
                        <a:t>Nokia 6.1 Plus và Nokia 6.1 chính thức được nâng cấp lên Android 9 Pie</a:t>
                      </a:r>
                      <a:endParaRPr lang="vi-VN" sz="3200" b="0" i="0" u="sng" strike="noStrike" dirty="0">
                        <a:solidFill>
                          <a:srgbClr val="0227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4099925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837115"/>
              </p:ext>
            </p:extLst>
          </p:nvPr>
        </p:nvGraphicFramePr>
        <p:xfrm>
          <a:off x="1093071" y="7456293"/>
          <a:ext cx="22076995" cy="2479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3106">
                  <a:extLst>
                    <a:ext uri="{9D8B030D-6E8A-4147-A177-3AD203B41FA5}">
                      <a16:colId xmlns:a16="http://schemas.microsoft.com/office/drawing/2014/main" val="2953358699"/>
                    </a:ext>
                  </a:extLst>
                </a:gridCol>
                <a:gridCol w="13524194">
                  <a:extLst>
                    <a:ext uri="{9D8B030D-6E8A-4147-A177-3AD203B41FA5}">
                      <a16:colId xmlns:a16="http://schemas.microsoft.com/office/drawing/2014/main" val="2434384760"/>
                    </a:ext>
                  </a:extLst>
                </a:gridCol>
                <a:gridCol w="7189695">
                  <a:extLst>
                    <a:ext uri="{9D8B030D-6E8A-4147-A177-3AD203B41FA5}">
                      <a16:colId xmlns:a16="http://schemas.microsoft.com/office/drawing/2014/main" val="3208216422"/>
                    </a:ext>
                  </a:extLst>
                </a:gridCol>
              </a:tblGrid>
              <a:tr h="656489">
                <a:tc>
                  <a:txBody>
                    <a:bodyPr/>
                    <a:lstStyle/>
                    <a:p>
                      <a:r>
                        <a:rPr lang="en-US" sz="3200" b="1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231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WORST THREADS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231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smtClean="0">
                          <a:solidFill>
                            <a:schemeClr val="bg1"/>
                          </a:solidFill>
                        </a:rPr>
                        <a:t>SENTIMENT</a:t>
                      </a:r>
                      <a:r>
                        <a:rPr lang="en-US" sz="3200" b="1" baseline="0" smtClean="0">
                          <a:solidFill>
                            <a:schemeClr val="bg1"/>
                          </a:solidFill>
                        </a:rPr>
                        <a:t> BY EARNED THREADS</a:t>
                      </a:r>
                      <a:endParaRPr lang="en-US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23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840614"/>
                  </a:ext>
                </a:extLst>
              </a:tr>
              <a:tr h="839569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sng" strike="noStrike" cap="none" spc="0" baseline="0" dirty="0">
                          <a:ln>
                            <a:noFill/>
                          </a:ln>
                          <a:solidFill>
                            <a:srgbClr val="0227FF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Helvetica Light"/>
                          <a:hlinkClick r:id="rId6"/>
                        </a:rPr>
                        <a:t>Nokia 3.1 Plus - </a:t>
                      </a:r>
                      <a:r>
                        <a:rPr lang="en-US" sz="3200" b="0" i="0" u="sng" strike="noStrike" cap="none" spc="0" baseline="0" dirty="0" err="1">
                          <a:ln>
                            <a:noFill/>
                          </a:ln>
                          <a:solidFill>
                            <a:srgbClr val="0227FF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Helvetica Light"/>
                          <a:hlinkClick r:id="rId6"/>
                        </a:rPr>
                        <a:t>màn</a:t>
                      </a:r>
                      <a:r>
                        <a:rPr lang="en-US" sz="3200" b="0" i="0" u="sng" strike="noStrike" cap="none" spc="0" baseline="0" dirty="0">
                          <a:ln>
                            <a:noFill/>
                          </a:ln>
                          <a:solidFill>
                            <a:srgbClr val="0227FF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Helvetica Light"/>
                          <a:hlinkClick r:id="rId6"/>
                        </a:rPr>
                        <a:t> </a:t>
                      </a:r>
                      <a:r>
                        <a:rPr lang="en-US" sz="3200" b="0" i="0" u="sng" strike="noStrike" cap="none" spc="0" baseline="0" dirty="0" err="1">
                          <a:ln>
                            <a:noFill/>
                          </a:ln>
                          <a:solidFill>
                            <a:srgbClr val="0227FF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Helvetica Light"/>
                          <a:hlinkClick r:id="rId6"/>
                        </a:rPr>
                        <a:t>hình</a:t>
                      </a:r>
                      <a:r>
                        <a:rPr lang="en-US" sz="3200" b="0" i="0" u="sng" strike="noStrike" cap="none" spc="0" baseline="0" dirty="0">
                          <a:ln>
                            <a:noFill/>
                          </a:ln>
                          <a:solidFill>
                            <a:srgbClr val="0227FF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Helvetica Light"/>
                          <a:hlinkClick r:id="rId6"/>
                        </a:rPr>
                        <a:t> 6 inch, chip </a:t>
                      </a:r>
                      <a:r>
                        <a:rPr lang="en-US" sz="3200" b="0" i="0" u="sng" strike="noStrike" cap="none" spc="0" baseline="0" dirty="0" err="1">
                          <a:ln>
                            <a:noFill/>
                          </a:ln>
                          <a:solidFill>
                            <a:srgbClr val="0227FF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Helvetica Light"/>
                          <a:hlinkClick r:id="rId6"/>
                        </a:rPr>
                        <a:t>MediaTek</a:t>
                      </a:r>
                      <a:r>
                        <a:rPr lang="en-US" sz="3200" b="0" i="0" u="sng" strike="noStrike" cap="none" spc="0" baseline="0" dirty="0">
                          <a:ln>
                            <a:noFill/>
                          </a:ln>
                          <a:solidFill>
                            <a:srgbClr val="0227FF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Helvetica Light"/>
                          <a:hlinkClick r:id="rId6"/>
                        </a:rPr>
                        <a:t> </a:t>
                      </a:r>
                      <a:r>
                        <a:rPr lang="en-US" sz="3200" b="0" i="0" u="sng" strike="noStrike" cap="none" spc="0" baseline="0" dirty="0" err="1">
                          <a:ln>
                            <a:noFill/>
                          </a:ln>
                          <a:solidFill>
                            <a:srgbClr val="0227FF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Helvetica Light"/>
                          <a:hlinkClick r:id="rId6"/>
                        </a:rPr>
                        <a:t>Helio</a:t>
                      </a:r>
                      <a:r>
                        <a:rPr lang="en-US" sz="3200" b="0" i="0" u="sng" strike="noStrike" cap="none" spc="0" baseline="0" dirty="0">
                          <a:ln>
                            <a:noFill/>
                          </a:ln>
                          <a:solidFill>
                            <a:srgbClr val="0227FF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Helvetica Light"/>
                          <a:hlinkClick r:id="rId6"/>
                        </a:rPr>
                        <a:t> P22</a:t>
                      </a:r>
                      <a:endParaRPr lang="en-US" sz="3200" b="0" i="0" u="sng" strike="noStrike" cap="none" spc="0" baseline="0" dirty="0">
                        <a:ln>
                          <a:noFill/>
                        </a:ln>
                        <a:solidFill>
                          <a:srgbClr val="0227FF"/>
                        </a:solidFill>
                        <a:effectLst/>
                        <a:uFillTx/>
                        <a:latin typeface="+mj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4875028"/>
                  </a:ext>
                </a:extLst>
              </a:tr>
              <a:tr h="839569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sng" strike="noStrike" cap="none" spc="0" baseline="0" dirty="0" err="1">
                          <a:ln>
                            <a:noFill/>
                          </a:ln>
                          <a:solidFill>
                            <a:srgbClr val="0227FF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Helvetica Light"/>
                          <a:hlinkClick r:id="rId7"/>
                        </a:rPr>
                        <a:t>Anh</a:t>
                      </a:r>
                      <a:r>
                        <a:rPr lang="en-US" sz="3200" b="0" i="0" u="sng" strike="noStrike" cap="none" spc="0" baseline="0" dirty="0">
                          <a:ln>
                            <a:noFill/>
                          </a:ln>
                          <a:solidFill>
                            <a:srgbClr val="0227FF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Helvetica Light"/>
                          <a:hlinkClick r:id="rId7"/>
                        </a:rPr>
                        <a:t> </a:t>
                      </a:r>
                      <a:r>
                        <a:rPr lang="en-US" sz="3200" b="0" i="0" u="sng" strike="noStrike" cap="none" spc="0" baseline="0" dirty="0" err="1">
                          <a:ln>
                            <a:noFill/>
                          </a:ln>
                          <a:solidFill>
                            <a:srgbClr val="0227FF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Helvetica Light"/>
                          <a:hlinkClick r:id="rId7"/>
                        </a:rPr>
                        <a:t>em</a:t>
                      </a:r>
                      <a:r>
                        <a:rPr lang="en-US" sz="3200" b="0" i="0" u="sng" strike="noStrike" cap="none" spc="0" baseline="0" dirty="0">
                          <a:ln>
                            <a:noFill/>
                          </a:ln>
                          <a:solidFill>
                            <a:srgbClr val="0227FF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Helvetica Light"/>
                          <a:hlinkClick r:id="rId7"/>
                        </a:rPr>
                        <a:t> Nokia </a:t>
                      </a:r>
                      <a:r>
                        <a:rPr lang="en-US" sz="3200" b="0" i="0" u="sng" strike="noStrike" cap="none" spc="0" baseline="0" dirty="0" err="1">
                          <a:ln>
                            <a:noFill/>
                          </a:ln>
                          <a:solidFill>
                            <a:srgbClr val="0227FF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Helvetica Light"/>
                          <a:hlinkClick r:id="rId7"/>
                        </a:rPr>
                        <a:t>thấy</a:t>
                      </a:r>
                      <a:r>
                        <a:rPr lang="en-US" sz="3200" b="0" i="0" u="sng" strike="noStrike" cap="none" spc="0" baseline="0" dirty="0">
                          <a:ln>
                            <a:noFill/>
                          </a:ln>
                          <a:solidFill>
                            <a:srgbClr val="0227FF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Helvetica Light"/>
                          <a:hlinkClick r:id="rId7"/>
                        </a:rPr>
                        <a:t> </a:t>
                      </a:r>
                      <a:r>
                        <a:rPr lang="en-US" sz="3200" b="0" i="0" u="sng" strike="noStrike" cap="none" spc="0" baseline="0" dirty="0" err="1">
                          <a:ln>
                            <a:noFill/>
                          </a:ln>
                          <a:solidFill>
                            <a:srgbClr val="0227FF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Helvetica Light"/>
                          <a:hlinkClick r:id="rId7"/>
                        </a:rPr>
                        <a:t>có</a:t>
                      </a:r>
                      <a:r>
                        <a:rPr lang="en-US" sz="3200" b="0" i="0" u="sng" strike="noStrike" cap="none" spc="0" baseline="0" dirty="0">
                          <a:ln>
                            <a:noFill/>
                          </a:ln>
                          <a:solidFill>
                            <a:srgbClr val="0227FF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Helvetica Light"/>
                          <a:hlinkClick r:id="rId7"/>
                        </a:rPr>
                        <a:t> </a:t>
                      </a:r>
                      <a:r>
                        <a:rPr lang="en-US" sz="3200" b="0" i="0" u="sng" strike="noStrike" cap="none" spc="0" baseline="0" dirty="0" err="1">
                          <a:ln>
                            <a:noFill/>
                          </a:ln>
                          <a:solidFill>
                            <a:srgbClr val="0227FF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Helvetica Light"/>
                          <a:hlinkClick r:id="rId7"/>
                        </a:rPr>
                        <a:t>còn</a:t>
                      </a:r>
                      <a:r>
                        <a:rPr lang="en-US" sz="3200" b="0" i="0" u="sng" strike="noStrike" cap="none" spc="0" baseline="0" dirty="0">
                          <a:ln>
                            <a:noFill/>
                          </a:ln>
                          <a:solidFill>
                            <a:srgbClr val="0227FF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Helvetica Light"/>
                          <a:hlinkClick r:id="rId7"/>
                        </a:rPr>
                        <a:t> </a:t>
                      </a:r>
                      <a:r>
                        <a:rPr lang="en-US" sz="3200" b="0" i="0" u="sng" strike="noStrike" cap="none" spc="0" baseline="0" dirty="0" err="1">
                          <a:ln>
                            <a:noFill/>
                          </a:ln>
                          <a:solidFill>
                            <a:srgbClr val="0227FF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Helvetica Light"/>
                          <a:hlinkClick r:id="rId7"/>
                        </a:rPr>
                        <a:t>ngon</a:t>
                      </a:r>
                      <a:r>
                        <a:rPr lang="en-US" sz="3200" b="0" i="0" u="sng" strike="noStrike" cap="none" spc="0" baseline="0" dirty="0">
                          <a:ln>
                            <a:noFill/>
                          </a:ln>
                          <a:solidFill>
                            <a:srgbClr val="0227FF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Helvetica Light"/>
                          <a:hlinkClick r:id="rId7"/>
                        </a:rPr>
                        <a:t> </a:t>
                      </a:r>
                      <a:r>
                        <a:rPr lang="en-US" sz="3200" b="0" i="0" u="sng" strike="noStrike" cap="none" spc="0" baseline="0" dirty="0" err="1">
                          <a:ln>
                            <a:noFill/>
                          </a:ln>
                          <a:solidFill>
                            <a:srgbClr val="0227FF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Helvetica Light"/>
                          <a:hlinkClick r:id="rId7"/>
                        </a:rPr>
                        <a:t>không</a:t>
                      </a:r>
                      <a:r>
                        <a:rPr lang="en-US" sz="3200" b="0" i="0" u="sng" strike="noStrike" cap="none" spc="0" baseline="0" dirty="0">
                          <a:ln>
                            <a:noFill/>
                          </a:ln>
                          <a:solidFill>
                            <a:srgbClr val="0227FF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Helvetica Light"/>
                          <a:hlinkClick r:id="rId7"/>
                        </a:rPr>
                        <a:t>?</a:t>
                      </a:r>
                      <a:br>
                        <a:rPr lang="en-US" sz="3200" b="0" i="0" u="sng" strike="noStrike" cap="none" spc="0" baseline="0" dirty="0">
                          <a:ln>
                            <a:noFill/>
                          </a:ln>
                          <a:solidFill>
                            <a:srgbClr val="0227FF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Helvetica Light"/>
                          <a:hlinkClick r:id="rId7"/>
                        </a:rPr>
                      </a:br>
                      <a:r>
                        <a:rPr lang="en-US" sz="3200" b="0" i="0" u="sng" strike="noStrike" cap="none" spc="0" baseline="0" dirty="0">
                          <a:ln>
                            <a:noFill/>
                          </a:ln>
                          <a:solidFill>
                            <a:srgbClr val="0227FF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Helvetica Light"/>
                          <a:hlinkClick r:id="rId7"/>
                        </a:rPr>
                        <a:t>#nokia3plus #</a:t>
                      </a:r>
                      <a:r>
                        <a:rPr lang="en-US" sz="3200" b="0" i="0" u="sng" strike="noStrike" cap="none" spc="0" baseline="0" dirty="0" err="1">
                          <a:ln>
                            <a:noFill/>
                          </a:ln>
                          <a:solidFill>
                            <a:srgbClr val="0227FF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Helvetica Light"/>
                          <a:hlinkClick r:id="rId7"/>
                        </a:rPr>
                        <a:t>tinhte</a:t>
                      </a:r>
                      <a:endParaRPr lang="en-US" sz="3200" b="0" i="0" u="sng" strike="noStrike" cap="none" spc="0" baseline="0" dirty="0">
                        <a:ln>
                          <a:noFill/>
                        </a:ln>
                        <a:solidFill>
                          <a:srgbClr val="0227FF"/>
                        </a:solidFill>
                        <a:effectLst/>
                        <a:uFillTx/>
                        <a:latin typeface="+mj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5737406"/>
                  </a:ext>
                </a:extLst>
              </a:tr>
            </a:tbl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981756302"/>
              </p:ext>
            </p:extLst>
          </p:nvPr>
        </p:nvGraphicFramePr>
        <p:xfrm>
          <a:off x="16007016" y="2739874"/>
          <a:ext cx="7123597" cy="4453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1034310641"/>
              </p:ext>
            </p:extLst>
          </p:nvPr>
        </p:nvGraphicFramePr>
        <p:xfrm>
          <a:off x="16007016" y="7973091"/>
          <a:ext cx="7123597" cy="4454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18344954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/>
          <p:nvPr/>
        </p:nvSpPr>
        <p:spPr>
          <a:xfrm>
            <a:off x="0" y="2816351"/>
            <a:ext cx="24384000" cy="897007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 w="12700">
            <a:miter lim="400000"/>
          </a:ln>
        </p:spPr>
        <p:txBody>
          <a:bodyPr lIns="50799" tIns="50799" rIns="50799" bIns="5079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latin typeface="Calibri"/>
              <a:ea typeface="Calibri"/>
              <a:cs typeface="Calibri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47" y="434566"/>
            <a:ext cx="7007969" cy="11212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94944" y="5566998"/>
            <a:ext cx="2298801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altLang="en-US" sz="10000" b="1" smtClean="0">
                <a:solidFill>
                  <a:srgbClr val="FFFFFF"/>
                </a:solidFill>
                <a:ea typeface="Roboto" panose="02000000000000000000" pitchFamily="2" charset="0"/>
                <a:cs typeface="Roboto" panose="02000000000000000000" pitchFamily="2" charset="0"/>
              </a:rPr>
              <a:t>EVENT</a:t>
            </a:r>
            <a:endParaRPr lang="en-US" altLang="en-US" sz="10000" b="1">
              <a:solidFill>
                <a:srgbClr val="FFFFFF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13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4522351" y="455236"/>
            <a:ext cx="18403954" cy="1131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l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ln>
                  <a:noFill/>
                </a:ln>
                <a:solidFill>
                  <a:srgbClr val="566275"/>
                </a:solidFill>
                <a:uFillTx/>
                <a:latin typeface="+mj-lt"/>
                <a:ea typeface="Lato Black"/>
                <a:cs typeface="Lato Black"/>
                <a:sym typeface="Bebas Neue Bold"/>
              </a:defRPr>
            </a:lvl1pPr>
            <a:lvl2pPr marL="0" marR="0" indent="22859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189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783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377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2971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566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160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75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altLang="en-US" sz="5400" b="1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VOLUME &amp; SENTIMENT BY PLATFORM</a:t>
            </a:r>
            <a:endParaRPr lang="en-US" sz="5400" b="1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3071" y="1677065"/>
            <a:ext cx="1559722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chemeClr val="tx1"/>
                </a:solidFill>
              </a:rPr>
              <a:t>October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039508" y="1677065"/>
            <a:ext cx="1992533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rgbClr val="C00000"/>
                </a:solidFill>
              </a:rPr>
              <a:t>November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sym typeface="Helvetica Light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7875" y="12350018"/>
            <a:ext cx="5216302" cy="438912"/>
          </a:xfrm>
          <a:prstGeom prst="rect">
            <a:avLst/>
          </a:prstGeom>
        </p:spPr>
      </p:pic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2772144306"/>
              </p:ext>
            </p:extLst>
          </p:nvPr>
        </p:nvGraphicFramePr>
        <p:xfrm>
          <a:off x="16952564" y="2272100"/>
          <a:ext cx="7431436" cy="3065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" name="Chart 24"/>
          <p:cNvGraphicFramePr/>
          <p:nvPr>
            <p:extLst>
              <p:ext uri="{D42A27DB-BD31-4B8C-83A1-F6EECF244321}">
                <p14:modId xmlns:p14="http://schemas.microsoft.com/office/powerpoint/2010/main" val="3114658984"/>
              </p:ext>
            </p:extLst>
          </p:nvPr>
        </p:nvGraphicFramePr>
        <p:xfrm>
          <a:off x="11908085" y="8766998"/>
          <a:ext cx="5290753" cy="3560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7" name="Chart 26"/>
          <p:cNvGraphicFramePr/>
          <p:nvPr>
            <p:extLst>
              <p:ext uri="{D42A27DB-BD31-4B8C-83A1-F6EECF244321}">
                <p14:modId xmlns:p14="http://schemas.microsoft.com/office/powerpoint/2010/main" val="3517348774"/>
              </p:ext>
            </p:extLst>
          </p:nvPr>
        </p:nvGraphicFramePr>
        <p:xfrm>
          <a:off x="11938659" y="2039943"/>
          <a:ext cx="4906834" cy="3320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28" name="Straight Connector 27"/>
          <p:cNvCxnSpPr/>
          <p:nvPr/>
        </p:nvCxnSpPr>
        <p:spPr>
          <a:xfrm>
            <a:off x="12116026" y="2157173"/>
            <a:ext cx="0" cy="991819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Chart 30"/>
          <p:cNvGraphicFramePr/>
          <p:nvPr>
            <p:extLst>
              <p:ext uri="{D42A27DB-BD31-4B8C-83A1-F6EECF244321}">
                <p14:modId xmlns:p14="http://schemas.microsoft.com/office/powerpoint/2010/main" val="3806675889"/>
              </p:ext>
            </p:extLst>
          </p:nvPr>
        </p:nvGraphicFramePr>
        <p:xfrm>
          <a:off x="16952564" y="5477343"/>
          <a:ext cx="7038909" cy="3180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2" name="Chart 31"/>
          <p:cNvGraphicFramePr/>
          <p:nvPr>
            <p:extLst>
              <p:ext uri="{D42A27DB-BD31-4B8C-83A1-F6EECF244321}">
                <p14:modId xmlns:p14="http://schemas.microsoft.com/office/powerpoint/2010/main" val="317150872"/>
              </p:ext>
            </p:extLst>
          </p:nvPr>
        </p:nvGraphicFramePr>
        <p:xfrm>
          <a:off x="12074283" y="5247553"/>
          <a:ext cx="4771210" cy="3410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98343" y="8584340"/>
            <a:ext cx="348233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SENTIMENTBY MENTION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68882" y="1979152"/>
            <a:ext cx="194125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BY MENTION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48404" y="5132401"/>
            <a:ext cx="258221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BY ENGAGEMENT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757674" y="8501232"/>
            <a:ext cx="358152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SENTIMENT BY MENTION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510131" y="1937832"/>
            <a:ext cx="194125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BY MENTION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360383" y="5139532"/>
            <a:ext cx="258221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BY ENGAGEMENT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2724194469"/>
              </p:ext>
            </p:extLst>
          </p:nvPr>
        </p:nvGraphicFramePr>
        <p:xfrm>
          <a:off x="17198838" y="9064602"/>
          <a:ext cx="6791138" cy="3390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20752FB9-4AF5-4D02-92F1-114FA4C71F5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551" y="1709194"/>
            <a:ext cx="2530950" cy="330749"/>
          </a:xfrm>
          <a:prstGeom prst="rect">
            <a:avLst/>
          </a:prstGeom>
        </p:spPr>
      </p:pic>
      <p:graphicFrame>
        <p:nvGraphicFramePr>
          <p:cNvPr id="40" name="Chart 39"/>
          <p:cNvGraphicFramePr/>
          <p:nvPr>
            <p:extLst>
              <p:ext uri="{D42A27DB-BD31-4B8C-83A1-F6EECF244321}">
                <p14:modId xmlns:p14="http://schemas.microsoft.com/office/powerpoint/2010/main" val="882070716"/>
              </p:ext>
            </p:extLst>
          </p:nvPr>
        </p:nvGraphicFramePr>
        <p:xfrm>
          <a:off x="4226047" y="2111459"/>
          <a:ext cx="7431436" cy="3065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43" name="Chart 42"/>
          <p:cNvGraphicFramePr/>
          <p:nvPr>
            <p:extLst>
              <p:ext uri="{D42A27DB-BD31-4B8C-83A1-F6EECF244321}">
                <p14:modId xmlns:p14="http://schemas.microsoft.com/office/powerpoint/2010/main" val="2446839698"/>
              </p:ext>
            </p:extLst>
          </p:nvPr>
        </p:nvGraphicFramePr>
        <p:xfrm>
          <a:off x="4116302" y="5477343"/>
          <a:ext cx="7038909" cy="3180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44" name="Chart 43"/>
          <p:cNvGraphicFramePr/>
          <p:nvPr>
            <p:extLst>
              <p:ext uri="{D42A27DB-BD31-4B8C-83A1-F6EECF244321}">
                <p14:modId xmlns:p14="http://schemas.microsoft.com/office/powerpoint/2010/main" val="2898258853"/>
              </p:ext>
            </p:extLst>
          </p:nvPr>
        </p:nvGraphicFramePr>
        <p:xfrm>
          <a:off x="4323194" y="8880952"/>
          <a:ext cx="6791138" cy="3390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45" name="Chart 44"/>
          <p:cNvGraphicFramePr/>
          <p:nvPr>
            <p:extLst>
              <p:ext uri="{D42A27DB-BD31-4B8C-83A1-F6EECF244321}">
                <p14:modId xmlns:p14="http://schemas.microsoft.com/office/powerpoint/2010/main" val="16330916"/>
              </p:ext>
            </p:extLst>
          </p:nvPr>
        </p:nvGraphicFramePr>
        <p:xfrm>
          <a:off x="-300142" y="2078462"/>
          <a:ext cx="4906834" cy="3320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46" name="Chart 45"/>
          <p:cNvGraphicFramePr/>
          <p:nvPr>
            <p:extLst>
              <p:ext uri="{D42A27DB-BD31-4B8C-83A1-F6EECF244321}">
                <p14:modId xmlns:p14="http://schemas.microsoft.com/office/powerpoint/2010/main" val="2924207136"/>
              </p:ext>
            </p:extLst>
          </p:nvPr>
        </p:nvGraphicFramePr>
        <p:xfrm>
          <a:off x="-232330" y="5377998"/>
          <a:ext cx="4771210" cy="3410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47" name="Chart 46"/>
          <p:cNvGraphicFramePr/>
          <p:nvPr>
            <p:extLst>
              <p:ext uri="{D42A27DB-BD31-4B8C-83A1-F6EECF244321}">
                <p14:modId xmlns:p14="http://schemas.microsoft.com/office/powerpoint/2010/main" val="1627918309"/>
              </p:ext>
            </p:extLst>
          </p:nvPr>
        </p:nvGraphicFramePr>
        <p:xfrm>
          <a:off x="-353678" y="8845708"/>
          <a:ext cx="5013905" cy="3425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</p:spTree>
    <p:extLst>
      <p:ext uri="{BB962C8B-B14F-4D97-AF65-F5344CB8AC3E}">
        <p14:creationId xmlns:p14="http://schemas.microsoft.com/office/powerpoint/2010/main" val="31780367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4522351" y="455236"/>
            <a:ext cx="18403954" cy="1131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l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ln>
                  <a:noFill/>
                </a:ln>
                <a:solidFill>
                  <a:srgbClr val="566275"/>
                </a:solidFill>
                <a:uFillTx/>
                <a:latin typeface="+mj-lt"/>
                <a:ea typeface="Lato Black"/>
                <a:cs typeface="Lato Black"/>
                <a:sym typeface="Bebas Neue Bold"/>
              </a:defRPr>
            </a:lvl1pPr>
            <a:lvl2pPr marL="0" marR="0" indent="22859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189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783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377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2971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566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160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75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altLang="en-US" sz="5400" b="1" dirty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PAID </a:t>
            </a:r>
            <a:r>
              <a:rPr lang="en-US" altLang="en-US" sz="5400" b="1" dirty="0" smtClean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– EARNED BY </a:t>
            </a:r>
            <a:r>
              <a:rPr lang="en-US" altLang="en-US" sz="5400" b="1" dirty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PLATFORM</a:t>
            </a:r>
            <a:endParaRPr lang="en-US" sz="54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3881356575"/>
              </p:ext>
            </p:extLst>
          </p:nvPr>
        </p:nvGraphicFramePr>
        <p:xfrm>
          <a:off x="8494460" y="2128961"/>
          <a:ext cx="7508241" cy="5006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2977755337"/>
              </p:ext>
            </p:extLst>
          </p:nvPr>
        </p:nvGraphicFramePr>
        <p:xfrm>
          <a:off x="8494460" y="7328950"/>
          <a:ext cx="7941425" cy="5006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1653875944"/>
              </p:ext>
            </p:extLst>
          </p:nvPr>
        </p:nvGraphicFramePr>
        <p:xfrm>
          <a:off x="553036" y="7328950"/>
          <a:ext cx="7508241" cy="5006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3398652802"/>
              </p:ext>
            </p:extLst>
          </p:nvPr>
        </p:nvGraphicFramePr>
        <p:xfrm>
          <a:off x="16435885" y="7328950"/>
          <a:ext cx="7508241" cy="5006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2368444352"/>
              </p:ext>
            </p:extLst>
          </p:nvPr>
        </p:nvGraphicFramePr>
        <p:xfrm>
          <a:off x="16435885" y="2128961"/>
          <a:ext cx="7508241" cy="5006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3142439897"/>
              </p:ext>
            </p:extLst>
          </p:nvPr>
        </p:nvGraphicFramePr>
        <p:xfrm>
          <a:off x="553036" y="2128961"/>
          <a:ext cx="7508241" cy="5006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20752FB9-4AF5-4D02-92F1-114FA4C71F5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227" y="12524930"/>
            <a:ext cx="2530950" cy="33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229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4522351" y="455236"/>
            <a:ext cx="18403954" cy="1131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l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ln>
                  <a:noFill/>
                </a:ln>
                <a:solidFill>
                  <a:srgbClr val="566275"/>
                </a:solidFill>
                <a:uFillTx/>
                <a:latin typeface="+mj-lt"/>
                <a:ea typeface="Lato Black"/>
                <a:cs typeface="Lato Black"/>
                <a:sym typeface="Bebas Neue Bold"/>
              </a:defRPr>
            </a:lvl1pPr>
            <a:lvl2pPr marL="0" marR="0" indent="22859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189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783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377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2971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566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160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75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sz="5400" b="1" dirty="0" smtClean="0">
                <a:solidFill>
                  <a:srgbClr val="C00000"/>
                </a:solidFill>
              </a:rPr>
              <a:t>PAID – EARNED TREND </a:t>
            </a:r>
            <a:r>
              <a:rPr lang="en-US" sz="5400" b="1" dirty="0">
                <a:solidFill>
                  <a:srgbClr val="C00000"/>
                </a:solidFill>
              </a:rPr>
              <a:t>LINE</a:t>
            </a: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77998181"/>
              </p:ext>
            </p:extLst>
          </p:nvPr>
        </p:nvGraphicFramePr>
        <p:xfrm>
          <a:off x="1398495" y="2146354"/>
          <a:ext cx="21527810" cy="5491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98495" y="7945305"/>
            <a:ext cx="21527810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indent="-342900" algn="l" defTabSz="825500">
              <a:buFont typeface="Arial" panose="020B0604020202020204" pitchFamily="34" charset="0"/>
              <a:buChar char="•"/>
            </a:pPr>
            <a:r>
              <a:rPr kumimoji="0" lang="en-US" sz="40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Nov 2: Mentions c</a:t>
            </a:r>
            <a:r>
              <a:rPr kumimoji="0" lang="en-US" sz="40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ame from “</a:t>
            </a:r>
            <a:r>
              <a:rPr lang="vi-VN" sz="4000" dirty="0">
                <a:hlinkClick r:id="rId4"/>
              </a:rPr>
              <a:t>Nhận thưởng liền tay khi mua smartphone Nokia 6.1 Plus và Nokia 5.1 </a:t>
            </a:r>
            <a:r>
              <a:rPr lang="vi-VN" sz="4000" dirty="0" smtClean="0">
                <a:hlinkClick r:id="rId4"/>
              </a:rPr>
              <a:t>Plus</a:t>
            </a:r>
            <a:r>
              <a:rPr lang="en-US" sz="4000" dirty="0" smtClean="0"/>
              <a:t>” paid post and user shared this post</a:t>
            </a:r>
          </a:p>
          <a:p>
            <a:pPr marL="342900" indent="-342900" algn="l" defTabSz="825500">
              <a:buFont typeface="Arial" panose="020B0604020202020204" pitchFamily="34" charset="0"/>
              <a:buChar char="•"/>
            </a:pPr>
            <a:r>
              <a:rPr lang="en-US" sz="4000" dirty="0" smtClean="0"/>
              <a:t>Nov 4: users commented on </a:t>
            </a:r>
            <a:r>
              <a:rPr lang="vi-VN" sz="4000" dirty="0">
                <a:hlinkClick r:id="rId5"/>
              </a:rPr>
              <a:t>[QC] Nhận thưởng liền tay khi mua smartphone Nokia 6.1 Plus và Nokia 5.1 </a:t>
            </a:r>
            <a:r>
              <a:rPr lang="vi-VN" sz="4000" dirty="0" smtClean="0">
                <a:hlinkClick r:id="rId5"/>
              </a:rPr>
              <a:t>Plus</a:t>
            </a:r>
            <a:r>
              <a:rPr lang="en-US" sz="4000" dirty="0" smtClean="0"/>
              <a:t> post of </a:t>
            </a:r>
            <a:r>
              <a:rPr lang="en-US" sz="4000" b="1" dirty="0" smtClean="0"/>
              <a:t>tinhte.vn</a:t>
            </a:r>
            <a:endParaRPr lang="vi-VN" sz="4000" b="1" dirty="0"/>
          </a:p>
        </p:txBody>
      </p:sp>
      <p:sp>
        <p:nvSpPr>
          <p:cNvPr id="4" name="Oval 3"/>
          <p:cNvSpPr/>
          <p:nvPr/>
        </p:nvSpPr>
        <p:spPr>
          <a:xfrm>
            <a:off x="5695950" y="7905750"/>
            <a:ext cx="914400" cy="914400"/>
          </a:xfrm>
          <a:prstGeom prst="ellipse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rtlCol="0" anchor="t">
            <a:spAutoFit/>
          </a:bodyPr>
          <a:lstStyle/>
          <a:p>
            <a:pPr algn="ctr"/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20752FB9-4AF5-4D02-92F1-114FA4C71F5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695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4522350" y="455235"/>
            <a:ext cx="18403954" cy="1131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9" tIns="50799" rIns="50799" bIns="50799" anchor="t">
            <a:normAutofit/>
          </a:bodyPr>
          <a:lstStyle>
            <a:lvl1pPr marL="0" marR="0" indent="0" algn="l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ln>
                  <a:noFill/>
                </a:ln>
                <a:solidFill>
                  <a:srgbClr val="566275"/>
                </a:solidFill>
                <a:uFillTx/>
                <a:latin typeface="+mj-lt"/>
                <a:ea typeface="Lato Black"/>
                <a:cs typeface="Lato Black"/>
                <a:sym typeface="Bebas Neue Bold"/>
              </a:defRPr>
            </a:lvl1pPr>
            <a:lvl2pPr marL="0" marR="0" indent="22859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189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783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377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2971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566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160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75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sz="5400" b="1" dirty="0" smtClean="0">
                <a:solidFill>
                  <a:srgbClr val="C00000"/>
                </a:solidFill>
              </a:rPr>
              <a:t>PAID THREADS</a:t>
            </a:r>
            <a:endParaRPr lang="en-US" sz="5400" b="1" dirty="0">
              <a:solidFill>
                <a:srgbClr val="C00000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801AC59-876B-BA4E-9CDE-B7ACEB318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170685"/>
              </p:ext>
            </p:extLst>
          </p:nvPr>
        </p:nvGraphicFramePr>
        <p:xfrm>
          <a:off x="1434352" y="2099554"/>
          <a:ext cx="21491952" cy="9010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980">
                  <a:extLst>
                    <a:ext uri="{9D8B030D-6E8A-4147-A177-3AD203B41FA5}">
                      <a16:colId xmlns:a16="http://schemas.microsoft.com/office/drawing/2014/main" val="2248999187"/>
                    </a:ext>
                  </a:extLst>
                </a:gridCol>
                <a:gridCol w="9469636">
                  <a:extLst>
                    <a:ext uri="{9D8B030D-6E8A-4147-A177-3AD203B41FA5}">
                      <a16:colId xmlns:a16="http://schemas.microsoft.com/office/drawing/2014/main" val="1550444972"/>
                    </a:ext>
                  </a:extLst>
                </a:gridCol>
                <a:gridCol w="3502462">
                  <a:extLst>
                    <a:ext uri="{9D8B030D-6E8A-4147-A177-3AD203B41FA5}">
                      <a16:colId xmlns:a16="http://schemas.microsoft.com/office/drawing/2014/main" val="1537992181"/>
                    </a:ext>
                  </a:extLst>
                </a:gridCol>
                <a:gridCol w="3718437">
                  <a:extLst>
                    <a:ext uri="{9D8B030D-6E8A-4147-A177-3AD203B41FA5}">
                      <a16:colId xmlns:a16="http://schemas.microsoft.com/office/drawing/2014/main" val="3925999767"/>
                    </a:ext>
                  </a:extLst>
                </a:gridCol>
                <a:gridCol w="3718437">
                  <a:extLst>
                    <a:ext uri="{9D8B030D-6E8A-4147-A177-3AD203B41FA5}">
                      <a16:colId xmlns:a16="http://schemas.microsoft.com/office/drawing/2014/main" val="1443436665"/>
                    </a:ext>
                  </a:extLst>
                </a:gridCol>
              </a:tblGrid>
              <a:tr h="48793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+mj-lt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TOP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10 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PAID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THREADS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j-lt"/>
                          <a:ea typeface="+mn-ea"/>
                          <a:cs typeface="+mn-cs"/>
                          <a:sym typeface="Helvetica Light"/>
                        </a:rPr>
                        <a:t>NUMBER OF LIKES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j-lt"/>
                          <a:ea typeface="+mn-ea"/>
                          <a:cs typeface="+mn-cs"/>
                          <a:sym typeface="Helvetica Light"/>
                        </a:rPr>
                        <a:t>NUMBER OF SHARES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j-lt"/>
                          <a:ea typeface="+mn-ea"/>
                          <a:cs typeface="+mn-cs"/>
                          <a:sym typeface="Helvetica Light"/>
                        </a:rPr>
                        <a:t>NUMBER OF COMMENTS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855959"/>
                  </a:ext>
                </a:extLst>
              </a:tr>
              <a:tr h="574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400" b="0" i="0" u="sng" strike="noStrike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Cơ hội sở hữu Nokia 3.1 Plus giá rẻ trên Shopee</a:t>
                      </a:r>
                      <a:endParaRPr lang="vi-VN" sz="2400" b="0" i="0" u="sng" strike="noStrike">
                        <a:solidFill>
                          <a:srgbClr val="0227FF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5091192"/>
                  </a:ext>
                </a:extLst>
              </a:tr>
              <a:tr h="574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400" b="0" i="0" u="sng" strike="noStrike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4"/>
                        </a:rPr>
                        <a:t>Nhận thưởng liền tay khi mua smartphone Nokia 6.1 Plus và Nokia 5.1 Plus</a:t>
                      </a:r>
                      <a:endParaRPr lang="vi-VN" sz="2400" b="0" i="0" u="sng" strike="noStrike">
                        <a:solidFill>
                          <a:srgbClr val="0227FF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2994733"/>
                  </a:ext>
                </a:extLst>
              </a:tr>
              <a:tr h="574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400" b="0" i="0" u="sng" strike="noStrike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5"/>
                        </a:rPr>
                        <a:t>Nhận thưởng liền tay khi mua smartphone Nokia 6.1 Plus và Nokia 5.1 Plus</a:t>
                      </a:r>
                      <a:endParaRPr lang="vi-VN" sz="2400" b="0" i="0" u="sng" strike="noStrike">
                        <a:solidFill>
                          <a:srgbClr val="0227FF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7156051"/>
                  </a:ext>
                </a:extLst>
              </a:tr>
              <a:tr h="574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6"/>
                        </a:rPr>
                        <a:t>Nhận voucher mua phụ kiện khi sắm Nokia 6.1 Plus và Nokia 5.1 Plus</a:t>
                      </a:r>
                      <a:endParaRPr lang="en-US" sz="2400" b="0" i="0" u="sng" strike="noStrike">
                        <a:solidFill>
                          <a:srgbClr val="0227FF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201097"/>
                  </a:ext>
                </a:extLst>
              </a:tr>
              <a:tr h="931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4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7"/>
                        </a:rPr>
                        <a:t>Smartphone mới ra Nokia 3.1 Plus được bán độc quyền trên Shopee với giá cực sốc</a:t>
                      </a:r>
                      <a:endParaRPr lang="vi-VN" sz="2400" b="0" i="0" u="sng" strike="noStrike" dirty="0">
                        <a:solidFill>
                          <a:srgbClr val="0227FF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2359342"/>
                  </a:ext>
                </a:extLst>
              </a:tr>
              <a:tr h="574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400" b="0" i="0" u="sng" strike="noStrike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8"/>
                        </a:rPr>
                        <a:t>Smartphone mới ra Nokia 3.1 Plus được bán độc quyền trên Shopee với giá cực sốc</a:t>
                      </a:r>
                      <a:endParaRPr lang="vi-VN" sz="2400" b="0" i="0" u="sng" strike="noStrike">
                        <a:solidFill>
                          <a:srgbClr val="0227FF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7432385"/>
                  </a:ext>
                </a:extLst>
              </a:tr>
              <a:tr h="931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9"/>
                        </a:rPr>
                        <a:t>Nokia 3.1 Plus ‘giá sốc’, độc quyền trên Shopee</a:t>
                      </a:r>
                      <a:endParaRPr lang="en-US" sz="2400" b="0" i="0" u="sng" strike="noStrike">
                        <a:solidFill>
                          <a:srgbClr val="0227FF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3265789"/>
                  </a:ext>
                </a:extLst>
              </a:tr>
              <a:tr h="574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400" b="0" i="0" u="sng" strike="noStrike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10"/>
                        </a:rPr>
                        <a:t>[QC] Nhận thưởng liền tay khi mua smartphone Nokia 6.1 Plus và Nokia 5.1 Plus</a:t>
                      </a:r>
                      <a:endParaRPr lang="vi-VN" sz="2400" b="0" i="0" u="sng" strike="noStrike">
                        <a:solidFill>
                          <a:srgbClr val="0227FF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811349"/>
                  </a:ext>
                </a:extLst>
              </a:tr>
              <a:tr h="574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11"/>
                        </a:rPr>
                        <a:t>Nokia 6.1 Plus và 5.1 Plus - thiết kế đẹp, hiệu năng tốt, giá mềm</a:t>
                      </a:r>
                      <a:endParaRPr lang="en-US" sz="2400" b="0" i="0" u="sng" strike="noStrike">
                        <a:solidFill>
                          <a:srgbClr val="0227FF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801033"/>
                  </a:ext>
                </a:extLst>
              </a:tr>
              <a:tr h="574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400" b="0" i="0" u="sng" strike="noStrike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12"/>
                        </a:rPr>
                        <a:t>Nhận thưởng liền tay khi mua smartphone Nokia 6.1 Plus và Nokia 5.1 Plus</a:t>
                      </a:r>
                      <a:endParaRPr lang="vi-VN" sz="2400" b="0" i="0" u="sng" strike="noStrike">
                        <a:solidFill>
                          <a:srgbClr val="0227FF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0047620"/>
                  </a:ext>
                </a:extLst>
              </a:tr>
              <a:tr h="574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400" b="0" i="0" u="sng" strike="noStrike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13"/>
                        </a:rPr>
                        <a:t>Nhận thưởng liền tay khi mua smartphone Nokia 6.1 Plus và Nokia 5.1 Plus</a:t>
                      </a:r>
                      <a:endParaRPr lang="vi-VN" sz="2400" b="0" i="0" u="sng" strike="noStrike">
                        <a:solidFill>
                          <a:srgbClr val="0227FF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6701598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20752FB9-4AF5-4D02-92F1-114FA4C71F5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669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/>
          <p:nvPr/>
        </p:nvSpPr>
        <p:spPr>
          <a:xfrm>
            <a:off x="0" y="1929577"/>
            <a:ext cx="24384000" cy="9856846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 w="12700">
            <a:miter lim="400000"/>
          </a:ln>
        </p:spPr>
        <p:txBody>
          <a:bodyPr lIns="50799" tIns="50799" rIns="50799" bIns="5079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latin typeface="Calibri"/>
              <a:ea typeface="Calibri"/>
              <a:cs typeface="Calibri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47" y="434566"/>
            <a:ext cx="7007969" cy="11212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68096" y="5566998"/>
            <a:ext cx="2291005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altLang="en-US" sz="8000" b="1" dirty="0" smtClean="0">
                <a:solidFill>
                  <a:srgbClr val="FFFFFF"/>
                </a:solidFill>
                <a:ea typeface="Roboto" panose="02000000000000000000" pitchFamily="2" charset="0"/>
                <a:cs typeface="Roboto" panose="02000000000000000000" pitchFamily="2" charset="0"/>
              </a:rPr>
              <a:t>PAID &amp; EARNED MEDIA ANALYTICS</a:t>
            </a:r>
          </a:p>
          <a:p>
            <a:pPr marL="685800" indent="-685800" algn="l" eaLnBrk="1" hangingPunct="1">
              <a:buFont typeface="Arial" panose="020B0604020202020204" pitchFamily="34" charset="0"/>
              <a:buChar char="•"/>
            </a:pPr>
            <a:r>
              <a:rPr lang="en-US" altLang="en-US" sz="5000" dirty="0" smtClean="0">
                <a:solidFill>
                  <a:srgbClr val="FFFFFF"/>
                </a:solidFill>
                <a:ea typeface="Roboto" panose="02000000000000000000" pitchFamily="2" charset="0"/>
                <a:cs typeface="Roboto" panose="02000000000000000000" pitchFamily="2" charset="0"/>
              </a:rPr>
              <a:t>Paid &amp; Earned threads &amp; Trend line</a:t>
            </a:r>
          </a:p>
          <a:p>
            <a:pPr marL="685800" indent="-685800" algn="l" eaLnBrk="1" hangingPunct="1">
              <a:buFont typeface="Arial" panose="020B0604020202020204" pitchFamily="34" charset="0"/>
              <a:buChar char="•"/>
            </a:pPr>
            <a:r>
              <a:rPr lang="en-US" altLang="en-US" sz="5000" dirty="0" smtClean="0">
                <a:solidFill>
                  <a:srgbClr val="FFFFFF"/>
                </a:solidFill>
                <a:ea typeface="Roboto" panose="02000000000000000000" pitchFamily="2" charset="0"/>
                <a:cs typeface="Roboto" panose="02000000000000000000" pitchFamily="2" charset="0"/>
              </a:rPr>
              <a:t>Top best &amp; worst threads</a:t>
            </a:r>
          </a:p>
          <a:p>
            <a:pPr marL="685800" indent="-685800" algn="l" eaLnBrk="1" hangingPunct="1">
              <a:buFont typeface="Arial" panose="020B0604020202020204" pitchFamily="34" charset="0"/>
              <a:buChar char="•"/>
            </a:pPr>
            <a:r>
              <a:rPr lang="en-US" altLang="en-US" sz="5000" dirty="0" smtClean="0">
                <a:solidFill>
                  <a:srgbClr val="FFFFFF"/>
                </a:solidFill>
                <a:ea typeface="Roboto" panose="02000000000000000000" pitchFamily="2" charset="0"/>
                <a:cs typeface="Roboto" panose="02000000000000000000" pitchFamily="2" charset="0"/>
              </a:rPr>
              <a:t>Volume and Sentiment by Platform</a:t>
            </a:r>
          </a:p>
          <a:p>
            <a:pPr marL="685800" indent="-685800" algn="l" eaLnBrk="1" hangingPunct="1">
              <a:buFont typeface="Arial" panose="020B0604020202020204" pitchFamily="34" charset="0"/>
              <a:buChar char="•"/>
            </a:pPr>
            <a:r>
              <a:rPr lang="en-US" altLang="en-US" sz="5000" dirty="0">
                <a:solidFill>
                  <a:srgbClr val="FFFFFF"/>
                </a:solidFill>
                <a:ea typeface="Roboto" panose="02000000000000000000" pitchFamily="2" charset="0"/>
                <a:cs typeface="Roboto" panose="02000000000000000000" pitchFamily="2" charset="0"/>
              </a:rPr>
              <a:t>Paid &amp; Earned by </a:t>
            </a:r>
            <a:r>
              <a:rPr lang="en-US" altLang="en-US" sz="5000" dirty="0" smtClean="0">
                <a:solidFill>
                  <a:srgbClr val="FFFFFF"/>
                </a:solidFill>
                <a:ea typeface="Roboto" panose="02000000000000000000" pitchFamily="2" charset="0"/>
                <a:cs typeface="Roboto" panose="02000000000000000000" pitchFamily="2" charset="0"/>
              </a:rPr>
              <a:t>Platform</a:t>
            </a:r>
            <a:endParaRPr lang="en-US" altLang="en-US" sz="5000" dirty="0">
              <a:solidFill>
                <a:srgbClr val="FFFFFF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63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4522351" y="455236"/>
            <a:ext cx="18403954" cy="1131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l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ln>
                  <a:noFill/>
                </a:ln>
                <a:solidFill>
                  <a:srgbClr val="566275"/>
                </a:solidFill>
                <a:uFillTx/>
                <a:latin typeface="+mj-lt"/>
                <a:ea typeface="Lato Black"/>
                <a:cs typeface="Lato Black"/>
                <a:sym typeface="Bebas Neue Bold"/>
              </a:defRPr>
            </a:lvl1pPr>
            <a:lvl2pPr marL="0" marR="0" indent="22859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189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783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377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2971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566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160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75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altLang="en-US" sz="5400" b="1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TOP BEST &amp; WORST </a:t>
            </a:r>
            <a:r>
              <a:rPr lang="en-US" altLang="en-US" sz="5400" b="1" smtClean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PAID THREADS</a:t>
            </a:r>
            <a:endParaRPr lang="en-US" sz="5400" b="1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20752FB9-4AF5-4D02-92F1-114FA4C71F5B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603372"/>
              </p:ext>
            </p:extLst>
          </p:nvPr>
        </p:nvGraphicFramePr>
        <p:xfrm>
          <a:off x="1093071" y="1772180"/>
          <a:ext cx="22010545" cy="21848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385">
                  <a:extLst>
                    <a:ext uri="{9D8B030D-6E8A-4147-A177-3AD203B41FA5}">
                      <a16:colId xmlns:a16="http://schemas.microsoft.com/office/drawing/2014/main" val="2953358699"/>
                    </a:ext>
                  </a:extLst>
                </a:gridCol>
                <a:gridCol w="13492821">
                  <a:extLst>
                    <a:ext uri="{9D8B030D-6E8A-4147-A177-3AD203B41FA5}">
                      <a16:colId xmlns:a16="http://schemas.microsoft.com/office/drawing/2014/main" val="2434384760"/>
                    </a:ext>
                  </a:extLst>
                </a:gridCol>
                <a:gridCol w="7113339">
                  <a:extLst>
                    <a:ext uri="{9D8B030D-6E8A-4147-A177-3AD203B41FA5}">
                      <a16:colId xmlns:a16="http://schemas.microsoft.com/office/drawing/2014/main" val="3208216422"/>
                    </a:ext>
                  </a:extLst>
                </a:gridCol>
              </a:tblGrid>
              <a:tr h="120186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BEST THREADS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SENTIMENT</a:t>
                      </a:r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 BY </a:t>
                      </a:r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PAID THREADS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840614"/>
                  </a:ext>
                </a:extLst>
              </a:tr>
              <a:tr h="8286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[QC] Nhận thưởng liền tay khi mua smartphone Nokia 6.1 Plus và Nokia 5.1 Plus</a:t>
                      </a:r>
                      <a:endParaRPr lang="vi-VN" sz="3200" b="0" i="0" u="sng" strike="noStrike" dirty="0">
                        <a:solidFill>
                          <a:srgbClr val="0227FF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487502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807735"/>
              </p:ext>
            </p:extLst>
          </p:nvPr>
        </p:nvGraphicFramePr>
        <p:xfrm>
          <a:off x="1093071" y="7456293"/>
          <a:ext cx="22076995" cy="16394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3106">
                  <a:extLst>
                    <a:ext uri="{9D8B030D-6E8A-4147-A177-3AD203B41FA5}">
                      <a16:colId xmlns:a16="http://schemas.microsoft.com/office/drawing/2014/main" val="2953358699"/>
                    </a:ext>
                  </a:extLst>
                </a:gridCol>
                <a:gridCol w="13524194">
                  <a:extLst>
                    <a:ext uri="{9D8B030D-6E8A-4147-A177-3AD203B41FA5}">
                      <a16:colId xmlns:a16="http://schemas.microsoft.com/office/drawing/2014/main" val="2434384760"/>
                    </a:ext>
                  </a:extLst>
                </a:gridCol>
                <a:gridCol w="7189695">
                  <a:extLst>
                    <a:ext uri="{9D8B030D-6E8A-4147-A177-3AD203B41FA5}">
                      <a16:colId xmlns:a16="http://schemas.microsoft.com/office/drawing/2014/main" val="3208216422"/>
                    </a:ext>
                  </a:extLst>
                </a:gridCol>
              </a:tblGrid>
              <a:tr h="656489">
                <a:tc>
                  <a:txBody>
                    <a:bodyPr/>
                    <a:lstStyle/>
                    <a:p>
                      <a:r>
                        <a:rPr lang="en-US" sz="3200" b="1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231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WORST THREADS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231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SENTIMENT</a:t>
                      </a:r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BY PAID THREADS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23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840614"/>
                  </a:ext>
                </a:extLst>
              </a:tr>
              <a:tr h="839569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3200" b="0" i="0" u="sng" strike="noStrike" cap="none" spc="0" baseline="0" dirty="0" smtClean="0">
                          <a:ln>
                            <a:noFill/>
                          </a:ln>
                          <a:solidFill>
                            <a:srgbClr val="0227FF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  <a:hlinkClick r:id="rId3"/>
                        </a:rPr>
                        <a:t>[QC] Nhận thưởng liền tay khi mua smartphone Nokia 6.1 Plus và Nokia 5.1 Plus</a:t>
                      </a:r>
                      <a:endParaRPr lang="vi-VN" sz="3200" b="0" i="0" u="sng" strike="noStrike" cap="none" spc="0" baseline="0" dirty="0">
                        <a:ln>
                          <a:noFill/>
                        </a:ln>
                        <a:solidFill>
                          <a:srgbClr val="0227FF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4875028"/>
                  </a:ext>
                </a:extLst>
              </a:tr>
            </a:tbl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703860053"/>
              </p:ext>
            </p:extLst>
          </p:nvPr>
        </p:nvGraphicFramePr>
        <p:xfrm>
          <a:off x="16007016" y="2833658"/>
          <a:ext cx="7123597" cy="4453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1705727370"/>
              </p:ext>
            </p:extLst>
          </p:nvPr>
        </p:nvGraphicFramePr>
        <p:xfrm>
          <a:off x="16046469" y="7973091"/>
          <a:ext cx="7123597" cy="4454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0555797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/>
          <p:nvPr/>
        </p:nvSpPr>
        <p:spPr>
          <a:xfrm>
            <a:off x="-1891" y="2816351"/>
            <a:ext cx="24384000" cy="897007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 w="12700">
            <a:miter lim="400000"/>
          </a:ln>
        </p:spPr>
        <p:txBody>
          <a:bodyPr lIns="50799" tIns="50799" rIns="50799" bIns="5079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latin typeface="Calibri"/>
              <a:ea typeface="Calibri"/>
              <a:cs typeface="Calibri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47" y="434566"/>
            <a:ext cx="7007969" cy="11212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94944" y="5566998"/>
            <a:ext cx="2298801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altLang="en-US" sz="10000" b="1" dirty="0" smtClean="0">
                <a:solidFill>
                  <a:srgbClr val="FFFFFF"/>
                </a:solidFill>
                <a:ea typeface="Roboto" panose="02000000000000000000" pitchFamily="2" charset="0"/>
                <a:cs typeface="Roboto" panose="02000000000000000000" pitchFamily="2" charset="0"/>
              </a:rPr>
              <a:t>SPONSORED</a:t>
            </a:r>
            <a:endParaRPr lang="en-US" altLang="en-US" sz="10000" b="1" dirty="0">
              <a:solidFill>
                <a:srgbClr val="FFFFFF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16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4522351" y="455236"/>
            <a:ext cx="18403954" cy="1131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l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ln>
                  <a:noFill/>
                </a:ln>
                <a:solidFill>
                  <a:srgbClr val="566275"/>
                </a:solidFill>
                <a:uFillTx/>
                <a:latin typeface="+mj-lt"/>
                <a:ea typeface="Lato Black"/>
                <a:cs typeface="Lato Black"/>
                <a:sym typeface="Bebas Neue Bold"/>
              </a:defRPr>
            </a:lvl1pPr>
            <a:lvl2pPr marL="0" marR="0" indent="22859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189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783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377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2971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566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160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75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altLang="en-US" sz="5400" b="1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VOLUME &amp; SENTIMENT BY PLATFORM</a:t>
            </a:r>
            <a:endParaRPr lang="en-US" sz="5400" b="1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68495" y="1677065"/>
            <a:ext cx="1559721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chemeClr val="tx1"/>
                </a:solidFill>
              </a:rPr>
              <a:t>October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983708" y="1677065"/>
            <a:ext cx="1992533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rgbClr val="C00000"/>
                </a:solidFill>
              </a:rPr>
              <a:t>November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sym typeface="Helvetica Light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5445" y="12325795"/>
            <a:ext cx="5216302" cy="438912"/>
          </a:xfrm>
          <a:prstGeom prst="rect">
            <a:avLst/>
          </a:prstGeom>
        </p:spPr>
      </p:pic>
      <p:graphicFrame>
        <p:nvGraphicFramePr>
          <p:cNvPr id="28" name="Chart 27"/>
          <p:cNvGraphicFramePr/>
          <p:nvPr>
            <p:extLst>
              <p:ext uri="{D42A27DB-BD31-4B8C-83A1-F6EECF244321}">
                <p14:modId xmlns:p14="http://schemas.microsoft.com/office/powerpoint/2010/main" val="3517087309"/>
              </p:ext>
            </p:extLst>
          </p:nvPr>
        </p:nvGraphicFramePr>
        <p:xfrm>
          <a:off x="16952564" y="2272100"/>
          <a:ext cx="6791138" cy="3065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3311631072"/>
              </p:ext>
            </p:extLst>
          </p:nvPr>
        </p:nvGraphicFramePr>
        <p:xfrm>
          <a:off x="12074283" y="9129891"/>
          <a:ext cx="4667034" cy="3018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1" name="Chart 30"/>
          <p:cNvGraphicFramePr/>
          <p:nvPr>
            <p:extLst>
              <p:ext uri="{D42A27DB-BD31-4B8C-83A1-F6EECF244321}">
                <p14:modId xmlns:p14="http://schemas.microsoft.com/office/powerpoint/2010/main" val="571820842"/>
              </p:ext>
            </p:extLst>
          </p:nvPr>
        </p:nvGraphicFramePr>
        <p:xfrm>
          <a:off x="11938659" y="2039943"/>
          <a:ext cx="4667034" cy="3180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32" name="Straight Connector 31"/>
          <p:cNvCxnSpPr/>
          <p:nvPr/>
        </p:nvCxnSpPr>
        <p:spPr>
          <a:xfrm>
            <a:off x="12223596" y="2272100"/>
            <a:ext cx="0" cy="980326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Chart 35"/>
          <p:cNvGraphicFramePr/>
          <p:nvPr>
            <p:extLst>
              <p:ext uri="{D42A27DB-BD31-4B8C-83A1-F6EECF244321}">
                <p14:modId xmlns:p14="http://schemas.microsoft.com/office/powerpoint/2010/main" val="2721746269"/>
              </p:ext>
            </p:extLst>
          </p:nvPr>
        </p:nvGraphicFramePr>
        <p:xfrm>
          <a:off x="12074283" y="5485616"/>
          <a:ext cx="4395786" cy="3180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498343" y="8584340"/>
            <a:ext cx="348233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SENTIMENTBY MENTION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68882" y="1979152"/>
            <a:ext cx="194125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BY MENTION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8404" y="5132401"/>
            <a:ext cx="258221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BY ENGAGEMENT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861956" y="8694483"/>
            <a:ext cx="358152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SENTIMENT BY MENTION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449040" y="1917641"/>
            <a:ext cx="194125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BY MENTION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116693" y="5227336"/>
            <a:ext cx="258221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BY ENGAGEMENT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46" name="Chart 45"/>
          <p:cNvGraphicFramePr/>
          <p:nvPr>
            <p:extLst>
              <p:ext uri="{D42A27DB-BD31-4B8C-83A1-F6EECF244321}">
                <p14:modId xmlns:p14="http://schemas.microsoft.com/office/powerpoint/2010/main" val="3963382914"/>
              </p:ext>
            </p:extLst>
          </p:nvPr>
        </p:nvGraphicFramePr>
        <p:xfrm>
          <a:off x="17198838" y="9064602"/>
          <a:ext cx="6791138" cy="3390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45" name="Chart 44"/>
          <p:cNvGraphicFramePr/>
          <p:nvPr>
            <p:extLst>
              <p:ext uri="{D42A27DB-BD31-4B8C-83A1-F6EECF244321}">
                <p14:modId xmlns:p14="http://schemas.microsoft.com/office/powerpoint/2010/main" val="2560821430"/>
              </p:ext>
            </p:extLst>
          </p:nvPr>
        </p:nvGraphicFramePr>
        <p:xfrm>
          <a:off x="16979975" y="5360113"/>
          <a:ext cx="6791138" cy="3217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20752FB9-4AF5-4D02-92F1-114FA4C71F5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551" y="1709194"/>
            <a:ext cx="2530950" cy="330749"/>
          </a:xfrm>
          <a:prstGeom prst="rect">
            <a:avLst/>
          </a:prstGeom>
        </p:spPr>
      </p:pic>
      <p:graphicFrame>
        <p:nvGraphicFramePr>
          <p:cNvPr id="44" name="Chart 43"/>
          <p:cNvGraphicFramePr/>
          <p:nvPr>
            <p:extLst>
              <p:ext uri="{D42A27DB-BD31-4B8C-83A1-F6EECF244321}">
                <p14:modId xmlns:p14="http://schemas.microsoft.com/office/powerpoint/2010/main" val="828147096"/>
              </p:ext>
            </p:extLst>
          </p:nvPr>
        </p:nvGraphicFramePr>
        <p:xfrm>
          <a:off x="-291853" y="2016744"/>
          <a:ext cx="4667034" cy="3180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47" name="Chart 46"/>
          <p:cNvGraphicFramePr/>
          <p:nvPr>
            <p:extLst>
              <p:ext uri="{D42A27DB-BD31-4B8C-83A1-F6EECF244321}">
                <p14:modId xmlns:p14="http://schemas.microsoft.com/office/powerpoint/2010/main" val="3660629209"/>
              </p:ext>
            </p:extLst>
          </p:nvPr>
        </p:nvGraphicFramePr>
        <p:xfrm>
          <a:off x="-137835" y="5300542"/>
          <a:ext cx="4395786" cy="3180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48" name="Chart 47"/>
          <p:cNvGraphicFramePr/>
          <p:nvPr>
            <p:extLst>
              <p:ext uri="{D42A27DB-BD31-4B8C-83A1-F6EECF244321}">
                <p14:modId xmlns:p14="http://schemas.microsoft.com/office/powerpoint/2010/main" val="3457275730"/>
              </p:ext>
            </p:extLst>
          </p:nvPr>
        </p:nvGraphicFramePr>
        <p:xfrm>
          <a:off x="-227629" y="8974681"/>
          <a:ext cx="4667034" cy="3018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49" name="Chart 48"/>
          <p:cNvGraphicFramePr/>
          <p:nvPr>
            <p:extLst>
              <p:ext uri="{D42A27DB-BD31-4B8C-83A1-F6EECF244321}">
                <p14:modId xmlns:p14="http://schemas.microsoft.com/office/powerpoint/2010/main" val="1911735649"/>
              </p:ext>
            </p:extLst>
          </p:nvPr>
        </p:nvGraphicFramePr>
        <p:xfrm>
          <a:off x="4935932" y="2403335"/>
          <a:ext cx="6791138" cy="3065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50" name="Chart 49"/>
          <p:cNvGraphicFramePr/>
          <p:nvPr>
            <p:extLst>
              <p:ext uri="{D42A27DB-BD31-4B8C-83A1-F6EECF244321}">
                <p14:modId xmlns:p14="http://schemas.microsoft.com/office/powerpoint/2010/main" val="1851346209"/>
              </p:ext>
            </p:extLst>
          </p:nvPr>
        </p:nvGraphicFramePr>
        <p:xfrm>
          <a:off x="4882715" y="5576131"/>
          <a:ext cx="6791138" cy="3217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51" name="Chart 50"/>
          <p:cNvGraphicFramePr/>
          <p:nvPr>
            <p:extLst>
              <p:ext uri="{D42A27DB-BD31-4B8C-83A1-F6EECF244321}">
                <p14:modId xmlns:p14="http://schemas.microsoft.com/office/powerpoint/2010/main" val="2096319604"/>
              </p:ext>
            </p:extLst>
          </p:nvPr>
        </p:nvGraphicFramePr>
        <p:xfrm>
          <a:off x="4844170" y="8888126"/>
          <a:ext cx="6791138" cy="3390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</p:spTree>
    <p:extLst>
      <p:ext uri="{BB962C8B-B14F-4D97-AF65-F5344CB8AC3E}">
        <p14:creationId xmlns:p14="http://schemas.microsoft.com/office/powerpoint/2010/main" val="21507195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4522351" y="455236"/>
            <a:ext cx="18403954" cy="1131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l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ln>
                  <a:noFill/>
                </a:ln>
                <a:solidFill>
                  <a:srgbClr val="566275"/>
                </a:solidFill>
                <a:uFillTx/>
                <a:latin typeface="+mj-lt"/>
                <a:ea typeface="Lato Black"/>
                <a:cs typeface="Lato Black"/>
                <a:sym typeface="Bebas Neue Bold"/>
              </a:defRPr>
            </a:lvl1pPr>
            <a:lvl2pPr marL="0" marR="0" indent="22859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189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783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377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2971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566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160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75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altLang="en-US" sz="5400" b="1" dirty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PAID </a:t>
            </a:r>
            <a:r>
              <a:rPr lang="en-US" altLang="en-US" sz="5400" b="1" dirty="0" smtClean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– EARNED BY </a:t>
            </a:r>
            <a:r>
              <a:rPr lang="en-US" altLang="en-US" sz="5400" b="1" dirty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PLATFORM</a:t>
            </a:r>
            <a:endParaRPr lang="en-US" sz="5400" b="1" dirty="0">
              <a:solidFill>
                <a:srgbClr val="C00000"/>
              </a:solidFill>
            </a:endParaRP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560557296"/>
              </p:ext>
            </p:extLst>
          </p:nvPr>
        </p:nvGraphicFramePr>
        <p:xfrm>
          <a:off x="8476531" y="2254465"/>
          <a:ext cx="7508241" cy="4869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705237675"/>
              </p:ext>
            </p:extLst>
          </p:nvPr>
        </p:nvGraphicFramePr>
        <p:xfrm>
          <a:off x="8476531" y="7454454"/>
          <a:ext cx="7508241" cy="4869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3325332296"/>
              </p:ext>
            </p:extLst>
          </p:nvPr>
        </p:nvGraphicFramePr>
        <p:xfrm>
          <a:off x="535107" y="7454454"/>
          <a:ext cx="7508241" cy="4869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149318167"/>
              </p:ext>
            </p:extLst>
          </p:nvPr>
        </p:nvGraphicFramePr>
        <p:xfrm>
          <a:off x="16417956" y="7454454"/>
          <a:ext cx="7508241" cy="4869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3937955033"/>
              </p:ext>
            </p:extLst>
          </p:nvPr>
        </p:nvGraphicFramePr>
        <p:xfrm>
          <a:off x="16417956" y="2254465"/>
          <a:ext cx="7508241" cy="4869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3139875925"/>
              </p:ext>
            </p:extLst>
          </p:nvPr>
        </p:nvGraphicFramePr>
        <p:xfrm>
          <a:off x="535107" y="2254465"/>
          <a:ext cx="7508241" cy="4869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20752FB9-4AF5-4D02-92F1-114FA4C71F5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687" y="12413339"/>
            <a:ext cx="2530950" cy="33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812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4522351" y="455236"/>
            <a:ext cx="18403954" cy="1131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l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ln>
                  <a:noFill/>
                </a:ln>
                <a:solidFill>
                  <a:srgbClr val="566275"/>
                </a:solidFill>
                <a:uFillTx/>
                <a:latin typeface="+mj-lt"/>
                <a:ea typeface="Lato Black"/>
                <a:cs typeface="Lato Black"/>
                <a:sym typeface="Bebas Neue Bold"/>
              </a:defRPr>
            </a:lvl1pPr>
            <a:lvl2pPr marL="0" marR="0" indent="22859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189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783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377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2971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566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160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75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sz="5400" b="1" dirty="0" smtClean="0">
                <a:solidFill>
                  <a:srgbClr val="C00000"/>
                </a:solidFill>
              </a:rPr>
              <a:t>PAID – EARNED TREND </a:t>
            </a:r>
            <a:r>
              <a:rPr lang="en-US" sz="5400" b="1" dirty="0">
                <a:solidFill>
                  <a:srgbClr val="C00000"/>
                </a:solidFill>
              </a:rPr>
              <a:t>LINE</a:t>
            </a: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166162476"/>
              </p:ext>
            </p:extLst>
          </p:nvPr>
        </p:nvGraphicFramePr>
        <p:xfrm>
          <a:off x="1434353" y="2459776"/>
          <a:ext cx="21491952" cy="5260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34353" y="9000231"/>
            <a:ext cx="21491952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indent="-342900" algn="l" defTabSz="825500">
              <a:buFont typeface="Arial" panose="020B0604020202020204" pitchFamily="34" charset="0"/>
              <a:buChar char="•"/>
            </a:pPr>
            <a:r>
              <a:rPr lang="en-US" sz="4000" dirty="0" smtClean="0"/>
              <a:t>Nov 7: users discussed on </a:t>
            </a:r>
            <a:r>
              <a:rPr lang="en-US" sz="4000" dirty="0">
                <a:hlinkClick r:id="rId4"/>
              </a:rPr>
              <a:t>Nokia 5.1 Plus </a:t>
            </a:r>
            <a:r>
              <a:rPr lang="en-US" sz="4000" dirty="0" smtClean="0">
                <a:hlinkClick r:id="rId4"/>
              </a:rPr>
              <a:t>TVC</a:t>
            </a:r>
            <a:r>
              <a:rPr lang="en-US" sz="4000" dirty="0" smtClean="0"/>
              <a:t> post</a:t>
            </a:r>
          </a:p>
          <a:p>
            <a:pPr marL="342900" indent="-342900" algn="l" defTabSz="825500">
              <a:buFont typeface="Arial" panose="020B0604020202020204" pitchFamily="34" charset="0"/>
              <a:buChar char="•"/>
            </a:pPr>
            <a:r>
              <a:rPr lang="en-US" sz="4000" dirty="0" smtClean="0"/>
              <a:t>Nov 16-18: almost mentions came from </a:t>
            </a:r>
            <a:r>
              <a:rPr lang="en-US" sz="4000" dirty="0" err="1" smtClean="0">
                <a:hlinkClick r:id="rId5"/>
              </a:rPr>
              <a:t>Sắm</a:t>
            </a:r>
            <a:r>
              <a:rPr lang="en-US" sz="4000" dirty="0" smtClean="0">
                <a:hlinkClick r:id="rId5"/>
              </a:rPr>
              <a:t> Nokia mobile, </a:t>
            </a:r>
            <a:r>
              <a:rPr lang="en-US" sz="4000" dirty="0" err="1" smtClean="0">
                <a:hlinkClick r:id="rId5"/>
              </a:rPr>
              <a:t>săn</a:t>
            </a:r>
            <a:r>
              <a:rPr lang="en-US" sz="4000" dirty="0" smtClean="0">
                <a:hlinkClick r:id="rId5"/>
              </a:rPr>
              <a:t> Voucher "</a:t>
            </a:r>
            <a:r>
              <a:rPr lang="en-US" sz="4000" dirty="0" err="1" smtClean="0">
                <a:hlinkClick r:id="rId5"/>
              </a:rPr>
              <a:t>khủng</a:t>
            </a:r>
            <a:r>
              <a:rPr lang="en-US" sz="4000" dirty="0" smtClean="0">
                <a:hlinkClick r:id="rId5"/>
              </a:rPr>
              <a:t>“</a:t>
            </a:r>
            <a:r>
              <a:rPr lang="en-US" sz="4000" dirty="0" smtClean="0"/>
              <a:t> post.</a:t>
            </a:r>
            <a:endParaRPr lang="en-US" sz="4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20752FB9-4AF5-4D02-92F1-114FA4C71F5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9993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4522350" y="455235"/>
            <a:ext cx="18403954" cy="1131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9" tIns="50799" rIns="50799" bIns="50799" anchor="t">
            <a:normAutofit/>
          </a:bodyPr>
          <a:lstStyle>
            <a:lvl1pPr marL="0" marR="0" indent="0" algn="l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ln>
                  <a:noFill/>
                </a:ln>
                <a:solidFill>
                  <a:srgbClr val="566275"/>
                </a:solidFill>
                <a:uFillTx/>
                <a:latin typeface="+mj-lt"/>
                <a:ea typeface="Lato Black"/>
                <a:cs typeface="Lato Black"/>
                <a:sym typeface="Bebas Neue Bold"/>
              </a:defRPr>
            </a:lvl1pPr>
            <a:lvl2pPr marL="0" marR="0" indent="22859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189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783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377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2971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566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160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75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sz="5400" b="1" dirty="0" smtClean="0">
                <a:solidFill>
                  <a:srgbClr val="C00000"/>
                </a:solidFill>
              </a:rPr>
              <a:t>PAID THREADS</a:t>
            </a:r>
            <a:endParaRPr lang="en-US" sz="5400" b="1" dirty="0">
              <a:solidFill>
                <a:srgbClr val="C00000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801AC59-876B-BA4E-9CDE-B7ACEB318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154272"/>
              </p:ext>
            </p:extLst>
          </p:nvPr>
        </p:nvGraphicFramePr>
        <p:xfrm>
          <a:off x="1488143" y="2213855"/>
          <a:ext cx="21438161" cy="42357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269">
                  <a:extLst>
                    <a:ext uri="{9D8B030D-6E8A-4147-A177-3AD203B41FA5}">
                      <a16:colId xmlns:a16="http://schemas.microsoft.com/office/drawing/2014/main" val="2248999187"/>
                    </a:ext>
                  </a:extLst>
                </a:gridCol>
                <a:gridCol w="9445936">
                  <a:extLst>
                    <a:ext uri="{9D8B030D-6E8A-4147-A177-3AD203B41FA5}">
                      <a16:colId xmlns:a16="http://schemas.microsoft.com/office/drawing/2014/main" val="1550444972"/>
                    </a:ext>
                  </a:extLst>
                </a:gridCol>
                <a:gridCol w="3493696">
                  <a:extLst>
                    <a:ext uri="{9D8B030D-6E8A-4147-A177-3AD203B41FA5}">
                      <a16:colId xmlns:a16="http://schemas.microsoft.com/office/drawing/2014/main" val="1537992181"/>
                    </a:ext>
                  </a:extLst>
                </a:gridCol>
                <a:gridCol w="3709130">
                  <a:extLst>
                    <a:ext uri="{9D8B030D-6E8A-4147-A177-3AD203B41FA5}">
                      <a16:colId xmlns:a16="http://schemas.microsoft.com/office/drawing/2014/main" val="3925999767"/>
                    </a:ext>
                  </a:extLst>
                </a:gridCol>
                <a:gridCol w="3709130">
                  <a:extLst>
                    <a:ext uri="{9D8B030D-6E8A-4147-A177-3AD203B41FA5}">
                      <a16:colId xmlns:a16="http://schemas.microsoft.com/office/drawing/2014/main" val="1443436665"/>
                    </a:ext>
                  </a:extLst>
                </a:gridCol>
              </a:tblGrid>
              <a:tr h="52934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+mj-lt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TOP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10 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PAID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THREADS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j-lt"/>
                          <a:ea typeface="+mn-ea"/>
                          <a:cs typeface="+mn-cs"/>
                          <a:sym typeface="Helvetica Light"/>
                        </a:rPr>
                        <a:t>NUMBER OF SHARES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j-lt"/>
                          <a:ea typeface="+mn-ea"/>
                          <a:cs typeface="+mn-cs"/>
                          <a:sym typeface="Helvetica Light"/>
                        </a:rPr>
                        <a:t>NUMBER OF LIKES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j-lt"/>
                          <a:ea typeface="+mn-ea"/>
                          <a:cs typeface="+mn-cs"/>
                          <a:sym typeface="Helvetica Light"/>
                        </a:rPr>
                        <a:t>NUMBER OFCOMMENTS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855959"/>
                  </a:ext>
                </a:extLst>
              </a:tr>
              <a:tr h="12069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4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Sắm Nokia mobile, săn Voucher "khủng"</a:t>
                      </a:r>
                      <a:br>
                        <a:rPr lang="vi-VN" sz="24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</a:br>
                      <a:r>
                        <a:rPr lang="vi-VN" sz="2400" b="0" i="0" u="sng" strike="noStrike" dirty="0" smtClean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Ưu </a:t>
                      </a:r>
                      <a:r>
                        <a:rPr lang="vi-VN" sz="24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đãi hấp dẫn dành riêng cho những ai đang "nung nấu" ý ...</a:t>
                      </a:r>
                      <a:endParaRPr lang="vi-VN" sz="2400" b="0" i="0" u="sng" strike="noStrike" dirty="0">
                        <a:solidFill>
                          <a:srgbClr val="0227FF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3865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5091192"/>
                  </a:ext>
                </a:extLst>
              </a:tr>
              <a:tr h="11009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4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4"/>
                        </a:rPr>
                        <a:t>Dạo bước sắm "dế", ưu đãi "phủ phê"</a:t>
                      </a:r>
                      <a:br>
                        <a:rPr lang="vi-VN" sz="24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4"/>
                        </a:rPr>
                      </a:br>
                      <a:r>
                        <a:rPr lang="vi-VN" sz="2400" b="0" i="0" u="sng" strike="noStrike" dirty="0" smtClean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4"/>
                        </a:rPr>
                        <a:t>Sở </a:t>
                      </a:r>
                      <a:r>
                        <a:rPr lang="vi-VN" sz="24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4"/>
                        </a:rPr>
                        <a:t>hữu "dế" #Nokiamobile xịn đã sướng, giờ lại còn được ...</a:t>
                      </a:r>
                      <a:endParaRPr lang="vi-VN" sz="2400" b="0" i="0" u="sng" strike="noStrike" dirty="0">
                        <a:solidFill>
                          <a:srgbClr val="0227FF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2994733"/>
                  </a:ext>
                </a:extLst>
              </a:tr>
              <a:tr h="7370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4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5"/>
                        </a:rPr>
                        <a:t>KẾT QUẢ MINIGAME "ĐOÁN ĐÚNG TÍNH NĂNG, RINH NOKIA 2.1 SÀNH ĐIỆU"</a:t>
                      </a:r>
                      <a:br>
                        <a:rPr lang="vi-VN" sz="24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5"/>
                        </a:rPr>
                      </a:br>
                      <a:r>
                        <a:rPr lang="vi-VN" sz="2400" b="0" i="0" u="sng" strike="noStrike" dirty="0" smtClean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5"/>
                        </a:rPr>
                        <a:t>Xin </a:t>
                      </a:r>
                      <a:r>
                        <a:rPr lang="vi-VN" sz="24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5"/>
                        </a:rPr>
                        <a:t>chúc mừng người chơi xuất ...</a:t>
                      </a:r>
                      <a:endParaRPr lang="vi-VN" sz="2400" b="0" i="0" u="sng" strike="noStrike" dirty="0">
                        <a:solidFill>
                          <a:srgbClr val="0227FF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715605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20752FB9-4AF5-4D02-92F1-114FA4C71F5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0052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4522351" y="455236"/>
            <a:ext cx="18403954" cy="1131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l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ln>
                  <a:noFill/>
                </a:ln>
                <a:solidFill>
                  <a:srgbClr val="566275"/>
                </a:solidFill>
                <a:uFillTx/>
                <a:latin typeface="+mj-lt"/>
                <a:ea typeface="Lato Black"/>
                <a:cs typeface="Lato Black"/>
                <a:sym typeface="Bebas Neue Bold"/>
              </a:defRPr>
            </a:lvl1pPr>
            <a:lvl2pPr marL="0" marR="0" indent="22859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189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783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377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2971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566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160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75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altLang="en-US" sz="5400" b="1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TOP BEST &amp; WORST </a:t>
            </a:r>
            <a:r>
              <a:rPr lang="en-US" altLang="en-US" sz="5400" b="1" smtClean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PAID THREADS</a:t>
            </a:r>
            <a:endParaRPr lang="en-US" sz="5400" b="1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20752FB9-4AF5-4D02-92F1-114FA4C71F5B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48357"/>
              </p:ext>
            </p:extLst>
          </p:nvPr>
        </p:nvGraphicFramePr>
        <p:xfrm>
          <a:off x="1093071" y="1889410"/>
          <a:ext cx="22010545" cy="29135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385">
                  <a:extLst>
                    <a:ext uri="{9D8B030D-6E8A-4147-A177-3AD203B41FA5}">
                      <a16:colId xmlns:a16="http://schemas.microsoft.com/office/drawing/2014/main" val="2953358699"/>
                    </a:ext>
                  </a:extLst>
                </a:gridCol>
                <a:gridCol w="13492821">
                  <a:extLst>
                    <a:ext uri="{9D8B030D-6E8A-4147-A177-3AD203B41FA5}">
                      <a16:colId xmlns:a16="http://schemas.microsoft.com/office/drawing/2014/main" val="2434384760"/>
                    </a:ext>
                  </a:extLst>
                </a:gridCol>
                <a:gridCol w="7113339">
                  <a:extLst>
                    <a:ext uri="{9D8B030D-6E8A-4147-A177-3AD203B41FA5}">
                      <a16:colId xmlns:a16="http://schemas.microsoft.com/office/drawing/2014/main" val="3208216422"/>
                    </a:ext>
                  </a:extLst>
                </a:gridCol>
              </a:tblGrid>
              <a:tr h="947574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BEST THREADS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SENTIMENT</a:t>
                      </a:r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 BY </a:t>
                      </a:r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PAID </a:t>
                      </a:r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THREADS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840614"/>
                  </a:ext>
                </a:extLst>
              </a:tr>
              <a:tr h="828647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Dạo bước sắm "dế", ưu đãi "phủ phê"</a:t>
                      </a:r>
                      <a:br>
                        <a:rPr lang="vi-VN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</a:br>
                      <a:r>
                        <a:rPr lang="vi-VN" sz="3200" b="0" i="0" u="sng" strike="noStrike" dirty="0" smtClean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Sở </a:t>
                      </a:r>
                      <a:r>
                        <a:rPr lang="vi-VN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hữu "dế" #Nokiamobile xịn đã sướng, giờ lại còn được ...</a:t>
                      </a:r>
                      <a:endParaRPr lang="vi-VN" sz="3200" b="0" i="0" u="sng" strike="noStrike" dirty="0">
                        <a:solidFill>
                          <a:srgbClr val="0227FF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4875028"/>
                  </a:ext>
                </a:extLst>
              </a:tr>
              <a:tr h="828647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4"/>
                        </a:rPr>
                        <a:t>Sắm Nokia mobile, săn Voucher "khủng"</a:t>
                      </a:r>
                      <a:br>
                        <a:rPr lang="vi-VN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4"/>
                        </a:rPr>
                      </a:br>
                      <a:r>
                        <a:rPr lang="vi-VN" sz="3200" b="0" i="0" u="sng" strike="noStrike" dirty="0" smtClean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4"/>
                        </a:rPr>
                        <a:t>Ưu </a:t>
                      </a:r>
                      <a:r>
                        <a:rPr lang="vi-VN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4"/>
                        </a:rPr>
                        <a:t>đãi hấp dẫn dành riêng cho những ai đang "nung nấu" ý ...</a:t>
                      </a:r>
                      <a:endParaRPr lang="vi-VN" sz="3200" b="0" i="0" u="sng" strike="noStrike" dirty="0">
                        <a:solidFill>
                          <a:srgbClr val="0227FF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5710644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660546"/>
              </p:ext>
            </p:extLst>
          </p:nvPr>
        </p:nvGraphicFramePr>
        <p:xfrm>
          <a:off x="1093071" y="7245279"/>
          <a:ext cx="22076995" cy="36054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3106">
                  <a:extLst>
                    <a:ext uri="{9D8B030D-6E8A-4147-A177-3AD203B41FA5}">
                      <a16:colId xmlns:a16="http://schemas.microsoft.com/office/drawing/2014/main" val="2953358699"/>
                    </a:ext>
                  </a:extLst>
                </a:gridCol>
                <a:gridCol w="13524194">
                  <a:extLst>
                    <a:ext uri="{9D8B030D-6E8A-4147-A177-3AD203B41FA5}">
                      <a16:colId xmlns:a16="http://schemas.microsoft.com/office/drawing/2014/main" val="2434384760"/>
                    </a:ext>
                  </a:extLst>
                </a:gridCol>
                <a:gridCol w="7189695">
                  <a:extLst>
                    <a:ext uri="{9D8B030D-6E8A-4147-A177-3AD203B41FA5}">
                      <a16:colId xmlns:a16="http://schemas.microsoft.com/office/drawing/2014/main" val="3208216422"/>
                    </a:ext>
                  </a:extLst>
                </a:gridCol>
              </a:tblGrid>
              <a:tr h="656489">
                <a:tc>
                  <a:txBody>
                    <a:bodyPr/>
                    <a:lstStyle/>
                    <a:p>
                      <a:r>
                        <a:rPr lang="en-US" sz="3200" b="1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231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WORST THREADS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231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SENTIMENT</a:t>
                      </a:r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 BY </a:t>
                      </a:r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PAID THREADS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23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840614"/>
                  </a:ext>
                </a:extLst>
              </a:tr>
              <a:tr h="839569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Dạo bước sắm "dế", ưu đãi "phủ phê"</a:t>
                      </a:r>
                      <a:br>
                        <a:rPr lang="vi-VN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</a:br>
                      <a:r>
                        <a:rPr lang="vi-VN" sz="3200" b="0" i="0" u="sng" strike="noStrike" dirty="0" smtClean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Sở </a:t>
                      </a:r>
                      <a:r>
                        <a:rPr lang="vi-VN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hữu "dế" #Nokiamobile xịn đã sướng, giờ lại còn được ...</a:t>
                      </a:r>
                      <a:endParaRPr lang="vi-VN" sz="3200" b="0" i="0" u="sng" strike="noStrike" dirty="0">
                        <a:solidFill>
                          <a:srgbClr val="0227FF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4875028"/>
                  </a:ext>
                </a:extLst>
              </a:tr>
              <a:tr h="839569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4"/>
                        </a:rPr>
                        <a:t>Sắm Nokia mobile, săn Voucher "khủng"</a:t>
                      </a:r>
                      <a:br>
                        <a:rPr lang="vi-VN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4"/>
                        </a:rPr>
                      </a:br>
                      <a:r>
                        <a:rPr lang="vi-VN" sz="3200" b="0" i="0" u="sng" strike="noStrike" dirty="0" smtClean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4"/>
                        </a:rPr>
                        <a:t>Ưu </a:t>
                      </a:r>
                      <a:r>
                        <a:rPr lang="vi-VN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4"/>
                        </a:rPr>
                        <a:t>đãi hấp dẫn dành riêng cho những ai đang "nung nấu" ý ...</a:t>
                      </a:r>
                      <a:endParaRPr lang="vi-VN" sz="3200" b="0" i="0" u="sng" strike="noStrike" dirty="0">
                        <a:solidFill>
                          <a:srgbClr val="0227FF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5737406"/>
                  </a:ext>
                </a:extLst>
              </a:tr>
              <a:tr h="839569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</a:rPr>
                        <a:t>KẾT QUẢ MINIGAME "ĐOÁN ĐÚNG TÍNH NĂNG, RINH NOKIA 2.1 SÀNH ĐIỆU</a:t>
                      </a:r>
                      <a:r>
                        <a:rPr lang="vi-VN" sz="3200" b="0" i="0" u="sng" strike="noStrike" dirty="0" smtClean="0">
                          <a:solidFill>
                            <a:srgbClr val="0227FF"/>
                          </a:solidFill>
                          <a:effectLst/>
                          <a:latin typeface="+mj-lt"/>
                        </a:rPr>
                        <a:t>"</a:t>
                      </a:r>
                      <a:endParaRPr lang="vi-VN" sz="3200" b="0" i="0" u="sng" strike="noStrike" dirty="0">
                        <a:solidFill>
                          <a:srgbClr val="0227FF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388081"/>
                  </a:ext>
                </a:extLst>
              </a:tr>
            </a:tbl>
          </a:graphicData>
        </a:graphic>
      </p:graphicFrame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3684263152"/>
              </p:ext>
            </p:extLst>
          </p:nvPr>
        </p:nvGraphicFramePr>
        <p:xfrm>
          <a:off x="16007016" y="2833658"/>
          <a:ext cx="7123597" cy="4453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1946093915"/>
              </p:ext>
            </p:extLst>
          </p:nvPr>
        </p:nvGraphicFramePr>
        <p:xfrm>
          <a:off x="16007016" y="7973091"/>
          <a:ext cx="7123597" cy="4454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6551919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/>
          <p:nvPr/>
        </p:nvSpPr>
        <p:spPr>
          <a:xfrm>
            <a:off x="0" y="2816351"/>
            <a:ext cx="24384000" cy="897007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 w="12700">
            <a:miter lim="400000"/>
          </a:ln>
        </p:spPr>
        <p:txBody>
          <a:bodyPr lIns="50799" tIns="50799" rIns="50799" bIns="5079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latin typeface="Calibri"/>
              <a:ea typeface="Calibri"/>
              <a:cs typeface="Calibri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47" y="434566"/>
            <a:ext cx="7007969" cy="11212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94944" y="5566998"/>
            <a:ext cx="2298801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altLang="en-US" sz="10000" b="1" dirty="0" smtClean="0">
                <a:solidFill>
                  <a:srgbClr val="FFFFFF"/>
                </a:solidFill>
                <a:ea typeface="Roboto" panose="02000000000000000000" pitchFamily="2" charset="0"/>
                <a:cs typeface="Roboto" panose="02000000000000000000" pitchFamily="2" charset="0"/>
              </a:rPr>
              <a:t>INFLUENCER</a:t>
            </a:r>
            <a:endParaRPr lang="en-US" altLang="en-US" sz="10000" b="1" dirty="0">
              <a:solidFill>
                <a:srgbClr val="FFFFFF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18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4522351" y="455236"/>
            <a:ext cx="18403954" cy="1131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l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ln>
                  <a:noFill/>
                </a:ln>
                <a:solidFill>
                  <a:srgbClr val="566275"/>
                </a:solidFill>
                <a:uFillTx/>
                <a:latin typeface="+mj-lt"/>
                <a:ea typeface="Lato Black"/>
                <a:cs typeface="Lato Black"/>
                <a:sym typeface="Bebas Neue Bold"/>
              </a:defRPr>
            </a:lvl1pPr>
            <a:lvl2pPr marL="0" marR="0" indent="22859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189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783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377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2971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566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160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75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altLang="en-US" sz="5400" b="1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VOLUME &amp; SENTIMENT BY PLATFORM</a:t>
            </a:r>
            <a:endParaRPr lang="en-US" sz="5400" b="1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50970" y="1677065"/>
            <a:ext cx="1559722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chemeClr val="tx1"/>
                </a:solidFill>
              </a:rPr>
              <a:t>October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983710" y="1677065"/>
            <a:ext cx="1992533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rgbClr val="C00000"/>
                </a:solidFill>
              </a:rPr>
              <a:t>November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sym typeface="Helvetica Light"/>
            </a:endParaRPr>
          </a:p>
        </p:txBody>
      </p:sp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4173606556"/>
              </p:ext>
            </p:extLst>
          </p:nvPr>
        </p:nvGraphicFramePr>
        <p:xfrm>
          <a:off x="16952564" y="2272100"/>
          <a:ext cx="6791138" cy="3065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" name="Chart 24"/>
          <p:cNvGraphicFramePr/>
          <p:nvPr>
            <p:extLst>
              <p:ext uri="{D42A27DB-BD31-4B8C-83A1-F6EECF244321}">
                <p14:modId xmlns:p14="http://schemas.microsoft.com/office/powerpoint/2010/main" val="2463373031"/>
              </p:ext>
            </p:extLst>
          </p:nvPr>
        </p:nvGraphicFramePr>
        <p:xfrm>
          <a:off x="11619883" y="8708587"/>
          <a:ext cx="5578955" cy="3224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Chart 25"/>
          <p:cNvGraphicFramePr/>
          <p:nvPr>
            <p:extLst/>
          </p:nvPr>
        </p:nvGraphicFramePr>
        <p:xfrm>
          <a:off x="121863" y="2039943"/>
          <a:ext cx="4395786" cy="3180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7" name="Chart 26"/>
          <p:cNvGraphicFramePr/>
          <p:nvPr>
            <p:extLst>
              <p:ext uri="{D42A27DB-BD31-4B8C-83A1-F6EECF244321}">
                <p14:modId xmlns:p14="http://schemas.microsoft.com/office/powerpoint/2010/main" val="3010655444"/>
              </p:ext>
            </p:extLst>
          </p:nvPr>
        </p:nvGraphicFramePr>
        <p:xfrm>
          <a:off x="12020806" y="2039943"/>
          <a:ext cx="4667034" cy="3180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28" name="Straight Connector 27"/>
          <p:cNvCxnSpPr/>
          <p:nvPr/>
        </p:nvCxnSpPr>
        <p:spPr>
          <a:xfrm>
            <a:off x="12367032" y="2157173"/>
            <a:ext cx="0" cy="91907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Chart 29"/>
          <p:cNvGraphicFramePr/>
          <p:nvPr>
            <p:extLst/>
          </p:nvPr>
        </p:nvGraphicFramePr>
        <p:xfrm>
          <a:off x="4633" y="5360113"/>
          <a:ext cx="4395786" cy="3180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98343" y="8584340"/>
            <a:ext cx="348233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SENTIMENTBY MENTION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68882" y="1979152"/>
            <a:ext cx="194125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BY MENTION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48404" y="5132401"/>
            <a:ext cx="258221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BY ENGAGEMENT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563563" y="8462044"/>
            <a:ext cx="358152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SENTIMENT BY MENTION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383695" y="1968414"/>
            <a:ext cx="194125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BY MENTION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063217" y="5121663"/>
            <a:ext cx="258221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BY ENGAGEMENT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3621103723"/>
              </p:ext>
            </p:extLst>
          </p:nvPr>
        </p:nvGraphicFramePr>
        <p:xfrm>
          <a:off x="17198838" y="8914743"/>
          <a:ext cx="6791138" cy="3540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41" name="Chart 40"/>
          <p:cNvGraphicFramePr/>
          <p:nvPr>
            <p:extLst>
              <p:ext uri="{D42A27DB-BD31-4B8C-83A1-F6EECF244321}">
                <p14:modId xmlns:p14="http://schemas.microsoft.com/office/powerpoint/2010/main" val="358368069"/>
              </p:ext>
            </p:extLst>
          </p:nvPr>
        </p:nvGraphicFramePr>
        <p:xfrm>
          <a:off x="16952564" y="5475040"/>
          <a:ext cx="6791138" cy="3065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20752FB9-4AF5-4D02-92F1-114FA4C71F5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76733" y="12393790"/>
            <a:ext cx="4414838" cy="37147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677" y="1709194"/>
            <a:ext cx="2530950" cy="330749"/>
          </a:xfrm>
          <a:prstGeom prst="rect">
            <a:avLst/>
          </a:prstGeom>
        </p:spPr>
      </p:pic>
      <p:graphicFrame>
        <p:nvGraphicFramePr>
          <p:cNvPr id="40" name="Chart 39"/>
          <p:cNvGraphicFramePr/>
          <p:nvPr>
            <p:extLst>
              <p:ext uri="{D42A27DB-BD31-4B8C-83A1-F6EECF244321}">
                <p14:modId xmlns:p14="http://schemas.microsoft.com/office/powerpoint/2010/main" val="2618231310"/>
              </p:ext>
            </p:extLst>
          </p:nvPr>
        </p:nvGraphicFramePr>
        <p:xfrm>
          <a:off x="12020806" y="5153957"/>
          <a:ext cx="4667034" cy="3180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44" name="Chart 43"/>
          <p:cNvGraphicFramePr/>
          <p:nvPr>
            <p:extLst>
              <p:ext uri="{D42A27DB-BD31-4B8C-83A1-F6EECF244321}">
                <p14:modId xmlns:p14="http://schemas.microsoft.com/office/powerpoint/2010/main" val="1572249429"/>
              </p:ext>
            </p:extLst>
          </p:nvPr>
        </p:nvGraphicFramePr>
        <p:xfrm>
          <a:off x="4828745" y="2241517"/>
          <a:ext cx="6791138" cy="3065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45" name="Chart 44"/>
          <p:cNvGraphicFramePr/>
          <p:nvPr>
            <p:extLst>
              <p:ext uri="{D42A27DB-BD31-4B8C-83A1-F6EECF244321}">
                <p14:modId xmlns:p14="http://schemas.microsoft.com/office/powerpoint/2010/main" val="4154262424"/>
              </p:ext>
            </p:extLst>
          </p:nvPr>
        </p:nvGraphicFramePr>
        <p:xfrm>
          <a:off x="-276448" y="8884160"/>
          <a:ext cx="5013905" cy="3018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46" name="Chart 45"/>
          <p:cNvGraphicFramePr/>
          <p:nvPr>
            <p:extLst>
              <p:ext uri="{D42A27DB-BD31-4B8C-83A1-F6EECF244321}">
                <p14:modId xmlns:p14="http://schemas.microsoft.com/office/powerpoint/2010/main" val="3634691524"/>
              </p:ext>
            </p:extLst>
          </p:nvPr>
        </p:nvGraphicFramePr>
        <p:xfrm>
          <a:off x="-103013" y="2009360"/>
          <a:ext cx="4667034" cy="3180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47" name="Chart 46"/>
          <p:cNvGraphicFramePr/>
          <p:nvPr>
            <p:extLst>
              <p:ext uri="{D42A27DB-BD31-4B8C-83A1-F6EECF244321}">
                <p14:modId xmlns:p14="http://schemas.microsoft.com/office/powerpoint/2010/main" val="3080224188"/>
              </p:ext>
            </p:extLst>
          </p:nvPr>
        </p:nvGraphicFramePr>
        <p:xfrm>
          <a:off x="32611" y="5329530"/>
          <a:ext cx="4395786" cy="3180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48" name="Chart 47"/>
          <p:cNvGraphicFramePr/>
          <p:nvPr>
            <p:extLst>
              <p:ext uri="{D42A27DB-BD31-4B8C-83A1-F6EECF244321}">
                <p14:modId xmlns:p14="http://schemas.microsoft.com/office/powerpoint/2010/main" val="3480128035"/>
              </p:ext>
            </p:extLst>
          </p:nvPr>
        </p:nvGraphicFramePr>
        <p:xfrm>
          <a:off x="5075019" y="8884160"/>
          <a:ext cx="6791138" cy="3540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49" name="Chart 48"/>
          <p:cNvGraphicFramePr/>
          <p:nvPr>
            <p:extLst>
              <p:ext uri="{D42A27DB-BD31-4B8C-83A1-F6EECF244321}">
                <p14:modId xmlns:p14="http://schemas.microsoft.com/office/powerpoint/2010/main" val="1727411002"/>
              </p:ext>
            </p:extLst>
          </p:nvPr>
        </p:nvGraphicFramePr>
        <p:xfrm>
          <a:off x="4828745" y="5444457"/>
          <a:ext cx="6791138" cy="3065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</p:spTree>
    <p:extLst>
      <p:ext uri="{BB962C8B-B14F-4D97-AF65-F5344CB8AC3E}">
        <p14:creationId xmlns:p14="http://schemas.microsoft.com/office/powerpoint/2010/main" val="16016775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4522351" y="455236"/>
            <a:ext cx="18403954" cy="1131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l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ln>
                  <a:noFill/>
                </a:ln>
                <a:solidFill>
                  <a:srgbClr val="566275"/>
                </a:solidFill>
                <a:uFillTx/>
                <a:latin typeface="+mj-lt"/>
                <a:ea typeface="Lato Black"/>
                <a:cs typeface="Lato Black"/>
                <a:sym typeface="Bebas Neue Bold"/>
              </a:defRPr>
            </a:lvl1pPr>
            <a:lvl2pPr marL="0" marR="0" indent="22859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189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783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377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2971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566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160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75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altLang="en-US" sz="5400" b="1" dirty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PAID </a:t>
            </a:r>
            <a:r>
              <a:rPr lang="en-US" altLang="en-US" sz="5400" b="1" dirty="0" smtClean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– EARNED BY </a:t>
            </a:r>
            <a:r>
              <a:rPr lang="en-US" altLang="en-US" sz="5400" b="1" dirty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PLATFORM</a:t>
            </a:r>
            <a:endParaRPr lang="en-US" sz="5400" b="1" dirty="0">
              <a:solidFill>
                <a:srgbClr val="C00000"/>
              </a:solidFill>
            </a:endParaRP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1486625305"/>
              </p:ext>
            </p:extLst>
          </p:nvPr>
        </p:nvGraphicFramePr>
        <p:xfrm>
          <a:off x="8476532" y="2182749"/>
          <a:ext cx="7508241" cy="5034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67759304"/>
              </p:ext>
            </p:extLst>
          </p:nvPr>
        </p:nvGraphicFramePr>
        <p:xfrm>
          <a:off x="8476532" y="7382738"/>
          <a:ext cx="7508241" cy="5034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1090329835"/>
              </p:ext>
            </p:extLst>
          </p:nvPr>
        </p:nvGraphicFramePr>
        <p:xfrm>
          <a:off x="535108" y="7382738"/>
          <a:ext cx="7508241" cy="5034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2157934851"/>
              </p:ext>
            </p:extLst>
          </p:nvPr>
        </p:nvGraphicFramePr>
        <p:xfrm>
          <a:off x="16417957" y="7382738"/>
          <a:ext cx="7508241" cy="5034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3226872650"/>
              </p:ext>
            </p:extLst>
          </p:nvPr>
        </p:nvGraphicFramePr>
        <p:xfrm>
          <a:off x="16417957" y="2182749"/>
          <a:ext cx="7508241" cy="5034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687913157"/>
              </p:ext>
            </p:extLst>
          </p:nvPr>
        </p:nvGraphicFramePr>
        <p:xfrm>
          <a:off x="535108" y="2182749"/>
          <a:ext cx="7508241" cy="5034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20752FB9-4AF5-4D02-92F1-114FA4C71F5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77" y="12489068"/>
            <a:ext cx="2530950" cy="33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552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4522350" y="455235"/>
            <a:ext cx="18403954" cy="1131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9" tIns="50799" rIns="50799" bIns="50799" anchor="t">
            <a:normAutofit/>
          </a:bodyPr>
          <a:lstStyle>
            <a:lvl1pPr marL="0" marR="0" indent="0" algn="l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ln>
                  <a:noFill/>
                </a:ln>
                <a:solidFill>
                  <a:srgbClr val="566275"/>
                </a:solidFill>
                <a:uFillTx/>
                <a:latin typeface="+mj-lt"/>
                <a:ea typeface="Lato Black"/>
                <a:cs typeface="Lato Black"/>
                <a:sym typeface="Bebas Neue Bold"/>
              </a:defRPr>
            </a:lvl1pPr>
            <a:lvl2pPr marL="0" marR="0" indent="22859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189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783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377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2971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566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160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75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altLang="en-US" sz="5400" b="1" dirty="0" smtClean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CHANNEL DEFINITION</a:t>
            </a:r>
            <a:endParaRPr lang="en-US" sz="5400" b="1" dirty="0">
              <a:solidFill>
                <a:srgbClr val="C00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728385"/>
              </p:ext>
            </p:extLst>
          </p:nvPr>
        </p:nvGraphicFramePr>
        <p:xfrm>
          <a:off x="2092959" y="3526672"/>
          <a:ext cx="21253423" cy="57226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3041">
                  <a:extLst>
                    <a:ext uri="{9D8B030D-6E8A-4147-A177-3AD203B41FA5}">
                      <a16:colId xmlns:a16="http://schemas.microsoft.com/office/drawing/2014/main" val="4212624443"/>
                    </a:ext>
                  </a:extLst>
                </a:gridCol>
                <a:gridCol w="17250382">
                  <a:extLst>
                    <a:ext uri="{9D8B030D-6E8A-4147-A177-3AD203B41FA5}">
                      <a16:colId xmlns:a16="http://schemas.microsoft.com/office/drawing/2014/main" val="3758592880"/>
                    </a:ext>
                  </a:extLst>
                </a:gridCol>
              </a:tblGrid>
              <a:tr h="836508">
                <a:tc>
                  <a:txBody>
                    <a:bodyPr/>
                    <a:lstStyle/>
                    <a:p>
                      <a:r>
                        <a:rPr lang="en-US" sz="4500" b="1" dirty="0" smtClean="0">
                          <a:solidFill>
                            <a:schemeClr val="bg1"/>
                          </a:solidFill>
                        </a:rPr>
                        <a:t>CHANNEL</a:t>
                      </a:r>
                      <a:endParaRPr lang="en-US" sz="4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5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4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140565"/>
                  </a:ext>
                </a:extLst>
              </a:tr>
              <a:tr h="744904">
                <a:tc>
                  <a:txBody>
                    <a:bodyPr/>
                    <a:lstStyle/>
                    <a:p>
                      <a:pPr marL="0" marR="0" indent="0" algn="r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smtClean="0"/>
                        <a:t>Online</a:t>
                      </a:r>
                      <a:r>
                        <a:rPr lang="en-US" sz="4000" b="1" baseline="0" smtClean="0"/>
                        <a:t> PR</a:t>
                      </a:r>
                      <a:endParaRPr lang="en-US" sz="40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smtClean="0"/>
                        <a:t>All threads of</a:t>
                      </a:r>
                      <a:r>
                        <a:rPr lang="en-US" sz="4000" baseline="0" smtClean="0"/>
                        <a:t> online news, except events threads.</a:t>
                      </a:r>
                      <a:endParaRPr lang="en-US" sz="400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5980662"/>
                  </a:ext>
                </a:extLst>
              </a:tr>
              <a:tr h="744904">
                <a:tc>
                  <a:txBody>
                    <a:bodyPr/>
                    <a:lstStyle/>
                    <a:p>
                      <a:pPr algn="r"/>
                      <a:r>
                        <a:rPr lang="en-US" sz="4000" b="1" smtClean="0"/>
                        <a:t>Event</a:t>
                      </a:r>
                      <a:endParaRPr lang="en-US" sz="4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0" baseline="0" smtClean="0"/>
                        <a:t>All information from channels about events, except KOLs/Influencers channel.</a:t>
                      </a:r>
                      <a:endParaRPr lang="en-US" sz="4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232798"/>
                  </a:ext>
                </a:extLst>
              </a:tr>
              <a:tr h="744904">
                <a:tc>
                  <a:txBody>
                    <a:bodyPr/>
                    <a:lstStyle/>
                    <a:p>
                      <a:pPr algn="r"/>
                      <a:r>
                        <a:rPr lang="en-US" sz="4000" b="1" dirty="0" smtClean="0"/>
                        <a:t>Sponsored</a:t>
                      </a:r>
                      <a:endParaRPr lang="en-US" sz="4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0" smtClean="0"/>
                        <a:t>Advertising</a:t>
                      </a:r>
                      <a:r>
                        <a:rPr lang="en-US" sz="4000" baseline="0" smtClean="0"/>
                        <a:t> Content of  Facebook Page Nokia Mobile.</a:t>
                      </a:r>
                      <a:endParaRPr lang="en-US" sz="4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4967566"/>
                  </a:ext>
                </a:extLst>
              </a:tr>
              <a:tr h="744904">
                <a:tc>
                  <a:txBody>
                    <a:bodyPr/>
                    <a:lstStyle/>
                    <a:p>
                      <a:pPr algn="r"/>
                      <a:r>
                        <a:rPr lang="en-US" sz="4000" b="1" dirty="0" smtClean="0"/>
                        <a:t>Influencer</a:t>
                      </a:r>
                      <a:endParaRPr lang="en-US" sz="4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0" baseline="0" dirty="0" smtClean="0"/>
                        <a:t>All threads of KOLs/Influencers related to Nokia Brand, Events.</a:t>
                      </a:r>
                      <a:endParaRPr 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296526"/>
                  </a:ext>
                </a:extLst>
              </a:tr>
              <a:tr h="1340827">
                <a:tc>
                  <a:txBody>
                    <a:bodyPr/>
                    <a:lstStyle/>
                    <a:p>
                      <a:pPr algn="r"/>
                      <a:r>
                        <a:rPr lang="en-US" sz="4000" b="1" dirty="0" smtClean="0"/>
                        <a:t>External</a:t>
                      </a:r>
                      <a:r>
                        <a:rPr lang="en-US" sz="4000" b="1" baseline="0" dirty="0" smtClean="0"/>
                        <a:t> Social</a:t>
                      </a:r>
                      <a:endParaRPr lang="en-US" sz="4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0" dirty="0" smtClean="0"/>
                        <a:t>All the rest,</a:t>
                      </a:r>
                      <a:r>
                        <a:rPr lang="en-US" sz="4000" baseline="0" dirty="0" smtClean="0"/>
                        <a:t> threads from </a:t>
                      </a:r>
                      <a:r>
                        <a:rPr lang="en-US" sz="4000" dirty="0" smtClean="0"/>
                        <a:t>Forum</a:t>
                      </a:r>
                      <a:r>
                        <a:rPr lang="en-US" sz="4000" baseline="0" dirty="0" smtClean="0"/>
                        <a:t>, Facebook Page (except Nokia Mobile Page), Facebook Group, </a:t>
                      </a:r>
                      <a:r>
                        <a:rPr lang="en-US" sz="4000" baseline="0" dirty="0" err="1" smtClean="0"/>
                        <a:t>Youtube</a:t>
                      </a:r>
                      <a:r>
                        <a:rPr lang="en-US" sz="4000" baseline="0" dirty="0" smtClean="0"/>
                        <a:t>, E-commerce,…</a:t>
                      </a:r>
                      <a:endParaRPr 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52212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20752FB9-4AF5-4D02-92F1-114FA4C71F5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738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4522351" y="455236"/>
            <a:ext cx="18403954" cy="1131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l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ln>
                  <a:noFill/>
                </a:ln>
                <a:solidFill>
                  <a:srgbClr val="566275"/>
                </a:solidFill>
                <a:uFillTx/>
                <a:latin typeface="+mj-lt"/>
                <a:ea typeface="Lato Black"/>
                <a:cs typeface="Lato Black"/>
                <a:sym typeface="Bebas Neue Bold"/>
              </a:defRPr>
            </a:lvl1pPr>
            <a:lvl2pPr marL="0" marR="0" indent="22859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189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783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377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2971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566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160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75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sz="5400" b="1" dirty="0" smtClean="0">
                <a:solidFill>
                  <a:srgbClr val="C00000"/>
                </a:solidFill>
              </a:rPr>
              <a:t>PAID – EARNED TREND </a:t>
            </a:r>
            <a:r>
              <a:rPr lang="en-US" sz="5400" b="1" dirty="0">
                <a:solidFill>
                  <a:srgbClr val="C00000"/>
                </a:solidFill>
              </a:rPr>
              <a:t>LINE</a:t>
            </a: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435416870"/>
              </p:ext>
            </p:extLst>
          </p:nvPr>
        </p:nvGraphicFramePr>
        <p:xfrm>
          <a:off x="1488141" y="2369693"/>
          <a:ext cx="21438164" cy="5887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88141" y="8614519"/>
            <a:ext cx="21438164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indent="-342900" algn="l" defTabSz="825500">
              <a:buFont typeface="Arial" panose="020B0604020202020204" pitchFamily="34" charset="0"/>
              <a:buChar char="•"/>
            </a:pPr>
            <a:r>
              <a:rPr lang="en-US" sz="4000" dirty="0" err="1">
                <a:hlinkClick r:id="rId4"/>
              </a:rPr>
              <a:t>Nếu</a:t>
            </a:r>
            <a:r>
              <a:rPr lang="en-US" sz="4000" dirty="0">
                <a:hlinkClick r:id="rId4"/>
              </a:rPr>
              <a:t> </a:t>
            </a:r>
            <a:r>
              <a:rPr lang="en-US" sz="4000" dirty="0" err="1">
                <a:hlinkClick r:id="rId4"/>
              </a:rPr>
              <a:t>ai</a:t>
            </a:r>
            <a:r>
              <a:rPr lang="en-US" sz="4000" dirty="0">
                <a:hlinkClick r:id="rId4"/>
              </a:rPr>
              <a:t> </a:t>
            </a:r>
            <a:r>
              <a:rPr lang="en-US" sz="4000" dirty="0" err="1">
                <a:hlinkClick r:id="rId4"/>
              </a:rPr>
              <a:t>hỏi</a:t>
            </a:r>
            <a:r>
              <a:rPr lang="en-US" sz="4000" dirty="0">
                <a:hlinkClick r:id="rId4"/>
              </a:rPr>
              <a:t> </a:t>
            </a:r>
            <a:r>
              <a:rPr lang="en-US" sz="4000" dirty="0" err="1">
                <a:hlinkClick r:id="rId4"/>
              </a:rPr>
              <a:t>Thế</a:t>
            </a:r>
            <a:r>
              <a:rPr lang="en-US" sz="4000" dirty="0">
                <a:hlinkClick r:id="rId4"/>
              </a:rPr>
              <a:t> </a:t>
            </a:r>
            <a:r>
              <a:rPr lang="en-US" sz="4000" dirty="0" err="1" smtClean="0">
                <a:hlinkClick r:id="rId4"/>
              </a:rPr>
              <a:t>Anh</a:t>
            </a:r>
            <a:r>
              <a:rPr lang="en-US" sz="4000" dirty="0" smtClean="0"/>
              <a:t> post of Ngo The </a:t>
            </a:r>
            <a:r>
              <a:rPr lang="en-US" sz="4000" dirty="0" err="1" smtClean="0"/>
              <a:t>Anh</a:t>
            </a:r>
            <a:r>
              <a:rPr lang="en-US" sz="4000" dirty="0"/>
              <a:t> </a:t>
            </a:r>
            <a:r>
              <a:rPr lang="en-US" sz="4000" dirty="0" smtClean="0"/>
              <a:t>on Nov 1 attracted a lot of </a:t>
            </a:r>
            <a:r>
              <a:rPr lang="en-US" sz="4000" dirty="0" err="1" smtClean="0"/>
              <a:t>users’s</a:t>
            </a:r>
            <a:r>
              <a:rPr lang="en-US" sz="4000" dirty="0" smtClean="0"/>
              <a:t> discussion.</a:t>
            </a:r>
          </a:p>
          <a:p>
            <a:pPr marL="342900" indent="-342900" algn="l" defTabSz="825500">
              <a:buFont typeface="Arial" panose="020B0604020202020204" pitchFamily="34" charset="0"/>
              <a:buChar char="•"/>
            </a:pPr>
            <a:r>
              <a:rPr lang="vi-VN" sz="4000" dirty="0" smtClean="0">
                <a:hlinkClick r:id="rId5"/>
              </a:rPr>
              <a:t>Ngày </a:t>
            </a:r>
            <a:r>
              <a:rPr lang="vi-VN" sz="4000" dirty="0">
                <a:hlinkClick r:id="rId5"/>
              </a:rPr>
              <a:t>độc thân của người độc thân, ở nhà trên tay tư vấn điện thoại cho anh em. Fan Nó kìa bơi vô đây </a:t>
            </a:r>
            <a:r>
              <a:rPr lang="vi-VN" sz="4000" dirty="0" smtClean="0">
                <a:hlinkClick r:id="rId5"/>
              </a:rPr>
              <a:t>ạ</a:t>
            </a:r>
            <a:r>
              <a:rPr lang="en-US" sz="4000" dirty="0"/>
              <a:t> post on Nov 11 and </a:t>
            </a:r>
            <a:r>
              <a:rPr lang="en-US" sz="4000" dirty="0">
                <a:hlinkClick r:id="rId6"/>
              </a:rPr>
              <a:t>Ta </a:t>
            </a:r>
            <a:r>
              <a:rPr lang="en-US" sz="4000" dirty="0" err="1">
                <a:hlinkClick r:id="rId6"/>
              </a:rPr>
              <a:t>nói</a:t>
            </a:r>
            <a:r>
              <a:rPr lang="en-US" sz="4000" dirty="0">
                <a:hlinkClick r:id="rId6"/>
              </a:rPr>
              <a:t> </a:t>
            </a:r>
            <a:r>
              <a:rPr lang="en-US" sz="4000" dirty="0" err="1">
                <a:hlinkClick r:id="rId6"/>
              </a:rPr>
              <a:t>khởi</a:t>
            </a:r>
            <a:r>
              <a:rPr lang="en-US" sz="4000" dirty="0">
                <a:hlinkClick r:id="rId6"/>
              </a:rPr>
              <a:t> </a:t>
            </a:r>
            <a:r>
              <a:rPr lang="en-US" sz="4000" dirty="0" err="1">
                <a:hlinkClick r:id="rId6"/>
              </a:rPr>
              <a:t>đầu</a:t>
            </a:r>
            <a:r>
              <a:rPr lang="en-US" sz="4000" dirty="0">
                <a:hlinkClick r:id="rId6"/>
              </a:rPr>
              <a:t> </a:t>
            </a:r>
            <a:r>
              <a:rPr lang="en-US" sz="4000" dirty="0" err="1">
                <a:hlinkClick r:id="rId6"/>
              </a:rPr>
              <a:t>tháng</a:t>
            </a:r>
            <a:r>
              <a:rPr lang="en-US" sz="4000" dirty="0">
                <a:hlinkClick r:id="rId6"/>
              </a:rPr>
              <a:t> 11 </a:t>
            </a:r>
            <a:r>
              <a:rPr lang="en-US" sz="4000" dirty="0" err="1">
                <a:hlinkClick r:id="rId6"/>
              </a:rPr>
              <a:t>quá</a:t>
            </a:r>
            <a:r>
              <a:rPr lang="en-US" sz="4000" dirty="0">
                <a:hlinkClick r:id="rId6"/>
              </a:rPr>
              <a:t> </a:t>
            </a:r>
            <a:r>
              <a:rPr lang="en-US" sz="4000" dirty="0" err="1">
                <a:hlinkClick r:id="rId6"/>
              </a:rPr>
              <a:t>xuất</a:t>
            </a:r>
            <a:r>
              <a:rPr lang="en-US" sz="4000" dirty="0">
                <a:hlinkClick r:id="rId6"/>
              </a:rPr>
              <a:t> </a:t>
            </a:r>
            <a:r>
              <a:rPr lang="en-US" sz="4000" dirty="0" err="1" smtClean="0">
                <a:hlinkClick r:id="rId6"/>
              </a:rPr>
              <a:t>sắc</a:t>
            </a:r>
            <a:r>
              <a:rPr lang="en-US" sz="4000" dirty="0" smtClean="0"/>
              <a:t> of </a:t>
            </a:r>
            <a:r>
              <a:rPr lang="en-US" sz="4000" dirty="0" err="1" smtClean="0"/>
              <a:t>Quang</a:t>
            </a:r>
            <a:r>
              <a:rPr lang="en-US" sz="4000" dirty="0" smtClean="0"/>
              <a:t> </a:t>
            </a:r>
            <a:r>
              <a:rPr lang="en-US" sz="4000" dirty="0" err="1" smtClean="0"/>
              <a:t>Trung</a:t>
            </a:r>
            <a:r>
              <a:rPr lang="en-US" sz="4000" dirty="0" smtClean="0"/>
              <a:t> had large amount of mentions.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20752FB9-4AF5-4D02-92F1-114FA4C71F5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504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4522350" y="455235"/>
            <a:ext cx="18403954" cy="1131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9" tIns="50799" rIns="50799" bIns="50799" anchor="t">
            <a:normAutofit/>
          </a:bodyPr>
          <a:lstStyle>
            <a:lvl1pPr marL="0" marR="0" indent="0" algn="l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ln>
                  <a:noFill/>
                </a:ln>
                <a:solidFill>
                  <a:srgbClr val="566275"/>
                </a:solidFill>
                <a:uFillTx/>
                <a:latin typeface="+mj-lt"/>
                <a:ea typeface="Lato Black"/>
                <a:cs typeface="Lato Black"/>
                <a:sym typeface="Bebas Neue Bold"/>
              </a:defRPr>
            </a:lvl1pPr>
            <a:lvl2pPr marL="0" marR="0" indent="22859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189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783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377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2971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566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160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75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sz="5400" b="1" dirty="0" smtClean="0">
                <a:solidFill>
                  <a:srgbClr val="C00000"/>
                </a:solidFill>
              </a:rPr>
              <a:t>PAID THREADS</a:t>
            </a:r>
            <a:endParaRPr lang="en-US" sz="5400" b="1" dirty="0">
              <a:solidFill>
                <a:srgbClr val="C00000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801AC59-876B-BA4E-9CDE-B7ACEB318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218755"/>
              </p:ext>
            </p:extLst>
          </p:nvPr>
        </p:nvGraphicFramePr>
        <p:xfrm>
          <a:off x="1470214" y="2102435"/>
          <a:ext cx="21456090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1173">
                  <a:extLst>
                    <a:ext uri="{9D8B030D-6E8A-4147-A177-3AD203B41FA5}">
                      <a16:colId xmlns:a16="http://schemas.microsoft.com/office/drawing/2014/main" val="2248999187"/>
                    </a:ext>
                  </a:extLst>
                </a:gridCol>
                <a:gridCol w="11361837">
                  <a:extLst>
                    <a:ext uri="{9D8B030D-6E8A-4147-A177-3AD203B41FA5}">
                      <a16:colId xmlns:a16="http://schemas.microsoft.com/office/drawing/2014/main" val="1550444972"/>
                    </a:ext>
                  </a:extLst>
                </a:gridCol>
                <a:gridCol w="2976282">
                  <a:extLst>
                    <a:ext uri="{9D8B030D-6E8A-4147-A177-3AD203B41FA5}">
                      <a16:colId xmlns:a16="http://schemas.microsoft.com/office/drawing/2014/main" val="1537992181"/>
                    </a:ext>
                  </a:extLst>
                </a:gridCol>
                <a:gridCol w="2796988">
                  <a:extLst>
                    <a:ext uri="{9D8B030D-6E8A-4147-A177-3AD203B41FA5}">
                      <a16:colId xmlns:a16="http://schemas.microsoft.com/office/drawing/2014/main" val="3925999767"/>
                    </a:ext>
                  </a:extLst>
                </a:gridCol>
                <a:gridCol w="3239810">
                  <a:extLst>
                    <a:ext uri="{9D8B030D-6E8A-4147-A177-3AD203B41FA5}">
                      <a16:colId xmlns:a16="http://schemas.microsoft.com/office/drawing/2014/main" val="1443436665"/>
                    </a:ext>
                  </a:extLst>
                </a:gridCol>
              </a:tblGrid>
              <a:tr h="48793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+mj-lt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TOP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10 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PAID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THREADS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j-lt"/>
                          <a:ea typeface="+mn-ea"/>
                          <a:cs typeface="+mn-cs"/>
                          <a:sym typeface="Helvetica Light"/>
                        </a:rPr>
                        <a:t>NUMBER OF SHARES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j-lt"/>
                          <a:ea typeface="+mn-ea"/>
                          <a:cs typeface="+mn-cs"/>
                          <a:sym typeface="Helvetica Light"/>
                        </a:rPr>
                        <a:t>NUMBER OF LIKES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j-lt"/>
                          <a:ea typeface="+mn-ea"/>
                          <a:cs typeface="+mn-cs"/>
                          <a:sym typeface="Helvetica Light"/>
                        </a:rPr>
                        <a:t>NUMBER OF COMMENTS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855959"/>
                  </a:ext>
                </a:extLst>
              </a:tr>
              <a:tr h="574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4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Anh Choài 2 tuổi rưỡi bắt đầu cứ thích nghịch ngợm điện thoại của mẹ, mà Xoài lém la lém lỉnh ...</a:t>
                      </a:r>
                      <a:endParaRPr lang="vi-VN" sz="2400" b="0" i="0" u="sng" strike="noStrike" dirty="0">
                        <a:solidFill>
                          <a:srgbClr val="0227FF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5091192"/>
                  </a:ext>
                </a:extLst>
              </a:tr>
              <a:tr h="574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4"/>
                        </a:rPr>
                        <a:t>Ta nói khởi đầu tháng 11 quá xuất sắc...</a:t>
                      </a:r>
                      <a:br>
                        <a:rPr lang="en-US" sz="2400" b="0" i="0" u="sng" strike="noStrike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4"/>
                        </a:rPr>
                      </a:br>
                      <a:r>
                        <a:rPr lang="en-US" sz="2400" b="0" i="0" u="sng" strike="noStrike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4"/>
                        </a:rPr>
                        <a:t/>
                      </a:r>
                      <a:br>
                        <a:rPr lang="en-US" sz="2400" b="0" i="0" u="sng" strike="noStrike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4"/>
                        </a:rPr>
                      </a:br>
                      <a:r>
                        <a:rPr lang="en-US" sz="2400" b="0" i="0" u="sng" strike="noStrike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4"/>
                        </a:rPr>
                        <a:t>Bữa kia vừa khoe chị Lắc tặng em Nokia 5.1 Plus xong. ...</a:t>
                      </a:r>
                      <a:endParaRPr lang="en-US" sz="2400" b="0" i="0" u="sng" strike="noStrike">
                        <a:solidFill>
                          <a:srgbClr val="0227FF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2994733"/>
                  </a:ext>
                </a:extLst>
              </a:tr>
              <a:tr h="574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400" b="0" i="0" u="sng" strike="noStrike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5"/>
                        </a:rPr>
                        <a:t>Hiếm khi tìm được thứ gì hoàn hảo đồng điệu với mình như vậy. Tui đẹp tính, đẹp nết, mạnh mẽ, ...</a:t>
                      </a:r>
                      <a:endParaRPr lang="vi-VN" sz="2400" b="0" i="0" u="sng" strike="noStrike">
                        <a:solidFill>
                          <a:srgbClr val="0227FF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959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7156051"/>
                  </a:ext>
                </a:extLst>
              </a:tr>
              <a:tr h="574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400" b="0" i="0" u="sng" strike="noStrike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6"/>
                        </a:rPr>
                        <a:t>Ngày độc thân của người độc thân, ở nhà trên tay tư vấn điện thoại cho anh em. Fan Nó kìa bơi ...</a:t>
                      </a:r>
                      <a:endParaRPr lang="vi-VN" sz="2400" b="0" i="0" u="sng" strike="noStrike">
                        <a:solidFill>
                          <a:srgbClr val="0227FF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20109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20752FB9-4AF5-4D02-92F1-114FA4C71F5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08626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4522351" y="455236"/>
            <a:ext cx="18403954" cy="1131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l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ln>
                  <a:noFill/>
                </a:ln>
                <a:solidFill>
                  <a:srgbClr val="566275"/>
                </a:solidFill>
                <a:uFillTx/>
                <a:latin typeface="+mj-lt"/>
                <a:ea typeface="Lato Black"/>
                <a:cs typeface="Lato Black"/>
                <a:sym typeface="Bebas Neue Bold"/>
              </a:defRPr>
            </a:lvl1pPr>
            <a:lvl2pPr marL="0" marR="0" indent="22859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189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783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377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2971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566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160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75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altLang="en-US" sz="5400" b="1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TOP BEST &amp; WORST </a:t>
            </a:r>
            <a:r>
              <a:rPr lang="en-US" altLang="en-US" sz="5400" b="1" smtClean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PAID THREADS</a:t>
            </a:r>
            <a:endParaRPr lang="en-US" sz="5400" b="1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20752FB9-4AF5-4D02-92F1-114FA4C71F5B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37587"/>
              </p:ext>
            </p:extLst>
          </p:nvPr>
        </p:nvGraphicFramePr>
        <p:xfrm>
          <a:off x="1093071" y="1865964"/>
          <a:ext cx="22010545" cy="4809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385">
                  <a:extLst>
                    <a:ext uri="{9D8B030D-6E8A-4147-A177-3AD203B41FA5}">
                      <a16:colId xmlns:a16="http://schemas.microsoft.com/office/drawing/2014/main" val="2953358699"/>
                    </a:ext>
                  </a:extLst>
                </a:gridCol>
                <a:gridCol w="13492821">
                  <a:extLst>
                    <a:ext uri="{9D8B030D-6E8A-4147-A177-3AD203B41FA5}">
                      <a16:colId xmlns:a16="http://schemas.microsoft.com/office/drawing/2014/main" val="2434384760"/>
                    </a:ext>
                  </a:extLst>
                </a:gridCol>
                <a:gridCol w="7113339">
                  <a:extLst>
                    <a:ext uri="{9D8B030D-6E8A-4147-A177-3AD203B41FA5}">
                      <a16:colId xmlns:a16="http://schemas.microsoft.com/office/drawing/2014/main" val="3208216422"/>
                    </a:ext>
                  </a:extLst>
                </a:gridCol>
              </a:tblGrid>
              <a:tr h="877235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BEST THREADS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SENTIMENT</a:t>
                      </a:r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 BY </a:t>
                      </a:r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PAID </a:t>
                      </a:r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THREADS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840614"/>
                  </a:ext>
                </a:extLst>
              </a:tr>
              <a:tr h="828647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Ta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nói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khởi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đầu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tháng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 11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quá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xuất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sắc</a:t>
                      </a:r>
                      <a:r>
                        <a:rPr lang="en-US" sz="3200" b="0" i="0" u="sng" strike="noStrike" dirty="0" smtClean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...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/>
                      </a:r>
                      <a:b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</a:b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Bữa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kia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vừa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khoe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chị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Lắc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tặng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em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 Nokia 5.1 Plus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xong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. ...</a:t>
                      </a:r>
                      <a:endParaRPr lang="en-US" sz="3200" b="0" i="0" u="sng" strike="noStrike" dirty="0">
                        <a:solidFill>
                          <a:srgbClr val="0227FF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4875028"/>
                  </a:ext>
                </a:extLst>
              </a:tr>
              <a:tr h="828647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3200" b="0" i="0" u="sng" strike="noStrike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4"/>
                        </a:rPr>
                        <a:t>Hiếm khi tìm được thứ gì hoàn hảo đồng điệu với mình như vậy. Tui đẹp tính, đẹp nết, mạnh mẽ, ...</a:t>
                      </a:r>
                      <a:endParaRPr lang="vi-VN" sz="3200" b="0" i="0" u="sng" strike="noStrike">
                        <a:solidFill>
                          <a:srgbClr val="0227FF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5710644"/>
                  </a:ext>
                </a:extLst>
              </a:tr>
              <a:tr h="828647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3200" b="0" i="0" u="sng" strike="noStrike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5"/>
                        </a:rPr>
                        <a:t>Ngày độc thân của người độc thân, ở nhà trên tay tư vấn điện thoại cho anh em. Fan Nó kìa bơi ...</a:t>
                      </a:r>
                      <a:endParaRPr lang="vi-VN" sz="3200" b="0" i="0" u="sng" strike="noStrike">
                        <a:solidFill>
                          <a:srgbClr val="0227FF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4099925"/>
                  </a:ext>
                </a:extLst>
              </a:tr>
              <a:tr h="828647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6"/>
                        </a:rPr>
                        <a:t>Anh Choài 2 tuổi rưỡi bắt đầu cứ thích nghịch ngợm điện thoại của mẹ, mà Xoài lém la lém lỉnh ...</a:t>
                      </a:r>
                      <a:endParaRPr lang="vi-VN" sz="3200" b="0" i="0" u="sng" strike="noStrike" dirty="0">
                        <a:solidFill>
                          <a:srgbClr val="0227FF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0782307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097526"/>
              </p:ext>
            </p:extLst>
          </p:nvPr>
        </p:nvGraphicFramePr>
        <p:xfrm>
          <a:off x="1093071" y="7339063"/>
          <a:ext cx="22076995" cy="36054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3106">
                  <a:extLst>
                    <a:ext uri="{9D8B030D-6E8A-4147-A177-3AD203B41FA5}">
                      <a16:colId xmlns:a16="http://schemas.microsoft.com/office/drawing/2014/main" val="2953358699"/>
                    </a:ext>
                  </a:extLst>
                </a:gridCol>
                <a:gridCol w="13524194">
                  <a:extLst>
                    <a:ext uri="{9D8B030D-6E8A-4147-A177-3AD203B41FA5}">
                      <a16:colId xmlns:a16="http://schemas.microsoft.com/office/drawing/2014/main" val="2434384760"/>
                    </a:ext>
                  </a:extLst>
                </a:gridCol>
                <a:gridCol w="7189695">
                  <a:extLst>
                    <a:ext uri="{9D8B030D-6E8A-4147-A177-3AD203B41FA5}">
                      <a16:colId xmlns:a16="http://schemas.microsoft.com/office/drawing/2014/main" val="3208216422"/>
                    </a:ext>
                  </a:extLst>
                </a:gridCol>
              </a:tblGrid>
              <a:tr h="656489">
                <a:tc>
                  <a:txBody>
                    <a:bodyPr/>
                    <a:lstStyle/>
                    <a:p>
                      <a:r>
                        <a:rPr lang="en-US" sz="3200" b="1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231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WORST THREADS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231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SENTIMENT</a:t>
                      </a:r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BY PAID </a:t>
                      </a:r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THREADS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23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840614"/>
                  </a:ext>
                </a:extLst>
              </a:tr>
              <a:tr h="839569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4"/>
                        </a:rPr>
                        <a:t>Hiếm khi tìm được thứ gì hoàn hảo đồng điệu với mình như vậy. Tui đẹp tính, đẹp nết, mạnh mẽ, ...</a:t>
                      </a:r>
                      <a:endParaRPr lang="vi-VN" sz="3200" b="0" i="0" u="sng" strike="noStrike" dirty="0">
                        <a:solidFill>
                          <a:srgbClr val="0227FF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4875028"/>
                  </a:ext>
                </a:extLst>
              </a:tr>
              <a:tr h="839569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3200" b="0" i="0" u="sng" strike="noStrike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5"/>
                        </a:rPr>
                        <a:t>Ngày độc thân của người độc thân, ở nhà trên tay tư vấn điện thoại cho anh em. Fan Nó kìa bơi ...</a:t>
                      </a:r>
                      <a:endParaRPr lang="vi-VN" sz="3200" b="0" i="0" u="sng" strike="noStrike">
                        <a:solidFill>
                          <a:srgbClr val="0227FF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5737406"/>
                  </a:ext>
                </a:extLst>
              </a:tr>
              <a:tr h="839569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Ta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nói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khởi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đầu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tháng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 11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quá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xuất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sắc</a:t>
                      </a:r>
                      <a:r>
                        <a:rPr lang="en-US" sz="3200" b="0" i="0" u="sng" strike="noStrike" dirty="0" smtClean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...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/>
                      </a:r>
                      <a:b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</a:b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Bữa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kia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vừa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khoe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chị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Lắc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tặng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em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 Nokia 5.1 Plus </a:t>
                      </a:r>
                      <a:r>
                        <a:rPr lang="en-US" sz="3200" b="0" i="0" u="sng" strike="noStrike" dirty="0" err="1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xong</a:t>
                      </a: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. ...</a:t>
                      </a:r>
                      <a:endParaRPr lang="en-US" sz="3200" b="0" i="0" u="sng" strike="noStrike" dirty="0">
                        <a:solidFill>
                          <a:srgbClr val="0227FF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388081"/>
                  </a:ext>
                </a:extLst>
              </a:tr>
            </a:tbl>
          </a:graphicData>
        </a:graphic>
      </p:graphicFrame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3719367071"/>
              </p:ext>
            </p:extLst>
          </p:nvPr>
        </p:nvGraphicFramePr>
        <p:xfrm>
          <a:off x="16007016" y="2672863"/>
          <a:ext cx="7123597" cy="4994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789789616"/>
              </p:ext>
            </p:extLst>
          </p:nvPr>
        </p:nvGraphicFramePr>
        <p:xfrm>
          <a:off x="16007016" y="7973091"/>
          <a:ext cx="7123597" cy="4687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12967230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/>
          <p:nvPr/>
        </p:nvSpPr>
        <p:spPr>
          <a:xfrm>
            <a:off x="0" y="2816351"/>
            <a:ext cx="24384000" cy="897007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 w="12700">
            <a:miter lim="400000"/>
          </a:ln>
        </p:spPr>
        <p:txBody>
          <a:bodyPr lIns="50799" tIns="50799" rIns="50799" bIns="5079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latin typeface="Calibri"/>
              <a:ea typeface="Calibri"/>
              <a:cs typeface="Calibri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47" y="434566"/>
            <a:ext cx="7007969" cy="11212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94944" y="5566998"/>
            <a:ext cx="2298801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altLang="en-US" sz="10000" b="1" dirty="0" smtClean="0">
                <a:solidFill>
                  <a:srgbClr val="FFFFFF"/>
                </a:solidFill>
                <a:ea typeface="Roboto" panose="02000000000000000000" pitchFamily="2" charset="0"/>
                <a:cs typeface="Roboto" panose="02000000000000000000" pitchFamily="2" charset="0"/>
              </a:rPr>
              <a:t>EXTERNAL SOCIAL</a:t>
            </a:r>
            <a:endParaRPr lang="en-US" altLang="en-US" sz="10000" b="1" dirty="0">
              <a:solidFill>
                <a:srgbClr val="FFFFFF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95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4522351" y="455236"/>
            <a:ext cx="18403954" cy="1131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l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ln>
                  <a:noFill/>
                </a:ln>
                <a:solidFill>
                  <a:srgbClr val="566275"/>
                </a:solidFill>
                <a:uFillTx/>
                <a:latin typeface="+mj-lt"/>
                <a:ea typeface="Lato Black"/>
                <a:cs typeface="Lato Black"/>
                <a:sym typeface="Bebas Neue Bold"/>
              </a:defRPr>
            </a:lvl1pPr>
            <a:lvl2pPr marL="0" marR="0" indent="22859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189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783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377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2971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566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160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75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altLang="en-US" sz="5400" b="1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VOLUME &amp; SENTIMENT BY PLATFORM</a:t>
            </a:r>
            <a:endParaRPr lang="en-US" sz="5400" b="1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50973" y="1677065"/>
            <a:ext cx="1559722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chemeClr val="tx1"/>
                </a:solidFill>
              </a:rPr>
              <a:t>October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983710" y="1677065"/>
            <a:ext cx="1992533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rgbClr val="C00000"/>
                </a:solidFill>
              </a:rPr>
              <a:t>November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sym typeface="Helvetica Light"/>
            </a:endParaRPr>
          </a:p>
        </p:txBody>
      </p:sp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4196479499"/>
              </p:ext>
            </p:extLst>
          </p:nvPr>
        </p:nvGraphicFramePr>
        <p:xfrm>
          <a:off x="16952564" y="2272100"/>
          <a:ext cx="6791138" cy="3065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1075087176"/>
              </p:ext>
            </p:extLst>
          </p:nvPr>
        </p:nvGraphicFramePr>
        <p:xfrm>
          <a:off x="11724189" y="8714564"/>
          <a:ext cx="5442842" cy="3489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" name="Chart 24"/>
          <p:cNvGraphicFramePr/>
          <p:nvPr>
            <p:extLst/>
          </p:nvPr>
        </p:nvGraphicFramePr>
        <p:xfrm>
          <a:off x="121863" y="2039943"/>
          <a:ext cx="4395786" cy="3180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6" name="Chart 25"/>
          <p:cNvGraphicFramePr/>
          <p:nvPr>
            <p:extLst>
              <p:ext uri="{D42A27DB-BD31-4B8C-83A1-F6EECF244321}">
                <p14:modId xmlns:p14="http://schemas.microsoft.com/office/powerpoint/2010/main" val="2745991966"/>
              </p:ext>
            </p:extLst>
          </p:nvPr>
        </p:nvGraphicFramePr>
        <p:xfrm>
          <a:off x="12112093" y="2039943"/>
          <a:ext cx="4667034" cy="3180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12367032" y="2157173"/>
            <a:ext cx="0" cy="91907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Chart 28"/>
          <p:cNvGraphicFramePr/>
          <p:nvPr>
            <p:extLst/>
          </p:nvPr>
        </p:nvGraphicFramePr>
        <p:xfrm>
          <a:off x="4633" y="5360113"/>
          <a:ext cx="4395786" cy="3180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0" name="Chart 29"/>
          <p:cNvGraphicFramePr/>
          <p:nvPr>
            <p:extLst>
              <p:ext uri="{D42A27DB-BD31-4B8C-83A1-F6EECF244321}">
                <p14:modId xmlns:p14="http://schemas.microsoft.com/office/powerpoint/2010/main" val="148975445"/>
              </p:ext>
            </p:extLst>
          </p:nvPr>
        </p:nvGraphicFramePr>
        <p:xfrm>
          <a:off x="16779128" y="5403927"/>
          <a:ext cx="7212346" cy="3180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1" name="Chart 30"/>
          <p:cNvGraphicFramePr/>
          <p:nvPr>
            <p:extLst>
              <p:ext uri="{D42A27DB-BD31-4B8C-83A1-F6EECF244321}">
                <p14:modId xmlns:p14="http://schemas.microsoft.com/office/powerpoint/2010/main" val="514697484"/>
              </p:ext>
            </p:extLst>
          </p:nvPr>
        </p:nvGraphicFramePr>
        <p:xfrm>
          <a:off x="12247717" y="5362896"/>
          <a:ext cx="4395786" cy="3180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98343" y="8584340"/>
            <a:ext cx="348233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SENTIMENTBY MENTION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68882" y="1979152"/>
            <a:ext cx="194125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BY MENTION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48404" y="5132401"/>
            <a:ext cx="258221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BY ENGAGEMENT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654850" y="8462044"/>
            <a:ext cx="358152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SENTIMENT BY MENTION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474982" y="1968414"/>
            <a:ext cx="194125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BY MENTION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154504" y="5121663"/>
            <a:ext cx="258221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BY ENGAGEMENT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41" name="Chart 40"/>
          <p:cNvGraphicFramePr/>
          <p:nvPr>
            <p:extLst>
              <p:ext uri="{D42A27DB-BD31-4B8C-83A1-F6EECF244321}">
                <p14:modId xmlns:p14="http://schemas.microsoft.com/office/powerpoint/2010/main" val="666187870"/>
              </p:ext>
            </p:extLst>
          </p:nvPr>
        </p:nvGraphicFramePr>
        <p:xfrm>
          <a:off x="17198838" y="9064602"/>
          <a:ext cx="6791138" cy="3390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20752FB9-4AF5-4D02-92F1-114FA4C71F5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76733" y="12393790"/>
            <a:ext cx="4414838" cy="37147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677" y="1709194"/>
            <a:ext cx="2530950" cy="330749"/>
          </a:xfrm>
          <a:prstGeom prst="rect">
            <a:avLst/>
          </a:prstGeom>
        </p:spPr>
      </p:pic>
      <p:graphicFrame>
        <p:nvGraphicFramePr>
          <p:cNvPr id="43" name="Chart 42"/>
          <p:cNvGraphicFramePr/>
          <p:nvPr>
            <p:extLst>
              <p:ext uri="{D42A27DB-BD31-4B8C-83A1-F6EECF244321}">
                <p14:modId xmlns:p14="http://schemas.microsoft.com/office/powerpoint/2010/main" val="2972741065"/>
              </p:ext>
            </p:extLst>
          </p:nvPr>
        </p:nvGraphicFramePr>
        <p:xfrm>
          <a:off x="4922886" y="2211539"/>
          <a:ext cx="6791138" cy="3065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44" name="Chart 43"/>
          <p:cNvGraphicFramePr/>
          <p:nvPr>
            <p:extLst>
              <p:ext uri="{D42A27DB-BD31-4B8C-83A1-F6EECF244321}">
                <p14:modId xmlns:p14="http://schemas.microsoft.com/office/powerpoint/2010/main" val="3134283835"/>
              </p:ext>
            </p:extLst>
          </p:nvPr>
        </p:nvGraphicFramePr>
        <p:xfrm>
          <a:off x="-91020" y="8854182"/>
          <a:ext cx="5013905" cy="3018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45" name="Chart 44"/>
          <p:cNvGraphicFramePr/>
          <p:nvPr>
            <p:extLst>
              <p:ext uri="{D42A27DB-BD31-4B8C-83A1-F6EECF244321}">
                <p14:modId xmlns:p14="http://schemas.microsoft.com/office/powerpoint/2010/main" val="1370283151"/>
              </p:ext>
            </p:extLst>
          </p:nvPr>
        </p:nvGraphicFramePr>
        <p:xfrm>
          <a:off x="82415" y="1979382"/>
          <a:ext cx="4667034" cy="3180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46" name="Chart 45"/>
          <p:cNvGraphicFramePr/>
          <p:nvPr>
            <p:extLst>
              <p:ext uri="{D42A27DB-BD31-4B8C-83A1-F6EECF244321}">
                <p14:modId xmlns:p14="http://schemas.microsoft.com/office/powerpoint/2010/main" val="978892878"/>
              </p:ext>
            </p:extLst>
          </p:nvPr>
        </p:nvGraphicFramePr>
        <p:xfrm>
          <a:off x="4749450" y="5343366"/>
          <a:ext cx="7212346" cy="3180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47" name="Chart 46"/>
          <p:cNvGraphicFramePr/>
          <p:nvPr>
            <p:extLst>
              <p:ext uri="{D42A27DB-BD31-4B8C-83A1-F6EECF244321}">
                <p14:modId xmlns:p14="http://schemas.microsoft.com/office/powerpoint/2010/main" val="656436226"/>
              </p:ext>
            </p:extLst>
          </p:nvPr>
        </p:nvGraphicFramePr>
        <p:xfrm>
          <a:off x="218039" y="5302335"/>
          <a:ext cx="4395786" cy="3180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48" name="Chart 47"/>
          <p:cNvGraphicFramePr/>
          <p:nvPr>
            <p:extLst>
              <p:ext uri="{D42A27DB-BD31-4B8C-83A1-F6EECF244321}">
                <p14:modId xmlns:p14="http://schemas.microsoft.com/office/powerpoint/2010/main" val="872523854"/>
              </p:ext>
            </p:extLst>
          </p:nvPr>
        </p:nvGraphicFramePr>
        <p:xfrm>
          <a:off x="5169160" y="9004041"/>
          <a:ext cx="6791138" cy="3390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</p:spTree>
    <p:extLst>
      <p:ext uri="{BB962C8B-B14F-4D97-AF65-F5344CB8AC3E}">
        <p14:creationId xmlns:p14="http://schemas.microsoft.com/office/powerpoint/2010/main" val="3637271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4522351" y="455236"/>
            <a:ext cx="18403954" cy="1131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l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ln>
                  <a:noFill/>
                </a:ln>
                <a:solidFill>
                  <a:srgbClr val="566275"/>
                </a:solidFill>
                <a:uFillTx/>
                <a:latin typeface="+mj-lt"/>
                <a:ea typeface="Lato Black"/>
                <a:cs typeface="Lato Black"/>
                <a:sym typeface="Bebas Neue Bold"/>
              </a:defRPr>
            </a:lvl1pPr>
            <a:lvl2pPr marL="0" marR="0" indent="22859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189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783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377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2971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566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160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75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altLang="en-US" sz="5400" b="1" dirty="0" smtClean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PAID – EARNED BY </a:t>
            </a:r>
            <a:r>
              <a:rPr lang="en-US" altLang="en-US" sz="5400" b="1" dirty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PLATFORM</a:t>
            </a:r>
            <a:endParaRPr lang="en-US" sz="5400" b="1" dirty="0">
              <a:solidFill>
                <a:srgbClr val="C00000"/>
              </a:solidFill>
            </a:endParaRP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744968996"/>
              </p:ext>
            </p:extLst>
          </p:nvPr>
        </p:nvGraphicFramePr>
        <p:xfrm>
          <a:off x="8512389" y="2093103"/>
          <a:ext cx="7508241" cy="5034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3806548775"/>
              </p:ext>
            </p:extLst>
          </p:nvPr>
        </p:nvGraphicFramePr>
        <p:xfrm>
          <a:off x="8512389" y="7293092"/>
          <a:ext cx="7508241" cy="5034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1464683106"/>
              </p:ext>
            </p:extLst>
          </p:nvPr>
        </p:nvGraphicFramePr>
        <p:xfrm>
          <a:off x="570965" y="7293092"/>
          <a:ext cx="7508241" cy="5034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761044706"/>
              </p:ext>
            </p:extLst>
          </p:nvPr>
        </p:nvGraphicFramePr>
        <p:xfrm>
          <a:off x="16453814" y="7293092"/>
          <a:ext cx="7508241" cy="5034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3090789573"/>
              </p:ext>
            </p:extLst>
          </p:nvPr>
        </p:nvGraphicFramePr>
        <p:xfrm>
          <a:off x="16453814" y="2093103"/>
          <a:ext cx="7508241" cy="5034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806602686"/>
              </p:ext>
            </p:extLst>
          </p:nvPr>
        </p:nvGraphicFramePr>
        <p:xfrm>
          <a:off x="570965" y="2093103"/>
          <a:ext cx="7508241" cy="5034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20752FB9-4AF5-4D02-92F1-114FA4C71F5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099" y="12327706"/>
            <a:ext cx="2530950" cy="33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318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4522351" y="455236"/>
            <a:ext cx="18403954" cy="1131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l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ln>
                  <a:noFill/>
                </a:ln>
                <a:solidFill>
                  <a:srgbClr val="566275"/>
                </a:solidFill>
                <a:uFillTx/>
                <a:latin typeface="+mj-lt"/>
                <a:ea typeface="Lato Black"/>
                <a:cs typeface="Lato Black"/>
                <a:sym typeface="Bebas Neue Bold"/>
              </a:defRPr>
            </a:lvl1pPr>
            <a:lvl2pPr marL="0" marR="0" indent="22859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189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783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377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2971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566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160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75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sz="5400" b="1" dirty="0">
                <a:solidFill>
                  <a:srgbClr val="C00000"/>
                </a:solidFill>
              </a:rPr>
              <a:t>PAID </a:t>
            </a:r>
            <a:r>
              <a:rPr lang="en-US" sz="5400" b="1" dirty="0" smtClean="0">
                <a:solidFill>
                  <a:srgbClr val="C00000"/>
                </a:solidFill>
              </a:rPr>
              <a:t>– EARNED TREND </a:t>
            </a:r>
            <a:r>
              <a:rPr lang="en-US" sz="5400" b="1" dirty="0">
                <a:solidFill>
                  <a:srgbClr val="C00000"/>
                </a:solidFill>
              </a:rPr>
              <a:t>LINE</a:t>
            </a: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494702062"/>
              </p:ext>
            </p:extLst>
          </p:nvPr>
        </p:nvGraphicFramePr>
        <p:xfrm>
          <a:off x="1488141" y="2825429"/>
          <a:ext cx="21658730" cy="5260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88141" y="8717471"/>
            <a:ext cx="21658730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indent="-342900" algn="l" defTabSz="825500">
              <a:buFont typeface="Arial" panose="020B0604020202020204" pitchFamily="34" charset="0"/>
              <a:buChar char="•"/>
            </a:pPr>
            <a:r>
              <a:rPr lang="en-US" sz="4000" dirty="0" smtClean="0"/>
              <a:t>Nov 12: post </a:t>
            </a:r>
            <a:r>
              <a:rPr lang="en-US" sz="4000" dirty="0">
                <a:hlinkClick r:id="rId4"/>
              </a:rPr>
              <a:t>📱📱 "DẾ" XINH QUÀ ĐỈNH </a:t>
            </a:r>
            <a:r>
              <a:rPr lang="en-US" sz="4000" dirty="0" smtClean="0">
                <a:hlinkClick r:id="rId4"/>
              </a:rPr>
              <a:t>🔥🔥</a:t>
            </a:r>
            <a:r>
              <a:rPr lang="en-US" sz="4000" dirty="0" smtClean="0"/>
              <a:t> on </a:t>
            </a:r>
            <a:r>
              <a:rPr lang="en-US" sz="4000" dirty="0" err="1" smtClean="0"/>
              <a:t>Shopee</a:t>
            </a:r>
            <a:r>
              <a:rPr lang="en-US" sz="4000" dirty="0" smtClean="0"/>
              <a:t> Facebook page had </a:t>
            </a:r>
            <a:r>
              <a:rPr lang="en-US" sz="4000" dirty="0" err="1" smtClean="0"/>
              <a:t>users’s</a:t>
            </a:r>
            <a:r>
              <a:rPr lang="en-US" sz="4000" dirty="0" smtClean="0"/>
              <a:t> discussion (promotion for Nokia 3.1 plus)</a:t>
            </a:r>
          </a:p>
          <a:p>
            <a:pPr marL="342900" indent="-342900" algn="l" defTabSz="825500">
              <a:buFont typeface="Arial" panose="020B0604020202020204" pitchFamily="34" charset="0"/>
              <a:buChar char="•"/>
            </a:pPr>
            <a:r>
              <a:rPr lang="en-US" sz="4000" dirty="0" smtClean="0"/>
              <a:t>Nov 15: livestream </a:t>
            </a:r>
            <a:r>
              <a:rPr lang="en-US" sz="4000" dirty="0">
                <a:hlinkClick r:id="rId5"/>
              </a:rPr>
              <a:t>📱</a:t>
            </a:r>
            <a:r>
              <a:rPr lang="en-US" sz="4000" dirty="0" err="1">
                <a:hlinkClick r:id="rId5"/>
              </a:rPr>
              <a:t>Nồi</a:t>
            </a:r>
            <a:r>
              <a:rPr lang="en-US" sz="4000" dirty="0">
                <a:hlinkClick r:id="rId5"/>
              </a:rPr>
              <a:t> </a:t>
            </a:r>
            <a:r>
              <a:rPr lang="en-US" sz="4000" dirty="0" err="1">
                <a:hlinkClick r:id="rId5"/>
              </a:rPr>
              <a:t>đồng</a:t>
            </a:r>
            <a:r>
              <a:rPr lang="en-US" sz="4000" dirty="0">
                <a:hlinkClick r:id="rId5"/>
              </a:rPr>
              <a:t> </a:t>
            </a:r>
            <a:r>
              <a:rPr lang="en-US" sz="4000" dirty="0" err="1">
                <a:hlinkClick r:id="rId5"/>
              </a:rPr>
              <a:t>cối</a:t>
            </a:r>
            <a:r>
              <a:rPr lang="en-US" sz="4000" dirty="0">
                <a:hlinkClick r:id="rId5"/>
              </a:rPr>
              <a:t> </a:t>
            </a:r>
            <a:r>
              <a:rPr lang="en-US" sz="4000" dirty="0" err="1">
                <a:hlinkClick r:id="rId5"/>
              </a:rPr>
              <a:t>đá</a:t>
            </a:r>
            <a:r>
              <a:rPr lang="en-US" sz="4000" dirty="0">
                <a:hlinkClick r:id="rId5"/>
              </a:rPr>
              <a:t> - </a:t>
            </a:r>
            <a:r>
              <a:rPr lang="en-US" sz="4000" dirty="0" err="1">
                <a:hlinkClick r:id="rId5"/>
              </a:rPr>
              <a:t>Là</a:t>
            </a:r>
            <a:r>
              <a:rPr lang="en-US" sz="4000" dirty="0">
                <a:hlinkClick r:id="rId5"/>
              </a:rPr>
              <a:t> </a:t>
            </a:r>
            <a:r>
              <a:rPr lang="en-US" sz="4000" dirty="0" smtClean="0">
                <a:hlinkClick r:id="rId5"/>
              </a:rPr>
              <a:t>Nokia</a:t>
            </a:r>
            <a:r>
              <a:rPr lang="en-US" sz="4000" dirty="0" smtClean="0"/>
              <a:t> on </a:t>
            </a:r>
            <a:r>
              <a:rPr lang="en-US" sz="4000" dirty="0" err="1" smtClean="0"/>
              <a:t>Shopee</a:t>
            </a:r>
            <a:r>
              <a:rPr lang="en-US" sz="4000" dirty="0" smtClean="0"/>
              <a:t> Facebook page attracted large amount of mentions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20752FB9-4AF5-4D02-92F1-114FA4C71F5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737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4522350" y="455235"/>
            <a:ext cx="18403954" cy="1131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9" tIns="50799" rIns="50799" bIns="50799" anchor="t">
            <a:normAutofit/>
          </a:bodyPr>
          <a:lstStyle>
            <a:lvl1pPr marL="0" marR="0" indent="0" algn="l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ln>
                  <a:noFill/>
                </a:ln>
                <a:solidFill>
                  <a:srgbClr val="566275"/>
                </a:solidFill>
                <a:uFillTx/>
                <a:latin typeface="+mj-lt"/>
                <a:ea typeface="Lato Black"/>
                <a:cs typeface="Lato Black"/>
                <a:sym typeface="Bebas Neue Bold"/>
              </a:defRPr>
            </a:lvl1pPr>
            <a:lvl2pPr marL="0" marR="0" indent="22859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189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783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377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2971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566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160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75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sz="5400" b="1" dirty="0" smtClean="0">
                <a:solidFill>
                  <a:srgbClr val="C00000"/>
                </a:solidFill>
              </a:rPr>
              <a:t>PAID THREADS</a:t>
            </a:r>
            <a:endParaRPr lang="en-US" sz="5400" b="1" dirty="0">
              <a:solidFill>
                <a:srgbClr val="C00000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801AC59-876B-BA4E-9CDE-B7ACEB318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240039"/>
              </p:ext>
            </p:extLst>
          </p:nvPr>
        </p:nvGraphicFramePr>
        <p:xfrm>
          <a:off x="1524001" y="2528046"/>
          <a:ext cx="21192564" cy="3451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4752">
                  <a:extLst>
                    <a:ext uri="{9D8B030D-6E8A-4147-A177-3AD203B41FA5}">
                      <a16:colId xmlns:a16="http://schemas.microsoft.com/office/drawing/2014/main" val="2248999187"/>
                    </a:ext>
                  </a:extLst>
                </a:gridCol>
                <a:gridCol w="9580864">
                  <a:extLst>
                    <a:ext uri="{9D8B030D-6E8A-4147-A177-3AD203B41FA5}">
                      <a16:colId xmlns:a16="http://schemas.microsoft.com/office/drawing/2014/main" val="1550444972"/>
                    </a:ext>
                  </a:extLst>
                </a:gridCol>
                <a:gridCol w="3453672">
                  <a:extLst>
                    <a:ext uri="{9D8B030D-6E8A-4147-A177-3AD203B41FA5}">
                      <a16:colId xmlns:a16="http://schemas.microsoft.com/office/drawing/2014/main" val="1537992181"/>
                    </a:ext>
                  </a:extLst>
                </a:gridCol>
                <a:gridCol w="3335017">
                  <a:extLst>
                    <a:ext uri="{9D8B030D-6E8A-4147-A177-3AD203B41FA5}">
                      <a16:colId xmlns:a16="http://schemas.microsoft.com/office/drawing/2014/main" val="3925999767"/>
                    </a:ext>
                  </a:extLst>
                </a:gridCol>
                <a:gridCol w="3998259">
                  <a:extLst>
                    <a:ext uri="{9D8B030D-6E8A-4147-A177-3AD203B41FA5}">
                      <a16:colId xmlns:a16="http://schemas.microsoft.com/office/drawing/2014/main" val="1443436665"/>
                    </a:ext>
                  </a:extLst>
                </a:gridCol>
              </a:tblGrid>
              <a:tr h="8043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+mj-lt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TOP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10 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PAID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THREADS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j-lt"/>
                          <a:ea typeface="+mn-ea"/>
                          <a:cs typeface="+mn-cs"/>
                          <a:sym typeface="Helvetica Light"/>
                        </a:rPr>
                        <a:t>NUMBER OF SHARES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j-lt"/>
                          <a:ea typeface="+mn-ea"/>
                          <a:cs typeface="+mn-cs"/>
                          <a:sym typeface="Helvetica Light"/>
                        </a:rPr>
                        <a:t>NUMBER OF LIKES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j-lt"/>
                          <a:ea typeface="+mn-ea"/>
                          <a:cs typeface="+mn-cs"/>
                          <a:sym typeface="Helvetica Light"/>
                        </a:rPr>
                        <a:t>NUMBER OF COMMENTS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855959"/>
                  </a:ext>
                </a:extLst>
              </a:tr>
              <a:tr h="592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</a:rPr>
                        <a:t>📱📱   "DẾ" XINH QUÀ ĐỈNH </a:t>
                      </a:r>
                      <a:b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3200" b="0" i="0" u="sng" strike="noStrike" dirty="0">
                          <a:solidFill>
                            <a:srgbClr val="0227FF"/>
                          </a:solidFill>
                          <a:effectLst/>
                          <a:latin typeface="+mj-lt"/>
                        </a:rPr>
                        <a:t>🔥🔥 NOKIA 3.1 PLUS - ROOSTER GIÁ CỰC SỐC 3.399.000 VND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1153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5091192"/>
                  </a:ext>
                </a:extLst>
              </a:tr>
              <a:tr h="11765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sng" strike="noStrike">
                          <a:solidFill>
                            <a:srgbClr val="0227FF"/>
                          </a:solidFill>
                          <a:effectLst/>
                          <a:latin typeface="+mj-lt"/>
                          <a:hlinkClick r:id="rId3"/>
                        </a:rPr>
                        <a:t>NOKIA LIVESTREAM</a:t>
                      </a:r>
                      <a:endParaRPr lang="en-US" sz="3200" b="0" i="0" u="sng" strike="noStrike">
                        <a:solidFill>
                          <a:srgbClr val="0227FF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299473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20752FB9-4AF5-4D02-92F1-114FA4C71F5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40493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4522351" y="455236"/>
            <a:ext cx="18403954" cy="1131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l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ln>
                  <a:noFill/>
                </a:ln>
                <a:solidFill>
                  <a:srgbClr val="566275"/>
                </a:solidFill>
                <a:uFillTx/>
                <a:latin typeface="+mj-lt"/>
                <a:ea typeface="Lato Black"/>
                <a:cs typeface="Lato Black"/>
                <a:sym typeface="Bebas Neue Bold"/>
              </a:defRPr>
            </a:lvl1pPr>
            <a:lvl2pPr marL="0" marR="0" indent="22859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189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783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377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2971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566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160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75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altLang="en-US" sz="5400" b="1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TOP BEST &amp; WORST </a:t>
            </a:r>
            <a:r>
              <a:rPr lang="en-US" altLang="en-US" sz="5400" b="1" smtClean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PAID THREADS</a:t>
            </a:r>
            <a:endParaRPr lang="en-US" sz="5400" b="1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20752FB9-4AF5-4D02-92F1-114FA4C71F5B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668492"/>
              </p:ext>
            </p:extLst>
          </p:nvPr>
        </p:nvGraphicFramePr>
        <p:xfrm>
          <a:off x="1093071" y="1772180"/>
          <a:ext cx="22010545" cy="2672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385">
                  <a:extLst>
                    <a:ext uri="{9D8B030D-6E8A-4147-A177-3AD203B41FA5}">
                      <a16:colId xmlns:a16="http://schemas.microsoft.com/office/drawing/2014/main" val="2953358699"/>
                    </a:ext>
                  </a:extLst>
                </a:gridCol>
                <a:gridCol w="13492821">
                  <a:extLst>
                    <a:ext uri="{9D8B030D-6E8A-4147-A177-3AD203B41FA5}">
                      <a16:colId xmlns:a16="http://schemas.microsoft.com/office/drawing/2014/main" val="2434384760"/>
                    </a:ext>
                  </a:extLst>
                </a:gridCol>
                <a:gridCol w="7113339">
                  <a:extLst>
                    <a:ext uri="{9D8B030D-6E8A-4147-A177-3AD203B41FA5}">
                      <a16:colId xmlns:a16="http://schemas.microsoft.com/office/drawing/2014/main" val="3208216422"/>
                    </a:ext>
                  </a:extLst>
                </a:gridCol>
              </a:tblGrid>
              <a:tr h="1201863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BEST THREADS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SENTIMENT</a:t>
                      </a:r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 BY </a:t>
                      </a:r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PAID </a:t>
                      </a:r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THREADS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840614"/>
                  </a:ext>
                </a:extLst>
              </a:tr>
              <a:tr h="828647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sng" strike="noStrike" cap="none" spc="0" baseline="0" dirty="0" smtClean="0">
                          <a:ln>
                            <a:noFill/>
                          </a:ln>
                          <a:solidFill>
                            <a:srgbClr val="0227FF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📱📱   "DẾ" XINH QUÀ ĐỈNH </a:t>
                      </a:r>
                      <a:br>
                        <a:rPr lang="en-US" sz="3200" b="0" i="0" u="sng" strike="noStrike" cap="none" spc="0" baseline="0" dirty="0" smtClean="0">
                          <a:ln>
                            <a:noFill/>
                          </a:ln>
                          <a:solidFill>
                            <a:srgbClr val="0227FF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</a:br>
                      <a:r>
                        <a:rPr lang="en-US" sz="3200" b="0" i="0" u="sng" strike="noStrike" cap="none" spc="0" baseline="0" dirty="0" smtClean="0">
                          <a:ln>
                            <a:noFill/>
                          </a:ln>
                          <a:solidFill>
                            <a:srgbClr val="0227FF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🔥🔥 NOKIA 3.1 PLUS - ROOSTER GIÁ CỰC SỐC 3.399.000 VND </a:t>
                      </a:r>
                    </a:p>
                    <a:p>
                      <a:pPr algn="ctr" fontAlgn="b"/>
                      <a:endParaRPr lang="en-US" sz="3200" b="0" i="0" u="sng" strike="noStrike" cap="none" spc="0" baseline="0" dirty="0">
                        <a:ln>
                          <a:noFill/>
                        </a:ln>
                        <a:solidFill>
                          <a:srgbClr val="0227FF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4875028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570618"/>
              </p:ext>
            </p:extLst>
          </p:nvPr>
        </p:nvGraphicFramePr>
        <p:xfrm>
          <a:off x="1093071" y="7456293"/>
          <a:ext cx="22076995" cy="21271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3106">
                  <a:extLst>
                    <a:ext uri="{9D8B030D-6E8A-4147-A177-3AD203B41FA5}">
                      <a16:colId xmlns:a16="http://schemas.microsoft.com/office/drawing/2014/main" val="2953358699"/>
                    </a:ext>
                  </a:extLst>
                </a:gridCol>
                <a:gridCol w="13524194">
                  <a:extLst>
                    <a:ext uri="{9D8B030D-6E8A-4147-A177-3AD203B41FA5}">
                      <a16:colId xmlns:a16="http://schemas.microsoft.com/office/drawing/2014/main" val="2434384760"/>
                    </a:ext>
                  </a:extLst>
                </a:gridCol>
                <a:gridCol w="7189695">
                  <a:extLst>
                    <a:ext uri="{9D8B030D-6E8A-4147-A177-3AD203B41FA5}">
                      <a16:colId xmlns:a16="http://schemas.microsoft.com/office/drawing/2014/main" val="3208216422"/>
                    </a:ext>
                  </a:extLst>
                </a:gridCol>
              </a:tblGrid>
              <a:tr h="656489">
                <a:tc>
                  <a:txBody>
                    <a:bodyPr/>
                    <a:lstStyle/>
                    <a:p>
                      <a:r>
                        <a:rPr lang="en-US" sz="3200" b="1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231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WORST THREADS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231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SENTIMENT</a:t>
                      </a:r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 BY </a:t>
                      </a:r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PAID </a:t>
                      </a:r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THREADS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23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840614"/>
                  </a:ext>
                </a:extLst>
              </a:tr>
              <a:tr h="839569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sng" strike="noStrike" cap="none" spc="0" baseline="0" dirty="0" smtClean="0">
                          <a:ln>
                            <a:noFill/>
                          </a:ln>
                          <a:solidFill>
                            <a:srgbClr val="0227FF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📱📱   "DẾ" XINH QUÀ ĐỈNH </a:t>
                      </a:r>
                      <a:br>
                        <a:rPr lang="en-US" sz="3200" b="0" i="0" u="sng" strike="noStrike" cap="none" spc="0" baseline="0" dirty="0" smtClean="0">
                          <a:ln>
                            <a:noFill/>
                          </a:ln>
                          <a:solidFill>
                            <a:srgbClr val="0227FF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</a:br>
                      <a:r>
                        <a:rPr lang="en-US" sz="3200" b="0" i="0" u="sng" strike="noStrike" cap="none" spc="0" baseline="0" dirty="0" smtClean="0">
                          <a:ln>
                            <a:noFill/>
                          </a:ln>
                          <a:solidFill>
                            <a:srgbClr val="0227FF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🔥🔥 NOKIA 3.1 PLUS - ROOSTER GIÁ CỰC SỐC 3.399.000 VND </a:t>
                      </a:r>
                    </a:p>
                    <a:p>
                      <a:pPr algn="ctr" fontAlgn="b"/>
                      <a:endParaRPr lang="en-US" sz="3200" b="0" i="0" u="sng" strike="noStrike" cap="none" spc="0" baseline="0" dirty="0" smtClean="0">
                        <a:ln>
                          <a:noFill/>
                        </a:ln>
                        <a:solidFill>
                          <a:srgbClr val="0227FF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4875028"/>
                  </a:ext>
                </a:extLst>
              </a:tr>
            </a:tbl>
          </a:graphicData>
        </a:graphic>
      </p:graphicFrame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1453759914"/>
              </p:ext>
            </p:extLst>
          </p:nvPr>
        </p:nvGraphicFramePr>
        <p:xfrm>
          <a:off x="16007016" y="2833658"/>
          <a:ext cx="7123597" cy="4453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1174501261"/>
              </p:ext>
            </p:extLst>
          </p:nvPr>
        </p:nvGraphicFramePr>
        <p:xfrm>
          <a:off x="16007016" y="7973091"/>
          <a:ext cx="7123597" cy="4454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444577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4522351" y="455236"/>
            <a:ext cx="18403954" cy="1131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l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ln>
                  <a:noFill/>
                </a:ln>
                <a:solidFill>
                  <a:srgbClr val="566275"/>
                </a:solidFill>
                <a:uFillTx/>
                <a:latin typeface="+mj-lt"/>
                <a:ea typeface="Lato Black"/>
                <a:cs typeface="Lato Black"/>
                <a:sym typeface="Bebas Neue Bold"/>
              </a:defRPr>
            </a:lvl1pPr>
            <a:lvl2pPr marL="0" marR="0" indent="22859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189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783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377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2971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566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160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75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altLang="en-US" sz="5400" b="1" dirty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TOP BEST &amp; WORST </a:t>
            </a:r>
            <a:r>
              <a:rPr lang="en-US" altLang="en-US" sz="5400" b="1" dirty="0" smtClean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EARNED THREADS</a:t>
            </a:r>
            <a:endParaRPr lang="en-US" sz="5400" b="1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20752FB9-4AF5-4D02-92F1-114FA4C71F5B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581182"/>
              </p:ext>
            </p:extLst>
          </p:nvPr>
        </p:nvGraphicFramePr>
        <p:xfrm>
          <a:off x="1093071" y="1772180"/>
          <a:ext cx="22010545" cy="21848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385">
                  <a:extLst>
                    <a:ext uri="{9D8B030D-6E8A-4147-A177-3AD203B41FA5}">
                      <a16:colId xmlns:a16="http://schemas.microsoft.com/office/drawing/2014/main" val="2953358699"/>
                    </a:ext>
                  </a:extLst>
                </a:gridCol>
                <a:gridCol w="13492821">
                  <a:extLst>
                    <a:ext uri="{9D8B030D-6E8A-4147-A177-3AD203B41FA5}">
                      <a16:colId xmlns:a16="http://schemas.microsoft.com/office/drawing/2014/main" val="2434384760"/>
                    </a:ext>
                  </a:extLst>
                </a:gridCol>
                <a:gridCol w="7113339">
                  <a:extLst>
                    <a:ext uri="{9D8B030D-6E8A-4147-A177-3AD203B41FA5}">
                      <a16:colId xmlns:a16="http://schemas.microsoft.com/office/drawing/2014/main" val="3208216422"/>
                    </a:ext>
                  </a:extLst>
                </a:gridCol>
              </a:tblGrid>
              <a:tr h="1201863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BEST THREADS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SENTIMENT</a:t>
                      </a:r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 BY EARNED THREADS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840614"/>
                  </a:ext>
                </a:extLst>
              </a:tr>
              <a:tr h="828647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3200" dirty="0" smtClean="0">
                          <a:hlinkClick r:id="rId3"/>
                        </a:rPr>
                        <a:t>Chun Fam ơi, xong chưa? Coi Trung livestream tại shopee, pi pi pi nèeeeeee Hôm nay Trung đi ...</a:t>
                      </a:r>
                      <a:endParaRPr lang="en-US" sz="3200" b="0" i="0" u="sng" strike="noStrike" dirty="0">
                        <a:solidFill>
                          <a:srgbClr val="0227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4875028"/>
                  </a:ext>
                </a:extLst>
              </a:tr>
            </a:tbl>
          </a:graphicData>
        </a:graphic>
      </p:graphicFrame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3521324883"/>
              </p:ext>
            </p:extLst>
          </p:nvPr>
        </p:nvGraphicFramePr>
        <p:xfrm>
          <a:off x="16007016" y="2833658"/>
          <a:ext cx="7123597" cy="4453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33423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4522350" y="455235"/>
            <a:ext cx="18403954" cy="1131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9" tIns="50799" rIns="50799" bIns="50799" anchor="t">
            <a:normAutofit/>
          </a:bodyPr>
          <a:lstStyle>
            <a:lvl1pPr marL="0" marR="0" indent="0" algn="l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ln>
                  <a:noFill/>
                </a:ln>
                <a:solidFill>
                  <a:srgbClr val="566275"/>
                </a:solidFill>
                <a:uFillTx/>
                <a:latin typeface="+mj-lt"/>
                <a:ea typeface="Lato Black"/>
                <a:cs typeface="Lato Black"/>
                <a:sym typeface="Bebas Neue Bold"/>
              </a:defRPr>
            </a:lvl1pPr>
            <a:lvl2pPr marL="0" marR="0" indent="22859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189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783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377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2971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566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160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75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sz="5400" b="1" dirty="0" smtClean="0">
                <a:solidFill>
                  <a:srgbClr val="C00000"/>
                </a:solidFill>
              </a:rPr>
              <a:t>DATA CONVENTION</a:t>
            </a:r>
            <a:endParaRPr lang="en-US" sz="5400" b="1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20752FB9-4AF5-4D02-92F1-114FA4C71F5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10871" y="2473274"/>
            <a:ext cx="20971998" cy="5978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Duration</a:t>
            </a:r>
            <a:r>
              <a:rPr lang="en-US" dirty="0"/>
              <a:t>: the current week and 3 weeks before</a:t>
            </a:r>
          </a:p>
          <a:p>
            <a:pPr marL="685800" indent="-6858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Those </a:t>
            </a:r>
            <a:r>
              <a:rPr lang="en-US" dirty="0"/>
              <a:t>direct engagement under Paid threads will be interaction Paid</a:t>
            </a:r>
          </a:p>
          <a:p>
            <a:pPr marL="685800" indent="-6858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Earn </a:t>
            </a:r>
            <a:r>
              <a:rPr lang="en-US" dirty="0"/>
              <a:t>comes from paid media is share, clone, quote link and all kind of comment under Earn post</a:t>
            </a:r>
          </a:p>
          <a:p>
            <a:pPr marL="685800" indent="-6858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best and worst selection title: belongs to earned of each thread</a:t>
            </a:r>
          </a:p>
        </p:txBody>
      </p:sp>
    </p:spTree>
    <p:extLst>
      <p:ext uri="{BB962C8B-B14F-4D97-AF65-F5344CB8AC3E}">
        <p14:creationId xmlns:p14="http://schemas.microsoft.com/office/powerpoint/2010/main" val="18001284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7" name="Shape 3347"/>
          <p:cNvSpPr/>
          <p:nvPr/>
        </p:nvSpPr>
        <p:spPr>
          <a:xfrm>
            <a:off x="51694" y="11141"/>
            <a:ext cx="24433016" cy="13704859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rgbClr val="3698DA"/>
              </a:gs>
            </a:gsLst>
            <a:lin ang="2400000" scaled="0"/>
            <a:tileRect/>
          </a:gradFill>
          <a:ln w="12700">
            <a:miter lim="400000"/>
          </a:ln>
        </p:spPr>
        <p:txBody>
          <a:bodyPr lIns="50799" tIns="50799" rIns="50799" bIns="5079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latin typeface="Calibri"/>
              <a:ea typeface="Calibri"/>
              <a:cs typeface="Calibri"/>
            </a:endParaRPr>
          </a:p>
        </p:txBody>
      </p:sp>
      <p:sp>
        <p:nvSpPr>
          <p:cNvPr id="3349" name="Shape 3349"/>
          <p:cNvSpPr/>
          <p:nvPr/>
        </p:nvSpPr>
        <p:spPr>
          <a:xfrm>
            <a:off x="5225848" y="6328405"/>
            <a:ext cx="11285110" cy="2010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799" tIns="50799" rIns="50799" bIns="50799">
            <a:spAutoFit/>
          </a:bodyPr>
          <a:lstStyle>
            <a:lvl1pPr>
              <a:lnSpc>
                <a:spcPct val="140000"/>
              </a:lnSpc>
              <a:defRPr sz="10000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rPr b="1">
                <a:solidFill>
                  <a:srgbClr val="CA3427"/>
                </a:solidFill>
                <a:latin typeface="Lato Black"/>
                <a:ea typeface="Lato Black"/>
                <a:cs typeface="Lato Black"/>
              </a:rPr>
              <a:t>Thank</a:t>
            </a:r>
          </a:p>
        </p:txBody>
      </p:sp>
      <p:sp>
        <p:nvSpPr>
          <p:cNvPr id="3350" name="Shape 3350"/>
          <p:cNvSpPr/>
          <p:nvPr/>
        </p:nvSpPr>
        <p:spPr>
          <a:xfrm>
            <a:off x="5302049" y="8301599"/>
            <a:ext cx="13932304" cy="713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9" tIns="50799" rIns="50799" bIns="50799">
            <a:spAutoFit/>
          </a:bodyPr>
          <a:lstStyle>
            <a:lvl1pPr>
              <a:lnSpc>
                <a:spcPct val="140000"/>
              </a:lnSpc>
              <a:defRPr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3200">
                <a:solidFill>
                  <a:schemeClr val="bg1"/>
                </a:solidFill>
                <a:latin typeface="Lato Black"/>
                <a:ea typeface="Calibri"/>
                <a:cs typeface="Lato Black"/>
              </a:rPr>
              <a:t>For Your </a:t>
            </a:r>
            <a:r>
              <a:rPr lang="vi-VN" sz="3200">
                <a:solidFill>
                  <a:schemeClr val="bg1"/>
                </a:solidFill>
                <a:latin typeface="Lato Black"/>
                <a:ea typeface="Calibri"/>
                <a:cs typeface="Lato Black"/>
              </a:rPr>
              <a:t>Interest</a:t>
            </a:r>
            <a:endParaRPr sz="3200">
              <a:solidFill>
                <a:schemeClr val="bg1"/>
              </a:solidFill>
              <a:latin typeface="Lato Black"/>
              <a:ea typeface="Calibri"/>
              <a:cs typeface="Lato Black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220071" y="4437004"/>
            <a:ext cx="2096261" cy="2096261"/>
            <a:chOff x="10921042" y="4656868"/>
            <a:chExt cx="2096261" cy="2096261"/>
          </a:xfrm>
        </p:grpSpPr>
        <p:sp>
          <p:nvSpPr>
            <p:cNvPr id="3348" name="Shape 3348"/>
            <p:cNvSpPr/>
            <p:nvPr/>
          </p:nvSpPr>
          <p:spPr>
            <a:xfrm>
              <a:off x="10921042" y="4656868"/>
              <a:ext cx="2096261" cy="2096261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50799" tIns="50799" rIns="50799" bIns="50799" anchor="ctr"/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351" name="Shape 3351"/>
            <p:cNvSpPr/>
            <p:nvPr/>
          </p:nvSpPr>
          <p:spPr>
            <a:xfrm>
              <a:off x="11288709" y="5059211"/>
              <a:ext cx="1313537" cy="1196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360" extrusionOk="0">
                  <a:moveTo>
                    <a:pt x="16074" y="20158"/>
                  </a:moveTo>
                  <a:lnTo>
                    <a:pt x="15243" y="18985"/>
                  </a:lnTo>
                  <a:lnTo>
                    <a:pt x="15520" y="18953"/>
                  </a:lnTo>
                  <a:cubicBezTo>
                    <a:pt x="15778" y="18924"/>
                    <a:pt x="16021" y="18835"/>
                    <a:pt x="16236" y="18692"/>
                  </a:cubicBezTo>
                  <a:cubicBezTo>
                    <a:pt x="16803" y="18479"/>
                    <a:pt x="17333" y="18169"/>
                    <a:pt x="17812" y="17767"/>
                  </a:cubicBezTo>
                  <a:cubicBezTo>
                    <a:pt x="18617" y="17091"/>
                    <a:pt x="19225" y="16199"/>
                    <a:pt x="19585" y="15193"/>
                  </a:cubicBezTo>
                  <a:lnTo>
                    <a:pt x="20481" y="16457"/>
                  </a:lnTo>
                  <a:cubicBezTo>
                    <a:pt x="20481" y="16457"/>
                    <a:pt x="16074" y="20158"/>
                    <a:pt x="16074" y="20158"/>
                  </a:cubicBezTo>
                  <a:close/>
                  <a:moveTo>
                    <a:pt x="7669" y="18875"/>
                  </a:moveTo>
                  <a:cubicBezTo>
                    <a:pt x="7263" y="18898"/>
                    <a:pt x="6856" y="18864"/>
                    <a:pt x="6458" y="18773"/>
                  </a:cubicBezTo>
                  <a:cubicBezTo>
                    <a:pt x="6332" y="18744"/>
                    <a:pt x="6199" y="18778"/>
                    <a:pt x="6097" y="18866"/>
                  </a:cubicBezTo>
                  <a:lnTo>
                    <a:pt x="4534" y="20215"/>
                  </a:lnTo>
                  <a:lnTo>
                    <a:pt x="1051" y="15479"/>
                  </a:lnTo>
                  <a:lnTo>
                    <a:pt x="2610" y="14112"/>
                  </a:lnTo>
                  <a:cubicBezTo>
                    <a:pt x="2711" y="14024"/>
                    <a:pt x="2771" y="13890"/>
                    <a:pt x="2773" y="13748"/>
                  </a:cubicBezTo>
                  <a:cubicBezTo>
                    <a:pt x="2792" y="12372"/>
                    <a:pt x="3308" y="11093"/>
                    <a:pt x="4226" y="10148"/>
                  </a:cubicBezTo>
                  <a:lnTo>
                    <a:pt x="7141" y="7145"/>
                  </a:lnTo>
                  <a:cubicBezTo>
                    <a:pt x="7142" y="7144"/>
                    <a:pt x="7143" y="7142"/>
                    <a:pt x="7144" y="7142"/>
                  </a:cubicBezTo>
                  <a:lnTo>
                    <a:pt x="8456" y="5789"/>
                  </a:lnTo>
                  <a:cubicBezTo>
                    <a:pt x="8457" y="5789"/>
                    <a:pt x="8457" y="5788"/>
                    <a:pt x="8458" y="5787"/>
                  </a:cubicBezTo>
                  <a:lnTo>
                    <a:pt x="8992" y="5237"/>
                  </a:lnTo>
                  <a:cubicBezTo>
                    <a:pt x="8996" y="5233"/>
                    <a:pt x="8999" y="5230"/>
                    <a:pt x="9003" y="5226"/>
                  </a:cubicBezTo>
                  <a:lnTo>
                    <a:pt x="9629" y="4581"/>
                  </a:lnTo>
                  <a:cubicBezTo>
                    <a:pt x="9791" y="4414"/>
                    <a:pt x="10004" y="4327"/>
                    <a:pt x="10225" y="4333"/>
                  </a:cubicBezTo>
                  <a:cubicBezTo>
                    <a:pt x="10447" y="4340"/>
                    <a:pt x="10654" y="4441"/>
                    <a:pt x="10807" y="4617"/>
                  </a:cubicBezTo>
                  <a:cubicBezTo>
                    <a:pt x="10959" y="4793"/>
                    <a:pt x="11040" y="5023"/>
                    <a:pt x="11034" y="5265"/>
                  </a:cubicBezTo>
                  <a:cubicBezTo>
                    <a:pt x="11028" y="5507"/>
                    <a:pt x="10935" y="5732"/>
                    <a:pt x="10774" y="5899"/>
                  </a:cubicBezTo>
                  <a:lnTo>
                    <a:pt x="10774" y="5899"/>
                  </a:lnTo>
                  <a:lnTo>
                    <a:pt x="8003" y="8753"/>
                  </a:lnTo>
                  <a:cubicBezTo>
                    <a:pt x="7828" y="8934"/>
                    <a:pt x="7819" y="9236"/>
                    <a:pt x="7986" y="9427"/>
                  </a:cubicBezTo>
                  <a:cubicBezTo>
                    <a:pt x="8072" y="9527"/>
                    <a:pt x="8188" y="9576"/>
                    <a:pt x="8304" y="9576"/>
                  </a:cubicBezTo>
                  <a:cubicBezTo>
                    <a:pt x="8412" y="9576"/>
                    <a:pt x="8520" y="9533"/>
                    <a:pt x="8605" y="9447"/>
                  </a:cubicBezTo>
                  <a:lnTo>
                    <a:pt x="13223" y="4688"/>
                  </a:lnTo>
                  <a:cubicBezTo>
                    <a:pt x="13385" y="4522"/>
                    <a:pt x="13597" y="4434"/>
                    <a:pt x="13818" y="4440"/>
                  </a:cubicBezTo>
                  <a:cubicBezTo>
                    <a:pt x="14041" y="4447"/>
                    <a:pt x="14248" y="4548"/>
                    <a:pt x="14401" y="4724"/>
                  </a:cubicBezTo>
                  <a:cubicBezTo>
                    <a:pt x="14553" y="4900"/>
                    <a:pt x="14634" y="5130"/>
                    <a:pt x="14628" y="5372"/>
                  </a:cubicBezTo>
                  <a:cubicBezTo>
                    <a:pt x="14622" y="5615"/>
                    <a:pt x="14529" y="5840"/>
                    <a:pt x="14367" y="6006"/>
                  </a:cubicBezTo>
                  <a:lnTo>
                    <a:pt x="14367" y="6007"/>
                  </a:lnTo>
                  <a:lnTo>
                    <a:pt x="9750" y="10764"/>
                  </a:lnTo>
                  <a:cubicBezTo>
                    <a:pt x="9573" y="10945"/>
                    <a:pt x="9566" y="11247"/>
                    <a:pt x="9732" y="11438"/>
                  </a:cubicBezTo>
                  <a:cubicBezTo>
                    <a:pt x="9898" y="11629"/>
                    <a:pt x="10175" y="11638"/>
                    <a:pt x="10351" y="11457"/>
                  </a:cubicBezTo>
                  <a:lnTo>
                    <a:pt x="15753" y="5892"/>
                  </a:lnTo>
                  <a:cubicBezTo>
                    <a:pt x="16086" y="5548"/>
                    <a:pt x="16614" y="5565"/>
                    <a:pt x="16930" y="5927"/>
                  </a:cubicBezTo>
                  <a:cubicBezTo>
                    <a:pt x="17246" y="6291"/>
                    <a:pt x="17231" y="6866"/>
                    <a:pt x="16897" y="7210"/>
                  </a:cubicBezTo>
                  <a:lnTo>
                    <a:pt x="11495" y="12775"/>
                  </a:lnTo>
                  <a:cubicBezTo>
                    <a:pt x="11319" y="12957"/>
                    <a:pt x="11312" y="13258"/>
                    <a:pt x="11478" y="13449"/>
                  </a:cubicBezTo>
                  <a:cubicBezTo>
                    <a:pt x="11564" y="13549"/>
                    <a:pt x="11680" y="13599"/>
                    <a:pt x="11796" y="13599"/>
                  </a:cubicBezTo>
                  <a:cubicBezTo>
                    <a:pt x="11904" y="13599"/>
                    <a:pt x="12012" y="13555"/>
                    <a:pt x="12097" y="13468"/>
                  </a:cubicBezTo>
                  <a:lnTo>
                    <a:pt x="16715" y="8710"/>
                  </a:lnTo>
                  <a:cubicBezTo>
                    <a:pt x="17049" y="8366"/>
                    <a:pt x="17577" y="8383"/>
                    <a:pt x="17892" y="8746"/>
                  </a:cubicBezTo>
                  <a:cubicBezTo>
                    <a:pt x="18209" y="9109"/>
                    <a:pt x="18193" y="9684"/>
                    <a:pt x="17859" y="10028"/>
                  </a:cubicBezTo>
                  <a:lnTo>
                    <a:pt x="12390" y="15663"/>
                  </a:lnTo>
                  <a:cubicBezTo>
                    <a:pt x="12253" y="15804"/>
                    <a:pt x="12214" y="16023"/>
                    <a:pt x="12292" y="16209"/>
                  </a:cubicBezTo>
                  <a:cubicBezTo>
                    <a:pt x="12370" y="16394"/>
                    <a:pt x="12549" y="16505"/>
                    <a:pt x="12735" y="16484"/>
                  </a:cubicBezTo>
                  <a:lnTo>
                    <a:pt x="15263" y="16200"/>
                  </a:lnTo>
                  <a:cubicBezTo>
                    <a:pt x="15719" y="16149"/>
                    <a:pt x="16129" y="16513"/>
                    <a:pt x="16176" y="17010"/>
                  </a:cubicBezTo>
                  <a:cubicBezTo>
                    <a:pt x="16198" y="17251"/>
                    <a:pt x="16133" y="17487"/>
                    <a:pt x="15993" y="17675"/>
                  </a:cubicBezTo>
                  <a:cubicBezTo>
                    <a:pt x="15853" y="17863"/>
                    <a:pt x="15653" y="17980"/>
                    <a:pt x="15432" y="18005"/>
                  </a:cubicBezTo>
                  <a:cubicBezTo>
                    <a:pt x="15432" y="18005"/>
                    <a:pt x="7669" y="18875"/>
                    <a:pt x="7669" y="18875"/>
                  </a:cubicBezTo>
                  <a:close/>
                  <a:moveTo>
                    <a:pt x="6683" y="5794"/>
                  </a:moveTo>
                  <a:cubicBezTo>
                    <a:pt x="6403" y="5397"/>
                    <a:pt x="6471" y="4827"/>
                    <a:pt x="6835" y="4522"/>
                  </a:cubicBezTo>
                  <a:cubicBezTo>
                    <a:pt x="7198" y="4216"/>
                    <a:pt x="7722" y="4290"/>
                    <a:pt x="8002" y="4686"/>
                  </a:cubicBezTo>
                  <a:lnTo>
                    <a:pt x="8108" y="4835"/>
                  </a:lnTo>
                  <a:lnTo>
                    <a:pt x="7806" y="5147"/>
                  </a:lnTo>
                  <a:cubicBezTo>
                    <a:pt x="7805" y="5147"/>
                    <a:pt x="7805" y="5148"/>
                    <a:pt x="7804" y="5149"/>
                  </a:cubicBezTo>
                  <a:lnTo>
                    <a:pt x="6892" y="6088"/>
                  </a:lnTo>
                  <a:cubicBezTo>
                    <a:pt x="6892" y="6088"/>
                    <a:pt x="6683" y="5794"/>
                    <a:pt x="6683" y="5794"/>
                  </a:cubicBezTo>
                  <a:close/>
                  <a:moveTo>
                    <a:pt x="8188" y="1902"/>
                  </a:moveTo>
                  <a:cubicBezTo>
                    <a:pt x="8365" y="1753"/>
                    <a:pt x="8584" y="1689"/>
                    <a:pt x="8804" y="1720"/>
                  </a:cubicBezTo>
                  <a:cubicBezTo>
                    <a:pt x="9025" y="1751"/>
                    <a:pt x="9221" y="1874"/>
                    <a:pt x="9357" y="2066"/>
                  </a:cubicBezTo>
                  <a:lnTo>
                    <a:pt x="10288" y="3382"/>
                  </a:lnTo>
                  <a:cubicBezTo>
                    <a:pt x="10275" y="3381"/>
                    <a:pt x="10262" y="3380"/>
                    <a:pt x="10249" y="3380"/>
                  </a:cubicBezTo>
                  <a:cubicBezTo>
                    <a:pt x="9792" y="3366"/>
                    <a:pt x="9359" y="3546"/>
                    <a:pt x="9028" y="3887"/>
                  </a:cubicBezTo>
                  <a:lnTo>
                    <a:pt x="8747" y="4176"/>
                  </a:lnTo>
                  <a:lnTo>
                    <a:pt x="8696" y="4104"/>
                  </a:lnTo>
                  <a:cubicBezTo>
                    <a:pt x="8696" y="4104"/>
                    <a:pt x="8696" y="4104"/>
                    <a:pt x="8696" y="4104"/>
                  </a:cubicBezTo>
                  <a:cubicBezTo>
                    <a:pt x="8696" y="4104"/>
                    <a:pt x="8695" y="4104"/>
                    <a:pt x="8695" y="4103"/>
                  </a:cubicBezTo>
                  <a:lnTo>
                    <a:pt x="8038" y="3174"/>
                  </a:lnTo>
                  <a:cubicBezTo>
                    <a:pt x="7757" y="2777"/>
                    <a:pt x="7825" y="2207"/>
                    <a:pt x="8188" y="1902"/>
                  </a:cubicBezTo>
                  <a:cubicBezTo>
                    <a:pt x="8188" y="1902"/>
                    <a:pt x="8188" y="1902"/>
                    <a:pt x="8188" y="1902"/>
                  </a:cubicBezTo>
                  <a:close/>
                  <a:moveTo>
                    <a:pt x="10542" y="1744"/>
                  </a:moveTo>
                  <a:cubicBezTo>
                    <a:pt x="10571" y="1504"/>
                    <a:pt x="10683" y="1290"/>
                    <a:pt x="10859" y="1142"/>
                  </a:cubicBezTo>
                  <a:cubicBezTo>
                    <a:pt x="11223" y="836"/>
                    <a:pt x="11747" y="910"/>
                    <a:pt x="12028" y="1306"/>
                  </a:cubicBezTo>
                  <a:lnTo>
                    <a:pt x="13580" y="3501"/>
                  </a:lnTo>
                  <a:cubicBezTo>
                    <a:pt x="13222" y="3550"/>
                    <a:pt x="12889" y="3720"/>
                    <a:pt x="12621" y="3995"/>
                  </a:cubicBezTo>
                  <a:lnTo>
                    <a:pt x="12163" y="4468"/>
                  </a:lnTo>
                  <a:lnTo>
                    <a:pt x="10709" y="2415"/>
                  </a:lnTo>
                  <a:cubicBezTo>
                    <a:pt x="10709" y="2414"/>
                    <a:pt x="10708" y="2414"/>
                    <a:pt x="10708" y="2414"/>
                  </a:cubicBezTo>
                  <a:cubicBezTo>
                    <a:pt x="10572" y="2222"/>
                    <a:pt x="10513" y="1984"/>
                    <a:pt x="10542" y="1744"/>
                  </a:cubicBezTo>
                  <a:cubicBezTo>
                    <a:pt x="10542" y="1744"/>
                    <a:pt x="10542" y="1744"/>
                    <a:pt x="10542" y="1744"/>
                  </a:cubicBezTo>
                  <a:close/>
                  <a:moveTo>
                    <a:pt x="17403" y="4742"/>
                  </a:moveTo>
                  <a:cubicBezTo>
                    <a:pt x="17403" y="4242"/>
                    <a:pt x="17776" y="3834"/>
                    <a:pt x="18235" y="3834"/>
                  </a:cubicBezTo>
                  <a:lnTo>
                    <a:pt x="18236" y="3834"/>
                  </a:lnTo>
                  <a:cubicBezTo>
                    <a:pt x="18695" y="3834"/>
                    <a:pt x="19068" y="4240"/>
                    <a:pt x="19068" y="4741"/>
                  </a:cubicBezTo>
                  <a:lnTo>
                    <a:pt x="19082" y="13240"/>
                  </a:lnTo>
                  <a:cubicBezTo>
                    <a:pt x="19017" y="14729"/>
                    <a:pt x="18360" y="16102"/>
                    <a:pt x="17278" y="17012"/>
                  </a:cubicBezTo>
                  <a:cubicBezTo>
                    <a:pt x="17205" y="17073"/>
                    <a:pt x="17130" y="17131"/>
                    <a:pt x="17054" y="17188"/>
                  </a:cubicBezTo>
                  <a:cubicBezTo>
                    <a:pt x="17057" y="17097"/>
                    <a:pt x="17055" y="17006"/>
                    <a:pt x="17046" y="16913"/>
                  </a:cubicBezTo>
                  <a:cubicBezTo>
                    <a:pt x="16951" y="15893"/>
                    <a:pt x="16111" y="15147"/>
                    <a:pt x="15173" y="15251"/>
                  </a:cubicBezTo>
                  <a:lnTo>
                    <a:pt x="13927" y="15391"/>
                  </a:lnTo>
                  <a:lnTo>
                    <a:pt x="18461" y="10721"/>
                  </a:lnTo>
                  <a:cubicBezTo>
                    <a:pt x="19145" y="10016"/>
                    <a:pt x="19176" y="8836"/>
                    <a:pt x="18528" y="8090"/>
                  </a:cubicBezTo>
                  <a:cubicBezTo>
                    <a:pt x="18308" y="7837"/>
                    <a:pt x="18037" y="7666"/>
                    <a:pt x="17749" y="7578"/>
                  </a:cubicBezTo>
                  <a:cubicBezTo>
                    <a:pt x="18177" y="6873"/>
                    <a:pt x="18122" y="5913"/>
                    <a:pt x="17565" y="5272"/>
                  </a:cubicBezTo>
                  <a:cubicBezTo>
                    <a:pt x="17514" y="5214"/>
                    <a:pt x="17459" y="5160"/>
                    <a:pt x="17404" y="5110"/>
                  </a:cubicBezTo>
                  <a:cubicBezTo>
                    <a:pt x="17404" y="5110"/>
                    <a:pt x="17403" y="4742"/>
                    <a:pt x="17403" y="4742"/>
                  </a:cubicBezTo>
                  <a:close/>
                  <a:moveTo>
                    <a:pt x="21442" y="16251"/>
                  </a:moveTo>
                  <a:lnTo>
                    <a:pt x="19878" y="14048"/>
                  </a:lnTo>
                  <a:cubicBezTo>
                    <a:pt x="19919" y="13793"/>
                    <a:pt x="19946" y="13534"/>
                    <a:pt x="19957" y="13272"/>
                  </a:cubicBezTo>
                  <a:cubicBezTo>
                    <a:pt x="19958" y="13265"/>
                    <a:pt x="19958" y="13257"/>
                    <a:pt x="19958" y="13250"/>
                  </a:cubicBezTo>
                  <a:lnTo>
                    <a:pt x="19944" y="4739"/>
                  </a:lnTo>
                  <a:cubicBezTo>
                    <a:pt x="19944" y="3714"/>
                    <a:pt x="19177" y="2880"/>
                    <a:pt x="18236" y="2880"/>
                  </a:cubicBezTo>
                  <a:lnTo>
                    <a:pt x="18235" y="2880"/>
                  </a:lnTo>
                  <a:cubicBezTo>
                    <a:pt x="17304" y="2881"/>
                    <a:pt x="16547" y="3696"/>
                    <a:pt x="16529" y="4705"/>
                  </a:cubicBezTo>
                  <a:cubicBezTo>
                    <a:pt x="16228" y="4666"/>
                    <a:pt x="15920" y="4712"/>
                    <a:pt x="15639" y="4847"/>
                  </a:cubicBezTo>
                  <a:lnTo>
                    <a:pt x="12721" y="724"/>
                  </a:lnTo>
                  <a:cubicBezTo>
                    <a:pt x="12146" y="-89"/>
                    <a:pt x="11071" y="-240"/>
                    <a:pt x="10325" y="386"/>
                  </a:cubicBezTo>
                  <a:cubicBezTo>
                    <a:pt x="10076" y="595"/>
                    <a:pt x="9889" y="868"/>
                    <a:pt x="9777" y="1178"/>
                  </a:cubicBezTo>
                  <a:cubicBezTo>
                    <a:pt x="9533" y="960"/>
                    <a:pt x="9237" y="819"/>
                    <a:pt x="8916" y="775"/>
                  </a:cubicBezTo>
                  <a:cubicBezTo>
                    <a:pt x="8464" y="711"/>
                    <a:pt x="8016" y="842"/>
                    <a:pt x="7654" y="1146"/>
                  </a:cubicBezTo>
                  <a:cubicBezTo>
                    <a:pt x="7014" y="1684"/>
                    <a:pt x="6821" y="2623"/>
                    <a:pt x="7144" y="3393"/>
                  </a:cubicBezTo>
                  <a:cubicBezTo>
                    <a:pt x="6846" y="3430"/>
                    <a:pt x="6554" y="3553"/>
                    <a:pt x="6301" y="3766"/>
                  </a:cubicBezTo>
                  <a:cubicBezTo>
                    <a:pt x="5554" y="4393"/>
                    <a:pt x="5415" y="5563"/>
                    <a:pt x="5991" y="6376"/>
                  </a:cubicBezTo>
                  <a:lnTo>
                    <a:pt x="6252" y="6747"/>
                  </a:lnTo>
                  <a:lnTo>
                    <a:pt x="3624" y="9454"/>
                  </a:lnTo>
                  <a:cubicBezTo>
                    <a:pt x="2584" y="10526"/>
                    <a:pt x="1978" y="11958"/>
                    <a:pt x="1905" y="13506"/>
                  </a:cubicBezTo>
                  <a:lnTo>
                    <a:pt x="162" y="15035"/>
                  </a:lnTo>
                  <a:cubicBezTo>
                    <a:pt x="-25" y="15200"/>
                    <a:pt x="-55" y="15499"/>
                    <a:pt x="96" y="15704"/>
                  </a:cubicBezTo>
                  <a:lnTo>
                    <a:pt x="4122" y="21181"/>
                  </a:lnTo>
                  <a:cubicBezTo>
                    <a:pt x="4209" y="21298"/>
                    <a:pt x="4336" y="21360"/>
                    <a:pt x="4464" y="21360"/>
                  </a:cubicBezTo>
                  <a:cubicBezTo>
                    <a:pt x="4559" y="21360"/>
                    <a:pt x="4656" y="21326"/>
                    <a:pt x="4736" y="21257"/>
                  </a:cubicBezTo>
                  <a:lnTo>
                    <a:pt x="6484" y="19749"/>
                  </a:lnTo>
                  <a:cubicBezTo>
                    <a:pt x="6894" y="19825"/>
                    <a:pt x="7311" y="19851"/>
                    <a:pt x="7728" y="19826"/>
                  </a:cubicBezTo>
                  <a:cubicBezTo>
                    <a:pt x="7735" y="19825"/>
                    <a:pt x="7742" y="19825"/>
                    <a:pt x="7748" y="19824"/>
                  </a:cubicBezTo>
                  <a:lnTo>
                    <a:pt x="14219" y="19099"/>
                  </a:lnTo>
                  <a:lnTo>
                    <a:pt x="15648" y="21119"/>
                  </a:lnTo>
                  <a:cubicBezTo>
                    <a:pt x="15719" y="21218"/>
                    <a:pt x="15823" y="21283"/>
                    <a:pt x="15938" y="21300"/>
                  </a:cubicBezTo>
                  <a:cubicBezTo>
                    <a:pt x="15957" y="21303"/>
                    <a:pt x="15976" y="21304"/>
                    <a:pt x="15995" y="21304"/>
                  </a:cubicBezTo>
                  <a:cubicBezTo>
                    <a:pt x="16091" y="21304"/>
                    <a:pt x="16185" y="21270"/>
                    <a:pt x="16262" y="21205"/>
                  </a:cubicBezTo>
                  <a:lnTo>
                    <a:pt x="21363" y="16921"/>
                  </a:lnTo>
                  <a:cubicBezTo>
                    <a:pt x="21455" y="16844"/>
                    <a:pt x="21515" y="16730"/>
                    <a:pt x="21530" y="16604"/>
                  </a:cubicBezTo>
                  <a:cubicBezTo>
                    <a:pt x="21545" y="16479"/>
                    <a:pt x="21513" y="16351"/>
                    <a:pt x="21442" y="16251"/>
                  </a:cubicBezTo>
                  <a:cubicBezTo>
                    <a:pt x="21442" y="16251"/>
                    <a:pt x="21442" y="16251"/>
                    <a:pt x="21442" y="16251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defTabSz="45718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latin typeface="Calibri"/>
                <a:ea typeface="Calibri"/>
                <a:cs typeface="Calibri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1252" y="7059449"/>
            <a:ext cx="2686050" cy="1219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964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/>
          <p:nvPr/>
        </p:nvSpPr>
        <p:spPr>
          <a:xfrm>
            <a:off x="0" y="2816351"/>
            <a:ext cx="24384000" cy="897007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 w="12700">
            <a:miter lim="400000"/>
          </a:ln>
        </p:spPr>
        <p:txBody>
          <a:bodyPr lIns="50799" tIns="50799" rIns="50799" bIns="5079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latin typeface="Calibri"/>
              <a:ea typeface="Calibri"/>
              <a:cs typeface="Calibri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47" y="434566"/>
            <a:ext cx="7007969" cy="11212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94944" y="5566998"/>
            <a:ext cx="735177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altLang="en-US" sz="10000" b="1" dirty="0" smtClean="0">
                <a:solidFill>
                  <a:srgbClr val="FFFFFF"/>
                </a:solidFill>
                <a:ea typeface="Roboto" panose="02000000000000000000" pitchFamily="2" charset="0"/>
                <a:cs typeface="Roboto" panose="02000000000000000000" pitchFamily="2" charset="0"/>
              </a:rPr>
              <a:t>SUMMARY</a:t>
            </a:r>
            <a:endParaRPr lang="en-US" altLang="en-US" sz="10000" b="1" dirty="0">
              <a:solidFill>
                <a:srgbClr val="FFFFFF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80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4522350" y="455235"/>
            <a:ext cx="18403954" cy="1131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9" tIns="50799" rIns="50799" bIns="50799" anchor="t">
            <a:normAutofit/>
          </a:bodyPr>
          <a:lstStyle>
            <a:lvl1pPr marL="0" marR="0" indent="0" algn="l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ln>
                  <a:noFill/>
                </a:ln>
                <a:solidFill>
                  <a:srgbClr val="566275"/>
                </a:solidFill>
                <a:uFillTx/>
                <a:latin typeface="+mj-lt"/>
                <a:ea typeface="Lato Black"/>
                <a:cs typeface="Lato Black"/>
                <a:sym typeface="Bebas Neue Bold"/>
              </a:defRPr>
            </a:lvl1pPr>
            <a:lvl2pPr marL="0" marR="0" indent="22859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189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783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377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2971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566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160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75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sz="5400" b="1" dirty="0" smtClean="0">
                <a:solidFill>
                  <a:srgbClr val="C00000"/>
                </a:solidFill>
              </a:rPr>
              <a:t>PAID – EARNED MEDIA SUMMARY</a:t>
            </a:r>
            <a:endParaRPr lang="en-US" sz="5400" b="1" dirty="0">
              <a:solidFill>
                <a:srgbClr val="C00000"/>
              </a:solidFill>
            </a:endParaRP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646781526"/>
              </p:ext>
            </p:extLst>
          </p:nvPr>
        </p:nvGraphicFramePr>
        <p:xfrm>
          <a:off x="506330" y="1586891"/>
          <a:ext cx="7589920" cy="5278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2908876990"/>
              </p:ext>
            </p:extLst>
          </p:nvPr>
        </p:nvGraphicFramePr>
        <p:xfrm>
          <a:off x="8096250" y="1586892"/>
          <a:ext cx="7825068" cy="5278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3924517633"/>
              </p:ext>
            </p:extLst>
          </p:nvPr>
        </p:nvGraphicFramePr>
        <p:xfrm>
          <a:off x="508315" y="7240303"/>
          <a:ext cx="8028070" cy="5080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3458773510"/>
              </p:ext>
            </p:extLst>
          </p:nvPr>
        </p:nvGraphicFramePr>
        <p:xfrm>
          <a:off x="8401050" y="7240303"/>
          <a:ext cx="7645774" cy="5080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3257228966"/>
              </p:ext>
            </p:extLst>
          </p:nvPr>
        </p:nvGraphicFramePr>
        <p:xfrm>
          <a:off x="15921318" y="1586891"/>
          <a:ext cx="8291232" cy="5278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1780606645"/>
              </p:ext>
            </p:extLst>
          </p:nvPr>
        </p:nvGraphicFramePr>
        <p:xfrm>
          <a:off x="15921318" y="7203505"/>
          <a:ext cx="8462682" cy="5080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20752FB9-4AF5-4D02-92F1-114FA4C71F5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30" y="6721967"/>
            <a:ext cx="2530950" cy="3307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046824" y="6701603"/>
            <a:ext cx="4414838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9995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4522350" y="455235"/>
            <a:ext cx="18403954" cy="1131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9" tIns="50799" rIns="50799" bIns="50799" anchor="t">
            <a:normAutofit/>
          </a:bodyPr>
          <a:lstStyle>
            <a:lvl1pPr marL="0" marR="0" indent="0" algn="l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ln>
                  <a:noFill/>
                </a:ln>
                <a:solidFill>
                  <a:srgbClr val="566275"/>
                </a:solidFill>
                <a:uFillTx/>
                <a:latin typeface="+mj-lt"/>
                <a:ea typeface="Lato Black"/>
                <a:cs typeface="Lato Black"/>
                <a:sym typeface="Bebas Neue Bold"/>
              </a:defRPr>
            </a:lvl1pPr>
            <a:lvl2pPr marL="0" marR="0" indent="22859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189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783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377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2971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566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160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75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sz="5400" b="1" dirty="0" smtClean="0">
                <a:solidFill>
                  <a:srgbClr val="C00000"/>
                </a:solidFill>
              </a:rPr>
              <a:t>PAID – EARNED MEDIA BY CHANNEL - PLATFORM</a:t>
            </a:r>
            <a:endParaRPr lang="en-US" sz="5400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20752FB9-4AF5-4D02-92F1-114FA4C71F5B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964814207"/>
              </p:ext>
            </p:extLst>
          </p:nvPr>
        </p:nvGraphicFramePr>
        <p:xfrm>
          <a:off x="817214" y="2122533"/>
          <a:ext cx="6791138" cy="4415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485922275"/>
              </p:ext>
            </p:extLst>
          </p:nvPr>
        </p:nvGraphicFramePr>
        <p:xfrm>
          <a:off x="8870827" y="1929619"/>
          <a:ext cx="6791138" cy="4608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369115667"/>
              </p:ext>
            </p:extLst>
          </p:nvPr>
        </p:nvGraphicFramePr>
        <p:xfrm>
          <a:off x="16924440" y="1929618"/>
          <a:ext cx="6791138" cy="4581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163999543"/>
              </p:ext>
            </p:extLst>
          </p:nvPr>
        </p:nvGraphicFramePr>
        <p:xfrm>
          <a:off x="13871771" y="7448550"/>
          <a:ext cx="6791138" cy="4476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2882355782"/>
              </p:ext>
            </p:extLst>
          </p:nvPr>
        </p:nvGraphicFramePr>
        <p:xfrm>
          <a:off x="4522350" y="7448550"/>
          <a:ext cx="6791138" cy="4476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780463" y="1929618"/>
            <a:ext cx="17617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 smtClean="0">
                <a:ln>
                  <a:noFill/>
                </a:ln>
                <a:solidFill>
                  <a:srgbClr val="B12318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ONLINE PR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B12318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386489" y="6743698"/>
            <a:ext cx="300883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 smtClean="0">
                <a:ln>
                  <a:noFill/>
                </a:ln>
                <a:solidFill>
                  <a:srgbClr val="B12318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EXTERNAL</a:t>
            </a:r>
            <a:r>
              <a:rPr kumimoji="0" lang="en-US" sz="2400" b="1" i="0" u="none" strike="noStrike" cap="none" spc="0" normalizeH="0" dirty="0" smtClean="0">
                <a:ln>
                  <a:noFill/>
                </a:ln>
                <a:solidFill>
                  <a:srgbClr val="B12318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SOCIAL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B12318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37068" y="6743698"/>
            <a:ext cx="208711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 smtClean="0">
                <a:ln>
                  <a:noFill/>
                </a:ln>
                <a:solidFill>
                  <a:srgbClr val="B12318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INFLUENCER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B12318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505279" y="1929618"/>
            <a:ext cx="20694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 smtClean="0">
                <a:ln>
                  <a:noFill/>
                </a:ln>
                <a:solidFill>
                  <a:srgbClr val="B12318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SPONSORED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B12318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42871" y="1929618"/>
            <a:ext cx="11285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 smtClean="0">
                <a:ln>
                  <a:noFill/>
                </a:ln>
                <a:solidFill>
                  <a:srgbClr val="B12318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EVENT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B12318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7214" y="11950044"/>
            <a:ext cx="138499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y mention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5421055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/>
          <p:nvPr/>
        </p:nvSpPr>
        <p:spPr>
          <a:xfrm>
            <a:off x="0" y="2816351"/>
            <a:ext cx="24384000" cy="897007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 w="12700">
            <a:miter lim="400000"/>
          </a:ln>
        </p:spPr>
        <p:txBody>
          <a:bodyPr lIns="50799" tIns="50799" rIns="50799" bIns="5079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latin typeface="Calibri"/>
              <a:ea typeface="Calibri"/>
              <a:cs typeface="Calibri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47" y="434566"/>
            <a:ext cx="7007969" cy="11212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94944" y="5566998"/>
            <a:ext cx="735177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altLang="en-US" sz="10000" b="1" smtClean="0">
                <a:solidFill>
                  <a:srgbClr val="FFFFFF"/>
                </a:solidFill>
                <a:ea typeface="Roboto" panose="02000000000000000000" pitchFamily="2" charset="0"/>
                <a:cs typeface="Roboto" panose="02000000000000000000" pitchFamily="2" charset="0"/>
              </a:rPr>
              <a:t>ONLINE PR</a:t>
            </a:r>
            <a:endParaRPr lang="en-US" altLang="en-US" sz="10000" b="1">
              <a:solidFill>
                <a:srgbClr val="FFFFFF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26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4517649" y="430621"/>
            <a:ext cx="18403954" cy="1131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9" tIns="50799" rIns="50799" bIns="50799" anchor="t">
            <a:normAutofit/>
          </a:bodyPr>
          <a:lstStyle>
            <a:lvl1pPr marL="0" marR="0" indent="0" algn="l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ln>
                  <a:noFill/>
                </a:ln>
                <a:solidFill>
                  <a:srgbClr val="566275"/>
                </a:solidFill>
                <a:uFillTx/>
                <a:latin typeface="+mj-lt"/>
                <a:ea typeface="Lato Black"/>
                <a:cs typeface="Lato Black"/>
                <a:sym typeface="Bebas Neue Bold"/>
              </a:defRPr>
            </a:lvl1pPr>
            <a:lvl2pPr marL="0" marR="0" indent="22859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189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783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377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2971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566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160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754" algn="ctr" defTabSz="82548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altLang="en-US" sz="5400" b="1" smtClean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VOLUME &amp; SENTIMENT BY PLATFORM</a:t>
            </a:r>
            <a:endParaRPr lang="en-US" sz="5400" b="1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8445" y="1603913"/>
            <a:ext cx="1559722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chemeClr val="tx1"/>
                </a:solidFill>
              </a:rPr>
              <a:t>October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24956" y="1603913"/>
            <a:ext cx="1992533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rgbClr val="C00000"/>
                </a:solidFill>
              </a:rPr>
              <a:t>November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sym typeface="Helvetica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733" y="12393790"/>
            <a:ext cx="4414838" cy="371475"/>
          </a:xfrm>
          <a:prstGeom prst="rect">
            <a:avLst/>
          </a:prstGeom>
        </p:spPr>
      </p:pic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3969134375"/>
              </p:ext>
            </p:extLst>
          </p:nvPr>
        </p:nvGraphicFramePr>
        <p:xfrm>
          <a:off x="16857254" y="5719639"/>
          <a:ext cx="7167172" cy="3065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276907641"/>
              </p:ext>
            </p:extLst>
          </p:nvPr>
        </p:nvGraphicFramePr>
        <p:xfrm>
          <a:off x="11676185" y="8994709"/>
          <a:ext cx="5148771" cy="3322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1842889725"/>
              </p:ext>
            </p:extLst>
          </p:nvPr>
        </p:nvGraphicFramePr>
        <p:xfrm>
          <a:off x="11938659" y="2131383"/>
          <a:ext cx="4667034" cy="3180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23" name="Straight Connector 22"/>
          <p:cNvCxnSpPr/>
          <p:nvPr/>
        </p:nvCxnSpPr>
        <p:spPr>
          <a:xfrm>
            <a:off x="12184152" y="2378783"/>
            <a:ext cx="0" cy="955455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Chart 25"/>
          <p:cNvGraphicFramePr/>
          <p:nvPr>
            <p:extLst>
              <p:ext uri="{D42A27DB-BD31-4B8C-83A1-F6EECF244321}">
                <p14:modId xmlns:p14="http://schemas.microsoft.com/office/powerpoint/2010/main" val="3478204356"/>
              </p:ext>
            </p:extLst>
          </p:nvPr>
        </p:nvGraphicFramePr>
        <p:xfrm>
          <a:off x="16985517" y="2296930"/>
          <a:ext cx="7038909" cy="3180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7" name="Chart 26"/>
          <p:cNvGraphicFramePr/>
          <p:nvPr>
            <p:extLst>
              <p:ext uri="{D42A27DB-BD31-4B8C-83A1-F6EECF244321}">
                <p14:modId xmlns:p14="http://schemas.microsoft.com/office/powerpoint/2010/main" val="2545335984"/>
              </p:ext>
            </p:extLst>
          </p:nvPr>
        </p:nvGraphicFramePr>
        <p:xfrm>
          <a:off x="12074283" y="5597857"/>
          <a:ext cx="4395786" cy="3180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98343" y="8584340"/>
            <a:ext cx="348233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SENTIMENTBY MENTION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68882" y="1979152"/>
            <a:ext cx="194125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BY MENTION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48404" y="5132401"/>
            <a:ext cx="258221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BY ENGAGEMENT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609432" y="8863469"/>
            <a:ext cx="358152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SENTIMENT BY MENTION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434052" y="1968414"/>
            <a:ext cx="194125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BY MENTION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186060" y="5359407"/>
            <a:ext cx="258221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BY ENGAGEMENT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37" name="Chart 36"/>
          <p:cNvGraphicFramePr/>
          <p:nvPr>
            <p:extLst>
              <p:ext uri="{D42A27DB-BD31-4B8C-83A1-F6EECF244321}">
                <p14:modId xmlns:p14="http://schemas.microsoft.com/office/powerpoint/2010/main" val="2799822166"/>
              </p:ext>
            </p:extLst>
          </p:nvPr>
        </p:nvGraphicFramePr>
        <p:xfrm>
          <a:off x="17041362" y="9027421"/>
          <a:ext cx="7185162" cy="3390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20752FB9-4AF5-4D02-92F1-114FA4C71F5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677" y="1709194"/>
            <a:ext cx="2530950" cy="330749"/>
          </a:xfrm>
          <a:prstGeom prst="rect">
            <a:avLst/>
          </a:prstGeom>
        </p:spPr>
      </p:pic>
      <p:graphicFrame>
        <p:nvGraphicFramePr>
          <p:cNvPr id="36" name="Chart 35"/>
          <p:cNvGraphicFramePr/>
          <p:nvPr>
            <p:extLst>
              <p:ext uri="{D42A27DB-BD31-4B8C-83A1-F6EECF244321}">
                <p14:modId xmlns:p14="http://schemas.microsoft.com/office/powerpoint/2010/main" val="2805394079"/>
              </p:ext>
            </p:extLst>
          </p:nvPr>
        </p:nvGraphicFramePr>
        <p:xfrm>
          <a:off x="4095541" y="2176777"/>
          <a:ext cx="6791138" cy="3065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38" name="Chart 37"/>
          <p:cNvGraphicFramePr/>
          <p:nvPr>
            <p:extLst>
              <p:ext uri="{D42A27DB-BD31-4B8C-83A1-F6EECF244321}">
                <p14:modId xmlns:p14="http://schemas.microsoft.com/office/powerpoint/2010/main" val="625341507"/>
              </p:ext>
            </p:extLst>
          </p:nvPr>
        </p:nvGraphicFramePr>
        <p:xfrm>
          <a:off x="4027671" y="5430787"/>
          <a:ext cx="7038909" cy="3180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39" name="Chart 38"/>
          <p:cNvGraphicFramePr/>
          <p:nvPr>
            <p:extLst>
              <p:ext uri="{D42A27DB-BD31-4B8C-83A1-F6EECF244321}">
                <p14:modId xmlns:p14="http://schemas.microsoft.com/office/powerpoint/2010/main" val="290539431"/>
              </p:ext>
            </p:extLst>
          </p:nvPr>
        </p:nvGraphicFramePr>
        <p:xfrm>
          <a:off x="4099375" y="8911995"/>
          <a:ext cx="7185162" cy="3390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40" name="Chart 39"/>
          <p:cNvGraphicFramePr/>
          <p:nvPr>
            <p:extLst>
              <p:ext uri="{D42A27DB-BD31-4B8C-83A1-F6EECF244321}">
                <p14:modId xmlns:p14="http://schemas.microsoft.com/office/powerpoint/2010/main" val="2279266249"/>
              </p:ext>
            </p:extLst>
          </p:nvPr>
        </p:nvGraphicFramePr>
        <p:xfrm>
          <a:off x="-325999" y="2065844"/>
          <a:ext cx="4667034" cy="3180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41" name="Chart 40"/>
          <p:cNvGraphicFramePr/>
          <p:nvPr>
            <p:extLst>
              <p:ext uri="{D42A27DB-BD31-4B8C-83A1-F6EECF244321}">
                <p14:modId xmlns:p14="http://schemas.microsoft.com/office/powerpoint/2010/main" val="230224691"/>
              </p:ext>
            </p:extLst>
          </p:nvPr>
        </p:nvGraphicFramePr>
        <p:xfrm>
          <a:off x="-181995" y="5604712"/>
          <a:ext cx="4395786" cy="3180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1198595096"/>
              </p:ext>
            </p:extLst>
          </p:nvPr>
        </p:nvGraphicFramePr>
        <p:xfrm>
          <a:off x="-317619" y="9143580"/>
          <a:ext cx="4667034" cy="3018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</p:spTree>
    <p:extLst>
      <p:ext uri="{BB962C8B-B14F-4D97-AF65-F5344CB8AC3E}">
        <p14:creationId xmlns:p14="http://schemas.microsoft.com/office/powerpoint/2010/main" val="567086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White">
  <a:themeElements>
    <a:clrScheme name="Custom 248">
      <a:dk1>
        <a:srgbClr val="000000"/>
      </a:dk1>
      <a:lt1>
        <a:srgbClr val="FFFFFF"/>
      </a:lt1>
      <a:dk2>
        <a:srgbClr val="566275"/>
      </a:dk2>
      <a:lt2>
        <a:srgbClr val="D8DFE9"/>
      </a:lt2>
      <a:accent1>
        <a:srgbClr val="6BC7B3"/>
      </a:accent1>
      <a:accent2>
        <a:srgbClr val="0084DF"/>
      </a:accent2>
      <a:accent3>
        <a:srgbClr val="00C08D"/>
      </a:accent3>
      <a:accent4>
        <a:srgbClr val="3A44C5"/>
      </a:accent4>
      <a:accent5>
        <a:srgbClr val="444F62"/>
      </a:accent5>
      <a:accent6>
        <a:srgbClr val="9CB2CA"/>
      </a:accent6>
      <a:hlink>
        <a:srgbClr val="0000FF"/>
      </a:hlink>
      <a:folHlink>
        <a:srgbClr val="FF00F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>
          <a:noFill/>
          <a:miter lim="400000"/>
        </a:ln>
        <a:effectLst/>
        <a:extLst>
          <a:ext uri="{C572A759-6A51-4108-AA02-DFA0A04FC94B}">
            <ma14:wrappingTextBoxFlag xmlns="" xmlns:ma14="http://schemas.microsoft.com/office/mac/drawingml/2011/main" val="1"/>
          </a:ext>
        </a:extLst>
      </a:spPr>
      <a:bodyPr wrap="square" lIns="50800" tIns="50800" rIns="50800" bIns="50800" numCol="1" anchor="t">
        <a:spAutoFit/>
      </a:bodyPr>
      <a:lstStyle>
        <a:defPPr>
          <a:defRPr dirty="0">
            <a:latin typeface="Calibri"/>
            <a:ea typeface="Calibri"/>
            <a:cs typeface="Calibri"/>
          </a:defRPr>
        </a:defPPr>
      </a:lst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26383</TotalTime>
  <Words>3211</Words>
  <Application>Microsoft Office PowerPoint</Application>
  <PresentationFormat>Custom</PresentationFormat>
  <Paragraphs>1039</Paragraphs>
  <Slides>40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3" baseType="lpstr">
      <vt:lpstr>Arial</vt:lpstr>
      <vt:lpstr>Bebas Neue Bold</vt:lpstr>
      <vt:lpstr>Calibri</vt:lpstr>
      <vt:lpstr>Gill Sans</vt:lpstr>
      <vt:lpstr>Helvetica</vt:lpstr>
      <vt:lpstr>Helvetica Light</vt:lpstr>
      <vt:lpstr>Helvetica Neue</vt:lpstr>
      <vt:lpstr>Lato Black</vt:lpstr>
      <vt:lpstr>Roboto</vt:lpstr>
      <vt:lpstr>Verdana</vt:lpstr>
      <vt:lpstr>Wingdings</vt:lpstr>
      <vt:lpstr>White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Reynolds, Adrienne</dc:creator>
  <cp:lastModifiedBy>Admin</cp:lastModifiedBy>
  <cp:revision>1756</cp:revision>
  <dcterms:modified xsi:type="dcterms:W3CDTF">2018-12-08T14:02:47Z</dcterms:modified>
</cp:coreProperties>
</file>