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301" r:id="rId3"/>
    <p:sldId id="303" r:id="rId4"/>
    <p:sldId id="304" r:id="rId5"/>
    <p:sldId id="257" r:id="rId6"/>
    <p:sldId id="280" r:id="rId7"/>
    <p:sldId id="281" r:id="rId8"/>
    <p:sldId id="259" r:id="rId9"/>
    <p:sldId id="282" r:id="rId10"/>
    <p:sldId id="283" r:id="rId11"/>
    <p:sldId id="260" r:id="rId12"/>
    <p:sldId id="261" r:id="rId13"/>
    <p:sldId id="262" r:id="rId14"/>
    <p:sldId id="263" r:id="rId15"/>
    <p:sldId id="264" r:id="rId16"/>
    <p:sldId id="258" r:id="rId17"/>
    <p:sldId id="300" r:id="rId18"/>
    <p:sldId id="291" r:id="rId19"/>
    <p:sldId id="292" r:id="rId20"/>
    <p:sldId id="293" r:id="rId21"/>
    <p:sldId id="284" r:id="rId22"/>
    <p:sldId id="285" r:id="rId23"/>
    <p:sldId id="286" r:id="rId24"/>
    <p:sldId id="287" r:id="rId25"/>
    <p:sldId id="288" r:id="rId26"/>
    <p:sldId id="289" r:id="rId27"/>
    <p:sldId id="290" r:id="rId28"/>
    <p:sldId id="268" r:id="rId29"/>
    <p:sldId id="265" r:id="rId30"/>
    <p:sldId id="266" r:id="rId31"/>
    <p:sldId id="267" r:id="rId32"/>
    <p:sldId id="294" r:id="rId33"/>
    <p:sldId id="295" r:id="rId34"/>
    <p:sldId id="296" r:id="rId35"/>
    <p:sldId id="297" r:id="rId36"/>
    <p:sldId id="298" r:id="rId37"/>
    <p:sldId id="278" r:id="rId38"/>
    <p:sldId id="30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71F541-1436-45CC-8FB3-7F4028B36E11}"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F32A-3DFF-4AAF-A720-6821193F7314}" type="slidenum">
              <a:rPr lang="en-US" smtClean="0"/>
              <a:t>‹#›</a:t>
            </a:fld>
            <a:endParaRPr lang="en-US"/>
          </a:p>
        </p:txBody>
      </p:sp>
    </p:spTree>
    <p:extLst>
      <p:ext uri="{BB962C8B-B14F-4D97-AF65-F5344CB8AC3E}">
        <p14:creationId xmlns:p14="http://schemas.microsoft.com/office/powerpoint/2010/main" val="207854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1F541-1436-45CC-8FB3-7F4028B36E11}"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F32A-3DFF-4AAF-A720-6821193F7314}" type="slidenum">
              <a:rPr lang="en-US" smtClean="0"/>
              <a:t>‹#›</a:t>
            </a:fld>
            <a:endParaRPr lang="en-US"/>
          </a:p>
        </p:txBody>
      </p:sp>
    </p:spTree>
    <p:extLst>
      <p:ext uri="{BB962C8B-B14F-4D97-AF65-F5344CB8AC3E}">
        <p14:creationId xmlns:p14="http://schemas.microsoft.com/office/powerpoint/2010/main" val="362650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1F541-1436-45CC-8FB3-7F4028B36E11}"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F32A-3DFF-4AAF-A720-6821193F7314}" type="slidenum">
              <a:rPr lang="en-US" smtClean="0"/>
              <a:t>‹#›</a:t>
            </a:fld>
            <a:endParaRPr lang="en-US"/>
          </a:p>
        </p:txBody>
      </p:sp>
    </p:spTree>
    <p:extLst>
      <p:ext uri="{BB962C8B-B14F-4D97-AF65-F5344CB8AC3E}">
        <p14:creationId xmlns:p14="http://schemas.microsoft.com/office/powerpoint/2010/main" val="73919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1F541-1436-45CC-8FB3-7F4028B36E11}"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F32A-3DFF-4AAF-A720-6821193F7314}" type="slidenum">
              <a:rPr lang="en-US" smtClean="0"/>
              <a:t>‹#›</a:t>
            </a:fld>
            <a:endParaRPr lang="en-US"/>
          </a:p>
        </p:txBody>
      </p:sp>
    </p:spTree>
    <p:extLst>
      <p:ext uri="{BB962C8B-B14F-4D97-AF65-F5344CB8AC3E}">
        <p14:creationId xmlns:p14="http://schemas.microsoft.com/office/powerpoint/2010/main" val="101463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1F541-1436-45CC-8FB3-7F4028B36E11}"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F32A-3DFF-4AAF-A720-6821193F7314}" type="slidenum">
              <a:rPr lang="en-US" smtClean="0"/>
              <a:t>‹#›</a:t>
            </a:fld>
            <a:endParaRPr lang="en-US"/>
          </a:p>
        </p:txBody>
      </p:sp>
    </p:spTree>
    <p:extLst>
      <p:ext uri="{BB962C8B-B14F-4D97-AF65-F5344CB8AC3E}">
        <p14:creationId xmlns:p14="http://schemas.microsoft.com/office/powerpoint/2010/main" val="320391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71F541-1436-45CC-8FB3-7F4028B36E11}" type="datetimeFigureOut">
              <a:rPr lang="en-US" smtClean="0"/>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2F32A-3DFF-4AAF-A720-6821193F7314}" type="slidenum">
              <a:rPr lang="en-US" smtClean="0"/>
              <a:t>‹#›</a:t>
            </a:fld>
            <a:endParaRPr lang="en-US"/>
          </a:p>
        </p:txBody>
      </p:sp>
    </p:spTree>
    <p:extLst>
      <p:ext uri="{BB962C8B-B14F-4D97-AF65-F5344CB8AC3E}">
        <p14:creationId xmlns:p14="http://schemas.microsoft.com/office/powerpoint/2010/main" val="224689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71F541-1436-45CC-8FB3-7F4028B36E11}" type="datetimeFigureOut">
              <a:rPr lang="en-US" smtClean="0"/>
              <a:t>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2F32A-3DFF-4AAF-A720-6821193F7314}" type="slidenum">
              <a:rPr lang="en-US" smtClean="0"/>
              <a:t>‹#›</a:t>
            </a:fld>
            <a:endParaRPr lang="en-US"/>
          </a:p>
        </p:txBody>
      </p:sp>
    </p:spTree>
    <p:extLst>
      <p:ext uri="{BB962C8B-B14F-4D97-AF65-F5344CB8AC3E}">
        <p14:creationId xmlns:p14="http://schemas.microsoft.com/office/powerpoint/2010/main" val="865248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71F541-1436-45CC-8FB3-7F4028B36E11}" type="datetimeFigureOut">
              <a:rPr lang="en-US" smtClean="0"/>
              <a:t>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2F32A-3DFF-4AAF-A720-6821193F7314}" type="slidenum">
              <a:rPr lang="en-US" smtClean="0"/>
              <a:t>‹#›</a:t>
            </a:fld>
            <a:endParaRPr lang="en-US"/>
          </a:p>
        </p:txBody>
      </p:sp>
    </p:spTree>
    <p:extLst>
      <p:ext uri="{BB962C8B-B14F-4D97-AF65-F5344CB8AC3E}">
        <p14:creationId xmlns:p14="http://schemas.microsoft.com/office/powerpoint/2010/main" val="12492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1F541-1436-45CC-8FB3-7F4028B36E11}" type="datetimeFigureOut">
              <a:rPr lang="en-US" smtClean="0"/>
              <a:t>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2F32A-3DFF-4AAF-A720-6821193F7314}" type="slidenum">
              <a:rPr lang="en-US" smtClean="0"/>
              <a:t>‹#›</a:t>
            </a:fld>
            <a:endParaRPr lang="en-US"/>
          </a:p>
        </p:txBody>
      </p:sp>
    </p:spTree>
    <p:extLst>
      <p:ext uri="{BB962C8B-B14F-4D97-AF65-F5344CB8AC3E}">
        <p14:creationId xmlns:p14="http://schemas.microsoft.com/office/powerpoint/2010/main" val="82653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1F541-1436-45CC-8FB3-7F4028B36E11}" type="datetimeFigureOut">
              <a:rPr lang="en-US" smtClean="0"/>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2F32A-3DFF-4AAF-A720-6821193F7314}" type="slidenum">
              <a:rPr lang="en-US" smtClean="0"/>
              <a:t>‹#›</a:t>
            </a:fld>
            <a:endParaRPr lang="en-US"/>
          </a:p>
        </p:txBody>
      </p:sp>
    </p:spTree>
    <p:extLst>
      <p:ext uri="{BB962C8B-B14F-4D97-AF65-F5344CB8AC3E}">
        <p14:creationId xmlns:p14="http://schemas.microsoft.com/office/powerpoint/2010/main" val="5680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1F541-1436-45CC-8FB3-7F4028B36E11}" type="datetimeFigureOut">
              <a:rPr lang="en-US" smtClean="0"/>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2F32A-3DFF-4AAF-A720-6821193F7314}" type="slidenum">
              <a:rPr lang="en-US" smtClean="0"/>
              <a:t>‹#›</a:t>
            </a:fld>
            <a:endParaRPr lang="en-US"/>
          </a:p>
        </p:txBody>
      </p:sp>
    </p:spTree>
    <p:extLst>
      <p:ext uri="{BB962C8B-B14F-4D97-AF65-F5344CB8AC3E}">
        <p14:creationId xmlns:p14="http://schemas.microsoft.com/office/powerpoint/2010/main" val="2496482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1F541-1436-45CC-8FB3-7F4028B36E11}" type="datetimeFigureOut">
              <a:rPr lang="en-US" smtClean="0"/>
              <a:t>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2F32A-3DFF-4AAF-A720-6821193F7314}" type="slidenum">
              <a:rPr lang="en-US" smtClean="0"/>
              <a:t>‹#›</a:t>
            </a:fld>
            <a:endParaRPr lang="en-US"/>
          </a:p>
        </p:txBody>
      </p:sp>
    </p:spTree>
    <p:extLst>
      <p:ext uri="{BB962C8B-B14F-4D97-AF65-F5344CB8AC3E}">
        <p14:creationId xmlns:p14="http://schemas.microsoft.com/office/powerpoint/2010/main" val="896484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hyperlink" Target="http://quanly.pdu.edu.vn/QuyChe43.aspx" TargetMode="External"/><Relationship Id="rId3" Type="http://schemas.openxmlformats.org/officeDocument/2006/relationships/hyperlink" Target="https://tdkt.edu.vn/cach-xep-loai-hoc-luc-cap-3/?fbclid=IwAR2dMbga8gW4vNA3rgCS4oAFKYqmT3hFZgbAT6lqbwjb_uyuxC0zAMiiPOo" TargetMode="External"/><Relationship Id="rId7" Type="http://schemas.openxmlformats.org/officeDocument/2006/relationships/hyperlink" Target="http://ctvc.edu.vn/vi/quy-dinh-noi-quy/danh-gia-ket-qua-ren-luyen-hoc-sinh-sinh-vien.html" TargetMode="External"/><Relationship Id="rId2" Type="http://schemas.openxmlformats.org/officeDocument/2006/relationships/hyperlink" Target="http://thiquocgia.vn/p/cach-tinh-diem-xet-tot-nghiep-thpt-2018-cua-bo-giao-duc-1238.html?fbclid=IwAR364l151k0Zxg1iX-LMpC2M8nar0zr9z_ANPRHABpi5UN-oxHnoDPpQxjE" TargetMode="External"/><Relationship Id="rId1" Type="http://schemas.openxmlformats.org/officeDocument/2006/relationships/slideLayout" Target="../slideLayouts/slideLayout6.xml"/><Relationship Id="rId6" Type="http://schemas.openxmlformats.org/officeDocument/2006/relationships/hyperlink" Target="https://luyenthithptquocgia.com/hanh-kiem-nhu-the-nao-de-duoc-du-thi-thptqg-va-xet-tuyen-dh-a892.html" TargetMode="External"/><Relationship Id="rId5" Type="http://schemas.openxmlformats.org/officeDocument/2006/relationships/hyperlink" Target="https://tdkt.edu.vn/xep-loai-hoc-luc-dai-hoc-theo-tin-chi/?fbclid=IwAR0qZZjGf-oFh8wMPtPGpeFUesFvc7m4sLwut3Jw2kd2bOpiKDcink70s9o" TargetMode="External"/><Relationship Id="rId4" Type="http://schemas.openxmlformats.org/officeDocument/2006/relationships/hyperlink" Target="https://tdkt.edu.vn/hoc-tin-chi-va-nhung-dieu-sinh-vien-can-biet/?fbclid=IwAR0IbSBTwwS69DvKO5-8HbcpFC7IGsNbRMUYRVM7xGMmE0NmDbQTiyFA2cA" TargetMode="External"/><Relationship Id="rId9" Type="http://schemas.openxmlformats.org/officeDocument/2006/relationships/hyperlink" Target="https://tin.tuyensinh247.com/phuong-an-tuyen-sinh-vao-lop-6-tai-tphcm-nam-2018-c21a37850.html"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vietnammoi.vn/cong-thuc-tinh-diem-xet-tuyen-vao-lop-10-nam-2018-94736.htm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3"/>
            <a:ext cx="10515600" cy="510638"/>
          </a:xfrm>
        </p:spPr>
        <p:txBody>
          <a:bodyPr>
            <a:normAutofit fontScale="90000"/>
          </a:bodyPr>
          <a:lstStyle/>
          <a:p>
            <a:r>
              <a:rPr lang="en-US" sz="3200" dirty="0" err="1" smtClean="0">
                <a:solidFill>
                  <a:srgbClr val="FF0000"/>
                </a:solidFill>
                <a:latin typeface="Arial" panose="020B0604020202020204" pitchFamily="34" charset="0"/>
                <a:cs typeface="Arial" panose="020B0604020202020204" pitchFamily="34" charset="0"/>
              </a:rPr>
              <a:t>Hình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thức</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xét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tuyển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cấp</a:t>
            </a:r>
            <a:r>
              <a:rPr lang="en-US" sz="3200" dirty="0" smtClean="0">
                <a:solidFill>
                  <a:srgbClr val="FF0000"/>
                </a:solidFill>
                <a:latin typeface="Arial" panose="020B0604020202020204" pitchFamily="34" charset="0"/>
                <a:cs typeface="Arial" panose="020B0604020202020204" pitchFamily="34" charset="0"/>
              </a:rPr>
              <a:t> 1 </a:t>
            </a:r>
            <a:r>
              <a:rPr lang="en-US" sz="3200" dirty="0" err="1" smtClean="0">
                <a:solidFill>
                  <a:srgbClr val="FF0000"/>
                </a:solidFill>
                <a:latin typeface="Arial" panose="020B0604020202020204" pitchFamily="34" charset="0"/>
                <a:cs typeface="Arial" panose="020B0604020202020204" pitchFamily="34" charset="0"/>
              </a:rPr>
              <a:t>và</a:t>
            </a:r>
            <a:r>
              <a:rPr lang="en-US" sz="3200" dirty="0" smtClean="0">
                <a:solidFill>
                  <a:srgbClr val="FF0000"/>
                </a:solidFill>
                <a:latin typeface="Arial" panose="020B0604020202020204" pitchFamily="34" charset="0"/>
                <a:cs typeface="Arial" panose="020B0604020202020204" pitchFamily="34" charset="0"/>
              </a:rPr>
              <a:t> 2</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49" y="1210615"/>
            <a:ext cx="11796302" cy="3888112"/>
          </a:xfrm>
          <a:prstGeom prst="rect">
            <a:avLst/>
          </a:prstGeom>
        </p:spPr>
      </p:pic>
    </p:spTree>
    <p:extLst>
      <p:ext uri="{BB962C8B-B14F-4D97-AF65-F5344CB8AC3E}">
        <p14:creationId xmlns:p14="http://schemas.microsoft.com/office/powerpoint/2010/main" val="41398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9094"/>
            <a:ext cx="9144000" cy="2009104"/>
          </a:xfrm>
        </p:spPr>
        <p:txBody>
          <a:bodyPr/>
          <a:lstStyle/>
          <a:p>
            <a:r>
              <a:rPr lang="en-US" dirty="0" err="1" smtClean="0">
                <a:solidFill>
                  <a:srgbClr val="0070C0"/>
                </a:solidFill>
              </a:rPr>
              <a:t>Điều</a:t>
            </a:r>
            <a:r>
              <a:rPr lang="en-US" dirty="0" smtClean="0">
                <a:solidFill>
                  <a:srgbClr val="0070C0"/>
                </a:solidFill>
              </a:rPr>
              <a:t> </a:t>
            </a:r>
            <a:r>
              <a:rPr lang="en-US" dirty="0" err="1" smtClean="0">
                <a:solidFill>
                  <a:srgbClr val="0070C0"/>
                </a:solidFill>
              </a:rPr>
              <a:t>kiện</a:t>
            </a:r>
            <a:r>
              <a:rPr lang="en-US" dirty="0" smtClean="0">
                <a:solidFill>
                  <a:srgbClr val="0070C0"/>
                </a:solidFill>
              </a:rPr>
              <a:t> </a:t>
            </a:r>
            <a:r>
              <a:rPr lang="en-US" dirty="0" err="1" smtClean="0">
                <a:solidFill>
                  <a:srgbClr val="0070C0"/>
                </a:solidFill>
              </a:rPr>
              <a:t>dự</a:t>
            </a:r>
            <a:r>
              <a:rPr lang="en-US" dirty="0" smtClean="0">
                <a:solidFill>
                  <a:srgbClr val="0070C0"/>
                </a:solidFill>
              </a:rPr>
              <a:t> </a:t>
            </a:r>
            <a:r>
              <a:rPr lang="en-US" dirty="0" err="1" smtClean="0">
                <a:solidFill>
                  <a:srgbClr val="0070C0"/>
                </a:solidFill>
              </a:rPr>
              <a:t>thi</a:t>
            </a:r>
            <a:r>
              <a:rPr lang="en-US" dirty="0" smtClean="0">
                <a:solidFill>
                  <a:srgbClr val="0070C0"/>
                </a:solidFill>
              </a:rPr>
              <a:t> THPTQG-ĐH-CĐ</a:t>
            </a:r>
            <a:endParaRPr lang="en-US" dirty="0">
              <a:solidFill>
                <a:srgbClr val="0070C0"/>
              </a:solidFill>
            </a:endParaRPr>
          </a:p>
        </p:txBody>
      </p:sp>
      <p:sp>
        <p:nvSpPr>
          <p:cNvPr id="3" name="Subtitle 2"/>
          <p:cNvSpPr>
            <a:spLocks noGrp="1"/>
          </p:cNvSpPr>
          <p:nvPr>
            <p:ph type="subTitle" idx="1"/>
          </p:nvPr>
        </p:nvSpPr>
        <p:spPr>
          <a:xfrm>
            <a:off x="1524000" y="2537139"/>
            <a:ext cx="9474558" cy="4056844"/>
          </a:xfrm>
        </p:spPr>
        <p:txBody>
          <a:bodyPr>
            <a:normAutofit/>
          </a:bodyPr>
          <a:lstStyle/>
          <a:p>
            <a:r>
              <a:rPr lang="vi-VN" sz="2100" dirty="0">
                <a:latin typeface="Arial" panose="020B0604020202020204" pitchFamily="34" charset="0"/>
                <a:cs typeface="Arial" panose="020B0604020202020204" pitchFamily="34" charset="0"/>
              </a:rPr>
              <a:t>Năm 2016, điều kiện để dự thi THPTQG bao gồm cả thí sinh THPT và thí sinh tự do (chưa tốt nghiệp) là hạnh kiểm lớp 12 phải xếp loại từ Trung bình trở lên, học lực không bị xếp loại Kém.</a:t>
            </a:r>
          </a:p>
          <a:p>
            <a:r>
              <a:rPr lang="vi-VN" sz="2100" dirty="0">
                <a:latin typeface="Arial" panose="020B0604020202020204" pitchFamily="34" charset="0"/>
                <a:cs typeface="Arial" panose="020B0604020202020204" pitchFamily="34" charset="0"/>
              </a:rPr>
              <a:t>Riêng thí sinh tự do không đủ điều kiện dự thi trong các năm trước do bị xếp loại Yếu về hạnh kiểm ở lớp 12, phải được UBND cấp xã nơi cư trú xác nhận có đủ tư cách, phẩm chất đạo đức và nghiêm chỉnh chấp hành chính sách, pháp luật của Nhà nước, quy định của địa phương mới đủ điều kiện dự kì thi THPTQG.</a:t>
            </a:r>
          </a:p>
          <a:p>
            <a:r>
              <a:rPr lang="vi-VN" sz="2100" dirty="0">
                <a:latin typeface="Arial" panose="020B0604020202020204" pitchFamily="34" charset="0"/>
                <a:cs typeface="Arial" panose="020B0604020202020204" pitchFamily="34" charset="0"/>
              </a:rPr>
              <a:t/>
            </a:r>
            <a:br>
              <a:rPr lang="vi-VN" sz="2100" dirty="0">
                <a:latin typeface="Arial" panose="020B0604020202020204" pitchFamily="34" charset="0"/>
                <a:cs typeface="Arial" panose="020B0604020202020204" pitchFamily="34" charset="0"/>
              </a:rPr>
            </a:br>
            <a:r>
              <a:rPr lang="vi-VN" dirty="0"/>
              <a:t/>
            </a:r>
            <a:br>
              <a:rPr lang="vi-VN" dirty="0"/>
            </a:br>
            <a:endParaRPr lang="en-US" dirty="0"/>
          </a:p>
        </p:txBody>
      </p:sp>
    </p:spTree>
    <p:extLst>
      <p:ext uri="{BB962C8B-B14F-4D97-AF65-F5344CB8AC3E}">
        <p14:creationId xmlns:p14="http://schemas.microsoft.com/office/powerpoint/2010/main" val="241196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198" y="146185"/>
            <a:ext cx="5678510" cy="600790"/>
          </a:xfrm>
        </p:spPr>
        <p:txBody>
          <a:bodyPr>
            <a:normAutofit/>
          </a:bodyPr>
          <a:lstStyle/>
          <a:p>
            <a:r>
              <a:rPr lang="en-US" sz="2800" dirty="0" err="1" smtClean="0">
                <a:latin typeface="Arial" panose="020B0604020202020204" pitchFamily="34" charset="0"/>
                <a:cs typeface="Arial" panose="020B0604020202020204" pitchFamily="34" charset="0"/>
              </a:rPr>
              <a:t>Xét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tốt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nghiệp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đk</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tốt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nghiệp</a:t>
            </a:r>
            <a:endParaRPr lang="en-US"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940" y="1165729"/>
            <a:ext cx="7958068" cy="1532334"/>
          </a:xfrm>
          <a:prstGeom prst="rect">
            <a:avLst/>
          </a:prstGeom>
        </p:spPr>
      </p:pic>
      <p:sp>
        <p:nvSpPr>
          <p:cNvPr id="5" name="Rectangle 4"/>
          <p:cNvSpPr/>
          <p:nvPr/>
        </p:nvSpPr>
        <p:spPr>
          <a:xfrm>
            <a:off x="438957" y="1365412"/>
            <a:ext cx="1146220" cy="10560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Tính</a:t>
            </a:r>
            <a:r>
              <a:rPr lang="en-US" dirty="0" smtClean="0"/>
              <a:t> </a:t>
            </a:r>
            <a:r>
              <a:rPr lang="en-US" dirty="0" err="1" smtClean="0"/>
              <a:t>điểm</a:t>
            </a:r>
            <a:r>
              <a:rPr lang="en-US" dirty="0" smtClean="0"/>
              <a:t> </a:t>
            </a:r>
            <a:r>
              <a:rPr lang="en-US" dirty="0" err="1" smtClean="0"/>
              <a:t>xét</a:t>
            </a:r>
            <a:r>
              <a:rPr lang="en-US" dirty="0" smtClean="0"/>
              <a:t> </a:t>
            </a:r>
            <a:r>
              <a:rPr lang="en-US" dirty="0" err="1" smtClean="0"/>
              <a:t>tốt</a:t>
            </a:r>
            <a:r>
              <a:rPr lang="en-US" dirty="0" smtClean="0"/>
              <a:t> </a:t>
            </a:r>
            <a:r>
              <a:rPr lang="en-US" dirty="0" err="1" smtClean="0"/>
              <a:t>nghiệp</a:t>
            </a:r>
            <a:endParaRPr lang="en-US" dirty="0"/>
          </a:p>
        </p:txBody>
      </p:sp>
      <p:sp>
        <p:nvSpPr>
          <p:cNvPr id="6" name="Rectangle 5"/>
          <p:cNvSpPr/>
          <p:nvPr/>
        </p:nvSpPr>
        <p:spPr>
          <a:xfrm>
            <a:off x="8934182" y="341352"/>
            <a:ext cx="3206303" cy="811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ĐTB </a:t>
            </a:r>
            <a:r>
              <a:rPr lang="en-US" dirty="0" err="1" smtClean="0"/>
              <a:t>xét</a:t>
            </a:r>
            <a:r>
              <a:rPr lang="en-US" dirty="0" smtClean="0"/>
              <a:t> </a:t>
            </a:r>
            <a:r>
              <a:rPr lang="en-US" dirty="0" err="1" smtClean="0"/>
              <a:t>tốt</a:t>
            </a:r>
            <a:r>
              <a:rPr lang="en-US" dirty="0" smtClean="0"/>
              <a:t> </a:t>
            </a:r>
            <a:r>
              <a:rPr lang="en-US" dirty="0" err="1" smtClean="0"/>
              <a:t>nghiệp</a:t>
            </a:r>
            <a:r>
              <a:rPr lang="en-US" dirty="0" smtClean="0"/>
              <a:t> </a:t>
            </a:r>
            <a:r>
              <a:rPr lang="en-US" dirty="0" err="1" smtClean="0"/>
              <a:t>phải</a:t>
            </a:r>
            <a:r>
              <a:rPr lang="en-US" dirty="0" smtClean="0"/>
              <a:t> </a:t>
            </a:r>
            <a:r>
              <a:rPr lang="en-US" dirty="0" err="1" smtClean="0"/>
              <a:t>đạt</a:t>
            </a:r>
            <a:r>
              <a:rPr lang="en-US" dirty="0" smtClean="0"/>
              <a:t> 5đ </a:t>
            </a:r>
            <a:r>
              <a:rPr lang="en-US" dirty="0" err="1" smtClean="0"/>
              <a:t>trở</a:t>
            </a:r>
            <a:r>
              <a:rPr lang="en-US" dirty="0" smtClean="0"/>
              <a:t> </a:t>
            </a:r>
            <a:r>
              <a:rPr lang="en-US" dirty="0" err="1" smtClean="0"/>
              <a:t>lên</a:t>
            </a:r>
            <a:r>
              <a:rPr lang="en-US" dirty="0" smtClean="0"/>
              <a:t> ( </a:t>
            </a:r>
            <a:r>
              <a:rPr lang="en-US" dirty="0" err="1" smtClean="0"/>
              <a:t>dưới</a:t>
            </a:r>
            <a:r>
              <a:rPr lang="en-US" dirty="0" smtClean="0"/>
              <a:t> 5đ </a:t>
            </a:r>
            <a:r>
              <a:rPr lang="en-US" dirty="0" err="1" smtClean="0"/>
              <a:t>thì</a:t>
            </a:r>
            <a:r>
              <a:rPr lang="en-US" dirty="0" smtClean="0"/>
              <a:t> </a:t>
            </a:r>
            <a:r>
              <a:rPr lang="en-US" dirty="0" err="1" smtClean="0"/>
              <a:t>thi</a:t>
            </a:r>
            <a:r>
              <a:rPr lang="en-US" dirty="0" smtClean="0"/>
              <a:t> </a:t>
            </a:r>
            <a:r>
              <a:rPr lang="en-US" dirty="0" err="1" smtClean="0"/>
              <a:t>lại</a:t>
            </a:r>
            <a:r>
              <a:rPr lang="en-US" dirty="0" smtClean="0"/>
              <a:t> </a:t>
            </a:r>
            <a:r>
              <a:rPr lang="en-US" dirty="0" err="1" smtClean="0"/>
              <a:t>vào</a:t>
            </a:r>
            <a:r>
              <a:rPr lang="en-US" dirty="0" smtClean="0"/>
              <a:t> </a:t>
            </a:r>
            <a:r>
              <a:rPr lang="en-US" dirty="0" err="1" smtClean="0"/>
              <a:t>kì</a:t>
            </a:r>
            <a:r>
              <a:rPr lang="en-US" dirty="0" smtClean="0"/>
              <a:t> </a:t>
            </a:r>
            <a:r>
              <a:rPr lang="en-US" dirty="0" err="1" smtClean="0"/>
              <a:t>thi</a:t>
            </a:r>
            <a:r>
              <a:rPr lang="en-US" dirty="0" smtClean="0"/>
              <a:t> </a:t>
            </a:r>
            <a:r>
              <a:rPr lang="en-US" dirty="0" err="1" smtClean="0"/>
              <a:t>năm</a:t>
            </a:r>
            <a:r>
              <a:rPr lang="en-US" dirty="0" smtClean="0"/>
              <a:t> </a:t>
            </a:r>
            <a:r>
              <a:rPr lang="en-US" dirty="0" err="1" smtClean="0"/>
              <a:t>sau</a:t>
            </a:r>
            <a:r>
              <a:rPr lang="en-US" dirty="0" smtClean="0"/>
              <a:t>)</a:t>
            </a:r>
            <a:endParaRPr lang="en-US" dirty="0"/>
          </a:p>
        </p:txBody>
      </p:sp>
      <p:sp>
        <p:nvSpPr>
          <p:cNvPr id="7" name="Rectangle 6"/>
          <p:cNvSpPr/>
          <p:nvPr/>
        </p:nvSpPr>
        <p:spPr>
          <a:xfrm>
            <a:off x="8934181" y="1365412"/>
            <a:ext cx="3206303" cy="68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Điểm</a:t>
            </a:r>
            <a:r>
              <a:rPr lang="en-US" dirty="0" smtClean="0"/>
              <a:t> </a:t>
            </a:r>
            <a:r>
              <a:rPr lang="en-US" dirty="0" err="1" smtClean="0"/>
              <a:t>liệt</a:t>
            </a:r>
            <a:r>
              <a:rPr lang="en-US" dirty="0" smtClean="0"/>
              <a:t> ( </a:t>
            </a:r>
            <a:r>
              <a:rPr lang="en-US" dirty="0" err="1" smtClean="0"/>
              <a:t>định</a:t>
            </a:r>
            <a:r>
              <a:rPr lang="en-US" dirty="0" smtClean="0"/>
              <a:t> </a:t>
            </a:r>
            <a:r>
              <a:rPr lang="en-US" dirty="0" err="1" smtClean="0"/>
              <a:t>nghĩa</a:t>
            </a:r>
            <a:r>
              <a:rPr lang="en-US" dirty="0" smtClean="0"/>
              <a:t>) </a:t>
            </a:r>
            <a:r>
              <a:rPr lang="en-US" dirty="0" err="1" smtClean="0"/>
              <a:t>tính</a:t>
            </a:r>
            <a:r>
              <a:rPr lang="en-US" dirty="0" smtClean="0"/>
              <a:t> </a:t>
            </a:r>
            <a:r>
              <a:rPr lang="en-US" dirty="0" err="1" smtClean="0"/>
              <a:t>trên</a:t>
            </a:r>
            <a:r>
              <a:rPr lang="en-US" dirty="0" smtClean="0"/>
              <a:t> </a:t>
            </a:r>
            <a:r>
              <a:rPr lang="en-US" dirty="0" err="1" smtClean="0"/>
              <a:t>thang</a:t>
            </a:r>
            <a:r>
              <a:rPr lang="en-US" dirty="0" smtClean="0"/>
              <a:t> đ 10 </a:t>
            </a:r>
            <a:r>
              <a:rPr lang="en-US" dirty="0" err="1" smtClean="0"/>
              <a:t>là</a:t>
            </a:r>
            <a:r>
              <a:rPr lang="en-US" dirty="0" smtClean="0"/>
              <a:t> </a:t>
            </a:r>
            <a:r>
              <a:rPr lang="en-US" dirty="0" err="1" smtClean="0"/>
              <a:t>dưới</a:t>
            </a:r>
            <a:r>
              <a:rPr lang="en-US" dirty="0" smtClean="0"/>
              <a:t> 1đ</a:t>
            </a:r>
            <a:endParaRPr lang="en-US" dirty="0"/>
          </a:p>
        </p:txBody>
      </p:sp>
      <p:sp>
        <p:nvSpPr>
          <p:cNvPr id="8" name="Rectangle 7"/>
          <p:cNvSpPr/>
          <p:nvPr/>
        </p:nvSpPr>
        <p:spPr>
          <a:xfrm>
            <a:off x="438957" y="3039917"/>
            <a:ext cx="1146220" cy="10689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Bài</a:t>
            </a:r>
            <a:r>
              <a:rPr lang="en-US" dirty="0" smtClean="0"/>
              <a:t> </a:t>
            </a:r>
            <a:r>
              <a:rPr lang="en-US" dirty="0" err="1" smtClean="0"/>
              <a:t>thi</a:t>
            </a:r>
            <a:endParaRPr lang="en-US" dirty="0"/>
          </a:p>
        </p:txBody>
      </p:sp>
      <p:sp>
        <p:nvSpPr>
          <p:cNvPr id="9" name="Rectangle 8"/>
          <p:cNvSpPr/>
          <p:nvPr/>
        </p:nvSpPr>
        <p:spPr>
          <a:xfrm>
            <a:off x="2073497" y="3039917"/>
            <a:ext cx="1687133" cy="1068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Arial" panose="020B0604020202020204" pitchFamily="34" charset="0"/>
                <a:cs typeface="Arial" panose="020B0604020202020204" pitchFamily="34" charset="0"/>
              </a:rPr>
              <a:t>Gồm</a:t>
            </a:r>
            <a:r>
              <a:rPr lang="en-US" sz="1400" dirty="0" smtClean="0">
                <a:latin typeface="Arial" panose="020B0604020202020204" pitchFamily="34" charset="0"/>
                <a:cs typeface="Arial" panose="020B0604020202020204" pitchFamily="34" charset="0"/>
              </a:rPr>
              <a:t> 5 </a:t>
            </a:r>
            <a:r>
              <a:rPr lang="en-US" sz="1400" dirty="0" err="1" smtClean="0">
                <a:latin typeface="Arial" panose="020B0604020202020204" pitchFamily="34" charset="0"/>
                <a:cs typeface="Arial" panose="020B0604020202020204" pitchFamily="34" charset="0"/>
              </a:rPr>
              <a:t>bài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với</a:t>
            </a:r>
            <a:r>
              <a:rPr lang="en-US" sz="1400" dirty="0" smtClean="0">
                <a:latin typeface="Arial" panose="020B0604020202020204" pitchFamily="34" charset="0"/>
                <a:cs typeface="Arial" panose="020B0604020202020204" pitchFamily="34" charset="0"/>
              </a:rPr>
              <a:t> 3 </a:t>
            </a:r>
            <a:r>
              <a:rPr lang="en-US" sz="1400" dirty="0" err="1" smtClean="0">
                <a:latin typeface="Arial" panose="020B0604020202020204" pitchFamily="34" charset="0"/>
                <a:cs typeface="Arial" panose="020B0604020202020204" pitchFamily="34" charset="0"/>
              </a:rPr>
              <a:t>bài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độc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lập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2 </a:t>
            </a:r>
            <a:r>
              <a:rPr lang="en-US" sz="1400" dirty="0" err="1" smtClean="0">
                <a:latin typeface="Arial" panose="020B0604020202020204" pitchFamily="34" charset="0"/>
                <a:cs typeface="Arial" panose="020B0604020202020204" pitchFamily="34" charset="0"/>
              </a:rPr>
              <a:t>bài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tổ</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hợp</a:t>
            </a:r>
            <a:endParaRPr lang="en-US" sz="1400" dirty="0">
              <a:latin typeface="Arial" panose="020B0604020202020204" pitchFamily="34" charset="0"/>
              <a:cs typeface="Arial" panose="020B0604020202020204" pitchFamily="34" charset="0"/>
            </a:endParaRPr>
          </a:p>
        </p:txBody>
      </p:sp>
      <p:sp>
        <p:nvSpPr>
          <p:cNvPr id="10" name="Rectangle 9"/>
          <p:cNvSpPr/>
          <p:nvPr/>
        </p:nvSpPr>
        <p:spPr>
          <a:xfrm>
            <a:off x="6787165" y="2746928"/>
            <a:ext cx="1931832" cy="694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anose="020B0604020202020204" pitchFamily="34" charset="0"/>
                <a:cs typeface="Arial" panose="020B0604020202020204" pitchFamily="34" charset="0"/>
              </a:rPr>
              <a:t>3 </a:t>
            </a:r>
            <a:r>
              <a:rPr lang="en-US" sz="1400" dirty="0" err="1" smtClean="0">
                <a:latin typeface="Arial" panose="020B0604020202020204" pitchFamily="34" charset="0"/>
                <a:cs typeface="Arial" panose="020B0604020202020204" pitchFamily="34" charset="0"/>
              </a:rPr>
              <a:t>bài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độc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lập:Toán</a:t>
            </a:r>
            <a:r>
              <a:rPr lang="en-US" sz="1400" dirty="0" smtClean="0">
                <a:latin typeface="Arial" panose="020B0604020202020204" pitchFamily="34" charset="0"/>
                <a:cs typeface="Arial" panose="020B0604020202020204" pitchFamily="34" charset="0"/>
              </a:rPr>
              <a:t> , </a:t>
            </a:r>
            <a:r>
              <a:rPr lang="en-US" sz="1400" dirty="0" err="1" smtClean="0">
                <a:latin typeface="Arial" panose="020B0604020202020204" pitchFamily="34" charset="0"/>
                <a:cs typeface="Arial" panose="020B0604020202020204" pitchFamily="34" charset="0"/>
              </a:rPr>
              <a:t>Văn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Ngoại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ngữ</a:t>
            </a:r>
            <a:endParaRPr lang="en-US" sz="1400" dirty="0">
              <a:latin typeface="Arial" panose="020B0604020202020204" pitchFamily="34" charset="0"/>
              <a:cs typeface="Arial" panose="020B0604020202020204" pitchFamily="34" charset="0"/>
            </a:endParaRPr>
          </a:p>
        </p:txBody>
      </p:sp>
      <p:sp>
        <p:nvSpPr>
          <p:cNvPr id="11" name="Rectangle 10"/>
          <p:cNvSpPr/>
          <p:nvPr/>
        </p:nvSpPr>
        <p:spPr>
          <a:xfrm>
            <a:off x="6787164" y="3683863"/>
            <a:ext cx="1931833" cy="901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anose="020B0604020202020204" pitchFamily="34" charset="0"/>
                <a:cs typeface="Arial" panose="020B0604020202020204" pitchFamily="34" charset="0"/>
              </a:rPr>
              <a:t>2 </a:t>
            </a:r>
            <a:r>
              <a:rPr lang="en-US" sz="1400" dirty="0" err="1" smtClean="0">
                <a:latin typeface="Arial" panose="020B0604020202020204" pitchFamily="34" charset="0"/>
                <a:cs typeface="Arial" panose="020B0604020202020204" pitchFamily="34" charset="0"/>
              </a:rPr>
              <a:t>bài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tổ</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hợp</a:t>
            </a:r>
            <a:r>
              <a:rPr lang="en-US" sz="1400" dirty="0" smtClean="0">
                <a:latin typeface="Arial" panose="020B0604020202020204" pitchFamily="34" charset="0"/>
                <a:cs typeface="Arial" panose="020B0604020202020204" pitchFamily="34" charset="0"/>
              </a:rPr>
              <a:t>: KHTN (</a:t>
            </a:r>
            <a:r>
              <a:rPr lang="en-US" sz="1400" dirty="0" err="1" smtClean="0">
                <a:latin typeface="Arial" panose="020B0604020202020204" pitchFamily="34" charset="0"/>
                <a:cs typeface="Arial" panose="020B0604020202020204" pitchFamily="34" charset="0"/>
              </a:rPr>
              <a:t>lý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hóa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sinh</a:t>
            </a:r>
            <a:r>
              <a:rPr lang="en-US" sz="1400" dirty="0" smtClean="0">
                <a:latin typeface="Arial" panose="020B0604020202020204" pitchFamily="34" charset="0"/>
                <a:cs typeface="Arial" panose="020B0604020202020204" pitchFamily="34" charset="0"/>
              </a:rPr>
              <a:t>)</a:t>
            </a:r>
          </a:p>
          <a:p>
            <a:pPr algn="ctr"/>
            <a:r>
              <a:rPr lang="en-US" sz="1400" dirty="0" smtClean="0">
                <a:latin typeface="Arial" panose="020B0604020202020204" pitchFamily="34" charset="0"/>
                <a:cs typeface="Arial" panose="020B0604020202020204" pitchFamily="34" charset="0"/>
              </a:rPr>
              <a:t>KHXH (</a:t>
            </a:r>
            <a:r>
              <a:rPr lang="en-US" sz="1400" dirty="0" err="1" smtClean="0">
                <a:latin typeface="Arial" panose="020B0604020202020204" pitchFamily="34" charset="0"/>
                <a:cs typeface="Arial" panose="020B0604020202020204" pitchFamily="34" charset="0"/>
              </a:rPr>
              <a:t>sử</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địa</a:t>
            </a:r>
            <a:r>
              <a:rPr lang="en-US" sz="1400" dirty="0" smtClean="0">
                <a:latin typeface="Arial" panose="020B0604020202020204" pitchFamily="34" charset="0"/>
                <a:cs typeface="Arial" panose="020B0604020202020204" pitchFamily="34" charset="0"/>
              </a:rPr>
              <a:t>, GDCD)</a:t>
            </a:r>
            <a:endParaRPr lang="en-US" sz="1400" dirty="0">
              <a:latin typeface="Arial" panose="020B0604020202020204" pitchFamily="34" charset="0"/>
              <a:cs typeface="Arial" panose="020B0604020202020204" pitchFamily="34" charset="0"/>
            </a:endParaRPr>
          </a:p>
        </p:txBody>
      </p:sp>
      <p:sp>
        <p:nvSpPr>
          <p:cNvPr id="12" name="Rectangle 11"/>
          <p:cNvSpPr/>
          <p:nvPr/>
        </p:nvSpPr>
        <p:spPr>
          <a:xfrm>
            <a:off x="1976906" y="4572505"/>
            <a:ext cx="3567448" cy="64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4 </a:t>
            </a:r>
            <a:r>
              <a:rPr lang="en-US" sz="1400" dirty="0" err="1" smtClean="0">
                <a:latin typeface="Arial" panose="020B0604020202020204" pitchFamily="34" charset="0"/>
                <a:cs typeface="Arial" panose="020B0604020202020204" pitchFamily="34" charset="0"/>
              </a:rPr>
              <a:t>bài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vs</a:t>
            </a:r>
            <a:r>
              <a:rPr lang="en-US" sz="1400" dirty="0" smtClean="0">
                <a:latin typeface="Arial" panose="020B0604020202020204" pitchFamily="34" charset="0"/>
                <a:cs typeface="Arial" panose="020B0604020202020204" pitchFamily="34" charset="0"/>
              </a:rPr>
              <a:t> 3 </a:t>
            </a:r>
            <a:r>
              <a:rPr lang="en-US" sz="1400" dirty="0" err="1" smtClean="0">
                <a:latin typeface="Arial" panose="020B0604020202020204" pitchFamily="34" charset="0"/>
                <a:cs typeface="Arial" panose="020B0604020202020204" pitchFamily="34" charset="0"/>
              </a:rPr>
              <a:t>bài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độc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lập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1 </a:t>
            </a:r>
            <a:r>
              <a:rPr lang="en-US" sz="1400" dirty="0" err="1" smtClean="0">
                <a:latin typeface="Arial" panose="020B0604020202020204" pitchFamily="34" charset="0"/>
                <a:cs typeface="Arial" panose="020B0604020202020204" pitchFamily="34" charset="0"/>
              </a:rPr>
              <a:t>bài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tổ</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hợp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tự</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chọn</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1976906" y="5390309"/>
            <a:ext cx="3567448" cy="746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Arial" panose="020B0604020202020204" pitchFamily="34" charset="0"/>
                <a:cs typeface="Arial" panose="020B0604020202020204" pitchFamily="34" charset="0"/>
              </a:rPr>
              <a:t>Đc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chọn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cả</a:t>
            </a:r>
            <a:r>
              <a:rPr lang="en-US" sz="1400" dirty="0" smtClean="0">
                <a:latin typeface="Arial" panose="020B0604020202020204" pitchFamily="34" charset="0"/>
                <a:cs typeface="Arial" panose="020B0604020202020204" pitchFamily="34" charset="0"/>
              </a:rPr>
              <a:t> 2 </a:t>
            </a:r>
            <a:r>
              <a:rPr lang="en-US" sz="1400" dirty="0" err="1" smtClean="0">
                <a:latin typeface="Arial" panose="020B0604020202020204" pitchFamily="34" charset="0"/>
                <a:cs typeface="Arial" panose="020B0604020202020204" pitchFamily="34" charset="0"/>
              </a:rPr>
              <a:t>bài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tố</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hợp</a:t>
            </a:r>
            <a:r>
              <a:rPr lang="en-US" sz="1400" dirty="0" smtClean="0">
                <a:latin typeface="Arial" panose="020B0604020202020204" pitchFamily="34" charset="0"/>
                <a:cs typeface="Arial" panose="020B0604020202020204" pitchFamily="34" charset="0"/>
              </a:rPr>
              <a:t> , </a:t>
            </a:r>
            <a:r>
              <a:rPr lang="en-US" sz="1400" dirty="0" err="1" smtClean="0">
                <a:latin typeface="Arial" panose="020B0604020202020204" pitchFamily="34" charset="0"/>
                <a:cs typeface="Arial" panose="020B0604020202020204" pitchFamily="34" charset="0"/>
              </a:rPr>
              <a:t>điểm</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tổ</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hợp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hơn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chọn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để</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xét</a:t>
            </a:r>
            <a:r>
              <a:rPr lang="en-US" sz="1400" dirty="0" smtClean="0">
                <a:latin typeface="Arial" panose="020B0604020202020204" pitchFamily="34" charset="0"/>
                <a:cs typeface="Arial" panose="020B0604020202020204" pitchFamily="34" charset="0"/>
              </a:rPr>
              <a:t> TN</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a:stCxn id="8" idx="3"/>
            <a:endCxn id="9" idx="1"/>
          </p:cNvCxnSpPr>
          <p:nvPr/>
        </p:nvCxnSpPr>
        <p:spPr>
          <a:xfrm flipV="1">
            <a:off x="1585177" y="3574390"/>
            <a:ext cx="4883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3"/>
            <a:endCxn id="10" idx="1"/>
          </p:cNvCxnSpPr>
          <p:nvPr/>
        </p:nvCxnSpPr>
        <p:spPr>
          <a:xfrm flipV="1">
            <a:off x="3760630" y="3094407"/>
            <a:ext cx="3026535" cy="4799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3"/>
            <a:endCxn id="11" idx="1"/>
          </p:cNvCxnSpPr>
          <p:nvPr/>
        </p:nvCxnSpPr>
        <p:spPr>
          <a:xfrm>
            <a:off x="3760630" y="3574390"/>
            <a:ext cx="3026534" cy="5599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961039" y="4901661"/>
            <a:ext cx="4709374" cy="77298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err="1" smtClean="0">
                <a:latin typeface="Arial" panose="020B0604020202020204" pitchFamily="34" charset="0"/>
                <a:cs typeface="Arial" panose="020B0604020202020204" pitchFamily="34" charset="0"/>
              </a:rPr>
              <a:t>Lưu</a:t>
            </a:r>
            <a:r>
              <a:rPr lang="en-US" sz="1400" dirty="0" smtClean="0">
                <a:latin typeface="Arial" panose="020B0604020202020204" pitchFamily="34" charset="0"/>
                <a:cs typeface="Arial" panose="020B0604020202020204" pitchFamily="34" charset="0"/>
              </a:rPr>
              <a:t> ý: </a:t>
            </a:r>
            <a:r>
              <a:rPr lang="en-US" sz="1400" dirty="0" err="1" smtClean="0">
                <a:latin typeface="Arial" panose="020B0604020202020204" pitchFamily="34" charset="0"/>
                <a:cs typeface="Arial" panose="020B0604020202020204" pitchFamily="34" charset="0"/>
              </a:rPr>
              <a:t>nếu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đã</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đk</a:t>
            </a:r>
            <a:r>
              <a:rPr lang="en-US" sz="1400" dirty="0" smtClean="0">
                <a:latin typeface="Arial" panose="020B0604020202020204" pitchFamily="34" charset="0"/>
                <a:cs typeface="Arial" panose="020B0604020202020204" pitchFamily="34" charset="0"/>
              </a:rPr>
              <a:t> 2 </a:t>
            </a:r>
            <a:r>
              <a:rPr lang="en-US" sz="1400" dirty="0" err="1" smtClean="0">
                <a:latin typeface="Arial" panose="020B0604020202020204" pitchFamily="34" charset="0"/>
                <a:cs typeface="Arial" panose="020B0604020202020204" pitchFamily="34" charset="0"/>
              </a:rPr>
              <a:t>bài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tổ</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hợp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thì</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phải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đủ</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nếu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bỏ</a:t>
            </a:r>
            <a:r>
              <a:rPr lang="en-US" sz="1400" dirty="0" smtClean="0">
                <a:latin typeface="Arial" panose="020B0604020202020204" pitchFamily="34" charset="0"/>
                <a:cs typeface="Arial" panose="020B0604020202020204" pitchFamily="34" charset="0"/>
              </a:rPr>
              <a:t> 1 </a:t>
            </a:r>
            <a:r>
              <a:rPr lang="en-US" sz="1400" dirty="0" err="1" smtClean="0">
                <a:latin typeface="Arial" panose="020B0604020202020204" pitchFamily="34" charset="0"/>
                <a:cs typeface="Arial" panose="020B0604020202020204" pitchFamily="34" charset="0"/>
              </a:rPr>
              <a:t>trong</a:t>
            </a:r>
            <a:r>
              <a:rPr lang="en-US" sz="1400" dirty="0" smtClean="0">
                <a:latin typeface="Arial" panose="020B0604020202020204" pitchFamily="34" charset="0"/>
                <a:cs typeface="Arial" panose="020B0604020202020204" pitchFamily="34" charset="0"/>
              </a:rPr>
              <a:t> 2,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bị</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coi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dự</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k </a:t>
            </a:r>
            <a:r>
              <a:rPr lang="en-US" sz="1400" dirty="0" err="1" smtClean="0">
                <a:latin typeface="Arial" panose="020B0604020202020204" pitchFamily="34" charset="0"/>
                <a:cs typeface="Arial" panose="020B0604020202020204" pitchFamily="34" charset="0"/>
              </a:rPr>
              <a:t>đủ</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số</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k </a:t>
            </a:r>
            <a:r>
              <a:rPr lang="en-US" sz="1400" dirty="0" err="1" smtClean="0">
                <a:latin typeface="Arial" panose="020B0604020202020204" pitchFamily="34" charset="0"/>
                <a:cs typeface="Arial" panose="020B0604020202020204" pitchFamily="34" charset="0"/>
              </a:rPr>
              <a:t>đc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xét</a:t>
            </a:r>
            <a:r>
              <a:rPr lang="en-US" sz="1400" dirty="0" smtClean="0">
                <a:latin typeface="Arial" panose="020B0604020202020204" pitchFamily="34" charset="0"/>
                <a:cs typeface="Arial" panose="020B0604020202020204" pitchFamily="34" charset="0"/>
              </a:rPr>
              <a:t> TN</a:t>
            </a:r>
            <a:endParaRPr lang="en-US" sz="1400" dirty="0">
              <a:latin typeface="Arial" panose="020B0604020202020204" pitchFamily="34" charset="0"/>
              <a:cs typeface="Arial" panose="020B0604020202020204" pitchFamily="34" charset="0"/>
            </a:endParaRPr>
          </a:p>
        </p:txBody>
      </p:sp>
      <p:sp>
        <p:nvSpPr>
          <p:cNvPr id="26" name="Rectangle 25"/>
          <p:cNvSpPr/>
          <p:nvPr/>
        </p:nvSpPr>
        <p:spPr>
          <a:xfrm>
            <a:off x="9513461" y="2814695"/>
            <a:ext cx="2047743" cy="61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Arial" panose="020B0604020202020204" pitchFamily="34" charset="0"/>
                <a:cs typeface="Arial" panose="020B0604020202020204" pitchFamily="34" charset="0"/>
              </a:rPr>
              <a:t>Toán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Ngoại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trặc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nghiệm</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Văn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tự</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luận</a:t>
            </a:r>
            <a:endParaRPr lang="en-US" sz="1400" dirty="0">
              <a:latin typeface="Arial" panose="020B0604020202020204" pitchFamily="34" charset="0"/>
              <a:cs typeface="Arial" panose="020B0604020202020204" pitchFamily="34" charset="0"/>
            </a:endParaRPr>
          </a:p>
        </p:txBody>
      </p:sp>
      <p:cxnSp>
        <p:nvCxnSpPr>
          <p:cNvPr id="30" name="Straight Arrow Connector 29"/>
          <p:cNvCxnSpPr>
            <a:stCxn id="10" idx="3"/>
            <a:endCxn id="26" idx="1"/>
          </p:cNvCxnSpPr>
          <p:nvPr/>
        </p:nvCxnSpPr>
        <p:spPr>
          <a:xfrm>
            <a:off x="8718997" y="3094407"/>
            <a:ext cx="794464" cy="29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9" idx="1"/>
            <a:endCxn id="12" idx="1"/>
          </p:cNvCxnSpPr>
          <p:nvPr/>
        </p:nvCxnSpPr>
        <p:spPr>
          <a:xfrm rot="10800000" flipV="1">
            <a:off x="1976907" y="3574389"/>
            <a:ext cx="96591" cy="1320087"/>
          </a:xfrm>
          <a:prstGeom prst="bentConnector3">
            <a:avLst>
              <a:gd name="adj1" fmla="val 33666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308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94670"/>
            <a:ext cx="10515600" cy="600790"/>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Diện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cộng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điểm</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ưu</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tiên</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879" y="695460"/>
            <a:ext cx="9088118" cy="6163535"/>
          </a:xfrm>
          <a:prstGeom prst="rect">
            <a:avLst/>
          </a:prstGeom>
        </p:spPr>
      </p:pic>
    </p:spTree>
    <p:extLst>
      <p:ext uri="{BB962C8B-B14F-4D97-AF65-F5344CB8AC3E}">
        <p14:creationId xmlns:p14="http://schemas.microsoft.com/office/powerpoint/2010/main" val="369008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41" y="840787"/>
            <a:ext cx="11731711" cy="4516824"/>
          </a:xfrm>
          <a:prstGeom prst="rect">
            <a:avLst/>
          </a:prstGeom>
        </p:spPr>
      </p:pic>
    </p:spTree>
    <p:extLst>
      <p:ext uri="{BB962C8B-B14F-4D97-AF65-F5344CB8AC3E}">
        <p14:creationId xmlns:p14="http://schemas.microsoft.com/office/powerpoint/2010/main" val="218975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76" y="120426"/>
            <a:ext cx="5794420" cy="639427"/>
          </a:xfrm>
        </p:spPr>
        <p:txBody>
          <a:bodyPr>
            <a:noAutofit/>
          </a:bodyPr>
          <a:lstStyle/>
          <a:p>
            <a:r>
              <a:rPr lang="en-US" sz="3200" dirty="0" err="1" smtClean="0">
                <a:solidFill>
                  <a:srgbClr val="FF0000"/>
                </a:solidFill>
                <a:latin typeface="Arial" panose="020B0604020202020204" pitchFamily="34" charset="0"/>
                <a:cs typeface="Arial" panose="020B0604020202020204" pitchFamily="34" charset="0"/>
              </a:rPr>
              <a:t>Diện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cộng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điểm</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khuyến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khích</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032" y="732570"/>
            <a:ext cx="9392961" cy="5990202"/>
          </a:xfrm>
          <a:prstGeom prst="rect">
            <a:avLst/>
          </a:prstGeom>
        </p:spPr>
      </p:pic>
    </p:spTree>
    <p:extLst>
      <p:ext uri="{BB962C8B-B14F-4D97-AF65-F5344CB8AC3E}">
        <p14:creationId xmlns:p14="http://schemas.microsoft.com/office/powerpoint/2010/main" val="349999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07" y="724180"/>
            <a:ext cx="11177959" cy="4916766"/>
          </a:xfrm>
          <a:prstGeom prst="rect">
            <a:avLst/>
          </a:prstGeom>
        </p:spPr>
      </p:pic>
    </p:spTree>
    <p:extLst>
      <p:ext uri="{BB962C8B-B14F-4D97-AF65-F5344CB8AC3E}">
        <p14:creationId xmlns:p14="http://schemas.microsoft.com/office/powerpoint/2010/main" val="2060865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560" y="107549"/>
            <a:ext cx="10515600" cy="472000"/>
          </a:xfrm>
        </p:spPr>
        <p:txBody>
          <a:bodyPr>
            <a:noAutofit/>
          </a:bodyPr>
          <a:lstStyle/>
          <a:p>
            <a:r>
              <a:rPr lang="en-US" sz="3200" dirty="0" err="1" smtClean="0">
                <a:solidFill>
                  <a:srgbClr val="FF0000"/>
                </a:solidFill>
                <a:latin typeface="Arial" panose="020B0604020202020204" pitchFamily="34" charset="0"/>
                <a:cs typeface="Arial" panose="020B0604020202020204" pitchFamily="34" charset="0"/>
              </a:rPr>
              <a:t>Hệ</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tín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chỉ</a:t>
            </a:r>
            <a:endParaRPr lang="en-US" sz="3200" dirty="0">
              <a:solidFill>
                <a:srgbClr val="FF0000"/>
              </a:solidFill>
              <a:latin typeface="Arial" panose="020B0604020202020204" pitchFamily="34" charset="0"/>
              <a:cs typeface="Arial" panose="020B0604020202020204" pitchFamily="34" charset="0"/>
            </a:endParaRPr>
          </a:p>
        </p:txBody>
      </p:sp>
      <p:sp>
        <p:nvSpPr>
          <p:cNvPr id="4" name="Rectangle 3"/>
          <p:cNvSpPr/>
          <p:nvPr/>
        </p:nvSpPr>
        <p:spPr>
          <a:xfrm>
            <a:off x="2489645" y="708337"/>
            <a:ext cx="2807594" cy="1584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anose="020B0604020202020204" pitchFamily="34" charset="0"/>
                <a:cs typeface="Arial" panose="020B0604020202020204" pitchFamily="34" charset="0"/>
              </a:rPr>
              <a:t>1 </a:t>
            </a:r>
            <a:r>
              <a:rPr lang="en-US" sz="1400" dirty="0" err="1" smtClean="0">
                <a:latin typeface="Arial" panose="020B0604020202020204" pitchFamily="34" charset="0"/>
                <a:cs typeface="Arial" panose="020B0604020202020204" pitchFamily="34" charset="0"/>
              </a:rPr>
              <a:t>tín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chỉ</a:t>
            </a:r>
            <a:r>
              <a:rPr lang="en-US" sz="1400" dirty="0" smtClean="0">
                <a:latin typeface="Arial" panose="020B0604020202020204" pitchFamily="34" charset="0"/>
                <a:cs typeface="Arial" panose="020B0604020202020204" pitchFamily="34" charset="0"/>
              </a:rPr>
              <a:t> = 15 </a:t>
            </a:r>
            <a:r>
              <a:rPr lang="en-US" sz="1400" dirty="0" err="1" smtClean="0">
                <a:latin typeface="Arial" panose="020B0604020202020204" pitchFamily="34" charset="0"/>
                <a:cs typeface="Arial" panose="020B0604020202020204" pitchFamily="34" charset="0"/>
              </a:rPr>
              <a:t>tiết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học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thuyết</a:t>
            </a:r>
            <a:r>
              <a:rPr lang="en-US" sz="1400" dirty="0" smtClean="0">
                <a:latin typeface="Arial" panose="020B0604020202020204" pitchFamily="34" charset="0"/>
                <a:cs typeface="Arial" panose="020B0604020202020204" pitchFamily="34" charset="0"/>
              </a:rPr>
              <a:t> &amp;30 </a:t>
            </a:r>
            <a:r>
              <a:rPr lang="en-US" sz="1400" dirty="0" err="1" smtClean="0">
                <a:latin typeface="Arial" panose="020B0604020202020204" pitchFamily="34" charset="0"/>
                <a:cs typeface="Arial" panose="020B0604020202020204" pitchFamily="34" charset="0"/>
              </a:rPr>
              <a:t>tiết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thực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hành</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thí</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nghiệm</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hoặc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thảo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luận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trên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lớp</a:t>
            </a:r>
            <a:r>
              <a:rPr lang="en-US" sz="1400" dirty="0" smtClean="0">
                <a:latin typeface="Arial" panose="020B0604020202020204" pitchFamily="34" charset="0"/>
                <a:cs typeface="Arial" panose="020B0604020202020204" pitchFamily="34" charset="0"/>
              </a:rPr>
              <a:t> (= 60h </a:t>
            </a:r>
            <a:r>
              <a:rPr lang="en-US" sz="1400" dirty="0" err="1" smtClean="0">
                <a:latin typeface="Arial" panose="020B0604020202020204" pitchFamily="34" charset="0"/>
                <a:cs typeface="Arial" panose="020B0604020202020204" pitchFamily="34" charset="0"/>
              </a:rPr>
              <a:t>thực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tập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tại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sở</a:t>
            </a:r>
            <a:r>
              <a:rPr lang="en-US" sz="1400" dirty="0" smtClean="0">
                <a:latin typeface="Arial" panose="020B0604020202020204" pitchFamily="34" charset="0"/>
                <a:cs typeface="Arial" panose="020B0604020202020204" pitchFamily="34" charset="0"/>
              </a:rPr>
              <a:t> or 45h </a:t>
            </a:r>
            <a:r>
              <a:rPr lang="en-US" sz="1400" dirty="0" err="1" smtClean="0">
                <a:latin typeface="Arial" panose="020B0604020202020204" pitchFamily="34" charset="0"/>
                <a:cs typeface="Arial" panose="020B0604020202020204" pitchFamily="34" charset="0"/>
              </a:rPr>
              <a:t>làm</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tiểu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luận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đồ</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án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lớn</a:t>
            </a:r>
            <a:r>
              <a:rPr lang="en-US" sz="1400" dirty="0" smtClean="0">
                <a:latin typeface="Arial" panose="020B0604020202020204" pitchFamily="34" charset="0"/>
                <a:cs typeface="Arial" panose="020B0604020202020204" pitchFamily="34" charset="0"/>
              </a:rPr>
              <a:t> or </a:t>
            </a:r>
            <a:r>
              <a:rPr lang="en-US" sz="1400" dirty="0" err="1" smtClean="0">
                <a:latin typeface="Arial" panose="020B0604020202020204" pitchFamily="34" charset="0"/>
                <a:cs typeface="Arial" panose="020B0604020202020204" pitchFamily="34" charset="0"/>
              </a:rPr>
              <a:t>khóa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luận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tốt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nghiệp</a:t>
            </a:r>
            <a:endParaRPr lang="en-US" sz="1400" dirty="0">
              <a:latin typeface="Arial" panose="020B0604020202020204" pitchFamily="34" charset="0"/>
              <a:cs typeface="Arial" panose="020B0604020202020204" pitchFamily="34" charset="0"/>
            </a:endParaRPr>
          </a:p>
        </p:txBody>
      </p:sp>
      <p:sp>
        <p:nvSpPr>
          <p:cNvPr id="5" name="Rectangle 4"/>
          <p:cNvSpPr/>
          <p:nvPr/>
        </p:nvSpPr>
        <p:spPr>
          <a:xfrm>
            <a:off x="6078825" y="708336"/>
            <a:ext cx="1944709" cy="1584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anose="020B0604020202020204" pitchFamily="34" charset="0"/>
                <a:cs typeface="Arial" panose="020B0604020202020204" pitchFamily="34" charset="0"/>
              </a:rPr>
              <a:t>4 </a:t>
            </a:r>
            <a:r>
              <a:rPr lang="en-US" sz="1400" dirty="0" err="1" smtClean="0">
                <a:latin typeface="Arial" panose="020B0604020202020204" pitchFamily="34" charset="0"/>
                <a:cs typeface="Arial" panose="020B0604020202020204" pitchFamily="34" charset="0"/>
              </a:rPr>
              <a:t>năm</a:t>
            </a:r>
            <a:r>
              <a:rPr lang="en-US" sz="1400" dirty="0" smtClean="0">
                <a:latin typeface="Arial" panose="020B0604020202020204" pitchFamily="34" charset="0"/>
                <a:cs typeface="Arial" panose="020B0604020202020204" pitchFamily="34" charset="0"/>
              </a:rPr>
              <a:t> ĐH </a:t>
            </a:r>
            <a:r>
              <a:rPr lang="en-US" sz="1400" dirty="0" err="1" smtClean="0">
                <a:latin typeface="Arial" panose="020B0604020202020204" pitchFamily="34" charset="0"/>
                <a:cs typeface="Arial" panose="020B0604020202020204" pitchFamily="34" charset="0"/>
              </a:rPr>
              <a:t>trung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bình</a:t>
            </a:r>
            <a:r>
              <a:rPr lang="en-US" sz="1400" dirty="0" smtClean="0">
                <a:latin typeface="Arial" panose="020B0604020202020204" pitchFamily="34" charset="0"/>
                <a:cs typeface="Arial" panose="020B0604020202020204" pitchFamily="34" charset="0"/>
              </a:rPr>
              <a:t> 120-150 </a:t>
            </a:r>
            <a:r>
              <a:rPr lang="en-US" sz="1400" dirty="0" err="1" smtClean="0">
                <a:latin typeface="Arial" panose="020B0604020202020204" pitchFamily="34" charset="0"/>
                <a:cs typeface="Arial" panose="020B0604020202020204" pitchFamily="34" charset="0"/>
              </a:rPr>
              <a:t>chỉ</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632137" y="798489"/>
            <a:ext cx="1229396" cy="13265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Định</a:t>
            </a:r>
            <a:r>
              <a:rPr lang="en-US" dirty="0" smtClean="0"/>
              <a:t> </a:t>
            </a:r>
            <a:r>
              <a:rPr lang="en-US" dirty="0" err="1" smtClean="0"/>
              <a:t>nghĩa</a:t>
            </a:r>
            <a:endParaRPr lang="en-US" dirty="0"/>
          </a:p>
        </p:txBody>
      </p:sp>
      <p:sp>
        <p:nvSpPr>
          <p:cNvPr id="12" name="Rectangle 11"/>
          <p:cNvSpPr/>
          <p:nvPr/>
        </p:nvSpPr>
        <p:spPr>
          <a:xfrm>
            <a:off x="632137" y="2614410"/>
            <a:ext cx="1229396" cy="1043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Tính</a:t>
            </a:r>
            <a:r>
              <a:rPr lang="en-US" dirty="0" smtClean="0"/>
              <a:t> ĐTB </a:t>
            </a:r>
            <a:r>
              <a:rPr lang="en-US" dirty="0" err="1" smtClean="0"/>
              <a:t>tích</a:t>
            </a:r>
            <a:r>
              <a:rPr lang="en-US" dirty="0" smtClean="0"/>
              <a:t> </a:t>
            </a:r>
            <a:r>
              <a:rPr lang="en-US" dirty="0" err="1" smtClean="0"/>
              <a:t>lũy</a:t>
            </a: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261" y="2421224"/>
            <a:ext cx="9625604" cy="4301548"/>
          </a:xfrm>
          <a:prstGeom prst="rect">
            <a:avLst/>
          </a:prstGeom>
        </p:spPr>
      </p:pic>
    </p:spTree>
    <p:extLst>
      <p:ext uri="{BB962C8B-B14F-4D97-AF65-F5344CB8AC3E}">
        <p14:creationId xmlns:p14="http://schemas.microsoft.com/office/powerpoint/2010/main" val="60498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Cách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tính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điểm</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môn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sau</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mỗi</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học</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kì</a:t>
            </a:r>
            <a:r>
              <a:rPr lang="en-US" sz="3200" dirty="0" smtClean="0">
                <a:solidFill>
                  <a:srgbClr val="FF0000"/>
                </a:solidFill>
                <a:latin typeface="Arial" panose="020B0604020202020204" pitchFamily="34" charset="0"/>
                <a:cs typeface="Arial" panose="020B0604020202020204" pitchFamily="34" charset="0"/>
              </a:rPr>
              <a:t>:</a:t>
            </a:r>
            <a:endParaRPr lang="en-US" sz="3200" dirty="0">
              <a:solidFill>
                <a:srgbClr val="FF0000"/>
              </a:solidFill>
              <a:latin typeface="Arial" panose="020B0604020202020204" pitchFamily="34" charset="0"/>
              <a:cs typeface="Arial" panose="020B0604020202020204" pitchFamily="34" charset="0"/>
            </a:endParaRPr>
          </a:p>
        </p:txBody>
      </p:sp>
      <p:sp>
        <p:nvSpPr>
          <p:cNvPr id="3" name="Rectangle 2"/>
          <p:cNvSpPr/>
          <p:nvPr/>
        </p:nvSpPr>
        <p:spPr>
          <a:xfrm>
            <a:off x="838200" y="1690688"/>
            <a:ext cx="10097037" cy="106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Điểm</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môn</a:t>
            </a:r>
            <a:r>
              <a:rPr lang="en-US" dirty="0" smtClean="0"/>
              <a:t> </a:t>
            </a:r>
            <a:r>
              <a:rPr lang="en-US" dirty="0" err="1" smtClean="0"/>
              <a:t>học</a:t>
            </a:r>
            <a:r>
              <a:rPr lang="en-US" dirty="0" smtClean="0"/>
              <a:t> = </a:t>
            </a:r>
            <a:r>
              <a:rPr lang="en-US" dirty="0" err="1" smtClean="0"/>
              <a:t>Điểm</a:t>
            </a:r>
            <a:r>
              <a:rPr lang="en-US" dirty="0" smtClean="0"/>
              <a:t> </a:t>
            </a:r>
            <a:r>
              <a:rPr lang="en-US" dirty="0" err="1" smtClean="0"/>
              <a:t>chuyên</a:t>
            </a:r>
            <a:r>
              <a:rPr lang="en-US" dirty="0" smtClean="0"/>
              <a:t> </a:t>
            </a:r>
            <a:r>
              <a:rPr lang="en-US" dirty="0" err="1" smtClean="0"/>
              <a:t>cần</a:t>
            </a:r>
            <a:r>
              <a:rPr lang="en-US" dirty="0" smtClean="0"/>
              <a:t> *0.1 + </a:t>
            </a:r>
            <a:r>
              <a:rPr lang="en-US" dirty="0" err="1" smtClean="0"/>
              <a:t>Điểm</a:t>
            </a:r>
            <a:r>
              <a:rPr lang="en-US" dirty="0" smtClean="0"/>
              <a:t> </a:t>
            </a:r>
            <a:r>
              <a:rPr lang="en-US" dirty="0" err="1" smtClean="0"/>
              <a:t>kiểm</a:t>
            </a:r>
            <a:r>
              <a:rPr lang="en-US" dirty="0" smtClean="0"/>
              <a:t> </a:t>
            </a:r>
            <a:r>
              <a:rPr lang="en-US" dirty="0" err="1" smtClean="0"/>
              <a:t>tra</a:t>
            </a:r>
            <a:r>
              <a:rPr lang="en-US" dirty="0" smtClean="0"/>
              <a:t> </a:t>
            </a:r>
            <a:r>
              <a:rPr lang="en-US" dirty="0" err="1" smtClean="0"/>
              <a:t>giữa</a:t>
            </a:r>
            <a:r>
              <a:rPr lang="en-US" dirty="0" smtClean="0"/>
              <a:t> </a:t>
            </a:r>
            <a:r>
              <a:rPr lang="en-US" dirty="0" err="1" smtClean="0"/>
              <a:t>kì</a:t>
            </a:r>
            <a:r>
              <a:rPr lang="en-US" dirty="0" smtClean="0"/>
              <a:t> * 0.3 + </a:t>
            </a:r>
            <a:r>
              <a:rPr lang="en-US" dirty="0" err="1" smtClean="0"/>
              <a:t>Điểm</a:t>
            </a:r>
            <a:r>
              <a:rPr lang="en-US" dirty="0"/>
              <a:t> </a:t>
            </a:r>
            <a:r>
              <a:rPr lang="en-US" dirty="0" err="1" smtClean="0"/>
              <a:t>thi</a:t>
            </a:r>
            <a:r>
              <a:rPr lang="en-US" dirty="0" smtClean="0"/>
              <a:t> </a:t>
            </a:r>
            <a:r>
              <a:rPr lang="en-US" dirty="0" err="1" smtClean="0"/>
              <a:t>cuối</a:t>
            </a:r>
            <a:r>
              <a:rPr lang="en-US" dirty="0" smtClean="0"/>
              <a:t> </a:t>
            </a:r>
            <a:r>
              <a:rPr lang="en-US" dirty="0" err="1" smtClean="0"/>
              <a:t>kì</a:t>
            </a:r>
            <a:r>
              <a:rPr lang="en-US" dirty="0" smtClean="0"/>
              <a:t> *0.6</a:t>
            </a:r>
            <a:endParaRPr lang="en-US" dirty="0"/>
          </a:p>
        </p:txBody>
      </p:sp>
    </p:spTree>
    <p:extLst>
      <p:ext uri="{BB962C8B-B14F-4D97-AF65-F5344CB8AC3E}">
        <p14:creationId xmlns:p14="http://schemas.microsoft.com/office/powerpoint/2010/main" val="2824979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228" y="223458"/>
            <a:ext cx="5176234" cy="665185"/>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Đăng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ký</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khối</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lượng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học</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tập</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43" y="1037031"/>
            <a:ext cx="6554115" cy="5582429"/>
          </a:xfrm>
          <a:prstGeom prst="rect">
            <a:avLst/>
          </a:prstGeom>
        </p:spPr>
      </p:pic>
    </p:spTree>
    <p:extLst>
      <p:ext uri="{BB962C8B-B14F-4D97-AF65-F5344CB8AC3E}">
        <p14:creationId xmlns:p14="http://schemas.microsoft.com/office/powerpoint/2010/main" val="294854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748234" cy="536396"/>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Quy</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định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rút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bớt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học</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phần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đã</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đk</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đk</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học</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lại</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nghỉ</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ốm</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38" y="1014955"/>
            <a:ext cx="7758268" cy="5617665"/>
          </a:xfrm>
          <a:prstGeom prst="rect">
            <a:avLst/>
          </a:prstGeom>
        </p:spPr>
      </p:pic>
    </p:spTree>
    <p:extLst>
      <p:ext uri="{BB962C8B-B14F-4D97-AF65-F5344CB8AC3E}">
        <p14:creationId xmlns:p14="http://schemas.microsoft.com/office/powerpoint/2010/main" val="36769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Điểm</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thi</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vào</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lớp</a:t>
            </a:r>
            <a:r>
              <a:rPr lang="en-US" sz="3200" dirty="0" smtClean="0">
                <a:solidFill>
                  <a:srgbClr val="FF0000"/>
                </a:solidFill>
                <a:latin typeface="Arial" panose="020B0604020202020204" pitchFamily="34" charset="0"/>
                <a:cs typeface="Arial" panose="020B0604020202020204" pitchFamily="34" charset="0"/>
              </a:rPr>
              <a:t> 10 </a:t>
            </a:r>
            <a:endParaRPr lang="en-US" sz="3200" dirty="0">
              <a:solidFill>
                <a:srgbClr val="FF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35" y="914400"/>
            <a:ext cx="7463757" cy="57310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968" y="1463675"/>
            <a:ext cx="4675032" cy="1752845"/>
          </a:xfrm>
          <a:prstGeom prst="rect">
            <a:avLst/>
          </a:prstGeom>
        </p:spPr>
      </p:pic>
    </p:spTree>
    <p:extLst>
      <p:ext uri="{BB962C8B-B14F-4D97-AF65-F5344CB8AC3E}">
        <p14:creationId xmlns:p14="http://schemas.microsoft.com/office/powerpoint/2010/main" val="2229158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Xếp</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hạng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năm</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đào</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tạo</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và</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học</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lực</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76" y="1226091"/>
            <a:ext cx="10598983" cy="5136072"/>
          </a:xfrm>
          <a:prstGeom prst="rect">
            <a:avLst/>
          </a:prstGeom>
        </p:spPr>
      </p:pic>
    </p:spTree>
    <p:extLst>
      <p:ext uri="{BB962C8B-B14F-4D97-AF65-F5344CB8AC3E}">
        <p14:creationId xmlns:p14="http://schemas.microsoft.com/office/powerpoint/2010/main" val="1798262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Xét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điểm</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rèn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luyện</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683" y="1524941"/>
            <a:ext cx="8758322" cy="4898723"/>
          </a:xfrm>
          <a:prstGeom prst="rect">
            <a:avLst/>
          </a:prstGeom>
        </p:spPr>
      </p:pic>
    </p:spTree>
    <p:extLst>
      <p:ext uri="{BB962C8B-B14F-4D97-AF65-F5344CB8AC3E}">
        <p14:creationId xmlns:p14="http://schemas.microsoft.com/office/powerpoint/2010/main" val="1299411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Quy</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trình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xét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điểm</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rèn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luyện</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477" y="1227850"/>
            <a:ext cx="9527171" cy="5423971"/>
          </a:xfrm>
          <a:prstGeom prst="rect">
            <a:avLst/>
          </a:prstGeom>
        </p:spPr>
      </p:pic>
    </p:spTree>
    <p:extLst>
      <p:ext uri="{BB962C8B-B14F-4D97-AF65-F5344CB8AC3E}">
        <p14:creationId xmlns:p14="http://schemas.microsoft.com/office/powerpoint/2010/main" val="251370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38" y="146184"/>
            <a:ext cx="8344437" cy="459123"/>
          </a:xfrm>
        </p:spPr>
        <p:txBody>
          <a:bodyPr>
            <a:noAutofit/>
          </a:bodyPr>
          <a:lstStyle/>
          <a:p>
            <a:r>
              <a:rPr lang="en-US" sz="3200" dirty="0" err="1" smtClean="0">
                <a:solidFill>
                  <a:srgbClr val="FF0000"/>
                </a:solidFill>
                <a:latin typeface="Arial" panose="020B0604020202020204" pitchFamily="34" charset="0"/>
                <a:cs typeface="Arial" panose="020B0604020202020204" pitchFamily="34" charset="0"/>
              </a:rPr>
              <a:t>Phương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thức</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đánh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giá</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và</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cách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tính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điểm</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39" y="721217"/>
            <a:ext cx="5134692" cy="605874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597" y="721217"/>
            <a:ext cx="5106113" cy="5210902"/>
          </a:xfrm>
          <a:prstGeom prst="rect">
            <a:avLst/>
          </a:prstGeom>
        </p:spPr>
      </p:pic>
    </p:spTree>
    <p:extLst>
      <p:ext uri="{BB962C8B-B14F-4D97-AF65-F5344CB8AC3E}">
        <p14:creationId xmlns:p14="http://schemas.microsoft.com/office/powerpoint/2010/main" val="295331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530" y="94670"/>
            <a:ext cx="3527738" cy="600790"/>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Nội</a:t>
            </a:r>
            <a:r>
              <a:rPr lang="en-US" sz="3200" dirty="0" smtClean="0">
                <a:solidFill>
                  <a:srgbClr val="FF0000"/>
                </a:solidFill>
                <a:latin typeface="Arial" panose="020B0604020202020204" pitchFamily="34" charset="0"/>
                <a:cs typeface="Arial" panose="020B0604020202020204" pitchFamily="34" charset="0"/>
              </a:rPr>
              <a:t> dung </a:t>
            </a:r>
            <a:r>
              <a:rPr lang="en-US" sz="3200" dirty="0" err="1" smtClean="0">
                <a:solidFill>
                  <a:srgbClr val="FF0000"/>
                </a:solidFill>
                <a:latin typeface="Arial" panose="020B0604020202020204" pitchFamily="34" charset="0"/>
                <a:cs typeface="Arial" panose="020B0604020202020204" pitchFamily="34" charset="0"/>
              </a:rPr>
              <a:t>đánh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giá</a:t>
            </a:r>
            <a:r>
              <a:rPr lang="en-US" sz="3200" dirty="0" smtClean="0">
                <a:solidFill>
                  <a:srgbClr val="FF0000"/>
                </a:solidFill>
                <a:latin typeface="Arial" panose="020B0604020202020204" pitchFamily="34" charset="0"/>
                <a:cs typeface="Arial" panose="020B0604020202020204" pitchFamily="34" charset="0"/>
              </a:rPr>
              <a:t> </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93" y="870833"/>
            <a:ext cx="5330271" cy="571027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822" y="870833"/>
            <a:ext cx="5371709" cy="5762006"/>
          </a:xfrm>
          <a:prstGeom prst="rect">
            <a:avLst/>
          </a:prstGeom>
        </p:spPr>
      </p:pic>
    </p:spTree>
    <p:extLst>
      <p:ext uri="{BB962C8B-B14F-4D97-AF65-F5344CB8AC3E}">
        <p14:creationId xmlns:p14="http://schemas.microsoft.com/office/powerpoint/2010/main" val="776094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873" y="262095"/>
            <a:ext cx="3750972" cy="394728"/>
          </a:xfrm>
        </p:spPr>
        <p:txBody>
          <a:bodyPr>
            <a:normAutofit fontScale="90000"/>
          </a:bodyPr>
          <a:lstStyle/>
          <a:p>
            <a:r>
              <a:rPr lang="en-US" sz="3200" dirty="0" err="1">
                <a:solidFill>
                  <a:srgbClr val="FF0000"/>
                </a:solidFill>
                <a:latin typeface="Arial" panose="020B0604020202020204" pitchFamily="34" charset="0"/>
                <a:cs typeface="Arial" panose="020B0604020202020204" pitchFamily="34" charset="0"/>
              </a:rPr>
              <a:t>Nội</a:t>
            </a:r>
            <a:r>
              <a:rPr lang="en-US" sz="3200" dirty="0">
                <a:solidFill>
                  <a:srgbClr val="FF0000"/>
                </a:solidFill>
                <a:latin typeface="Arial" panose="020B0604020202020204" pitchFamily="34" charset="0"/>
                <a:cs typeface="Arial" panose="020B0604020202020204" pitchFamily="34" charset="0"/>
              </a:rPr>
              <a:t> dung </a:t>
            </a:r>
            <a:r>
              <a:rPr lang="en-US" sz="3200" dirty="0" err="1">
                <a:solidFill>
                  <a:srgbClr val="FF0000"/>
                </a:solidFill>
                <a:latin typeface="Arial" panose="020B0604020202020204" pitchFamily="34" charset="0"/>
                <a:cs typeface="Arial" panose="020B0604020202020204" pitchFamily="34" charset="0"/>
              </a:rPr>
              <a:t>đánh</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giá</a:t>
            </a:r>
            <a:r>
              <a:rPr lang="en-US" sz="3200" dirty="0">
                <a:solidFill>
                  <a:srgbClr val="FF0000"/>
                </a:solidFill>
                <a:latin typeface="Arial" panose="020B0604020202020204" pitchFamily="34" charset="0"/>
                <a:cs typeface="Arial" panose="020B0604020202020204" pitchFamily="34" charset="0"/>
              </a:rPr>
              <a:t> </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49" y="1047874"/>
            <a:ext cx="5462924" cy="294033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887" y="901522"/>
            <a:ext cx="5731099" cy="5895023"/>
          </a:xfrm>
          <a:prstGeom prst="rect">
            <a:avLst/>
          </a:prstGeom>
        </p:spPr>
      </p:pic>
    </p:spTree>
    <p:extLst>
      <p:ext uri="{BB962C8B-B14F-4D97-AF65-F5344CB8AC3E}">
        <p14:creationId xmlns:p14="http://schemas.microsoft.com/office/powerpoint/2010/main" val="274074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50" y="159063"/>
            <a:ext cx="4364865" cy="459123"/>
          </a:xfrm>
        </p:spPr>
        <p:txBody>
          <a:bodyPr>
            <a:normAutofit fontScale="90000"/>
          </a:bodyPr>
          <a:lstStyle/>
          <a:p>
            <a:r>
              <a:rPr lang="en-US" dirty="0" err="1">
                <a:solidFill>
                  <a:srgbClr val="FF0000"/>
                </a:solidFill>
                <a:latin typeface="Arial" panose="020B0604020202020204" pitchFamily="34" charset="0"/>
                <a:cs typeface="Arial" panose="020B0604020202020204" pitchFamily="34" charset="0"/>
              </a:rPr>
              <a:t>Nội</a:t>
            </a:r>
            <a:r>
              <a:rPr lang="en-US" dirty="0">
                <a:solidFill>
                  <a:srgbClr val="FF0000"/>
                </a:solidFill>
                <a:latin typeface="Arial" panose="020B0604020202020204" pitchFamily="34" charset="0"/>
                <a:cs typeface="Arial" panose="020B0604020202020204" pitchFamily="34" charset="0"/>
              </a:rPr>
              <a:t> dung </a:t>
            </a:r>
            <a:r>
              <a:rPr lang="en-US" dirty="0" err="1">
                <a:solidFill>
                  <a:srgbClr val="FF0000"/>
                </a:solidFill>
                <a:latin typeface="Arial" panose="020B0604020202020204" pitchFamily="34" charset="0"/>
                <a:cs typeface="Arial" panose="020B0604020202020204" pitchFamily="34" charset="0"/>
              </a:rPr>
              <a:t>đánh</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giá</a:t>
            </a:r>
            <a:r>
              <a:rPr lang="en-US" dirty="0">
                <a:solidFill>
                  <a:srgbClr val="FF0000"/>
                </a:solidFill>
                <a:latin typeface="Arial" panose="020B0604020202020204" pitchFamily="34" charset="0"/>
                <a:cs typeface="Arial" panose="020B0604020202020204" pitchFamily="34" charset="0"/>
              </a:rPr>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46" y="719691"/>
            <a:ext cx="5087060" cy="5977323"/>
          </a:xfrm>
          <a:prstGeom prst="rect">
            <a:avLst/>
          </a:prstGeom>
        </p:spPr>
      </p:pic>
    </p:spTree>
    <p:extLst>
      <p:ext uri="{BB962C8B-B14F-4D97-AF65-F5344CB8AC3E}">
        <p14:creationId xmlns:p14="http://schemas.microsoft.com/office/powerpoint/2010/main" val="3860433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403" y="403762"/>
            <a:ext cx="6232301" cy="536396"/>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Tiêu</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chí</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đánh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giá</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kết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quả</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học</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tập</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03" y="1239116"/>
            <a:ext cx="10887727" cy="3358642"/>
          </a:xfrm>
          <a:prstGeom prst="rect">
            <a:avLst/>
          </a:prstGeom>
        </p:spPr>
      </p:pic>
    </p:spTree>
    <p:extLst>
      <p:ext uri="{BB962C8B-B14F-4D97-AF65-F5344CB8AC3E}">
        <p14:creationId xmlns:p14="http://schemas.microsoft.com/office/powerpoint/2010/main" val="4003601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349" y="739646"/>
            <a:ext cx="1068946" cy="12621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Xếp</a:t>
            </a:r>
            <a:r>
              <a:rPr lang="en-US" dirty="0" smtClean="0"/>
              <a:t> </a:t>
            </a:r>
            <a:r>
              <a:rPr lang="en-US" dirty="0" err="1" smtClean="0"/>
              <a:t>loại</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744" y="631065"/>
            <a:ext cx="8966783" cy="3889420"/>
          </a:xfrm>
          <a:prstGeom prst="rect">
            <a:avLst/>
          </a:prstGeom>
        </p:spPr>
      </p:pic>
    </p:spTree>
    <p:extLst>
      <p:ext uri="{BB962C8B-B14F-4D97-AF65-F5344CB8AC3E}">
        <p14:creationId xmlns:p14="http://schemas.microsoft.com/office/powerpoint/2010/main" val="1797024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86" y="371378"/>
            <a:ext cx="10112822" cy="6235484"/>
          </a:xfrm>
          <a:prstGeom prst="rect">
            <a:avLst/>
          </a:prstGeom>
        </p:spPr>
      </p:pic>
    </p:spTree>
    <p:extLst>
      <p:ext uri="{BB962C8B-B14F-4D97-AF65-F5344CB8AC3E}">
        <p14:creationId xmlns:p14="http://schemas.microsoft.com/office/powerpoint/2010/main" val="266004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806" y="171942"/>
            <a:ext cx="10515600" cy="523517"/>
          </a:xfrm>
        </p:spPr>
        <p:txBody>
          <a:bodyPr>
            <a:normAutofit fontScale="90000"/>
          </a:bodyPr>
          <a:lstStyle/>
          <a:p>
            <a:r>
              <a:rPr lang="en-US" sz="3200" dirty="0" err="1" smtClean="0">
                <a:solidFill>
                  <a:srgbClr val="FF0000"/>
                </a:solidFill>
                <a:latin typeface="Arial" panose="020B0604020202020204" pitchFamily="34" charset="0"/>
                <a:cs typeface="Arial" panose="020B0604020202020204" pitchFamily="34" charset="0"/>
              </a:rPr>
              <a:t>Chế</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độ</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ưu</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tiên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và</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khuyến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khích</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10" y="808414"/>
            <a:ext cx="7039957" cy="5862842"/>
          </a:xfrm>
          <a:prstGeom prst="rect">
            <a:avLst/>
          </a:prstGeom>
        </p:spPr>
      </p:pic>
    </p:spTree>
    <p:extLst>
      <p:ext uri="{BB962C8B-B14F-4D97-AF65-F5344CB8AC3E}">
        <p14:creationId xmlns:p14="http://schemas.microsoft.com/office/powerpoint/2010/main" val="571027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65" y="377552"/>
            <a:ext cx="10407424" cy="6203552"/>
          </a:xfrm>
          <a:prstGeom prst="rect">
            <a:avLst/>
          </a:prstGeom>
        </p:spPr>
      </p:pic>
    </p:spTree>
    <p:extLst>
      <p:ext uri="{BB962C8B-B14F-4D97-AF65-F5344CB8AC3E}">
        <p14:creationId xmlns:p14="http://schemas.microsoft.com/office/powerpoint/2010/main" val="541496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096"/>
            <a:ext cx="11982762" cy="5324127"/>
          </a:xfrm>
          <a:prstGeom prst="rect">
            <a:avLst/>
          </a:prstGeom>
        </p:spPr>
      </p:pic>
    </p:spTree>
    <p:extLst>
      <p:ext uri="{BB962C8B-B14F-4D97-AF65-F5344CB8AC3E}">
        <p14:creationId xmlns:p14="http://schemas.microsoft.com/office/powerpoint/2010/main" val="3352305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1" y="197701"/>
            <a:ext cx="7005034" cy="536396"/>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Nghỉ</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học</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tạm</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thời</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và</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bị</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buộc</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thôi</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học</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04" y="887430"/>
            <a:ext cx="6544588" cy="5830114"/>
          </a:xfrm>
          <a:prstGeom prst="rect">
            <a:avLst/>
          </a:prstGeom>
        </p:spPr>
      </p:pic>
    </p:spTree>
    <p:extLst>
      <p:ext uri="{BB962C8B-B14F-4D97-AF65-F5344CB8AC3E}">
        <p14:creationId xmlns:p14="http://schemas.microsoft.com/office/powerpoint/2010/main" val="2135145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Sinh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viên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học</a:t>
            </a:r>
            <a:r>
              <a:rPr lang="en-US" sz="3200" dirty="0" smtClean="0">
                <a:solidFill>
                  <a:srgbClr val="FF0000"/>
                </a:solidFill>
                <a:latin typeface="Arial" panose="020B0604020202020204" pitchFamily="34" charset="0"/>
                <a:cs typeface="Arial" panose="020B0604020202020204" pitchFamily="34" charset="0"/>
              </a:rPr>
              <a:t> 2 </a:t>
            </a:r>
            <a:r>
              <a:rPr lang="en-US" sz="3200" dirty="0" err="1" smtClean="0">
                <a:solidFill>
                  <a:srgbClr val="FF0000"/>
                </a:solidFill>
                <a:latin typeface="Arial" panose="020B0604020202020204" pitchFamily="34" charset="0"/>
                <a:cs typeface="Arial" panose="020B0604020202020204" pitchFamily="34" charset="0"/>
              </a:rPr>
              <a:t>chương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trình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cùng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lúc</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494" y="1259964"/>
            <a:ext cx="10175835" cy="4960532"/>
          </a:xfrm>
          <a:prstGeom prst="rect">
            <a:avLst/>
          </a:prstGeom>
        </p:spPr>
      </p:pic>
    </p:spTree>
    <p:extLst>
      <p:ext uri="{BB962C8B-B14F-4D97-AF65-F5344CB8AC3E}">
        <p14:creationId xmlns:p14="http://schemas.microsoft.com/office/powerpoint/2010/main" val="1024457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65" y="171942"/>
            <a:ext cx="5292144" cy="562154"/>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Thực</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tập</a:t>
            </a:r>
            <a:r>
              <a:rPr lang="en-US" sz="3200" dirty="0" smtClean="0">
                <a:solidFill>
                  <a:srgbClr val="FF0000"/>
                </a:solidFill>
                <a:latin typeface="Arial" panose="020B0604020202020204" pitchFamily="34" charset="0"/>
                <a:cs typeface="Arial" panose="020B0604020202020204" pitchFamily="34" charset="0"/>
              </a:rPr>
              <a:t> - </a:t>
            </a:r>
            <a:r>
              <a:rPr lang="en-US" sz="3200" dirty="0" err="1" smtClean="0">
                <a:solidFill>
                  <a:srgbClr val="FF0000"/>
                </a:solidFill>
                <a:latin typeface="Arial" panose="020B0604020202020204" pitchFamily="34" charset="0"/>
                <a:cs typeface="Arial" panose="020B0604020202020204" pitchFamily="34" charset="0"/>
              </a:rPr>
              <a:t>Đồ</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án</a:t>
            </a:r>
            <a:r>
              <a:rPr lang="en-US" sz="3200" dirty="0" smtClean="0">
                <a:solidFill>
                  <a:srgbClr val="FF0000"/>
                </a:solidFill>
                <a:latin typeface="Arial" panose="020B0604020202020204" pitchFamily="34" charset="0"/>
                <a:cs typeface="Arial" panose="020B0604020202020204" pitchFamily="34" charset="0"/>
              </a:rPr>
              <a:t> - </a:t>
            </a:r>
            <a:r>
              <a:rPr lang="en-US" sz="3200" dirty="0" err="1" smtClean="0">
                <a:solidFill>
                  <a:srgbClr val="FF0000"/>
                </a:solidFill>
                <a:latin typeface="Arial" panose="020B0604020202020204" pitchFamily="34" charset="0"/>
                <a:cs typeface="Arial" panose="020B0604020202020204" pitchFamily="34" charset="0"/>
              </a:rPr>
              <a:t>Luận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văn</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42" y="848262"/>
            <a:ext cx="6535062" cy="575390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196" y="1136560"/>
            <a:ext cx="5301804" cy="949818"/>
          </a:xfrm>
          <a:prstGeom prst="rect">
            <a:avLst/>
          </a:prstGeom>
        </p:spPr>
      </p:pic>
    </p:spTree>
    <p:extLst>
      <p:ext uri="{BB962C8B-B14F-4D97-AF65-F5344CB8AC3E}">
        <p14:creationId xmlns:p14="http://schemas.microsoft.com/office/powerpoint/2010/main" val="191264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24" y="159063"/>
            <a:ext cx="10515600" cy="575033"/>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Điều</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kiện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xét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tốt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nghiệp</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và</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công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nhận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tốt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nghiệp</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32" y="908553"/>
            <a:ext cx="9409814" cy="5791714"/>
          </a:xfrm>
          <a:prstGeom prst="rect">
            <a:avLst/>
          </a:prstGeom>
        </p:spPr>
      </p:pic>
    </p:spTree>
    <p:extLst>
      <p:ext uri="{BB962C8B-B14F-4D97-AF65-F5344CB8AC3E}">
        <p14:creationId xmlns:p14="http://schemas.microsoft.com/office/powerpoint/2010/main" val="1533237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107" y="249215"/>
            <a:ext cx="3836831" cy="459123"/>
          </a:xfrm>
        </p:spPr>
        <p:txBody>
          <a:bodyPr>
            <a:normAutofit fontScale="90000"/>
          </a:bodyPr>
          <a:lstStyle/>
          <a:p>
            <a:r>
              <a:rPr lang="en-US" sz="3200" dirty="0" err="1" smtClean="0">
                <a:solidFill>
                  <a:srgbClr val="FF0000"/>
                </a:solidFill>
                <a:latin typeface="Arial" panose="020B0604020202020204" pitchFamily="34" charset="0"/>
                <a:cs typeface="Arial" panose="020B0604020202020204" pitchFamily="34" charset="0"/>
              </a:rPr>
              <a:t>Cấp</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bằng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tốt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nghiệp</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07" y="708338"/>
            <a:ext cx="7965995" cy="5962918"/>
          </a:xfrm>
          <a:prstGeom prst="rect">
            <a:avLst/>
          </a:prstGeom>
        </p:spPr>
      </p:pic>
    </p:spTree>
    <p:extLst>
      <p:ext uri="{BB962C8B-B14F-4D97-AF65-F5344CB8AC3E}">
        <p14:creationId xmlns:p14="http://schemas.microsoft.com/office/powerpoint/2010/main" val="120222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4" y="1635616"/>
            <a:ext cx="10186115" cy="4816699"/>
          </a:xfrm>
        </p:spPr>
        <p:txBody>
          <a:bodyPr>
            <a:normAutofit fontScale="90000"/>
          </a:bodyPr>
          <a:lstStyle/>
          <a:p>
            <a:r>
              <a:rPr lang="en-US" sz="2200" dirty="0" err="1" smtClean="0">
                <a:solidFill>
                  <a:srgbClr val="FF0000"/>
                </a:solidFill>
                <a:latin typeface="Arial" panose="020B0604020202020204" pitchFamily="34" charset="0"/>
                <a:cs typeface="Arial" panose="020B0604020202020204" pitchFamily="34" charset="0"/>
              </a:rPr>
              <a:t>Nguồn</a:t>
            </a:r>
            <a:r>
              <a:rPr lang="en-US" sz="2200" dirty="0" smtClean="0">
                <a:solidFill>
                  <a:srgbClr val="FF0000"/>
                </a:solidFill>
                <a:latin typeface="Arial" panose="020B0604020202020204" pitchFamily="34" charset="0"/>
                <a:cs typeface="Arial" panose="020B0604020202020204" pitchFamily="34" charset="0"/>
              </a:rPr>
              <a:t>:</a:t>
            </a:r>
            <a:r>
              <a:rPr lang="en-US" sz="3100" dirty="0" smtClean="0">
                <a:solidFill>
                  <a:srgbClr val="FF0000"/>
                </a:solidFill>
                <a:latin typeface="Arial" panose="020B0604020202020204" pitchFamily="34" charset="0"/>
                <a:cs typeface="Arial" panose="020B0604020202020204" pitchFamily="34" charset="0"/>
              </a:rPr>
              <a:t/>
            </a:r>
            <a:br>
              <a:rPr lang="en-US" sz="3100" dirty="0" smtClean="0">
                <a:solidFill>
                  <a:srgbClr val="FF0000"/>
                </a:solidFill>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1/ </a:t>
            </a:r>
            <a:r>
              <a:rPr lang="en-US" sz="1800" dirty="0" err="1" smtClean="0">
                <a:latin typeface="Arial" panose="020B0604020202020204" pitchFamily="34" charset="0"/>
                <a:cs typeface="Arial" panose="020B0604020202020204" pitchFamily="34" charset="0"/>
              </a:rPr>
              <a:t>Cách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tính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điểm</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xét</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tốt</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nghiệp</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của</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Bộ</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hlinkClick r:id="rId2"/>
              </a:rPr>
              <a:t>http://</a:t>
            </a:r>
            <a:r>
              <a:rPr lang="en-US" sz="1800" dirty="0" smtClean="0">
                <a:latin typeface="Arial" panose="020B0604020202020204" pitchFamily="34" charset="0"/>
                <a:cs typeface="Arial" panose="020B0604020202020204" pitchFamily="34" charset="0"/>
                <a:hlinkClick r:id="rId2"/>
              </a:rPr>
              <a:t>thiquocgia.vn/p/cach-tinh-diem-xet-tot-nghiep-thpt-2018-cua-bo-giao-duc-1238.html?fbclid=IwAR364l151k0Zxg1iX-LMpC2M8nar0zr9z_ANPRHABpi5UN-oxHnoDPpQxjE</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2/ </a:t>
            </a:r>
            <a:r>
              <a:rPr lang="en-US" sz="1800" dirty="0" err="1" smtClean="0">
                <a:latin typeface="Arial" panose="020B0604020202020204" pitchFamily="34" charset="0"/>
                <a:cs typeface="Arial" panose="020B0604020202020204" pitchFamily="34" charset="0"/>
              </a:rPr>
              <a:t>Cách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xếp</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loại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học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lực</a:t>
            </a:r>
            <a:r>
              <a:rPr lang="en-US" sz="1800" dirty="0">
                <a:latin typeface="Arial" panose="020B0604020202020204" pitchFamily="34" charset="0"/>
                <a:cs typeface="Arial" panose="020B0604020202020204" pitchFamily="34" charset="0"/>
              </a:rPr>
              <a:t> THPT: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hlinkClick r:id="rId3"/>
              </a:rPr>
              <a:t>https://tdkt.edu.vn/cach-xep-loai-hoc-luc-cap-3/?</a:t>
            </a:r>
            <a:r>
              <a:rPr lang="en-US" sz="1800" dirty="0" smtClean="0">
                <a:latin typeface="Arial" panose="020B0604020202020204" pitchFamily="34" charset="0"/>
                <a:cs typeface="Arial" panose="020B0604020202020204" pitchFamily="34" charset="0"/>
                <a:hlinkClick r:id="rId3"/>
              </a:rPr>
              <a:t>fbclid=IwAR2dMbga8gW4vNA3rgCS4oAFKYqmT3hFZgbAT6lqbwjb_uyuxC0zAMiiPOo</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3/ </a:t>
            </a:r>
            <a:r>
              <a:rPr lang="en-US" sz="1800" dirty="0" err="1" smtClean="0">
                <a:latin typeface="Arial" panose="020B0604020202020204" pitchFamily="34" charset="0"/>
                <a:cs typeface="Arial" panose="020B0604020202020204" pitchFamily="34" charset="0"/>
              </a:rPr>
              <a:t>Định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nghĩa</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tín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chỉ</a:t>
            </a:r>
            <a:r>
              <a:rPr lang="en-US" sz="1800" dirty="0">
                <a:latin typeface="Arial" panose="020B0604020202020204" pitchFamily="34" charset="0"/>
                <a:cs typeface="Arial" panose="020B0604020202020204" pitchFamily="34" charset="0"/>
              </a:rPr>
              <a: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hlinkClick r:id="rId4"/>
              </a:rPr>
              <a:t>https://tdkt.edu.vn/hoc-tin-chi-va-nhung-dieu-sinh-vien-can-biet/?</a:t>
            </a:r>
            <a:r>
              <a:rPr lang="en-US" sz="1800" dirty="0" smtClean="0">
                <a:latin typeface="Arial" panose="020B0604020202020204" pitchFamily="34" charset="0"/>
                <a:cs typeface="Arial" panose="020B0604020202020204" pitchFamily="34" charset="0"/>
                <a:hlinkClick r:id="rId4"/>
              </a:rPr>
              <a:t>fbclid=IwAR0IbSBTwwS69DvKO5-8HbcpFC7IGsNbRMUYRVM7xGMmE0NmDbQTiyFA2cA</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4/ </a:t>
            </a:r>
            <a:r>
              <a:rPr lang="en-US" sz="1800" dirty="0" err="1" smtClean="0">
                <a:latin typeface="Arial" panose="020B0604020202020204" pitchFamily="34" charset="0"/>
                <a:cs typeface="Arial" panose="020B0604020202020204" pitchFamily="34" charset="0"/>
              </a:rPr>
              <a:t>Cách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xếp</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loại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học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lực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theo</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tín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chỉ</a:t>
            </a:r>
            <a:r>
              <a:rPr lang="en-US" sz="1800" dirty="0">
                <a:latin typeface="Arial" panose="020B0604020202020204" pitchFamily="34" charset="0"/>
                <a:cs typeface="Arial" panose="020B0604020202020204" pitchFamily="34" charset="0"/>
              </a:rPr>
              <a: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hlinkClick r:id="rId5"/>
              </a:rPr>
              <a:t>https://tdkt.edu.vn/xep-loai-hoc-luc-dai-hoc-theo-tin-chi/?</a:t>
            </a:r>
            <a:r>
              <a:rPr lang="en-US" sz="1800" dirty="0" smtClean="0">
                <a:latin typeface="Arial" panose="020B0604020202020204" pitchFamily="34" charset="0"/>
                <a:cs typeface="Arial" panose="020B0604020202020204" pitchFamily="34" charset="0"/>
                <a:hlinkClick r:id="rId5"/>
              </a:rPr>
              <a:t>fbclid=IwAR0qZZjGf-oFh8wMPtPGpeFUesFvc7m4sLwut3Jw2kd2bOpiKDcink70s9o</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5/ </a:t>
            </a:r>
            <a:r>
              <a:rPr lang="en-US" sz="1800" dirty="0" err="1">
                <a:latin typeface="Arial" panose="020B0604020202020204" pitchFamily="34" charset="0"/>
                <a:cs typeface="Arial" panose="020B0604020202020204" pitchFamily="34" charset="0"/>
              </a:rPr>
              <a:t>T</a:t>
            </a:r>
            <a:r>
              <a:rPr lang="en-US" sz="1800" dirty="0" err="1" smtClean="0">
                <a:latin typeface="Arial" panose="020B0604020202020204" pitchFamily="34" charset="0"/>
                <a:cs typeface="Arial" panose="020B0604020202020204" pitchFamily="34" charset="0"/>
              </a:rPr>
              <a:t>hông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tư</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số</a:t>
            </a:r>
            <a:r>
              <a:rPr lang="en-US" sz="1800" dirty="0" smtClean="0">
                <a:latin typeface="Arial" panose="020B0604020202020204" pitchFamily="34" charset="0"/>
                <a:cs typeface="Arial" panose="020B0604020202020204" pitchFamily="34" charset="0"/>
              </a:rPr>
              <a:t> 58</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6/ </a:t>
            </a:r>
            <a:r>
              <a:rPr lang="en-US" sz="1800" dirty="0" err="1" smtClean="0">
                <a:latin typeface="Arial" panose="020B0604020202020204" pitchFamily="34" charset="0"/>
                <a:cs typeface="Arial" panose="020B0604020202020204" pitchFamily="34" charset="0"/>
              </a:rPr>
              <a:t>Điều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kiện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dự</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thi</a:t>
            </a:r>
            <a:r>
              <a:rPr lang="en-US" sz="1800" dirty="0">
                <a:latin typeface="Arial" panose="020B0604020202020204" pitchFamily="34" charset="0"/>
                <a:cs typeface="Arial" panose="020B0604020202020204" pitchFamily="34" charset="0"/>
              </a:rPr>
              <a:t> THPTQG-ĐH-CĐ</a:t>
            </a: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hlinkClick r:id="rId6"/>
              </a:rPr>
              <a:t>https://</a:t>
            </a:r>
            <a:r>
              <a:rPr lang="en-US" sz="1800" dirty="0" smtClean="0">
                <a:latin typeface="Arial" panose="020B0604020202020204" pitchFamily="34" charset="0"/>
                <a:cs typeface="Arial" panose="020B0604020202020204" pitchFamily="34" charset="0"/>
                <a:hlinkClick r:id="rId6"/>
              </a:rPr>
              <a:t>luyenthithptquocgia.com/hanh-kiem-nhu-the-nao-de-duoc-du-thi-thptqg-va-xet-tuyen-dh-a892.html</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7/ </a:t>
            </a:r>
            <a:r>
              <a:rPr lang="en-US" sz="1800" dirty="0" err="1" smtClean="0">
                <a:latin typeface="Arial" panose="020B0604020202020204" pitchFamily="34" charset="0"/>
                <a:cs typeface="Arial" panose="020B0604020202020204" pitchFamily="34" charset="0"/>
              </a:rPr>
              <a:t>Quy</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định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xét</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điểm</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rèn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luyện</a:t>
            </a:r>
            <a:r>
              <a:rPr lang="en-US" sz="1800" dirty="0">
                <a:latin typeface="Arial" panose="020B0604020202020204" pitchFamily="34" charset="0"/>
                <a:cs typeface="Arial" panose="020B0604020202020204" pitchFamily="34" charset="0"/>
              </a:rPr>
              <a:t> :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hlinkClick r:id="rId7"/>
              </a:rPr>
              <a:t>http://</a:t>
            </a:r>
            <a:r>
              <a:rPr lang="en-US" sz="1800" dirty="0" smtClean="0">
                <a:latin typeface="Arial" panose="020B0604020202020204" pitchFamily="34" charset="0"/>
                <a:cs typeface="Arial" panose="020B0604020202020204" pitchFamily="34" charset="0"/>
                <a:hlinkClick r:id="rId7"/>
              </a:rPr>
              <a:t>ctvc.edu.vn/vi/quy-dinh-noi-quy/danh-gia-ket-qua-ren-luyen-hoc-sinh-sinh-vien.html</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8/ </a:t>
            </a:r>
            <a:r>
              <a:rPr lang="en-US" sz="1800" dirty="0" err="1" smtClean="0">
                <a:latin typeface="Arial" panose="020B0604020202020204" pitchFamily="34" charset="0"/>
                <a:cs typeface="Arial" panose="020B0604020202020204" pitchFamily="34" charset="0"/>
              </a:rPr>
              <a:t>Quy</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chế</a:t>
            </a:r>
            <a:r>
              <a:rPr lang="en-US" sz="1800" dirty="0" smtClean="0">
                <a:latin typeface="Arial" panose="020B0604020202020204" pitchFamily="34" charset="0"/>
                <a:cs typeface="Arial" panose="020B0604020202020204" pitchFamily="34" charset="0"/>
              </a:rPr>
              <a:t> 43 </a:t>
            </a:r>
            <a:r>
              <a:rPr lang="en-US" sz="1800" dirty="0" err="1" smtClean="0">
                <a:latin typeface="Arial" panose="020B0604020202020204" pitchFamily="34" charset="0"/>
                <a:cs typeface="Arial" panose="020B0604020202020204" pitchFamily="34" charset="0"/>
              </a:rPr>
              <a:t>đào</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tạo</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tín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chỉ</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hlinkClick r:id="rId8"/>
              </a:rPr>
              <a:t>http://</a:t>
            </a:r>
            <a:r>
              <a:rPr lang="en-US" sz="1800" dirty="0" smtClean="0">
                <a:latin typeface="Arial" panose="020B0604020202020204" pitchFamily="34" charset="0"/>
                <a:cs typeface="Arial" panose="020B0604020202020204" pitchFamily="34" charset="0"/>
                <a:hlinkClick r:id="rId8"/>
              </a:rPr>
              <a:t>quanly.pdu.edu.vn/QuyChe43.aspx</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9/ </a:t>
            </a:r>
            <a:r>
              <a:rPr lang="en-US" sz="1800" dirty="0" err="1" smtClean="0">
                <a:latin typeface="Arial" panose="020B0604020202020204" pitchFamily="34" charset="0"/>
                <a:cs typeface="Arial" panose="020B0604020202020204" pitchFamily="34" charset="0"/>
              </a:rPr>
              <a:t>Quy</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định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xét</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tuyển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cấp</a:t>
            </a:r>
            <a:r>
              <a:rPr lang="en-US" sz="1800" dirty="0">
                <a:latin typeface="Arial" panose="020B0604020202020204" pitchFamily="34" charset="0"/>
                <a:cs typeface="Arial" panose="020B0604020202020204" pitchFamily="34" charset="0"/>
              </a:rPr>
              <a:t> 1&amp;2</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hlinkClick r:id="rId9"/>
              </a:rPr>
              <a:t>https://</a:t>
            </a:r>
            <a:r>
              <a:rPr lang="en-US" sz="1800" dirty="0" smtClean="0">
                <a:latin typeface="Arial" panose="020B0604020202020204" pitchFamily="34" charset="0"/>
                <a:cs typeface="Arial" panose="020B0604020202020204" pitchFamily="34" charset="0"/>
                <a:hlinkClick r:id="rId9"/>
              </a:rPr>
              <a:t>tin.tuyensinh247.com/phuong-an-tuyen-sinh-vao-lop-6-tai-tphcm-nam-2018-c21a37850.html</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4885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17478"/>
          </a:xfrm>
        </p:spPr>
        <p:txBody>
          <a:bodyPr>
            <a:normAutofit/>
          </a:bodyPr>
          <a:lstStyle/>
          <a:p>
            <a:r>
              <a:rPr lang="en-US" sz="1600" dirty="0" smtClean="0">
                <a:latin typeface="Arial" panose="020B0604020202020204" pitchFamily="34" charset="0"/>
                <a:cs typeface="Arial" panose="020B0604020202020204" pitchFamily="34" charset="0"/>
              </a:rPr>
              <a:t>10/ </a:t>
            </a:r>
            <a:r>
              <a:rPr lang="en-US" sz="1600" dirty="0" err="1" smtClean="0">
                <a:latin typeface="Arial" panose="020B0604020202020204" pitchFamily="34" charset="0"/>
                <a:cs typeface="Arial" panose="020B0604020202020204" pitchFamily="34" charset="0"/>
              </a:rPr>
              <a:t>Tính</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điểm</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xét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tuyển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vào</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lớp</a:t>
            </a:r>
            <a:r>
              <a:rPr lang="en-US" sz="1600" dirty="0">
                <a:latin typeface="Arial" panose="020B0604020202020204" pitchFamily="34" charset="0"/>
                <a:cs typeface="Arial" panose="020B0604020202020204" pitchFamily="34" charset="0"/>
              </a:rPr>
              <a:t> 10</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hlinkClick r:id="rId2"/>
              </a:rPr>
              <a:t>https://</a:t>
            </a:r>
            <a:r>
              <a:rPr lang="en-US" sz="1600" dirty="0" smtClean="0">
                <a:latin typeface="Arial" panose="020B0604020202020204" pitchFamily="34" charset="0"/>
                <a:cs typeface="Arial" panose="020B0604020202020204" pitchFamily="34" charset="0"/>
                <a:hlinkClick r:id="rId2"/>
              </a:rPr>
              <a:t>vietnammoi.vn/cong-thuc-tinh-diem-xet-tuyen-vao-lop-10-nam-2018-94736.html</a:t>
            </a:r>
            <a:r>
              <a:rPr lang="en-US" sz="1600" dirty="0" smtClean="0">
                <a:latin typeface="Arial" panose="020B0604020202020204" pitchFamily="34" charset="0"/>
                <a:cs typeface="Arial" panose="020B0604020202020204" pitchFamily="34" charset="0"/>
              </a:rPr>
              <a:t/>
            </a:r>
            <a:br>
              <a:rPr lang="en-US" sz="1600" dirty="0" smtClean="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https://blog.hocmai.vn/cach-tinh-diem-thi-vao-lop-10</a:t>
            </a:r>
            <a:r>
              <a:rPr lang="en-US" sz="1600" dirty="0" smtClean="0">
                <a:latin typeface="Arial" panose="020B0604020202020204" pitchFamily="34" charset="0"/>
                <a:cs typeface="Arial" panose="020B0604020202020204" pitchFamily="34" charset="0"/>
              </a:rPr>
              <a:t>/</a:t>
            </a:r>
            <a:br>
              <a:rPr lang="en-US" sz="1600" dirty="0" smtClean="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084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5"/>
          </a:xfrm>
        </p:spPr>
        <p:txBody>
          <a:bodyPr>
            <a:normAutofit/>
          </a:bodyPr>
          <a:lstStyle/>
          <a:p>
            <a:r>
              <a:rPr lang="en-US" sz="3200" dirty="0" err="1">
                <a:solidFill>
                  <a:srgbClr val="FF0000"/>
                </a:solidFill>
                <a:latin typeface="Arial" panose="020B0604020202020204" pitchFamily="34" charset="0"/>
                <a:cs typeface="Arial" panose="020B0604020202020204" pitchFamily="34" charset="0"/>
              </a:rPr>
              <a:t>Chế</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độ</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ưu</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tiên</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và</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khuyến</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khích</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452" y="901521"/>
            <a:ext cx="6801799" cy="5799115"/>
          </a:xfrm>
          <a:prstGeom prst="rect">
            <a:avLst/>
          </a:prstGeom>
        </p:spPr>
      </p:pic>
    </p:spTree>
    <p:extLst>
      <p:ext uri="{BB962C8B-B14F-4D97-AF65-F5344CB8AC3E}">
        <p14:creationId xmlns:p14="http://schemas.microsoft.com/office/powerpoint/2010/main" val="213539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2262"/>
            <a:ext cx="2806521" cy="420486"/>
          </a:xfrm>
        </p:spPr>
        <p:txBody>
          <a:bodyPr>
            <a:noAutofit/>
          </a:bodyPr>
          <a:lstStyle/>
          <a:p>
            <a:r>
              <a:rPr lang="en-US" sz="3200" dirty="0" err="1" smtClean="0">
                <a:solidFill>
                  <a:srgbClr val="FF0000"/>
                </a:solidFill>
                <a:latin typeface="Arial" panose="020B0604020202020204" pitchFamily="34" charset="0"/>
                <a:cs typeface="Arial" panose="020B0604020202020204" pitchFamily="34" charset="0"/>
              </a:rPr>
              <a:t>Hệ</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phổ</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thông</a:t>
            </a:r>
            <a:endParaRPr lang="en-US" sz="3200" dirty="0">
              <a:solidFill>
                <a:srgbClr val="FF0000"/>
              </a:solidFill>
              <a:latin typeface="Arial" panose="020B0604020202020204" pitchFamily="34" charset="0"/>
              <a:cs typeface="Arial" panose="020B0604020202020204" pitchFamily="34" charset="0"/>
            </a:endParaRPr>
          </a:p>
        </p:txBody>
      </p:sp>
      <p:sp>
        <p:nvSpPr>
          <p:cNvPr id="3" name="Rectangle 2"/>
          <p:cNvSpPr/>
          <p:nvPr/>
        </p:nvSpPr>
        <p:spPr>
          <a:xfrm>
            <a:off x="1784260" y="1495043"/>
            <a:ext cx="3399485" cy="1149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atin typeface="Arial" panose="020B0604020202020204" pitchFamily="34" charset="0"/>
                <a:cs typeface="Arial" panose="020B0604020202020204" pitchFamily="34" charset="0"/>
              </a:rPr>
              <a:t>Bài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kiểm</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tra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hệ</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số</a:t>
            </a:r>
            <a:endParaRPr lang="en-US" sz="1600" dirty="0" smtClean="0">
              <a:latin typeface="Arial" panose="020B0604020202020204" pitchFamily="34" charset="0"/>
              <a:cs typeface="Arial" panose="020B0604020202020204" pitchFamily="34" charset="0"/>
            </a:endParaRPr>
          </a:p>
          <a:p>
            <a:pPr algn="ctr"/>
            <a:r>
              <a:rPr lang="en-US" sz="1600" dirty="0" err="1" smtClean="0">
                <a:latin typeface="Arial" panose="020B0604020202020204" pitchFamily="34" charset="0"/>
                <a:cs typeface="Arial" panose="020B0604020202020204" pitchFamily="34" charset="0"/>
              </a:rPr>
              <a:t>Hệ</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số</a:t>
            </a:r>
            <a:r>
              <a:rPr lang="en-US" sz="1600" dirty="0" smtClean="0">
                <a:latin typeface="Arial" panose="020B0604020202020204" pitchFamily="34" charset="0"/>
                <a:cs typeface="Arial" panose="020B0604020202020204" pitchFamily="34" charset="0"/>
              </a:rPr>
              <a:t> 1: 3 </a:t>
            </a:r>
            <a:r>
              <a:rPr lang="en-US" sz="1600" dirty="0" err="1" smtClean="0">
                <a:latin typeface="Arial" panose="020B0604020202020204" pitchFamily="34" charset="0"/>
                <a:cs typeface="Arial" panose="020B0604020202020204" pitchFamily="34" charset="0"/>
              </a:rPr>
              <a:t>cột</a:t>
            </a:r>
            <a:r>
              <a:rPr lang="en-US" sz="1600" dirty="0" smtClean="0">
                <a:latin typeface="Arial" panose="020B0604020202020204" pitchFamily="34" charset="0"/>
                <a:cs typeface="Arial" panose="020B0604020202020204" pitchFamily="34" charset="0"/>
              </a:rPr>
              <a:t> 15p, 1 </a:t>
            </a:r>
            <a:r>
              <a:rPr lang="en-US" sz="1600" dirty="0" err="1" smtClean="0">
                <a:latin typeface="Arial" panose="020B0604020202020204" pitchFamily="34" charset="0"/>
                <a:cs typeface="Arial" panose="020B0604020202020204" pitchFamily="34" charset="0"/>
              </a:rPr>
              <a:t>cột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miệng</a:t>
            </a:r>
            <a:endParaRPr lang="en-US" sz="1600" dirty="0" smtClean="0">
              <a:latin typeface="Arial" panose="020B0604020202020204" pitchFamily="34" charset="0"/>
              <a:cs typeface="Arial" panose="020B0604020202020204" pitchFamily="34" charset="0"/>
            </a:endParaRPr>
          </a:p>
          <a:p>
            <a:pPr algn="ctr"/>
            <a:r>
              <a:rPr lang="en-US" sz="1600" dirty="0" err="1" smtClean="0">
                <a:latin typeface="Arial" panose="020B0604020202020204" pitchFamily="34" charset="0"/>
                <a:cs typeface="Arial" panose="020B0604020202020204" pitchFamily="34" charset="0"/>
              </a:rPr>
              <a:t>Hệ</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số</a:t>
            </a:r>
            <a:r>
              <a:rPr lang="en-US" sz="1600" dirty="0" smtClean="0">
                <a:latin typeface="Arial" panose="020B0604020202020204" pitchFamily="34" charset="0"/>
                <a:cs typeface="Arial" panose="020B0604020202020204" pitchFamily="34" charset="0"/>
              </a:rPr>
              <a:t> 2: 3 </a:t>
            </a:r>
            <a:r>
              <a:rPr lang="en-US" sz="1600" dirty="0" err="1" smtClean="0">
                <a:latin typeface="Arial" panose="020B0604020202020204" pitchFamily="34" charset="0"/>
                <a:cs typeface="Arial" panose="020B0604020202020204" pitchFamily="34" charset="0"/>
              </a:rPr>
              <a:t>cột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kiểm</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tra</a:t>
            </a:r>
            <a:r>
              <a:rPr lang="en-US" sz="1600" dirty="0" smtClean="0">
                <a:latin typeface="Arial" panose="020B0604020202020204" pitchFamily="34" charset="0"/>
                <a:cs typeface="Arial" panose="020B0604020202020204" pitchFamily="34" charset="0"/>
              </a:rPr>
              <a:t> 1 </a:t>
            </a:r>
            <a:r>
              <a:rPr lang="en-US" sz="1600" dirty="0" err="1" smtClean="0">
                <a:latin typeface="Arial" panose="020B0604020202020204" pitchFamily="34" charset="0"/>
                <a:cs typeface="Arial" panose="020B0604020202020204" pitchFamily="34" charset="0"/>
              </a:rPr>
              <a:t>tiết</a:t>
            </a:r>
            <a:endParaRPr lang="en-US" sz="1600" dirty="0" smtClean="0">
              <a:latin typeface="Arial" panose="020B0604020202020204" pitchFamily="34" charset="0"/>
              <a:cs typeface="Arial" panose="020B0604020202020204" pitchFamily="34" charset="0"/>
            </a:endParaRPr>
          </a:p>
          <a:p>
            <a:pPr algn="ctr"/>
            <a:r>
              <a:rPr lang="en-US" sz="1600" dirty="0" err="1" smtClean="0">
                <a:latin typeface="Arial" panose="020B0604020202020204" pitchFamily="34" charset="0"/>
                <a:cs typeface="Arial" panose="020B0604020202020204" pitchFamily="34" charset="0"/>
              </a:rPr>
              <a:t>Hệ</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số</a:t>
            </a:r>
            <a:r>
              <a:rPr lang="en-US" sz="1600" dirty="0" smtClean="0">
                <a:latin typeface="Arial" panose="020B0604020202020204" pitchFamily="34" charset="0"/>
                <a:cs typeface="Arial" panose="020B0604020202020204" pitchFamily="34" charset="0"/>
              </a:rPr>
              <a:t> 3 : </a:t>
            </a:r>
            <a:r>
              <a:rPr lang="en-US" sz="1600" dirty="0" err="1" smtClean="0">
                <a:latin typeface="Arial" panose="020B0604020202020204" pitchFamily="34" charset="0"/>
                <a:cs typeface="Arial" panose="020B0604020202020204" pitchFamily="34" charset="0"/>
              </a:rPr>
              <a:t>thi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học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kì</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4" name="Rectangle 3"/>
          <p:cNvSpPr/>
          <p:nvPr/>
        </p:nvSpPr>
        <p:spPr>
          <a:xfrm>
            <a:off x="5666438" y="3105924"/>
            <a:ext cx="6413226" cy="468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Arial" panose="020B0604020202020204" pitchFamily="34" charset="0"/>
                <a:cs typeface="Arial" panose="020B0604020202020204" pitchFamily="34" charset="0"/>
              </a:rPr>
              <a:t>ĐTB </a:t>
            </a:r>
            <a:r>
              <a:rPr lang="en-US" sz="1600" dirty="0" err="1" smtClean="0">
                <a:latin typeface="Arial" panose="020B0604020202020204" pitchFamily="34" charset="0"/>
                <a:cs typeface="Arial" panose="020B0604020202020204" pitchFamily="34" charset="0"/>
              </a:rPr>
              <a:t>cả</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năm</a:t>
            </a:r>
            <a:r>
              <a:rPr lang="en-US" sz="1600" dirty="0" smtClean="0">
                <a:latin typeface="Arial" panose="020B0604020202020204" pitchFamily="34" charset="0"/>
                <a:cs typeface="Arial" panose="020B0604020202020204" pitchFamily="34" charset="0"/>
              </a:rPr>
              <a:t>= TBhk1 + (TBhk2 *2)/3</a:t>
            </a:r>
            <a:endParaRPr lang="en-US" sz="1600" dirty="0">
              <a:latin typeface="Arial" panose="020B0604020202020204" pitchFamily="34" charset="0"/>
              <a:cs typeface="Arial" panose="020B0604020202020204" pitchFamily="34" charset="0"/>
            </a:endParaRPr>
          </a:p>
        </p:txBody>
      </p:sp>
      <p:sp>
        <p:nvSpPr>
          <p:cNvPr id="5" name="Rectangle 4"/>
          <p:cNvSpPr/>
          <p:nvPr/>
        </p:nvSpPr>
        <p:spPr>
          <a:xfrm>
            <a:off x="5666438" y="1791403"/>
            <a:ext cx="6406009" cy="52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Đ</a:t>
            </a:r>
            <a:r>
              <a:rPr lang="en-US" sz="1600" dirty="0" smtClean="0">
                <a:latin typeface="Arial" panose="020B0604020202020204" pitchFamily="34" charset="0"/>
                <a:cs typeface="Arial" panose="020B0604020202020204" pitchFamily="34" charset="0"/>
              </a:rPr>
              <a:t>TB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theo</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hk</a:t>
            </a:r>
            <a:r>
              <a:rPr lang="en-US" sz="1600" dirty="0" smtClean="0">
                <a:latin typeface="Arial" panose="020B0604020202020204" pitchFamily="34" charset="0"/>
                <a:cs typeface="Arial" panose="020B0604020202020204" pitchFamily="34" charset="0"/>
              </a:rPr>
              <a:t> = (4 </a:t>
            </a:r>
            <a:r>
              <a:rPr lang="en-US" sz="1600" dirty="0" err="1" smtClean="0">
                <a:latin typeface="Arial" panose="020B0604020202020204" pitchFamily="34" charset="0"/>
                <a:cs typeface="Arial" panose="020B0604020202020204" pitchFamily="34" charset="0"/>
              </a:rPr>
              <a:t>cột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hệ</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số</a:t>
            </a:r>
            <a:r>
              <a:rPr lang="en-US" sz="1600" dirty="0" smtClean="0">
                <a:latin typeface="Arial" panose="020B0604020202020204" pitchFamily="34" charset="0"/>
                <a:cs typeface="Arial" panose="020B0604020202020204" pitchFamily="34" charset="0"/>
              </a:rPr>
              <a:t> 1 + 3 </a:t>
            </a:r>
            <a:r>
              <a:rPr lang="en-US" sz="1600" dirty="0" err="1" smtClean="0">
                <a:latin typeface="Arial" panose="020B0604020202020204" pitchFamily="34" charset="0"/>
                <a:cs typeface="Arial" panose="020B0604020202020204" pitchFamily="34" charset="0"/>
              </a:rPr>
              <a:t>cột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hệ</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số</a:t>
            </a:r>
            <a:r>
              <a:rPr lang="en-US" sz="1600" dirty="0" smtClean="0">
                <a:latin typeface="Arial" panose="020B0604020202020204" pitchFamily="34" charset="0"/>
                <a:cs typeface="Arial" panose="020B0604020202020204" pitchFamily="34" charset="0"/>
              </a:rPr>
              <a:t> 2+1 </a:t>
            </a:r>
            <a:r>
              <a:rPr lang="en-US" sz="1600" dirty="0" err="1" smtClean="0">
                <a:latin typeface="Arial" panose="020B0604020202020204" pitchFamily="34" charset="0"/>
                <a:cs typeface="Arial" panose="020B0604020202020204" pitchFamily="34" charset="0"/>
              </a:rPr>
              <a:t>cột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hệ</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số</a:t>
            </a:r>
            <a:r>
              <a:rPr lang="en-US" sz="1600" dirty="0" smtClean="0">
                <a:latin typeface="Arial" panose="020B0604020202020204" pitchFamily="34" charset="0"/>
                <a:cs typeface="Arial" panose="020B0604020202020204" pitchFamily="34" charset="0"/>
              </a:rPr>
              <a:t> 3) / 13 </a:t>
            </a:r>
            <a:endParaRPr lang="en-US" sz="1600" dirty="0">
              <a:latin typeface="Arial" panose="020B0604020202020204" pitchFamily="34" charset="0"/>
              <a:cs typeface="Arial" panose="020B0604020202020204" pitchFamily="34" charset="0"/>
            </a:endParaRPr>
          </a:p>
        </p:txBody>
      </p:sp>
      <p:sp>
        <p:nvSpPr>
          <p:cNvPr id="9" name="Rectangle 8"/>
          <p:cNvSpPr/>
          <p:nvPr/>
        </p:nvSpPr>
        <p:spPr>
          <a:xfrm>
            <a:off x="176839" y="4440097"/>
            <a:ext cx="1113487" cy="157880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Xếp</a:t>
            </a:r>
            <a:r>
              <a:rPr lang="en-US" dirty="0" smtClean="0"/>
              <a:t> </a:t>
            </a:r>
            <a:r>
              <a:rPr lang="en-US" dirty="0" err="1" smtClean="0"/>
              <a:t>loại</a:t>
            </a:r>
            <a:endParaRPr lang="en-US" dirty="0"/>
          </a:p>
        </p:txBody>
      </p:sp>
      <p:sp>
        <p:nvSpPr>
          <p:cNvPr id="10" name="Rectangle 9"/>
          <p:cNvSpPr/>
          <p:nvPr/>
        </p:nvSpPr>
        <p:spPr>
          <a:xfrm>
            <a:off x="331934" y="1501327"/>
            <a:ext cx="1074588" cy="113726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điểm</a:t>
            </a:r>
            <a:endParaRPr lang="en-US" dirty="0">
              <a:latin typeface="Arial" panose="020B0604020202020204" pitchFamily="34" charset="0"/>
              <a:cs typeface="Arial" panose="020B0604020202020204" pitchFamily="34" charset="0"/>
            </a:endParaRPr>
          </a:p>
        </p:txBody>
      </p:sp>
      <p:sp>
        <p:nvSpPr>
          <p:cNvPr id="16" name="Rectangle 15"/>
          <p:cNvSpPr/>
          <p:nvPr/>
        </p:nvSpPr>
        <p:spPr>
          <a:xfrm>
            <a:off x="1406522" y="4282859"/>
            <a:ext cx="2643689" cy="1893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G</a:t>
            </a:r>
            <a:r>
              <a:rPr lang="en-US" sz="1600" dirty="0" err="1" smtClean="0">
                <a:latin typeface="Arial" panose="020B0604020202020204" pitchFamily="34" charset="0"/>
                <a:cs typeface="Arial" panose="020B0604020202020204" pitchFamily="34" charset="0"/>
              </a:rPr>
              <a:t>iỏi</a:t>
            </a:r>
            <a:r>
              <a:rPr lang="en-US" sz="1600" dirty="0" smtClean="0">
                <a:latin typeface="Arial" panose="020B0604020202020204" pitchFamily="34" charset="0"/>
                <a:cs typeface="Arial" panose="020B0604020202020204" pitchFamily="34" charset="0"/>
              </a:rPr>
              <a:t>: TB </a:t>
            </a:r>
            <a:r>
              <a:rPr lang="en-US" sz="1600" dirty="0" err="1" smtClean="0">
                <a:latin typeface="Arial" panose="020B0604020202020204" pitchFamily="34" charset="0"/>
                <a:cs typeface="Arial" panose="020B0604020202020204" pitchFamily="34" charset="0"/>
              </a:rPr>
              <a:t>các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từ</a:t>
            </a:r>
            <a:r>
              <a:rPr lang="en-US" sz="1600" dirty="0" smtClean="0">
                <a:latin typeface="Arial" panose="020B0604020202020204" pitchFamily="34" charset="0"/>
                <a:cs typeface="Arial" panose="020B0604020202020204" pitchFamily="34" charset="0"/>
              </a:rPr>
              <a:t> 8.0 </a:t>
            </a:r>
            <a:r>
              <a:rPr lang="en-US" sz="1600" dirty="0" err="1" smtClean="0">
                <a:latin typeface="Arial" panose="020B0604020202020204" pitchFamily="34" charset="0"/>
                <a:cs typeface="Arial" panose="020B0604020202020204" pitchFamily="34" charset="0"/>
              </a:rPr>
              <a:t>trở</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lên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không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có</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nào</a:t>
            </a:r>
            <a:r>
              <a:rPr lang="en-US" sz="1600" dirty="0" smtClean="0">
                <a:latin typeface="Arial" panose="020B0604020202020204" pitchFamily="34" charset="0"/>
                <a:cs typeface="Arial" panose="020B0604020202020204" pitchFamily="34" charset="0"/>
              </a:rPr>
              <a:t> &lt;6.5, 1 </a:t>
            </a:r>
            <a:r>
              <a:rPr lang="en-US" sz="1600" dirty="0" err="1" smtClean="0">
                <a:latin typeface="Arial" panose="020B0604020202020204" pitchFamily="34" charset="0"/>
                <a:cs typeface="Arial" panose="020B0604020202020204" pitchFamily="34" charset="0"/>
              </a:rPr>
              <a:t>trong</a:t>
            </a:r>
            <a:r>
              <a:rPr lang="en-US" sz="1600" dirty="0" smtClean="0">
                <a:latin typeface="Arial" panose="020B0604020202020204" pitchFamily="34" charset="0"/>
                <a:cs typeface="Arial" panose="020B0604020202020204" pitchFamily="34" charset="0"/>
              </a:rPr>
              <a:t> 2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toán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hoặc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văn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từ</a:t>
            </a:r>
            <a:r>
              <a:rPr lang="en-US" sz="1600" dirty="0" smtClean="0">
                <a:latin typeface="Arial" panose="020B0604020202020204" pitchFamily="34" charset="0"/>
                <a:cs typeface="Arial" panose="020B0604020202020204" pitchFamily="34" charset="0"/>
              </a:rPr>
              <a:t> 8.0 </a:t>
            </a:r>
            <a:r>
              <a:rPr lang="en-US" sz="1600" dirty="0" err="1" smtClean="0">
                <a:latin typeface="Arial" panose="020B0604020202020204" pitchFamily="34" charset="0"/>
                <a:cs typeface="Arial" panose="020B0604020202020204" pitchFamily="34" charset="0"/>
              </a:rPr>
              <a:t>trở</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lên</a:t>
            </a:r>
            <a:r>
              <a:rPr lang="en-US" sz="1600" dirty="0" smtClean="0">
                <a:latin typeface="Arial" panose="020B0604020202020204" pitchFamily="34" charset="0"/>
                <a:cs typeface="Arial" panose="020B0604020202020204" pitchFamily="34" charset="0"/>
              </a:rPr>
              <a:t> ( </a:t>
            </a:r>
            <a:r>
              <a:rPr lang="en-US" sz="1600" dirty="0" err="1" smtClean="0">
                <a:latin typeface="Arial" panose="020B0604020202020204" pitchFamily="34" charset="0"/>
                <a:cs typeface="Arial" panose="020B0604020202020204" pitchFamily="34" charset="0"/>
              </a:rPr>
              <a:t>hs</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chuyên</a:t>
            </a:r>
            <a:r>
              <a:rPr lang="en-US" sz="1600" dirty="0" smtClean="0">
                <a:latin typeface="Arial" panose="020B0604020202020204" pitchFamily="34" charset="0"/>
                <a:cs typeface="Arial" panose="020B0604020202020204" pitchFamily="34" charset="0"/>
              </a:rPr>
              <a:t> đ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chuyên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trên</a:t>
            </a:r>
            <a:r>
              <a:rPr lang="en-US" sz="1600" dirty="0" smtClean="0">
                <a:latin typeface="Arial" panose="020B0604020202020204" pitchFamily="34" charset="0"/>
                <a:cs typeface="Arial" panose="020B0604020202020204" pitchFamily="34" charset="0"/>
              </a:rPr>
              <a:t> 8.0), </a:t>
            </a:r>
            <a:r>
              <a:rPr lang="en-US" sz="1600" dirty="0" err="1" smtClean="0">
                <a:latin typeface="Arial" panose="020B0604020202020204" pitchFamily="34" charset="0"/>
                <a:cs typeface="Arial" panose="020B0604020202020204" pitchFamily="34" charset="0"/>
              </a:rPr>
              <a:t>các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có</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nhận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xét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đánh</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giá</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phải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đạt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loại</a:t>
            </a:r>
            <a:r>
              <a:rPr lang="en-US" sz="1600" dirty="0" smtClean="0">
                <a:latin typeface="Arial" panose="020B0604020202020204" pitchFamily="34" charset="0"/>
                <a:cs typeface="Arial" panose="020B0604020202020204" pitchFamily="34" charset="0"/>
              </a:rPr>
              <a:t> ĐẠT</a:t>
            </a:r>
            <a:endParaRPr lang="en-US" sz="1600" dirty="0">
              <a:latin typeface="Arial" panose="020B0604020202020204" pitchFamily="34" charset="0"/>
              <a:cs typeface="Arial" panose="020B0604020202020204" pitchFamily="34" charset="0"/>
            </a:endParaRPr>
          </a:p>
        </p:txBody>
      </p:sp>
      <p:sp>
        <p:nvSpPr>
          <p:cNvPr id="17" name="Rectangle 16"/>
          <p:cNvSpPr/>
          <p:nvPr/>
        </p:nvSpPr>
        <p:spPr>
          <a:xfrm>
            <a:off x="4166407" y="4282857"/>
            <a:ext cx="2717708" cy="1893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latin typeface="Arial" panose="020B0604020202020204" pitchFamily="34" charset="0"/>
              <a:cs typeface="Arial" panose="020B0604020202020204" pitchFamily="34" charset="0"/>
            </a:endParaRPr>
          </a:p>
          <a:p>
            <a:pPr algn="ctr"/>
            <a:r>
              <a:rPr lang="en-US" sz="1600" dirty="0" err="1" smtClean="0">
                <a:latin typeface="Arial" panose="020B0604020202020204" pitchFamily="34" charset="0"/>
                <a:cs typeface="Arial" panose="020B0604020202020204" pitchFamily="34" charset="0"/>
              </a:rPr>
              <a:t>Khá</a:t>
            </a:r>
            <a:r>
              <a:rPr lang="en-US" sz="1600" dirty="0" smtClean="0">
                <a:latin typeface="Arial" panose="020B0604020202020204" pitchFamily="34" charset="0"/>
                <a:cs typeface="Arial" panose="020B0604020202020204" pitchFamily="34" charset="0"/>
              </a:rPr>
              <a:t>: ĐTB </a:t>
            </a:r>
            <a:r>
              <a:rPr lang="en-US" sz="1600" dirty="0" err="1" smtClean="0">
                <a:latin typeface="Arial" panose="020B0604020202020204" pitchFamily="34" charset="0"/>
                <a:cs typeface="Arial" panose="020B0604020202020204" pitchFamily="34" charset="0"/>
              </a:rPr>
              <a:t>các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6.5 </a:t>
            </a:r>
            <a:r>
              <a:rPr lang="en-US" sz="1600" dirty="0" err="1" smtClean="0">
                <a:latin typeface="Arial" panose="020B0604020202020204" pitchFamily="34" charset="0"/>
                <a:cs typeface="Arial" panose="020B0604020202020204" pitchFamily="34" charset="0"/>
              </a:rPr>
              <a:t>trở</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lên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toán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hoặc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văn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từ</a:t>
            </a:r>
            <a:r>
              <a:rPr lang="en-US" sz="1600" dirty="0" smtClean="0">
                <a:latin typeface="Arial" panose="020B0604020202020204" pitchFamily="34" charset="0"/>
                <a:cs typeface="Arial" panose="020B0604020202020204" pitchFamily="34" charset="0"/>
              </a:rPr>
              <a:t> 6.5 </a:t>
            </a:r>
            <a:r>
              <a:rPr lang="en-US" sz="1600" dirty="0" err="1" smtClean="0">
                <a:latin typeface="Arial" panose="020B0604020202020204" pitchFamily="34" charset="0"/>
                <a:cs typeface="Arial" panose="020B0604020202020204" pitchFamily="34" charset="0"/>
              </a:rPr>
              <a:t>trở</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lên</a:t>
            </a:r>
            <a:r>
              <a:rPr lang="en-US" sz="1600" dirty="0" smtClean="0">
                <a:latin typeface="Arial" panose="020B0604020202020204" pitchFamily="34" charset="0"/>
                <a:cs typeface="Arial" panose="020B0604020202020204" pitchFamily="34" charset="0"/>
              </a:rPr>
              <a:t>, k </a:t>
            </a:r>
            <a:r>
              <a:rPr lang="en-US" sz="1600" dirty="0" err="1" smtClean="0">
                <a:latin typeface="Arial" panose="020B0604020202020204" pitchFamily="34" charset="0"/>
                <a:cs typeface="Arial" panose="020B0604020202020204" pitchFamily="34" charset="0"/>
              </a:rPr>
              <a:t>có</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nào</a:t>
            </a:r>
            <a:r>
              <a:rPr lang="en-US" sz="1600" dirty="0" smtClean="0">
                <a:latin typeface="Arial" panose="020B0604020202020204" pitchFamily="34" charset="0"/>
                <a:cs typeface="Arial" panose="020B0604020202020204" pitchFamily="34" charset="0"/>
              </a:rPr>
              <a:t> ĐTB </a:t>
            </a:r>
            <a:r>
              <a:rPr lang="en-US" sz="1600" dirty="0" err="1" smtClean="0">
                <a:latin typeface="Arial" panose="020B0604020202020204" pitchFamily="34" charset="0"/>
                <a:cs typeface="Arial" panose="020B0604020202020204" pitchFamily="34" charset="0"/>
              </a:rPr>
              <a:t>dưới</a:t>
            </a:r>
            <a:r>
              <a:rPr lang="en-US" sz="1600" dirty="0" smtClean="0">
                <a:latin typeface="Arial" panose="020B0604020202020204" pitchFamily="34" charset="0"/>
                <a:cs typeface="Arial" panose="020B0604020202020204" pitchFamily="34" charset="0"/>
              </a:rPr>
              <a:t> 5.0 (</a:t>
            </a:r>
            <a:r>
              <a:rPr lang="en-US" sz="1600" dirty="0" err="1" smtClean="0">
                <a:latin typeface="Arial" panose="020B0604020202020204" pitchFamily="34" charset="0"/>
                <a:cs typeface="Arial" panose="020B0604020202020204" pitchFamily="34" charset="0"/>
              </a:rPr>
              <a:t>hs</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chuyên</a:t>
            </a:r>
            <a:r>
              <a:rPr lang="en-US" sz="1600" dirty="0" smtClean="0">
                <a:latin typeface="Arial" panose="020B0604020202020204" pitchFamily="34" charset="0"/>
                <a:cs typeface="Arial" panose="020B0604020202020204" pitchFamily="34" charset="0"/>
              </a:rPr>
              <a:t> đ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chuyên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từ</a:t>
            </a:r>
            <a:r>
              <a:rPr lang="en-US" sz="1600" dirty="0" smtClean="0">
                <a:latin typeface="Arial" panose="020B0604020202020204" pitchFamily="34" charset="0"/>
                <a:cs typeface="Arial" panose="020B0604020202020204" pitchFamily="34" charset="0"/>
              </a:rPr>
              <a:t> 6.5 </a:t>
            </a:r>
            <a:r>
              <a:rPr lang="en-US" sz="1600" dirty="0" err="1" smtClean="0">
                <a:latin typeface="Arial" panose="020B0604020202020204" pitchFamily="34" charset="0"/>
                <a:cs typeface="Arial" panose="020B0604020202020204" pitchFamily="34" charset="0"/>
              </a:rPr>
              <a:t>trở</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lên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các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có</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nhận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xét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đánh</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giá</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phải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đạt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loại</a:t>
            </a:r>
            <a:r>
              <a:rPr lang="en-US" sz="1600" dirty="0" smtClean="0">
                <a:latin typeface="Arial" panose="020B0604020202020204" pitchFamily="34" charset="0"/>
                <a:cs typeface="Arial" panose="020B0604020202020204" pitchFamily="34" charset="0"/>
              </a:rPr>
              <a:t> ĐẠT</a:t>
            </a:r>
          </a:p>
          <a:p>
            <a:pPr algn="ctr"/>
            <a:endParaRPr lang="en-US" sz="1600" dirty="0">
              <a:latin typeface="Arial" panose="020B0604020202020204" pitchFamily="34" charset="0"/>
              <a:cs typeface="Arial" panose="020B0604020202020204" pitchFamily="34" charset="0"/>
            </a:endParaRPr>
          </a:p>
        </p:txBody>
      </p:sp>
      <p:sp>
        <p:nvSpPr>
          <p:cNvPr id="18" name="Rectangle 17"/>
          <p:cNvSpPr/>
          <p:nvPr/>
        </p:nvSpPr>
        <p:spPr>
          <a:xfrm>
            <a:off x="9991477" y="4287325"/>
            <a:ext cx="2088187" cy="1893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atin typeface="Arial" panose="020B0604020202020204" pitchFamily="34" charset="0"/>
                <a:cs typeface="Arial" panose="020B0604020202020204" pitchFamily="34" charset="0"/>
              </a:rPr>
              <a:t>Yếu</a:t>
            </a:r>
            <a:r>
              <a:rPr lang="en-US" sz="1600" dirty="0" smtClean="0">
                <a:latin typeface="Arial" panose="020B0604020202020204" pitchFamily="34" charset="0"/>
                <a:cs typeface="Arial" panose="020B0604020202020204" pitchFamily="34" charset="0"/>
              </a:rPr>
              <a:t>: ĐTB </a:t>
            </a:r>
            <a:r>
              <a:rPr lang="en-US" sz="1600" dirty="0" err="1" smtClean="0">
                <a:latin typeface="Arial" panose="020B0604020202020204" pitchFamily="34" charset="0"/>
                <a:cs typeface="Arial" panose="020B0604020202020204" pitchFamily="34" charset="0"/>
              </a:rPr>
              <a:t>các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từ</a:t>
            </a:r>
            <a:r>
              <a:rPr lang="en-US" sz="1600" dirty="0" smtClean="0">
                <a:latin typeface="Arial" panose="020B0604020202020204" pitchFamily="34" charset="0"/>
                <a:cs typeface="Arial" panose="020B0604020202020204" pitchFamily="34" charset="0"/>
              </a:rPr>
              <a:t> 3.5 </a:t>
            </a:r>
            <a:r>
              <a:rPr lang="en-US" sz="1600" dirty="0" err="1" smtClean="0">
                <a:latin typeface="Arial" panose="020B0604020202020204" pitchFamily="34" charset="0"/>
                <a:cs typeface="Arial" panose="020B0604020202020204" pitchFamily="34" charset="0"/>
              </a:rPr>
              <a:t>trở</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lên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và</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không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có</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nào</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có</a:t>
            </a:r>
            <a:r>
              <a:rPr lang="en-US" sz="1600" dirty="0" smtClean="0">
                <a:latin typeface="Arial" panose="020B0604020202020204" pitchFamily="34" charset="0"/>
                <a:cs typeface="Arial" panose="020B0604020202020204" pitchFamily="34" charset="0"/>
              </a:rPr>
              <a:t> ĐTB &lt;2</a:t>
            </a:r>
          </a:p>
          <a:p>
            <a:pPr algn="ctr"/>
            <a:r>
              <a:rPr lang="en-US" sz="1600" dirty="0" err="1" smtClean="0">
                <a:latin typeface="Arial" panose="020B0604020202020204" pitchFamily="34" charset="0"/>
                <a:cs typeface="Arial" panose="020B0604020202020204" pitchFamily="34" charset="0"/>
              </a:rPr>
              <a:t>Kém</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các</a:t>
            </a:r>
            <a:r>
              <a:rPr lang="en-US" sz="1600" dirty="0" smtClean="0">
                <a:latin typeface="Arial" panose="020B0604020202020204" pitchFamily="34" charset="0"/>
                <a:cs typeface="Arial" panose="020B0604020202020204" pitchFamily="34" charset="0"/>
              </a:rPr>
              <a:t> case </a:t>
            </a:r>
            <a:r>
              <a:rPr lang="en-US" sz="1600" dirty="0" err="1" smtClean="0">
                <a:latin typeface="Arial" panose="020B0604020202020204" pitchFamily="34" charset="0"/>
                <a:cs typeface="Arial" panose="020B0604020202020204" pitchFamily="34" charset="0"/>
              </a:rPr>
              <a:t>còn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lại</a:t>
            </a:r>
            <a:endParaRPr lang="en-US" sz="1600" dirty="0">
              <a:latin typeface="Arial" panose="020B0604020202020204" pitchFamily="34" charset="0"/>
              <a:cs typeface="Arial" panose="020B0604020202020204" pitchFamily="34" charset="0"/>
            </a:endParaRPr>
          </a:p>
        </p:txBody>
      </p:sp>
      <p:sp>
        <p:nvSpPr>
          <p:cNvPr id="19" name="Rectangle 18"/>
          <p:cNvSpPr/>
          <p:nvPr/>
        </p:nvSpPr>
        <p:spPr>
          <a:xfrm>
            <a:off x="7000311" y="4282857"/>
            <a:ext cx="2874970" cy="1893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latin typeface="Arial" panose="020B0604020202020204" pitchFamily="34" charset="0"/>
              <a:cs typeface="Arial" panose="020B0604020202020204" pitchFamily="34" charset="0"/>
            </a:endParaRPr>
          </a:p>
          <a:p>
            <a:pPr algn="ctr"/>
            <a:r>
              <a:rPr lang="en-US" sz="1600" dirty="0" err="1" smtClean="0">
                <a:latin typeface="Arial" panose="020B0604020202020204" pitchFamily="34" charset="0"/>
                <a:cs typeface="Arial" panose="020B0604020202020204" pitchFamily="34" charset="0"/>
              </a:rPr>
              <a:t>Trung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bình</a:t>
            </a:r>
            <a:r>
              <a:rPr lang="en-US" sz="1600" dirty="0" smtClean="0">
                <a:latin typeface="Arial" panose="020B0604020202020204" pitchFamily="34" charset="0"/>
                <a:cs typeface="Arial" panose="020B0604020202020204" pitchFamily="34" charset="0"/>
              </a:rPr>
              <a:t>: ĐTB </a:t>
            </a:r>
            <a:r>
              <a:rPr lang="en-US" sz="1600" dirty="0" err="1" smtClean="0">
                <a:latin typeface="Arial" panose="020B0604020202020204" pitchFamily="34" charset="0"/>
                <a:cs typeface="Arial" panose="020B0604020202020204" pitchFamily="34" charset="0"/>
              </a:rPr>
              <a:t>các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5.0 </a:t>
            </a:r>
            <a:r>
              <a:rPr lang="en-US" sz="1600" dirty="0" err="1" smtClean="0">
                <a:latin typeface="Arial" panose="020B0604020202020204" pitchFamily="34" charset="0"/>
                <a:cs typeface="Arial" panose="020B0604020202020204" pitchFamily="34" charset="0"/>
              </a:rPr>
              <a:t>trở</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lên</a:t>
            </a:r>
            <a:r>
              <a:rPr lang="en-US" sz="1600" dirty="0" smtClean="0">
                <a:latin typeface="Arial" panose="020B0604020202020204" pitchFamily="34" charset="0"/>
                <a:cs typeface="Arial" panose="020B0604020202020204" pitchFamily="34" charset="0"/>
              </a:rPr>
              <a:t>, 1 </a:t>
            </a:r>
            <a:r>
              <a:rPr lang="en-US" sz="1600" dirty="0" err="1" smtClean="0">
                <a:latin typeface="Arial" panose="020B0604020202020204" pitchFamily="34" charset="0"/>
                <a:cs typeface="Arial" panose="020B0604020202020204" pitchFamily="34" charset="0"/>
              </a:rPr>
              <a:t>trong</a:t>
            </a:r>
            <a:r>
              <a:rPr lang="en-US" sz="1600" dirty="0" smtClean="0">
                <a:latin typeface="Arial" panose="020B0604020202020204" pitchFamily="34" charset="0"/>
                <a:cs typeface="Arial" panose="020B0604020202020204" pitchFamily="34" charset="0"/>
              </a:rPr>
              <a:t> 2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toán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hoặc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văn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từ</a:t>
            </a:r>
            <a:r>
              <a:rPr lang="en-US" sz="1600" dirty="0" smtClean="0">
                <a:latin typeface="Arial" panose="020B0604020202020204" pitchFamily="34" charset="0"/>
                <a:cs typeface="Arial" panose="020B0604020202020204" pitchFamily="34" charset="0"/>
              </a:rPr>
              <a:t> 5.0 </a:t>
            </a:r>
            <a:r>
              <a:rPr lang="en-US" sz="1600" dirty="0" err="1" smtClean="0">
                <a:latin typeface="Arial" panose="020B0604020202020204" pitchFamily="34" charset="0"/>
                <a:cs typeface="Arial" panose="020B0604020202020204" pitchFamily="34" charset="0"/>
              </a:rPr>
              <a:t>trở</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lên</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hs</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chuyên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thì</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điểm</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chuyên</a:t>
            </a:r>
            <a:r>
              <a:rPr lang="en-US" sz="1600" dirty="0" smtClean="0">
                <a:latin typeface="Arial" panose="020B0604020202020204" pitchFamily="34" charset="0"/>
                <a:cs typeface="Arial" panose="020B0604020202020204" pitchFamily="34" charset="0"/>
              </a:rPr>
              <a:t> 5.0 </a:t>
            </a:r>
            <a:r>
              <a:rPr lang="en-US" sz="1600" dirty="0" err="1" smtClean="0">
                <a:latin typeface="Arial" panose="020B0604020202020204" pitchFamily="34" charset="0"/>
                <a:cs typeface="Arial" panose="020B0604020202020204" pitchFamily="34" charset="0"/>
              </a:rPr>
              <a:t>trở</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lên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các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có</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nhận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xét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đánh</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giá</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phải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đạt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loại</a:t>
            </a:r>
            <a:r>
              <a:rPr lang="en-US" sz="1600" dirty="0" smtClean="0">
                <a:latin typeface="Arial" panose="020B0604020202020204" pitchFamily="34" charset="0"/>
                <a:cs typeface="Arial" panose="020B0604020202020204" pitchFamily="34" charset="0"/>
              </a:rPr>
              <a:t> ĐẠT</a:t>
            </a:r>
          </a:p>
          <a:p>
            <a:pPr algn="ctr"/>
            <a:endParaRPr lang="en-US" dirty="0"/>
          </a:p>
        </p:txBody>
      </p:sp>
      <p:cxnSp>
        <p:nvCxnSpPr>
          <p:cNvPr id="26" name="Straight Arrow Connector 25"/>
          <p:cNvCxnSpPr>
            <a:stCxn id="10" idx="3"/>
            <a:endCxn id="3" idx="1"/>
          </p:cNvCxnSpPr>
          <p:nvPr/>
        </p:nvCxnSpPr>
        <p:spPr>
          <a:xfrm>
            <a:off x="1406522" y="2069959"/>
            <a:ext cx="377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3"/>
            <a:endCxn id="5" idx="1"/>
          </p:cNvCxnSpPr>
          <p:nvPr/>
        </p:nvCxnSpPr>
        <p:spPr>
          <a:xfrm flipV="1">
            <a:off x="5183745" y="2055420"/>
            <a:ext cx="482693" cy="145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666438" y="973323"/>
            <a:ext cx="6406009" cy="55962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smtClean="0">
                <a:latin typeface="Arial" panose="020B0604020202020204" pitchFamily="34" charset="0"/>
                <a:cs typeface="Arial" panose="020B0604020202020204" pitchFamily="34" charset="0"/>
              </a:rPr>
              <a:t>CTTQ = </a:t>
            </a:r>
            <a:r>
              <a:rPr lang="en-US" sz="1600" dirty="0" err="1">
                <a:latin typeface="Arial" panose="020B0604020202020204" pitchFamily="34" charset="0"/>
                <a:cs typeface="Arial" panose="020B0604020202020204" pitchFamily="34" charset="0"/>
              </a:rPr>
              <a:t>Điểm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miệng</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Điểm</a:t>
            </a:r>
            <a:r>
              <a:rPr lang="en-US" sz="1600" dirty="0">
                <a:latin typeface="Arial" panose="020B0604020202020204" pitchFamily="34" charset="0"/>
                <a:cs typeface="Arial" panose="020B0604020202020204" pitchFamily="34" charset="0"/>
              </a:rPr>
              <a:t> 15 </a:t>
            </a:r>
            <a:r>
              <a:rPr lang="en-US" sz="1600" dirty="0" err="1">
                <a:latin typeface="Arial" panose="020B0604020202020204" pitchFamily="34" charset="0"/>
                <a:cs typeface="Arial" panose="020B0604020202020204" pitchFamily="34" charset="0"/>
              </a:rPr>
              <a:t>phút</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Điểm</a:t>
            </a:r>
            <a:r>
              <a:rPr lang="en-US" sz="1600" dirty="0">
                <a:latin typeface="Arial" panose="020B0604020202020204" pitchFamily="34" charset="0"/>
                <a:cs typeface="Arial" panose="020B0604020202020204" pitchFamily="34" charset="0"/>
              </a:rPr>
              <a:t> 1 </a:t>
            </a:r>
            <a:r>
              <a:rPr lang="en-US" sz="1600" dirty="0" err="1">
                <a:latin typeface="Arial" panose="020B0604020202020204" pitchFamily="34" charset="0"/>
                <a:cs typeface="Arial" panose="020B0604020202020204" pitchFamily="34" charset="0"/>
              </a:rPr>
              <a:t>tiết</a:t>
            </a:r>
            <a:r>
              <a:rPr lang="en-US" sz="1600" dirty="0">
                <a:latin typeface="Arial" panose="020B0604020202020204" pitchFamily="34" charset="0"/>
                <a:cs typeface="Arial" panose="020B0604020202020204" pitchFamily="34" charset="0"/>
              </a:rPr>
              <a:t> x 2) + (</a:t>
            </a:r>
            <a:r>
              <a:rPr lang="en-US" sz="1600" dirty="0" err="1">
                <a:latin typeface="Arial" panose="020B0604020202020204" pitchFamily="34" charset="0"/>
                <a:cs typeface="Arial" panose="020B0604020202020204" pitchFamily="34" charset="0"/>
              </a:rPr>
              <a:t>Điểm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kỳ</a:t>
            </a:r>
            <a:r>
              <a:rPr lang="en-US" sz="1600" dirty="0">
                <a:latin typeface="Arial" panose="020B0604020202020204" pitchFamily="34" charset="0"/>
                <a:cs typeface="Arial" panose="020B0604020202020204" pitchFamily="34" charset="0"/>
              </a:rPr>
              <a:t> x 3) = </a:t>
            </a:r>
            <a:r>
              <a:rPr lang="en-US" sz="1600" dirty="0" err="1">
                <a:latin typeface="Arial" panose="020B0604020202020204" pitchFamily="34" charset="0"/>
                <a:cs typeface="Arial" panose="020B0604020202020204" pitchFamily="34" charset="0"/>
              </a:rPr>
              <a:t>Kết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quả</a:t>
            </a:r>
            <a:r>
              <a:rPr lang="en-US" sz="1600" dirty="0">
                <a:latin typeface="Arial" panose="020B0604020202020204" pitchFamily="34" charset="0"/>
                <a:cs typeface="Arial" panose="020B0604020202020204" pitchFamily="34" charset="0"/>
              </a:rPr>
              <a:t> /7</a:t>
            </a:r>
          </a:p>
        </p:txBody>
      </p:sp>
      <p:sp>
        <p:nvSpPr>
          <p:cNvPr id="33" name="Rectangle 32"/>
          <p:cNvSpPr/>
          <p:nvPr/>
        </p:nvSpPr>
        <p:spPr>
          <a:xfrm>
            <a:off x="5666438" y="2441516"/>
            <a:ext cx="6406009" cy="438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Arial" panose="020B0604020202020204" pitchFamily="34" charset="0"/>
                <a:cs typeface="Arial" panose="020B0604020202020204" pitchFamily="34" charset="0"/>
              </a:rPr>
              <a:t>ĐTB </a:t>
            </a:r>
            <a:r>
              <a:rPr lang="en-US" sz="1600" dirty="0" err="1" smtClean="0">
                <a:latin typeface="Arial" panose="020B0604020202020204" pitchFamily="34" charset="0"/>
                <a:cs typeface="Arial" panose="020B0604020202020204" pitchFamily="34" charset="0"/>
              </a:rPr>
              <a:t>học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kì</a:t>
            </a:r>
            <a:r>
              <a:rPr lang="en-US" sz="1600" dirty="0" smtClean="0">
                <a:latin typeface="Arial" panose="020B0604020202020204" pitchFamily="34" charset="0"/>
                <a:cs typeface="Arial" panose="020B0604020202020204" pitchFamily="34" charset="0"/>
              </a:rPr>
              <a:t> = </a:t>
            </a:r>
            <a:r>
              <a:rPr lang="en-US" sz="1600" dirty="0" err="1" smtClean="0">
                <a:latin typeface="Arial" panose="020B0604020202020204" pitchFamily="34" charset="0"/>
                <a:cs typeface="Arial" panose="020B0604020202020204" pitchFamily="34" charset="0"/>
              </a:rPr>
              <a:t>trung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bình</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các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cộng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lại</a:t>
            </a:r>
            <a:r>
              <a:rPr lang="en-US" sz="1600" dirty="0" smtClean="0">
                <a:latin typeface="Arial" panose="020B0604020202020204" pitchFamily="34" charset="0"/>
                <a:cs typeface="Arial" panose="020B0604020202020204" pitchFamily="34" charset="0"/>
              </a:rPr>
              <a:t> / </a:t>
            </a:r>
            <a:r>
              <a:rPr lang="en-US" sz="1600" dirty="0" err="1" smtClean="0">
                <a:latin typeface="Arial" panose="020B0604020202020204" pitchFamily="34" charset="0"/>
                <a:cs typeface="Arial" panose="020B0604020202020204" pitchFamily="34" charset="0"/>
              </a:rPr>
              <a:t>tổng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số</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môn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học</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038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97" y="172514"/>
            <a:ext cx="5858693" cy="396295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363" y="3153872"/>
            <a:ext cx="5611008" cy="3486637"/>
          </a:xfrm>
          <a:prstGeom prst="rect">
            <a:avLst/>
          </a:prstGeom>
        </p:spPr>
      </p:pic>
    </p:spTree>
    <p:extLst>
      <p:ext uri="{BB962C8B-B14F-4D97-AF65-F5344CB8AC3E}">
        <p14:creationId xmlns:p14="http://schemas.microsoft.com/office/powerpoint/2010/main" val="2988962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Autofit/>
          </a:bodyPr>
          <a:lstStyle/>
          <a:p>
            <a:r>
              <a:rPr lang="en-US" sz="3200" dirty="0" err="1" smtClean="0">
                <a:solidFill>
                  <a:srgbClr val="FF0000"/>
                </a:solidFill>
                <a:latin typeface="Arial" panose="020B0604020202020204" pitchFamily="34" charset="0"/>
                <a:cs typeface="Arial" panose="020B0604020202020204" pitchFamily="34" charset="0"/>
              </a:rPr>
              <a:t>Xét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hạnh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kiểm</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và</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chuyên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cần</a:t>
            </a:r>
            <a:endParaRPr lang="en-US" sz="3200" dirty="0">
              <a:solidFill>
                <a:srgbClr val="FF0000"/>
              </a:solidFill>
              <a:latin typeface="Arial" panose="020B0604020202020204" pitchFamily="34" charset="0"/>
              <a:cs typeface="Arial" panose="020B0604020202020204" pitchFamily="34" charset="0"/>
            </a:endParaRPr>
          </a:p>
        </p:txBody>
      </p:sp>
      <p:sp>
        <p:nvSpPr>
          <p:cNvPr id="3" name="Rectangle 2"/>
          <p:cNvSpPr/>
          <p:nvPr/>
        </p:nvSpPr>
        <p:spPr>
          <a:xfrm>
            <a:off x="656373" y="1029160"/>
            <a:ext cx="1074588" cy="8580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Xét</a:t>
            </a:r>
            <a:r>
              <a:rPr lang="en-US" dirty="0" smtClean="0"/>
              <a:t> </a:t>
            </a:r>
            <a:r>
              <a:rPr lang="en-US" dirty="0" err="1" smtClean="0"/>
              <a:t>hạnh</a:t>
            </a:r>
            <a:r>
              <a:rPr lang="en-US" dirty="0" smtClean="0"/>
              <a:t> </a:t>
            </a:r>
            <a:r>
              <a:rPr lang="en-US" dirty="0" err="1" smtClean="0"/>
              <a:t>kiểm</a:t>
            </a:r>
            <a:r>
              <a:rPr lang="en-US" dirty="0" smtClean="0"/>
              <a:t> </a:t>
            </a:r>
            <a:r>
              <a:rPr lang="en-US" dirty="0" err="1" smtClean="0"/>
              <a:t>theo</a:t>
            </a:r>
            <a:r>
              <a:rPr lang="en-US" dirty="0" smtClean="0"/>
              <a:t> </a:t>
            </a:r>
            <a:r>
              <a:rPr lang="en-US" dirty="0" err="1" smtClean="0"/>
              <a:t>hk</a:t>
            </a:r>
            <a:endParaRPr lang="en-US" dirty="0"/>
          </a:p>
        </p:txBody>
      </p:sp>
      <p:sp>
        <p:nvSpPr>
          <p:cNvPr id="4" name="Rectangle 3"/>
          <p:cNvSpPr/>
          <p:nvPr/>
        </p:nvSpPr>
        <p:spPr>
          <a:xfrm>
            <a:off x="1986048" y="1029160"/>
            <a:ext cx="1049360" cy="888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atin typeface="Arial" panose="020B0604020202020204" pitchFamily="34" charset="0"/>
                <a:cs typeface="Arial" panose="020B0604020202020204" pitchFamily="34" charset="0"/>
              </a:rPr>
              <a:t>Loại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tốt</a:t>
            </a:r>
            <a:endParaRPr lang="en-US" sz="1600" dirty="0">
              <a:latin typeface="Arial" panose="020B0604020202020204" pitchFamily="34" charset="0"/>
              <a:cs typeface="Arial" panose="020B0604020202020204" pitchFamily="34" charset="0"/>
            </a:endParaRPr>
          </a:p>
        </p:txBody>
      </p:sp>
      <p:sp>
        <p:nvSpPr>
          <p:cNvPr id="5" name="Rectangle 4"/>
          <p:cNvSpPr/>
          <p:nvPr/>
        </p:nvSpPr>
        <p:spPr>
          <a:xfrm>
            <a:off x="3290495" y="1029160"/>
            <a:ext cx="982594" cy="888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Loại</a:t>
            </a:r>
            <a:r>
              <a:rPr lang="en-US" dirty="0" smtClean="0"/>
              <a:t> </a:t>
            </a:r>
            <a:r>
              <a:rPr lang="en-US" dirty="0" err="1" smtClean="0"/>
              <a:t>khá</a:t>
            </a:r>
            <a:endParaRPr lang="en-US" dirty="0"/>
          </a:p>
        </p:txBody>
      </p:sp>
      <p:sp>
        <p:nvSpPr>
          <p:cNvPr id="6" name="Rectangle 5"/>
          <p:cNvSpPr/>
          <p:nvPr/>
        </p:nvSpPr>
        <p:spPr>
          <a:xfrm>
            <a:off x="4528176" y="1029160"/>
            <a:ext cx="11775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Loại</a:t>
            </a:r>
            <a:r>
              <a:rPr lang="en-US" dirty="0" smtClean="0"/>
              <a:t> </a:t>
            </a:r>
            <a:r>
              <a:rPr lang="en-US" dirty="0" err="1" smtClean="0"/>
              <a:t>trung</a:t>
            </a:r>
            <a:r>
              <a:rPr lang="en-US" dirty="0" smtClean="0"/>
              <a:t> </a:t>
            </a:r>
            <a:r>
              <a:rPr lang="en-US" dirty="0" err="1" smtClean="0"/>
              <a:t>bình</a:t>
            </a:r>
            <a:endParaRPr lang="en-US" dirty="0"/>
          </a:p>
        </p:txBody>
      </p:sp>
      <p:sp>
        <p:nvSpPr>
          <p:cNvPr id="7" name="Rectangle 6"/>
          <p:cNvSpPr/>
          <p:nvPr/>
        </p:nvSpPr>
        <p:spPr>
          <a:xfrm>
            <a:off x="5959476" y="1029160"/>
            <a:ext cx="12390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Loại</a:t>
            </a:r>
            <a:r>
              <a:rPr lang="en-US" dirty="0" smtClean="0"/>
              <a:t> </a:t>
            </a:r>
            <a:r>
              <a:rPr lang="en-US" dirty="0" err="1" smtClean="0"/>
              <a:t>yếu</a:t>
            </a:r>
            <a:endParaRPr lang="en-US" dirty="0"/>
          </a:p>
        </p:txBody>
      </p:sp>
      <p:sp>
        <p:nvSpPr>
          <p:cNvPr id="8" name="Rectangle 7"/>
          <p:cNvSpPr/>
          <p:nvPr/>
        </p:nvSpPr>
        <p:spPr>
          <a:xfrm>
            <a:off x="7452244" y="1037947"/>
            <a:ext cx="1003677" cy="896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Loại</a:t>
            </a:r>
            <a:r>
              <a:rPr lang="en-US" dirty="0" smtClean="0"/>
              <a:t> </a:t>
            </a:r>
            <a:r>
              <a:rPr lang="en-US" dirty="0" err="1" smtClean="0"/>
              <a:t>kém</a:t>
            </a:r>
            <a:endParaRPr lang="en-US" dirty="0"/>
          </a:p>
        </p:txBody>
      </p:sp>
      <p:sp>
        <p:nvSpPr>
          <p:cNvPr id="9" name="Rectangle 8"/>
          <p:cNvSpPr/>
          <p:nvPr/>
        </p:nvSpPr>
        <p:spPr>
          <a:xfrm>
            <a:off x="92911" y="4615172"/>
            <a:ext cx="12006178" cy="11812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400" dirty="0" err="1" smtClean="0">
                <a:latin typeface="Arial" panose="020B0604020202020204" pitchFamily="34" charset="0"/>
                <a:cs typeface="Arial" panose="020B0604020202020204" pitchFamily="34" charset="0"/>
              </a:rPr>
              <a:t>Lưu</a:t>
            </a:r>
            <a:r>
              <a:rPr lang="en-US" sz="1400" dirty="0" smtClean="0">
                <a:latin typeface="Arial" panose="020B0604020202020204" pitchFamily="34" charset="0"/>
                <a:cs typeface="Arial" panose="020B0604020202020204" pitchFamily="34" charset="0"/>
              </a:rPr>
              <a:t> ý:</a:t>
            </a:r>
            <a:r>
              <a:rPr lang="vi-VN" sz="1400" dirty="0" smtClean="0">
                <a:latin typeface="Arial" panose="020B0604020202020204" pitchFamily="34" charset="0"/>
                <a:cs typeface="Arial" panose="020B0604020202020204" pitchFamily="34" charset="0"/>
              </a:rPr>
              <a:t>Nếu </a:t>
            </a:r>
            <a:r>
              <a:rPr lang="vi-VN" sz="1400" dirty="0">
                <a:latin typeface="Arial" panose="020B0604020202020204" pitchFamily="34" charset="0"/>
                <a:cs typeface="Arial" panose="020B0604020202020204" pitchFamily="34" charset="0"/>
              </a:rPr>
              <a:t>ĐTBHK hoặc ĐTBCN đạt mức loại G nhưng do kết quả của một môn </a:t>
            </a:r>
            <a:r>
              <a:rPr lang="vi-VN" sz="1400" dirty="0" smtClean="0">
                <a:latin typeface="Arial" panose="020B0604020202020204" pitchFamily="34" charset="0"/>
                <a:cs typeface="Arial" panose="020B0604020202020204" pitchFamily="34" charset="0"/>
              </a:rPr>
              <a:t>học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bằng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nhận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xét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của</a:t>
            </a:r>
            <a:r>
              <a:rPr lang="en-US" sz="1400" dirty="0" smtClean="0">
                <a:latin typeface="Arial" panose="020B0604020202020204" pitchFamily="34" charset="0"/>
                <a:cs typeface="Arial" panose="020B0604020202020204" pitchFamily="34" charset="0"/>
              </a:rPr>
              <a:t> GV </a:t>
            </a:r>
            <a:r>
              <a:rPr lang="en-US" sz="1400" dirty="0" err="1" smtClean="0">
                <a:latin typeface="Arial" panose="020B0604020202020204" pitchFamily="34" charset="0"/>
                <a:cs typeface="Arial" panose="020B0604020202020204" pitchFamily="34" charset="0"/>
              </a:rPr>
              <a:t>bị</a:t>
            </a:r>
            <a:r>
              <a:rPr lang="vi-VN" sz="1400" dirty="0" smtClean="0">
                <a:latin typeface="Arial" panose="020B0604020202020204" pitchFamily="34" charset="0"/>
                <a:cs typeface="Arial" panose="020B0604020202020204" pitchFamily="34" charset="0"/>
              </a:rPr>
              <a:t> </a:t>
            </a:r>
            <a:r>
              <a:rPr lang="vi-VN" sz="1400" dirty="0">
                <a:latin typeface="Arial" panose="020B0604020202020204" pitchFamily="34" charset="0"/>
                <a:cs typeface="Arial" panose="020B0604020202020204" pitchFamily="34" charset="0"/>
              </a:rPr>
              <a:t>loại </a:t>
            </a:r>
            <a:r>
              <a:rPr lang="vi-VN" sz="1400" dirty="0" smtClean="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B)</a:t>
            </a:r>
            <a:r>
              <a:rPr lang="vi-VN" sz="1400" dirty="0" smtClean="0">
                <a:latin typeface="Arial" panose="020B0604020202020204" pitchFamily="34" charset="0"/>
                <a:cs typeface="Arial" panose="020B0604020202020204" pitchFamily="34" charset="0"/>
              </a:rPr>
              <a:t> </a:t>
            </a:r>
            <a:r>
              <a:rPr lang="vi-VN" sz="1400" dirty="0">
                <a:latin typeface="Arial" panose="020B0604020202020204" pitchFamily="34" charset="0"/>
                <a:cs typeface="Arial" panose="020B0604020202020204" pitchFamily="34" charset="0"/>
              </a:rPr>
              <a:t>thì được điều chỉnh xếp loại K.</a:t>
            </a:r>
          </a:p>
          <a:p>
            <a:r>
              <a:rPr lang="vi-VN" sz="1400" dirty="0">
                <a:latin typeface="Arial" panose="020B0604020202020204" pitchFamily="34" charset="0"/>
                <a:cs typeface="Arial" panose="020B0604020202020204" pitchFamily="34" charset="0"/>
              </a:rPr>
              <a:t>b) Nếu ĐTBHK hoặc ĐTBCN đạt mức loại G nhưng do kết quả của một môn </a:t>
            </a:r>
            <a:r>
              <a:rPr lang="vi-VN" sz="1400" dirty="0" smtClean="0">
                <a:latin typeface="Arial" panose="020B0604020202020204" pitchFamily="34" charset="0"/>
                <a:cs typeface="Arial" panose="020B0604020202020204" pitchFamily="34" charset="0"/>
              </a:rPr>
              <a:t>học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bằng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nhận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xét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của</a:t>
            </a:r>
            <a:r>
              <a:rPr lang="en-US" sz="1400" dirty="0" smtClean="0">
                <a:latin typeface="Arial" panose="020B0604020202020204" pitchFamily="34" charset="0"/>
                <a:cs typeface="Arial" panose="020B0604020202020204" pitchFamily="34" charset="0"/>
              </a:rPr>
              <a:t> GV</a:t>
            </a:r>
            <a:r>
              <a:rPr lang="vi-VN"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bị</a:t>
            </a:r>
            <a:r>
              <a:rPr lang="vi-VN" sz="1400" dirty="0" smtClean="0">
                <a:latin typeface="Arial" panose="020B0604020202020204" pitchFamily="34" charset="0"/>
                <a:cs typeface="Arial" panose="020B0604020202020204" pitchFamily="34" charset="0"/>
              </a:rPr>
              <a:t> </a:t>
            </a:r>
            <a:r>
              <a:rPr lang="vi-VN" sz="1400" dirty="0">
                <a:latin typeface="Arial" panose="020B0604020202020204" pitchFamily="34" charset="0"/>
                <a:cs typeface="Arial" panose="020B0604020202020204" pitchFamily="34" charset="0"/>
              </a:rPr>
              <a:t>loại </a:t>
            </a:r>
            <a:r>
              <a:rPr lang="vi-VN" sz="1400" dirty="0" smtClean="0">
                <a:latin typeface="Arial" panose="020B0604020202020204" pitchFamily="34" charset="0"/>
                <a:cs typeface="Arial" panose="020B0604020202020204" pitchFamily="34" charset="0"/>
              </a:rPr>
              <a:t>Y</a:t>
            </a:r>
            <a:r>
              <a:rPr lang="en-US" sz="1400" dirty="0" smtClean="0">
                <a:latin typeface="Arial" panose="020B0604020202020204" pitchFamily="34" charset="0"/>
                <a:cs typeface="Arial" panose="020B0604020202020204" pitchFamily="34" charset="0"/>
              </a:rPr>
              <a:t>)</a:t>
            </a:r>
            <a:r>
              <a:rPr lang="vi-VN" sz="1400" dirty="0" smtClean="0">
                <a:latin typeface="Arial" panose="020B0604020202020204" pitchFamily="34" charset="0"/>
                <a:cs typeface="Arial" panose="020B0604020202020204" pitchFamily="34" charset="0"/>
              </a:rPr>
              <a:t>thì </a:t>
            </a:r>
            <a:r>
              <a:rPr lang="vi-VN" sz="1400" dirty="0">
                <a:latin typeface="Arial" panose="020B0604020202020204" pitchFamily="34" charset="0"/>
                <a:cs typeface="Arial" panose="020B0604020202020204" pitchFamily="34" charset="0"/>
              </a:rPr>
              <a:t>được điều chỉnh xếp loại </a:t>
            </a:r>
            <a:r>
              <a:rPr lang="vi-VN" sz="1400" dirty="0" smtClean="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B</a:t>
            </a:r>
            <a:endParaRPr lang="vi-VN" sz="1400" dirty="0">
              <a:latin typeface="Arial" panose="020B0604020202020204" pitchFamily="34" charset="0"/>
              <a:cs typeface="Arial" panose="020B0604020202020204" pitchFamily="34" charset="0"/>
            </a:endParaRPr>
          </a:p>
          <a:p>
            <a:r>
              <a:rPr lang="vi-VN" sz="1400" dirty="0">
                <a:latin typeface="Arial" panose="020B0604020202020204" pitchFamily="34" charset="0"/>
                <a:cs typeface="Arial" panose="020B0604020202020204" pitchFamily="34" charset="0"/>
              </a:rPr>
              <a:t>c) Nếu ĐTBHK hoặc ĐTBCN đạt mức loại K nhưng do kết quả của một môn </a:t>
            </a:r>
            <a:r>
              <a:rPr lang="vi-VN" sz="1400" dirty="0" smtClean="0">
                <a:latin typeface="Arial" panose="020B0604020202020204" pitchFamily="34" charset="0"/>
                <a:cs typeface="Arial" panose="020B0604020202020204" pitchFamily="34" charset="0"/>
              </a:rPr>
              <a:t>học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bằng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xét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GV</a:t>
            </a:r>
            <a:r>
              <a:rPr lang="vi-VN" sz="1400" dirty="0">
                <a:cs typeface="Arial" panose="020B0604020202020204" pitchFamily="34" charset="0"/>
              </a:rPr>
              <a:t> </a:t>
            </a:r>
            <a:r>
              <a:rPr lang="en-US" sz="1400" dirty="0" err="1">
                <a:latin typeface="Arial" panose="020B0604020202020204" pitchFamily="34" charset="0"/>
                <a:cs typeface="Arial" panose="020B0604020202020204" pitchFamily="34" charset="0"/>
              </a:rPr>
              <a:t>bị</a:t>
            </a:r>
            <a:r>
              <a:rPr lang="vi-VN" sz="1400" dirty="0">
                <a:cs typeface="Arial" panose="020B0604020202020204" pitchFamily="34" charset="0"/>
              </a:rPr>
              <a:t> loại Y</a:t>
            </a:r>
            <a:r>
              <a:rPr lang="en-US" sz="1400" dirty="0">
                <a:latin typeface="Arial" panose="020B0604020202020204" pitchFamily="34" charset="0"/>
                <a:cs typeface="Arial" panose="020B0604020202020204" pitchFamily="34" charset="0"/>
              </a:rPr>
              <a:t>)</a:t>
            </a:r>
            <a:r>
              <a:rPr lang="vi-VN" sz="1400" dirty="0" smtClean="0">
                <a:latin typeface="Arial" panose="020B0604020202020204" pitchFamily="34" charset="0"/>
                <a:cs typeface="Arial" panose="020B0604020202020204" pitchFamily="34" charset="0"/>
              </a:rPr>
              <a:t> thì </a:t>
            </a:r>
            <a:r>
              <a:rPr lang="vi-VN" sz="1400" dirty="0">
                <a:latin typeface="Arial" panose="020B0604020202020204" pitchFamily="34" charset="0"/>
                <a:cs typeface="Arial" panose="020B0604020202020204" pitchFamily="34" charset="0"/>
              </a:rPr>
              <a:t>được điều chỉnh xếp loại </a:t>
            </a:r>
            <a:r>
              <a:rPr lang="vi-VN" sz="1400" dirty="0" smtClean="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B</a:t>
            </a:r>
            <a:endParaRPr lang="vi-VN" sz="1400" dirty="0">
              <a:latin typeface="Arial" panose="020B0604020202020204" pitchFamily="34" charset="0"/>
              <a:cs typeface="Arial" panose="020B0604020202020204" pitchFamily="34" charset="0"/>
            </a:endParaRPr>
          </a:p>
          <a:p>
            <a:r>
              <a:rPr lang="vi-VN" sz="1400" dirty="0">
                <a:latin typeface="Arial" panose="020B0604020202020204" pitchFamily="34" charset="0"/>
                <a:cs typeface="Arial" panose="020B0604020202020204" pitchFamily="34" charset="0"/>
              </a:rPr>
              <a:t>d) Nếu ĐTBHK hoặc ĐTBCN đạt mức loại K nhưng do kết quả của một môn </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bằng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xét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GV</a:t>
            </a:r>
            <a:r>
              <a:rPr lang="vi-VN" sz="1400" dirty="0">
                <a:cs typeface="Arial" panose="020B0604020202020204" pitchFamily="34" charset="0"/>
              </a:rPr>
              <a:t> </a:t>
            </a:r>
            <a:r>
              <a:rPr lang="en-US" sz="1400" dirty="0" err="1">
                <a:latin typeface="Arial" panose="020B0604020202020204" pitchFamily="34" charset="0"/>
                <a:cs typeface="Arial" panose="020B0604020202020204" pitchFamily="34" charset="0"/>
              </a:rPr>
              <a:t>bị</a:t>
            </a:r>
            <a:r>
              <a:rPr lang="vi-VN" sz="1400" dirty="0">
                <a:cs typeface="Arial" panose="020B0604020202020204" pitchFamily="34" charset="0"/>
              </a:rPr>
              <a:t> loại </a:t>
            </a:r>
            <a:r>
              <a:rPr lang="en-US" sz="1400" dirty="0" smtClean="0">
                <a:cs typeface="Arial" panose="020B0604020202020204" pitchFamily="34" charset="0"/>
              </a:rPr>
              <a:t>K)</a:t>
            </a:r>
            <a:r>
              <a:rPr lang="en-US" sz="1400" dirty="0" smtClean="0">
                <a:latin typeface="Arial" panose="020B0604020202020204" pitchFamily="34" charset="0"/>
                <a:cs typeface="Arial" panose="020B0604020202020204" pitchFamily="34" charset="0"/>
              </a:rPr>
              <a:t> </a:t>
            </a:r>
            <a:r>
              <a:rPr lang="vi-VN" sz="1400" dirty="0" smtClean="0">
                <a:latin typeface="Arial" panose="020B0604020202020204" pitchFamily="34" charset="0"/>
                <a:cs typeface="Arial" panose="020B0604020202020204" pitchFamily="34" charset="0"/>
              </a:rPr>
              <a:t>thì </a:t>
            </a:r>
            <a:r>
              <a:rPr lang="vi-VN" sz="1400" dirty="0">
                <a:latin typeface="Arial" panose="020B0604020202020204" pitchFamily="34" charset="0"/>
                <a:cs typeface="Arial" panose="020B0604020202020204" pitchFamily="34" charset="0"/>
              </a:rPr>
              <a:t>được điều chỉnh xếp loại Y.</a:t>
            </a:r>
          </a:p>
          <a:p>
            <a:pPr algn="ctr"/>
            <a:endParaRPr lang="en-US" sz="1400" dirty="0">
              <a:latin typeface="Arial" panose="020B0604020202020204" pitchFamily="34" charset="0"/>
              <a:cs typeface="Arial" panose="020B0604020202020204" pitchFamily="34" charset="0"/>
            </a:endParaRPr>
          </a:p>
        </p:txBody>
      </p:sp>
      <p:sp>
        <p:nvSpPr>
          <p:cNvPr id="10" name="Rectangle 9"/>
          <p:cNvSpPr/>
          <p:nvPr/>
        </p:nvSpPr>
        <p:spPr>
          <a:xfrm>
            <a:off x="656373" y="2809287"/>
            <a:ext cx="1074588" cy="6697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Chuyên</a:t>
            </a:r>
            <a:r>
              <a:rPr lang="en-US" dirty="0" smtClean="0"/>
              <a:t> </a:t>
            </a:r>
            <a:r>
              <a:rPr lang="en-US" dirty="0" err="1" smtClean="0"/>
              <a:t>cần</a:t>
            </a:r>
            <a:endParaRPr lang="en-US" dirty="0"/>
          </a:p>
        </p:txBody>
      </p:sp>
      <p:sp>
        <p:nvSpPr>
          <p:cNvPr id="11" name="Rectangle 10"/>
          <p:cNvSpPr/>
          <p:nvPr/>
        </p:nvSpPr>
        <p:spPr>
          <a:xfrm>
            <a:off x="1986048" y="2809287"/>
            <a:ext cx="9703619" cy="669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Nghỉ</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quá</a:t>
            </a:r>
            <a:r>
              <a:rPr lang="en-US" sz="1600" dirty="0">
                <a:latin typeface="Arial" panose="020B0604020202020204" pitchFamily="34" charset="0"/>
                <a:cs typeface="Arial" panose="020B0604020202020204" pitchFamily="34" charset="0"/>
              </a:rPr>
              <a:t> 45 </a:t>
            </a:r>
            <a:r>
              <a:rPr lang="en-US" sz="1600" dirty="0" err="1">
                <a:latin typeface="Arial" panose="020B0604020202020204" pitchFamily="34" charset="0"/>
                <a:cs typeface="Arial" panose="020B0604020202020204" pitchFamily="34" charset="0"/>
              </a:rPr>
              <a:t>buổi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một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nghỉ</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phép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hoặc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phép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nghỉ</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liên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tục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hoặc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nghỉ</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lần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cộng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lại</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0732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4" y="107548"/>
            <a:ext cx="7198217" cy="356092"/>
          </a:xfrm>
        </p:spPr>
        <p:txBody>
          <a:bodyPr>
            <a:noAutofit/>
          </a:bodyPr>
          <a:lstStyle/>
          <a:p>
            <a:r>
              <a:rPr lang="en-US" sz="3200" dirty="0" err="1" smtClean="0">
                <a:solidFill>
                  <a:srgbClr val="FF0000"/>
                </a:solidFill>
                <a:latin typeface="Arial" panose="020B0604020202020204" pitchFamily="34" charset="0"/>
                <a:cs typeface="Arial" panose="020B0604020202020204" pitchFamily="34" charset="0"/>
              </a:rPr>
              <a:t>Xét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hạnh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kiểm</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70" y="566670"/>
            <a:ext cx="7504983" cy="452048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70" y="5087155"/>
            <a:ext cx="8421275" cy="1570583"/>
          </a:xfrm>
          <a:prstGeom prst="rect">
            <a:avLst/>
          </a:prstGeom>
        </p:spPr>
      </p:pic>
    </p:spTree>
    <p:extLst>
      <p:ext uri="{BB962C8B-B14F-4D97-AF65-F5344CB8AC3E}">
        <p14:creationId xmlns:p14="http://schemas.microsoft.com/office/powerpoint/2010/main" val="307940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US" sz="3200" dirty="0" err="1" smtClean="0">
                <a:solidFill>
                  <a:srgbClr val="FF0000"/>
                </a:solidFill>
                <a:latin typeface="Arial" panose="020B0604020202020204" pitchFamily="34" charset="0"/>
                <a:cs typeface="Arial" panose="020B0604020202020204" pitchFamily="34" charset="0"/>
              </a:rPr>
              <a:t>Xét</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lên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lớp</a:t>
            </a:r>
            <a:r>
              <a:rPr lang="en-US" sz="3200" dirty="0" smtClean="0">
                <a:solidFill>
                  <a:srgbClr val="FF0000"/>
                </a:solidFill>
                <a:latin typeface="Arial" panose="020B0604020202020204" pitchFamily="34" charset="0"/>
                <a:cs typeface="Arial" panose="020B0604020202020204" pitchFamily="34" charset="0"/>
              </a:rPr>
              <a:t>, ở </a:t>
            </a:r>
            <a:r>
              <a:rPr lang="en-US" sz="3200" dirty="0" err="1" smtClean="0">
                <a:solidFill>
                  <a:srgbClr val="FF0000"/>
                </a:solidFill>
                <a:latin typeface="Arial" panose="020B0604020202020204" pitchFamily="34" charset="0"/>
                <a:cs typeface="Arial" panose="020B0604020202020204" pitchFamily="34" charset="0"/>
              </a:rPr>
              <a:t>lại</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lớp</a:t>
            </a:r>
            <a:endParaRPr lang="en-US" sz="32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34" y="1218707"/>
            <a:ext cx="5849166" cy="46705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43826"/>
            <a:ext cx="5881352" cy="4820323"/>
          </a:xfrm>
          <a:prstGeom prst="rect">
            <a:avLst/>
          </a:prstGeom>
        </p:spPr>
      </p:pic>
    </p:spTree>
    <p:extLst>
      <p:ext uri="{BB962C8B-B14F-4D97-AF65-F5344CB8AC3E}">
        <p14:creationId xmlns:p14="http://schemas.microsoft.com/office/powerpoint/2010/main" val="129642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4577</TotalTime>
  <Words>1050</Words>
  <Application>Microsoft Office PowerPoint</Application>
  <PresentationFormat>Widescreen</PresentationFormat>
  <Paragraphs>81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Hình thức xét tuyển cấp 1 và 2</vt:lpstr>
      <vt:lpstr>Điểm thi vào lớp 10 </vt:lpstr>
      <vt:lpstr>Chế độ ưu tiên và khuyến khích</vt:lpstr>
      <vt:lpstr>Chế độ ưu tiên và khuyến khích</vt:lpstr>
      <vt:lpstr>Hệ phổ thông</vt:lpstr>
      <vt:lpstr>PowerPoint Presentation</vt:lpstr>
      <vt:lpstr>Xét hạnh kiểm và chuyên cần</vt:lpstr>
      <vt:lpstr>Xét hạnh kiểm</vt:lpstr>
      <vt:lpstr>Xét lên lớp, ở lại lớp</vt:lpstr>
      <vt:lpstr>Điều kiện dự thi THPTQG-ĐH-CĐ</vt:lpstr>
      <vt:lpstr>Xét tốt nghiệp và đk thi tốt nghiệp</vt:lpstr>
      <vt:lpstr>Diện cộng điểm ưu tiên</vt:lpstr>
      <vt:lpstr>PowerPoint Presentation</vt:lpstr>
      <vt:lpstr>Diện cộng điểm khuyến khích</vt:lpstr>
      <vt:lpstr>PowerPoint Presentation</vt:lpstr>
      <vt:lpstr>Hệ tín chỉ</vt:lpstr>
      <vt:lpstr>Cách tính điểm môn sau mỗi học kì:</vt:lpstr>
      <vt:lpstr>Đăng ký khối lượng học tập</vt:lpstr>
      <vt:lpstr>Quy định rút bớt học phần đã đk, đk học lại, nghỉ ốm</vt:lpstr>
      <vt:lpstr>Xếp hạng năm đào tạo và học lực</vt:lpstr>
      <vt:lpstr>Xét điểm rèn luyện</vt:lpstr>
      <vt:lpstr>Quy trình xét điểm rèn luyện</vt:lpstr>
      <vt:lpstr>Phương thức đánh giá và cách tính điểm</vt:lpstr>
      <vt:lpstr>Nội dung đánh giá </vt:lpstr>
      <vt:lpstr>Nội dung đánh giá </vt:lpstr>
      <vt:lpstr>Nội dung đánh giá </vt:lpstr>
      <vt:lpstr>Tiêu chí đánh giá kết quả học tập</vt:lpstr>
      <vt:lpstr>PowerPoint Presentation</vt:lpstr>
      <vt:lpstr>PowerPoint Presentation</vt:lpstr>
      <vt:lpstr>PowerPoint Presentation</vt:lpstr>
      <vt:lpstr>PowerPoint Presentation</vt:lpstr>
      <vt:lpstr>Nghỉ học tạm thời và bị buộc thôi học</vt:lpstr>
      <vt:lpstr>Sinh viên học 2 chương trình cùng lúc</vt:lpstr>
      <vt:lpstr>Thực tập - Đồ án - Luận văn</vt:lpstr>
      <vt:lpstr>Điều kiện xét tốt nghiệp và công nhận tốt nghiệp</vt:lpstr>
      <vt:lpstr>Cấp bằng tốt nghiệp</vt:lpstr>
      <vt:lpstr>Nguồn: 1/ Cách tính điểm xét tốt nghiệp của Bộ:  http://thiquocgia.vn/p/cach-tinh-diem-xet-tot-nghiep-thpt-2018-cua-bo-giao-duc-1238.html?fbclid=IwAR364l151k0Zxg1iX-LMpC2M8nar0zr9z_ANPRHABpi5UN-oxHnoDPpQxjE  2/ Cách xếp loại học lực THPT: https://tdkt.edu.vn/cach-xep-loai-hoc-luc-cap-3/?fbclid=IwAR2dMbga8gW4vNA3rgCS4oAFKYqmT3hFZgbAT6lqbwjb_uyuxC0zAMiiPOo  3/ Định nghĩa tín chỉ: https://tdkt.edu.vn/hoc-tin-chi-va-nhung-dieu-sinh-vien-can-biet/?fbclid=IwAR0IbSBTwwS69DvKO5-8HbcpFC7IGsNbRMUYRVM7xGMmE0NmDbQTiyFA2cA  4/ Cách xếp loại học lực theo tín chỉ: https://tdkt.edu.vn/xep-loai-hoc-luc-dai-hoc-theo-tin-chi/?fbclid=IwAR0qZZjGf-oFh8wMPtPGpeFUesFvc7m4sLwut3Jw2kd2bOpiKDcink70s9o  5/ Thông tư số 58  6/ Điều kiện dự thi THPTQG-ĐH-CĐ: https://luyenthithptquocgia.com/hanh-kiem-nhu-the-nao-de-duoc-du-thi-thptqg-va-xet-tuyen-dh-a892.html  7/ Quy định xét điểm rèn luyện :  http://ctvc.edu.vn/vi/quy-dinh-noi-quy/danh-gia-ket-qua-ren-luyen-hoc-sinh-sinh-vien.html  8/ Quy chế 43 đào tạo tín chỉ http://quanly.pdu.edu.vn/QuyChe43.aspx  9/ Quy định xét tuyển cấp 1&amp;2 https://tin.tuyensinh247.com/phuong-an-tuyen-sinh-vao-lop-6-tai-tphcm-nam-2018-c21a37850.html      </vt:lpstr>
      <vt:lpstr>10/ Tính điểm xét tuyển vào lớp 10 https://vietnammoi.vn/cong-thuc-tinh-diem-xet-tuyen-vao-lop-10-nam-2018-94736.html  https://blog.hocmai.vn/cach-tinh-diem-thi-vao-lop-10/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54</cp:revision>
  <dcterms:created xsi:type="dcterms:W3CDTF">2018-12-30T02:54:12Z</dcterms:created>
  <dcterms:modified xsi:type="dcterms:W3CDTF">2019-01-02T14:06:34Z</dcterms:modified>
</cp:coreProperties>
</file>