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67" r:id="rId3"/>
    <p:sldId id="415" r:id="rId4"/>
    <p:sldId id="368" r:id="rId5"/>
    <p:sldId id="394" r:id="rId6"/>
    <p:sldId id="371" r:id="rId7"/>
    <p:sldId id="398" r:id="rId8"/>
    <p:sldId id="395" r:id="rId9"/>
    <p:sldId id="396" r:id="rId10"/>
    <p:sldId id="397" r:id="rId11"/>
    <p:sldId id="399" r:id="rId12"/>
    <p:sldId id="400" r:id="rId13"/>
    <p:sldId id="401" r:id="rId14"/>
    <p:sldId id="404" r:id="rId15"/>
    <p:sldId id="405" r:id="rId16"/>
    <p:sldId id="406" r:id="rId17"/>
    <p:sldId id="416" r:id="rId18"/>
    <p:sldId id="417" r:id="rId19"/>
    <p:sldId id="418" r:id="rId20"/>
    <p:sldId id="419" r:id="rId21"/>
    <p:sldId id="420" r:id="rId22"/>
    <p:sldId id="409" r:id="rId23"/>
    <p:sldId id="413" r:id="rId24"/>
    <p:sldId id="422" r:id="rId25"/>
    <p:sldId id="423" r:id="rId26"/>
    <p:sldId id="424" r:id="rId27"/>
    <p:sldId id="355" r:id="rId28"/>
  </p:sldIdLst>
  <p:sldSz cx="24384000" cy="13716000"/>
  <p:notesSz cx="6858000" cy="9144000"/>
  <p:defaultTextStyle>
    <a:defPPr marL="0" marR="0" indent="0" algn="l" defTabSz="914377" rtl="0" fontAlgn="auto" latinLnBrk="1"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defRPr>
    </a:defPPr>
    <a:lvl1pPr marL="0" marR="0" indent="0"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1pPr>
    <a:lvl2pPr marL="0" marR="0" indent="228594"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2pPr>
    <a:lvl3pPr marL="0" marR="0" indent="457189"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3pPr>
    <a:lvl4pPr marL="0" marR="0" indent="685783"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4pPr>
    <a:lvl5pPr marL="0" marR="0" indent="914377"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5pPr>
    <a:lvl6pPr marL="0" marR="0" indent="1142971"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6pPr>
    <a:lvl7pPr marL="0" marR="0" indent="1371566"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7pPr>
    <a:lvl8pPr marL="0" marR="0" indent="1600160"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8pPr>
    <a:lvl9pPr marL="0" marR="0" indent="1828754" algn="ctr" defTabSz="825481"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xmlns="">
        <p15:guide id="1" orient="horz" pos="2219">
          <p15:clr>
            <a:srgbClr val="A4A3A4"/>
          </p15:clr>
        </p15:guide>
        <p15:guide id="2" orient="horz" pos="4320">
          <p15:clr>
            <a:srgbClr val="A4A3A4"/>
          </p15:clr>
        </p15:guide>
        <p15:guide id="3"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A3427"/>
    <a:srgbClr val="EA5C42"/>
    <a:srgbClr val="3698DA"/>
    <a:srgbClr val="FFFFFF"/>
    <a:srgbClr val="E99627"/>
    <a:srgbClr val="4CB297"/>
    <a:srgbClr val="119FFF"/>
    <a:srgbClr val="98C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5" autoAdjust="0"/>
    <p:restoredTop sz="94087" autoAdjust="0"/>
  </p:normalViewPr>
  <p:slideViewPr>
    <p:cSldViewPr snapToGrid="0" snapToObjects="1">
      <p:cViewPr>
        <p:scale>
          <a:sx n="30" d="100"/>
          <a:sy n="30" d="100"/>
        </p:scale>
        <p:origin x="-572" y="-104"/>
      </p:cViewPr>
      <p:guideLst>
        <p:guide orient="horz" pos="2219"/>
        <p:guide orient="horz" pos="4320"/>
        <p:guide pos="7680"/>
      </p:guideLst>
    </p:cSldViewPr>
  </p:slideViewPr>
  <p:notesTextViewPr>
    <p:cViewPr>
      <p:scale>
        <a:sx n="1" d="1"/>
        <a:sy n="1" d="1"/>
      </p:scale>
      <p:origin x="0" y="0"/>
    </p:cViewPr>
  </p:notesTextViewPr>
  <p:sorterViewPr>
    <p:cViewPr varScale="1">
      <p:scale>
        <a:sx n="1" d="1"/>
        <a:sy n="1" d="1"/>
      </p:scale>
      <p:origin x="0" y="174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9" name="Shape 829"/>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830" name="Shape 83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83368690"/>
      </p:ext>
    </p:extLst>
  </p:cSld>
  <p:clrMap bg1="lt1" tx1="dk1" bg2="lt2" tx2="dk2" accent1="accent1" accent2="accent2" accent3="accent3" accent4="accent4" accent5="accent5" accent6="accent6" hlink="hlink" folHlink="folHlink"/>
  <p:notesStyle>
    <a:lvl1pPr defTabSz="457189" latinLnBrk="0">
      <a:lnSpc>
        <a:spcPct val="117999"/>
      </a:lnSpc>
      <a:defRPr sz="2100">
        <a:latin typeface="Calibri"/>
        <a:ea typeface="Calibri"/>
        <a:cs typeface="Calibri"/>
        <a:sym typeface="Helvetica Neue"/>
      </a:defRPr>
    </a:lvl1pPr>
    <a:lvl2pPr indent="228594" defTabSz="457189" latinLnBrk="0">
      <a:lnSpc>
        <a:spcPct val="117999"/>
      </a:lnSpc>
      <a:defRPr sz="2100">
        <a:latin typeface="Helvetica Neue"/>
        <a:ea typeface="Helvetica Neue"/>
        <a:cs typeface="Helvetica Neue"/>
        <a:sym typeface="Helvetica Neue"/>
      </a:defRPr>
    </a:lvl2pPr>
    <a:lvl3pPr indent="457189" defTabSz="457189" latinLnBrk="0">
      <a:lnSpc>
        <a:spcPct val="117999"/>
      </a:lnSpc>
      <a:defRPr sz="2100">
        <a:latin typeface="Helvetica Neue"/>
        <a:ea typeface="Helvetica Neue"/>
        <a:cs typeface="Helvetica Neue"/>
        <a:sym typeface="Helvetica Neue"/>
      </a:defRPr>
    </a:lvl3pPr>
    <a:lvl4pPr indent="685783" defTabSz="457189" latinLnBrk="0">
      <a:lnSpc>
        <a:spcPct val="117999"/>
      </a:lnSpc>
      <a:defRPr sz="2100">
        <a:latin typeface="Helvetica Neue"/>
        <a:ea typeface="Helvetica Neue"/>
        <a:cs typeface="Helvetica Neue"/>
        <a:sym typeface="Helvetica Neue"/>
      </a:defRPr>
    </a:lvl4pPr>
    <a:lvl5pPr indent="914377" defTabSz="457189" latinLnBrk="0">
      <a:lnSpc>
        <a:spcPct val="117999"/>
      </a:lnSpc>
      <a:defRPr sz="2100">
        <a:latin typeface="Helvetica Neue"/>
        <a:ea typeface="Helvetica Neue"/>
        <a:cs typeface="Helvetica Neue"/>
        <a:sym typeface="Helvetica Neue"/>
      </a:defRPr>
    </a:lvl5pPr>
    <a:lvl6pPr indent="1142971" defTabSz="457189" latinLnBrk="0">
      <a:lnSpc>
        <a:spcPct val="117999"/>
      </a:lnSpc>
      <a:defRPr sz="2100">
        <a:latin typeface="Helvetica Neue"/>
        <a:ea typeface="Helvetica Neue"/>
        <a:cs typeface="Helvetica Neue"/>
        <a:sym typeface="Helvetica Neue"/>
      </a:defRPr>
    </a:lvl6pPr>
    <a:lvl7pPr indent="1371566" defTabSz="457189" latinLnBrk="0">
      <a:lnSpc>
        <a:spcPct val="117999"/>
      </a:lnSpc>
      <a:defRPr sz="2100">
        <a:latin typeface="Helvetica Neue"/>
        <a:ea typeface="Helvetica Neue"/>
        <a:cs typeface="Helvetica Neue"/>
        <a:sym typeface="Helvetica Neue"/>
      </a:defRPr>
    </a:lvl7pPr>
    <a:lvl8pPr indent="1600160" defTabSz="457189" latinLnBrk="0">
      <a:lnSpc>
        <a:spcPct val="117999"/>
      </a:lnSpc>
      <a:defRPr sz="2100">
        <a:latin typeface="Helvetica Neue"/>
        <a:ea typeface="Helvetica Neue"/>
        <a:cs typeface="Helvetica Neue"/>
        <a:sym typeface="Helvetica Neue"/>
      </a:defRPr>
    </a:lvl8pPr>
    <a:lvl9pPr indent="1828754" defTabSz="457189" latinLnBrk="0">
      <a:lnSpc>
        <a:spcPct val="117999"/>
      </a:lnSpc>
      <a:defRPr sz="2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4808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Full Page Image">
    <p:spTree>
      <p:nvGrpSpPr>
        <p:cNvPr id="1" name=""/>
        <p:cNvGrpSpPr/>
        <p:nvPr/>
      </p:nvGrpSpPr>
      <p:grpSpPr>
        <a:xfrm>
          <a:off x="0" y="0"/>
          <a:ext cx="0" cy="0"/>
          <a:chOff x="0" y="0"/>
          <a:chExt cx="0" cy="0"/>
        </a:xfrm>
      </p:grpSpPr>
      <p:sp>
        <p:nvSpPr>
          <p:cNvPr id="11" name="Shape 11"/>
          <p:cNvSpPr>
            <a:spLocks noGrp="1"/>
          </p:cNvSpPr>
          <p:nvPr>
            <p:ph type="pic" idx="13"/>
          </p:nvPr>
        </p:nvSpPr>
        <p:spPr>
          <a:xfrm>
            <a:off x="0" y="0"/>
            <a:ext cx="24384000" cy="13716000"/>
          </a:xfrm>
          <a:prstGeom prst="rect">
            <a:avLst/>
          </a:prstGeom>
        </p:spPr>
        <p:txBody>
          <a:bodyPr lIns="91438" tIns="45719" rIns="91438" bIns="45719" anchor="t">
            <a:noAutofit/>
          </a:bodyPr>
          <a:lstStyle/>
          <a:p>
            <a:endParaRPr dirty="0"/>
          </a:p>
        </p:txBody>
      </p:sp>
      <p:sp>
        <p:nvSpPr>
          <p:cNvPr id="12" name="Shape 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815" name="Shape 815"/>
          <p:cNvSpPr>
            <a:spLocks noGrp="1"/>
          </p:cNvSpPr>
          <p:nvPr>
            <p:ph type="pic" idx="13"/>
          </p:nvPr>
        </p:nvSpPr>
        <p:spPr>
          <a:xfrm>
            <a:off x="0" y="0"/>
            <a:ext cx="24384000" cy="13716000"/>
          </a:xfrm>
          <a:prstGeom prst="rect">
            <a:avLst/>
          </a:prstGeom>
        </p:spPr>
        <p:txBody>
          <a:bodyPr lIns="91438" tIns="45719" rIns="91438" bIns="45719" anchor="t">
            <a:noAutofit/>
          </a:bodyPr>
          <a:lstStyle>
            <a:lvl1pPr>
              <a:defRPr>
                <a:latin typeface="+mj-lt"/>
              </a:defRPr>
            </a:lvl1pPr>
          </a:lstStyle>
          <a:p>
            <a:endParaRPr/>
          </a:p>
        </p:txBody>
      </p:sp>
      <p:sp>
        <p:nvSpPr>
          <p:cNvPr id="816" name="Shape 816"/>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23" name="Shape 8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Header Style">
    <p:spTree>
      <p:nvGrpSpPr>
        <p:cNvPr id="1" name=""/>
        <p:cNvGrpSpPr/>
        <p:nvPr/>
      </p:nvGrpSpPr>
      <p:grpSpPr>
        <a:xfrm>
          <a:off x="0" y="0"/>
          <a:ext cx="0" cy="0"/>
          <a:chOff x="0" y="0"/>
          <a:chExt cx="0" cy="0"/>
        </a:xfrm>
      </p:grpSpPr>
      <p:grpSp>
        <p:nvGrpSpPr>
          <p:cNvPr id="10" name="Group 33"/>
          <p:cNvGrpSpPr/>
          <p:nvPr userDrawn="1"/>
        </p:nvGrpSpPr>
        <p:grpSpPr>
          <a:xfrm>
            <a:off x="1358899" y="1196683"/>
            <a:ext cx="2493435" cy="713771"/>
            <a:chOff x="0" y="0"/>
            <a:chExt cx="2493433" cy="713769"/>
          </a:xfrm>
        </p:grpSpPr>
        <p:sp>
          <p:nvSpPr>
            <p:cNvPr id="16" name="Shape 29"/>
            <p:cNvSpPr/>
            <p:nvPr/>
          </p:nvSpPr>
          <p:spPr>
            <a:xfrm>
              <a:off x="0" y="0"/>
              <a:ext cx="713770" cy="713770"/>
            </a:xfrm>
            <a:prstGeom prst="ellipse">
              <a:avLst/>
            </a:prstGeom>
            <a:solidFill>
              <a:srgbClr val="0070C0"/>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dirty="0">
                <a:latin typeface="+mj-lt"/>
                <a:ea typeface="Calibri"/>
                <a:cs typeface="Calibri"/>
              </a:endParaRPr>
            </a:p>
          </p:txBody>
        </p:sp>
        <p:sp>
          <p:nvSpPr>
            <p:cNvPr id="17" name="Shape 30"/>
            <p:cNvSpPr/>
            <p:nvPr/>
          </p:nvSpPr>
          <p:spPr>
            <a:xfrm>
              <a:off x="593221" y="0"/>
              <a:ext cx="713770" cy="713770"/>
            </a:xfrm>
            <a:prstGeom prst="ellipse">
              <a:avLst/>
            </a:prstGeom>
            <a:solidFill>
              <a:schemeClr val="accent2"/>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dirty="0">
                <a:latin typeface="+mj-lt"/>
                <a:ea typeface="Calibri"/>
                <a:cs typeface="Calibri"/>
              </a:endParaRPr>
            </a:p>
          </p:txBody>
        </p:sp>
        <p:sp>
          <p:nvSpPr>
            <p:cNvPr id="18" name="Shape 31"/>
            <p:cNvSpPr/>
            <p:nvPr/>
          </p:nvSpPr>
          <p:spPr>
            <a:xfrm>
              <a:off x="1186442" y="0"/>
              <a:ext cx="713770" cy="713770"/>
            </a:xfrm>
            <a:prstGeom prst="ellipse">
              <a:avLst/>
            </a:prstGeom>
            <a:solidFill>
              <a:srgbClr val="3698DA"/>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dirty="0">
                <a:latin typeface="+mj-lt"/>
                <a:ea typeface="Calibri"/>
                <a:cs typeface="Calibri"/>
              </a:endParaRPr>
            </a:p>
          </p:txBody>
        </p:sp>
        <p:sp>
          <p:nvSpPr>
            <p:cNvPr id="19" name="Shape 32"/>
            <p:cNvSpPr/>
            <p:nvPr/>
          </p:nvSpPr>
          <p:spPr>
            <a:xfrm>
              <a:off x="1779664" y="0"/>
              <a:ext cx="713770" cy="713770"/>
            </a:xfrm>
            <a:prstGeom prst="ellipse">
              <a:avLst/>
            </a:prstGeom>
            <a:solidFill>
              <a:srgbClr val="119FFF"/>
            </a:solidFill>
            <a:ln w="12700" cap="flat">
              <a:noFill/>
              <a:miter lim="400000"/>
            </a:ln>
            <a:effectLst/>
          </p:spPr>
          <p:txBody>
            <a:bodyPr wrap="square" lIns="50800" tIns="50800" rIns="50800" bIns="50800" numCol="1" anchor="ctr">
              <a:noAutofit/>
            </a:bodyPr>
            <a:lstStyle/>
            <a:p>
              <a:pPr>
                <a:defRPr sz="3200">
                  <a:solidFill>
                    <a:srgbClr val="FFFFFF"/>
                  </a:solidFill>
                </a:defRPr>
              </a:pPr>
              <a:endParaRPr dirty="0">
                <a:latin typeface="+mj-lt"/>
                <a:ea typeface="Calibri"/>
                <a:cs typeface="Calibri"/>
              </a:endParaRPr>
            </a:p>
          </p:txBody>
        </p:sp>
      </p:gr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557" y="12725250"/>
            <a:ext cx="3933410" cy="629345"/>
          </a:xfrm>
          <a:prstGeom prst="rect">
            <a:avLst/>
          </a:prstGeom>
        </p:spPr>
      </p:pic>
      <p:sp>
        <p:nvSpPr>
          <p:cNvPr id="44" name="Shape 44"/>
          <p:cNvSpPr/>
          <p:nvPr/>
        </p:nvSpPr>
        <p:spPr>
          <a:xfrm>
            <a:off x="4688017" y="2298701"/>
            <a:ext cx="16710008" cy="0"/>
          </a:xfrm>
          <a:prstGeom prst="line">
            <a:avLst/>
          </a:prstGeom>
          <a:ln w="25400">
            <a:solidFill>
              <a:srgbClr val="ACC0D4"/>
            </a:solidFill>
            <a:miter lim="400000"/>
          </a:ln>
        </p:spPr>
        <p:txBody>
          <a:bodyPr lIns="50799" tIns="50799" rIns="50799" bIns="50799" anchor="ctr"/>
          <a:lstStyle/>
          <a:p>
            <a:pPr>
              <a:defRPr sz="3200"/>
            </a:pPr>
            <a:endParaRPr dirty="0">
              <a:latin typeface="+mj-lt"/>
              <a:ea typeface="Calibri"/>
              <a:cs typeface="Calibri"/>
            </a:endParaRPr>
          </a:p>
        </p:txBody>
      </p:sp>
      <p:sp>
        <p:nvSpPr>
          <p:cNvPr id="50" name="Shape 50"/>
          <p:cNvSpPr>
            <a:spLocks noGrp="1"/>
          </p:cNvSpPr>
          <p:nvPr>
            <p:ph type="title"/>
          </p:nvPr>
        </p:nvSpPr>
        <p:spPr>
          <a:xfrm>
            <a:off x="4650792" y="904697"/>
            <a:ext cx="18403954" cy="1131656"/>
          </a:xfrm>
          <a:prstGeom prst="rect">
            <a:avLst/>
          </a:prstGeom>
        </p:spPr>
        <p:txBody>
          <a:bodyPr anchor="t"/>
          <a:lstStyle>
            <a:lvl1pPr algn="l">
              <a:defRPr sz="6400">
                <a:solidFill>
                  <a:srgbClr val="566275"/>
                </a:solidFill>
                <a:latin typeface="+mj-lt"/>
                <a:ea typeface="Lato Black"/>
                <a:cs typeface="Lato Black"/>
                <a:sym typeface="Bebas Neue Bold"/>
              </a:defRPr>
            </a:lvl1pPr>
          </a:lstStyle>
          <a:p>
            <a:r>
              <a:rPr dirty="0"/>
              <a:t>Title Text</a:t>
            </a:r>
          </a:p>
        </p:txBody>
      </p:sp>
      <p:sp>
        <p:nvSpPr>
          <p:cNvPr id="51" name="Shape 51"/>
          <p:cNvSpPr>
            <a:spLocks noGrp="1"/>
          </p:cNvSpPr>
          <p:nvPr>
            <p:ph type="sldNum" sz="quarter" idx="2"/>
          </p:nvPr>
        </p:nvSpPr>
        <p:spPr>
          <a:xfrm>
            <a:off x="3295659" y="1344017"/>
            <a:ext cx="431206" cy="425756"/>
          </a:xfrm>
          <a:prstGeom prst="rect">
            <a:avLst/>
          </a:prstGeom>
        </p:spPr>
        <p:txBody>
          <a:bodyPr/>
          <a:lstStyle>
            <a:lvl1pPr>
              <a:defRPr sz="2100" b="1">
                <a:solidFill>
                  <a:srgbClr val="FFFFFF"/>
                </a:solidFill>
                <a:latin typeface="+mj-lt"/>
                <a:ea typeface="Calibri"/>
                <a:cs typeface="Calibri"/>
                <a:sym typeface="Helvetica"/>
              </a:defRPr>
            </a:lvl1pPr>
          </a:lstStyle>
          <a:p>
            <a:fld id="{86CB4B4D-7CA3-9044-876B-883B54F8677D}" type="slidenum">
              <a:rPr lang="en-US" smtClean="0"/>
              <a:pPr/>
              <a:t>‹#›</a:t>
            </a:fld>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743" name="Shape 743"/>
          <p:cNvSpPr>
            <a:spLocks noGrp="1"/>
          </p:cNvSpPr>
          <p:nvPr>
            <p:ph type="title"/>
          </p:nvPr>
        </p:nvSpPr>
        <p:spPr>
          <a:xfrm>
            <a:off x="1778000" y="4533903"/>
            <a:ext cx="20828000" cy="4648200"/>
          </a:xfrm>
          <a:prstGeom prst="rect">
            <a:avLst/>
          </a:prstGeom>
        </p:spPr>
        <p:txBody>
          <a:bodyPr/>
          <a:lstStyle>
            <a:lvl1pPr>
              <a:defRPr>
                <a:latin typeface="+mj-lt"/>
              </a:defRPr>
            </a:lvl1pPr>
          </a:lstStyle>
          <a:p>
            <a:r>
              <a:t>Title Text</a:t>
            </a:r>
          </a:p>
        </p:txBody>
      </p:sp>
      <p:sp>
        <p:nvSpPr>
          <p:cNvPr id="744" name="Shape 744"/>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751" name="Shape 751"/>
          <p:cNvSpPr>
            <a:spLocks noGrp="1"/>
          </p:cNvSpPr>
          <p:nvPr>
            <p:ph type="pic" sz="half" idx="13"/>
          </p:nvPr>
        </p:nvSpPr>
        <p:spPr>
          <a:xfrm>
            <a:off x="13165983" y="1104903"/>
            <a:ext cx="9525000" cy="11506200"/>
          </a:xfrm>
          <a:prstGeom prst="rect">
            <a:avLst/>
          </a:prstGeom>
        </p:spPr>
        <p:txBody>
          <a:bodyPr lIns="91438" tIns="45719" rIns="91438" bIns="45719" anchor="t">
            <a:noAutofit/>
          </a:bodyPr>
          <a:lstStyle>
            <a:lvl1pPr>
              <a:defRPr>
                <a:latin typeface="+mj-lt"/>
              </a:defRPr>
            </a:lvl1pPr>
          </a:lstStyle>
          <a:p>
            <a:endParaRPr/>
          </a:p>
        </p:txBody>
      </p:sp>
      <p:sp>
        <p:nvSpPr>
          <p:cNvPr id="752" name="Shape 752"/>
          <p:cNvSpPr>
            <a:spLocks noGrp="1"/>
          </p:cNvSpPr>
          <p:nvPr>
            <p:ph type="title"/>
          </p:nvPr>
        </p:nvSpPr>
        <p:spPr>
          <a:xfrm>
            <a:off x="1651002" y="1104903"/>
            <a:ext cx="10223501" cy="5613400"/>
          </a:xfrm>
          <a:prstGeom prst="rect">
            <a:avLst/>
          </a:prstGeom>
        </p:spPr>
        <p:txBody>
          <a:bodyPr anchor="b"/>
          <a:lstStyle>
            <a:lvl1pPr>
              <a:defRPr sz="8500">
                <a:latin typeface="+mj-lt"/>
              </a:defRPr>
            </a:lvl1pPr>
          </a:lstStyle>
          <a:p>
            <a:r>
              <a:t>Title Text</a:t>
            </a:r>
          </a:p>
        </p:txBody>
      </p:sp>
      <p:sp>
        <p:nvSpPr>
          <p:cNvPr id="753" name="Shape 753"/>
          <p:cNvSpPr>
            <a:spLocks noGrp="1"/>
          </p:cNvSpPr>
          <p:nvPr>
            <p:ph type="body" sz="quarter" idx="1"/>
          </p:nvPr>
        </p:nvSpPr>
        <p:spPr>
          <a:xfrm>
            <a:off x="1651002" y="6845303"/>
            <a:ext cx="10223501" cy="5765800"/>
          </a:xfrm>
          <a:prstGeom prst="rect">
            <a:avLst/>
          </a:prstGeom>
        </p:spPr>
        <p:txBody>
          <a:bodyPr anchor="t"/>
          <a:lstStyle>
            <a:lvl1pPr marL="0" indent="0" algn="ctr">
              <a:spcBef>
                <a:spcPts val="0"/>
              </a:spcBef>
              <a:buSzTx/>
              <a:buNone/>
              <a:defRPr sz="4500">
                <a:latin typeface="+mj-lt"/>
              </a:defRPr>
            </a:lvl1pPr>
            <a:lvl2pPr marL="0" indent="228594" algn="ctr">
              <a:spcBef>
                <a:spcPts val="0"/>
              </a:spcBef>
              <a:buSzTx/>
              <a:buNone/>
              <a:defRPr sz="4500">
                <a:latin typeface="+mj-lt"/>
              </a:defRPr>
            </a:lvl2pPr>
            <a:lvl3pPr marL="0" indent="457189" algn="ctr">
              <a:spcBef>
                <a:spcPts val="0"/>
              </a:spcBef>
              <a:buSzTx/>
              <a:buNone/>
              <a:defRPr sz="4500">
                <a:latin typeface="+mj-lt"/>
              </a:defRPr>
            </a:lvl3pPr>
            <a:lvl4pPr marL="0" indent="685783" algn="ctr">
              <a:spcBef>
                <a:spcPts val="0"/>
              </a:spcBef>
              <a:buSzTx/>
              <a:buNone/>
              <a:defRPr sz="4500">
                <a:latin typeface="+mj-lt"/>
              </a:defRPr>
            </a:lvl4pPr>
            <a:lvl5pPr marL="0" indent="914377" algn="ctr">
              <a:spcBef>
                <a:spcPts val="0"/>
              </a:spcBef>
              <a:buSzTx/>
              <a:buNone/>
              <a:defRPr sz="4500">
                <a:latin typeface="+mj-l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54" name="Shape 754"/>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761" name="Shape 761"/>
          <p:cNvSpPr>
            <a:spLocks noGrp="1"/>
          </p:cNvSpPr>
          <p:nvPr>
            <p:ph type="title"/>
          </p:nvPr>
        </p:nvSpPr>
        <p:spPr>
          <a:prstGeom prst="rect">
            <a:avLst/>
          </a:prstGeom>
        </p:spPr>
        <p:txBody>
          <a:bodyPr/>
          <a:lstStyle>
            <a:lvl1pPr>
              <a:defRPr>
                <a:latin typeface="+mj-lt"/>
              </a:defRPr>
            </a:lvl1pPr>
          </a:lstStyle>
          <a:p>
            <a:r>
              <a:t>Title Text</a:t>
            </a:r>
          </a:p>
        </p:txBody>
      </p:sp>
      <p:sp>
        <p:nvSpPr>
          <p:cNvPr id="762" name="Shape 762"/>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69" name="Shape 769"/>
          <p:cNvSpPr>
            <a:spLocks noGrp="1"/>
          </p:cNvSpPr>
          <p:nvPr>
            <p:ph type="title"/>
          </p:nvPr>
        </p:nvSpPr>
        <p:spPr>
          <a:prstGeom prst="rect">
            <a:avLst/>
          </a:prstGeom>
        </p:spPr>
        <p:txBody>
          <a:bodyPr/>
          <a:lstStyle>
            <a:lvl1pPr>
              <a:defRPr>
                <a:latin typeface="+mj-lt"/>
              </a:defRPr>
            </a:lvl1pPr>
          </a:lstStyle>
          <a:p>
            <a:r>
              <a:t>Title Text</a:t>
            </a:r>
          </a:p>
        </p:txBody>
      </p:sp>
      <p:sp>
        <p:nvSpPr>
          <p:cNvPr id="770" name="Shape 770"/>
          <p:cNvSpPr>
            <a:spLocks noGrp="1"/>
          </p:cNvSpPr>
          <p:nvPr>
            <p:ph type="body" idx="1"/>
          </p:nvPr>
        </p:nvSpPr>
        <p:spPr>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r>
              <a:t>Body Level One</a:t>
            </a:r>
          </a:p>
          <a:p>
            <a:pPr lvl="1"/>
            <a:r>
              <a:t>Body Level Two</a:t>
            </a:r>
          </a:p>
          <a:p>
            <a:pPr lvl="2"/>
            <a:r>
              <a:t>Body Level Three</a:t>
            </a:r>
          </a:p>
          <a:p>
            <a:pPr lvl="3"/>
            <a:r>
              <a:t>Body Level Four</a:t>
            </a:r>
          </a:p>
          <a:p>
            <a:pPr lvl="4"/>
            <a:r>
              <a:t>Body Level Five</a:t>
            </a:r>
          </a:p>
        </p:txBody>
      </p:sp>
      <p:sp>
        <p:nvSpPr>
          <p:cNvPr id="771" name="Shape 771"/>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78" name="Shape 778"/>
          <p:cNvSpPr>
            <a:spLocks noGrp="1"/>
          </p:cNvSpPr>
          <p:nvPr>
            <p:ph type="pic" sz="half" idx="13"/>
          </p:nvPr>
        </p:nvSpPr>
        <p:spPr>
          <a:xfrm>
            <a:off x="13169903" y="3238500"/>
            <a:ext cx="9525000" cy="9207501"/>
          </a:xfrm>
          <a:prstGeom prst="rect">
            <a:avLst/>
          </a:prstGeom>
        </p:spPr>
        <p:txBody>
          <a:bodyPr lIns="91438" tIns="45719" rIns="91438" bIns="45719" anchor="t">
            <a:noAutofit/>
          </a:bodyPr>
          <a:lstStyle>
            <a:lvl1pPr>
              <a:defRPr>
                <a:latin typeface="+mj-lt"/>
              </a:defRPr>
            </a:lvl1pPr>
          </a:lstStyle>
          <a:p>
            <a:endParaRPr/>
          </a:p>
        </p:txBody>
      </p:sp>
      <p:sp>
        <p:nvSpPr>
          <p:cNvPr id="779" name="Shape 779"/>
          <p:cNvSpPr>
            <a:spLocks noGrp="1"/>
          </p:cNvSpPr>
          <p:nvPr>
            <p:ph type="title"/>
          </p:nvPr>
        </p:nvSpPr>
        <p:spPr>
          <a:prstGeom prst="rect">
            <a:avLst/>
          </a:prstGeom>
        </p:spPr>
        <p:txBody>
          <a:bodyPr/>
          <a:lstStyle>
            <a:lvl1pPr>
              <a:defRPr>
                <a:latin typeface="+mj-lt"/>
              </a:defRPr>
            </a:lvl1pPr>
          </a:lstStyle>
          <a:p>
            <a:r>
              <a:t>Title Text</a:t>
            </a:r>
          </a:p>
        </p:txBody>
      </p:sp>
      <p:sp>
        <p:nvSpPr>
          <p:cNvPr id="780" name="Shape 780"/>
          <p:cNvSpPr>
            <a:spLocks noGrp="1"/>
          </p:cNvSpPr>
          <p:nvPr>
            <p:ph type="body" sz="half" idx="1"/>
          </p:nvPr>
        </p:nvSpPr>
        <p:spPr>
          <a:xfrm>
            <a:off x="1689101" y="3238500"/>
            <a:ext cx="10007600" cy="9207501"/>
          </a:xfrm>
          <a:prstGeom prst="rect">
            <a:avLst/>
          </a:prstGeom>
        </p:spPr>
        <p:txBody>
          <a:bodyPr/>
          <a:lstStyle>
            <a:lvl1pPr marL="558786" indent="-558786">
              <a:spcBef>
                <a:spcPts val="4501"/>
              </a:spcBef>
              <a:defRPr sz="4500">
                <a:latin typeface="+mj-lt"/>
              </a:defRPr>
            </a:lvl1pPr>
            <a:lvl2pPr marL="1117572" indent="-558786">
              <a:spcBef>
                <a:spcPts val="4501"/>
              </a:spcBef>
              <a:defRPr sz="4500">
                <a:latin typeface="+mj-lt"/>
              </a:defRPr>
            </a:lvl2pPr>
            <a:lvl3pPr marL="1676358" indent="-558786">
              <a:spcBef>
                <a:spcPts val="4501"/>
              </a:spcBef>
              <a:defRPr sz="4500">
                <a:latin typeface="+mj-lt"/>
              </a:defRPr>
            </a:lvl3pPr>
            <a:lvl4pPr marL="2235144" indent="-558786">
              <a:spcBef>
                <a:spcPts val="4501"/>
              </a:spcBef>
              <a:defRPr sz="4500">
                <a:latin typeface="+mj-lt"/>
              </a:defRPr>
            </a:lvl4pPr>
            <a:lvl5pPr marL="2793930" indent="-558786">
              <a:spcBef>
                <a:spcPts val="4501"/>
              </a:spcBef>
              <a:defRPr sz="4500">
                <a:latin typeface="+mj-lt"/>
              </a:defRPr>
            </a:lvl5pPr>
          </a:lstStyle>
          <a:p>
            <a:r>
              <a:t>Body Level One</a:t>
            </a:r>
          </a:p>
          <a:p>
            <a:pPr lvl="1"/>
            <a:r>
              <a:t>Body Level Two</a:t>
            </a:r>
          </a:p>
          <a:p>
            <a:pPr lvl="2"/>
            <a:r>
              <a:t>Body Level Three</a:t>
            </a:r>
          </a:p>
          <a:p>
            <a:pPr lvl="3"/>
            <a:r>
              <a:t>Body Level Four</a:t>
            </a:r>
          </a:p>
          <a:p>
            <a:pPr lvl="4"/>
            <a:r>
              <a:t>Body Level Five</a:t>
            </a:r>
          </a:p>
        </p:txBody>
      </p:sp>
      <p:sp>
        <p:nvSpPr>
          <p:cNvPr id="781" name="Shape 781"/>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88" name="Shape 788"/>
          <p:cNvSpPr>
            <a:spLocks noGrp="1"/>
          </p:cNvSpPr>
          <p:nvPr>
            <p:ph type="body" idx="1"/>
          </p:nvPr>
        </p:nvSpPr>
        <p:spPr>
          <a:xfrm>
            <a:off x="1689103" y="1778000"/>
            <a:ext cx="21005800" cy="101473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r>
              <a:t>Body Level One</a:t>
            </a:r>
          </a:p>
          <a:p>
            <a:pPr lvl="1"/>
            <a:r>
              <a:t>Body Level Two</a:t>
            </a:r>
          </a:p>
          <a:p>
            <a:pPr lvl="2"/>
            <a:r>
              <a:t>Body Level Three</a:t>
            </a:r>
          </a:p>
          <a:p>
            <a:pPr lvl="3"/>
            <a:r>
              <a:t>Body Level Four</a:t>
            </a:r>
          </a:p>
          <a:p>
            <a:pPr lvl="4"/>
            <a:r>
              <a:t>Body Level Five</a:t>
            </a:r>
          </a:p>
        </p:txBody>
      </p:sp>
      <p:sp>
        <p:nvSpPr>
          <p:cNvPr id="789" name="Shape 789"/>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796" name="Shape 796"/>
          <p:cNvSpPr>
            <a:spLocks noGrp="1"/>
          </p:cNvSpPr>
          <p:nvPr>
            <p:ph type="pic" sz="quarter" idx="13"/>
          </p:nvPr>
        </p:nvSpPr>
        <p:spPr>
          <a:xfrm>
            <a:off x="15760699" y="7048500"/>
            <a:ext cx="7404101" cy="5549901"/>
          </a:xfrm>
          <a:prstGeom prst="rect">
            <a:avLst/>
          </a:prstGeom>
        </p:spPr>
        <p:txBody>
          <a:bodyPr lIns="91438" tIns="45719" rIns="91438" bIns="45719" anchor="t">
            <a:noAutofit/>
          </a:bodyPr>
          <a:lstStyle>
            <a:lvl1pPr>
              <a:defRPr>
                <a:latin typeface="+mj-lt"/>
              </a:defRPr>
            </a:lvl1pPr>
          </a:lstStyle>
          <a:p>
            <a:endParaRPr/>
          </a:p>
        </p:txBody>
      </p:sp>
      <p:sp>
        <p:nvSpPr>
          <p:cNvPr id="797" name="Shape 797"/>
          <p:cNvSpPr>
            <a:spLocks noGrp="1"/>
          </p:cNvSpPr>
          <p:nvPr>
            <p:ph type="pic" sz="quarter" idx="14"/>
          </p:nvPr>
        </p:nvSpPr>
        <p:spPr>
          <a:xfrm>
            <a:off x="15760699" y="1130300"/>
            <a:ext cx="7404101" cy="5549901"/>
          </a:xfrm>
          <a:prstGeom prst="rect">
            <a:avLst/>
          </a:prstGeom>
        </p:spPr>
        <p:txBody>
          <a:bodyPr lIns="91438" tIns="45719" rIns="91438" bIns="45719" anchor="t">
            <a:noAutofit/>
          </a:bodyPr>
          <a:lstStyle>
            <a:lvl1pPr>
              <a:defRPr>
                <a:latin typeface="+mj-lt"/>
              </a:defRPr>
            </a:lvl1pPr>
          </a:lstStyle>
          <a:p>
            <a:endParaRPr/>
          </a:p>
        </p:txBody>
      </p:sp>
      <p:sp>
        <p:nvSpPr>
          <p:cNvPr id="798" name="Shape 798"/>
          <p:cNvSpPr>
            <a:spLocks noGrp="1"/>
          </p:cNvSpPr>
          <p:nvPr>
            <p:ph type="pic" idx="15"/>
          </p:nvPr>
        </p:nvSpPr>
        <p:spPr>
          <a:xfrm>
            <a:off x="1206501" y="1130299"/>
            <a:ext cx="14173200" cy="11468101"/>
          </a:xfrm>
          <a:prstGeom prst="rect">
            <a:avLst/>
          </a:prstGeom>
        </p:spPr>
        <p:txBody>
          <a:bodyPr lIns="91438" tIns="45719" rIns="91438" bIns="45719" anchor="t">
            <a:noAutofit/>
          </a:bodyPr>
          <a:lstStyle>
            <a:lvl1pPr>
              <a:defRPr>
                <a:latin typeface="+mj-lt"/>
              </a:defRPr>
            </a:lvl1pPr>
          </a:lstStyle>
          <a:p>
            <a:endParaRPr/>
          </a:p>
        </p:txBody>
      </p:sp>
      <p:sp>
        <p:nvSpPr>
          <p:cNvPr id="799" name="Shape 799"/>
          <p:cNvSpPr>
            <a:spLocks noGrp="1"/>
          </p:cNvSpPr>
          <p:nvPr>
            <p:ph type="sldNum" sz="quarter" idx="2"/>
          </p:nvPr>
        </p:nvSpPr>
        <p:spPr>
          <a:prstGeom prst="rect">
            <a:avLst/>
          </a:prstGeom>
        </p:spPr>
        <p:txBody>
          <a:bodyPr/>
          <a:lstStyle>
            <a:lvl1pPr>
              <a:defRPr>
                <a:latin typeface="+mj-lt"/>
              </a:defRPr>
            </a:lvl1pPr>
          </a:lstStyle>
          <a:p>
            <a:fld id="{86CB4B4D-7CA3-9044-876B-883B54F8677D}" type="slidenum">
              <a:rPr lang="en-US" smtClean="0"/>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3" y="952501"/>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nchor="ctr">
            <a:normAutofit/>
          </a:bodyPr>
          <a:lstStyle/>
          <a:p>
            <a:r>
              <a:rPr dirty="0"/>
              <a:t>Title Text</a:t>
            </a:r>
          </a:p>
        </p:txBody>
      </p:sp>
      <p:sp>
        <p:nvSpPr>
          <p:cNvPr id="3" name="Shape 3"/>
          <p:cNvSpPr>
            <a:spLocks noGrp="1"/>
          </p:cNvSpPr>
          <p:nvPr>
            <p:ph type="body" idx="1"/>
          </p:nvPr>
        </p:nvSpPr>
        <p:spPr>
          <a:xfrm>
            <a:off x="1689103" y="3238500"/>
            <a:ext cx="21005800" cy="9207501"/>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a:spLocks noGrp="1"/>
          </p:cNvSpPr>
          <p:nvPr>
            <p:ph type="sldNum" sz="quarter" idx="2"/>
          </p:nvPr>
        </p:nvSpPr>
        <p:spPr>
          <a:xfrm>
            <a:off x="11946269" y="13081000"/>
            <a:ext cx="478763" cy="471925"/>
          </a:xfrm>
          <a:prstGeom prst="rect">
            <a:avLst/>
          </a:prstGeom>
          <a:ln w="12700">
            <a:miter lim="400000"/>
          </a:ln>
        </p:spPr>
        <p:txBody>
          <a:bodyPr wrap="none" lIns="50799" tIns="50799" rIns="50799" bIns="50799">
            <a:spAutoFit/>
          </a:bodyPr>
          <a:lstStyle>
            <a:lvl1pPr>
              <a:defRPr sz="2400">
                <a:latin typeface="+mj-lt"/>
                <a:ea typeface="Calibri"/>
                <a:cs typeface="Calibri"/>
              </a:defRPr>
            </a:lvl1pPr>
          </a:lstStyle>
          <a:p>
            <a:fld id="{86CB4B4D-7CA3-9044-876B-883B54F8677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84" r:id="rId3"/>
    <p:sldLayoutId id="2147483685" r:id="rId4"/>
    <p:sldLayoutId id="2147483686" r:id="rId5"/>
    <p:sldLayoutId id="2147483687" r:id="rId6"/>
    <p:sldLayoutId id="2147483688" r:id="rId7"/>
    <p:sldLayoutId id="2147483689" r:id="rId8"/>
    <p:sldLayoutId id="2147483690" r:id="rId9"/>
    <p:sldLayoutId id="2147483692" r:id="rId10"/>
    <p:sldLayoutId id="2147483693" r:id="rId11"/>
  </p:sldLayoutIdLst>
  <p:transition spd="med"/>
  <p:txStyles>
    <p:titleStyle>
      <a:lvl1pPr marL="0" marR="0" indent="0"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Calibri"/>
          <a:cs typeface="Calibri"/>
          <a:sym typeface="Helvetica Light"/>
        </a:defRPr>
      </a:lvl1pPr>
      <a:lvl2pPr marL="0" marR="0" indent="22859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189"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783"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377"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2971"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566"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160"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754" algn="ctr" defTabSz="82548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4984"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1pPr>
      <a:lvl2pPr marL="1269968"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2pPr>
      <a:lvl3pPr marL="1904952"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3pPr>
      <a:lvl4pPr marL="253993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4pPr>
      <a:lvl5pPr marL="3174921"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5pPr>
      <a:lvl6pPr marL="3809905"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6pPr>
      <a:lvl7pPr marL="4444889"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7pPr>
      <a:lvl8pPr marL="5079873"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8pPr>
      <a:lvl9pPr marL="571485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594"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189"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783"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377"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2971"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566"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160"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754" algn="ctr" defTabSz="82548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7.jpg"/><Relationship Id="rId7" Type="http://schemas.openxmlformats.org/officeDocument/2006/relationships/image" Target="../media/image12.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6.jpg"/><Relationship Id="rId16"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3.jpeg"/><Relationship Id="rId5" Type="http://schemas.openxmlformats.org/officeDocument/2006/relationships/image" Target="../media/image16.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jpeg"/><Relationship Id="rId1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1.jpg"/><Relationship Id="rId3" Type="http://schemas.openxmlformats.org/officeDocument/2006/relationships/image" Target="../media/image46.jpeg"/><Relationship Id="rId7" Type="http://schemas.openxmlformats.org/officeDocument/2006/relationships/image" Target="../media/image50.png"/><Relationship Id="rId2"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jpg"/><Relationship Id="rId5" Type="http://schemas.openxmlformats.org/officeDocument/2006/relationships/image" Target="../media/image48.png"/><Relationship Id="rId10" Type="http://schemas.openxmlformats.org/officeDocument/2006/relationships/image" Target="../media/image53.jpg"/><Relationship Id="rId4" Type="http://schemas.openxmlformats.org/officeDocument/2006/relationships/image" Target="../media/image47.png"/><Relationship Id="rId9" Type="http://schemas.openxmlformats.org/officeDocument/2006/relationships/image" Target="../media/image5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1.jp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jpe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jpeg"/><Relationship Id="rId10" Type="http://schemas.openxmlformats.org/officeDocument/2006/relationships/image" Target="../media/image63.jpeg"/><Relationship Id="rId4" Type="http://schemas.openxmlformats.org/officeDocument/2006/relationships/image" Target="../media/image57.png"/><Relationship Id="rId9" Type="http://schemas.openxmlformats.org/officeDocument/2006/relationships/image" Target="../media/image6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g"/><Relationship Id="rId13"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9.wmf"/><Relationship Id="rId12"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6.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gif"/></Relationships>
</file>

<file path=ppt/slides/_rels/slide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33" name="Shape 833"/>
          <p:cNvSpPr/>
          <p:nvPr/>
        </p:nvSpPr>
        <p:spPr>
          <a:xfrm>
            <a:off x="0" y="1950842"/>
            <a:ext cx="24384000" cy="9856846"/>
          </a:xfrm>
          <a:prstGeom prst="rect">
            <a:avLst/>
          </a:prstGeom>
          <a:gradFill flip="none" rotWithShape="1">
            <a:gsLst>
              <a:gs pos="0">
                <a:schemeClr val="accent2"/>
              </a:gs>
              <a:gs pos="100000">
                <a:schemeClr val="accent1"/>
              </a:gs>
            </a:gsLst>
            <a:lin ang="2700000" scaled="1"/>
            <a:tileRect/>
          </a:gradFill>
          <a:ln w="12700">
            <a:miter lim="400000"/>
          </a:ln>
        </p:spPr>
        <p:txBody>
          <a:bodyPr lIns="50799" tIns="50799" rIns="50799" bIns="50799" anchor="ctr"/>
          <a:lstStyle/>
          <a:p>
            <a:pPr>
              <a:defRPr sz="3200">
                <a:solidFill>
                  <a:srgbClr val="FFFFFF"/>
                </a:solidFill>
              </a:defRPr>
            </a:pPr>
            <a:endParaRPr dirty="0">
              <a:latin typeface="Calibri"/>
              <a:ea typeface="Calibri"/>
              <a:cs typeface="Calibri"/>
            </a:endParaRPr>
          </a:p>
        </p:txBody>
      </p:sp>
      <p:sp>
        <p:nvSpPr>
          <p:cNvPr id="834" name="Shape 834"/>
          <p:cNvSpPr/>
          <p:nvPr/>
        </p:nvSpPr>
        <p:spPr>
          <a:xfrm>
            <a:off x="429662" y="4483278"/>
            <a:ext cx="23485415" cy="1333696"/>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p>
            <a:pPr>
              <a:defRPr sz="25000">
                <a:solidFill>
                  <a:srgbClr val="FFFFFF"/>
                </a:solidFill>
                <a:latin typeface="Bebas Neue Bold"/>
                <a:ea typeface="Bebas Neue Bold"/>
                <a:cs typeface="Bebas Neue Bold"/>
                <a:sym typeface="Bebas Neue Bold"/>
              </a:defRPr>
            </a:pPr>
            <a:r>
              <a:rPr lang="en-US" sz="8000" b="1" dirty="0">
                <a:solidFill>
                  <a:schemeClr val="tx1"/>
                </a:solidFill>
                <a:latin typeface="+mj-lt"/>
              </a:rPr>
              <a:t>CRISIS</a:t>
            </a:r>
            <a:r>
              <a:rPr lang="en-US" sz="8000" b="1" dirty="0">
                <a:latin typeface="+mj-lt"/>
              </a:rPr>
              <a:t> </a:t>
            </a:r>
            <a:r>
              <a:rPr lang="en-US" sz="8000" b="1" dirty="0">
                <a:solidFill>
                  <a:srgbClr val="CA3427"/>
                </a:solidFill>
                <a:latin typeface="+mj-lt"/>
              </a:rPr>
              <a:t>MANAGMENT</a:t>
            </a:r>
            <a:endParaRPr sz="8000" b="1" spc="-150" dirty="0">
              <a:solidFill>
                <a:srgbClr val="CA3427"/>
              </a:solidFill>
              <a:latin typeface="+mj-lt"/>
              <a:ea typeface="Lato Black"/>
              <a:cs typeface="Arial" panose="020B0604020202020204" pitchFamily="34" charset="0"/>
            </a:endParaRPr>
          </a:p>
        </p:txBody>
      </p:sp>
      <p:sp>
        <p:nvSpPr>
          <p:cNvPr id="835" name="Shape 835"/>
          <p:cNvSpPr/>
          <p:nvPr/>
        </p:nvSpPr>
        <p:spPr>
          <a:xfrm>
            <a:off x="4752290" y="5980278"/>
            <a:ext cx="15070208" cy="748921"/>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lvl1pPr>
              <a:defRPr sz="4000" b="1">
                <a:solidFill>
                  <a:srgbClr val="FFFFFF"/>
                </a:solidFill>
                <a:latin typeface="Helvetica"/>
                <a:ea typeface="Helvetica"/>
                <a:cs typeface="Helvetica"/>
                <a:sym typeface="Helvetica"/>
              </a:defRPr>
            </a:lvl1pPr>
          </a:lstStyle>
          <a:p>
            <a:r>
              <a:rPr lang="en-US" sz="4200" dirty="0"/>
              <a:t>In Social Media Era</a:t>
            </a:r>
          </a:p>
        </p:txBody>
      </p:sp>
      <p:sp>
        <p:nvSpPr>
          <p:cNvPr id="7" name="Shape 841"/>
          <p:cNvSpPr/>
          <p:nvPr/>
        </p:nvSpPr>
        <p:spPr>
          <a:xfrm>
            <a:off x="376910" y="12005266"/>
            <a:ext cx="6669411" cy="507253"/>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spAutoFit/>
          </a:bodyPr>
          <a:lstStyle>
            <a:lvl1pPr>
              <a:lnSpc>
                <a:spcPct val="140000"/>
              </a:lnSpc>
              <a:defRPr sz="2000"/>
            </a:lvl1pPr>
          </a:lstStyle>
          <a:p>
            <a:pPr algn="l">
              <a:lnSpc>
                <a:spcPct val="150000"/>
              </a:lnSpc>
            </a:pPr>
            <a:endParaRPr dirty="0">
              <a:solidFill>
                <a:schemeClr val="tx1"/>
              </a:solidFill>
              <a:latin typeface="Arial" panose="020B0604020202020204" pitchFamily="34" charset="0"/>
              <a:ea typeface="Calibri"/>
              <a:cs typeface="Arial" panose="020B0604020202020204"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6358" y="4841489"/>
            <a:ext cx="8970808" cy="946601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247" y="434566"/>
            <a:ext cx="7007969" cy="1121275"/>
          </a:xfrm>
          <a:prstGeom prst="rect">
            <a:avLst/>
          </a:prstGeom>
        </p:spPr>
      </p:pic>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10</a:t>
            </a:fld>
            <a:endParaRPr dirty="0"/>
          </a:p>
        </p:txBody>
      </p:sp>
      <p:sp>
        <p:nvSpPr>
          <p:cNvPr id="6" name="Text Placeholder 2"/>
          <p:cNvSpPr>
            <a:spLocks noGrp="1"/>
          </p:cNvSpPr>
          <p:nvPr>
            <p:ph type="title"/>
          </p:nvPr>
        </p:nvSpPr>
        <p:spPr>
          <a:xfrm>
            <a:off x="4650792" y="916259"/>
            <a:ext cx="18403954" cy="1131656"/>
          </a:xfrm>
        </p:spPr>
        <p:txBody>
          <a:bodyPr>
            <a:normAutofit/>
          </a:bodyPr>
          <a:lstStyle/>
          <a:p>
            <a:r>
              <a:rPr lang="en-US" sz="6600" dirty="0">
                <a:solidFill>
                  <a:srgbClr val="CA3427"/>
                </a:solidFill>
              </a:rPr>
              <a:t>COMMON CAUSES FOR CRISIS IN </a:t>
            </a:r>
            <a:r>
              <a:rPr lang="en-US" sz="6600" dirty="0" smtClean="0">
                <a:solidFill>
                  <a:srgbClr val="CA3427"/>
                </a:solidFill>
              </a:rPr>
              <a:t>VIETNAM</a:t>
            </a:r>
            <a:endParaRPr lang="en-US" sz="6600" dirty="0">
              <a:solidFill>
                <a:srgbClr val="CA3427"/>
              </a:solidFill>
            </a:endParaRPr>
          </a:p>
        </p:txBody>
      </p:sp>
      <p:sp>
        <p:nvSpPr>
          <p:cNvPr id="7" name="Content Placeholder 1"/>
          <p:cNvSpPr txBox="1">
            <a:spLocks/>
          </p:cNvSpPr>
          <p:nvPr/>
        </p:nvSpPr>
        <p:spPr>
          <a:xfrm>
            <a:off x="-63794" y="2371061"/>
            <a:ext cx="11069716" cy="9845747"/>
          </a:xfrm>
          <a:prstGeom prst="rect">
            <a:avLst/>
          </a:prstGeom>
        </p:spPr>
        <p:txBody>
          <a:bodyPr>
            <a:noAutofit/>
          </a:bodyPr>
          <a:lstStyle>
            <a:lvl1pPr marL="634984"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1pPr>
            <a:lvl2pPr marL="1269968"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2pPr>
            <a:lvl3pPr marL="1904952"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3pPr>
            <a:lvl4pPr marL="253993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4pPr>
            <a:lvl5pPr marL="3174921"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5pPr>
            <a:lvl6pPr marL="3809905"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6pPr>
            <a:lvl7pPr marL="4444889"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7pPr>
            <a:lvl8pPr marL="5079873"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8pPr>
            <a:lvl9pPr marL="571485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9pPr>
          </a:lstStyle>
          <a:p>
            <a:pPr>
              <a:lnSpc>
                <a:spcPct val="70000"/>
              </a:lnSpc>
            </a:pPr>
            <a:r>
              <a:rPr lang="en-US" sz="3000" dirty="0" smtClean="0">
                <a:ea typeface="Segoe UI" pitchFamily="34" charset="0"/>
                <a:cs typeface="Open Sans"/>
              </a:rPr>
              <a:t>Product &amp; Service Quality</a:t>
            </a:r>
          </a:p>
          <a:p>
            <a:pPr marL="171450" indent="0">
              <a:lnSpc>
                <a:spcPct val="120000"/>
              </a:lnSpc>
              <a:spcBef>
                <a:spcPts val="600"/>
              </a:spcBef>
              <a:buFontTx/>
              <a:buNone/>
            </a:pPr>
            <a:r>
              <a:rPr lang="en-US" sz="2800" dirty="0" smtClean="0">
                <a:ea typeface="Segoe UI" pitchFamily="34" charset="0"/>
                <a:cs typeface="Open Sans"/>
              </a:rPr>
              <a:t>Poor or defected products and service quality without appropriate actions to improve.</a:t>
            </a:r>
          </a:p>
          <a:p>
            <a:pPr>
              <a:lnSpc>
                <a:spcPct val="70000"/>
              </a:lnSpc>
            </a:pPr>
            <a:r>
              <a:rPr lang="en-US" sz="3000" dirty="0" smtClean="0">
                <a:ea typeface="Segoe UI" pitchFamily="34" charset="0"/>
                <a:cs typeface="Open Sans"/>
              </a:rPr>
              <a:t>Core Operations Matters</a:t>
            </a:r>
          </a:p>
          <a:p>
            <a:pPr marL="171450" indent="0">
              <a:lnSpc>
                <a:spcPct val="120000"/>
              </a:lnSpc>
              <a:spcBef>
                <a:spcPts val="600"/>
              </a:spcBef>
              <a:buFontTx/>
              <a:buNone/>
            </a:pPr>
            <a:r>
              <a:rPr lang="en-US" sz="2800" dirty="0" smtClean="0">
                <a:ea typeface="Segoe UI" pitchFamily="34" charset="0"/>
                <a:cs typeface="Open Sans"/>
              </a:rPr>
              <a:t>Defects in various steps within the operation process, popularly falling into Sales Management, Customer Service, Customer Data Management.</a:t>
            </a:r>
          </a:p>
          <a:p>
            <a:pPr>
              <a:lnSpc>
                <a:spcPct val="70000"/>
              </a:lnSpc>
            </a:pPr>
            <a:r>
              <a:rPr lang="en-US" sz="3000" dirty="0" smtClean="0">
                <a:ea typeface="Segoe UI" pitchFamily="34" charset="0"/>
                <a:cs typeface="Open Sans"/>
              </a:rPr>
              <a:t>Brand Attitude</a:t>
            </a:r>
          </a:p>
          <a:p>
            <a:pPr marL="171450" indent="0">
              <a:lnSpc>
                <a:spcPct val="120000"/>
              </a:lnSpc>
              <a:spcBef>
                <a:spcPts val="600"/>
              </a:spcBef>
              <a:buFontTx/>
              <a:buNone/>
            </a:pPr>
            <a:r>
              <a:rPr lang="en-US" sz="2800" dirty="0" smtClean="0">
                <a:ea typeface="Segoe UI" pitchFamily="34" charset="0"/>
                <a:cs typeface="Open Sans"/>
              </a:rPr>
              <a:t>Aggressiveness against the consumer, sole media lobbying tendency, over-action to protect the brand from problems.</a:t>
            </a:r>
          </a:p>
          <a:p>
            <a:pPr>
              <a:lnSpc>
                <a:spcPct val="70000"/>
              </a:lnSpc>
            </a:pPr>
            <a:r>
              <a:rPr lang="en-US" sz="3000" dirty="0" smtClean="0">
                <a:ea typeface="Segoe UI" pitchFamily="34" charset="0"/>
                <a:cs typeface="Open Sans"/>
              </a:rPr>
              <a:t>Leadership Reputation</a:t>
            </a:r>
          </a:p>
          <a:p>
            <a:pPr marL="171450" indent="0">
              <a:lnSpc>
                <a:spcPct val="120000"/>
              </a:lnSpc>
              <a:spcBef>
                <a:spcPts val="600"/>
              </a:spcBef>
              <a:buFontTx/>
              <a:buNone/>
            </a:pPr>
            <a:r>
              <a:rPr lang="en-US" sz="2800" dirty="0" smtClean="0">
                <a:ea typeface="Segoe UI" pitchFamily="34" charset="0"/>
                <a:cs typeface="Open Sans"/>
              </a:rPr>
              <a:t>Nepotism, bribery, sex are common problems that knock down leadership reputation and negatively impact the brand.</a:t>
            </a:r>
          </a:p>
          <a:p>
            <a:pPr>
              <a:lnSpc>
                <a:spcPct val="70000"/>
              </a:lnSpc>
            </a:pPr>
            <a:r>
              <a:rPr lang="en-US" sz="3000" dirty="0" smtClean="0">
                <a:ea typeface="Segoe UI" pitchFamily="34" charset="0"/>
                <a:cs typeface="Open Sans"/>
              </a:rPr>
              <a:t>Public Interest Violation</a:t>
            </a:r>
          </a:p>
          <a:p>
            <a:pPr marL="171450" indent="0">
              <a:lnSpc>
                <a:spcPct val="110000"/>
              </a:lnSpc>
              <a:spcBef>
                <a:spcPts val="600"/>
              </a:spcBef>
              <a:buFontTx/>
              <a:buNone/>
            </a:pPr>
            <a:r>
              <a:rPr lang="en-US" sz="2800" dirty="0" smtClean="0">
                <a:ea typeface="Segoe UI" pitchFamily="34" charset="0"/>
                <a:cs typeface="Open Sans"/>
              </a:rPr>
              <a:t>Environment pollution and traditional product category invasion.</a:t>
            </a:r>
          </a:p>
        </p:txBody>
      </p:sp>
      <p:grpSp>
        <p:nvGrpSpPr>
          <p:cNvPr id="8" name="Group 7"/>
          <p:cNvGrpSpPr/>
          <p:nvPr/>
        </p:nvGrpSpPr>
        <p:grpSpPr>
          <a:xfrm>
            <a:off x="11006320" y="2488029"/>
            <a:ext cx="13421353" cy="11108216"/>
            <a:chOff x="5665660" y="883522"/>
            <a:chExt cx="6246728" cy="517012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765" y="2911261"/>
              <a:ext cx="879196" cy="67867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910" y="1471180"/>
              <a:ext cx="3245031" cy="4582462"/>
            </a:xfrm>
            <a:prstGeom prst="rect">
              <a:avLst/>
            </a:prstGeom>
          </p:spPr>
        </p:pic>
        <p:sp>
          <p:nvSpPr>
            <p:cNvPr id="11" name="Rectangle 10"/>
            <p:cNvSpPr/>
            <p:nvPr/>
          </p:nvSpPr>
          <p:spPr>
            <a:xfrm>
              <a:off x="8428749" y="883522"/>
              <a:ext cx="3483639" cy="379610"/>
            </a:xfrm>
            <a:prstGeom prst="rect">
              <a:avLst/>
            </a:prstGeom>
          </p:spPr>
          <p:txBody>
            <a:bodyPr wrap="none">
              <a:spAutoFit/>
            </a:bodyPr>
            <a:lstStyle/>
            <a:p>
              <a:r>
                <a:rPr lang="en-US" sz="4700" b="1" dirty="0" smtClean="0">
                  <a:latin typeface="+mj-lt"/>
                  <a:ea typeface="Open Sans" panose="020B0604020202020204" charset="0"/>
                  <a:cs typeface="Open Sans" panose="020B0604020202020204" charset="0"/>
                </a:rPr>
                <a:t>Popular Causes </a:t>
              </a:r>
              <a:r>
                <a:rPr lang="en-US" sz="4700" b="1" dirty="0">
                  <a:latin typeface="+mj-lt"/>
                  <a:ea typeface="Open Sans" panose="020B0604020202020204" charset="0"/>
                  <a:cs typeface="Open Sans" panose="020B0604020202020204" charset="0"/>
                </a:rPr>
                <a:t>of </a:t>
              </a:r>
              <a:r>
                <a:rPr lang="en-US" sz="4700" b="1" dirty="0" smtClean="0">
                  <a:latin typeface="+mj-lt"/>
                  <a:ea typeface="Open Sans" panose="020B0604020202020204" charset="0"/>
                  <a:cs typeface="Open Sans" panose="020B0604020202020204" charset="0"/>
                </a:rPr>
                <a:t>Crises</a:t>
              </a:r>
              <a:endParaRPr lang="en-US" sz="4700" b="1" dirty="0">
                <a:latin typeface="+mj-lt"/>
                <a:ea typeface="Open Sans" panose="020B0604020202020204" charset="0"/>
                <a:cs typeface="Open Sans" panose="020B0604020202020204" charset="0"/>
              </a:endParaRPr>
            </a:p>
          </p:txBody>
        </p:sp>
        <p:sp>
          <p:nvSpPr>
            <p:cNvPr id="12" name="Rectangle 11"/>
            <p:cNvSpPr/>
            <p:nvPr/>
          </p:nvSpPr>
          <p:spPr>
            <a:xfrm>
              <a:off x="10471526" y="1283349"/>
              <a:ext cx="1272231" cy="222036"/>
            </a:xfrm>
            <a:prstGeom prst="rect">
              <a:avLst/>
            </a:prstGeom>
          </p:spPr>
          <p:txBody>
            <a:bodyPr wrap="none">
              <a:spAutoFit/>
            </a:bodyPr>
            <a:lstStyle/>
            <a:p>
              <a:pPr algn="r"/>
              <a:r>
                <a:rPr lang="en-US" sz="2500" i="1" dirty="0" smtClean="0">
                  <a:latin typeface="+mj-lt"/>
                  <a:ea typeface="Open Sans" panose="020B0604020202020204" charset="0"/>
                  <a:cs typeface="Open Sans" panose="020B0604020202020204" charset="0"/>
                </a:rPr>
                <a:t>Source: Altimeter </a:t>
              </a:r>
              <a:endParaRPr lang="en-US" sz="2500" i="1" dirty="0">
                <a:latin typeface="+mj-lt"/>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5660" y="1405721"/>
              <a:ext cx="998030" cy="45338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40923" y="1023485"/>
              <a:ext cx="625587" cy="375352"/>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02805" y="1038910"/>
              <a:ext cx="1088059" cy="848172"/>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54016" y="3433854"/>
              <a:ext cx="451073" cy="480392"/>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96990" y="2481250"/>
              <a:ext cx="1263986" cy="388919"/>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63423" y="2462083"/>
              <a:ext cx="558441" cy="371617"/>
            </a:xfrm>
            <a:prstGeom prst="rect">
              <a:avLst/>
            </a:prstGeom>
          </p:spPr>
        </p:pic>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50970" y="2052554"/>
              <a:ext cx="913964" cy="386779"/>
            </a:xfrm>
            <a:prstGeom prst="rect">
              <a:avLst/>
            </a:prstGeom>
          </p:spPr>
        </p:pic>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15250" y="2039550"/>
              <a:ext cx="870579" cy="399783"/>
            </a:xfrm>
            <a:prstGeom prst="rect">
              <a:avLst/>
            </a:prstGeom>
          </p:spPr>
        </p:pic>
        <p:pic>
          <p:nvPicPr>
            <p:cNvPr id="21" name="Picture 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64886" y="3401178"/>
              <a:ext cx="524498" cy="524498"/>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72917" y="3133240"/>
              <a:ext cx="1088059" cy="848172"/>
            </a:xfrm>
            <a:prstGeom prst="rect">
              <a:avLst/>
            </a:prstGeom>
          </p:spPr>
        </p:pic>
        <p:pic>
          <p:nvPicPr>
            <p:cNvPr id="23" name="Picture 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896990" y="4502892"/>
              <a:ext cx="1293874" cy="426879"/>
            </a:xfrm>
            <a:prstGeom prst="rect">
              <a:avLst/>
            </a:prstGeom>
          </p:spPr>
        </p:pic>
        <p:pic>
          <p:nvPicPr>
            <p:cNvPr id="24" name="Picture 2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50090" y="4206351"/>
              <a:ext cx="1350757" cy="387777"/>
            </a:xfrm>
            <a:prstGeom prst="rect">
              <a:avLst/>
            </a:prstGeom>
          </p:spPr>
        </p:pic>
        <p:pic>
          <p:nvPicPr>
            <p:cNvPr id="25" name="Picture 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10759" y="4594128"/>
              <a:ext cx="421137" cy="379617"/>
            </a:xfrm>
            <a:prstGeom prst="rect">
              <a:avLst/>
            </a:prstGeom>
          </p:spPr>
        </p:pic>
        <p:pic>
          <p:nvPicPr>
            <p:cNvPr id="26" name="Picture 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52790" y="4249542"/>
              <a:ext cx="908186" cy="210159"/>
            </a:xfrm>
            <a:prstGeom prst="rect">
              <a:avLst/>
            </a:prstGeom>
          </p:spPr>
        </p:pic>
        <p:pic>
          <p:nvPicPr>
            <p:cNvPr id="27" name="Picture 2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76144" y="5242017"/>
              <a:ext cx="1213239" cy="667281"/>
            </a:xfrm>
            <a:prstGeom prst="rect">
              <a:avLst/>
            </a:prstGeom>
          </p:spPr>
        </p:pic>
        <p:pic>
          <p:nvPicPr>
            <p:cNvPr id="28" name="Picture 2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458355" y="5192939"/>
              <a:ext cx="681037" cy="715244"/>
            </a:xfrm>
            <a:prstGeom prst="rect">
              <a:avLst/>
            </a:prstGeom>
          </p:spPr>
        </p:pic>
      </p:grpSp>
    </p:spTree>
    <p:extLst>
      <p:ext uri="{BB962C8B-B14F-4D97-AF65-F5344CB8AC3E}">
        <p14:creationId xmlns:p14="http://schemas.microsoft.com/office/powerpoint/2010/main" val="9629601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11</a:t>
            </a:fld>
            <a:endParaRPr dirty="0"/>
          </a:p>
        </p:txBody>
      </p:sp>
      <p:sp>
        <p:nvSpPr>
          <p:cNvPr id="4" name="Text Placeholder 2"/>
          <p:cNvSpPr>
            <a:spLocks noGrp="1"/>
          </p:cNvSpPr>
          <p:nvPr>
            <p:ph type="title"/>
          </p:nvPr>
        </p:nvSpPr>
        <p:spPr>
          <a:xfrm>
            <a:off x="4395610" y="904697"/>
            <a:ext cx="21292652" cy="1131656"/>
          </a:xfrm>
        </p:spPr>
        <p:txBody>
          <a:bodyPr>
            <a:noAutofit/>
          </a:bodyPr>
          <a:lstStyle/>
          <a:p>
            <a:r>
              <a:rPr lang="en-US" sz="6200" dirty="0">
                <a:solidFill>
                  <a:srgbClr val="CA3427"/>
                </a:solidFill>
              </a:rPr>
              <a:t>THE ROLE OF SOCIAL MEDIA CRISIS </a:t>
            </a:r>
            <a:r>
              <a:rPr lang="en-US" sz="6200" dirty="0" smtClean="0">
                <a:solidFill>
                  <a:srgbClr val="CA3427"/>
                </a:solidFill>
              </a:rPr>
              <a:t>MANAGEMENT</a:t>
            </a:r>
            <a:endParaRPr lang="en-US" sz="6200" dirty="0">
              <a:solidFill>
                <a:srgbClr val="CA3427"/>
              </a:solidFill>
            </a:endParaRPr>
          </a:p>
        </p:txBody>
      </p:sp>
      <p:sp>
        <p:nvSpPr>
          <p:cNvPr id="5" name="Content Placeholder 1"/>
          <p:cNvSpPr txBox="1">
            <a:spLocks/>
          </p:cNvSpPr>
          <p:nvPr/>
        </p:nvSpPr>
        <p:spPr>
          <a:xfrm>
            <a:off x="1029708" y="2843529"/>
            <a:ext cx="22446979" cy="3791186"/>
          </a:xfrm>
          <a:prstGeom prst="rect">
            <a:avLst/>
          </a:prstGeom>
        </p:spPr>
        <p:txBody>
          <a:bodyPr>
            <a:noAutofit/>
          </a:bodyPr>
          <a:lstStyle>
            <a:lvl1pPr marL="634984"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1pPr>
            <a:lvl2pPr marL="1269968"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2pPr>
            <a:lvl3pPr marL="1904952"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3pPr>
            <a:lvl4pPr marL="253993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4pPr>
            <a:lvl5pPr marL="3174921"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5pPr>
            <a:lvl6pPr marL="3809905"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6pPr>
            <a:lvl7pPr marL="4444889"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7pPr>
            <a:lvl8pPr marL="5079873"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8pPr>
            <a:lvl9pPr marL="571485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9pPr>
          </a:lstStyle>
          <a:p>
            <a:pPr marL="0" indent="0">
              <a:lnSpc>
                <a:spcPct val="150000"/>
              </a:lnSpc>
              <a:spcBef>
                <a:spcPts val="0"/>
              </a:spcBef>
              <a:spcAft>
                <a:spcPts val="450"/>
              </a:spcAft>
              <a:buFontTx/>
              <a:buNone/>
              <a:defRPr/>
            </a:pPr>
            <a:r>
              <a:rPr lang="en-US" sz="4500" dirty="0" smtClean="0">
                <a:ea typeface="Segoe UI" pitchFamily="34" charset="0"/>
                <a:cs typeface="Open Sans"/>
              </a:rPr>
              <a:t>While </a:t>
            </a:r>
            <a:r>
              <a:rPr lang="en-US" sz="4500" dirty="0" smtClean="0">
                <a:solidFill>
                  <a:srgbClr val="EA5C42"/>
                </a:solidFill>
                <a:ea typeface="Segoe UI" pitchFamily="34" charset="0"/>
                <a:cs typeface="Open Sans"/>
              </a:rPr>
              <a:t>Traditional Media is NEGOTIABLE </a:t>
            </a:r>
            <a:r>
              <a:rPr lang="en-US" sz="4500" dirty="0" smtClean="0">
                <a:ea typeface="Segoe UI" pitchFamily="34" charset="0"/>
                <a:cs typeface="Open Sans"/>
              </a:rPr>
              <a:t>through Media Relation Social Media is </a:t>
            </a:r>
            <a:r>
              <a:rPr lang="en-US" sz="4500" dirty="0" smtClean="0">
                <a:solidFill>
                  <a:srgbClr val="EA5C42"/>
                </a:solidFill>
                <a:ea typeface="Segoe UI" pitchFamily="34" charset="0"/>
                <a:cs typeface="Open Sans"/>
              </a:rPr>
              <a:t>ALMOST UNABLE to NEUTRALIZE </a:t>
            </a:r>
            <a:r>
              <a:rPr lang="en-US" sz="4500" dirty="0">
                <a:ea typeface="Segoe UI" pitchFamily="34" charset="0"/>
                <a:cs typeface="Open Sans"/>
              </a:rPr>
              <a:t>a</a:t>
            </a:r>
            <a:r>
              <a:rPr lang="en-US" sz="4500" dirty="0" smtClean="0">
                <a:ea typeface="Segoe UI" pitchFamily="34" charset="0"/>
                <a:cs typeface="Open Sans"/>
              </a:rPr>
              <a:t>nd consequently the </a:t>
            </a:r>
            <a:r>
              <a:rPr lang="en-US" sz="4500" dirty="0" smtClean="0">
                <a:solidFill>
                  <a:srgbClr val="EA5C42"/>
                </a:solidFill>
                <a:ea typeface="Segoe UI" pitchFamily="34" charset="0"/>
                <a:cs typeface="Open Sans"/>
              </a:rPr>
              <a:t>consumer has BIGGER VOICE and MORE POWER. </a:t>
            </a:r>
            <a:r>
              <a:rPr lang="en-US" sz="4500" dirty="0" smtClean="0">
                <a:ea typeface="Segoe UI" pitchFamily="34" charset="0"/>
                <a:cs typeface="Open Sans"/>
              </a:rPr>
              <a:t>So it is </a:t>
            </a:r>
            <a:r>
              <a:rPr lang="en-US" sz="4500" dirty="0" smtClean="0">
                <a:solidFill>
                  <a:srgbClr val="EA5C42"/>
                </a:solidFill>
                <a:ea typeface="Segoe UI" pitchFamily="34" charset="0"/>
                <a:cs typeface="Open Sans"/>
              </a:rPr>
              <a:t>ESSENTIAL</a:t>
            </a:r>
            <a:r>
              <a:rPr lang="en-US" sz="4500" dirty="0" smtClean="0">
                <a:ea typeface="Segoe UI" pitchFamily="34" charset="0"/>
                <a:cs typeface="Open Sans"/>
              </a:rPr>
              <a:t> to,</a:t>
            </a:r>
          </a:p>
        </p:txBody>
      </p:sp>
      <p:pic>
        <p:nvPicPr>
          <p:cNvPr id="6" name="Picture 5"/>
          <p:cNvPicPr>
            <a:picLocks noChangeAspect="1"/>
          </p:cNvPicPr>
          <p:nvPr/>
        </p:nvPicPr>
        <p:blipFill>
          <a:blip r:embed="rId2"/>
          <a:stretch>
            <a:fillRect/>
          </a:stretch>
        </p:blipFill>
        <p:spPr>
          <a:xfrm>
            <a:off x="276446" y="8569842"/>
            <a:ext cx="7174863" cy="39215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0968" y="7840445"/>
            <a:ext cx="6810939" cy="44271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1207" y="7807531"/>
            <a:ext cx="6928134" cy="4572568"/>
          </a:xfrm>
          <a:prstGeom prst="rect">
            <a:avLst/>
          </a:prstGeom>
        </p:spPr>
      </p:pic>
      <p:sp>
        <p:nvSpPr>
          <p:cNvPr id="9" name="Rectangle 8"/>
          <p:cNvSpPr/>
          <p:nvPr/>
        </p:nvSpPr>
        <p:spPr>
          <a:xfrm>
            <a:off x="9452436" y="12380099"/>
            <a:ext cx="5025736" cy="1011559"/>
          </a:xfrm>
          <a:prstGeom prst="rect">
            <a:avLst/>
          </a:prstGeom>
        </p:spPr>
        <p:txBody>
          <a:bodyPr wrap="none" tIns="0" bIns="0" anchor="ctr" anchorCtr="0">
            <a:spAutoFit/>
          </a:bodyPr>
          <a:lstStyle/>
          <a:p>
            <a:pPr algn="ctr">
              <a:lnSpc>
                <a:spcPct val="150000"/>
              </a:lnSpc>
              <a:spcAft>
                <a:spcPts val="450"/>
              </a:spcAft>
              <a:defRPr/>
            </a:pPr>
            <a:r>
              <a:rPr lang="en-US" sz="5000" b="1" dirty="0" smtClean="0">
                <a:solidFill>
                  <a:srgbClr val="EA5C42"/>
                </a:solidFill>
                <a:latin typeface="+mj-lt"/>
                <a:ea typeface="Segoe UI" pitchFamily="34" charset="0"/>
                <a:cs typeface="Open Sans"/>
              </a:rPr>
              <a:t>The Community</a:t>
            </a:r>
            <a:endParaRPr lang="en-US" sz="5000" b="1" dirty="0">
              <a:solidFill>
                <a:srgbClr val="EA5C42"/>
              </a:solidFill>
              <a:latin typeface="+mj-lt"/>
              <a:ea typeface="Segoe UI" pitchFamily="34" charset="0"/>
              <a:cs typeface="Open Sans"/>
            </a:endParaRPr>
          </a:p>
        </p:txBody>
      </p:sp>
      <p:sp>
        <p:nvSpPr>
          <p:cNvPr id="10" name="Rectangle 9"/>
          <p:cNvSpPr/>
          <p:nvPr/>
        </p:nvSpPr>
        <p:spPr>
          <a:xfrm>
            <a:off x="744172" y="6634716"/>
            <a:ext cx="4826962" cy="901016"/>
          </a:xfrm>
          <a:prstGeom prst="rect">
            <a:avLst/>
          </a:prstGeom>
        </p:spPr>
        <p:txBody>
          <a:bodyPr wrap="none">
            <a:spAutoFit/>
          </a:bodyPr>
          <a:lstStyle/>
          <a:p>
            <a:pPr algn="ctr">
              <a:lnSpc>
                <a:spcPct val="150000"/>
              </a:lnSpc>
              <a:spcAft>
                <a:spcPts val="450"/>
              </a:spcAft>
              <a:defRPr/>
            </a:pPr>
            <a:r>
              <a:rPr lang="en-US" sz="4000" dirty="0" smtClean="0">
                <a:solidFill>
                  <a:srgbClr val="0070C0"/>
                </a:solidFill>
                <a:latin typeface="+mj-lt"/>
                <a:ea typeface="Roboto" pitchFamily="2" charset="0"/>
                <a:cs typeface="Open Sans"/>
              </a:rPr>
              <a:t>Listen &amp; Understand</a:t>
            </a:r>
            <a:endParaRPr lang="en-US" sz="4000" dirty="0">
              <a:solidFill>
                <a:srgbClr val="0070C0"/>
              </a:solidFill>
              <a:latin typeface="+mj-lt"/>
              <a:ea typeface="Roboto" pitchFamily="2" charset="0"/>
              <a:cs typeface="Open Sans"/>
            </a:endParaRPr>
          </a:p>
        </p:txBody>
      </p:sp>
      <p:sp>
        <p:nvSpPr>
          <p:cNvPr id="11" name="Rectangle 10"/>
          <p:cNvSpPr/>
          <p:nvPr/>
        </p:nvSpPr>
        <p:spPr>
          <a:xfrm>
            <a:off x="8939476" y="6634715"/>
            <a:ext cx="5599611" cy="901593"/>
          </a:xfrm>
          <a:prstGeom prst="rect">
            <a:avLst/>
          </a:prstGeom>
        </p:spPr>
        <p:txBody>
          <a:bodyPr wrap="none">
            <a:spAutoFit/>
          </a:bodyPr>
          <a:lstStyle/>
          <a:p>
            <a:pPr algn="ctr">
              <a:lnSpc>
                <a:spcPct val="150000"/>
              </a:lnSpc>
              <a:spcAft>
                <a:spcPts val="450"/>
              </a:spcAft>
              <a:defRPr/>
            </a:pPr>
            <a:r>
              <a:rPr lang="en-US" sz="4000" dirty="0">
                <a:solidFill>
                  <a:srgbClr val="0070C0"/>
                </a:solidFill>
                <a:latin typeface="+mj-lt"/>
                <a:ea typeface="Roboto" pitchFamily="2" charset="0"/>
                <a:cs typeface="Open Sans"/>
              </a:rPr>
              <a:t>Act </a:t>
            </a:r>
            <a:r>
              <a:rPr lang="en-US" sz="4000" dirty="0" smtClean="0">
                <a:solidFill>
                  <a:srgbClr val="0070C0"/>
                </a:solidFill>
                <a:latin typeface="+mj-lt"/>
                <a:ea typeface="Roboto" pitchFamily="2" charset="0"/>
                <a:cs typeface="Open Sans"/>
              </a:rPr>
              <a:t>Faster </a:t>
            </a:r>
            <a:r>
              <a:rPr lang="en-US" sz="4000" dirty="0">
                <a:solidFill>
                  <a:srgbClr val="0070C0"/>
                </a:solidFill>
                <a:latin typeface="+mj-lt"/>
                <a:ea typeface="Roboto" pitchFamily="2" charset="0"/>
                <a:cs typeface="Open Sans"/>
              </a:rPr>
              <a:t>&amp; Always </a:t>
            </a:r>
            <a:r>
              <a:rPr lang="en-US" sz="4000" dirty="0" smtClean="0">
                <a:solidFill>
                  <a:srgbClr val="0070C0"/>
                </a:solidFill>
                <a:latin typeface="+mj-lt"/>
                <a:ea typeface="Roboto" pitchFamily="2" charset="0"/>
                <a:cs typeface="Open Sans"/>
              </a:rPr>
              <a:t>On</a:t>
            </a:r>
            <a:endParaRPr lang="en-US" sz="4000" dirty="0">
              <a:solidFill>
                <a:srgbClr val="0070C0"/>
              </a:solidFill>
              <a:latin typeface="+mj-lt"/>
              <a:ea typeface="Roboto" pitchFamily="2" charset="0"/>
              <a:cs typeface="Open Sans"/>
            </a:endParaRPr>
          </a:p>
        </p:txBody>
      </p:sp>
      <p:sp>
        <p:nvSpPr>
          <p:cNvPr id="12" name="Rectangle 11"/>
          <p:cNvSpPr/>
          <p:nvPr/>
        </p:nvSpPr>
        <p:spPr>
          <a:xfrm>
            <a:off x="18075348" y="6603023"/>
            <a:ext cx="4838797" cy="901593"/>
          </a:xfrm>
          <a:prstGeom prst="rect">
            <a:avLst/>
          </a:prstGeom>
        </p:spPr>
        <p:txBody>
          <a:bodyPr wrap="square">
            <a:spAutoFit/>
          </a:bodyPr>
          <a:lstStyle/>
          <a:p>
            <a:pPr algn="ctr">
              <a:lnSpc>
                <a:spcPct val="150000"/>
              </a:lnSpc>
              <a:spcAft>
                <a:spcPts val="450"/>
              </a:spcAft>
              <a:defRPr/>
            </a:pPr>
            <a:r>
              <a:rPr lang="en-US" sz="4000" dirty="0" smtClean="0">
                <a:solidFill>
                  <a:srgbClr val="0070C0"/>
                </a:solidFill>
                <a:latin typeface="+mj-lt"/>
                <a:ea typeface="Roboto" pitchFamily="2" charset="0"/>
                <a:cs typeface="Open Sans"/>
              </a:rPr>
              <a:t>Take Good Care Of</a:t>
            </a:r>
            <a:endParaRPr lang="en-US" sz="4000" dirty="0">
              <a:solidFill>
                <a:srgbClr val="0070C0"/>
              </a:solidFill>
              <a:latin typeface="+mj-lt"/>
              <a:ea typeface="Roboto" pitchFamily="2" charset="0"/>
              <a:cs typeface="Open Sans"/>
            </a:endParaRPr>
          </a:p>
        </p:txBody>
      </p:sp>
    </p:spTree>
    <p:extLst>
      <p:ext uri="{BB962C8B-B14F-4D97-AF65-F5344CB8AC3E}">
        <p14:creationId xmlns:p14="http://schemas.microsoft.com/office/powerpoint/2010/main" val="15237459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12</a:t>
            </a:fld>
            <a:endParaRPr dirty="0"/>
          </a:p>
        </p:txBody>
      </p:sp>
      <p:sp>
        <p:nvSpPr>
          <p:cNvPr id="4" name="Text Placeholder 2"/>
          <p:cNvSpPr>
            <a:spLocks noGrp="1"/>
          </p:cNvSpPr>
          <p:nvPr>
            <p:ph type="title"/>
          </p:nvPr>
        </p:nvSpPr>
        <p:spPr/>
        <p:txBody>
          <a:bodyPr>
            <a:normAutofit/>
          </a:bodyPr>
          <a:lstStyle/>
          <a:p>
            <a:r>
              <a:rPr lang="vi-VN" sz="6600" dirty="0">
                <a:solidFill>
                  <a:srgbClr val="CA3427"/>
                </a:solidFill>
              </a:rPr>
              <a:t>SOCIAL MEDIA CHANGE THE </a:t>
            </a:r>
            <a:r>
              <a:rPr lang="vi-VN" sz="6600" dirty="0" smtClean="0">
                <a:solidFill>
                  <a:srgbClr val="CA3427"/>
                </a:solidFill>
              </a:rPr>
              <a:t>SITUATION</a:t>
            </a:r>
            <a:endParaRPr lang="en-US" sz="6600" dirty="0">
              <a:solidFill>
                <a:srgbClr val="CA3427"/>
              </a:solidFill>
            </a:endParaRPr>
          </a:p>
        </p:txBody>
      </p:sp>
      <p:sp>
        <p:nvSpPr>
          <p:cNvPr id="5" name="Rectangle 4"/>
          <p:cNvSpPr/>
          <p:nvPr/>
        </p:nvSpPr>
        <p:spPr>
          <a:xfrm>
            <a:off x="594138" y="3423684"/>
            <a:ext cx="22863257" cy="8402300"/>
          </a:xfrm>
          <a:prstGeom prst="rect">
            <a:avLst/>
          </a:prstGeom>
        </p:spPr>
        <p:txBody>
          <a:bodyPr wrap="square">
            <a:spAutoFit/>
          </a:bodyPr>
          <a:lstStyle/>
          <a:p>
            <a:pPr algn="ctr"/>
            <a:r>
              <a:rPr lang="en-US" sz="12000" dirty="0">
                <a:solidFill>
                  <a:srgbClr val="0576BC"/>
                </a:solidFill>
                <a:latin typeface="+mj-lt"/>
                <a:ea typeface="Open Sans" panose="020B0604020202020204" charset="0"/>
                <a:cs typeface="Open Sans" panose="020B0604020202020204" charset="0"/>
              </a:rPr>
              <a:t>“In the 21st century, a social media savant can do more harm than a trial attorney.” </a:t>
            </a:r>
            <a:endParaRPr lang="vi-VN" sz="12000" dirty="0" smtClean="0">
              <a:solidFill>
                <a:srgbClr val="0576BC"/>
              </a:solidFill>
              <a:latin typeface="+mj-lt"/>
              <a:ea typeface="Open Sans" panose="020B0604020202020204" charset="0"/>
              <a:cs typeface="Open Sans" panose="020B0604020202020204" charset="0"/>
            </a:endParaRPr>
          </a:p>
          <a:p>
            <a:pPr algn="r"/>
            <a:endParaRPr lang="vi-VN" sz="6000" dirty="0" smtClean="0">
              <a:latin typeface="Open Sans" panose="020B0604020202020204" charset="0"/>
              <a:ea typeface="Open Sans" panose="020B0604020202020204" charset="0"/>
              <a:cs typeface="Open Sans" panose="020B0604020202020204" charset="0"/>
            </a:endParaRPr>
          </a:p>
          <a:p>
            <a:pPr algn="r"/>
            <a:r>
              <a:rPr lang="en-US" sz="6000" dirty="0" smtClean="0">
                <a:latin typeface="+mj-lt"/>
                <a:ea typeface="Open Sans" panose="020B0604020202020204" charset="0"/>
                <a:cs typeface="Open Sans" panose="020B0604020202020204" charset="0"/>
              </a:rPr>
              <a:t>Jonathan </a:t>
            </a:r>
            <a:r>
              <a:rPr lang="en-US" sz="6000" dirty="0">
                <a:latin typeface="+mj-lt"/>
                <a:ea typeface="Open Sans" panose="020B0604020202020204" charset="0"/>
                <a:cs typeface="Open Sans" panose="020B0604020202020204" charset="0"/>
              </a:rPr>
              <a:t>Bernstein </a:t>
            </a:r>
            <a:endParaRPr lang="vi-VN" sz="6000" dirty="0" smtClean="0">
              <a:latin typeface="+mj-lt"/>
              <a:ea typeface="Open Sans" panose="020B0604020202020204" charset="0"/>
              <a:cs typeface="Open Sans" panose="020B0604020202020204" charset="0"/>
            </a:endParaRPr>
          </a:p>
          <a:p>
            <a:pPr algn="r"/>
            <a:r>
              <a:rPr lang="en-US" sz="6000" dirty="0" smtClean="0">
                <a:latin typeface="+mj-lt"/>
                <a:ea typeface="Open Sans" panose="020B0604020202020204" charset="0"/>
                <a:cs typeface="Open Sans" panose="020B0604020202020204" charset="0"/>
              </a:rPr>
              <a:t>Bernstein </a:t>
            </a:r>
            <a:r>
              <a:rPr lang="en-US" sz="6000" dirty="0">
                <a:latin typeface="+mj-lt"/>
                <a:ea typeface="Open Sans" panose="020B0604020202020204" charset="0"/>
                <a:cs typeface="Open Sans" panose="020B0604020202020204" charset="0"/>
              </a:rPr>
              <a:t>Crisis Management Inc.</a:t>
            </a:r>
          </a:p>
        </p:txBody>
      </p:sp>
    </p:spTree>
    <p:extLst>
      <p:ext uri="{BB962C8B-B14F-4D97-AF65-F5344CB8AC3E}">
        <p14:creationId xmlns:p14="http://schemas.microsoft.com/office/powerpoint/2010/main" val="131971879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600" dirty="0">
                <a:solidFill>
                  <a:srgbClr val="CA3427"/>
                </a:solidFill>
              </a:rPr>
              <a:t>PREVENTION IS THE BEST SOLUTION</a:t>
            </a:r>
            <a:br>
              <a:rPr lang="en-US" sz="6600" dirty="0">
                <a:solidFill>
                  <a:srgbClr val="CA3427"/>
                </a:solidFill>
              </a:rPr>
            </a:br>
            <a:endParaRPr lang="en-US" sz="6600" dirty="0">
              <a:solidFill>
                <a:srgbClr val="CA3427"/>
              </a:solidFill>
            </a:endParaRPr>
          </a:p>
        </p:txBody>
      </p:sp>
      <p:sp>
        <p:nvSpPr>
          <p:cNvPr id="3"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13</a:t>
            </a:fld>
            <a:endParaRPr dirty="0"/>
          </a:p>
        </p:txBody>
      </p:sp>
      <p:sp>
        <p:nvSpPr>
          <p:cNvPr id="4" name="Content Placeholder 2"/>
          <p:cNvSpPr txBox="1">
            <a:spLocks/>
          </p:cNvSpPr>
          <p:nvPr/>
        </p:nvSpPr>
        <p:spPr>
          <a:xfrm>
            <a:off x="-28355" y="2306623"/>
            <a:ext cx="24412355" cy="9548037"/>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spcAft>
                <a:spcPts val="450"/>
              </a:spcAft>
              <a:buNone/>
              <a:defRPr/>
            </a:pPr>
            <a:endParaRPr lang="en-US" sz="4000" dirty="0" smtClean="0">
              <a:solidFill>
                <a:schemeClr val="tx1"/>
              </a:solidFill>
              <a:latin typeface="+mj-lt"/>
              <a:ea typeface="Segoe UI" pitchFamily="34" charset="0"/>
              <a:cs typeface="Open Sans"/>
            </a:endParaRPr>
          </a:p>
          <a:p>
            <a:pPr marL="0" indent="0">
              <a:lnSpc>
                <a:spcPct val="150000"/>
              </a:lnSpc>
              <a:spcBef>
                <a:spcPts val="0"/>
              </a:spcBef>
              <a:spcAft>
                <a:spcPts val="450"/>
              </a:spcAft>
              <a:buNone/>
              <a:defRPr/>
            </a:pPr>
            <a:r>
              <a:rPr lang="vi-VN" sz="4200" dirty="0" smtClean="0">
                <a:solidFill>
                  <a:schemeClr val="tx1"/>
                </a:solidFill>
                <a:latin typeface="+mj-lt"/>
                <a:ea typeface="Segoe UI" pitchFamily="34" charset="0"/>
                <a:cs typeface="Open Sans"/>
              </a:rPr>
              <a:t>Once </a:t>
            </a:r>
            <a:r>
              <a:rPr lang="vi-VN" sz="4200" dirty="0">
                <a:solidFill>
                  <a:schemeClr val="tx1"/>
                </a:solidFill>
                <a:latin typeface="+mj-lt"/>
                <a:ea typeface="Segoe UI" pitchFamily="34" charset="0"/>
                <a:cs typeface="Open Sans"/>
              </a:rPr>
              <a:t>the crisis happens </a:t>
            </a:r>
            <a:r>
              <a:rPr lang="vi-VN" sz="4200" dirty="0">
                <a:solidFill>
                  <a:srgbClr val="EA5C42"/>
                </a:solidFill>
                <a:latin typeface="+mj-lt"/>
                <a:ea typeface="Segoe UI" pitchFamily="34" charset="0"/>
                <a:cs typeface="Open Sans"/>
              </a:rPr>
              <a:t>the chance to resolve </a:t>
            </a:r>
            <a:r>
              <a:rPr lang="vi-VN" sz="4200" dirty="0">
                <a:solidFill>
                  <a:schemeClr val="tx1"/>
                </a:solidFill>
                <a:latin typeface="+mj-lt"/>
                <a:ea typeface="Segoe UI" pitchFamily="34" charset="0"/>
                <a:cs typeface="Open Sans"/>
              </a:rPr>
              <a:t>it fully </a:t>
            </a:r>
            <a:r>
              <a:rPr lang="vi-VN" sz="4200" dirty="0">
                <a:solidFill>
                  <a:srgbClr val="EA5C42"/>
                </a:solidFill>
                <a:latin typeface="+mj-lt"/>
                <a:ea typeface="Segoe UI" pitchFamily="34" charset="0"/>
                <a:cs typeface="Open Sans"/>
              </a:rPr>
              <a:t>is</a:t>
            </a:r>
            <a:r>
              <a:rPr lang="vi-VN" sz="4200" dirty="0">
                <a:solidFill>
                  <a:schemeClr val="tx1"/>
                </a:solidFill>
                <a:latin typeface="+mj-lt"/>
                <a:ea typeface="Segoe UI" pitchFamily="34" charset="0"/>
                <a:cs typeface="Open Sans"/>
              </a:rPr>
              <a:t> </a:t>
            </a:r>
            <a:r>
              <a:rPr lang="vi-VN" sz="4200" dirty="0">
                <a:solidFill>
                  <a:srgbClr val="EA5C42"/>
                </a:solidFill>
                <a:latin typeface="+mj-lt"/>
                <a:ea typeface="Segoe UI" pitchFamily="34" charset="0"/>
                <a:cs typeface="Open Sans"/>
              </a:rPr>
              <a:t>ZERO</a:t>
            </a:r>
            <a:r>
              <a:rPr lang="en-US" sz="4200" dirty="0">
                <a:solidFill>
                  <a:schemeClr val="tx1"/>
                </a:solidFill>
                <a:latin typeface="+mj-lt"/>
                <a:ea typeface="Segoe UI" pitchFamily="34" charset="0"/>
                <a:cs typeface="Open Sans"/>
              </a:rPr>
              <a:t> and</a:t>
            </a:r>
            <a:r>
              <a:rPr lang="vi-VN" sz="4200" dirty="0">
                <a:solidFill>
                  <a:schemeClr val="tx1"/>
                </a:solidFill>
                <a:latin typeface="+mj-lt"/>
                <a:ea typeface="Segoe UI" pitchFamily="34" charset="0"/>
                <a:cs typeface="Open Sans"/>
              </a:rPr>
              <a:t> there is </a:t>
            </a:r>
            <a:r>
              <a:rPr lang="vi-VN" sz="4200" dirty="0" smtClean="0">
                <a:solidFill>
                  <a:schemeClr val="tx1"/>
                </a:solidFill>
                <a:latin typeface="+mj-lt"/>
                <a:ea typeface="Segoe UI" pitchFamily="34" charset="0"/>
                <a:cs typeface="Open Sans"/>
              </a:rPr>
              <a:t>always</a:t>
            </a:r>
            <a:r>
              <a:rPr lang="en-US" sz="4200" dirty="0" smtClean="0">
                <a:solidFill>
                  <a:schemeClr val="tx1"/>
                </a:solidFill>
                <a:latin typeface="+mj-lt"/>
                <a:ea typeface="Segoe UI" pitchFamily="34" charset="0"/>
                <a:cs typeface="Open Sans"/>
              </a:rPr>
              <a:t> consequences. </a:t>
            </a:r>
            <a:endParaRPr lang="en-US" sz="4200" dirty="0">
              <a:solidFill>
                <a:schemeClr val="tx1"/>
              </a:solidFill>
              <a:latin typeface="+mj-lt"/>
              <a:ea typeface="Segoe UI" pitchFamily="34" charset="0"/>
              <a:cs typeface="Open Sans"/>
            </a:endParaRPr>
          </a:p>
          <a:p>
            <a:pPr marL="0" indent="0">
              <a:lnSpc>
                <a:spcPct val="150000"/>
              </a:lnSpc>
              <a:spcBef>
                <a:spcPts val="0"/>
              </a:spcBef>
              <a:spcAft>
                <a:spcPts val="450"/>
              </a:spcAft>
              <a:buNone/>
              <a:defRPr/>
            </a:pPr>
            <a:r>
              <a:rPr lang="vi-VN" sz="4500" dirty="0" smtClean="0">
                <a:solidFill>
                  <a:schemeClr val="tx1"/>
                </a:solidFill>
                <a:latin typeface="+mj-lt"/>
                <a:ea typeface="Segoe UI" pitchFamily="34" charset="0"/>
                <a:cs typeface="Open Sans"/>
              </a:rPr>
              <a:t>So it is important to </a:t>
            </a:r>
            <a:r>
              <a:rPr lang="en-US" sz="4500" b="1" dirty="0" smtClean="0">
                <a:solidFill>
                  <a:srgbClr val="EA5C42"/>
                </a:solidFill>
                <a:latin typeface="+mj-lt"/>
                <a:ea typeface="Segoe UI" pitchFamily="34" charset="0"/>
                <a:cs typeface="Open Sans"/>
              </a:rPr>
              <a:t>TRACK, UNDERSTAND,</a:t>
            </a:r>
            <a:r>
              <a:rPr lang="vi-VN" sz="4500" b="1" dirty="0" smtClean="0">
                <a:solidFill>
                  <a:srgbClr val="EA5C42"/>
                </a:solidFill>
                <a:latin typeface="+mj-lt"/>
                <a:ea typeface="Segoe UI" pitchFamily="34" charset="0"/>
                <a:cs typeface="Open Sans"/>
              </a:rPr>
              <a:t> and </a:t>
            </a:r>
            <a:r>
              <a:rPr lang="en-US" sz="4500" b="1" dirty="0" smtClean="0">
                <a:solidFill>
                  <a:srgbClr val="EA5C42"/>
                </a:solidFill>
                <a:latin typeface="+mj-lt"/>
                <a:ea typeface="Segoe UI" pitchFamily="34" charset="0"/>
                <a:cs typeface="Open Sans"/>
              </a:rPr>
              <a:t>ANTICIPATE</a:t>
            </a:r>
            <a:r>
              <a:rPr lang="vi-VN" sz="4500" dirty="0" smtClean="0">
                <a:solidFill>
                  <a:schemeClr val="tx1"/>
                </a:solidFill>
                <a:latin typeface="+mj-lt"/>
                <a:ea typeface="Segoe UI" pitchFamily="34" charset="0"/>
                <a:cs typeface="Open Sans"/>
              </a:rPr>
              <a:t> </a:t>
            </a:r>
            <a:r>
              <a:rPr lang="en-US" sz="4500" dirty="0" smtClean="0">
                <a:solidFill>
                  <a:schemeClr val="tx1"/>
                </a:solidFill>
                <a:latin typeface="+mj-lt"/>
                <a:ea typeface="Segoe UI" pitchFamily="34" charset="0"/>
                <a:cs typeface="Open Sans"/>
              </a:rPr>
              <a:t>in advance</a:t>
            </a:r>
            <a:endParaRPr lang="vi-VN" sz="4500" dirty="0" smtClean="0">
              <a:solidFill>
                <a:schemeClr val="tx1"/>
              </a:solidFill>
              <a:latin typeface="+mj-lt"/>
              <a:ea typeface="Segoe UI" pitchFamily="34" charset="0"/>
              <a:cs typeface="Open Sans"/>
            </a:endParaRPr>
          </a:p>
          <a:p>
            <a:pPr lvl="1">
              <a:lnSpc>
                <a:spcPct val="150000"/>
              </a:lnSpc>
              <a:spcBef>
                <a:spcPts val="0"/>
              </a:spcBef>
              <a:spcAft>
                <a:spcPts val="450"/>
              </a:spcAft>
              <a:buFont typeface="Wingdings" panose="05000000000000000000" pitchFamily="2" charset="2"/>
              <a:buChar char="ü"/>
              <a:defRPr/>
            </a:pPr>
            <a:r>
              <a:rPr lang="vi-VN" sz="3900" dirty="0" smtClean="0">
                <a:solidFill>
                  <a:schemeClr val="tx1"/>
                </a:solidFill>
                <a:latin typeface="+mj-lt"/>
                <a:ea typeface="Segoe UI" pitchFamily="34" charset="0"/>
                <a:cs typeface="Open Sans"/>
              </a:rPr>
              <a:t>Your Brand’s Social Health</a:t>
            </a:r>
          </a:p>
          <a:p>
            <a:pPr lvl="1">
              <a:lnSpc>
                <a:spcPct val="150000"/>
              </a:lnSpc>
              <a:spcBef>
                <a:spcPts val="0"/>
              </a:spcBef>
              <a:spcAft>
                <a:spcPts val="450"/>
              </a:spcAft>
              <a:buFont typeface="Wingdings" panose="05000000000000000000" pitchFamily="2" charset="2"/>
              <a:buChar char="ü"/>
              <a:defRPr/>
            </a:pPr>
            <a:r>
              <a:rPr lang="vi-VN" sz="3900" dirty="0" smtClean="0">
                <a:solidFill>
                  <a:schemeClr val="tx1"/>
                </a:solidFill>
                <a:latin typeface="+mj-lt"/>
                <a:ea typeface="Segoe UI" pitchFamily="34" charset="0"/>
                <a:cs typeface="Open Sans"/>
              </a:rPr>
              <a:t>Your Competitor’s Crises</a:t>
            </a:r>
          </a:p>
          <a:p>
            <a:pPr lvl="1">
              <a:lnSpc>
                <a:spcPct val="150000"/>
              </a:lnSpc>
              <a:spcBef>
                <a:spcPts val="0"/>
              </a:spcBef>
              <a:spcAft>
                <a:spcPts val="450"/>
              </a:spcAft>
              <a:buFont typeface="Wingdings" panose="05000000000000000000" pitchFamily="2" charset="2"/>
              <a:buChar char="ü"/>
              <a:defRPr/>
            </a:pPr>
            <a:r>
              <a:rPr lang="vi-VN" sz="3900" dirty="0" smtClean="0">
                <a:solidFill>
                  <a:schemeClr val="tx1"/>
                </a:solidFill>
                <a:latin typeface="+mj-lt"/>
                <a:ea typeface="Segoe UI" pitchFamily="34" charset="0"/>
                <a:cs typeface="Open Sans"/>
              </a:rPr>
              <a:t>Brand Health and Crises from Relevant</a:t>
            </a:r>
            <a:endParaRPr lang="en-US" sz="3900" dirty="0" smtClean="0">
              <a:solidFill>
                <a:schemeClr val="tx1"/>
              </a:solidFill>
              <a:latin typeface="+mj-lt"/>
              <a:ea typeface="Segoe UI" pitchFamily="34" charset="0"/>
              <a:cs typeface="Open Sans"/>
            </a:endParaRPr>
          </a:p>
          <a:p>
            <a:pPr marL="744538" lvl="1" indent="0">
              <a:lnSpc>
                <a:spcPct val="150000"/>
              </a:lnSpc>
              <a:spcBef>
                <a:spcPts val="0"/>
              </a:spcBef>
              <a:spcAft>
                <a:spcPts val="450"/>
              </a:spcAft>
              <a:buNone/>
              <a:defRPr/>
            </a:pPr>
            <a:r>
              <a:rPr lang="vi-VN" sz="3900" dirty="0" smtClean="0">
                <a:solidFill>
                  <a:schemeClr val="tx1"/>
                </a:solidFill>
                <a:latin typeface="+mj-lt"/>
                <a:ea typeface="Segoe UI" pitchFamily="34" charset="0"/>
                <a:cs typeface="Open Sans"/>
              </a:rPr>
              <a:t>Product/Service Category to Yours</a:t>
            </a:r>
            <a:endParaRPr lang="en-US" sz="3900" dirty="0">
              <a:solidFill>
                <a:srgbClr val="009EDB"/>
              </a:solidFill>
              <a:latin typeface="+mj-lt"/>
              <a:ea typeface="Segoe UI" pitchFamily="34" charset="0"/>
              <a:cs typeface="Open Sans"/>
            </a:endParaRPr>
          </a:p>
        </p:txBody>
      </p:sp>
      <p:grpSp>
        <p:nvGrpSpPr>
          <p:cNvPr id="5" name="Group 4"/>
          <p:cNvGrpSpPr/>
          <p:nvPr/>
        </p:nvGrpSpPr>
        <p:grpSpPr>
          <a:xfrm>
            <a:off x="12040620" y="6566935"/>
            <a:ext cx="9414028" cy="6070600"/>
            <a:chOff x="6872966" y="2792336"/>
            <a:chExt cx="4755665" cy="3066672"/>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966" y="2849108"/>
              <a:ext cx="4752975" cy="3009900"/>
            </a:xfrm>
            <a:prstGeom prst="rect">
              <a:avLst/>
            </a:prstGeom>
          </p:spPr>
        </p:pic>
        <p:sp>
          <p:nvSpPr>
            <p:cNvPr id="7" name="Rectangle 6"/>
            <p:cNvSpPr/>
            <p:nvPr/>
          </p:nvSpPr>
          <p:spPr>
            <a:xfrm>
              <a:off x="10127074" y="2792336"/>
              <a:ext cx="1501557" cy="497532"/>
            </a:xfrm>
            <a:prstGeom prst="rect">
              <a:avLst/>
            </a:prstGeom>
          </p:spPr>
          <p:txBody>
            <a:bodyPr wrap="square">
              <a:spAutoFit/>
            </a:bodyPr>
            <a:lstStyle/>
            <a:p>
              <a:pPr algn="r"/>
              <a:r>
                <a:rPr lang="en-US" sz="2900" i="1" dirty="0" smtClean="0">
                  <a:latin typeface="+mj-lt"/>
                  <a:ea typeface="Open Sans" panose="020B0604020202020204" charset="0"/>
                  <a:cs typeface="Open Sans" panose="020B0604020202020204" charset="0"/>
                </a:rPr>
                <a:t>Source: Altimeter</a:t>
              </a:r>
              <a:endParaRPr lang="en-US" sz="2900" i="1" dirty="0">
                <a:latin typeface="+mj-lt"/>
                <a:ea typeface="Open Sans" panose="020B0604020202020204" charset="0"/>
                <a:cs typeface="Open Sans" panose="020B0604020202020204" charset="0"/>
              </a:endParaRPr>
            </a:p>
          </p:txBody>
        </p:sp>
      </p:grpSp>
      <p:sp>
        <p:nvSpPr>
          <p:cNvPr id="8" name="Rectangle 7"/>
          <p:cNvSpPr/>
          <p:nvPr/>
        </p:nvSpPr>
        <p:spPr>
          <a:xfrm>
            <a:off x="6741042" y="12751044"/>
            <a:ext cx="15927572" cy="553998"/>
          </a:xfrm>
          <a:prstGeom prst="rect">
            <a:avLst/>
          </a:prstGeom>
        </p:spPr>
        <p:txBody>
          <a:bodyPr wrap="square">
            <a:spAutoFit/>
          </a:bodyPr>
          <a:lstStyle/>
          <a:p>
            <a:pPr algn="r"/>
            <a:r>
              <a:rPr lang="en-US" sz="2900" i="1" dirty="0">
                <a:latin typeface="+mj-lt"/>
                <a:ea typeface="Open Sans" panose="020B0604020202020204" charset="0"/>
                <a:cs typeface="Open Sans" panose="020B0604020202020204" charset="0"/>
              </a:rPr>
              <a:t>More than three-fourths of social media crises </a:t>
            </a:r>
            <a:r>
              <a:rPr lang="en-US" sz="2900" i="1" dirty="0" smtClean="0">
                <a:latin typeface="+mj-lt"/>
                <a:ea typeface="Open Sans" panose="020B0604020202020204" charset="0"/>
                <a:cs typeface="Open Sans" panose="020B0604020202020204" charset="0"/>
              </a:rPr>
              <a:t>may have </a:t>
            </a:r>
            <a:r>
              <a:rPr lang="en-US" sz="2900" i="1" dirty="0">
                <a:latin typeface="+mj-lt"/>
                <a:ea typeface="Open Sans" panose="020B0604020202020204" charset="0"/>
                <a:cs typeface="Open Sans" panose="020B0604020202020204" charset="0"/>
              </a:rPr>
              <a:t>been diminished or averted</a:t>
            </a:r>
            <a:r>
              <a:rPr lang="en-US" sz="2900" i="1" dirty="0">
                <a:latin typeface="Open Sans" panose="020B0604020202020204" charset="0"/>
                <a:ea typeface="Open Sans" panose="020B0604020202020204" charset="0"/>
                <a:cs typeface="Open Sans" panose="020B0604020202020204" charset="0"/>
              </a:rPr>
              <a:t>.</a:t>
            </a:r>
          </a:p>
        </p:txBody>
      </p:sp>
    </p:spTree>
    <p:extLst>
      <p:ext uri="{BB962C8B-B14F-4D97-AF65-F5344CB8AC3E}">
        <p14:creationId xmlns:p14="http://schemas.microsoft.com/office/powerpoint/2010/main" val="5767837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3"/>
          </p:nvPr>
        </p:nvPicPr>
        <p:blipFill>
          <a:blip r:embed="rId2">
            <a:extLst>
              <a:ext uri="{28A0092B-C50C-407E-A947-70E740481C1C}">
                <a14:useLocalDpi xmlns:a14="http://schemas.microsoft.com/office/drawing/2010/main" val="0"/>
              </a:ext>
            </a:extLst>
          </a:blip>
          <a:srcRect/>
          <a:stretch>
            <a:fillRect/>
          </a:stretch>
        </p:blipFill>
        <p:spPr>
          <a:xfrm>
            <a:off x="0" y="0"/>
            <a:ext cx="24384000" cy="13716000"/>
          </a:xfrm>
        </p:spPr>
      </p:pic>
      <p:sp>
        <p:nvSpPr>
          <p:cNvPr id="913" name="Shape 913"/>
          <p:cNvSpPr/>
          <p:nvPr/>
        </p:nvSpPr>
        <p:spPr>
          <a:xfrm>
            <a:off x="-8599" y="8452512"/>
            <a:ext cx="24401197" cy="5273280"/>
          </a:xfrm>
          <a:prstGeom prst="rect">
            <a:avLst/>
          </a:prstGeom>
          <a:gradFill flip="none" rotWithShape="1">
            <a:gsLst>
              <a:gs pos="0">
                <a:schemeClr val="accent1"/>
              </a:gs>
              <a:gs pos="94000">
                <a:srgbClr val="119FFF"/>
              </a:gs>
            </a:gsLst>
            <a:lin ang="2700000" scaled="1"/>
            <a:tileRect/>
          </a:gradFill>
          <a:ln w="12700">
            <a:miter lim="400000"/>
          </a:ln>
        </p:spPr>
        <p:txBody>
          <a:bodyPr lIns="50799" tIns="50799" rIns="50799" bIns="50799" anchor="ctr"/>
          <a:lstStyle/>
          <a:p>
            <a:pPr>
              <a:defRPr sz="3200">
                <a:solidFill>
                  <a:srgbClr val="FFFFFF"/>
                </a:solidFill>
              </a:defRPr>
            </a:pPr>
            <a:endParaRPr dirty="0">
              <a:latin typeface="+mj-lt"/>
              <a:ea typeface="Calibri"/>
              <a:cs typeface="Calibri"/>
            </a:endParaRPr>
          </a:p>
        </p:txBody>
      </p:sp>
      <p:sp>
        <p:nvSpPr>
          <p:cNvPr id="914" name="Shape 914"/>
          <p:cNvSpPr/>
          <p:nvPr/>
        </p:nvSpPr>
        <p:spPr>
          <a:xfrm>
            <a:off x="6341535" y="9918214"/>
            <a:ext cx="16635962" cy="1333696"/>
          </a:xfrm>
          <a:prstGeom prst="rect">
            <a:avLst/>
          </a:prstGeom>
          <a:ln w="12700">
            <a:miter lim="400000"/>
          </a:ln>
          <a:extLst>
            <a:ext uri="{C572A759-6A51-4108-AA02-DFA0A04FC94B}">
              <ma14:wrappingTextBoxFlag xmlns:ma14="http://schemas.microsoft.com/office/mac/drawingml/2011/main" xmlns="" val="1"/>
            </a:ext>
          </a:extLst>
        </p:spPr>
        <p:txBody>
          <a:bodyPr wrap="none" lIns="50799" tIns="50799" rIns="50799" bIns="50799" anchor="ctr">
            <a:spAutoFit/>
          </a:bodyPr>
          <a:lstStyle>
            <a:lvl1pPr algn="l">
              <a:defRPr sz="12500">
                <a:solidFill>
                  <a:srgbClr val="FFFFFF"/>
                </a:solidFill>
                <a:latin typeface="Bebas Neue Bold"/>
                <a:ea typeface="Bebas Neue Bold"/>
                <a:cs typeface="Bebas Neue Bold"/>
                <a:sym typeface="Bebas Neue Bold"/>
              </a:defRPr>
            </a:lvl1pPr>
          </a:lstStyle>
          <a:p>
            <a:r>
              <a:rPr lang="en-US" sz="8000" dirty="0">
                <a:latin typeface="+mj-lt"/>
              </a:rPr>
              <a:t>CRISIS MANAGEMENT SERVICE</a:t>
            </a:r>
            <a:r>
              <a:rPr lang="vi-VN" sz="8000" dirty="0">
                <a:latin typeface="+mj-lt"/>
              </a:rPr>
              <a:t>S</a:t>
            </a:r>
            <a:endParaRPr lang="en-US" sz="8000" dirty="0">
              <a:latin typeface="+mj-lt"/>
            </a:endParaRPr>
          </a:p>
        </p:txBody>
      </p:sp>
      <p:sp>
        <p:nvSpPr>
          <p:cNvPr id="915" name="Shape 915"/>
          <p:cNvSpPr/>
          <p:nvPr/>
        </p:nvSpPr>
        <p:spPr>
          <a:xfrm>
            <a:off x="6596716" y="11685635"/>
            <a:ext cx="13089048" cy="533477"/>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lvl1pPr algn="l">
              <a:defRPr sz="2000">
                <a:solidFill>
                  <a:srgbClr val="FFFFFF"/>
                </a:solidFill>
                <a:latin typeface="Helvetica"/>
                <a:ea typeface="Helvetica"/>
                <a:cs typeface="Helvetica"/>
                <a:sym typeface="Helvetica"/>
              </a:defRPr>
            </a:lvl1pPr>
          </a:lstStyle>
          <a:p>
            <a:r>
              <a:rPr lang="en-US" sz="2800" dirty="0">
                <a:latin typeface="+mj-lt"/>
              </a:rPr>
              <a:t>Thorough Crisis Management Solution by </a:t>
            </a:r>
          </a:p>
        </p:txBody>
      </p:sp>
      <p:sp>
        <p:nvSpPr>
          <p:cNvPr id="916" name="Shape 916"/>
          <p:cNvSpPr/>
          <p:nvPr/>
        </p:nvSpPr>
        <p:spPr>
          <a:xfrm flipV="1">
            <a:off x="5996408" y="9967164"/>
            <a:ext cx="0" cy="2714579"/>
          </a:xfrm>
          <a:prstGeom prst="line">
            <a:avLst/>
          </a:prstGeom>
          <a:ln w="25400">
            <a:solidFill>
              <a:schemeClr val="bg1"/>
            </a:solidFill>
            <a:miter lim="400000"/>
          </a:ln>
        </p:spPr>
        <p:txBody>
          <a:bodyPr lIns="50799" tIns="50799" rIns="50799" bIns="50799" anchor="ctr"/>
          <a:lstStyle/>
          <a:p>
            <a:pPr>
              <a:defRPr sz="3200"/>
            </a:pPr>
            <a:endParaRPr dirty="0">
              <a:latin typeface="+mj-lt"/>
              <a:ea typeface="Calibri"/>
              <a:cs typeface="Calibri"/>
            </a:endParaRPr>
          </a:p>
        </p:txBody>
      </p:sp>
      <p:sp>
        <p:nvSpPr>
          <p:cNvPr id="917" name="Shape 917"/>
          <p:cNvSpPr/>
          <p:nvPr/>
        </p:nvSpPr>
        <p:spPr>
          <a:xfrm>
            <a:off x="3438230" y="10585062"/>
            <a:ext cx="1342120" cy="1431596"/>
          </a:xfrm>
          <a:custGeom>
            <a:avLst/>
            <a:gdLst/>
            <a:ahLst/>
            <a:cxnLst>
              <a:cxn ang="0">
                <a:pos x="wd2" y="hd2"/>
              </a:cxn>
              <a:cxn ang="5400000">
                <a:pos x="wd2" y="hd2"/>
              </a:cxn>
              <a:cxn ang="10800000">
                <a:pos x="wd2" y="hd2"/>
              </a:cxn>
              <a:cxn ang="16200000">
                <a:pos x="wd2" y="hd2"/>
              </a:cxn>
            </a:cxnLst>
            <a:rect l="0" t="0" r="r" b="b"/>
            <a:pathLst>
              <a:path w="21600" h="21600" extrusionOk="0">
                <a:moveTo>
                  <a:pt x="12240" y="12150"/>
                </a:moveTo>
                <a:lnTo>
                  <a:pt x="9360" y="12150"/>
                </a:lnTo>
                <a:lnTo>
                  <a:pt x="9360" y="13500"/>
                </a:lnTo>
                <a:lnTo>
                  <a:pt x="12240" y="13500"/>
                </a:lnTo>
                <a:cubicBezTo>
                  <a:pt x="12240" y="13500"/>
                  <a:pt x="12240" y="12150"/>
                  <a:pt x="12240" y="12150"/>
                </a:cubicBezTo>
                <a:close/>
                <a:moveTo>
                  <a:pt x="12240" y="14850"/>
                </a:moveTo>
                <a:lnTo>
                  <a:pt x="9360" y="14850"/>
                </a:lnTo>
                <a:lnTo>
                  <a:pt x="9360" y="16199"/>
                </a:lnTo>
                <a:lnTo>
                  <a:pt x="12240" y="16199"/>
                </a:lnTo>
                <a:cubicBezTo>
                  <a:pt x="12240" y="16199"/>
                  <a:pt x="12240" y="14850"/>
                  <a:pt x="12240" y="14850"/>
                </a:cubicBezTo>
                <a:close/>
                <a:moveTo>
                  <a:pt x="18719" y="12150"/>
                </a:moveTo>
                <a:lnTo>
                  <a:pt x="17279" y="12150"/>
                </a:lnTo>
                <a:lnTo>
                  <a:pt x="17279" y="13500"/>
                </a:lnTo>
                <a:lnTo>
                  <a:pt x="18719" y="13500"/>
                </a:lnTo>
                <a:cubicBezTo>
                  <a:pt x="18719" y="13500"/>
                  <a:pt x="18719" y="12150"/>
                  <a:pt x="18719" y="12150"/>
                </a:cubicBezTo>
                <a:close/>
                <a:moveTo>
                  <a:pt x="18719" y="14850"/>
                </a:moveTo>
                <a:lnTo>
                  <a:pt x="17279" y="14850"/>
                </a:lnTo>
                <a:lnTo>
                  <a:pt x="17279" y="16199"/>
                </a:lnTo>
                <a:lnTo>
                  <a:pt x="18719" y="16199"/>
                </a:lnTo>
                <a:cubicBezTo>
                  <a:pt x="18719" y="16199"/>
                  <a:pt x="18719" y="14850"/>
                  <a:pt x="18719" y="14850"/>
                </a:cubicBezTo>
                <a:close/>
                <a:moveTo>
                  <a:pt x="12240" y="9450"/>
                </a:moveTo>
                <a:lnTo>
                  <a:pt x="9360" y="9450"/>
                </a:lnTo>
                <a:lnTo>
                  <a:pt x="9360" y="10800"/>
                </a:lnTo>
                <a:lnTo>
                  <a:pt x="12240" y="10800"/>
                </a:lnTo>
                <a:cubicBezTo>
                  <a:pt x="12240" y="10800"/>
                  <a:pt x="12240" y="9450"/>
                  <a:pt x="12240" y="9450"/>
                </a:cubicBezTo>
                <a:close/>
                <a:moveTo>
                  <a:pt x="12240" y="6750"/>
                </a:moveTo>
                <a:lnTo>
                  <a:pt x="9360" y="6750"/>
                </a:lnTo>
                <a:lnTo>
                  <a:pt x="9360" y="8100"/>
                </a:lnTo>
                <a:lnTo>
                  <a:pt x="12240" y="8100"/>
                </a:lnTo>
                <a:cubicBezTo>
                  <a:pt x="12240" y="8100"/>
                  <a:pt x="12240" y="6750"/>
                  <a:pt x="12240" y="6750"/>
                </a:cubicBezTo>
                <a:close/>
                <a:moveTo>
                  <a:pt x="4320" y="12150"/>
                </a:moveTo>
                <a:lnTo>
                  <a:pt x="2880" y="12150"/>
                </a:lnTo>
                <a:lnTo>
                  <a:pt x="2880" y="13500"/>
                </a:lnTo>
                <a:lnTo>
                  <a:pt x="4320" y="13500"/>
                </a:lnTo>
                <a:cubicBezTo>
                  <a:pt x="4320" y="13500"/>
                  <a:pt x="4320" y="12150"/>
                  <a:pt x="4320" y="12150"/>
                </a:cubicBezTo>
                <a:close/>
                <a:moveTo>
                  <a:pt x="4320" y="9450"/>
                </a:moveTo>
                <a:lnTo>
                  <a:pt x="2880" y="9450"/>
                </a:lnTo>
                <a:lnTo>
                  <a:pt x="2880" y="10800"/>
                </a:lnTo>
                <a:lnTo>
                  <a:pt x="4320" y="10800"/>
                </a:lnTo>
                <a:cubicBezTo>
                  <a:pt x="4320" y="10800"/>
                  <a:pt x="4320" y="9450"/>
                  <a:pt x="4320" y="9450"/>
                </a:cubicBezTo>
                <a:close/>
                <a:moveTo>
                  <a:pt x="20159" y="20250"/>
                </a:moveTo>
                <a:lnTo>
                  <a:pt x="18719" y="20250"/>
                </a:lnTo>
                <a:lnTo>
                  <a:pt x="18719" y="17550"/>
                </a:lnTo>
                <a:lnTo>
                  <a:pt x="17279" y="17550"/>
                </a:lnTo>
                <a:lnTo>
                  <a:pt x="17279" y="20250"/>
                </a:lnTo>
                <a:lnTo>
                  <a:pt x="15840" y="20250"/>
                </a:lnTo>
                <a:lnTo>
                  <a:pt x="15840" y="10800"/>
                </a:lnTo>
                <a:lnTo>
                  <a:pt x="20159" y="10800"/>
                </a:lnTo>
                <a:cubicBezTo>
                  <a:pt x="20159" y="10800"/>
                  <a:pt x="20159" y="20250"/>
                  <a:pt x="20159" y="20250"/>
                </a:cubicBezTo>
                <a:close/>
                <a:moveTo>
                  <a:pt x="14400" y="20250"/>
                </a:moveTo>
                <a:lnTo>
                  <a:pt x="12240" y="20250"/>
                </a:lnTo>
                <a:lnTo>
                  <a:pt x="12240" y="17550"/>
                </a:lnTo>
                <a:lnTo>
                  <a:pt x="9360" y="17550"/>
                </a:lnTo>
                <a:lnTo>
                  <a:pt x="9360" y="20250"/>
                </a:lnTo>
                <a:lnTo>
                  <a:pt x="7199" y="20250"/>
                </a:lnTo>
                <a:lnTo>
                  <a:pt x="7199" y="5400"/>
                </a:lnTo>
                <a:lnTo>
                  <a:pt x="14400" y="5400"/>
                </a:lnTo>
                <a:cubicBezTo>
                  <a:pt x="14400" y="5400"/>
                  <a:pt x="14400" y="20250"/>
                  <a:pt x="14400" y="20250"/>
                </a:cubicBezTo>
                <a:close/>
                <a:moveTo>
                  <a:pt x="5760" y="20250"/>
                </a:moveTo>
                <a:lnTo>
                  <a:pt x="4320" y="20250"/>
                </a:lnTo>
                <a:lnTo>
                  <a:pt x="4320" y="17550"/>
                </a:lnTo>
                <a:lnTo>
                  <a:pt x="2880" y="17550"/>
                </a:lnTo>
                <a:lnTo>
                  <a:pt x="2880" y="20250"/>
                </a:lnTo>
                <a:lnTo>
                  <a:pt x="1440" y="20250"/>
                </a:lnTo>
                <a:lnTo>
                  <a:pt x="1440" y="8100"/>
                </a:lnTo>
                <a:lnTo>
                  <a:pt x="5760" y="8100"/>
                </a:lnTo>
                <a:cubicBezTo>
                  <a:pt x="5760" y="8100"/>
                  <a:pt x="5760" y="20250"/>
                  <a:pt x="5760" y="20250"/>
                </a:cubicBezTo>
                <a:close/>
                <a:moveTo>
                  <a:pt x="15839" y="9450"/>
                </a:moveTo>
                <a:lnTo>
                  <a:pt x="15839" y="4050"/>
                </a:lnTo>
                <a:lnTo>
                  <a:pt x="11520" y="4050"/>
                </a:lnTo>
                <a:lnTo>
                  <a:pt x="11520" y="0"/>
                </a:lnTo>
                <a:lnTo>
                  <a:pt x="10080" y="0"/>
                </a:lnTo>
                <a:lnTo>
                  <a:pt x="10080" y="4050"/>
                </a:lnTo>
                <a:lnTo>
                  <a:pt x="5760" y="4050"/>
                </a:lnTo>
                <a:lnTo>
                  <a:pt x="5760" y="6750"/>
                </a:lnTo>
                <a:lnTo>
                  <a:pt x="0" y="6750"/>
                </a:lnTo>
                <a:lnTo>
                  <a:pt x="0" y="21600"/>
                </a:lnTo>
                <a:lnTo>
                  <a:pt x="21600" y="21600"/>
                </a:lnTo>
                <a:lnTo>
                  <a:pt x="21600" y="9450"/>
                </a:lnTo>
                <a:cubicBezTo>
                  <a:pt x="21600" y="9450"/>
                  <a:pt x="15839" y="9450"/>
                  <a:pt x="15839" y="9450"/>
                </a:cubicBezTo>
                <a:close/>
                <a:moveTo>
                  <a:pt x="4320" y="14850"/>
                </a:moveTo>
                <a:lnTo>
                  <a:pt x="2880" y="14850"/>
                </a:lnTo>
                <a:lnTo>
                  <a:pt x="2880" y="16199"/>
                </a:lnTo>
                <a:lnTo>
                  <a:pt x="4320" y="16199"/>
                </a:lnTo>
                <a:cubicBezTo>
                  <a:pt x="4320" y="16199"/>
                  <a:pt x="4320" y="14850"/>
                  <a:pt x="4320" y="14850"/>
                </a:cubicBezTo>
                <a:close/>
              </a:path>
            </a:pathLst>
          </a:custGeom>
          <a:solidFill>
            <a:schemeClr val="bg1"/>
          </a:solidFill>
          <a:ln w="12700">
            <a:miter lim="400000"/>
          </a:ln>
        </p:spPr>
        <p:txBody>
          <a:bodyPr lIns="38100" tIns="38100" rIns="38100" bIns="38100" anchor="ctr"/>
          <a:lstStyle/>
          <a:p>
            <a:pPr defTabSz="4571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latin typeface="+mj-lt"/>
              <a:ea typeface="Calibri"/>
              <a:cs typeface="Calibri"/>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90" y="11537332"/>
            <a:ext cx="5188008" cy="830081"/>
          </a:xfrm>
          <a:prstGeom prst="rect">
            <a:avLst/>
          </a:prstGeom>
        </p:spPr>
      </p:pic>
    </p:spTree>
    <p:extLst>
      <p:ext uri="{BB962C8B-B14F-4D97-AF65-F5344CB8AC3E}">
        <p14:creationId xmlns:p14="http://schemas.microsoft.com/office/powerpoint/2010/main" val="23764231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0790" y="904697"/>
            <a:ext cx="19733209" cy="1131656"/>
          </a:xfrm>
        </p:spPr>
        <p:txBody>
          <a:bodyPr>
            <a:noAutofit/>
          </a:bodyPr>
          <a:lstStyle/>
          <a:p>
            <a:r>
              <a:rPr lang="vi-VN" sz="6300" dirty="0" smtClean="0">
                <a:solidFill>
                  <a:srgbClr val="CA3427"/>
                </a:solidFill>
              </a:rPr>
              <a:t>YOU</a:t>
            </a:r>
            <a:r>
              <a:rPr lang="en-US" sz="6300" dirty="0" smtClean="0">
                <a:solidFill>
                  <a:srgbClr val="CA3427"/>
                </a:solidFill>
              </a:rPr>
              <a:t>.DIGITAL</a:t>
            </a:r>
            <a:r>
              <a:rPr lang="vi-VN" sz="6300" dirty="0" smtClean="0">
                <a:solidFill>
                  <a:srgbClr val="CA3427"/>
                </a:solidFill>
              </a:rPr>
              <a:t> </a:t>
            </a:r>
            <a:r>
              <a:rPr lang="vi-VN" sz="6300" dirty="0">
                <a:solidFill>
                  <a:srgbClr val="CA3427"/>
                </a:solidFill>
              </a:rPr>
              <a:t>CRISIS MANAGEMENT FRAMEWORK</a:t>
            </a:r>
            <a:r>
              <a:rPr lang="en-US" sz="6300" dirty="0">
                <a:solidFill>
                  <a:srgbClr val="EA5C42"/>
                </a:solidFill>
              </a:rPr>
              <a:t/>
            </a:r>
            <a:br>
              <a:rPr lang="en-US" sz="6300" dirty="0">
                <a:solidFill>
                  <a:srgbClr val="EA5C42"/>
                </a:solidFill>
              </a:rPr>
            </a:br>
            <a:endParaRPr lang="en-US" sz="6300" dirty="0">
              <a:solidFill>
                <a:srgbClr val="EA5C42"/>
              </a:solidFill>
            </a:endParaRPr>
          </a:p>
        </p:txBody>
      </p:sp>
      <p:sp>
        <p:nvSpPr>
          <p:cNvPr id="3"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15</a:t>
            </a:fld>
            <a:endParaRPr dirty="0"/>
          </a:p>
        </p:txBody>
      </p:sp>
      <p:sp>
        <p:nvSpPr>
          <p:cNvPr id="4" name="Pentagon 3"/>
          <p:cNvSpPr/>
          <p:nvPr/>
        </p:nvSpPr>
        <p:spPr>
          <a:xfrm>
            <a:off x="1300445" y="3184299"/>
            <a:ext cx="4779847" cy="1494023"/>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4000" b="1" dirty="0" smtClean="0">
                <a:latin typeface="+mj-lt"/>
                <a:ea typeface="Arial" charset="0"/>
                <a:cs typeface="Arial" charset="0"/>
              </a:rPr>
              <a:t>BEFORE CRISIS</a:t>
            </a:r>
            <a:endParaRPr lang="en-US" sz="4000" b="1" dirty="0">
              <a:latin typeface="+mj-lt"/>
              <a:ea typeface="Arial" charset="0"/>
              <a:cs typeface="Arial" charset="0"/>
            </a:endParaRPr>
          </a:p>
        </p:txBody>
      </p:sp>
      <p:sp>
        <p:nvSpPr>
          <p:cNvPr id="5" name="Chevron 4"/>
          <p:cNvSpPr/>
          <p:nvPr/>
        </p:nvSpPr>
        <p:spPr>
          <a:xfrm>
            <a:off x="5463607" y="3184302"/>
            <a:ext cx="12377826" cy="1547660"/>
          </a:xfrm>
          <a:prstGeom prst="chevron">
            <a:avLst/>
          </a:prstGeom>
          <a:solidFill>
            <a:srgbClr val="EA5C4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4000" b="1" dirty="0" smtClean="0">
                <a:solidFill>
                  <a:schemeClr val="bg1"/>
                </a:solidFill>
                <a:latin typeface="+mj-lt"/>
                <a:ea typeface="Arial" charset="0"/>
                <a:cs typeface="Arial" charset="0"/>
              </a:rPr>
              <a:t>DURING CRISIS</a:t>
            </a:r>
            <a:endParaRPr lang="en-US" sz="4000" b="1" dirty="0">
              <a:solidFill>
                <a:schemeClr val="bg1"/>
              </a:solidFill>
              <a:latin typeface="+mj-lt"/>
              <a:ea typeface="Arial" charset="0"/>
              <a:cs typeface="Arial" charset="0"/>
            </a:endParaRPr>
          </a:p>
        </p:txBody>
      </p:sp>
      <p:sp>
        <p:nvSpPr>
          <p:cNvPr id="6" name="Chevron 5"/>
          <p:cNvSpPr/>
          <p:nvPr/>
        </p:nvSpPr>
        <p:spPr>
          <a:xfrm>
            <a:off x="17214111" y="3237939"/>
            <a:ext cx="5295013" cy="1494023"/>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rIns="0" rtlCol="0" anchor="ctr"/>
          <a:lstStyle/>
          <a:p>
            <a:pPr algn="ctr"/>
            <a:r>
              <a:rPr lang="en-US" sz="4000" b="1" dirty="0" smtClean="0">
                <a:solidFill>
                  <a:schemeClr val="bg1"/>
                </a:solidFill>
                <a:latin typeface="+mj-lt"/>
                <a:ea typeface="Arial" charset="0"/>
                <a:cs typeface="Arial" charset="0"/>
              </a:rPr>
              <a:t>AFTER CRISIS</a:t>
            </a:r>
            <a:endParaRPr lang="en-US" sz="4000" b="1" dirty="0">
              <a:solidFill>
                <a:schemeClr val="bg1"/>
              </a:solidFill>
              <a:latin typeface="+mj-lt"/>
              <a:ea typeface="Arial" charset="0"/>
              <a:cs typeface="Arial" charset="0"/>
            </a:endParaRPr>
          </a:p>
        </p:txBody>
      </p:sp>
      <p:sp>
        <p:nvSpPr>
          <p:cNvPr id="7" name="Rectangle 6"/>
          <p:cNvSpPr/>
          <p:nvPr/>
        </p:nvSpPr>
        <p:spPr>
          <a:xfrm>
            <a:off x="1285278" y="5049693"/>
            <a:ext cx="4051216" cy="37058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6000" dirty="0" smtClean="0">
                <a:latin typeface="+mj-lt"/>
                <a:ea typeface="Arial" charset="0"/>
                <a:cs typeface="Arial" charset="0"/>
              </a:rPr>
              <a:t>Crisis Monitoring</a:t>
            </a:r>
            <a:endParaRPr lang="en-US" sz="6000" dirty="0">
              <a:latin typeface="+mj-lt"/>
              <a:ea typeface="Arial" charset="0"/>
              <a:cs typeface="Arial" charset="0"/>
            </a:endParaRPr>
          </a:p>
        </p:txBody>
      </p:sp>
      <p:sp>
        <p:nvSpPr>
          <p:cNvPr id="8" name="Rectangle 7"/>
          <p:cNvSpPr/>
          <p:nvPr/>
        </p:nvSpPr>
        <p:spPr>
          <a:xfrm>
            <a:off x="5463607" y="5019284"/>
            <a:ext cx="4063163" cy="3723710"/>
          </a:xfrm>
          <a:prstGeom prst="rect">
            <a:avLst/>
          </a:prstGeom>
          <a:solidFill>
            <a:srgbClr val="EA5C4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6000" dirty="0" smtClean="0">
                <a:latin typeface="+mj-lt"/>
                <a:ea typeface="Arial" charset="0"/>
                <a:cs typeface="Arial" charset="0"/>
              </a:rPr>
              <a:t>Situation</a:t>
            </a:r>
          </a:p>
          <a:p>
            <a:pPr algn="ctr"/>
            <a:r>
              <a:rPr lang="en-US" sz="6000" dirty="0" smtClean="0">
                <a:latin typeface="+mj-lt"/>
                <a:ea typeface="Arial" charset="0"/>
                <a:cs typeface="Arial" charset="0"/>
              </a:rPr>
              <a:t>&amp; Source Analysis</a:t>
            </a:r>
            <a:endParaRPr lang="en-US" sz="6000" dirty="0">
              <a:latin typeface="+mj-lt"/>
              <a:ea typeface="Arial" charset="0"/>
              <a:cs typeface="Arial" charset="0"/>
            </a:endParaRPr>
          </a:p>
        </p:txBody>
      </p:sp>
      <p:sp>
        <p:nvSpPr>
          <p:cNvPr id="10" name="Rectangle 9"/>
          <p:cNvSpPr/>
          <p:nvPr/>
        </p:nvSpPr>
        <p:spPr>
          <a:xfrm>
            <a:off x="9738658" y="5019285"/>
            <a:ext cx="3298591" cy="37237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6000" dirty="0" smtClean="0">
                <a:latin typeface="+mj-lt"/>
                <a:ea typeface="Arial" charset="0"/>
                <a:cs typeface="Arial" charset="0"/>
              </a:rPr>
              <a:t>Identify Strategy</a:t>
            </a:r>
            <a:endParaRPr lang="en-US" sz="6000" dirty="0">
              <a:latin typeface="+mj-lt"/>
              <a:ea typeface="Arial" charset="0"/>
              <a:cs typeface="Arial" charset="0"/>
            </a:endParaRPr>
          </a:p>
        </p:txBody>
      </p:sp>
      <p:sp>
        <p:nvSpPr>
          <p:cNvPr id="11" name="Rectangle 10"/>
          <p:cNvSpPr/>
          <p:nvPr/>
        </p:nvSpPr>
        <p:spPr>
          <a:xfrm>
            <a:off x="13265438" y="5049693"/>
            <a:ext cx="3712760" cy="3711157"/>
          </a:xfrm>
          <a:prstGeom prst="rect">
            <a:avLst/>
          </a:prstGeom>
          <a:solidFill>
            <a:srgbClr val="B63F3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6000" dirty="0" smtClean="0">
                <a:latin typeface="+mj-lt"/>
                <a:ea typeface="Arial" charset="0"/>
                <a:cs typeface="Arial" charset="0"/>
              </a:rPr>
              <a:t>Planning</a:t>
            </a:r>
          </a:p>
          <a:p>
            <a:pPr algn="ctr"/>
            <a:r>
              <a:rPr lang="en-US" sz="6000" dirty="0" smtClean="0">
                <a:latin typeface="+mj-lt"/>
                <a:ea typeface="Arial" charset="0"/>
                <a:cs typeface="Arial" charset="0"/>
              </a:rPr>
              <a:t>&amp; Execution</a:t>
            </a:r>
            <a:endParaRPr lang="en-US" sz="6000" dirty="0">
              <a:latin typeface="+mj-lt"/>
              <a:ea typeface="Arial" charset="0"/>
              <a:cs typeface="Arial" charset="0"/>
            </a:endParaRPr>
          </a:p>
        </p:txBody>
      </p:sp>
      <p:sp>
        <p:nvSpPr>
          <p:cNvPr id="12" name="Rectangle 11"/>
          <p:cNvSpPr/>
          <p:nvPr/>
        </p:nvSpPr>
        <p:spPr>
          <a:xfrm>
            <a:off x="17214111" y="5028618"/>
            <a:ext cx="5105910" cy="370504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6000" dirty="0" smtClean="0">
                <a:latin typeface="+mj-lt"/>
                <a:ea typeface="Arial" charset="0"/>
                <a:cs typeface="Arial" charset="0"/>
              </a:rPr>
              <a:t>Measurement &amp; lesson learnt</a:t>
            </a:r>
            <a:endParaRPr lang="en-US" sz="6000" dirty="0">
              <a:latin typeface="+mj-lt"/>
              <a:ea typeface="Arial" charset="0"/>
              <a:cs typeface="Arial" charset="0"/>
            </a:endParaRPr>
          </a:p>
        </p:txBody>
      </p:sp>
      <p:sp>
        <p:nvSpPr>
          <p:cNvPr id="13" name="Pentagon 12"/>
          <p:cNvSpPr/>
          <p:nvPr/>
        </p:nvSpPr>
        <p:spPr>
          <a:xfrm>
            <a:off x="1285278" y="9086171"/>
            <a:ext cx="4051216" cy="2306101"/>
          </a:xfrm>
          <a:prstGeom prst="homePlate">
            <a:avLst>
              <a:gd name="adj" fmla="val 2732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3000" i="1" dirty="0" smtClean="0">
                <a:latin typeface="+mj-lt"/>
                <a:ea typeface="Arial" charset="0"/>
                <a:cs typeface="Arial" charset="0"/>
              </a:rPr>
              <a:t>Prepare in advance for crisis management</a:t>
            </a:r>
            <a:endParaRPr lang="en-US" sz="3000" i="1" dirty="0">
              <a:latin typeface="+mj-lt"/>
              <a:ea typeface="Arial" charset="0"/>
              <a:cs typeface="Arial" charset="0"/>
            </a:endParaRPr>
          </a:p>
        </p:txBody>
      </p:sp>
      <p:sp>
        <p:nvSpPr>
          <p:cNvPr id="14" name="Pentagon 13"/>
          <p:cNvSpPr/>
          <p:nvPr/>
        </p:nvSpPr>
        <p:spPr>
          <a:xfrm>
            <a:off x="5463607" y="9086171"/>
            <a:ext cx="4063163" cy="2284648"/>
          </a:xfrm>
          <a:prstGeom prst="homePlate">
            <a:avLst>
              <a:gd name="adj" fmla="val 26538"/>
            </a:avLst>
          </a:prstGeom>
          <a:solidFill>
            <a:srgbClr val="EA5C4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3000" i="1" dirty="0" smtClean="0">
                <a:latin typeface="+mj-lt"/>
                <a:ea typeface="Arial" charset="0"/>
                <a:cs typeface="Arial" charset="0"/>
              </a:rPr>
              <a:t>Grasp in depth view of the crisis and the level of seriousness</a:t>
            </a:r>
            <a:endParaRPr lang="en-US" sz="3000" i="1" dirty="0">
              <a:latin typeface="+mj-lt"/>
              <a:ea typeface="Arial" charset="0"/>
              <a:cs typeface="Arial" charset="0"/>
            </a:endParaRPr>
          </a:p>
        </p:txBody>
      </p:sp>
      <p:sp>
        <p:nvSpPr>
          <p:cNvPr id="15" name="Pentagon 14"/>
          <p:cNvSpPr/>
          <p:nvPr/>
        </p:nvSpPr>
        <p:spPr>
          <a:xfrm>
            <a:off x="9738657" y="9123593"/>
            <a:ext cx="3298591" cy="2299947"/>
          </a:xfrm>
          <a:prstGeom prst="homePlate">
            <a:avLst>
              <a:gd name="adj" fmla="val 2888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3000" i="1" dirty="0" smtClean="0">
                <a:latin typeface="+mj-lt"/>
                <a:ea typeface="Arial" charset="0"/>
                <a:cs typeface="Arial" charset="0"/>
              </a:rPr>
              <a:t>Crisis resolution direction</a:t>
            </a:r>
            <a:endParaRPr lang="en-US" sz="3000" i="1" dirty="0">
              <a:latin typeface="+mj-lt"/>
              <a:ea typeface="Arial" charset="0"/>
              <a:cs typeface="Arial" charset="0"/>
            </a:endParaRPr>
          </a:p>
        </p:txBody>
      </p:sp>
      <p:sp>
        <p:nvSpPr>
          <p:cNvPr id="16" name="Pentagon 15"/>
          <p:cNvSpPr/>
          <p:nvPr/>
        </p:nvSpPr>
        <p:spPr>
          <a:xfrm>
            <a:off x="13320598" y="9123593"/>
            <a:ext cx="3712760" cy="2283978"/>
          </a:xfrm>
          <a:prstGeom prst="homePlate">
            <a:avLst>
              <a:gd name="adj" fmla="val 28884"/>
            </a:avLst>
          </a:prstGeom>
          <a:solidFill>
            <a:srgbClr val="B63F33"/>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3000" i="1" dirty="0" smtClean="0">
                <a:latin typeface="+mj-lt"/>
                <a:ea typeface="Arial" charset="0"/>
                <a:cs typeface="Arial" charset="0"/>
              </a:rPr>
              <a:t>Thorough crisis management execution</a:t>
            </a:r>
            <a:endParaRPr lang="en-US" sz="3000" i="1" dirty="0">
              <a:latin typeface="+mj-lt"/>
              <a:ea typeface="Arial" charset="0"/>
              <a:cs typeface="Arial" charset="0"/>
            </a:endParaRPr>
          </a:p>
        </p:txBody>
      </p:sp>
      <p:sp>
        <p:nvSpPr>
          <p:cNvPr id="17" name="Pentagon 16"/>
          <p:cNvSpPr/>
          <p:nvPr/>
        </p:nvSpPr>
        <p:spPr>
          <a:xfrm>
            <a:off x="17214112" y="9094980"/>
            <a:ext cx="5105910" cy="2312591"/>
          </a:xfrm>
          <a:prstGeom prst="homePlate">
            <a:avLst>
              <a:gd name="adj" fmla="val 2888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3000" i="1" dirty="0" smtClean="0">
                <a:latin typeface="+mj-lt"/>
                <a:ea typeface="Arial" charset="0"/>
                <a:cs typeface="Arial" charset="0"/>
              </a:rPr>
              <a:t>Lessons withdrawn and prevention actions identified</a:t>
            </a:r>
            <a:endParaRPr lang="en-US" sz="3000" i="1" dirty="0">
              <a:latin typeface="+mj-lt"/>
              <a:ea typeface="Arial" charset="0"/>
              <a:cs typeface="Arial" charset="0"/>
            </a:endParaRPr>
          </a:p>
        </p:txBody>
      </p:sp>
    </p:spTree>
    <p:extLst>
      <p:ext uri="{BB962C8B-B14F-4D97-AF65-F5344CB8AC3E}">
        <p14:creationId xmlns:p14="http://schemas.microsoft.com/office/powerpoint/2010/main" val="287344669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16</a:t>
            </a:fld>
            <a:endParaRPr dirty="0"/>
          </a:p>
        </p:txBody>
      </p:sp>
      <p:sp>
        <p:nvSpPr>
          <p:cNvPr id="4" name="Text Placeholder 2"/>
          <p:cNvSpPr>
            <a:spLocks noGrp="1"/>
          </p:cNvSpPr>
          <p:nvPr>
            <p:ph type="title"/>
          </p:nvPr>
        </p:nvSpPr>
        <p:spPr>
          <a:xfrm>
            <a:off x="4650792" y="904697"/>
            <a:ext cx="19733208" cy="1131656"/>
          </a:xfrm>
        </p:spPr>
        <p:txBody>
          <a:bodyPr>
            <a:noAutofit/>
          </a:bodyPr>
          <a:lstStyle/>
          <a:p>
            <a:r>
              <a:rPr lang="vi-VN" sz="6600" dirty="0">
                <a:solidFill>
                  <a:srgbClr val="CA3427"/>
                </a:solidFill>
              </a:rPr>
              <a:t>BEFORE CRISIS - MONITORING</a:t>
            </a:r>
            <a:endParaRPr lang="en-US" sz="6600" dirty="0">
              <a:solidFill>
                <a:srgbClr val="CA3427"/>
              </a:solidFill>
            </a:endParaRPr>
          </a:p>
        </p:txBody>
      </p:sp>
      <p:grpSp>
        <p:nvGrpSpPr>
          <p:cNvPr id="5" name="Group 4"/>
          <p:cNvGrpSpPr/>
          <p:nvPr/>
        </p:nvGrpSpPr>
        <p:grpSpPr>
          <a:xfrm>
            <a:off x="257658" y="2500389"/>
            <a:ext cx="8534716" cy="6478505"/>
            <a:chOff x="661949" y="2177415"/>
            <a:chExt cx="4110644" cy="3270945"/>
          </a:xfrm>
        </p:grpSpPr>
        <p:pic>
          <p:nvPicPr>
            <p:cNvPr id="6" name="Picture 5" descr="SocialHeat-Logo_Small.jpg"/>
            <p:cNvPicPr>
              <a:picLocks noChangeAspect="1"/>
            </p:cNvPicPr>
            <p:nvPr/>
          </p:nvPicPr>
          <p:blipFill rotWithShape="1">
            <a:blip r:embed="rId2">
              <a:extLst>
                <a:ext uri="{28A0092B-C50C-407E-A947-70E740481C1C}">
                  <a14:useLocalDpi xmlns:a14="http://schemas.microsoft.com/office/drawing/2010/main" val="0"/>
                </a:ext>
              </a:extLst>
            </a:blip>
            <a:srcRect l="8532" t="22488" r="6989" b="18975"/>
            <a:stretch/>
          </p:blipFill>
          <p:spPr>
            <a:xfrm>
              <a:off x="1701616" y="2177415"/>
              <a:ext cx="2011680" cy="457200"/>
            </a:xfrm>
            <a:prstGeom prst="rect">
              <a:avLst/>
            </a:prstGeom>
          </p:spPr>
        </p:pic>
        <p:grpSp>
          <p:nvGrpSpPr>
            <p:cNvPr id="7" name="Group 6"/>
            <p:cNvGrpSpPr/>
            <p:nvPr/>
          </p:nvGrpSpPr>
          <p:grpSpPr>
            <a:xfrm>
              <a:off x="2700298" y="2668638"/>
              <a:ext cx="2072295" cy="2778452"/>
              <a:chOff x="3437521" y="1475128"/>
              <a:chExt cx="2848979" cy="3834130"/>
            </a:xfrm>
          </p:grpSpPr>
          <p:grpSp>
            <p:nvGrpSpPr>
              <p:cNvPr id="19" name="Group 18"/>
              <p:cNvGrpSpPr/>
              <p:nvPr/>
            </p:nvGrpSpPr>
            <p:grpSpPr>
              <a:xfrm>
                <a:off x="3462910" y="1590345"/>
                <a:ext cx="2823590" cy="3718913"/>
                <a:chOff x="2590800" y="1684361"/>
                <a:chExt cx="2057400" cy="3040039"/>
              </a:xfrm>
            </p:grpSpPr>
            <p:sp>
              <p:nvSpPr>
                <p:cNvPr id="24" name="Round Same Side Corner Rectangle 23"/>
                <p:cNvSpPr/>
                <p:nvPr/>
              </p:nvSpPr>
              <p:spPr>
                <a:xfrm>
                  <a:off x="2590800" y="1684361"/>
                  <a:ext cx="2057400" cy="457200"/>
                </a:xfrm>
                <a:prstGeom prst="round2SameRect">
                  <a:avLst/>
                </a:prstGeom>
                <a:solidFill>
                  <a:srgbClr val="DD87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mj-lt"/>
                      <a:cs typeface="Arial" panose="020B0604020202020204" pitchFamily="34" charset="0"/>
                    </a:rPr>
                    <a:t>    Understand</a:t>
                  </a:r>
                </a:p>
              </p:txBody>
            </p:sp>
            <p:sp>
              <p:nvSpPr>
                <p:cNvPr id="25" name="Round Same Side Corner Rectangle 24"/>
                <p:cNvSpPr/>
                <p:nvPr/>
              </p:nvSpPr>
              <p:spPr>
                <a:xfrm>
                  <a:off x="2590800" y="2141561"/>
                  <a:ext cx="2057400" cy="2582839"/>
                </a:xfrm>
                <a:prstGeom prst="round2SameRect">
                  <a:avLst>
                    <a:gd name="adj1" fmla="val 0"/>
                    <a:gd name="adj2" fmla="val 4757"/>
                  </a:avLst>
                </a:prstGeom>
                <a:gradFill flip="none" rotWithShape="1">
                  <a:gsLst>
                    <a:gs pos="0">
                      <a:srgbClr val="F7AB3B"/>
                    </a:gs>
                    <a:gs pos="100000">
                      <a:srgbClr val="DD870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Arial" panose="020B0604020202020204" pitchFamily="34" charset="0"/>
                  </a:endParaRPr>
                </a:p>
              </p:txBody>
            </p:sp>
            <p:sp>
              <p:nvSpPr>
                <p:cNvPr id="26" name="TextBox 25"/>
                <p:cNvSpPr txBox="1"/>
                <p:nvPr/>
              </p:nvSpPr>
              <p:spPr>
                <a:xfrm>
                  <a:off x="2675188" y="2209801"/>
                  <a:ext cx="1888624" cy="578462"/>
                </a:xfrm>
                <a:prstGeom prst="rect">
                  <a:avLst/>
                </a:prstGeom>
                <a:noFill/>
              </p:spPr>
              <p:txBody>
                <a:bodyPr wrap="square" rtlCol="0">
                  <a:spAutoFit/>
                </a:bodyPr>
                <a:lstStyle/>
                <a:p>
                  <a:pPr algn="ctr"/>
                  <a:r>
                    <a:rPr lang="en-US" sz="3000" b="1" dirty="0">
                      <a:latin typeface="+mj-lt"/>
                      <a:cs typeface="Arial" panose="020B0604020202020204" pitchFamily="34" charset="0"/>
                    </a:rPr>
                    <a:t>Social  Media</a:t>
                  </a:r>
                </a:p>
                <a:p>
                  <a:pPr algn="ctr"/>
                  <a:r>
                    <a:rPr lang="en-US" sz="3000" b="1" dirty="0">
                      <a:latin typeface="+mj-lt"/>
                      <a:cs typeface="Arial" panose="020B0604020202020204" pitchFamily="34" charset="0"/>
                    </a:rPr>
                    <a:t>Command Center</a:t>
                  </a:r>
                </a:p>
              </p:txBody>
            </p:sp>
          </p:grpSp>
          <p:sp>
            <p:nvSpPr>
              <p:cNvPr id="20" name="TextBox 19"/>
              <p:cNvSpPr txBox="1"/>
              <p:nvPr/>
            </p:nvSpPr>
            <p:spPr>
              <a:xfrm>
                <a:off x="3851520" y="3079254"/>
                <a:ext cx="2175163" cy="686196"/>
              </a:xfrm>
              <a:prstGeom prst="rect">
                <a:avLst/>
              </a:prstGeom>
              <a:noFill/>
            </p:spPr>
            <p:txBody>
              <a:bodyPr wrap="square" rtlCol="0">
                <a:spAutoFit/>
              </a:bodyPr>
              <a:lstStyle/>
              <a:p>
                <a:pPr algn="ctr"/>
                <a:r>
                  <a:rPr lang="en-US" sz="2900" dirty="0">
                    <a:solidFill>
                      <a:schemeClr val="bg1"/>
                    </a:solidFill>
                    <a:latin typeface="+mj-lt"/>
                    <a:cs typeface="Arial" panose="020B0604020202020204" pitchFamily="34" charset="0"/>
                  </a:rPr>
                  <a:t>Crisis Monitoring – Customer Service</a:t>
                </a:r>
              </a:p>
            </p:txBody>
          </p:sp>
          <p:cxnSp>
            <p:nvCxnSpPr>
              <p:cNvPr id="21" name="Straight Connector 20"/>
              <p:cNvCxnSpPr/>
              <p:nvPr/>
            </p:nvCxnSpPr>
            <p:spPr>
              <a:xfrm>
                <a:off x="3970009" y="3060778"/>
                <a:ext cx="1839191" cy="0"/>
              </a:xfrm>
              <a:prstGeom prst="line">
                <a:avLst/>
              </a:prstGeom>
            </p:spPr>
            <p:style>
              <a:lnRef idx="1">
                <a:schemeClr val="accent3"/>
              </a:lnRef>
              <a:fillRef idx="0">
                <a:schemeClr val="accent3"/>
              </a:fillRef>
              <a:effectRef idx="0">
                <a:schemeClr val="accent3"/>
              </a:effectRef>
              <a:fontRef idx="minor">
                <a:schemeClr val="tx1"/>
              </a:fontRef>
            </p:style>
          </p:cxnSp>
          <p:pic>
            <p:nvPicPr>
              <p:cNvPr id="22" name="Picture 21" descr="SCC_Map S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5010" y="3777634"/>
                <a:ext cx="2146837" cy="1207595"/>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l="27686" r="53203"/>
              <a:stretch/>
            </p:blipFill>
            <p:spPr>
              <a:xfrm>
                <a:off x="3437521" y="1475128"/>
                <a:ext cx="651460" cy="721846"/>
              </a:xfrm>
              <a:prstGeom prst="rect">
                <a:avLst/>
              </a:prstGeom>
            </p:spPr>
          </p:pic>
        </p:grpSp>
        <p:grpSp>
          <p:nvGrpSpPr>
            <p:cNvPr id="8" name="Group 7"/>
            <p:cNvGrpSpPr/>
            <p:nvPr/>
          </p:nvGrpSpPr>
          <p:grpSpPr>
            <a:xfrm>
              <a:off x="661949" y="2683699"/>
              <a:ext cx="2056911" cy="2764661"/>
              <a:chOff x="634961" y="1516692"/>
              <a:chExt cx="2827828" cy="3815098"/>
            </a:xfrm>
          </p:grpSpPr>
          <p:sp>
            <p:nvSpPr>
              <p:cNvPr id="12" name="Round Same Side Corner Rectangle 11"/>
              <p:cNvSpPr/>
              <p:nvPr/>
            </p:nvSpPr>
            <p:spPr>
              <a:xfrm>
                <a:off x="716973" y="1612877"/>
                <a:ext cx="2718954" cy="559299"/>
              </a:xfrm>
              <a:prstGeom prst="round2SameRect">
                <a:avLst/>
              </a:prstGeom>
              <a:solidFill>
                <a:srgbClr val="1F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mj-lt"/>
                    <a:cs typeface="Arial" panose="020B0604020202020204" pitchFamily="34" charset="0"/>
                  </a:rPr>
                  <a:t>Listening</a:t>
                </a:r>
              </a:p>
            </p:txBody>
          </p:sp>
          <p:sp>
            <p:nvSpPr>
              <p:cNvPr id="13" name="Round Same Side Corner Rectangle 12"/>
              <p:cNvSpPr/>
              <p:nvPr/>
            </p:nvSpPr>
            <p:spPr>
              <a:xfrm>
                <a:off x="716973" y="2172176"/>
                <a:ext cx="2718954" cy="3159614"/>
              </a:xfrm>
              <a:prstGeom prst="round2SameRect">
                <a:avLst>
                  <a:gd name="adj1" fmla="val 0"/>
                  <a:gd name="adj2" fmla="val 4757"/>
                </a:avLst>
              </a:prstGeom>
              <a:gradFill flip="none" rotWithShape="1">
                <a:gsLst>
                  <a:gs pos="0">
                    <a:srgbClr val="00B0F0"/>
                  </a:gs>
                  <a:gs pos="100000">
                    <a:srgbClr val="0088D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Arial" panose="020B0604020202020204" pitchFamily="34" charset="0"/>
                </a:endParaRPr>
              </a:p>
            </p:txBody>
          </p:sp>
          <p:sp>
            <p:nvSpPr>
              <p:cNvPr id="14" name="TextBox 13"/>
              <p:cNvSpPr txBox="1"/>
              <p:nvPr/>
            </p:nvSpPr>
            <p:spPr>
              <a:xfrm>
                <a:off x="825938" y="2245110"/>
                <a:ext cx="2495907" cy="707639"/>
              </a:xfrm>
              <a:prstGeom prst="rect">
                <a:avLst/>
              </a:prstGeom>
              <a:noFill/>
            </p:spPr>
            <p:txBody>
              <a:bodyPr wrap="square" rtlCol="0">
                <a:spAutoFit/>
              </a:bodyPr>
              <a:lstStyle/>
              <a:p>
                <a:pPr algn="ctr"/>
                <a:r>
                  <a:rPr lang="en-US" sz="3000" b="1" dirty="0">
                    <a:latin typeface="+mj-lt"/>
                    <a:cs typeface="Arial" panose="020B0604020202020204" pitchFamily="34" charset="0"/>
                  </a:rPr>
                  <a:t>Social Media Listening</a:t>
                </a:r>
              </a:p>
            </p:txBody>
          </p:sp>
          <p:sp>
            <p:nvSpPr>
              <p:cNvPr id="15" name="TextBox 14"/>
              <p:cNvSpPr txBox="1"/>
              <p:nvPr/>
            </p:nvSpPr>
            <p:spPr>
              <a:xfrm>
                <a:off x="634961" y="3079254"/>
                <a:ext cx="2827828" cy="997128"/>
              </a:xfrm>
              <a:prstGeom prst="rect">
                <a:avLst/>
              </a:prstGeom>
              <a:noFill/>
            </p:spPr>
            <p:txBody>
              <a:bodyPr wrap="square" rtlCol="0">
                <a:spAutoFit/>
              </a:bodyPr>
              <a:lstStyle/>
              <a:p>
                <a:pPr algn="ctr"/>
                <a:r>
                  <a:rPr lang="en-US" sz="2900" dirty="0">
                    <a:solidFill>
                      <a:schemeClr val="bg1"/>
                    </a:solidFill>
                    <a:latin typeface="+mj-lt"/>
                    <a:cs typeface="Arial" panose="020B0604020202020204" pitchFamily="34" charset="0"/>
                  </a:rPr>
                  <a:t>B</a:t>
                </a:r>
                <a:r>
                  <a:rPr lang="vi-VN" sz="2900" dirty="0">
                    <a:solidFill>
                      <a:schemeClr val="bg1"/>
                    </a:solidFill>
                    <a:latin typeface="+mj-lt"/>
                    <a:cs typeface="Arial" panose="020B0604020202020204" pitchFamily="34" charset="0"/>
                  </a:rPr>
                  <a:t>r</a:t>
                </a:r>
                <a:r>
                  <a:rPr lang="en-US" sz="2900" dirty="0">
                    <a:solidFill>
                      <a:schemeClr val="bg1"/>
                    </a:solidFill>
                    <a:latin typeface="+mj-lt"/>
                    <a:cs typeface="Arial" panose="020B0604020202020204" pitchFamily="34" charset="0"/>
                  </a:rPr>
                  <a:t>and, Campaign Tracking &amp; Category Insight</a:t>
                </a:r>
              </a:p>
            </p:txBody>
          </p:sp>
          <p:cxnSp>
            <p:nvCxnSpPr>
              <p:cNvPr id="16" name="Straight Connector 15"/>
              <p:cNvCxnSpPr/>
              <p:nvPr/>
            </p:nvCxnSpPr>
            <p:spPr>
              <a:xfrm>
                <a:off x="1142999" y="3050386"/>
                <a:ext cx="1839191" cy="0"/>
              </a:xfrm>
              <a:prstGeom prst="line">
                <a:avLst/>
              </a:prstGeom>
            </p:spPr>
            <p:style>
              <a:lnRef idx="1">
                <a:schemeClr val="accent3"/>
              </a:lnRef>
              <a:fillRef idx="0">
                <a:schemeClr val="accent3"/>
              </a:fillRef>
              <a:effectRef idx="0">
                <a:schemeClr val="accent3"/>
              </a:effectRef>
              <a:fontRef idx="minor">
                <a:schemeClr val="tx1"/>
              </a:fontRef>
            </p:style>
          </p:cxnSp>
          <p:pic>
            <p:nvPicPr>
              <p:cNvPr id="17" name="Picture 16" descr="Screen Shot 2014-12-09 at 12.20.55 PM.png"/>
              <p:cNvPicPr>
                <a:picLocks noChangeAspect="1"/>
              </p:cNvPicPr>
              <p:nvPr/>
            </p:nvPicPr>
            <p:blipFill rotWithShape="1">
              <a:blip r:embed="rId5" cstate="print">
                <a:extLst>
                  <a:ext uri="{28A0092B-C50C-407E-A947-70E740481C1C}">
                    <a14:useLocalDpi xmlns:a14="http://schemas.microsoft.com/office/drawing/2010/main" val="0"/>
                  </a:ext>
                </a:extLst>
              </a:blip>
              <a:srcRect r="37821"/>
              <a:stretch/>
            </p:blipFill>
            <p:spPr>
              <a:xfrm>
                <a:off x="1007093" y="3798228"/>
                <a:ext cx="2083565" cy="1125151"/>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rotWithShape="1">
              <a:blip r:embed="rId6" cstate="print">
                <a:extLst>
                  <a:ext uri="{28A0092B-C50C-407E-A947-70E740481C1C}">
                    <a14:useLocalDpi xmlns:a14="http://schemas.microsoft.com/office/drawing/2010/main" val="0"/>
                  </a:ext>
                </a:extLst>
              </a:blip>
              <a:srcRect r="76225"/>
              <a:stretch/>
            </p:blipFill>
            <p:spPr>
              <a:xfrm>
                <a:off x="707033" y="1516692"/>
                <a:ext cx="704142" cy="627171"/>
              </a:xfrm>
              <a:prstGeom prst="rect">
                <a:avLst/>
              </a:prstGeom>
            </p:spPr>
          </p:pic>
        </p:grpSp>
        <p:grpSp>
          <p:nvGrpSpPr>
            <p:cNvPr id="9" name="Group 8"/>
            <p:cNvGrpSpPr/>
            <p:nvPr/>
          </p:nvGrpSpPr>
          <p:grpSpPr>
            <a:xfrm>
              <a:off x="2478592" y="3464645"/>
              <a:ext cx="491117" cy="489282"/>
              <a:chOff x="-891540" y="3558064"/>
              <a:chExt cx="548640" cy="548640"/>
            </a:xfrm>
          </p:grpSpPr>
          <p:sp>
            <p:nvSpPr>
              <p:cNvPr id="10" name="Oval 9"/>
              <p:cNvSpPr/>
              <p:nvPr/>
            </p:nvSpPr>
            <p:spPr>
              <a:xfrm>
                <a:off x="-891540" y="3558064"/>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Arial" panose="020B0604020202020204" pitchFamily="34" charset="0"/>
                </a:endParaRPr>
              </a:p>
            </p:txBody>
          </p:sp>
          <p:sp>
            <p:nvSpPr>
              <p:cNvPr id="11" name="Isosceles Triangle 153"/>
              <p:cNvSpPr/>
              <p:nvPr/>
            </p:nvSpPr>
            <p:spPr>
              <a:xfrm rot="5400000">
                <a:off x="-727397" y="3718084"/>
                <a:ext cx="304800" cy="228600"/>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Arial" panose="020B0604020202020204" pitchFamily="34" charset="0"/>
                </a:endParaRPr>
              </a:p>
            </p:txBody>
          </p:sp>
        </p:grpSp>
      </p:grpSp>
      <p:pic>
        <p:nvPicPr>
          <p:cNvPr id="27" name="Picture 26" descr="Screen Shot 2014-12-09 at 12.05.37 PM.pn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0168353" y="2500389"/>
            <a:ext cx="11966070" cy="6478505"/>
          </a:xfrm>
          <a:prstGeom prst="rect">
            <a:avLst/>
          </a:prstGeom>
          <a:ln>
            <a:solidFill>
              <a:srgbClr val="BFBFBF"/>
            </a:solidFill>
          </a:ln>
        </p:spPr>
      </p:pic>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335" y="9281156"/>
            <a:ext cx="5403359" cy="3043419"/>
          </a:xfrm>
          <a:prstGeom prst="rect">
            <a:avLst/>
          </a:prstGeom>
        </p:spPr>
      </p:pic>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9187" y="9281156"/>
            <a:ext cx="5444844" cy="3065151"/>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00386" y="9281156"/>
            <a:ext cx="5486401" cy="3086103"/>
          </a:xfrm>
          <a:prstGeom prst="rect">
            <a:avLst/>
          </a:prstGeom>
        </p:spPr>
      </p:pic>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619218" y="9224116"/>
            <a:ext cx="5517763" cy="3100459"/>
          </a:xfrm>
          <a:prstGeom prst="rect">
            <a:avLst/>
          </a:prstGeom>
        </p:spPr>
      </p:pic>
    </p:spTree>
    <p:extLst>
      <p:ext uri="{BB962C8B-B14F-4D97-AF65-F5344CB8AC3E}">
        <p14:creationId xmlns:p14="http://schemas.microsoft.com/office/powerpoint/2010/main" val="25965019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0791" y="904697"/>
            <a:ext cx="21590362" cy="1131656"/>
          </a:xfrm>
        </p:spPr>
        <p:txBody>
          <a:bodyPr>
            <a:noAutofit/>
          </a:bodyPr>
          <a:lstStyle/>
          <a:p>
            <a:r>
              <a:rPr lang="vi-VN" sz="6000" dirty="0">
                <a:solidFill>
                  <a:srgbClr val="CA3427"/>
                </a:solidFill>
              </a:rPr>
              <a:t>DURING CRISIS - ANALYSIS, STRATEGY, PLANNING</a:t>
            </a:r>
            <a:r>
              <a:rPr lang="en-US" sz="6000" dirty="0"/>
              <a:t/>
            </a:r>
            <a:br>
              <a:rPr lang="en-US" sz="6000" dirty="0"/>
            </a:br>
            <a:endParaRPr lang="en-US" sz="6000" dirty="0"/>
          </a:p>
        </p:txBody>
      </p:sp>
      <p:sp>
        <p:nvSpPr>
          <p:cNvPr id="3"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dirty="0"/>
          </a:p>
        </p:txBody>
      </p:sp>
      <p:sp>
        <p:nvSpPr>
          <p:cNvPr id="6" name="Rectangle 5"/>
          <p:cNvSpPr/>
          <p:nvPr/>
        </p:nvSpPr>
        <p:spPr>
          <a:xfrm>
            <a:off x="212652" y="2764472"/>
            <a:ext cx="24171348" cy="9494907"/>
          </a:xfrm>
          <a:prstGeom prst="rect">
            <a:avLst/>
          </a:prstGeom>
        </p:spPr>
        <p:txBody>
          <a:bodyPr wrap="square">
            <a:spAutoFit/>
          </a:bodyPr>
          <a:lstStyle/>
          <a:p>
            <a:pPr marL="571500" indent="-571500" algn="l">
              <a:buFont typeface="Arial" pitchFamily="34" charset="0"/>
              <a:buChar char="•"/>
            </a:pPr>
            <a:r>
              <a:rPr lang="vi-VN" sz="4700" b="1" dirty="0">
                <a:solidFill>
                  <a:srgbClr val="EA5C42"/>
                </a:solidFill>
                <a:latin typeface="+mj-lt"/>
              </a:rPr>
              <a:t>ANALYSIS</a:t>
            </a:r>
            <a:r>
              <a:rPr lang="vi-VN" sz="4700" dirty="0">
                <a:solidFill>
                  <a:srgbClr val="EA5C42"/>
                </a:solidFill>
                <a:latin typeface="+mj-lt"/>
              </a:rPr>
              <a:t> </a:t>
            </a:r>
            <a:r>
              <a:rPr lang="vi-VN" sz="4700" dirty="0">
                <a:latin typeface="+mj-lt"/>
              </a:rPr>
              <a:t>– a thorough analysis of all relevent facet to assess the nature of the problem through social media </a:t>
            </a:r>
            <a:r>
              <a:rPr lang="vi-VN" sz="4700" dirty="0" smtClean="0">
                <a:latin typeface="+mj-lt"/>
              </a:rPr>
              <a:t>data</a:t>
            </a:r>
            <a:endParaRPr lang="en-US" sz="4700" dirty="0" smtClean="0">
              <a:latin typeface="+mj-lt"/>
            </a:endParaRPr>
          </a:p>
          <a:p>
            <a:pPr algn="l"/>
            <a:endParaRPr lang="vi-VN" sz="4700" dirty="0">
              <a:latin typeface="+mj-lt"/>
            </a:endParaRPr>
          </a:p>
          <a:p>
            <a:pPr marL="571500" indent="-571500" algn="l">
              <a:buFont typeface="Arial" pitchFamily="34" charset="0"/>
              <a:buChar char="•"/>
            </a:pPr>
            <a:r>
              <a:rPr lang="vi-VN" sz="4700" b="1" dirty="0">
                <a:solidFill>
                  <a:srgbClr val="EA5C42"/>
                </a:solidFill>
                <a:latin typeface="+mj-lt"/>
              </a:rPr>
              <a:t>STRATEGY</a:t>
            </a:r>
            <a:r>
              <a:rPr lang="vi-VN" sz="4700" dirty="0">
                <a:latin typeface="+mj-lt"/>
              </a:rPr>
              <a:t> – with full understanding of the situation &amp; expertise a through strategy will be drafted at with the following elements,</a:t>
            </a:r>
          </a:p>
          <a:p>
            <a:pPr marL="914366" lvl="1" indent="-571500" algn="l">
              <a:buFont typeface="Arial" pitchFamily="34" charset="0"/>
              <a:buChar char="•"/>
            </a:pPr>
            <a:r>
              <a:rPr lang="vi-VN" sz="4700" dirty="0">
                <a:latin typeface="+mj-lt"/>
              </a:rPr>
              <a:t>Strategic resolution</a:t>
            </a:r>
          </a:p>
          <a:p>
            <a:pPr marL="914366" lvl="1" indent="-571500" algn="l">
              <a:buFont typeface="Arial" pitchFamily="34" charset="0"/>
              <a:buChar char="•"/>
            </a:pPr>
            <a:r>
              <a:rPr lang="vi-VN" sz="4700" dirty="0">
                <a:latin typeface="+mj-lt"/>
              </a:rPr>
              <a:t>Crisis management board</a:t>
            </a:r>
          </a:p>
          <a:p>
            <a:pPr marL="914366" lvl="1" indent="-571500" algn="l">
              <a:buFont typeface="Arial" pitchFamily="34" charset="0"/>
              <a:buChar char="•"/>
            </a:pPr>
            <a:r>
              <a:rPr lang="vi-VN" sz="4700" dirty="0">
                <a:latin typeface="+mj-lt"/>
              </a:rPr>
              <a:t>Tailored crisis management process</a:t>
            </a:r>
          </a:p>
          <a:p>
            <a:pPr marL="914366" lvl="1" indent="-571500" algn="l">
              <a:buFont typeface="Arial" pitchFamily="34" charset="0"/>
              <a:buChar char="•"/>
            </a:pPr>
            <a:r>
              <a:rPr lang="vi-VN" sz="4700" dirty="0">
                <a:latin typeface="+mj-lt"/>
              </a:rPr>
              <a:t>Crisis levels map</a:t>
            </a:r>
          </a:p>
          <a:p>
            <a:pPr marL="914366" lvl="1" indent="-571500" algn="l">
              <a:buFont typeface="Arial" pitchFamily="34" charset="0"/>
              <a:buChar char="•"/>
            </a:pPr>
            <a:r>
              <a:rPr lang="vi-VN" sz="4700" dirty="0">
                <a:latin typeface="+mj-lt"/>
              </a:rPr>
              <a:t>Content direction </a:t>
            </a:r>
            <a:r>
              <a:rPr lang="vi-VN" sz="4700" dirty="0" smtClean="0">
                <a:latin typeface="+mj-lt"/>
              </a:rPr>
              <a:t>plan</a:t>
            </a:r>
            <a:endParaRPr lang="en-US" sz="4700" dirty="0" smtClean="0">
              <a:latin typeface="+mj-lt"/>
            </a:endParaRPr>
          </a:p>
          <a:p>
            <a:pPr marL="342866" lvl="1" indent="0" algn="l"/>
            <a:endParaRPr lang="vi-VN" sz="4700" dirty="0">
              <a:latin typeface="+mj-lt"/>
            </a:endParaRPr>
          </a:p>
          <a:p>
            <a:pPr marL="571500" indent="-571500" algn="l">
              <a:buFont typeface="Arial" pitchFamily="34" charset="0"/>
              <a:buChar char="•"/>
            </a:pPr>
            <a:r>
              <a:rPr lang="vi-VN" sz="4700" b="1" dirty="0">
                <a:solidFill>
                  <a:srgbClr val="EA5C42"/>
                </a:solidFill>
                <a:latin typeface="+mj-lt"/>
              </a:rPr>
              <a:t>PLANNING &amp; EXECUTION </a:t>
            </a:r>
            <a:r>
              <a:rPr lang="vi-VN" sz="4700" dirty="0">
                <a:latin typeface="+mj-lt"/>
              </a:rPr>
              <a:t>– human mistakes are well controlled and action speed is improved by a clear execution plan with daily, weekly, and monthly reports</a:t>
            </a:r>
            <a:endParaRPr lang="en-US" sz="4700" dirty="0">
              <a:latin typeface="+mj-lt"/>
            </a:endParaRPr>
          </a:p>
        </p:txBody>
      </p:sp>
    </p:spTree>
    <p:extLst>
      <p:ext uri="{BB962C8B-B14F-4D97-AF65-F5344CB8AC3E}">
        <p14:creationId xmlns:p14="http://schemas.microsoft.com/office/powerpoint/2010/main" val="196510924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6000" dirty="0">
                <a:solidFill>
                  <a:srgbClr val="CA3427"/>
                </a:solidFill>
              </a:rPr>
              <a:t>AFTER CRISIS- ANALYSIS, STRATEGY, PLANNING</a:t>
            </a:r>
            <a:r>
              <a:rPr lang="en-US" sz="6000" dirty="0"/>
              <a:t/>
            </a:r>
            <a:br>
              <a:rPr lang="en-US" sz="6000" dirty="0"/>
            </a:br>
            <a:endParaRPr lang="en-US" sz="6000" dirty="0"/>
          </a:p>
        </p:txBody>
      </p:sp>
      <p:sp>
        <p:nvSpPr>
          <p:cNvPr id="4" name="Rectangle 3"/>
          <p:cNvSpPr/>
          <p:nvPr/>
        </p:nvSpPr>
        <p:spPr>
          <a:xfrm>
            <a:off x="233915" y="3059785"/>
            <a:ext cx="24384000" cy="5155257"/>
          </a:xfrm>
          <a:prstGeom prst="rect">
            <a:avLst/>
          </a:prstGeom>
        </p:spPr>
        <p:txBody>
          <a:bodyPr wrap="square">
            <a:spAutoFit/>
          </a:bodyPr>
          <a:lstStyle/>
          <a:p>
            <a:pPr marL="685800" indent="-685800" algn="l">
              <a:buFont typeface="Arial" pitchFamily="34" charset="0"/>
              <a:buChar char="•"/>
            </a:pPr>
            <a:r>
              <a:rPr lang="vi-VN" sz="4700" b="1" dirty="0">
                <a:solidFill>
                  <a:srgbClr val="EA5C42"/>
                </a:solidFill>
              </a:rPr>
              <a:t>MEASUREMENT</a:t>
            </a:r>
            <a:r>
              <a:rPr lang="vi-VN" sz="4700" dirty="0"/>
              <a:t> – the brand health check will tell clearly what level of resolution achieved</a:t>
            </a:r>
          </a:p>
          <a:p>
            <a:pPr marL="685800" indent="-685800" algn="l">
              <a:buFont typeface="Arial" pitchFamily="34" charset="0"/>
              <a:buChar char="•"/>
            </a:pPr>
            <a:r>
              <a:rPr lang="vi-VN" sz="4700" b="1" dirty="0">
                <a:solidFill>
                  <a:srgbClr val="EA5C42"/>
                </a:solidFill>
              </a:rPr>
              <a:t>LESSON LEARNT</a:t>
            </a:r>
            <a:r>
              <a:rPr lang="vi-VN" sz="4700" dirty="0">
                <a:solidFill>
                  <a:srgbClr val="EA5C42"/>
                </a:solidFill>
              </a:rPr>
              <a:t> </a:t>
            </a:r>
            <a:r>
              <a:rPr lang="vi-VN" sz="4700" dirty="0"/>
              <a:t>– from resolution level measured, prevention suggestions for short comings and insufficient KPIs is developed</a:t>
            </a:r>
          </a:p>
          <a:p>
            <a:pPr marL="685800" indent="-685800" algn="l">
              <a:buFont typeface="Arial" pitchFamily="34" charset="0"/>
              <a:buChar char="•"/>
            </a:pPr>
            <a:r>
              <a:rPr lang="vi-VN" sz="4700" b="1" dirty="0">
                <a:solidFill>
                  <a:srgbClr val="EA5C42"/>
                </a:solidFill>
              </a:rPr>
              <a:t>EXIT CONSOLIDATION</a:t>
            </a:r>
            <a:r>
              <a:rPr lang="vi-VN" sz="4700" dirty="0"/>
              <a:t>– generally in order to close the crisis management case, against prevention suggestions, some marketing communication activities will need to be implemented.</a:t>
            </a:r>
            <a:endParaRPr lang="en-US" sz="4700" dirty="0"/>
          </a:p>
        </p:txBody>
      </p:sp>
      <p:sp>
        <p:nvSpPr>
          <p:cNvPr id="5"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18</a:t>
            </a:fld>
            <a:endParaRPr dirty="0"/>
          </a:p>
        </p:txBody>
      </p:sp>
    </p:spTree>
    <p:extLst>
      <p:ext uri="{BB962C8B-B14F-4D97-AF65-F5344CB8AC3E}">
        <p14:creationId xmlns:p14="http://schemas.microsoft.com/office/powerpoint/2010/main" val="353510107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5500" dirty="0">
                <a:solidFill>
                  <a:srgbClr val="CA3427"/>
                </a:solidFill>
              </a:rPr>
              <a:t>WHY </a:t>
            </a:r>
            <a:r>
              <a:rPr lang="vi-VN" sz="5500" dirty="0" smtClean="0">
                <a:solidFill>
                  <a:srgbClr val="CA3427"/>
                </a:solidFill>
              </a:rPr>
              <a:t>YOU</a:t>
            </a:r>
            <a:r>
              <a:rPr lang="en-US" sz="5500" dirty="0" smtClean="0">
                <a:solidFill>
                  <a:srgbClr val="CA3427"/>
                </a:solidFill>
              </a:rPr>
              <a:t>.DIGITAL</a:t>
            </a:r>
            <a:r>
              <a:rPr lang="vi-VN" sz="5500" dirty="0" smtClean="0">
                <a:solidFill>
                  <a:srgbClr val="CA3427"/>
                </a:solidFill>
              </a:rPr>
              <a:t> </a:t>
            </a:r>
            <a:r>
              <a:rPr lang="vi-VN" sz="5500" dirty="0">
                <a:solidFill>
                  <a:srgbClr val="CA3427"/>
                </a:solidFill>
              </a:rPr>
              <a:t>CRISIS MANAGEMENT SERVICES?</a:t>
            </a:r>
            <a:r>
              <a:rPr lang="en-US" sz="5500" dirty="0">
                <a:solidFill>
                  <a:srgbClr val="CA3427"/>
                </a:solidFill>
              </a:rPr>
              <a:t/>
            </a:r>
            <a:br>
              <a:rPr lang="en-US" sz="5500" dirty="0">
                <a:solidFill>
                  <a:srgbClr val="CA3427"/>
                </a:solidFill>
              </a:rPr>
            </a:br>
            <a:endParaRPr lang="en-US" sz="5500" dirty="0">
              <a:solidFill>
                <a:srgbClr val="CA3427"/>
              </a:solidFill>
            </a:endParaRPr>
          </a:p>
        </p:txBody>
      </p:sp>
      <p:sp>
        <p:nvSpPr>
          <p:cNvPr id="3" name="Rectangle 2"/>
          <p:cNvSpPr/>
          <p:nvPr/>
        </p:nvSpPr>
        <p:spPr>
          <a:xfrm>
            <a:off x="170121" y="2636867"/>
            <a:ext cx="24383999" cy="9479518"/>
          </a:xfrm>
          <a:prstGeom prst="rect">
            <a:avLst/>
          </a:prstGeom>
        </p:spPr>
        <p:txBody>
          <a:bodyPr wrap="square">
            <a:spAutoFit/>
          </a:bodyPr>
          <a:lstStyle/>
          <a:p>
            <a:pPr marL="457200" indent="-457200" algn="l">
              <a:lnSpc>
                <a:spcPct val="150000"/>
              </a:lnSpc>
              <a:spcAft>
                <a:spcPts val="338"/>
              </a:spcAft>
              <a:buFont typeface="Arial" pitchFamily="34" charset="0"/>
              <a:buChar char="•"/>
              <a:defRPr/>
            </a:pPr>
            <a:r>
              <a:rPr lang="vi-VN" sz="3000" b="1" dirty="0">
                <a:solidFill>
                  <a:srgbClr val="EA5C42"/>
                </a:solidFill>
                <a:latin typeface="+mj-lt"/>
                <a:ea typeface="Segoe UI" pitchFamily="34" charset="0"/>
                <a:cs typeface="Open Sans"/>
              </a:rPr>
              <a:t>EXPERIENCE</a:t>
            </a:r>
            <a:r>
              <a:rPr lang="vi-VN" sz="3000" dirty="0">
                <a:latin typeface="+mj-lt"/>
                <a:ea typeface="Segoe UI" pitchFamily="34" charset="0"/>
                <a:cs typeface="Open Sans"/>
              </a:rPr>
              <a:t> - With 4 years of always-on listening &amp; brand report for international and local brands, we Understand the Consumer and so capable of producing strategic solution for the crisis</a:t>
            </a:r>
          </a:p>
          <a:p>
            <a:pPr marL="457200" indent="-457200" algn="l">
              <a:lnSpc>
                <a:spcPct val="150000"/>
              </a:lnSpc>
              <a:spcAft>
                <a:spcPts val="338"/>
              </a:spcAft>
              <a:buFont typeface="Arial" pitchFamily="34" charset="0"/>
              <a:buChar char="•"/>
              <a:defRPr/>
            </a:pPr>
            <a:r>
              <a:rPr lang="vi-VN" sz="3000" b="1" dirty="0">
                <a:solidFill>
                  <a:srgbClr val="EA5C42"/>
                </a:solidFill>
                <a:latin typeface="+mj-lt"/>
                <a:ea typeface="Segoe UI" pitchFamily="34" charset="0"/>
                <a:cs typeface="Open Sans"/>
              </a:rPr>
              <a:t>EXPERTISE</a:t>
            </a:r>
            <a:r>
              <a:rPr lang="vi-VN" sz="3000" dirty="0">
                <a:latin typeface="+mj-lt"/>
                <a:ea typeface="Segoe UI" pitchFamily="34" charset="0"/>
                <a:cs typeface="Open Sans"/>
              </a:rPr>
              <a:t> - We focus on </a:t>
            </a:r>
            <a:r>
              <a:rPr lang="vi-VN" sz="3000" b="1" dirty="0">
                <a:solidFill>
                  <a:srgbClr val="EA5C42"/>
                </a:solidFill>
                <a:latin typeface="+mj-lt"/>
                <a:ea typeface="Segoe UI" pitchFamily="34" charset="0"/>
                <a:cs typeface="Open Sans"/>
              </a:rPr>
              <a:t>Social Media</a:t>
            </a:r>
            <a:r>
              <a:rPr lang="vi-VN" sz="3000" dirty="0">
                <a:latin typeface="+mj-lt"/>
                <a:ea typeface="Segoe UI" pitchFamily="34" charset="0"/>
                <a:cs typeface="Open Sans"/>
              </a:rPr>
              <a:t>, which is supreme in opinion leading in Vietnam, and have good connection to crisis driven parties,</a:t>
            </a:r>
          </a:p>
          <a:p>
            <a:pPr marL="800066" lvl="1" indent="-457200" algn="l">
              <a:spcAft>
                <a:spcPts val="338"/>
              </a:spcAft>
              <a:buFont typeface="Arial" pitchFamily="34" charset="0"/>
              <a:buChar char="•"/>
              <a:defRPr/>
            </a:pPr>
            <a:r>
              <a:rPr lang="vi-VN" sz="3000" dirty="0">
                <a:latin typeface="+mj-lt"/>
                <a:ea typeface="Segoe UI" pitchFamily="34" charset="0"/>
                <a:cs typeface="Open Sans"/>
              </a:rPr>
              <a:t>Deep relation with channels (facebook fanpages, forums, blogs)</a:t>
            </a:r>
          </a:p>
          <a:p>
            <a:pPr marL="800066" lvl="1" indent="-457200" algn="l">
              <a:spcAft>
                <a:spcPts val="338"/>
              </a:spcAft>
              <a:buFont typeface="Arial" pitchFamily="34" charset="0"/>
              <a:buChar char="•"/>
              <a:defRPr/>
            </a:pPr>
            <a:r>
              <a:rPr lang="vi-VN" sz="3000" dirty="0">
                <a:latin typeface="+mj-lt"/>
                <a:ea typeface="Segoe UI" pitchFamily="34" charset="0"/>
                <a:cs typeface="Open Sans"/>
              </a:rPr>
              <a:t>Business relation to social media publishers</a:t>
            </a:r>
          </a:p>
          <a:p>
            <a:pPr marL="800066" lvl="1" indent="-457200" algn="l">
              <a:spcAft>
                <a:spcPts val="338"/>
              </a:spcAft>
              <a:buFont typeface="Arial" pitchFamily="34" charset="0"/>
              <a:buChar char="•"/>
              <a:defRPr/>
            </a:pPr>
            <a:r>
              <a:rPr lang="vi-VN" sz="3000" dirty="0">
                <a:latin typeface="+mj-lt"/>
                <a:ea typeface="Segoe UI" pitchFamily="34" charset="0"/>
                <a:cs typeface="Open Sans"/>
              </a:rPr>
              <a:t>Seamless connection with social KOLs</a:t>
            </a:r>
          </a:p>
          <a:p>
            <a:pPr marL="457200" indent="-457200" algn="l">
              <a:lnSpc>
                <a:spcPct val="150000"/>
              </a:lnSpc>
              <a:spcAft>
                <a:spcPts val="338"/>
              </a:spcAft>
              <a:buFont typeface="Arial" pitchFamily="34" charset="0"/>
              <a:buChar char="•"/>
              <a:defRPr/>
            </a:pPr>
            <a:r>
              <a:rPr lang="vi-VN" sz="3000" b="1" dirty="0">
                <a:solidFill>
                  <a:srgbClr val="EA5C42"/>
                </a:solidFill>
                <a:latin typeface="+mj-lt"/>
                <a:ea typeface="Segoe UI" pitchFamily="34" charset="0"/>
                <a:cs typeface="Open Sans"/>
              </a:rPr>
              <a:t>RELATIONSHIP</a:t>
            </a:r>
            <a:r>
              <a:rPr lang="vi-VN" sz="3000" dirty="0">
                <a:latin typeface="+mj-lt"/>
                <a:ea typeface="Segoe UI" pitchFamily="34" charset="0"/>
                <a:cs typeface="Open Sans"/>
              </a:rPr>
              <a:t> - We are Backed up with strategic partner in data source investigation &amp; resolution,</a:t>
            </a:r>
          </a:p>
          <a:p>
            <a:pPr marL="800066" lvl="1" indent="-457200" algn="l">
              <a:spcAft>
                <a:spcPts val="338"/>
              </a:spcAft>
              <a:buFont typeface="Arial" pitchFamily="34" charset="0"/>
              <a:buChar char="•"/>
              <a:defRPr/>
            </a:pPr>
            <a:r>
              <a:rPr lang="vi-VN" sz="3000" dirty="0">
                <a:latin typeface="+mj-lt"/>
                <a:ea typeface="Segoe UI" pitchFamily="34" charset="0"/>
                <a:cs typeface="Open Sans"/>
              </a:rPr>
              <a:t>Newspaper Publisher relation (up to Central Propaganda Committee)</a:t>
            </a:r>
          </a:p>
          <a:p>
            <a:pPr marL="800066" lvl="1" indent="-457200" algn="l">
              <a:spcAft>
                <a:spcPts val="338"/>
              </a:spcAft>
              <a:buFont typeface="Arial" pitchFamily="34" charset="0"/>
              <a:buChar char="•"/>
              <a:defRPr/>
            </a:pPr>
            <a:r>
              <a:rPr lang="vi-VN" sz="3000" dirty="0">
                <a:latin typeface="+mj-lt"/>
                <a:ea typeface="Segoe UI" pitchFamily="34" charset="0"/>
                <a:cs typeface="Open Sans"/>
              </a:rPr>
              <a:t>Authorities relation: PC46 (Economic Crime Police), PC50 (Online Crime Police), A87 (Information Police)</a:t>
            </a:r>
          </a:p>
          <a:p>
            <a:pPr marL="800066" lvl="1" indent="-457200" algn="l">
              <a:spcAft>
                <a:spcPts val="338"/>
              </a:spcAft>
              <a:buFont typeface="Arial" pitchFamily="34" charset="0"/>
              <a:buChar char="•"/>
              <a:defRPr/>
            </a:pPr>
            <a:r>
              <a:rPr lang="vi-VN" sz="3000" dirty="0">
                <a:latin typeface="+mj-lt"/>
                <a:ea typeface="Segoe UI" pitchFamily="34" charset="0"/>
                <a:cs typeface="Open Sans"/>
              </a:rPr>
              <a:t>Cyber Security Agents (SEO, Security Experts, Hackers, ...)</a:t>
            </a:r>
          </a:p>
          <a:p>
            <a:pPr marL="457200" indent="-457200" algn="l">
              <a:lnSpc>
                <a:spcPct val="150000"/>
              </a:lnSpc>
              <a:spcAft>
                <a:spcPts val="338"/>
              </a:spcAft>
              <a:buFont typeface="Arial" pitchFamily="34" charset="0"/>
              <a:buChar char="•"/>
              <a:defRPr/>
            </a:pPr>
            <a:r>
              <a:rPr lang="vi-VN" sz="3000" b="1" dirty="0">
                <a:solidFill>
                  <a:srgbClr val="EA5C42"/>
                </a:solidFill>
                <a:latin typeface="+mj-lt"/>
                <a:ea typeface="Segoe UI" pitchFamily="34" charset="0"/>
                <a:cs typeface="Open Sans"/>
              </a:rPr>
              <a:t>AUTOMATED TOOLS </a:t>
            </a:r>
            <a:r>
              <a:rPr lang="vi-VN" sz="3000" dirty="0">
                <a:latin typeface="+mj-lt"/>
                <a:ea typeface="Segoe UI" pitchFamily="34" charset="0"/>
                <a:cs typeface="Open Sans"/>
              </a:rPr>
              <a:t>- We owned tools (SocialHeat, SocialCare, SocialCRM) and resources (seeders, KOLs, ...) that can manage, direct, and engage with social community massively and effectively</a:t>
            </a:r>
          </a:p>
          <a:p>
            <a:pPr marL="457200" indent="-457200" algn="l">
              <a:lnSpc>
                <a:spcPct val="150000"/>
              </a:lnSpc>
              <a:spcAft>
                <a:spcPts val="338"/>
              </a:spcAft>
              <a:buFont typeface="Arial" pitchFamily="34" charset="0"/>
              <a:buChar char="•"/>
              <a:defRPr/>
            </a:pPr>
            <a:r>
              <a:rPr lang="vi-VN" sz="3000" b="1" dirty="0">
                <a:solidFill>
                  <a:srgbClr val="EA5C42"/>
                </a:solidFill>
                <a:latin typeface="+mj-lt"/>
                <a:ea typeface="Segoe UI" pitchFamily="34" charset="0"/>
                <a:cs typeface="Open Sans"/>
              </a:rPr>
              <a:t>PROCESS &amp; METHODOLOGY </a:t>
            </a:r>
            <a:r>
              <a:rPr lang="vi-VN" sz="3000" dirty="0">
                <a:latin typeface="+mj-lt"/>
                <a:ea typeface="Segoe UI" pitchFamily="34" charset="0"/>
                <a:cs typeface="Open Sans"/>
              </a:rPr>
              <a:t>- We own a crisis management frameworks that can fully control and forecasted every details (crisis level, possible cases, contingency plan, appropriate content directions) that can minize interaction timing with brands and so guarantee factest actions with highest precision</a:t>
            </a:r>
          </a:p>
        </p:txBody>
      </p:sp>
      <p:sp>
        <p:nvSpPr>
          <p:cNvPr id="4"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19</a:t>
            </a:fld>
            <a:endParaRPr dirty="0"/>
          </a:p>
        </p:txBody>
      </p:sp>
    </p:spTree>
    <p:extLst>
      <p:ext uri="{BB962C8B-B14F-4D97-AF65-F5344CB8AC3E}">
        <p14:creationId xmlns:p14="http://schemas.microsoft.com/office/powerpoint/2010/main" val="201972304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3"/>
          </p:nvPr>
        </p:nvPicPr>
        <p:blipFill>
          <a:blip r:embed="rId2">
            <a:extLst>
              <a:ext uri="{28A0092B-C50C-407E-A947-70E740481C1C}">
                <a14:useLocalDpi xmlns:a14="http://schemas.microsoft.com/office/drawing/2010/main" val="0"/>
              </a:ext>
            </a:extLst>
          </a:blip>
          <a:srcRect/>
          <a:stretch>
            <a:fillRect/>
          </a:stretch>
        </p:blipFill>
        <p:spPr>
          <a:xfrm>
            <a:off x="0" y="0"/>
            <a:ext cx="24384000" cy="13716000"/>
          </a:xfrm>
        </p:spPr>
      </p:pic>
      <p:sp>
        <p:nvSpPr>
          <p:cNvPr id="913" name="Shape 913"/>
          <p:cNvSpPr/>
          <p:nvPr/>
        </p:nvSpPr>
        <p:spPr>
          <a:xfrm>
            <a:off x="-8599" y="8452512"/>
            <a:ext cx="24401197" cy="5273280"/>
          </a:xfrm>
          <a:prstGeom prst="rect">
            <a:avLst/>
          </a:prstGeom>
          <a:gradFill flip="none" rotWithShape="1">
            <a:gsLst>
              <a:gs pos="0">
                <a:schemeClr val="accent1"/>
              </a:gs>
              <a:gs pos="94000">
                <a:srgbClr val="119FFF"/>
              </a:gs>
            </a:gsLst>
            <a:lin ang="2700000" scaled="1"/>
            <a:tileRect/>
          </a:gradFill>
          <a:ln w="12700">
            <a:miter lim="400000"/>
          </a:ln>
        </p:spPr>
        <p:txBody>
          <a:bodyPr lIns="50799" tIns="50799" rIns="50799" bIns="50799" anchor="ctr"/>
          <a:lstStyle/>
          <a:p>
            <a:pPr>
              <a:defRPr sz="3200">
                <a:solidFill>
                  <a:srgbClr val="FFFFFF"/>
                </a:solidFill>
              </a:defRPr>
            </a:pPr>
            <a:endParaRPr dirty="0">
              <a:latin typeface="+mj-lt"/>
              <a:ea typeface="Calibri"/>
              <a:cs typeface="Calibri"/>
            </a:endParaRPr>
          </a:p>
        </p:txBody>
      </p:sp>
      <p:sp>
        <p:nvSpPr>
          <p:cNvPr id="914" name="Shape 914"/>
          <p:cNvSpPr/>
          <p:nvPr/>
        </p:nvSpPr>
        <p:spPr>
          <a:xfrm>
            <a:off x="6341535" y="9918214"/>
            <a:ext cx="17661884" cy="1333696"/>
          </a:xfrm>
          <a:prstGeom prst="rect">
            <a:avLst/>
          </a:prstGeom>
          <a:ln w="12700">
            <a:miter lim="400000"/>
          </a:ln>
          <a:extLst>
            <a:ext uri="{C572A759-6A51-4108-AA02-DFA0A04FC94B}">
              <ma14:wrappingTextBoxFlag xmlns:ma14="http://schemas.microsoft.com/office/mac/drawingml/2011/main" xmlns="" val="1"/>
            </a:ext>
          </a:extLst>
        </p:spPr>
        <p:txBody>
          <a:bodyPr wrap="none" lIns="50799" tIns="50799" rIns="50799" bIns="50799" anchor="ctr">
            <a:spAutoFit/>
          </a:bodyPr>
          <a:lstStyle>
            <a:lvl1pPr algn="l">
              <a:defRPr sz="12500">
                <a:solidFill>
                  <a:srgbClr val="FFFFFF"/>
                </a:solidFill>
                <a:latin typeface="Bebas Neue Bold"/>
                <a:ea typeface="Bebas Neue Bold"/>
                <a:cs typeface="Bebas Neue Bold"/>
                <a:sym typeface="Bebas Neue Bold"/>
              </a:defRPr>
            </a:lvl1pPr>
          </a:lstStyle>
          <a:p>
            <a:pPr lvl="0"/>
            <a:r>
              <a:rPr lang="en-US" sz="8000" dirty="0">
                <a:latin typeface="+mj-lt"/>
              </a:rPr>
              <a:t>CRISIS MANAGEMENT LANDSCAPE</a:t>
            </a:r>
          </a:p>
        </p:txBody>
      </p:sp>
      <p:sp>
        <p:nvSpPr>
          <p:cNvPr id="915" name="Shape 915"/>
          <p:cNvSpPr/>
          <p:nvPr/>
        </p:nvSpPr>
        <p:spPr>
          <a:xfrm>
            <a:off x="6596716" y="11685635"/>
            <a:ext cx="13089048" cy="533477"/>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lvl1pPr algn="l">
              <a:defRPr sz="2000">
                <a:solidFill>
                  <a:srgbClr val="FFFFFF"/>
                </a:solidFill>
                <a:latin typeface="Helvetica"/>
                <a:ea typeface="Helvetica"/>
                <a:cs typeface="Helvetica"/>
                <a:sym typeface="Helvetica"/>
              </a:defRPr>
            </a:lvl1pPr>
          </a:lstStyle>
          <a:p>
            <a:pPr lvl="0"/>
            <a:r>
              <a:rPr lang="en-US" sz="2800" dirty="0">
                <a:latin typeface="+mj-lt"/>
              </a:rPr>
              <a:t>An overview on Crises in Vietnam</a:t>
            </a:r>
          </a:p>
        </p:txBody>
      </p:sp>
      <p:sp>
        <p:nvSpPr>
          <p:cNvPr id="916" name="Shape 916"/>
          <p:cNvSpPr/>
          <p:nvPr/>
        </p:nvSpPr>
        <p:spPr>
          <a:xfrm flipV="1">
            <a:off x="5996408" y="9967164"/>
            <a:ext cx="0" cy="2714579"/>
          </a:xfrm>
          <a:prstGeom prst="line">
            <a:avLst/>
          </a:prstGeom>
          <a:ln w="25400">
            <a:solidFill>
              <a:schemeClr val="bg1"/>
            </a:solidFill>
            <a:miter lim="400000"/>
          </a:ln>
        </p:spPr>
        <p:txBody>
          <a:bodyPr lIns="50799" tIns="50799" rIns="50799" bIns="50799" anchor="ctr"/>
          <a:lstStyle/>
          <a:p>
            <a:pPr>
              <a:defRPr sz="3200"/>
            </a:pPr>
            <a:endParaRPr dirty="0">
              <a:latin typeface="+mj-lt"/>
              <a:ea typeface="Calibri"/>
              <a:cs typeface="Calibri"/>
            </a:endParaRPr>
          </a:p>
        </p:txBody>
      </p:sp>
      <p:sp>
        <p:nvSpPr>
          <p:cNvPr id="917" name="Shape 917"/>
          <p:cNvSpPr/>
          <p:nvPr/>
        </p:nvSpPr>
        <p:spPr>
          <a:xfrm>
            <a:off x="3438230" y="10585062"/>
            <a:ext cx="1342120" cy="1431596"/>
          </a:xfrm>
          <a:custGeom>
            <a:avLst/>
            <a:gdLst/>
            <a:ahLst/>
            <a:cxnLst>
              <a:cxn ang="0">
                <a:pos x="wd2" y="hd2"/>
              </a:cxn>
              <a:cxn ang="5400000">
                <a:pos x="wd2" y="hd2"/>
              </a:cxn>
              <a:cxn ang="10800000">
                <a:pos x="wd2" y="hd2"/>
              </a:cxn>
              <a:cxn ang="16200000">
                <a:pos x="wd2" y="hd2"/>
              </a:cxn>
            </a:cxnLst>
            <a:rect l="0" t="0" r="r" b="b"/>
            <a:pathLst>
              <a:path w="21600" h="21600" extrusionOk="0">
                <a:moveTo>
                  <a:pt x="12240" y="12150"/>
                </a:moveTo>
                <a:lnTo>
                  <a:pt x="9360" y="12150"/>
                </a:lnTo>
                <a:lnTo>
                  <a:pt x="9360" y="13500"/>
                </a:lnTo>
                <a:lnTo>
                  <a:pt x="12240" y="13500"/>
                </a:lnTo>
                <a:cubicBezTo>
                  <a:pt x="12240" y="13500"/>
                  <a:pt x="12240" y="12150"/>
                  <a:pt x="12240" y="12150"/>
                </a:cubicBezTo>
                <a:close/>
                <a:moveTo>
                  <a:pt x="12240" y="14850"/>
                </a:moveTo>
                <a:lnTo>
                  <a:pt x="9360" y="14850"/>
                </a:lnTo>
                <a:lnTo>
                  <a:pt x="9360" y="16199"/>
                </a:lnTo>
                <a:lnTo>
                  <a:pt x="12240" y="16199"/>
                </a:lnTo>
                <a:cubicBezTo>
                  <a:pt x="12240" y="16199"/>
                  <a:pt x="12240" y="14850"/>
                  <a:pt x="12240" y="14850"/>
                </a:cubicBezTo>
                <a:close/>
                <a:moveTo>
                  <a:pt x="18719" y="12150"/>
                </a:moveTo>
                <a:lnTo>
                  <a:pt x="17279" y="12150"/>
                </a:lnTo>
                <a:lnTo>
                  <a:pt x="17279" y="13500"/>
                </a:lnTo>
                <a:lnTo>
                  <a:pt x="18719" y="13500"/>
                </a:lnTo>
                <a:cubicBezTo>
                  <a:pt x="18719" y="13500"/>
                  <a:pt x="18719" y="12150"/>
                  <a:pt x="18719" y="12150"/>
                </a:cubicBezTo>
                <a:close/>
                <a:moveTo>
                  <a:pt x="18719" y="14850"/>
                </a:moveTo>
                <a:lnTo>
                  <a:pt x="17279" y="14850"/>
                </a:lnTo>
                <a:lnTo>
                  <a:pt x="17279" y="16199"/>
                </a:lnTo>
                <a:lnTo>
                  <a:pt x="18719" y="16199"/>
                </a:lnTo>
                <a:cubicBezTo>
                  <a:pt x="18719" y="16199"/>
                  <a:pt x="18719" y="14850"/>
                  <a:pt x="18719" y="14850"/>
                </a:cubicBezTo>
                <a:close/>
                <a:moveTo>
                  <a:pt x="12240" y="9450"/>
                </a:moveTo>
                <a:lnTo>
                  <a:pt x="9360" y="9450"/>
                </a:lnTo>
                <a:lnTo>
                  <a:pt x="9360" y="10800"/>
                </a:lnTo>
                <a:lnTo>
                  <a:pt x="12240" y="10800"/>
                </a:lnTo>
                <a:cubicBezTo>
                  <a:pt x="12240" y="10800"/>
                  <a:pt x="12240" y="9450"/>
                  <a:pt x="12240" y="9450"/>
                </a:cubicBezTo>
                <a:close/>
                <a:moveTo>
                  <a:pt x="12240" y="6750"/>
                </a:moveTo>
                <a:lnTo>
                  <a:pt x="9360" y="6750"/>
                </a:lnTo>
                <a:lnTo>
                  <a:pt x="9360" y="8100"/>
                </a:lnTo>
                <a:lnTo>
                  <a:pt x="12240" y="8100"/>
                </a:lnTo>
                <a:cubicBezTo>
                  <a:pt x="12240" y="8100"/>
                  <a:pt x="12240" y="6750"/>
                  <a:pt x="12240" y="6750"/>
                </a:cubicBezTo>
                <a:close/>
                <a:moveTo>
                  <a:pt x="4320" y="12150"/>
                </a:moveTo>
                <a:lnTo>
                  <a:pt x="2880" y="12150"/>
                </a:lnTo>
                <a:lnTo>
                  <a:pt x="2880" y="13500"/>
                </a:lnTo>
                <a:lnTo>
                  <a:pt x="4320" y="13500"/>
                </a:lnTo>
                <a:cubicBezTo>
                  <a:pt x="4320" y="13500"/>
                  <a:pt x="4320" y="12150"/>
                  <a:pt x="4320" y="12150"/>
                </a:cubicBezTo>
                <a:close/>
                <a:moveTo>
                  <a:pt x="4320" y="9450"/>
                </a:moveTo>
                <a:lnTo>
                  <a:pt x="2880" y="9450"/>
                </a:lnTo>
                <a:lnTo>
                  <a:pt x="2880" y="10800"/>
                </a:lnTo>
                <a:lnTo>
                  <a:pt x="4320" y="10800"/>
                </a:lnTo>
                <a:cubicBezTo>
                  <a:pt x="4320" y="10800"/>
                  <a:pt x="4320" y="9450"/>
                  <a:pt x="4320" y="9450"/>
                </a:cubicBezTo>
                <a:close/>
                <a:moveTo>
                  <a:pt x="20159" y="20250"/>
                </a:moveTo>
                <a:lnTo>
                  <a:pt x="18719" y="20250"/>
                </a:lnTo>
                <a:lnTo>
                  <a:pt x="18719" y="17550"/>
                </a:lnTo>
                <a:lnTo>
                  <a:pt x="17279" y="17550"/>
                </a:lnTo>
                <a:lnTo>
                  <a:pt x="17279" y="20250"/>
                </a:lnTo>
                <a:lnTo>
                  <a:pt x="15840" y="20250"/>
                </a:lnTo>
                <a:lnTo>
                  <a:pt x="15840" y="10800"/>
                </a:lnTo>
                <a:lnTo>
                  <a:pt x="20159" y="10800"/>
                </a:lnTo>
                <a:cubicBezTo>
                  <a:pt x="20159" y="10800"/>
                  <a:pt x="20159" y="20250"/>
                  <a:pt x="20159" y="20250"/>
                </a:cubicBezTo>
                <a:close/>
                <a:moveTo>
                  <a:pt x="14400" y="20250"/>
                </a:moveTo>
                <a:lnTo>
                  <a:pt x="12240" y="20250"/>
                </a:lnTo>
                <a:lnTo>
                  <a:pt x="12240" y="17550"/>
                </a:lnTo>
                <a:lnTo>
                  <a:pt x="9360" y="17550"/>
                </a:lnTo>
                <a:lnTo>
                  <a:pt x="9360" y="20250"/>
                </a:lnTo>
                <a:lnTo>
                  <a:pt x="7199" y="20250"/>
                </a:lnTo>
                <a:lnTo>
                  <a:pt x="7199" y="5400"/>
                </a:lnTo>
                <a:lnTo>
                  <a:pt x="14400" y="5400"/>
                </a:lnTo>
                <a:cubicBezTo>
                  <a:pt x="14400" y="5400"/>
                  <a:pt x="14400" y="20250"/>
                  <a:pt x="14400" y="20250"/>
                </a:cubicBezTo>
                <a:close/>
                <a:moveTo>
                  <a:pt x="5760" y="20250"/>
                </a:moveTo>
                <a:lnTo>
                  <a:pt x="4320" y="20250"/>
                </a:lnTo>
                <a:lnTo>
                  <a:pt x="4320" y="17550"/>
                </a:lnTo>
                <a:lnTo>
                  <a:pt x="2880" y="17550"/>
                </a:lnTo>
                <a:lnTo>
                  <a:pt x="2880" y="20250"/>
                </a:lnTo>
                <a:lnTo>
                  <a:pt x="1440" y="20250"/>
                </a:lnTo>
                <a:lnTo>
                  <a:pt x="1440" y="8100"/>
                </a:lnTo>
                <a:lnTo>
                  <a:pt x="5760" y="8100"/>
                </a:lnTo>
                <a:cubicBezTo>
                  <a:pt x="5760" y="8100"/>
                  <a:pt x="5760" y="20250"/>
                  <a:pt x="5760" y="20250"/>
                </a:cubicBezTo>
                <a:close/>
                <a:moveTo>
                  <a:pt x="15839" y="9450"/>
                </a:moveTo>
                <a:lnTo>
                  <a:pt x="15839" y="4050"/>
                </a:lnTo>
                <a:lnTo>
                  <a:pt x="11520" y="4050"/>
                </a:lnTo>
                <a:lnTo>
                  <a:pt x="11520" y="0"/>
                </a:lnTo>
                <a:lnTo>
                  <a:pt x="10080" y="0"/>
                </a:lnTo>
                <a:lnTo>
                  <a:pt x="10080" y="4050"/>
                </a:lnTo>
                <a:lnTo>
                  <a:pt x="5760" y="4050"/>
                </a:lnTo>
                <a:lnTo>
                  <a:pt x="5760" y="6750"/>
                </a:lnTo>
                <a:lnTo>
                  <a:pt x="0" y="6750"/>
                </a:lnTo>
                <a:lnTo>
                  <a:pt x="0" y="21600"/>
                </a:lnTo>
                <a:lnTo>
                  <a:pt x="21600" y="21600"/>
                </a:lnTo>
                <a:lnTo>
                  <a:pt x="21600" y="9450"/>
                </a:lnTo>
                <a:cubicBezTo>
                  <a:pt x="21600" y="9450"/>
                  <a:pt x="15839" y="9450"/>
                  <a:pt x="15839" y="9450"/>
                </a:cubicBezTo>
                <a:close/>
                <a:moveTo>
                  <a:pt x="4320" y="14850"/>
                </a:moveTo>
                <a:lnTo>
                  <a:pt x="2880" y="14850"/>
                </a:lnTo>
                <a:lnTo>
                  <a:pt x="2880" y="16199"/>
                </a:lnTo>
                <a:lnTo>
                  <a:pt x="4320" y="16199"/>
                </a:lnTo>
                <a:cubicBezTo>
                  <a:pt x="4320" y="16199"/>
                  <a:pt x="4320" y="14850"/>
                  <a:pt x="4320" y="14850"/>
                </a:cubicBezTo>
                <a:close/>
              </a:path>
            </a:pathLst>
          </a:custGeom>
          <a:solidFill>
            <a:schemeClr val="bg1"/>
          </a:solidFill>
          <a:ln w="12700">
            <a:miter lim="400000"/>
          </a:ln>
        </p:spPr>
        <p:txBody>
          <a:bodyPr lIns="38100" tIns="38100" rIns="38100" bIns="38100" anchor="ctr"/>
          <a:lstStyle/>
          <a:p>
            <a:pPr defTabSz="4571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latin typeface="+mj-lt"/>
              <a:ea typeface="Calibri"/>
              <a:cs typeface="Calibri"/>
            </a:endParaRPr>
          </a:p>
        </p:txBody>
      </p:sp>
    </p:spTree>
    <p:extLst>
      <p:ext uri="{BB962C8B-B14F-4D97-AF65-F5344CB8AC3E}">
        <p14:creationId xmlns:p14="http://schemas.microsoft.com/office/powerpoint/2010/main" val="443096833"/>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solidFill>
                  <a:srgbClr val="CA3427"/>
                </a:solidFill>
              </a:rPr>
              <a:t>SERVICES</a:t>
            </a:r>
            <a:r>
              <a:rPr lang="en-US" dirty="0">
                <a:solidFill>
                  <a:srgbClr val="CA3427"/>
                </a:solidFill>
              </a:rPr>
              <a:t/>
            </a:r>
            <a:br>
              <a:rPr lang="en-US" dirty="0">
                <a:solidFill>
                  <a:srgbClr val="CA3427"/>
                </a:solidFill>
              </a:rPr>
            </a:br>
            <a:endParaRPr lang="en-US" dirty="0">
              <a:solidFill>
                <a:srgbClr val="CA3427"/>
              </a:solidFill>
            </a:endParaRPr>
          </a:p>
        </p:txBody>
      </p:sp>
      <p:sp>
        <p:nvSpPr>
          <p:cNvPr id="3" name="Rectangle 2"/>
          <p:cNvSpPr/>
          <p:nvPr/>
        </p:nvSpPr>
        <p:spPr>
          <a:xfrm>
            <a:off x="808073" y="3215912"/>
            <a:ext cx="7293934" cy="8191292"/>
          </a:xfrm>
          <a:prstGeom prst="rect">
            <a:avLst/>
          </a:prstGeom>
          <a:solidFill>
            <a:srgbClr val="EA5C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b="1" dirty="0">
              <a:latin typeface="Open Sans" panose="020B0604020202020204" charset="0"/>
              <a:ea typeface="Open Sans" panose="020B0604020202020204" charset="0"/>
              <a:cs typeface="Open Sans" panose="020B0604020202020204" charset="0"/>
            </a:endParaRPr>
          </a:p>
        </p:txBody>
      </p:sp>
      <p:sp>
        <p:nvSpPr>
          <p:cNvPr id="4" name="Rectangle 3"/>
          <p:cNvSpPr/>
          <p:nvPr/>
        </p:nvSpPr>
        <p:spPr>
          <a:xfrm>
            <a:off x="8509235" y="3207670"/>
            <a:ext cx="7333277" cy="8199534"/>
          </a:xfrm>
          <a:prstGeom prst="rect">
            <a:avLst/>
          </a:prstGeom>
          <a:solidFill>
            <a:srgbClr val="F795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b="1" dirty="0">
              <a:latin typeface="Open Sans" panose="020B0604020202020204" charset="0"/>
              <a:ea typeface="Open Sans" panose="020B0604020202020204" charset="0"/>
              <a:cs typeface="Open Sans" panose="020B0604020202020204" charset="0"/>
            </a:endParaRPr>
          </a:p>
        </p:txBody>
      </p:sp>
      <p:sp>
        <p:nvSpPr>
          <p:cNvPr id="5" name="Rectangle 4"/>
          <p:cNvSpPr/>
          <p:nvPr/>
        </p:nvSpPr>
        <p:spPr>
          <a:xfrm>
            <a:off x="16269328" y="3184015"/>
            <a:ext cx="7189453" cy="8201924"/>
          </a:xfrm>
          <a:prstGeom prst="rect">
            <a:avLst/>
          </a:prstGeom>
          <a:solidFill>
            <a:srgbClr val="27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b="1">
              <a:latin typeface="Open Sans" panose="020B0604020202020204" charset="0"/>
              <a:ea typeface="Open Sans" panose="020B0604020202020204" charset="0"/>
              <a:cs typeface="Open Sans" panose="020B0604020202020204" charset="0"/>
            </a:endParaRPr>
          </a:p>
        </p:txBody>
      </p:sp>
      <p:sp>
        <p:nvSpPr>
          <p:cNvPr id="6" name="Rectangle 5"/>
          <p:cNvSpPr/>
          <p:nvPr/>
        </p:nvSpPr>
        <p:spPr>
          <a:xfrm>
            <a:off x="2026281" y="3201657"/>
            <a:ext cx="6075726" cy="2389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solidFill>
                  <a:srgbClr val="EA5C42"/>
                </a:solidFill>
                <a:latin typeface="+mj-lt"/>
                <a:ea typeface="Open Sans" panose="020B0604020202020204" charset="0"/>
                <a:cs typeface="Open Sans" panose="020B0604020202020204" charset="0"/>
              </a:rPr>
              <a:t>Crisis Management System Consultancy</a:t>
            </a:r>
            <a:endParaRPr lang="en-US" sz="4000" b="1" dirty="0">
              <a:solidFill>
                <a:srgbClr val="EA5C42"/>
              </a:solidFill>
              <a:latin typeface="+mj-lt"/>
              <a:ea typeface="Open Sans" panose="020B0604020202020204" charset="0"/>
              <a:cs typeface="Open Sans" panose="020B0604020202020204" charset="0"/>
            </a:endParaRPr>
          </a:p>
        </p:txBody>
      </p:sp>
      <p:sp>
        <p:nvSpPr>
          <p:cNvPr id="7" name="Rectangle 6"/>
          <p:cNvSpPr/>
          <p:nvPr/>
        </p:nvSpPr>
        <p:spPr>
          <a:xfrm>
            <a:off x="17383055" y="3184015"/>
            <a:ext cx="6075726" cy="2389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4000" b="1" dirty="0">
                <a:solidFill>
                  <a:srgbClr val="EA5C42"/>
                </a:solidFill>
                <a:latin typeface="+mj-lt"/>
                <a:ea typeface="Open Sans" panose="020B0604020202020204" charset="0"/>
                <a:cs typeface="Open Sans" panose="020B0604020202020204" charset="0"/>
              </a:rPr>
              <a:t>Crisis Management &amp; Marcom Integration Consultancy </a:t>
            </a:r>
            <a:endParaRPr lang="en-US" sz="4000" b="1" dirty="0">
              <a:solidFill>
                <a:srgbClr val="EA5C42"/>
              </a:solidFill>
              <a:latin typeface="+mj-lt"/>
              <a:ea typeface="Open Sans" panose="020B0604020202020204" charset="0"/>
              <a:cs typeface="Open Sans" panose="020B0604020202020204" charset="0"/>
            </a:endParaRPr>
          </a:p>
        </p:txBody>
      </p:sp>
      <p:sp>
        <p:nvSpPr>
          <p:cNvPr id="8" name="Rectangle 7"/>
          <p:cNvSpPr/>
          <p:nvPr/>
        </p:nvSpPr>
        <p:spPr>
          <a:xfrm>
            <a:off x="9766786" y="3207670"/>
            <a:ext cx="6075726" cy="2389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solidFill>
                  <a:srgbClr val="EA5C42"/>
                </a:solidFill>
                <a:latin typeface="+mj-lt"/>
                <a:ea typeface="Open Sans" panose="020B0604020202020204" charset="0"/>
                <a:cs typeface="Open Sans" panose="020B0604020202020204" charset="0"/>
              </a:rPr>
              <a:t>Crisis </a:t>
            </a:r>
            <a:r>
              <a:rPr lang="vi-VN" sz="4000" b="1" dirty="0" smtClean="0">
                <a:solidFill>
                  <a:srgbClr val="EA5C42"/>
                </a:solidFill>
                <a:latin typeface="+mj-lt"/>
                <a:ea typeface="Open Sans" panose="020B0604020202020204" charset="0"/>
                <a:cs typeface="Open Sans" panose="020B0604020202020204" charset="0"/>
              </a:rPr>
              <a:t>Management</a:t>
            </a:r>
            <a:endParaRPr lang="en-US" sz="4000" b="1" dirty="0">
              <a:solidFill>
                <a:srgbClr val="EA5C42"/>
              </a:solidFill>
              <a:latin typeface="+mj-lt"/>
              <a:ea typeface="Open Sans" panose="020B0604020202020204" charset="0"/>
              <a:cs typeface="Open Sans" panose="020B0604020202020204" charset="0"/>
            </a:endParaRPr>
          </a:p>
        </p:txBody>
      </p:sp>
      <p:sp>
        <p:nvSpPr>
          <p:cNvPr id="9" name="Rectangle 8"/>
          <p:cNvSpPr/>
          <p:nvPr/>
        </p:nvSpPr>
        <p:spPr>
          <a:xfrm>
            <a:off x="808074" y="6051839"/>
            <a:ext cx="7293934" cy="4508927"/>
          </a:xfrm>
          <a:prstGeom prst="rect">
            <a:avLst/>
          </a:prstGeom>
        </p:spPr>
        <p:txBody>
          <a:bodyPr wrap="square">
            <a:spAutoFit/>
          </a:bodyPr>
          <a:lstStyle/>
          <a:p>
            <a:pPr marL="457200" indent="-457200" algn="l">
              <a:spcBef>
                <a:spcPts val="300"/>
              </a:spcBef>
              <a:spcAft>
                <a:spcPts val="600"/>
              </a:spcAft>
              <a:buFont typeface="Arial" pitchFamily="34" charset="0"/>
              <a:buChar char="•"/>
            </a:pPr>
            <a:r>
              <a:rPr lang="en-US" sz="3400" dirty="0">
                <a:solidFill>
                  <a:schemeClr val="bg1"/>
                </a:solidFill>
                <a:latin typeface="+mj-lt"/>
                <a:ea typeface="Open Sans" panose="020B0604020202020204" charset="0"/>
                <a:cs typeface="Open Sans" panose="020B0604020202020204" charset="0"/>
              </a:rPr>
              <a:t>Customer Service, Marketing Communication, and General Operation Model </a:t>
            </a:r>
            <a:r>
              <a:rPr lang="en-US" sz="3400" dirty="0" smtClean="0">
                <a:solidFill>
                  <a:schemeClr val="bg1"/>
                </a:solidFill>
                <a:latin typeface="+mj-lt"/>
                <a:ea typeface="Open Sans" panose="020B0604020202020204" charset="0"/>
                <a:cs typeface="Open Sans" panose="020B0604020202020204" charset="0"/>
              </a:rPr>
              <a:t>Investigation</a:t>
            </a:r>
            <a:endParaRPr lang="en-US" sz="3400" dirty="0">
              <a:solidFill>
                <a:schemeClr val="bg1"/>
              </a:solidFill>
              <a:latin typeface="+mj-lt"/>
              <a:ea typeface="Open Sans" panose="020B0604020202020204" charset="0"/>
              <a:cs typeface="Open Sans" panose="020B0604020202020204" charset="0"/>
            </a:endParaRPr>
          </a:p>
          <a:p>
            <a:pPr marL="457200" indent="-457200" algn="l">
              <a:spcBef>
                <a:spcPts val="300"/>
              </a:spcBef>
              <a:spcAft>
                <a:spcPts val="600"/>
              </a:spcAft>
              <a:buFont typeface="Arial" pitchFamily="34" charset="0"/>
              <a:buChar char="•"/>
            </a:pPr>
            <a:r>
              <a:rPr lang="en-US" sz="3400" dirty="0">
                <a:solidFill>
                  <a:schemeClr val="bg1"/>
                </a:solidFill>
                <a:latin typeface="+mj-lt"/>
                <a:ea typeface="Open Sans" panose="020B0604020202020204" charset="0"/>
                <a:cs typeface="Open Sans" panose="020B0604020202020204" charset="0"/>
              </a:rPr>
              <a:t>Crisis Management Mechanism Consultancy against the Current </a:t>
            </a:r>
            <a:r>
              <a:rPr lang="en-US" sz="3400" dirty="0" smtClean="0">
                <a:solidFill>
                  <a:schemeClr val="bg1"/>
                </a:solidFill>
                <a:latin typeface="+mj-lt"/>
                <a:ea typeface="Open Sans" panose="020B0604020202020204" charset="0"/>
                <a:cs typeface="Open Sans" panose="020B0604020202020204" charset="0"/>
              </a:rPr>
              <a:t>System</a:t>
            </a:r>
            <a:endParaRPr lang="en-US" sz="3400" dirty="0">
              <a:solidFill>
                <a:schemeClr val="bg1"/>
              </a:solidFill>
              <a:latin typeface="+mj-lt"/>
              <a:ea typeface="Open Sans" panose="020B0604020202020204" charset="0"/>
              <a:cs typeface="Open Sans" panose="020B0604020202020204" charset="0"/>
            </a:endParaRPr>
          </a:p>
          <a:p>
            <a:pPr marL="457200" indent="-457200" algn="l">
              <a:spcBef>
                <a:spcPts val="300"/>
              </a:spcBef>
              <a:spcAft>
                <a:spcPts val="600"/>
              </a:spcAft>
              <a:buFont typeface="Arial" pitchFamily="34" charset="0"/>
              <a:buChar char="•"/>
            </a:pPr>
            <a:r>
              <a:rPr lang="en-US" sz="3400" dirty="0">
                <a:solidFill>
                  <a:schemeClr val="bg1"/>
                </a:solidFill>
                <a:latin typeface="+mj-lt"/>
                <a:ea typeface="Open Sans" panose="020B0604020202020204" charset="0"/>
                <a:cs typeface="Open Sans" panose="020B0604020202020204" charset="0"/>
              </a:rPr>
              <a:t>Plan Development, Management, and Execution</a:t>
            </a:r>
          </a:p>
        </p:txBody>
      </p:sp>
      <p:sp>
        <p:nvSpPr>
          <p:cNvPr id="10" name="Rectangle 9"/>
          <p:cNvSpPr/>
          <p:nvPr/>
        </p:nvSpPr>
        <p:spPr>
          <a:xfrm>
            <a:off x="8738012" y="6025439"/>
            <a:ext cx="6875721" cy="4447371"/>
          </a:xfrm>
          <a:prstGeom prst="rect">
            <a:avLst/>
          </a:prstGeom>
        </p:spPr>
        <p:txBody>
          <a:bodyPr wrap="square">
            <a:spAutoFit/>
          </a:bodyPr>
          <a:lstStyle/>
          <a:p>
            <a:pPr marL="457200" indent="-457200" algn="l">
              <a:spcBef>
                <a:spcPts val="300"/>
              </a:spcBef>
              <a:spcAft>
                <a:spcPts val="600"/>
              </a:spcAft>
              <a:buFont typeface="Arial" pitchFamily="34" charset="0"/>
              <a:buChar char="•"/>
            </a:pPr>
            <a:r>
              <a:rPr lang="en-US" sz="3400" dirty="0" smtClean="0">
                <a:solidFill>
                  <a:schemeClr val="bg1"/>
                </a:solidFill>
                <a:latin typeface="+mj-lt"/>
                <a:ea typeface="Open Sans" panose="020B0604020202020204" charset="0"/>
                <a:cs typeface="Open Sans" panose="020B0604020202020204" charset="0"/>
              </a:rPr>
              <a:t>Overall Strategy Consultancy</a:t>
            </a:r>
          </a:p>
          <a:p>
            <a:pPr marL="457200" indent="-457200" algn="l">
              <a:spcBef>
                <a:spcPts val="300"/>
              </a:spcBef>
              <a:spcAft>
                <a:spcPts val="600"/>
              </a:spcAft>
              <a:buFont typeface="Arial" pitchFamily="34" charset="0"/>
              <a:buChar char="•"/>
            </a:pPr>
            <a:r>
              <a:rPr lang="en-US" sz="3400" dirty="0" smtClean="0">
                <a:solidFill>
                  <a:schemeClr val="bg1"/>
                </a:solidFill>
                <a:latin typeface="+mj-lt"/>
                <a:ea typeface="Open Sans" panose="020B0604020202020204" charset="0"/>
                <a:cs typeface="Open Sans" panose="020B0604020202020204" charset="0"/>
              </a:rPr>
              <a:t>Planning &amp; Execution</a:t>
            </a:r>
          </a:p>
          <a:p>
            <a:pPr marL="457200" indent="-457200" algn="l">
              <a:spcBef>
                <a:spcPts val="300"/>
              </a:spcBef>
              <a:spcAft>
                <a:spcPts val="600"/>
              </a:spcAft>
              <a:buFont typeface="Arial" pitchFamily="34" charset="0"/>
              <a:buChar char="•"/>
            </a:pPr>
            <a:r>
              <a:rPr lang="en-US" sz="3400" dirty="0" smtClean="0">
                <a:solidFill>
                  <a:schemeClr val="bg1"/>
                </a:solidFill>
                <a:latin typeface="+mj-lt"/>
                <a:ea typeface="Open Sans" panose="020B0604020202020204" charset="0"/>
                <a:cs typeface="Open Sans" panose="020B0604020202020204" charset="0"/>
              </a:rPr>
              <a:t>Content Development</a:t>
            </a:r>
          </a:p>
          <a:p>
            <a:pPr marL="457200" indent="-457200" algn="l">
              <a:spcBef>
                <a:spcPts val="300"/>
              </a:spcBef>
              <a:spcAft>
                <a:spcPts val="600"/>
              </a:spcAft>
              <a:buFont typeface="Arial" pitchFamily="34" charset="0"/>
              <a:buChar char="•"/>
            </a:pPr>
            <a:r>
              <a:rPr lang="en-US" sz="3400" dirty="0" smtClean="0">
                <a:solidFill>
                  <a:schemeClr val="bg1"/>
                </a:solidFill>
                <a:latin typeface="+mj-lt"/>
                <a:ea typeface="Open Sans" panose="020B0604020202020204" charset="0"/>
                <a:cs typeface="Open Sans" panose="020B0604020202020204" charset="0"/>
              </a:rPr>
              <a:t>Media Relation</a:t>
            </a:r>
          </a:p>
          <a:p>
            <a:pPr marL="457200" indent="-457200" algn="l">
              <a:spcBef>
                <a:spcPts val="300"/>
              </a:spcBef>
              <a:spcAft>
                <a:spcPts val="600"/>
              </a:spcAft>
              <a:buFont typeface="Arial" pitchFamily="34" charset="0"/>
              <a:buChar char="•"/>
            </a:pPr>
            <a:r>
              <a:rPr lang="en-US" sz="3400" dirty="0" smtClean="0">
                <a:solidFill>
                  <a:schemeClr val="bg1"/>
                </a:solidFill>
                <a:latin typeface="+mj-lt"/>
                <a:ea typeface="Open Sans" panose="020B0604020202020204" charset="0"/>
                <a:cs typeface="Open Sans" panose="020B0604020202020204" charset="0"/>
              </a:rPr>
              <a:t>Social Media Buying</a:t>
            </a:r>
          </a:p>
          <a:p>
            <a:pPr marL="457200" indent="-457200" algn="l">
              <a:spcBef>
                <a:spcPts val="300"/>
              </a:spcBef>
              <a:spcAft>
                <a:spcPts val="600"/>
              </a:spcAft>
              <a:buFont typeface="Arial" pitchFamily="34" charset="0"/>
              <a:buChar char="•"/>
            </a:pPr>
            <a:r>
              <a:rPr lang="en-US" sz="3400" dirty="0" smtClean="0">
                <a:solidFill>
                  <a:schemeClr val="bg1"/>
                </a:solidFill>
                <a:latin typeface="+mj-lt"/>
                <a:ea typeface="Open Sans" panose="020B0604020202020204" charset="0"/>
                <a:cs typeface="Open Sans" panose="020B0604020202020204" charset="0"/>
              </a:rPr>
              <a:t>KOL Selection</a:t>
            </a:r>
          </a:p>
          <a:p>
            <a:pPr marL="457200" indent="-457200" algn="l">
              <a:spcBef>
                <a:spcPts val="300"/>
              </a:spcBef>
              <a:spcAft>
                <a:spcPts val="600"/>
              </a:spcAft>
              <a:buFont typeface="Arial" pitchFamily="34" charset="0"/>
              <a:buChar char="•"/>
            </a:pPr>
            <a:r>
              <a:rPr lang="en-US" sz="3400" dirty="0" smtClean="0">
                <a:solidFill>
                  <a:schemeClr val="bg1"/>
                </a:solidFill>
                <a:latin typeface="+mj-lt"/>
                <a:ea typeface="Open Sans" panose="020B0604020202020204" charset="0"/>
                <a:cs typeface="Open Sans" panose="020B0604020202020204" charset="0"/>
              </a:rPr>
              <a:t>SEO &amp; Search</a:t>
            </a:r>
            <a:endParaRPr lang="en-US" sz="3400" dirty="0">
              <a:solidFill>
                <a:schemeClr val="bg1"/>
              </a:solidFill>
              <a:latin typeface="+mj-lt"/>
              <a:ea typeface="Open Sans" panose="020B0604020202020204" charset="0"/>
              <a:cs typeface="Open Sans" panose="020B0604020202020204" charset="0"/>
            </a:endParaRPr>
          </a:p>
        </p:txBody>
      </p:sp>
      <p:sp>
        <p:nvSpPr>
          <p:cNvPr id="11" name="Rectangle 10"/>
          <p:cNvSpPr/>
          <p:nvPr/>
        </p:nvSpPr>
        <p:spPr>
          <a:xfrm>
            <a:off x="16269328" y="6004174"/>
            <a:ext cx="7189453" cy="2900794"/>
          </a:xfrm>
          <a:prstGeom prst="rect">
            <a:avLst/>
          </a:prstGeom>
        </p:spPr>
        <p:txBody>
          <a:bodyPr wrap="square">
            <a:spAutoFit/>
          </a:bodyPr>
          <a:lstStyle/>
          <a:p>
            <a:pPr marL="214313" indent="-214313" algn="l">
              <a:spcBef>
                <a:spcPts val="300"/>
              </a:spcBef>
              <a:spcAft>
                <a:spcPts val="600"/>
              </a:spcAft>
              <a:buFont typeface="Wingdings" panose="05000000000000000000" pitchFamily="2" charset="2"/>
              <a:buChar char="§"/>
            </a:pPr>
            <a:r>
              <a:rPr lang="en-US" sz="3400" dirty="0">
                <a:solidFill>
                  <a:schemeClr val="bg1"/>
                </a:solidFill>
                <a:latin typeface="+mj-lt"/>
                <a:ea typeface="Open Sans" panose="020B0604020202020204" charset="0"/>
                <a:cs typeface="Open Sans" panose="020B0604020202020204" charset="0"/>
              </a:rPr>
              <a:t>Integration consultancy</a:t>
            </a:r>
          </a:p>
          <a:p>
            <a:pPr marL="214313" indent="-214313" algn="l">
              <a:spcBef>
                <a:spcPts val="300"/>
              </a:spcBef>
              <a:spcAft>
                <a:spcPts val="600"/>
              </a:spcAft>
              <a:buFont typeface="Wingdings" panose="05000000000000000000" pitchFamily="2" charset="2"/>
              <a:buChar char="§"/>
            </a:pPr>
            <a:r>
              <a:rPr lang="en-US" sz="3400" dirty="0">
                <a:solidFill>
                  <a:schemeClr val="bg1"/>
                </a:solidFill>
                <a:latin typeface="+mj-lt"/>
                <a:ea typeface="Open Sans" panose="020B0604020202020204" charset="0"/>
                <a:cs typeface="Open Sans" panose="020B0604020202020204" charset="0"/>
              </a:rPr>
              <a:t>Integration Marketing Campaign Development</a:t>
            </a:r>
          </a:p>
          <a:p>
            <a:pPr marL="214313" indent="-214313" algn="l">
              <a:buFont typeface="Wingdings" panose="05000000000000000000" pitchFamily="2" charset="2"/>
              <a:buChar char="§"/>
            </a:pPr>
            <a:r>
              <a:rPr lang="en-US" sz="3400" dirty="0">
                <a:solidFill>
                  <a:schemeClr val="bg1"/>
                </a:solidFill>
                <a:latin typeface="+mj-lt"/>
                <a:ea typeface="Open Sans" panose="020B0604020202020204" charset="0"/>
                <a:cs typeface="Open Sans" panose="020B0604020202020204" charset="0"/>
              </a:rPr>
              <a:t>Integration Marketing Campaign Execution</a:t>
            </a:r>
          </a:p>
        </p:txBody>
      </p:sp>
      <p:sp>
        <p:nvSpPr>
          <p:cNvPr id="12"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20</a:t>
            </a:fld>
            <a:endParaRPr dirty="0"/>
          </a:p>
        </p:txBody>
      </p:sp>
    </p:spTree>
    <p:extLst>
      <p:ext uri="{BB962C8B-B14F-4D97-AF65-F5344CB8AC3E}">
        <p14:creationId xmlns:p14="http://schemas.microsoft.com/office/powerpoint/2010/main" val="87740851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6600" dirty="0">
                <a:solidFill>
                  <a:srgbClr val="CA3427"/>
                </a:solidFill>
              </a:rPr>
              <a:t>CLIENTS</a:t>
            </a:r>
            <a:r>
              <a:rPr lang="en-US" sz="6600" dirty="0">
                <a:solidFill>
                  <a:srgbClr val="CA3427"/>
                </a:solidFill>
              </a:rPr>
              <a:t/>
            </a:r>
            <a:br>
              <a:rPr lang="en-US" sz="6600" dirty="0">
                <a:solidFill>
                  <a:srgbClr val="CA3427"/>
                </a:solidFill>
              </a:rPr>
            </a:br>
            <a:endParaRPr lang="en-US" sz="6600" dirty="0">
              <a:solidFill>
                <a:srgbClr val="CA3427"/>
              </a:solidFill>
            </a:endParaRPr>
          </a:p>
        </p:txBody>
      </p:sp>
      <p:sp>
        <p:nvSpPr>
          <p:cNvPr id="3"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21</a:t>
            </a:fld>
            <a:endParaRPr dirty="0"/>
          </a:p>
        </p:txBody>
      </p:sp>
      <p:pic>
        <p:nvPicPr>
          <p:cNvPr id="4" name="Picture 2" descr="http://blog.er24.co.za/wp-content/uploads/2014/11/Samsung-Logo.jpg"/>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575149" y="3344097"/>
            <a:ext cx="7465224" cy="1738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35668" y="5807906"/>
            <a:ext cx="6422065" cy="291738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1834" y="9498374"/>
            <a:ext cx="5713340" cy="276382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167529" y="2446611"/>
            <a:ext cx="7334202" cy="3521499"/>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77667" y="5963284"/>
            <a:ext cx="6299782" cy="274828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10485" y="9714100"/>
            <a:ext cx="5995820" cy="233545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8580957" y="2717129"/>
            <a:ext cx="5675453" cy="3357306"/>
          </a:xfrm>
          <a:prstGeom prst="rect">
            <a:avLst/>
          </a:prstGeom>
        </p:spPr>
      </p:pic>
      <p:pic>
        <p:nvPicPr>
          <p:cNvPr id="12" name="Picture 11" descr="Screen Shot 2014-08-22 at 2.20.14 PM.png"/>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9410292" y="6190887"/>
            <a:ext cx="4491697" cy="2539129"/>
          </a:xfrm>
          <a:prstGeom prst="rect">
            <a:avLst/>
          </a:prstGeom>
        </p:spPr>
      </p:pic>
      <p:pic>
        <p:nvPicPr>
          <p:cNvPr id="13" name="Picture 4" descr="Image result for nam long"/>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19139435" y="9526063"/>
            <a:ext cx="4932668" cy="292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8398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3"/>
          </p:nvPr>
        </p:nvPicPr>
        <p:blipFill>
          <a:blip r:embed="rId2">
            <a:extLst>
              <a:ext uri="{28A0092B-C50C-407E-A947-70E740481C1C}">
                <a14:useLocalDpi xmlns:a14="http://schemas.microsoft.com/office/drawing/2010/main" val="0"/>
              </a:ext>
            </a:extLst>
          </a:blip>
          <a:srcRect/>
          <a:stretch>
            <a:fillRect/>
          </a:stretch>
        </p:blipFill>
        <p:spPr>
          <a:xfrm>
            <a:off x="0" y="0"/>
            <a:ext cx="24384000" cy="13716000"/>
          </a:xfrm>
        </p:spPr>
      </p:pic>
      <p:sp>
        <p:nvSpPr>
          <p:cNvPr id="913" name="Shape 913"/>
          <p:cNvSpPr/>
          <p:nvPr/>
        </p:nvSpPr>
        <p:spPr>
          <a:xfrm>
            <a:off x="-29864" y="8452512"/>
            <a:ext cx="24401197" cy="5273280"/>
          </a:xfrm>
          <a:prstGeom prst="rect">
            <a:avLst/>
          </a:prstGeom>
          <a:gradFill flip="none" rotWithShape="1">
            <a:gsLst>
              <a:gs pos="0">
                <a:schemeClr val="accent1"/>
              </a:gs>
              <a:gs pos="94000">
                <a:srgbClr val="119FFF"/>
              </a:gs>
            </a:gsLst>
            <a:lin ang="2700000" scaled="1"/>
            <a:tileRect/>
          </a:gradFill>
          <a:ln w="12700">
            <a:miter lim="400000"/>
          </a:ln>
        </p:spPr>
        <p:txBody>
          <a:bodyPr lIns="50799" tIns="50799" rIns="50799" bIns="50799" anchor="ctr"/>
          <a:lstStyle/>
          <a:p>
            <a:pPr>
              <a:defRPr sz="3200">
                <a:solidFill>
                  <a:srgbClr val="FFFFFF"/>
                </a:solidFill>
              </a:defRPr>
            </a:pPr>
            <a:endParaRPr dirty="0">
              <a:latin typeface="+mj-lt"/>
              <a:ea typeface="Calibri"/>
              <a:cs typeface="Calibri"/>
            </a:endParaRPr>
          </a:p>
        </p:txBody>
      </p:sp>
      <p:sp>
        <p:nvSpPr>
          <p:cNvPr id="914" name="Shape 914"/>
          <p:cNvSpPr/>
          <p:nvPr/>
        </p:nvSpPr>
        <p:spPr>
          <a:xfrm>
            <a:off x="6341535" y="9684299"/>
            <a:ext cx="6658872" cy="1333696"/>
          </a:xfrm>
          <a:prstGeom prst="rect">
            <a:avLst/>
          </a:prstGeom>
          <a:ln w="12700">
            <a:miter lim="400000"/>
          </a:ln>
          <a:extLst>
            <a:ext uri="{C572A759-6A51-4108-AA02-DFA0A04FC94B}">
              <ma14:wrappingTextBoxFlag xmlns:ma14="http://schemas.microsoft.com/office/mac/drawingml/2011/main" xmlns="" val="1"/>
            </a:ext>
          </a:extLst>
        </p:spPr>
        <p:txBody>
          <a:bodyPr wrap="none" lIns="50799" tIns="50799" rIns="50799" bIns="50799" anchor="ctr">
            <a:spAutoFit/>
          </a:bodyPr>
          <a:lstStyle>
            <a:lvl1pPr algn="l">
              <a:defRPr sz="12500">
                <a:solidFill>
                  <a:srgbClr val="FFFFFF"/>
                </a:solidFill>
                <a:latin typeface="Bebas Neue Bold"/>
                <a:ea typeface="Bebas Neue Bold"/>
                <a:cs typeface="Bebas Neue Bold"/>
                <a:sym typeface="Bebas Neue Bold"/>
              </a:defRPr>
            </a:lvl1pPr>
          </a:lstStyle>
          <a:p>
            <a:r>
              <a:rPr lang="en-US" sz="8000" dirty="0">
                <a:latin typeface="+mj-lt"/>
              </a:rPr>
              <a:t>CASE STUDY</a:t>
            </a:r>
          </a:p>
        </p:txBody>
      </p:sp>
      <p:sp>
        <p:nvSpPr>
          <p:cNvPr id="915" name="Shape 915"/>
          <p:cNvSpPr/>
          <p:nvPr/>
        </p:nvSpPr>
        <p:spPr>
          <a:xfrm>
            <a:off x="6511655" y="11771184"/>
            <a:ext cx="2100717" cy="533477"/>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lvl1pPr algn="l">
              <a:defRPr sz="2000">
                <a:solidFill>
                  <a:srgbClr val="FFFFFF"/>
                </a:solidFill>
                <a:latin typeface="Helvetica"/>
                <a:ea typeface="Helvetica"/>
                <a:cs typeface="Helvetica"/>
                <a:sym typeface="Helvetica"/>
              </a:defRPr>
            </a:lvl1pPr>
          </a:lstStyle>
          <a:p>
            <a:r>
              <a:rPr lang="en-US" sz="2800" dirty="0">
                <a:latin typeface="+mj-lt"/>
              </a:rPr>
              <a:t>Those that</a:t>
            </a:r>
          </a:p>
        </p:txBody>
      </p:sp>
      <p:sp>
        <p:nvSpPr>
          <p:cNvPr id="916" name="Shape 916"/>
          <p:cNvSpPr/>
          <p:nvPr/>
        </p:nvSpPr>
        <p:spPr>
          <a:xfrm flipV="1">
            <a:off x="5996408" y="9967164"/>
            <a:ext cx="0" cy="2714579"/>
          </a:xfrm>
          <a:prstGeom prst="line">
            <a:avLst/>
          </a:prstGeom>
          <a:ln w="25400">
            <a:solidFill>
              <a:schemeClr val="bg1"/>
            </a:solidFill>
            <a:miter lim="400000"/>
          </a:ln>
        </p:spPr>
        <p:txBody>
          <a:bodyPr lIns="50799" tIns="50799" rIns="50799" bIns="50799" anchor="ctr"/>
          <a:lstStyle/>
          <a:p>
            <a:pPr>
              <a:defRPr sz="3200"/>
            </a:pPr>
            <a:endParaRPr dirty="0">
              <a:latin typeface="+mj-lt"/>
              <a:ea typeface="Calibri"/>
              <a:cs typeface="Calibri"/>
            </a:endParaRPr>
          </a:p>
        </p:txBody>
      </p:sp>
      <p:sp>
        <p:nvSpPr>
          <p:cNvPr id="917" name="Shape 917"/>
          <p:cNvSpPr/>
          <p:nvPr/>
        </p:nvSpPr>
        <p:spPr>
          <a:xfrm>
            <a:off x="3438230" y="10585062"/>
            <a:ext cx="1342120" cy="1431596"/>
          </a:xfrm>
          <a:custGeom>
            <a:avLst/>
            <a:gdLst/>
            <a:ahLst/>
            <a:cxnLst>
              <a:cxn ang="0">
                <a:pos x="wd2" y="hd2"/>
              </a:cxn>
              <a:cxn ang="5400000">
                <a:pos x="wd2" y="hd2"/>
              </a:cxn>
              <a:cxn ang="10800000">
                <a:pos x="wd2" y="hd2"/>
              </a:cxn>
              <a:cxn ang="16200000">
                <a:pos x="wd2" y="hd2"/>
              </a:cxn>
            </a:cxnLst>
            <a:rect l="0" t="0" r="r" b="b"/>
            <a:pathLst>
              <a:path w="21600" h="21600" extrusionOk="0">
                <a:moveTo>
                  <a:pt x="12240" y="12150"/>
                </a:moveTo>
                <a:lnTo>
                  <a:pt x="9360" y="12150"/>
                </a:lnTo>
                <a:lnTo>
                  <a:pt x="9360" y="13500"/>
                </a:lnTo>
                <a:lnTo>
                  <a:pt x="12240" y="13500"/>
                </a:lnTo>
                <a:cubicBezTo>
                  <a:pt x="12240" y="13500"/>
                  <a:pt x="12240" y="12150"/>
                  <a:pt x="12240" y="12150"/>
                </a:cubicBezTo>
                <a:close/>
                <a:moveTo>
                  <a:pt x="12240" y="14850"/>
                </a:moveTo>
                <a:lnTo>
                  <a:pt x="9360" y="14850"/>
                </a:lnTo>
                <a:lnTo>
                  <a:pt x="9360" y="16199"/>
                </a:lnTo>
                <a:lnTo>
                  <a:pt x="12240" y="16199"/>
                </a:lnTo>
                <a:cubicBezTo>
                  <a:pt x="12240" y="16199"/>
                  <a:pt x="12240" y="14850"/>
                  <a:pt x="12240" y="14850"/>
                </a:cubicBezTo>
                <a:close/>
                <a:moveTo>
                  <a:pt x="18719" y="12150"/>
                </a:moveTo>
                <a:lnTo>
                  <a:pt x="17279" y="12150"/>
                </a:lnTo>
                <a:lnTo>
                  <a:pt x="17279" y="13500"/>
                </a:lnTo>
                <a:lnTo>
                  <a:pt x="18719" y="13500"/>
                </a:lnTo>
                <a:cubicBezTo>
                  <a:pt x="18719" y="13500"/>
                  <a:pt x="18719" y="12150"/>
                  <a:pt x="18719" y="12150"/>
                </a:cubicBezTo>
                <a:close/>
                <a:moveTo>
                  <a:pt x="18719" y="14850"/>
                </a:moveTo>
                <a:lnTo>
                  <a:pt x="17279" y="14850"/>
                </a:lnTo>
                <a:lnTo>
                  <a:pt x="17279" y="16199"/>
                </a:lnTo>
                <a:lnTo>
                  <a:pt x="18719" y="16199"/>
                </a:lnTo>
                <a:cubicBezTo>
                  <a:pt x="18719" y="16199"/>
                  <a:pt x="18719" y="14850"/>
                  <a:pt x="18719" y="14850"/>
                </a:cubicBezTo>
                <a:close/>
                <a:moveTo>
                  <a:pt x="12240" y="9450"/>
                </a:moveTo>
                <a:lnTo>
                  <a:pt x="9360" y="9450"/>
                </a:lnTo>
                <a:lnTo>
                  <a:pt x="9360" y="10800"/>
                </a:lnTo>
                <a:lnTo>
                  <a:pt x="12240" y="10800"/>
                </a:lnTo>
                <a:cubicBezTo>
                  <a:pt x="12240" y="10800"/>
                  <a:pt x="12240" y="9450"/>
                  <a:pt x="12240" y="9450"/>
                </a:cubicBezTo>
                <a:close/>
                <a:moveTo>
                  <a:pt x="12240" y="6750"/>
                </a:moveTo>
                <a:lnTo>
                  <a:pt x="9360" y="6750"/>
                </a:lnTo>
                <a:lnTo>
                  <a:pt x="9360" y="8100"/>
                </a:lnTo>
                <a:lnTo>
                  <a:pt x="12240" y="8100"/>
                </a:lnTo>
                <a:cubicBezTo>
                  <a:pt x="12240" y="8100"/>
                  <a:pt x="12240" y="6750"/>
                  <a:pt x="12240" y="6750"/>
                </a:cubicBezTo>
                <a:close/>
                <a:moveTo>
                  <a:pt x="4320" y="12150"/>
                </a:moveTo>
                <a:lnTo>
                  <a:pt x="2880" y="12150"/>
                </a:lnTo>
                <a:lnTo>
                  <a:pt x="2880" y="13500"/>
                </a:lnTo>
                <a:lnTo>
                  <a:pt x="4320" y="13500"/>
                </a:lnTo>
                <a:cubicBezTo>
                  <a:pt x="4320" y="13500"/>
                  <a:pt x="4320" y="12150"/>
                  <a:pt x="4320" y="12150"/>
                </a:cubicBezTo>
                <a:close/>
                <a:moveTo>
                  <a:pt x="4320" y="9450"/>
                </a:moveTo>
                <a:lnTo>
                  <a:pt x="2880" y="9450"/>
                </a:lnTo>
                <a:lnTo>
                  <a:pt x="2880" y="10800"/>
                </a:lnTo>
                <a:lnTo>
                  <a:pt x="4320" y="10800"/>
                </a:lnTo>
                <a:cubicBezTo>
                  <a:pt x="4320" y="10800"/>
                  <a:pt x="4320" y="9450"/>
                  <a:pt x="4320" y="9450"/>
                </a:cubicBezTo>
                <a:close/>
                <a:moveTo>
                  <a:pt x="20159" y="20250"/>
                </a:moveTo>
                <a:lnTo>
                  <a:pt x="18719" y="20250"/>
                </a:lnTo>
                <a:lnTo>
                  <a:pt x="18719" y="17550"/>
                </a:lnTo>
                <a:lnTo>
                  <a:pt x="17279" y="17550"/>
                </a:lnTo>
                <a:lnTo>
                  <a:pt x="17279" y="20250"/>
                </a:lnTo>
                <a:lnTo>
                  <a:pt x="15840" y="20250"/>
                </a:lnTo>
                <a:lnTo>
                  <a:pt x="15840" y="10800"/>
                </a:lnTo>
                <a:lnTo>
                  <a:pt x="20159" y="10800"/>
                </a:lnTo>
                <a:cubicBezTo>
                  <a:pt x="20159" y="10800"/>
                  <a:pt x="20159" y="20250"/>
                  <a:pt x="20159" y="20250"/>
                </a:cubicBezTo>
                <a:close/>
                <a:moveTo>
                  <a:pt x="14400" y="20250"/>
                </a:moveTo>
                <a:lnTo>
                  <a:pt x="12240" y="20250"/>
                </a:lnTo>
                <a:lnTo>
                  <a:pt x="12240" y="17550"/>
                </a:lnTo>
                <a:lnTo>
                  <a:pt x="9360" y="17550"/>
                </a:lnTo>
                <a:lnTo>
                  <a:pt x="9360" y="20250"/>
                </a:lnTo>
                <a:lnTo>
                  <a:pt x="7199" y="20250"/>
                </a:lnTo>
                <a:lnTo>
                  <a:pt x="7199" y="5400"/>
                </a:lnTo>
                <a:lnTo>
                  <a:pt x="14400" y="5400"/>
                </a:lnTo>
                <a:cubicBezTo>
                  <a:pt x="14400" y="5400"/>
                  <a:pt x="14400" y="20250"/>
                  <a:pt x="14400" y="20250"/>
                </a:cubicBezTo>
                <a:close/>
                <a:moveTo>
                  <a:pt x="5760" y="20250"/>
                </a:moveTo>
                <a:lnTo>
                  <a:pt x="4320" y="20250"/>
                </a:lnTo>
                <a:lnTo>
                  <a:pt x="4320" y="17550"/>
                </a:lnTo>
                <a:lnTo>
                  <a:pt x="2880" y="17550"/>
                </a:lnTo>
                <a:lnTo>
                  <a:pt x="2880" y="20250"/>
                </a:lnTo>
                <a:lnTo>
                  <a:pt x="1440" y="20250"/>
                </a:lnTo>
                <a:lnTo>
                  <a:pt x="1440" y="8100"/>
                </a:lnTo>
                <a:lnTo>
                  <a:pt x="5760" y="8100"/>
                </a:lnTo>
                <a:cubicBezTo>
                  <a:pt x="5760" y="8100"/>
                  <a:pt x="5760" y="20250"/>
                  <a:pt x="5760" y="20250"/>
                </a:cubicBezTo>
                <a:close/>
                <a:moveTo>
                  <a:pt x="15839" y="9450"/>
                </a:moveTo>
                <a:lnTo>
                  <a:pt x="15839" y="4050"/>
                </a:lnTo>
                <a:lnTo>
                  <a:pt x="11520" y="4050"/>
                </a:lnTo>
                <a:lnTo>
                  <a:pt x="11520" y="0"/>
                </a:lnTo>
                <a:lnTo>
                  <a:pt x="10080" y="0"/>
                </a:lnTo>
                <a:lnTo>
                  <a:pt x="10080" y="4050"/>
                </a:lnTo>
                <a:lnTo>
                  <a:pt x="5760" y="4050"/>
                </a:lnTo>
                <a:lnTo>
                  <a:pt x="5760" y="6750"/>
                </a:lnTo>
                <a:lnTo>
                  <a:pt x="0" y="6750"/>
                </a:lnTo>
                <a:lnTo>
                  <a:pt x="0" y="21600"/>
                </a:lnTo>
                <a:lnTo>
                  <a:pt x="21600" y="21600"/>
                </a:lnTo>
                <a:lnTo>
                  <a:pt x="21600" y="9450"/>
                </a:lnTo>
                <a:cubicBezTo>
                  <a:pt x="21600" y="9450"/>
                  <a:pt x="15839" y="9450"/>
                  <a:pt x="15839" y="9450"/>
                </a:cubicBezTo>
                <a:close/>
                <a:moveTo>
                  <a:pt x="4320" y="14850"/>
                </a:moveTo>
                <a:lnTo>
                  <a:pt x="2880" y="14850"/>
                </a:lnTo>
                <a:lnTo>
                  <a:pt x="2880" y="16199"/>
                </a:lnTo>
                <a:lnTo>
                  <a:pt x="4320" y="16199"/>
                </a:lnTo>
                <a:cubicBezTo>
                  <a:pt x="4320" y="16199"/>
                  <a:pt x="4320" y="14850"/>
                  <a:pt x="4320" y="14850"/>
                </a:cubicBezTo>
                <a:close/>
              </a:path>
            </a:pathLst>
          </a:custGeom>
          <a:solidFill>
            <a:schemeClr val="bg1"/>
          </a:solidFill>
          <a:ln w="12700">
            <a:miter lim="400000"/>
          </a:ln>
        </p:spPr>
        <p:txBody>
          <a:bodyPr lIns="38100" tIns="38100" rIns="38100" bIns="38100" anchor="ctr"/>
          <a:lstStyle/>
          <a:p>
            <a:pPr defTabSz="4571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latin typeface="+mj-lt"/>
              <a:ea typeface="Calibri"/>
              <a:cs typeface="Calibri"/>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8578" y="11452826"/>
            <a:ext cx="5188008" cy="830081"/>
          </a:xfrm>
          <a:prstGeom prst="rect">
            <a:avLst/>
          </a:prstGeom>
        </p:spPr>
      </p:pic>
      <p:sp>
        <p:nvSpPr>
          <p:cNvPr id="10" name="Shape 915"/>
          <p:cNvSpPr/>
          <p:nvPr/>
        </p:nvSpPr>
        <p:spPr>
          <a:xfrm>
            <a:off x="14021787" y="11749430"/>
            <a:ext cx="3054101" cy="533477"/>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nchor="ctr">
            <a:spAutoFit/>
          </a:bodyPr>
          <a:lstStyle>
            <a:lvl1pPr algn="l">
              <a:defRPr sz="2000">
                <a:solidFill>
                  <a:srgbClr val="FFFFFF"/>
                </a:solidFill>
                <a:latin typeface="Helvetica"/>
                <a:ea typeface="Helvetica"/>
                <a:cs typeface="Helvetica"/>
                <a:sym typeface="Helvetica"/>
              </a:defRPr>
            </a:lvl1pPr>
          </a:lstStyle>
          <a:p>
            <a:r>
              <a:rPr lang="en-US" sz="2800" dirty="0">
                <a:latin typeface="+mj-lt"/>
              </a:rPr>
              <a:t>gets involved with</a:t>
            </a:r>
          </a:p>
        </p:txBody>
      </p:sp>
    </p:spTree>
    <p:extLst>
      <p:ext uri="{BB962C8B-B14F-4D97-AF65-F5344CB8AC3E}">
        <p14:creationId xmlns:p14="http://schemas.microsoft.com/office/powerpoint/2010/main" val="3427632225"/>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6600" dirty="0">
                <a:solidFill>
                  <a:srgbClr val="CA3427"/>
                </a:solidFill>
              </a:rPr>
              <a:t>BEFORE CRISIS – FPT TELECOM</a:t>
            </a:r>
            <a:r>
              <a:rPr lang="en-US" sz="6600" dirty="0">
                <a:solidFill>
                  <a:srgbClr val="EA5C42"/>
                </a:solidFill>
              </a:rPr>
              <a:t/>
            </a:r>
            <a:br>
              <a:rPr lang="en-US" sz="6600" dirty="0">
                <a:solidFill>
                  <a:srgbClr val="EA5C42"/>
                </a:solidFill>
              </a:rPr>
            </a:br>
            <a:endParaRPr lang="en-US" sz="6600" dirty="0">
              <a:solidFill>
                <a:srgbClr val="EA5C4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98" y="2147777"/>
            <a:ext cx="11531637" cy="41752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1757" y="2062715"/>
            <a:ext cx="11465293" cy="4059221"/>
          </a:xfrm>
          <a:prstGeom prst="rect">
            <a:avLst/>
          </a:prstGeom>
        </p:spPr>
      </p:pic>
      <p:sp>
        <p:nvSpPr>
          <p:cNvPr id="6" name="TextBox 5"/>
          <p:cNvSpPr txBox="1"/>
          <p:nvPr/>
        </p:nvSpPr>
        <p:spPr>
          <a:xfrm>
            <a:off x="364457" y="6079010"/>
            <a:ext cx="23771450" cy="81294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spcBef>
                <a:spcPts val="600"/>
              </a:spcBef>
              <a:buFont typeface="Arial" pitchFamily="34" charset="0"/>
              <a:buChar char="•"/>
            </a:pPr>
            <a:r>
              <a:rPr lang="en-US" sz="2600" b="1" dirty="0" smtClean="0">
                <a:solidFill>
                  <a:srgbClr val="EA5C42"/>
                </a:solidFill>
                <a:latin typeface="+mj-lt"/>
              </a:rPr>
              <a:t>PROBLEM</a:t>
            </a:r>
          </a:p>
          <a:p>
            <a:pPr algn="l">
              <a:lnSpc>
                <a:spcPct val="120000"/>
              </a:lnSpc>
              <a:spcBef>
                <a:spcPts val="400"/>
              </a:spcBef>
            </a:pPr>
            <a:r>
              <a:rPr lang="en-US" sz="2400" dirty="0"/>
              <a:t>Due to cost factor increasing FPT Telecom is to increase service fee. Anticipating customer behavior and aiming at a smooth rolling out of the new service fee, FPT Telecom introduced the program of "Bandwidth Increased, Favorable Service Fee Adjusted" which gave current customer a considerable amount of internet bandwidth at a very favorable additional fee. However, the challenge identified was how to recognize, receive, and serve fully every feedback from the customers both through business channels and social media</a:t>
            </a:r>
            <a:r>
              <a:rPr lang="vi-VN" sz="2400" dirty="0"/>
              <a:t>.</a:t>
            </a:r>
          </a:p>
          <a:p>
            <a:pPr marL="457200" indent="-457200" algn="l">
              <a:spcBef>
                <a:spcPts val="600"/>
              </a:spcBef>
              <a:buFont typeface="Arial" pitchFamily="34" charset="0"/>
              <a:buChar char="•"/>
            </a:pPr>
            <a:r>
              <a:rPr lang="en-US" sz="2600" b="1" dirty="0" smtClean="0">
                <a:solidFill>
                  <a:srgbClr val="EA5C42"/>
                </a:solidFill>
                <a:latin typeface="+mj-lt"/>
              </a:rPr>
              <a:t>SOLUTION</a:t>
            </a:r>
            <a:endParaRPr lang="en-US" sz="2600" b="1" dirty="0">
              <a:solidFill>
                <a:srgbClr val="EA5C42"/>
              </a:solidFill>
              <a:latin typeface="+mj-lt"/>
            </a:endParaRPr>
          </a:p>
          <a:p>
            <a:pPr algn="l">
              <a:lnSpc>
                <a:spcPct val="110000"/>
              </a:lnSpc>
              <a:spcBef>
                <a:spcPts val="400"/>
              </a:spcBef>
            </a:pPr>
            <a:r>
              <a:rPr lang="en-US" sz="2400" dirty="0" err="1" smtClean="0">
                <a:latin typeface="+mj-lt"/>
              </a:rPr>
              <a:t>You.Digital</a:t>
            </a:r>
            <a:r>
              <a:rPr lang="en-US" sz="2400" dirty="0" smtClean="0">
                <a:latin typeface="+mj-lt"/>
              </a:rPr>
              <a:t> </a:t>
            </a:r>
            <a:r>
              <a:rPr lang="en-US" sz="2400" dirty="0">
                <a:latin typeface="+mj-lt"/>
              </a:rPr>
              <a:t>put together a thorough solution to the challenge including,</a:t>
            </a:r>
          </a:p>
          <a:p>
            <a:pPr algn="l">
              <a:lnSpc>
                <a:spcPct val="110000"/>
              </a:lnSpc>
              <a:spcBef>
                <a:spcPts val="600"/>
              </a:spcBef>
            </a:pPr>
            <a:r>
              <a:rPr lang="en-US" sz="2400" dirty="0">
                <a:latin typeface="+mj-lt"/>
              </a:rPr>
              <a:t>- Using </a:t>
            </a:r>
            <a:r>
              <a:rPr lang="en-US" sz="2400" dirty="0" err="1">
                <a:latin typeface="+mj-lt"/>
              </a:rPr>
              <a:t>SocialHeat</a:t>
            </a:r>
            <a:r>
              <a:rPr lang="en-US" sz="2400" dirty="0">
                <a:latin typeface="+mj-lt"/>
              </a:rPr>
              <a:t> to monitor all social media </a:t>
            </a:r>
            <a:r>
              <a:rPr lang="en-US" sz="2400" dirty="0" smtClean="0">
                <a:latin typeface="+mj-lt"/>
              </a:rPr>
              <a:t>conversations.</a:t>
            </a:r>
            <a:endParaRPr lang="en-US" sz="2400" dirty="0">
              <a:latin typeface="+mj-lt"/>
            </a:endParaRPr>
          </a:p>
          <a:p>
            <a:pPr algn="l">
              <a:lnSpc>
                <a:spcPct val="110000"/>
              </a:lnSpc>
              <a:spcBef>
                <a:spcPts val="600"/>
              </a:spcBef>
            </a:pPr>
            <a:r>
              <a:rPr lang="en-US" sz="2400" dirty="0">
                <a:latin typeface="+mj-lt"/>
              </a:rPr>
              <a:t>- Putting together the strategy and master plan to take care of the customer's feedbacks operating upon the seamless collaboration between </a:t>
            </a:r>
            <a:r>
              <a:rPr lang="en-US" sz="2400" dirty="0" err="1" smtClean="0">
                <a:latin typeface="+mj-lt"/>
              </a:rPr>
              <a:t>You.Digital</a:t>
            </a:r>
            <a:r>
              <a:rPr lang="en-US" sz="2400" dirty="0" smtClean="0">
                <a:latin typeface="+mj-lt"/>
              </a:rPr>
              <a:t> </a:t>
            </a:r>
            <a:r>
              <a:rPr lang="en-US" sz="2400" dirty="0">
                <a:latin typeface="+mj-lt"/>
              </a:rPr>
              <a:t>and FPT Telecom </a:t>
            </a:r>
            <a:r>
              <a:rPr lang="en-US" sz="2400" dirty="0" smtClean="0">
                <a:latin typeface="+mj-lt"/>
              </a:rPr>
              <a:t>teams.</a:t>
            </a:r>
            <a:endParaRPr lang="en-US" sz="2400" dirty="0">
              <a:latin typeface="+mj-lt"/>
            </a:endParaRPr>
          </a:p>
          <a:p>
            <a:pPr algn="l">
              <a:lnSpc>
                <a:spcPct val="110000"/>
              </a:lnSpc>
              <a:spcBef>
                <a:spcPts val="600"/>
              </a:spcBef>
            </a:pPr>
            <a:r>
              <a:rPr lang="en-US" sz="2400" dirty="0">
                <a:latin typeface="+mj-lt"/>
              </a:rPr>
              <a:t>- Anticipating worst cases and preparing resolution and content direction for all those </a:t>
            </a:r>
            <a:r>
              <a:rPr lang="en-US" sz="2400" dirty="0" smtClean="0">
                <a:latin typeface="+mj-lt"/>
              </a:rPr>
              <a:t>cases.</a:t>
            </a:r>
            <a:endParaRPr lang="en-US" sz="2400" dirty="0">
              <a:latin typeface="+mj-lt"/>
            </a:endParaRPr>
          </a:p>
          <a:p>
            <a:pPr marL="342900" indent="-342900" algn="l">
              <a:lnSpc>
                <a:spcPct val="110000"/>
              </a:lnSpc>
              <a:spcBef>
                <a:spcPts val="600"/>
              </a:spcBef>
              <a:buFontTx/>
              <a:buChar char="-"/>
            </a:pPr>
            <a:r>
              <a:rPr lang="en-US" sz="2400" dirty="0" smtClean="0">
                <a:latin typeface="+mj-lt"/>
              </a:rPr>
              <a:t>Operation </a:t>
            </a:r>
            <a:r>
              <a:rPr lang="en-US" sz="2400" dirty="0">
                <a:latin typeface="+mj-lt"/>
              </a:rPr>
              <a:t>the crisis management plan and generate regular reports to management</a:t>
            </a:r>
            <a:r>
              <a:rPr lang="en-US" sz="2400" dirty="0" smtClean="0">
                <a:latin typeface="+mj-lt"/>
              </a:rPr>
              <a:t>.</a:t>
            </a:r>
          </a:p>
          <a:p>
            <a:pPr marL="457200" indent="-457200" algn="l">
              <a:buFont typeface="Arial" pitchFamily="34" charset="0"/>
              <a:buChar char="•"/>
            </a:pPr>
            <a:r>
              <a:rPr lang="en-US" sz="2600" b="1" dirty="0">
                <a:solidFill>
                  <a:srgbClr val="EA5C42"/>
                </a:solidFill>
                <a:latin typeface="+mj-lt"/>
              </a:rPr>
              <a:t>RESULT</a:t>
            </a:r>
          </a:p>
          <a:p>
            <a:pPr algn="l">
              <a:lnSpc>
                <a:spcPct val="110000"/>
              </a:lnSpc>
              <a:spcBef>
                <a:spcPts val="400"/>
              </a:spcBef>
            </a:pPr>
            <a:r>
              <a:rPr lang="en-US" sz="2400" dirty="0">
                <a:latin typeface="+mj-lt"/>
              </a:rPr>
              <a:t>Despite of high peaks where the quantity of feedbacks increasing to huge numbers, the campaign was closed safe and sound with all KPI met against the defined plan.</a:t>
            </a:r>
          </a:p>
          <a:p>
            <a:pPr marL="342900" indent="-342900" algn="l">
              <a:lnSpc>
                <a:spcPct val="110000"/>
              </a:lnSpc>
              <a:spcBef>
                <a:spcPts val="600"/>
              </a:spcBef>
              <a:buFontTx/>
              <a:buChar char="-"/>
            </a:pPr>
            <a:endParaRPr lang="vi-VN" sz="2500" dirty="0">
              <a:latin typeface="+mj-lt"/>
            </a:endParaRPr>
          </a:p>
          <a:p>
            <a:pPr algn="l">
              <a:spcBef>
                <a:spcPts val="600"/>
              </a:spcBef>
            </a:pPr>
            <a:endParaRPr lang="vi-VN" sz="3000" dirty="0">
              <a:latin typeface="+mj-lt"/>
            </a:endParaRPr>
          </a:p>
          <a:p>
            <a:pPr>
              <a:spcBef>
                <a:spcPts val="600"/>
              </a:spcBef>
            </a:pPr>
            <a:endParaRPr lang="en-US" sz="3000" b="1" dirty="0">
              <a:solidFill>
                <a:srgbClr val="EA5C42"/>
              </a:solidFill>
              <a:latin typeface="+mj-lt"/>
            </a:endParaRPr>
          </a:p>
        </p:txBody>
      </p:sp>
      <p:sp>
        <p:nvSpPr>
          <p:cNvPr id="8"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23</a:t>
            </a:fld>
            <a:endParaRPr dirty="0"/>
          </a:p>
        </p:txBody>
      </p:sp>
    </p:spTree>
    <p:extLst>
      <p:ext uri="{BB962C8B-B14F-4D97-AF65-F5344CB8AC3E}">
        <p14:creationId xmlns:p14="http://schemas.microsoft.com/office/powerpoint/2010/main" val="85221362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0792" y="904697"/>
            <a:ext cx="20952408" cy="1131656"/>
          </a:xfrm>
        </p:spPr>
        <p:txBody>
          <a:bodyPr>
            <a:noAutofit/>
          </a:bodyPr>
          <a:lstStyle/>
          <a:p>
            <a:r>
              <a:rPr lang="vi-VN" dirty="0">
                <a:solidFill>
                  <a:srgbClr val="CA3427"/>
                </a:solidFill>
              </a:rPr>
              <a:t>DURING </a:t>
            </a:r>
            <a:r>
              <a:rPr lang="en-US" dirty="0">
                <a:solidFill>
                  <a:srgbClr val="CA3427"/>
                </a:solidFill>
              </a:rPr>
              <a:t>&amp; AFTER </a:t>
            </a:r>
            <a:r>
              <a:rPr lang="vi-VN" dirty="0">
                <a:solidFill>
                  <a:srgbClr val="CA3427"/>
                </a:solidFill>
              </a:rPr>
              <a:t>CRISIS – NOVALAND GALAXY 9</a:t>
            </a:r>
            <a:r>
              <a:rPr lang="en-US" dirty="0">
                <a:solidFill>
                  <a:srgbClr val="CA3427"/>
                </a:solidFill>
              </a:rPr>
              <a:t/>
            </a:r>
            <a:br>
              <a:rPr lang="en-US" dirty="0">
                <a:solidFill>
                  <a:srgbClr val="CA3427"/>
                </a:solidFill>
              </a:rPr>
            </a:br>
            <a:r>
              <a:rPr lang="en-US" dirty="0" smtClean="0">
                <a:solidFill>
                  <a:srgbClr val="EA5C42"/>
                </a:solidFill>
              </a:rPr>
              <a:t>APARTMENT</a:t>
            </a:r>
            <a:r>
              <a:rPr lang="en-US" dirty="0">
                <a:solidFill>
                  <a:srgbClr val="EA5C42"/>
                </a:solidFill>
              </a:rPr>
              <a:t/>
            </a:r>
            <a:br>
              <a:rPr lang="en-US" dirty="0">
                <a:solidFill>
                  <a:srgbClr val="EA5C42"/>
                </a:solidFill>
              </a:rPr>
            </a:br>
            <a:endParaRPr lang="en-US" dirty="0">
              <a:solidFill>
                <a:srgbClr val="EA5C4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42" y="2082300"/>
            <a:ext cx="10413117" cy="365978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2261" y="2103565"/>
            <a:ext cx="11121652" cy="3701046"/>
          </a:xfrm>
          <a:prstGeom prst="rect">
            <a:avLst/>
          </a:prstGeom>
        </p:spPr>
      </p:pic>
      <p:sp>
        <p:nvSpPr>
          <p:cNvPr id="5" name="TextBox 4"/>
          <p:cNvSpPr txBox="1"/>
          <p:nvPr/>
        </p:nvSpPr>
        <p:spPr>
          <a:xfrm>
            <a:off x="418216" y="5612523"/>
            <a:ext cx="24178437" cy="83356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defTabSz="825500">
              <a:buFont typeface="Arial" pitchFamily="34" charset="0"/>
              <a:buChar char="•"/>
            </a:pPr>
            <a:r>
              <a:rPr lang="en-US" sz="3000" b="1" dirty="0" smtClean="0">
                <a:solidFill>
                  <a:srgbClr val="EA5C42"/>
                </a:solidFill>
              </a:rPr>
              <a:t>PROBLEM</a:t>
            </a:r>
          </a:p>
          <a:p>
            <a:pPr algn="l" defTabSz="825500"/>
            <a:r>
              <a:rPr lang="en-US" sz="2800" dirty="0" smtClean="0"/>
              <a:t>Despite </a:t>
            </a:r>
            <a:r>
              <a:rPr lang="en-US" sz="2800" dirty="0"/>
              <a:t>of high reputation in property quality and service, eventually cosmetic mistakes during the operation of modern high end apartment are inevitable. Unfortunately, these small incidents become big matters if falling into some particular situations. The case of Model </a:t>
            </a:r>
            <a:r>
              <a:rPr lang="en-US" sz="2800" dirty="0" err="1"/>
              <a:t>Trang</a:t>
            </a:r>
            <a:r>
              <a:rPr lang="en-US" sz="2800" dirty="0"/>
              <a:t> Tran living </a:t>
            </a:r>
            <a:r>
              <a:rPr lang="en-US" sz="2800" dirty="0" smtClean="0"/>
              <a:t>in Galaxy </a:t>
            </a:r>
            <a:r>
              <a:rPr lang="en-US" sz="2800" dirty="0"/>
              <a:t>9 </a:t>
            </a:r>
            <a:r>
              <a:rPr lang="en-US" sz="2800" dirty="0" err="1"/>
              <a:t>Apartmen</a:t>
            </a:r>
            <a:r>
              <a:rPr lang="en-US" sz="2800" dirty="0"/>
              <a:t> is an example. From the anger and worry that her daughter was frightened in an false fire alarm, </a:t>
            </a:r>
            <a:r>
              <a:rPr lang="en-US" sz="2800" dirty="0" err="1"/>
              <a:t>Trang</a:t>
            </a:r>
            <a:r>
              <a:rPr lang="en-US" sz="2800" dirty="0"/>
              <a:t> made an video clip of almost 60 minutes posting into Facebook sharing her feeling. Within 2 hours, the post received thousands of interactions ramping up quickly to several tens of thousands together with several thousands of shares</a:t>
            </a:r>
            <a:r>
              <a:rPr lang="en-US" sz="2800" dirty="0" smtClean="0"/>
              <a:t>.</a:t>
            </a:r>
          </a:p>
          <a:p>
            <a:pPr marL="457200" indent="-457200" algn="l" defTabSz="825500">
              <a:buFont typeface="Arial" pitchFamily="34" charset="0"/>
              <a:buChar char="•"/>
            </a:pPr>
            <a:r>
              <a:rPr lang="en-US" sz="3000" b="1" dirty="0" smtClean="0">
                <a:solidFill>
                  <a:srgbClr val="EA5C42"/>
                </a:solidFill>
              </a:rPr>
              <a:t>SOLUTION</a:t>
            </a:r>
            <a:endParaRPr lang="en-US" sz="3000" b="1" dirty="0">
              <a:solidFill>
                <a:srgbClr val="EA5C42"/>
              </a:solidFill>
            </a:endParaRPr>
          </a:p>
          <a:p>
            <a:pPr algn="l" defTabSz="825500"/>
            <a:r>
              <a:rPr lang="en-US" sz="2800" dirty="0"/>
              <a:t>With the statistic and information drawn from </a:t>
            </a:r>
            <a:r>
              <a:rPr lang="en-US" sz="2800" dirty="0" err="1" smtClean="0"/>
              <a:t>SocialHeat</a:t>
            </a:r>
            <a:r>
              <a:rPr lang="en-US" sz="2800" dirty="0"/>
              <a:t>, </a:t>
            </a:r>
            <a:r>
              <a:rPr lang="en-US" sz="2800" dirty="0" err="1" smtClean="0"/>
              <a:t>You.Digital</a:t>
            </a:r>
            <a:r>
              <a:rPr lang="en-US" sz="2800" dirty="0" smtClean="0"/>
              <a:t> </a:t>
            </a:r>
            <a:r>
              <a:rPr lang="en-US" sz="2800" dirty="0"/>
              <a:t>analyzed the matter and proposed a strategic resolution to the situation that based upon direct reconciliation between </a:t>
            </a:r>
            <a:r>
              <a:rPr lang="en-US" sz="2800" dirty="0" err="1" smtClean="0"/>
              <a:t>Novaland</a:t>
            </a:r>
            <a:r>
              <a:rPr lang="en-US" sz="2800" dirty="0" smtClean="0"/>
              <a:t> </a:t>
            </a:r>
            <a:r>
              <a:rPr lang="en-US" sz="2800" dirty="0"/>
              <a:t>and </a:t>
            </a:r>
            <a:r>
              <a:rPr lang="en-US" sz="2800" dirty="0" err="1"/>
              <a:t>Trang</a:t>
            </a:r>
            <a:r>
              <a:rPr lang="en-US" sz="2800" dirty="0"/>
              <a:t> Tran as following,</a:t>
            </a:r>
          </a:p>
          <a:p>
            <a:pPr algn="l" defTabSz="825500"/>
            <a:r>
              <a:rPr lang="en-US" sz="2800" dirty="0" smtClean="0"/>
              <a:t>   - </a:t>
            </a:r>
            <a:r>
              <a:rPr lang="en-US" sz="2800" dirty="0"/>
              <a:t>Find the mediator and make the appointment between </a:t>
            </a:r>
            <a:r>
              <a:rPr lang="en-US" sz="2800" dirty="0" err="1"/>
              <a:t>Trang</a:t>
            </a:r>
            <a:r>
              <a:rPr lang="en-US" sz="2800" dirty="0"/>
              <a:t> Tran and </a:t>
            </a:r>
            <a:r>
              <a:rPr lang="en-US" sz="2800" dirty="0" err="1"/>
              <a:t>Novaland</a:t>
            </a:r>
            <a:r>
              <a:rPr lang="en-US" sz="2800" dirty="0"/>
              <a:t> Top </a:t>
            </a:r>
            <a:r>
              <a:rPr lang="en-US" sz="2800" dirty="0" smtClean="0"/>
              <a:t>Management.</a:t>
            </a:r>
            <a:endParaRPr lang="en-US" sz="2800" dirty="0"/>
          </a:p>
          <a:p>
            <a:pPr algn="l" defTabSz="825500"/>
            <a:r>
              <a:rPr lang="en-US" sz="2800" dirty="0" smtClean="0"/>
              <a:t>   - </a:t>
            </a:r>
            <a:r>
              <a:rPr lang="en-US" sz="2800" dirty="0"/>
              <a:t>Listen to her problems and her </a:t>
            </a:r>
            <a:r>
              <a:rPr lang="en-US" sz="2800" dirty="0" smtClean="0"/>
              <a:t>requests.</a:t>
            </a:r>
            <a:endParaRPr lang="en-US" sz="2800" dirty="0"/>
          </a:p>
          <a:p>
            <a:pPr algn="l" defTabSz="825500"/>
            <a:r>
              <a:rPr lang="en-US" sz="2800" dirty="0" smtClean="0"/>
              <a:t>   - </a:t>
            </a:r>
            <a:r>
              <a:rPr lang="en-US" sz="2800" dirty="0"/>
              <a:t>Discuss and propose </a:t>
            </a:r>
            <a:r>
              <a:rPr lang="en-US" sz="2800" dirty="0" smtClean="0"/>
              <a:t>resolution.</a:t>
            </a:r>
            <a:endParaRPr lang="en-US" sz="2800" dirty="0"/>
          </a:p>
          <a:p>
            <a:pPr algn="l" defTabSz="825500"/>
            <a:r>
              <a:rPr lang="en-US" sz="2800" dirty="0" smtClean="0"/>
              <a:t>   - Put together an automated mechanism to resolve similar problems happening afterwards.</a:t>
            </a:r>
          </a:p>
          <a:p>
            <a:pPr marL="457200" indent="-457200" algn="l" defTabSz="825500">
              <a:buFont typeface="Arial" pitchFamily="34" charset="0"/>
              <a:buChar char="•"/>
            </a:pPr>
            <a:r>
              <a:rPr lang="en-US" sz="3000" b="1" dirty="0" smtClean="0">
                <a:solidFill>
                  <a:srgbClr val="EA5C42"/>
                </a:solidFill>
              </a:rPr>
              <a:t>RESULT</a:t>
            </a:r>
            <a:endParaRPr lang="en-US" sz="3000" b="1" dirty="0">
              <a:solidFill>
                <a:srgbClr val="EA5C42"/>
              </a:solidFill>
            </a:endParaRPr>
          </a:p>
          <a:p>
            <a:pPr algn="l" defTabSz="825500"/>
            <a:r>
              <a:rPr lang="en-US" sz="2800" dirty="0" err="1"/>
              <a:t>Trang</a:t>
            </a:r>
            <a:r>
              <a:rPr lang="en-US" sz="2800" dirty="0"/>
              <a:t> Tran took down her post after the meeting, relevant discussions therefore get to and end. The most important thing is </a:t>
            </a:r>
            <a:r>
              <a:rPr lang="en-US" sz="2800" dirty="0" err="1" smtClean="0"/>
              <a:t>Novaland</a:t>
            </a:r>
            <a:r>
              <a:rPr lang="en-US" sz="2800" dirty="0" smtClean="0"/>
              <a:t> </a:t>
            </a:r>
            <a:r>
              <a:rPr lang="en-US" sz="2800" dirty="0"/>
              <a:t>and </a:t>
            </a:r>
            <a:r>
              <a:rPr lang="en-US" sz="2800" dirty="0" err="1"/>
              <a:t>Trang</a:t>
            </a:r>
            <a:r>
              <a:rPr lang="en-US" sz="2800" dirty="0"/>
              <a:t> Tran found a mutual understanding and get closer to do mutual social activities together.</a:t>
            </a:r>
          </a:p>
          <a:p>
            <a:pPr marL="342900" indent="-342900" algn="l" defTabSz="825500">
              <a:buFontTx/>
              <a:buChar char="-"/>
            </a:pPr>
            <a:endParaRPr lang="vi-VN" sz="2500" dirty="0" smtClean="0"/>
          </a:p>
          <a:p>
            <a:pPr marL="0" marR="0" indent="0" algn="l"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2802990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dirty="0">
                <a:solidFill>
                  <a:srgbClr val="CA3427"/>
                </a:solidFill>
              </a:rPr>
              <a:t>DURING CRISIS– NAM LONG FLORA ANH ĐÀO</a:t>
            </a:r>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3" y="2466754"/>
            <a:ext cx="11950994" cy="38225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2744" y="2360853"/>
            <a:ext cx="11539869" cy="3861998"/>
          </a:xfrm>
          <a:prstGeom prst="rect">
            <a:avLst/>
          </a:prstGeom>
        </p:spPr>
      </p:pic>
      <p:sp>
        <p:nvSpPr>
          <p:cNvPr id="5" name="Rectangle 4"/>
          <p:cNvSpPr/>
          <p:nvPr/>
        </p:nvSpPr>
        <p:spPr>
          <a:xfrm>
            <a:off x="106326" y="6349093"/>
            <a:ext cx="24447792" cy="6354047"/>
          </a:xfrm>
          <a:prstGeom prst="rect">
            <a:avLst/>
          </a:prstGeom>
        </p:spPr>
        <p:txBody>
          <a:bodyPr wrap="square">
            <a:spAutoFit/>
          </a:bodyPr>
          <a:lstStyle/>
          <a:p>
            <a:pPr marL="457200" indent="-457200" algn="l">
              <a:buFont typeface="Arial" pitchFamily="34" charset="0"/>
              <a:buChar char="•"/>
            </a:pPr>
            <a:r>
              <a:rPr lang="en-US" sz="2800" b="1" dirty="0">
                <a:solidFill>
                  <a:srgbClr val="EA5C42"/>
                </a:solidFill>
              </a:rPr>
              <a:t>PROBLEM</a:t>
            </a:r>
          </a:p>
          <a:p>
            <a:pPr algn="l">
              <a:lnSpc>
                <a:spcPct val="120000"/>
              </a:lnSpc>
              <a:spcBef>
                <a:spcPts val="400"/>
              </a:spcBef>
            </a:pPr>
            <a:r>
              <a:rPr lang="en-US" sz="2600" dirty="0"/>
              <a:t>Minor matter during the completion of an apartment is almost inevitable in big construction projects. However, from the customer perspective any mistakes made to their beloved apartment are all big matters. Such a case happened at Flora </a:t>
            </a:r>
            <a:r>
              <a:rPr lang="en-US" sz="2600" dirty="0" err="1"/>
              <a:t>Anh</a:t>
            </a:r>
            <a:r>
              <a:rPr lang="en-US" sz="2600" dirty="0"/>
              <a:t> Dao Apartment and the customer created excessive tension despite of the fact that the investor acquired high reputation and was willing to take full responsibility.</a:t>
            </a:r>
            <a:endParaRPr lang="vi-VN" sz="2600" dirty="0"/>
          </a:p>
          <a:p>
            <a:pPr marL="457200" indent="-457200" algn="l">
              <a:buFont typeface="Arial" pitchFamily="34" charset="0"/>
              <a:buChar char="•"/>
            </a:pPr>
            <a:r>
              <a:rPr lang="en-US" sz="2800" b="1" dirty="0">
                <a:solidFill>
                  <a:srgbClr val="EA5C42"/>
                </a:solidFill>
              </a:rPr>
              <a:t>SOLUTION</a:t>
            </a:r>
          </a:p>
          <a:p>
            <a:pPr algn="l">
              <a:lnSpc>
                <a:spcPct val="110000"/>
              </a:lnSpc>
              <a:spcBef>
                <a:spcPts val="400"/>
              </a:spcBef>
            </a:pPr>
            <a:r>
              <a:rPr lang="en-US" sz="2600" dirty="0"/>
              <a:t>To handle the customer's excessive attitude and reaction, the strategy is to have authorities investigate and propose the resolution and conform to what ever the formal resolution decided is. The sole important thing left is how to fully express the investor's good will to the relevant customer and all audience from the community. From that a communication plan was developed to handle the crisis with two activities,</a:t>
            </a:r>
          </a:p>
          <a:p>
            <a:pPr algn="l">
              <a:lnSpc>
                <a:spcPct val="110000"/>
              </a:lnSpc>
              <a:spcBef>
                <a:spcPts val="600"/>
              </a:spcBef>
            </a:pPr>
            <a:r>
              <a:rPr lang="en-US" sz="2600" dirty="0"/>
              <a:t>- Updating the community through social media with every latest details from the incident from a honest </a:t>
            </a:r>
            <a:r>
              <a:rPr lang="en-US" sz="2600" dirty="0" smtClean="0"/>
              <a:t>perspective.</a:t>
            </a:r>
            <a:endParaRPr lang="en-US" sz="2600" dirty="0"/>
          </a:p>
          <a:p>
            <a:pPr algn="l">
              <a:lnSpc>
                <a:spcPct val="110000"/>
              </a:lnSpc>
              <a:spcBef>
                <a:spcPts val="600"/>
              </a:spcBef>
            </a:pPr>
            <a:r>
              <a:rPr lang="en-US" sz="2600" dirty="0"/>
              <a:t>- Perform prompt feedbacks to any relevant discussions or </a:t>
            </a:r>
            <a:r>
              <a:rPr lang="en-US" sz="2600" dirty="0" smtClean="0"/>
              <a:t>requests.</a:t>
            </a:r>
            <a:endParaRPr lang="vi-VN" sz="2600" dirty="0"/>
          </a:p>
          <a:p>
            <a:pPr marL="457200" indent="-457200" algn="l">
              <a:buFont typeface="Arial" pitchFamily="34" charset="0"/>
              <a:buChar char="•"/>
            </a:pPr>
            <a:r>
              <a:rPr lang="en-US" sz="2800" b="1" dirty="0">
                <a:solidFill>
                  <a:srgbClr val="EA5C42"/>
                </a:solidFill>
              </a:rPr>
              <a:t>RESULT</a:t>
            </a:r>
          </a:p>
          <a:p>
            <a:pPr algn="l">
              <a:lnSpc>
                <a:spcPct val="110000"/>
              </a:lnSpc>
              <a:spcBef>
                <a:spcPts val="400"/>
              </a:spcBef>
            </a:pPr>
            <a:r>
              <a:rPr lang="en-US" sz="2600" dirty="0"/>
              <a:t>With the effective support from </a:t>
            </a:r>
            <a:r>
              <a:rPr lang="en-US" sz="2600" dirty="0" err="1"/>
              <a:t>SocialHeat</a:t>
            </a:r>
            <a:r>
              <a:rPr lang="en-US" sz="2600" dirty="0"/>
              <a:t> and the team behind it, the resolution plan has been performed at best quality. The customer was compensated adequately according to official conclusion from the investigation authority and the investor's spirit of responsibility was also well communicated to the </a:t>
            </a:r>
            <a:r>
              <a:rPr lang="en-US" sz="2600" dirty="0" smtClean="0"/>
              <a:t>community.</a:t>
            </a:r>
            <a:endParaRPr lang="en-US" sz="2600" dirty="0"/>
          </a:p>
        </p:txBody>
      </p:sp>
    </p:spTree>
    <p:extLst>
      <p:ext uri="{BB962C8B-B14F-4D97-AF65-F5344CB8AC3E}">
        <p14:creationId xmlns:p14="http://schemas.microsoft.com/office/powerpoint/2010/main" val="386260055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6600" dirty="0">
                <a:solidFill>
                  <a:srgbClr val="CA3427"/>
                </a:solidFill>
              </a:rPr>
              <a:t>DURING CRISIS– M BANK</a:t>
            </a:r>
            <a:r>
              <a:rPr lang="en-US" sz="6600" dirty="0">
                <a:solidFill>
                  <a:srgbClr val="CA3427"/>
                </a:solidFill>
              </a:rPr>
              <a:t/>
            </a:r>
            <a:br>
              <a:rPr lang="en-US" sz="6600" dirty="0">
                <a:solidFill>
                  <a:srgbClr val="CA3427"/>
                </a:solidFill>
              </a:rPr>
            </a:br>
            <a:endParaRPr lang="en-US" sz="6600" dirty="0">
              <a:solidFill>
                <a:srgbClr val="CA3427"/>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47" y="2466753"/>
            <a:ext cx="12244132" cy="372461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5248" y="2413304"/>
            <a:ext cx="10839152" cy="3778061"/>
          </a:xfrm>
          <a:prstGeom prst="rect">
            <a:avLst/>
          </a:prstGeom>
        </p:spPr>
      </p:pic>
      <p:sp>
        <p:nvSpPr>
          <p:cNvPr id="5" name="Rectangle 4"/>
          <p:cNvSpPr/>
          <p:nvPr/>
        </p:nvSpPr>
        <p:spPr>
          <a:xfrm>
            <a:off x="148855" y="6240720"/>
            <a:ext cx="24384000" cy="6594113"/>
          </a:xfrm>
          <a:prstGeom prst="rect">
            <a:avLst/>
          </a:prstGeom>
        </p:spPr>
        <p:txBody>
          <a:bodyPr wrap="square">
            <a:spAutoFit/>
          </a:bodyPr>
          <a:lstStyle/>
          <a:p>
            <a:pPr marL="457200" indent="-457200" algn="l">
              <a:buFont typeface="Arial" pitchFamily="34" charset="0"/>
              <a:buChar char="•"/>
            </a:pPr>
            <a:r>
              <a:rPr lang="en-US" sz="2700" b="1" dirty="0">
                <a:solidFill>
                  <a:srgbClr val="EA5C42"/>
                </a:solidFill>
              </a:rPr>
              <a:t>PROBLEM</a:t>
            </a:r>
          </a:p>
          <a:p>
            <a:pPr algn="l">
              <a:lnSpc>
                <a:spcPct val="120000"/>
              </a:lnSpc>
            </a:pPr>
            <a:r>
              <a:rPr lang="en-US" sz="2500" dirty="0"/>
              <a:t>There is an incident in which Ms. H, who is a Congress Woman, was reported to violate the Vietnam Congress rule of eligibility since she's got two citizenship. The whole social media burst out with discussions upon this matter with a huge discussion volume up to 38k of mentions. Then came and spread contents upon the fact that Ms. H and her husband take the highest investment &amp; position in the M. Bank. The M. Bank anticipated the situation and quickly select </a:t>
            </a:r>
            <a:r>
              <a:rPr lang="en-US" sz="2500" dirty="0" err="1" smtClean="0"/>
              <a:t>You.Digital</a:t>
            </a:r>
            <a:r>
              <a:rPr lang="en-US" sz="2500" dirty="0" smtClean="0"/>
              <a:t> </a:t>
            </a:r>
            <a:r>
              <a:rPr lang="en-US" sz="2500" dirty="0"/>
              <a:t>to work from the very early stage of the crisis to develop a strategic plan to manage the crisis.</a:t>
            </a:r>
            <a:endParaRPr lang="vi-VN" sz="2500" dirty="0"/>
          </a:p>
          <a:p>
            <a:pPr marL="457200" indent="-457200" algn="l">
              <a:buFont typeface="Arial" pitchFamily="34" charset="0"/>
              <a:buChar char="•"/>
            </a:pPr>
            <a:r>
              <a:rPr lang="en-US" sz="2700" b="1" dirty="0">
                <a:solidFill>
                  <a:srgbClr val="EA5C42"/>
                </a:solidFill>
              </a:rPr>
              <a:t>SOLUTION</a:t>
            </a:r>
          </a:p>
          <a:p>
            <a:pPr algn="l">
              <a:lnSpc>
                <a:spcPct val="110000"/>
              </a:lnSpc>
              <a:spcBef>
                <a:spcPts val="600"/>
              </a:spcBef>
            </a:pPr>
            <a:r>
              <a:rPr lang="en-US" sz="2500" dirty="0"/>
              <a:t>By using </a:t>
            </a:r>
            <a:r>
              <a:rPr lang="en-US" sz="2500" dirty="0" err="1"/>
              <a:t>SocialHeat</a:t>
            </a:r>
            <a:r>
              <a:rPr lang="en-US" sz="2500" dirty="0"/>
              <a:t>, the whole situation was analyzed. Data and trends shows that there is a hidden party attacking M. Bank by leveraging the incident of Ms. H. </a:t>
            </a:r>
            <a:r>
              <a:rPr lang="en-US" sz="2500" dirty="0" smtClean="0"/>
              <a:t>Recognizing </a:t>
            </a:r>
            <a:r>
              <a:rPr lang="en-US" sz="2500" dirty="0"/>
              <a:t>that his is an defaming intention, the strategy was drawn with two major activities,</a:t>
            </a:r>
          </a:p>
          <a:p>
            <a:pPr algn="l">
              <a:lnSpc>
                <a:spcPct val="110000"/>
              </a:lnSpc>
              <a:spcBef>
                <a:spcPts val="600"/>
              </a:spcBef>
            </a:pPr>
            <a:r>
              <a:rPr lang="en-US" sz="2500" dirty="0"/>
              <a:t>- Investigating and monitoring the hidden party and their activities, then report to the highest management to solve it </a:t>
            </a:r>
            <a:r>
              <a:rPr lang="en-US" sz="2500" dirty="0" smtClean="0"/>
              <a:t>politically.</a:t>
            </a:r>
            <a:endParaRPr lang="en-US" sz="2500" dirty="0"/>
          </a:p>
          <a:p>
            <a:pPr algn="l">
              <a:lnSpc>
                <a:spcPct val="110000"/>
              </a:lnSpc>
              <a:spcBef>
                <a:spcPts val="600"/>
              </a:spcBef>
            </a:pPr>
            <a:r>
              <a:rPr lang="en-US" sz="2500" dirty="0"/>
              <a:t>- Following and control discussion on social media relevant to the topic by various tactics including level of crisis &amp; case anticipation, content development in advance, seeding, media relation, SEO, and including black-hat activities.</a:t>
            </a:r>
            <a:endParaRPr lang="vi-VN" sz="2500" dirty="0"/>
          </a:p>
          <a:p>
            <a:pPr marL="457200" indent="-457200" algn="l">
              <a:buFont typeface="Arial" pitchFamily="34" charset="0"/>
              <a:buChar char="•"/>
            </a:pPr>
            <a:r>
              <a:rPr lang="en-US" sz="2700" b="1" dirty="0">
                <a:solidFill>
                  <a:srgbClr val="EA5C42"/>
                </a:solidFill>
              </a:rPr>
              <a:t>RESULT</a:t>
            </a:r>
          </a:p>
          <a:p>
            <a:pPr algn="l">
              <a:lnSpc>
                <a:spcPct val="110000"/>
              </a:lnSpc>
              <a:spcBef>
                <a:spcPts val="600"/>
              </a:spcBef>
            </a:pPr>
            <a:r>
              <a:rPr lang="en-US" sz="2500" dirty="0"/>
              <a:t>The crisis was control and all relevant media was isolated without any unexpected damage. After 3 months, the crisis completely went down and the bank got almost no damage from the crisis.</a:t>
            </a:r>
          </a:p>
        </p:txBody>
      </p:sp>
    </p:spTree>
    <p:extLst>
      <p:ext uri="{BB962C8B-B14F-4D97-AF65-F5344CB8AC3E}">
        <p14:creationId xmlns:p14="http://schemas.microsoft.com/office/powerpoint/2010/main" val="26494143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7" name="Shape 3347"/>
          <p:cNvSpPr/>
          <p:nvPr/>
        </p:nvSpPr>
        <p:spPr>
          <a:xfrm>
            <a:off x="51694" y="11141"/>
            <a:ext cx="24433016" cy="13704859"/>
          </a:xfrm>
          <a:prstGeom prst="rect">
            <a:avLst/>
          </a:prstGeom>
          <a:gradFill flip="none" rotWithShape="1">
            <a:gsLst>
              <a:gs pos="100000">
                <a:schemeClr val="accent1"/>
              </a:gs>
              <a:gs pos="0">
                <a:srgbClr val="3698DA"/>
              </a:gs>
            </a:gsLst>
            <a:lin ang="2400000" scaled="0"/>
            <a:tileRect/>
          </a:gradFill>
          <a:ln w="12700">
            <a:miter lim="400000"/>
          </a:ln>
        </p:spPr>
        <p:txBody>
          <a:bodyPr lIns="50799" tIns="50799" rIns="50799" bIns="50799" anchor="ctr"/>
          <a:lstStyle/>
          <a:p>
            <a:pPr>
              <a:defRPr sz="3200">
                <a:solidFill>
                  <a:srgbClr val="FFFFFF"/>
                </a:solidFill>
              </a:defRPr>
            </a:pPr>
            <a:endParaRPr dirty="0">
              <a:latin typeface="Calibri"/>
              <a:ea typeface="Calibri"/>
              <a:cs typeface="Calibri"/>
            </a:endParaRPr>
          </a:p>
        </p:txBody>
      </p:sp>
      <p:sp>
        <p:nvSpPr>
          <p:cNvPr id="3349" name="Shape 3349"/>
          <p:cNvSpPr/>
          <p:nvPr/>
        </p:nvSpPr>
        <p:spPr>
          <a:xfrm>
            <a:off x="5225848" y="6328405"/>
            <a:ext cx="11285110" cy="2010292"/>
          </a:xfrm>
          <a:prstGeom prst="rect">
            <a:avLst/>
          </a:prstGeom>
          <a:ln w="12700">
            <a:miter lim="400000"/>
          </a:ln>
          <a:extLst>
            <a:ext uri="{C572A759-6A51-4108-AA02-DFA0A04FC94B}">
              <ma14:wrappingTextBoxFlag xmlns:ma14="http://schemas.microsoft.com/office/mac/drawingml/2011/main" xmlns="" val="1"/>
            </a:ext>
          </a:extLst>
        </p:spPr>
        <p:txBody>
          <a:bodyPr wrap="square" lIns="50799" tIns="50799" rIns="50799" bIns="50799">
            <a:spAutoFit/>
          </a:bodyPr>
          <a:lstStyle>
            <a:lvl1pPr>
              <a:lnSpc>
                <a:spcPct val="140000"/>
              </a:lnSpc>
              <a:defRPr sz="10000">
                <a:solidFill>
                  <a:srgbClr val="FFFFFF"/>
                </a:solidFill>
                <a:latin typeface="Bebas Neue Bold"/>
                <a:ea typeface="Bebas Neue Bold"/>
                <a:cs typeface="Bebas Neue Bold"/>
                <a:sym typeface="Bebas Neue Bold"/>
              </a:defRPr>
            </a:lvl1pPr>
          </a:lstStyle>
          <a:p>
            <a:r>
              <a:rPr b="1" dirty="0" smtClean="0">
                <a:solidFill>
                  <a:srgbClr val="CA3427"/>
                </a:solidFill>
                <a:latin typeface="Lato Black"/>
                <a:ea typeface="Lato Black"/>
                <a:cs typeface="Lato Black"/>
              </a:rPr>
              <a:t>Thank</a:t>
            </a:r>
            <a:endParaRPr b="1" dirty="0">
              <a:solidFill>
                <a:srgbClr val="CA3427"/>
              </a:solidFill>
              <a:latin typeface="Lato Black"/>
              <a:ea typeface="Lato Black"/>
              <a:cs typeface="Lato Black"/>
            </a:endParaRPr>
          </a:p>
        </p:txBody>
      </p:sp>
      <p:sp>
        <p:nvSpPr>
          <p:cNvPr id="3350" name="Shape 3350"/>
          <p:cNvSpPr/>
          <p:nvPr/>
        </p:nvSpPr>
        <p:spPr>
          <a:xfrm>
            <a:off x="5302049" y="8301599"/>
            <a:ext cx="13932304" cy="713078"/>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spAutoFit/>
          </a:bodyPr>
          <a:lstStyle>
            <a:lvl1pPr>
              <a:lnSpc>
                <a:spcPct val="140000"/>
              </a:lnSpc>
              <a:defRPr sz="2000">
                <a:solidFill>
                  <a:srgbClr val="FFFFFF"/>
                </a:solidFill>
                <a:latin typeface="Helvetica"/>
                <a:ea typeface="Helvetica"/>
                <a:cs typeface="Helvetica"/>
                <a:sym typeface="Helvetica"/>
              </a:defRPr>
            </a:lvl1pPr>
          </a:lstStyle>
          <a:p>
            <a:r>
              <a:rPr sz="3200" dirty="0">
                <a:solidFill>
                  <a:schemeClr val="bg1"/>
                </a:solidFill>
                <a:latin typeface="Lato Black"/>
                <a:ea typeface="Calibri"/>
                <a:cs typeface="Lato Black"/>
              </a:rPr>
              <a:t>For Your </a:t>
            </a:r>
            <a:r>
              <a:rPr lang="vi-VN" sz="3200" dirty="0" smtClean="0">
                <a:solidFill>
                  <a:schemeClr val="bg1"/>
                </a:solidFill>
                <a:latin typeface="Lato Black"/>
                <a:ea typeface="Calibri"/>
                <a:cs typeface="Lato Black"/>
              </a:rPr>
              <a:t>Interest</a:t>
            </a:r>
            <a:endParaRPr sz="3200" dirty="0">
              <a:solidFill>
                <a:schemeClr val="bg1"/>
              </a:solidFill>
              <a:latin typeface="Lato Black"/>
              <a:ea typeface="Calibri"/>
              <a:cs typeface="Lato Black"/>
            </a:endParaRPr>
          </a:p>
        </p:txBody>
      </p:sp>
      <p:grpSp>
        <p:nvGrpSpPr>
          <p:cNvPr id="2" name="Group 1"/>
          <p:cNvGrpSpPr/>
          <p:nvPr/>
        </p:nvGrpSpPr>
        <p:grpSpPr>
          <a:xfrm>
            <a:off x="11220071" y="4437004"/>
            <a:ext cx="2096261" cy="2096261"/>
            <a:chOff x="10921042" y="4656868"/>
            <a:chExt cx="2096261" cy="2096261"/>
          </a:xfrm>
        </p:grpSpPr>
        <p:sp>
          <p:nvSpPr>
            <p:cNvPr id="3348" name="Shape 3348"/>
            <p:cNvSpPr/>
            <p:nvPr/>
          </p:nvSpPr>
          <p:spPr>
            <a:xfrm>
              <a:off x="10921042" y="4656868"/>
              <a:ext cx="2096261" cy="2096261"/>
            </a:xfrm>
            <a:prstGeom prst="ellipse">
              <a:avLst/>
            </a:prstGeom>
            <a:solidFill>
              <a:srgbClr val="FFFFFF"/>
            </a:solidFill>
            <a:ln w="12700">
              <a:miter lim="400000"/>
            </a:ln>
          </p:spPr>
          <p:txBody>
            <a:bodyPr lIns="50799" tIns="50799" rIns="50799" bIns="50799" anchor="ctr"/>
            <a:lstStyle/>
            <a:p>
              <a:pPr>
                <a:defRPr sz="3200">
                  <a:solidFill>
                    <a:srgbClr val="FFFFFF"/>
                  </a:solidFill>
                </a:defRPr>
              </a:pPr>
              <a:endParaRPr dirty="0">
                <a:latin typeface="Calibri"/>
                <a:ea typeface="Calibri"/>
                <a:cs typeface="Calibri"/>
              </a:endParaRPr>
            </a:p>
          </p:txBody>
        </p:sp>
        <p:sp>
          <p:nvSpPr>
            <p:cNvPr id="3351" name="Shape 3351"/>
            <p:cNvSpPr/>
            <p:nvPr/>
          </p:nvSpPr>
          <p:spPr>
            <a:xfrm>
              <a:off x="11288709" y="5059211"/>
              <a:ext cx="1313537" cy="1196144"/>
            </a:xfrm>
            <a:custGeom>
              <a:avLst/>
              <a:gdLst/>
              <a:ahLst/>
              <a:cxnLst>
                <a:cxn ang="0">
                  <a:pos x="wd2" y="hd2"/>
                </a:cxn>
                <a:cxn ang="5400000">
                  <a:pos x="wd2" y="hd2"/>
                </a:cxn>
                <a:cxn ang="10800000">
                  <a:pos x="wd2" y="hd2"/>
                </a:cxn>
                <a:cxn ang="16200000">
                  <a:pos x="wd2" y="hd2"/>
                </a:cxn>
              </a:cxnLst>
              <a:rect l="0" t="0" r="r" b="b"/>
              <a:pathLst>
                <a:path w="21534" h="21360" extrusionOk="0">
                  <a:moveTo>
                    <a:pt x="16074" y="20158"/>
                  </a:moveTo>
                  <a:lnTo>
                    <a:pt x="15243" y="18985"/>
                  </a:lnTo>
                  <a:lnTo>
                    <a:pt x="15520" y="18953"/>
                  </a:lnTo>
                  <a:cubicBezTo>
                    <a:pt x="15778" y="18924"/>
                    <a:pt x="16021" y="18835"/>
                    <a:pt x="16236" y="18692"/>
                  </a:cubicBezTo>
                  <a:cubicBezTo>
                    <a:pt x="16803" y="18479"/>
                    <a:pt x="17333" y="18169"/>
                    <a:pt x="17812" y="17767"/>
                  </a:cubicBezTo>
                  <a:cubicBezTo>
                    <a:pt x="18617" y="17091"/>
                    <a:pt x="19225" y="16199"/>
                    <a:pt x="19585" y="15193"/>
                  </a:cubicBezTo>
                  <a:lnTo>
                    <a:pt x="20481" y="16457"/>
                  </a:lnTo>
                  <a:cubicBezTo>
                    <a:pt x="20481" y="16457"/>
                    <a:pt x="16074" y="20158"/>
                    <a:pt x="16074" y="20158"/>
                  </a:cubicBezTo>
                  <a:close/>
                  <a:moveTo>
                    <a:pt x="7669" y="18875"/>
                  </a:moveTo>
                  <a:cubicBezTo>
                    <a:pt x="7263" y="18898"/>
                    <a:pt x="6856" y="18864"/>
                    <a:pt x="6458" y="18773"/>
                  </a:cubicBezTo>
                  <a:cubicBezTo>
                    <a:pt x="6332" y="18744"/>
                    <a:pt x="6199" y="18778"/>
                    <a:pt x="6097" y="18866"/>
                  </a:cubicBezTo>
                  <a:lnTo>
                    <a:pt x="4534" y="20215"/>
                  </a:lnTo>
                  <a:lnTo>
                    <a:pt x="1051" y="15479"/>
                  </a:lnTo>
                  <a:lnTo>
                    <a:pt x="2610" y="14112"/>
                  </a:lnTo>
                  <a:cubicBezTo>
                    <a:pt x="2711" y="14024"/>
                    <a:pt x="2771" y="13890"/>
                    <a:pt x="2773" y="13748"/>
                  </a:cubicBezTo>
                  <a:cubicBezTo>
                    <a:pt x="2792" y="12372"/>
                    <a:pt x="3308" y="11093"/>
                    <a:pt x="4226" y="10148"/>
                  </a:cubicBezTo>
                  <a:lnTo>
                    <a:pt x="7141" y="7145"/>
                  </a:lnTo>
                  <a:cubicBezTo>
                    <a:pt x="7142" y="7144"/>
                    <a:pt x="7143" y="7142"/>
                    <a:pt x="7144" y="7142"/>
                  </a:cubicBezTo>
                  <a:lnTo>
                    <a:pt x="8456" y="5789"/>
                  </a:lnTo>
                  <a:cubicBezTo>
                    <a:pt x="8457" y="5789"/>
                    <a:pt x="8457" y="5788"/>
                    <a:pt x="8458" y="5787"/>
                  </a:cubicBezTo>
                  <a:lnTo>
                    <a:pt x="8992" y="5237"/>
                  </a:lnTo>
                  <a:cubicBezTo>
                    <a:pt x="8996" y="5233"/>
                    <a:pt x="8999" y="5230"/>
                    <a:pt x="9003" y="5226"/>
                  </a:cubicBezTo>
                  <a:lnTo>
                    <a:pt x="9629" y="4581"/>
                  </a:lnTo>
                  <a:cubicBezTo>
                    <a:pt x="9791" y="4414"/>
                    <a:pt x="10004" y="4327"/>
                    <a:pt x="10225" y="4333"/>
                  </a:cubicBezTo>
                  <a:cubicBezTo>
                    <a:pt x="10447" y="4340"/>
                    <a:pt x="10654" y="4441"/>
                    <a:pt x="10807" y="4617"/>
                  </a:cubicBezTo>
                  <a:cubicBezTo>
                    <a:pt x="10959" y="4793"/>
                    <a:pt x="11040" y="5023"/>
                    <a:pt x="11034" y="5265"/>
                  </a:cubicBezTo>
                  <a:cubicBezTo>
                    <a:pt x="11028" y="5507"/>
                    <a:pt x="10935" y="5732"/>
                    <a:pt x="10774" y="5899"/>
                  </a:cubicBezTo>
                  <a:lnTo>
                    <a:pt x="10774" y="5899"/>
                  </a:lnTo>
                  <a:lnTo>
                    <a:pt x="8003" y="8753"/>
                  </a:lnTo>
                  <a:cubicBezTo>
                    <a:pt x="7828" y="8934"/>
                    <a:pt x="7819" y="9236"/>
                    <a:pt x="7986" y="9427"/>
                  </a:cubicBezTo>
                  <a:cubicBezTo>
                    <a:pt x="8072" y="9527"/>
                    <a:pt x="8188" y="9576"/>
                    <a:pt x="8304" y="9576"/>
                  </a:cubicBezTo>
                  <a:cubicBezTo>
                    <a:pt x="8412" y="9576"/>
                    <a:pt x="8520" y="9533"/>
                    <a:pt x="8605" y="9447"/>
                  </a:cubicBezTo>
                  <a:lnTo>
                    <a:pt x="13223" y="4688"/>
                  </a:lnTo>
                  <a:cubicBezTo>
                    <a:pt x="13385" y="4522"/>
                    <a:pt x="13597" y="4434"/>
                    <a:pt x="13818" y="4440"/>
                  </a:cubicBezTo>
                  <a:cubicBezTo>
                    <a:pt x="14041" y="4447"/>
                    <a:pt x="14248" y="4548"/>
                    <a:pt x="14401" y="4724"/>
                  </a:cubicBezTo>
                  <a:cubicBezTo>
                    <a:pt x="14553" y="4900"/>
                    <a:pt x="14634" y="5130"/>
                    <a:pt x="14628" y="5372"/>
                  </a:cubicBezTo>
                  <a:cubicBezTo>
                    <a:pt x="14622" y="5615"/>
                    <a:pt x="14529" y="5840"/>
                    <a:pt x="14367" y="6006"/>
                  </a:cubicBezTo>
                  <a:lnTo>
                    <a:pt x="14367" y="6007"/>
                  </a:lnTo>
                  <a:lnTo>
                    <a:pt x="9750" y="10764"/>
                  </a:lnTo>
                  <a:cubicBezTo>
                    <a:pt x="9573" y="10945"/>
                    <a:pt x="9566" y="11247"/>
                    <a:pt x="9732" y="11438"/>
                  </a:cubicBezTo>
                  <a:cubicBezTo>
                    <a:pt x="9898" y="11629"/>
                    <a:pt x="10175" y="11638"/>
                    <a:pt x="10351" y="11457"/>
                  </a:cubicBezTo>
                  <a:lnTo>
                    <a:pt x="15753" y="5892"/>
                  </a:lnTo>
                  <a:cubicBezTo>
                    <a:pt x="16086" y="5548"/>
                    <a:pt x="16614" y="5565"/>
                    <a:pt x="16930" y="5927"/>
                  </a:cubicBezTo>
                  <a:cubicBezTo>
                    <a:pt x="17246" y="6291"/>
                    <a:pt x="17231" y="6866"/>
                    <a:pt x="16897" y="7210"/>
                  </a:cubicBezTo>
                  <a:lnTo>
                    <a:pt x="11495" y="12775"/>
                  </a:lnTo>
                  <a:cubicBezTo>
                    <a:pt x="11319" y="12957"/>
                    <a:pt x="11312" y="13258"/>
                    <a:pt x="11478" y="13449"/>
                  </a:cubicBezTo>
                  <a:cubicBezTo>
                    <a:pt x="11564" y="13549"/>
                    <a:pt x="11680" y="13599"/>
                    <a:pt x="11796" y="13599"/>
                  </a:cubicBezTo>
                  <a:cubicBezTo>
                    <a:pt x="11904" y="13599"/>
                    <a:pt x="12012" y="13555"/>
                    <a:pt x="12097" y="13468"/>
                  </a:cubicBezTo>
                  <a:lnTo>
                    <a:pt x="16715" y="8710"/>
                  </a:lnTo>
                  <a:cubicBezTo>
                    <a:pt x="17049" y="8366"/>
                    <a:pt x="17577" y="8383"/>
                    <a:pt x="17892" y="8746"/>
                  </a:cubicBezTo>
                  <a:cubicBezTo>
                    <a:pt x="18209" y="9109"/>
                    <a:pt x="18193" y="9684"/>
                    <a:pt x="17859" y="10028"/>
                  </a:cubicBezTo>
                  <a:lnTo>
                    <a:pt x="12390" y="15663"/>
                  </a:lnTo>
                  <a:cubicBezTo>
                    <a:pt x="12253" y="15804"/>
                    <a:pt x="12214" y="16023"/>
                    <a:pt x="12292" y="16209"/>
                  </a:cubicBezTo>
                  <a:cubicBezTo>
                    <a:pt x="12370" y="16394"/>
                    <a:pt x="12549" y="16505"/>
                    <a:pt x="12735" y="16484"/>
                  </a:cubicBezTo>
                  <a:lnTo>
                    <a:pt x="15263" y="16200"/>
                  </a:lnTo>
                  <a:cubicBezTo>
                    <a:pt x="15719" y="16149"/>
                    <a:pt x="16129" y="16513"/>
                    <a:pt x="16176" y="17010"/>
                  </a:cubicBezTo>
                  <a:cubicBezTo>
                    <a:pt x="16198" y="17251"/>
                    <a:pt x="16133" y="17487"/>
                    <a:pt x="15993" y="17675"/>
                  </a:cubicBezTo>
                  <a:cubicBezTo>
                    <a:pt x="15853" y="17863"/>
                    <a:pt x="15653" y="17980"/>
                    <a:pt x="15432" y="18005"/>
                  </a:cubicBezTo>
                  <a:cubicBezTo>
                    <a:pt x="15432" y="18005"/>
                    <a:pt x="7669" y="18875"/>
                    <a:pt x="7669" y="18875"/>
                  </a:cubicBezTo>
                  <a:close/>
                  <a:moveTo>
                    <a:pt x="6683" y="5794"/>
                  </a:moveTo>
                  <a:cubicBezTo>
                    <a:pt x="6403" y="5397"/>
                    <a:pt x="6471" y="4827"/>
                    <a:pt x="6835" y="4522"/>
                  </a:cubicBezTo>
                  <a:cubicBezTo>
                    <a:pt x="7198" y="4216"/>
                    <a:pt x="7722" y="4290"/>
                    <a:pt x="8002" y="4686"/>
                  </a:cubicBezTo>
                  <a:lnTo>
                    <a:pt x="8108" y="4835"/>
                  </a:lnTo>
                  <a:lnTo>
                    <a:pt x="7806" y="5147"/>
                  </a:lnTo>
                  <a:cubicBezTo>
                    <a:pt x="7805" y="5147"/>
                    <a:pt x="7805" y="5148"/>
                    <a:pt x="7804" y="5149"/>
                  </a:cubicBezTo>
                  <a:lnTo>
                    <a:pt x="6892" y="6088"/>
                  </a:lnTo>
                  <a:cubicBezTo>
                    <a:pt x="6892" y="6088"/>
                    <a:pt x="6683" y="5794"/>
                    <a:pt x="6683" y="5794"/>
                  </a:cubicBezTo>
                  <a:close/>
                  <a:moveTo>
                    <a:pt x="8188" y="1902"/>
                  </a:moveTo>
                  <a:cubicBezTo>
                    <a:pt x="8365" y="1753"/>
                    <a:pt x="8584" y="1689"/>
                    <a:pt x="8804" y="1720"/>
                  </a:cubicBezTo>
                  <a:cubicBezTo>
                    <a:pt x="9025" y="1751"/>
                    <a:pt x="9221" y="1874"/>
                    <a:pt x="9357" y="2066"/>
                  </a:cubicBezTo>
                  <a:lnTo>
                    <a:pt x="10288" y="3382"/>
                  </a:lnTo>
                  <a:cubicBezTo>
                    <a:pt x="10275" y="3381"/>
                    <a:pt x="10262" y="3380"/>
                    <a:pt x="10249" y="3380"/>
                  </a:cubicBezTo>
                  <a:cubicBezTo>
                    <a:pt x="9792" y="3366"/>
                    <a:pt x="9359" y="3546"/>
                    <a:pt x="9028" y="3887"/>
                  </a:cubicBezTo>
                  <a:lnTo>
                    <a:pt x="8747" y="4176"/>
                  </a:lnTo>
                  <a:lnTo>
                    <a:pt x="8696" y="4104"/>
                  </a:lnTo>
                  <a:cubicBezTo>
                    <a:pt x="8696" y="4104"/>
                    <a:pt x="8696" y="4104"/>
                    <a:pt x="8696" y="4104"/>
                  </a:cubicBezTo>
                  <a:cubicBezTo>
                    <a:pt x="8696" y="4104"/>
                    <a:pt x="8695" y="4104"/>
                    <a:pt x="8695" y="4103"/>
                  </a:cubicBezTo>
                  <a:lnTo>
                    <a:pt x="8038" y="3174"/>
                  </a:lnTo>
                  <a:cubicBezTo>
                    <a:pt x="7757" y="2777"/>
                    <a:pt x="7825" y="2207"/>
                    <a:pt x="8188" y="1902"/>
                  </a:cubicBezTo>
                  <a:cubicBezTo>
                    <a:pt x="8188" y="1902"/>
                    <a:pt x="8188" y="1902"/>
                    <a:pt x="8188" y="1902"/>
                  </a:cubicBezTo>
                  <a:close/>
                  <a:moveTo>
                    <a:pt x="10542" y="1744"/>
                  </a:moveTo>
                  <a:cubicBezTo>
                    <a:pt x="10571" y="1504"/>
                    <a:pt x="10683" y="1290"/>
                    <a:pt x="10859" y="1142"/>
                  </a:cubicBezTo>
                  <a:cubicBezTo>
                    <a:pt x="11223" y="836"/>
                    <a:pt x="11747" y="910"/>
                    <a:pt x="12028" y="1306"/>
                  </a:cubicBezTo>
                  <a:lnTo>
                    <a:pt x="13580" y="3501"/>
                  </a:lnTo>
                  <a:cubicBezTo>
                    <a:pt x="13222" y="3550"/>
                    <a:pt x="12889" y="3720"/>
                    <a:pt x="12621" y="3995"/>
                  </a:cubicBezTo>
                  <a:lnTo>
                    <a:pt x="12163" y="4468"/>
                  </a:lnTo>
                  <a:lnTo>
                    <a:pt x="10709" y="2415"/>
                  </a:lnTo>
                  <a:cubicBezTo>
                    <a:pt x="10709" y="2414"/>
                    <a:pt x="10708" y="2414"/>
                    <a:pt x="10708" y="2414"/>
                  </a:cubicBezTo>
                  <a:cubicBezTo>
                    <a:pt x="10572" y="2222"/>
                    <a:pt x="10513" y="1984"/>
                    <a:pt x="10542" y="1744"/>
                  </a:cubicBezTo>
                  <a:cubicBezTo>
                    <a:pt x="10542" y="1744"/>
                    <a:pt x="10542" y="1744"/>
                    <a:pt x="10542" y="1744"/>
                  </a:cubicBezTo>
                  <a:close/>
                  <a:moveTo>
                    <a:pt x="17403" y="4742"/>
                  </a:moveTo>
                  <a:cubicBezTo>
                    <a:pt x="17403" y="4242"/>
                    <a:pt x="17776" y="3834"/>
                    <a:pt x="18235" y="3834"/>
                  </a:cubicBezTo>
                  <a:lnTo>
                    <a:pt x="18236" y="3834"/>
                  </a:lnTo>
                  <a:cubicBezTo>
                    <a:pt x="18695" y="3834"/>
                    <a:pt x="19068" y="4240"/>
                    <a:pt x="19068" y="4741"/>
                  </a:cubicBezTo>
                  <a:lnTo>
                    <a:pt x="19082" y="13240"/>
                  </a:lnTo>
                  <a:cubicBezTo>
                    <a:pt x="19017" y="14729"/>
                    <a:pt x="18360" y="16102"/>
                    <a:pt x="17278" y="17012"/>
                  </a:cubicBezTo>
                  <a:cubicBezTo>
                    <a:pt x="17205" y="17073"/>
                    <a:pt x="17130" y="17131"/>
                    <a:pt x="17054" y="17188"/>
                  </a:cubicBezTo>
                  <a:cubicBezTo>
                    <a:pt x="17057" y="17097"/>
                    <a:pt x="17055" y="17006"/>
                    <a:pt x="17046" y="16913"/>
                  </a:cubicBezTo>
                  <a:cubicBezTo>
                    <a:pt x="16951" y="15893"/>
                    <a:pt x="16111" y="15147"/>
                    <a:pt x="15173" y="15251"/>
                  </a:cubicBezTo>
                  <a:lnTo>
                    <a:pt x="13927" y="15391"/>
                  </a:lnTo>
                  <a:lnTo>
                    <a:pt x="18461" y="10721"/>
                  </a:lnTo>
                  <a:cubicBezTo>
                    <a:pt x="19145" y="10016"/>
                    <a:pt x="19176" y="8836"/>
                    <a:pt x="18528" y="8090"/>
                  </a:cubicBezTo>
                  <a:cubicBezTo>
                    <a:pt x="18308" y="7837"/>
                    <a:pt x="18037" y="7666"/>
                    <a:pt x="17749" y="7578"/>
                  </a:cubicBezTo>
                  <a:cubicBezTo>
                    <a:pt x="18177" y="6873"/>
                    <a:pt x="18122" y="5913"/>
                    <a:pt x="17565" y="5272"/>
                  </a:cubicBezTo>
                  <a:cubicBezTo>
                    <a:pt x="17514" y="5214"/>
                    <a:pt x="17459" y="5160"/>
                    <a:pt x="17404" y="5110"/>
                  </a:cubicBezTo>
                  <a:cubicBezTo>
                    <a:pt x="17404" y="5110"/>
                    <a:pt x="17403" y="4742"/>
                    <a:pt x="17403" y="4742"/>
                  </a:cubicBezTo>
                  <a:close/>
                  <a:moveTo>
                    <a:pt x="21442" y="16251"/>
                  </a:moveTo>
                  <a:lnTo>
                    <a:pt x="19878" y="14048"/>
                  </a:lnTo>
                  <a:cubicBezTo>
                    <a:pt x="19919" y="13793"/>
                    <a:pt x="19946" y="13534"/>
                    <a:pt x="19957" y="13272"/>
                  </a:cubicBezTo>
                  <a:cubicBezTo>
                    <a:pt x="19958" y="13265"/>
                    <a:pt x="19958" y="13257"/>
                    <a:pt x="19958" y="13250"/>
                  </a:cubicBezTo>
                  <a:lnTo>
                    <a:pt x="19944" y="4739"/>
                  </a:lnTo>
                  <a:cubicBezTo>
                    <a:pt x="19944" y="3714"/>
                    <a:pt x="19177" y="2880"/>
                    <a:pt x="18236" y="2880"/>
                  </a:cubicBezTo>
                  <a:lnTo>
                    <a:pt x="18235" y="2880"/>
                  </a:lnTo>
                  <a:cubicBezTo>
                    <a:pt x="17304" y="2881"/>
                    <a:pt x="16547" y="3696"/>
                    <a:pt x="16529" y="4705"/>
                  </a:cubicBezTo>
                  <a:cubicBezTo>
                    <a:pt x="16228" y="4666"/>
                    <a:pt x="15920" y="4712"/>
                    <a:pt x="15639" y="4847"/>
                  </a:cubicBezTo>
                  <a:lnTo>
                    <a:pt x="12721" y="724"/>
                  </a:lnTo>
                  <a:cubicBezTo>
                    <a:pt x="12146" y="-89"/>
                    <a:pt x="11071" y="-240"/>
                    <a:pt x="10325" y="386"/>
                  </a:cubicBezTo>
                  <a:cubicBezTo>
                    <a:pt x="10076" y="595"/>
                    <a:pt x="9889" y="868"/>
                    <a:pt x="9777" y="1178"/>
                  </a:cubicBezTo>
                  <a:cubicBezTo>
                    <a:pt x="9533" y="960"/>
                    <a:pt x="9237" y="819"/>
                    <a:pt x="8916" y="775"/>
                  </a:cubicBezTo>
                  <a:cubicBezTo>
                    <a:pt x="8464" y="711"/>
                    <a:pt x="8016" y="842"/>
                    <a:pt x="7654" y="1146"/>
                  </a:cubicBezTo>
                  <a:cubicBezTo>
                    <a:pt x="7014" y="1684"/>
                    <a:pt x="6821" y="2623"/>
                    <a:pt x="7144" y="3393"/>
                  </a:cubicBezTo>
                  <a:cubicBezTo>
                    <a:pt x="6846" y="3430"/>
                    <a:pt x="6554" y="3553"/>
                    <a:pt x="6301" y="3766"/>
                  </a:cubicBezTo>
                  <a:cubicBezTo>
                    <a:pt x="5554" y="4393"/>
                    <a:pt x="5415" y="5563"/>
                    <a:pt x="5991" y="6376"/>
                  </a:cubicBezTo>
                  <a:lnTo>
                    <a:pt x="6252" y="6747"/>
                  </a:lnTo>
                  <a:lnTo>
                    <a:pt x="3624" y="9454"/>
                  </a:lnTo>
                  <a:cubicBezTo>
                    <a:pt x="2584" y="10526"/>
                    <a:pt x="1978" y="11958"/>
                    <a:pt x="1905" y="13506"/>
                  </a:cubicBezTo>
                  <a:lnTo>
                    <a:pt x="162" y="15035"/>
                  </a:lnTo>
                  <a:cubicBezTo>
                    <a:pt x="-25" y="15200"/>
                    <a:pt x="-55" y="15499"/>
                    <a:pt x="96" y="15704"/>
                  </a:cubicBezTo>
                  <a:lnTo>
                    <a:pt x="4122" y="21181"/>
                  </a:lnTo>
                  <a:cubicBezTo>
                    <a:pt x="4209" y="21298"/>
                    <a:pt x="4336" y="21360"/>
                    <a:pt x="4464" y="21360"/>
                  </a:cubicBezTo>
                  <a:cubicBezTo>
                    <a:pt x="4559" y="21360"/>
                    <a:pt x="4656" y="21326"/>
                    <a:pt x="4736" y="21257"/>
                  </a:cubicBezTo>
                  <a:lnTo>
                    <a:pt x="6484" y="19749"/>
                  </a:lnTo>
                  <a:cubicBezTo>
                    <a:pt x="6894" y="19825"/>
                    <a:pt x="7311" y="19851"/>
                    <a:pt x="7728" y="19826"/>
                  </a:cubicBezTo>
                  <a:cubicBezTo>
                    <a:pt x="7735" y="19825"/>
                    <a:pt x="7742" y="19825"/>
                    <a:pt x="7748" y="19824"/>
                  </a:cubicBezTo>
                  <a:lnTo>
                    <a:pt x="14219" y="19099"/>
                  </a:lnTo>
                  <a:lnTo>
                    <a:pt x="15648" y="21119"/>
                  </a:lnTo>
                  <a:cubicBezTo>
                    <a:pt x="15719" y="21218"/>
                    <a:pt x="15823" y="21283"/>
                    <a:pt x="15938" y="21300"/>
                  </a:cubicBezTo>
                  <a:cubicBezTo>
                    <a:pt x="15957" y="21303"/>
                    <a:pt x="15976" y="21304"/>
                    <a:pt x="15995" y="21304"/>
                  </a:cubicBezTo>
                  <a:cubicBezTo>
                    <a:pt x="16091" y="21304"/>
                    <a:pt x="16185" y="21270"/>
                    <a:pt x="16262" y="21205"/>
                  </a:cubicBezTo>
                  <a:lnTo>
                    <a:pt x="21363" y="16921"/>
                  </a:lnTo>
                  <a:cubicBezTo>
                    <a:pt x="21455" y="16844"/>
                    <a:pt x="21515" y="16730"/>
                    <a:pt x="21530" y="16604"/>
                  </a:cubicBezTo>
                  <a:cubicBezTo>
                    <a:pt x="21545" y="16479"/>
                    <a:pt x="21513" y="16351"/>
                    <a:pt x="21442" y="16251"/>
                  </a:cubicBezTo>
                  <a:cubicBezTo>
                    <a:pt x="21442" y="16251"/>
                    <a:pt x="21442" y="16251"/>
                    <a:pt x="21442" y="16251"/>
                  </a:cubicBezTo>
                  <a:close/>
                </a:path>
              </a:pathLst>
            </a:custGeom>
            <a:solidFill>
              <a:schemeClr val="accent5"/>
            </a:solidFill>
            <a:ln w="12700">
              <a:miter lim="400000"/>
            </a:ln>
          </p:spPr>
          <p:txBody>
            <a:bodyPr lIns="38100" tIns="38100" rIns="38100" bIns="38100" anchor="ctr"/>
            <a:lstStyle/>
            <a:p>
              <a:pPr defTabSz="4571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latin typeface="Calibri"/>
                <a:ea typeface="Calibri"/>
                <a:cs typeface="Calibri"/>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1252" y="7059449"/>
            <a:ext cx="2686050" cy="1219200"/>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0792" y="904697"/>
            <a:ext cx="19733208" cy="1131656"/>
          </a:xfrm>
        </p:spPr>
        <p:txBody>
          <a:bodyPr>
            <a:noAutofit/>
          </a:bodyPr>
          <a:lstStyle/>
          <a:p>
            <a:r>
              <a:rPr lang="vi-VN" sz="5300" dirty="0">
                <a:solidFill>
                  <a:srgbClr val="CA3427"/>
                </a:solidFill>
              </a:rPr>
              <a:t>QUẢN LÝ VÀ TRUYỀN THÔNG MXH CHO TỪNG DỰ ÁN MỚI</a:t>
            </a:r>
            <a:r>
              <a:rPr lang="en-US" sz="5300" dirty="0">
                <a:solidFill>
                  <a:srgbClr val="CA3427"/>
                </a:solidFill>
              </a:rPr>
              <a:t/>
            </a:r>
            <a:br>
              <a:rPr lang="en-US" sz="5300" dirty="0">
                <a:solidFill>
                  <a:srgbClr val="CA3427"/>
                </a:solidFill>
              </a:rPr>
            </a:br>
            <a:endParaRPr lang="en-US" sz="5300" dirty="0">
              <a:solidFill>
                <a:srgbClr val="CA3427"/>
              </a:solidFill>
            </a:endParaRPr>
          </a:p>
        </p:txBody>
      </p:sp>
      <p:sp>
        <p:nvSpPr>
          <p:cNvPr id="3" name="Rectangle 2"/>
          <p:cNvSpPr/>
          <p:nvPr/>
        </p:nvSpPr>
        <p:spPr>
          <a:xfrm>
            <a:off x="16076428" y="2743208"/>
            <a:ext cx="7974419" cy="7729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cs typeface="Arial" panose="020B0604020202020204" pitchFamily="34" charset="0"/>
              </a:rPr>
              <a:t>THIẾT LẬP BQL</a:t>
            </a:r>
            <a:endParaRPr lang="en-US" sz="4000" b="1" dirty="0"/>
          </a:p>
        </p:txBody>
      </p:sp>
      <p:sp>
        <p:nvSpPr>
          <p:cNvPr id="4" name="Rectangle 3"/>
          <p:cNvSpPr/>
          <p:nvPr/>
        </p:nvSpPr>
        <p:spPr>
          <a:xfrm>
            <a:off x="7570381" y="2739491"/>
            <a:ext cx="8335926" cy="7729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cs typeface="Arial" panose="020B0604020202020204" pitchFamily="34" charset="0"/>
              </a:rPr>
              <a:t>BÀN GIAO CĂN HỘ</a:t>
            </a:r>
            <a:endParaRPr lang="en-US" sz="4000" b="1" dirty="0"/>
          </a:p>
        </p:txBody>
      </p:sp>
      <p:sp>
        <p:nvSpPr>
          <p:cNvPr id="5" name="Rectangle 4"/>
          <p:cNvSpPr/>
          <p:nvPr/>
        </p:nvSpPr>
        <p:spPr>
          <a:xfrm>
            <a:off x="191386" y="2743199"/>
            <a:ext cx="7187608" cy="7729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t>MỞ BÁN</a:t>
            </a:r>
            <a:endParaRPr lang="en-US" sz="4000" b="1" dirty="0"/>
          </a:p>
        </p:txBody>
      </p:sp>
      <p:sp>
        <p:nvSpPr>
          <p:cNvPr id="6" name="Rectangle 5"/>
          <p:cNvSpPr/>
          <p:nvPr/>
        </p:nvSpPr>
        <p:spPr>
          <a:xfrm>
            <a:off x="191386" y="3657606"/>
            <a:ext cx="7187608" cy="13788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vi-VN" sz="3000" dirty="0">
                <a:latin typeface="Arial" panose="020B0604020202020204" pitchFamily="34" charset="0"/>
                <a:cs typeface="Arial" panose="020B0604020202020204" pitchFamily="34" charset="0"/>
              </a:rPr>
              <a:t>Thiết lập fanpage để tiếp thị và chào bán dự án</a:t>
            </a:r>
            <a:endParaRPr lang="en-US" sz="3000" dirty="0">
              <a:latin typeface="Open Sans" panose="020B0606030504020204"/>
            </a:endParaRPr>
          </a:p>
        </p:txBody>
      </p:sp>
      <p:sp>
        <p:nvSpPr>
          <p:cNvPr id="7" name="Rectangle 6"/>
          <p:cNvSpPr/>
          <p:nvPr/>
        </p:nvSpPr>
        <p:spPr>
          <a:xfrm>
            <a:off x="191387" y="5231223"/>
            <a:ext cx="7187608" cy="5422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vi-VN" sz="2800" dirty="0">
                <a:latin typeface="Arial" panose="020B0604020202020204" pitchFamily="34" charset="0"/>
                <a:cs typeface="Arial" panose="020B0604020202020204" pitchFamily="34" charset="0"/>
              </a:rPr>
              <a:t>Thiết lập nhóm cư dân </a:t>
            </a:r>
            <a:r>
              <a:rPr lang="vi-VN" sz="2800" dirty="0">
                <a:cs typeface="Arial" panose="020B0604020202020204" pitchFamily="34" charset="0"/>
              </a:rPr>
              <a:t>không chính thức </a:t>
            </a:r>
            <a:r>
              <a:rPr lang="vi-VN" sz="2800" dirty="0">
                <a:latin typeface="Arial" panose="020B0604020202020204" pitchFamily="34" charset="0"/>
                <a:cs typeface="Arial" panose="020B0604020202020204" pitchFamily="34" charset="0"/>
              </a:rPr>
              <a:t>(với danh nghĩa do cư dân lập nhưng CĐT đứng sau)</a:t>
            </a:r>
          </a:p>
          <a:p>
            <a:pPr marL="214313" indent="-214313" algn="l">
              <a:buFont typeface="Wingdings" panose="05000000000000000000" pitchFamily="2" charset="2"/>
              <a:buChar char="§"/>
            </a:pPr>
            <a:r>
              <a:rPr lang="vi-VN" sz="3000" dirty="0">
                <a:cs typeface="Arial" panose="020B0604020202020204" pitchFamily="34" charset="0"/>
              </a:rPr>
              <a:t>Tạo môi trường để khách hàng tiềm năng và khách hàng trao đổi, giải đáp thắc mắc nhằm tránh lan ra ngoài</a:t>
            </a:r>
          </a:p>
          <a:p>
            <a:pPr marL="214313" indent="-214313" algn="l">
              <a:buFont typeface="Wingdings" panose="05000000000000000000" pitchFamily="2" charset="2"/>
              <a:buChar char="§"/>
            </a:pPr>
            <a:r>
              <a:rPr lang="vi-VN" sz="3000" dirty="0">
                <a:cs typeface="Arial" panose="020B0604020202020204" pitchFamily="34" charset="0"/>
              </a:rPr>
              <a:t>Tạo nơi để CĐT với tư cách là 1 thành viên có thể cung cấp thông tin và giải đáp thắc mắc cho khách hàng</a:t>
            </a:r>
          </a:p>
          <a:p>
            <a:pPr marL="214313" indent="-214313" algn="l">
              <a:buFont typeface="Wingdings" panose="05000000000000000000" pitchFamily="2" charset="2"/>
              <a:buChar char="§"/>
            </a:pPr>
            <a:r>
              <a:rPr lang="vi-VN" sz="3000" dirty="0">
                <a:cs typeface="Arial" panose="020B0604020202020204" pitchFamily="34" charset="0"/>
              </a:rPr>
              <a:t>Lắng nghe, lường trước, và quản lý các rủi ro &amp; tiêu cực từ khách hàng</a:t>
            </a:r>
            <a:endParaRPr lang="en-US" sz="3000" dirty="0">
              <a:latin typeface="Open Sans" panose="020B0606030504020204"/>
            </a:endParaRPr>
          </a:p>
        </p:txBody>
      </p:sp>
      <p:sp>
        <p:nvSpPr>
          <p:cNvPr id="8" name="Rectangle 7"/>
          <p:cNvSpPr/>
          <p:nvPr/>
        </p:nvSpPr>
        <p:spPr>
          <a:xfrm>
            <a:off x="7570381" y="3657606"/>
            <a:ext cx="8335926" cy="6996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vi-VN" sz="2800" dirty="0">
                <a:latin typeface="Arial" panose="020B0604020202020204" pitchFamily="34" charset="0"/>
                <a:cs typeface="Arial" panose="020B0604020202020204" pitchFamily="34" charset="0"/>
              </a:rPr>
              <a:t>Thiết lập nhóm cư dân </a:t>
            </a:r>
            <a:r>
              <a:rPr lang="vi-VN" sz="2800" dirty="0">
                <a:cs typeface="Arial" panose="020B0604020202020204" pitchFamily="34" charset="0"/>
              </a:rPr>
              <a:t>chính thức do Chủ Đầu Tư và công ty Quản Lý vận hành</a:t>
            </a:r>
            <a:endParaRPr lang="vi-VN" sz="2800" dirty="0">
              <a:latin typeface="Arial" panose="020B0604020202020204" pitchFamily="34" charset="0"/>
              <a:cs typeface="Arial" panose="020B0604020202020204" pitchFamily="34" charset="0"/>
            </a:endParaRPr>
          </a:p>
          <a:p>
            <a:pPr marL="214313" indent="-214313" algn="l">
              <a:buFont typeface="Wingdings" panose="05000000000000000000" pitchFamily="2" charset="2"/>
              <a:buChar char="§"/>
            </a:pPr>
            <a:r>
              <a:rPr lang="vi-VN" sz="3000" dirty="0">
                <a:cs typeface="Arial" panose="020B0604020202020204" pitchFamily="34" charset="0"/>
              </a:rPr>
              <a:t>Tạo môi trường chính thức để CĐT, công ty Quản Lý, đơn vị Xây Dựng giao tiếp và giải quyết các vấn đề của khách hàng, vốn tăng cao khi nhận nhà</a:t>
            </a:r>
          </a:p>
          <a:p>
            <a:pPr marL="214313" indent="-214313" algn="l">
              <a:buFont typeface="Wingdings" panose="05000000000000000000" pitchFamily="2" charset="2"/>
              <a:buChar char="§"/>
            </a:pPr>
            <a:r>
              <a:rPr lang="vi-VN" sz="3000" dirty="0">
                <a:cs typeface="Arial" panose="020B0604020202020204" pitchFamily="34" charset="0"/>
              </a:rPr>
              <a:t>Cung cấp các thông báo chính thức về việc sinh hoạt và vận hành trong dự án</a:t>
            </a:r>
          </a:p>
          <a:p>
            <a:pPr marL="214313" indent="-214313" algn="l">
              <a:buFont typeface="Wingdings" panose="05000000000000000000" pitchFamily="2" charset="2"/>
              <a:buChar char="§"/>
            </a:pPr>
            <a:r>
              <a:rPr lang="vi-VN" sz="3000" dirty="0">
                <a:cs typeface="Arial" panose="020B0604020202020204" pitchFamily="34" charset="0"/>
              </a:rPr>
              <a:t>Lắng nghe, lường trước, và quản lý các rủi ro &amp; tiêu cực từ khách hàng</a:t>
            </a:r>
          </a:p>
          <a:p>
            <a:pPr marL="214313" indent="-214313" algn="l">
              <a:buFont typeface="Wingdings" panose="05000000000000000000" pitchFamily="2" charset="2"/>
              <a:buChar char="§"/>
            </a:pPr>
            <a:r>
              <a:rPr lang="vi-VN" sz="3000" dirty="0">
                <a:cs typeface="Arial" panose="020B0604020202020204" pitchFamily="34" charset="0"/>
              </a:rPr>
              <a:t>Thiết lập các hoạt động sinh hoạt cư dân ban đầu (như các sự kiện, các cuộc thi, phong trào cư dân, </a:t>
            </a:r>
            <a:r>
              <a:rPr lang="vi-VN" sz="3000" dirty="0" smtClean="0">
                <a:cs typeface="Arial" panose="020B0604020202020204" pitchFamily="34" charset="0"/>
              </a:rPr>
              <a:t>...)</a:t>
            </a:r>
            <a:endParaRPr lang="en-US" sz="3000" dirty="0"/>
          </a:p>
        </p:txBody>
      </p:sp>
      <p:sp>
        <p:nvSpPr>
          <p:cNvPr id="9" name="Rectangle 8"/>
          <p:cNvSpPr/>
          <p:nvPr/>
        </p:nvSpPr>
        <p:spPr>
          <a:xfrm>
            <a:off x="16076429" y="3657606"/>
            <a:ext cx="7974418" cy="6996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14313" indent="-214313" algn="l">
              <a:buFont typeface="Wingdings" panose="05000000000000000000" pitchFamily="2" charset="2"/>
              <a:buChar char="§"/>
            </a:pPr>
            <a:r>
              <a:rPr lang="vi-VN" sz="2800" dirty="0">
                <a:cs typeface="Arial" panose="020B0604020202020204" pitchFamily="34" charset="0"/>
              </a:rPr>
              <a:t>Chuyển giao quyền quản lý nhóm cư dân chính thức cho Ban Quản Lý do cư dân bầu lên</a:t>
            </a:r>
          </a:p>
          <a:p>
            <a:pPr marL="214313" indent="-214313" algn="l">
              <a:buFont typeface="Wingdings" panose="05000000000000000000" pitchFamily="2" charset="2"/>
              <a:buChar char="§"/>
            </a:pPr>
            <a:r>
              <a:rPr lang="vi-VN" sz="2800" dirty="0">
                <a:cs typeface="Arial" panose="020B0604020202020204" pitchFamily="34" charset="0"/>
              </a:rPr>
              <a:t>Tiếp tục thiết lập và duy trì các hoạt động lâu dài và đăng tải thông tin trên 2 kênh group cư dân chính thức và không chính thức </a:t>
            </a:r>
          </a:p>
        </p:txBody>
      </p:sp>
      <p:sp>
        <p:nvSpPr>
          <p:cNvPr id="10" name="Rectangle 9"/>
          <p:cNvSpPr/>
          <p:nvPr/>
        </p:nvSpPr>
        <p:spPr>
          <a:xfrm>
            <a:off x="191386" y="10866681"/>
            <a:ext cx="23859461" cy="13438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dirty="0"/>
              <a:t>Thiết lập gói retainer lắng nghe liên tục và quản lý cộng đồng và phòng chống rũi ro &amp; quản lý tiêu cực (Crisis Management) cho toàn dự án trên các kênh MXH (facebook, diễn đàn, tin tức online, ...)</a:t>
            </a:r>
            <a:endParaRPr lang="en-US" sz="2800" b="1" dirty="0"/>
          </a:p>
        </p:txBody>
      </p:sp>
      <p:sp>
        <p:nvSpPr>
          <p:cNvPr id="11" name="Shape 3126"/>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3</a:t>
            </a:fld>
            <a:endParaRPr dirty="0"/>
          </a:p>
        </p:txBody>
      </p:sp>
    </p:spTree>
    <p:extLst>
      <p:ext uri="{BB962C8B-B14F-4D97-AF65-F5344CB8AC3E}">
        <p14:creationId xmlns:p14="http://schemas.microsoft.com/office/powerpoint/2010/main" val="29979669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5" name="Shape 3125"/>
          <p:cNvSpPr>
            <a:spLocks noGrp="1"/>
          </p:cNvSpPr>
          <p:nvPr>
            <p:ph type="title"/>
          </p:nvPr>
        </p:nvSpPr>
        <p:spPr>
          <a:prstGeom prst="rect">
            <a:avLst/>
          </a:prstGeom>
        </p:spPr>
        <p:txBody>
          <a:bodyPr>
            <a:normAutofit/>
          </a:bodyPr>
          <a:lstStyle/>
          <a:p>
            <a:r>
              <a:rPr lang="en-US" sz="6600" dirty="0">
                <a:solidFill>
                  <a:srgbClr val="CA3427"/>
                </a:solidFill>
                <a:cs typeface="Open Sans" panose="020B0604020202020204" charset="0"/>
              </a:rPr>
              <a:t>CRISES</a:t>
            </a:r>
            <a:r>
              <a:rPr lang="vi-VN" sz="6600" dirty="0">
                <a:solidFill>
                  <a:srgbClr val="CA3427"/>
                </a:solidFill>
                <a:cs typeface="Open Sans" panose="020B0604020202020204" charset="0"/>
              </a:rPr>
              <a:t> RISE FAST</a:t>
            </a:r>
            <a:r>
              <a:rPr lang="en-US" sz="6600" dirty="0">
                <a:solidFill>
                  <a:srgbClr val="CA3427"/>
                </a:solidFill>
                <a:cs typeface="Open Sans" panose="020B0604020202020204" charset="0"/>
              </a:rPr>
              <a:t> GLOBALLY</a:t>
            </a:r>
          </a:p>
        </p:txBody>
      </p:sp>
      <p:sp>
        <p:nvSpPr>
          <p:cNvPr id="3126" name="Shape 3126"/>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4</a:t>
            </a:fld>
            <a:endParaRPr dirty="0"/>
          </a:p>
        </p:txBody>
      </p:sp>
      <p:sp>
        <p:nvSpPr>
          <p:cNvPr id="3128" name="Shape 3128"/>
          <p:cNvSpPr/>
          <p:nvPr/>
        </p:nvSpPr>
        <p:spPr>
          <a:xfrm>
            <a:off x="4680347" y="3363531"/>
            <a:ext cx="16905893" cy="718143"/>
          </a:xfrm>
          <a:prstGeom prst="rect">
            <a:avLst/>
          </a:prstGeom>
          <a:ln w="12700">
            <a:miter lim="400000"/>
          </a:ln>
          <a:extLst>
            <a:ext uri="{C572A759-6A51-4108-AA02-DFA0A04FC94B}">
              <ma14:wrappingTextBoxFlag xmlns:ma14="http://schemas.microsoft.com/office/mac/drawingml/2011/main" xmlns="" val="1"/>
            </a:ext>
          </a:extLst>
        </p:spPr>
        <p:txBody>
          <a:bodyPr lIns="50799" tIns="50799" rIns="50799" bIns="50799">
            <a:spAutoFit/>
          </a:bodyPr>
          <a:lstStyle/>
          <a:p>
            <a:pPr algn="l">
              <a:defRPr sz="3000" b="1">
                <a:solidFill>
                  <a:srgbClr val="0098E6"/>
                </a:solidFill>
                <a:latin typeface="Helvetica"/>
                <a:ea typeface="Helvetica"/>
                <a:cs typeface="Helvetica"/>
                <a:sym typeface="Helvetica"/>
              </a:defRPr>
            </a:pPr>
            <a:endParaRPr sz="4000" dirty="0">
              <a:solidFill>
                <a:schemeClr val="accent2"/>
              </a:solidFill>
              <a:latin typeface="+mj-lt"/>
              <a:ea typeface="Calibri"/>
              <a:cs typeface="Lato Black"/>
            </a:endParaRPr>
          </a:p>
        </p:txBody>
      </p:sp>
      <p:sp>
        <p:nvSpPr>
          <p:cNvPr id="6" name="Rectangle 5"/>
          <p:cNvSpPr/>
          <p:nvPr/>
        </p:nvSpPr>
        <p:spPr>
          <a:xfrm>
            <a:off x="510363" y="4147902"/>
            <a:ext cx="8782492" cy="5931761"/>
          </a:xfrm>
          <a:prstGeom prst="rect">
            <a:avLst/>
          </a:prstGeom>
          <a:solidFill>
            <a:srgbClr val="B63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6400" dirty="0">
                <a:latin typeface="Arial" panose="020B0604020202020204" pitchFamily="34" charset="0"/>
                <a:cs typeface="Arial" panose="020B0604020202020204" pitchFamily="34" charset="0"/>
              </a:rPr>
              <a:t>The quantity of social crises increased </a:t>
            </a:r>
            <a:r>
              <a:rPr lang="en-US" sz="6400" dirty="0" smtClean="0">
                <a:latin typeface="Arial" panose="020B0604020202020204" pitchFamily="34" charset="0"/>
                <a:cs typeface="Arial" panose="020B0604020202020204" pitchFamily="34" charset="0"/>
              </a:rPr>
              <a:t>by</a:t>
            </a:r>
          </a:p>
          <a:p>
            <a:pPr algn="l"/>
            <a:r>
              <a:rPr lang="en-US" sz="9000" b="1" dirty="0" smtClean="0">
                <a:latin typeface="Arial" panose="020B0604020202020204" pitchFamily="34" charset="0"/>
                <a:cs typeface="Arial" panose="020B0604020202020204" pitchFamily="34" charset="0"/>
              </a:rPr>
              <a:t>10 times</a:t>
            </a:r>
          </a:p>
          <a:p>
            <a:pPr algn="l"/>
            <a:r>
              <a:rPr lang="en-US" sz="6400" dirty="0" smtClean="0">
                <a:latin typeface="Arial" panose="020B0604020202020204" pitchFamily="34" charset="0"/>
                <a:cs typeface="Arial" panose="020B0604020202020204" pitchFamily="34" charset="0"/>
              </a:rPr>
              <a:t>from </a:t>
            </a:r>
            <a:r>
              <a:rPr lang="en-US" sz="6400" dirty="0">
                <a:latin typeface="Arial" panose="020B0604020202020204" pitchFamily="34" charset="0"/>
                <a:cs typeface="Arial" panose="020B0604020202020204" pitchFamily="34" charset="0"/>
              </a:rPr>
              <a:t>2001 to </a:t>
            </a:r>
            <a:r>
              <a:rPr lang="en-US" sz="6400" dirty="0" smtClean="0">
                <a:latin typeface="Arial" panose="020B0604020202020204" pitchFamily="34" charset="0"/>
                <a:cs typeface="Arial" panose="020B0604020202020204" pitchFamily="34" charset="0"/>
              </a:rPr>
              <a:t>2011</a:t>
            </a:r>
          </a:p>
          <a:p>
            <a:endParaRPr lang="en-US" sz="1000" dirty="0" smtClean="0">
              <a:latin typeface="Arial" panose="020B0604020202020204" pitchFamily="34" charset="0"/>
              <a:cs typeface="Arial" panose="020B0604020202020204" pitchFamily="34" charset="0"/>
            </a:endParaRPr>
          </a:p>
          <a:p>
            <a:pPr algn="r"/>
            <a:r>
              <a:rPr lang="en-US" sz="4000" i="1" dirty="0" smtClean="0">
                <a:latin typeface="Arial" panose="020B0604020202020204" pitchFamily="34" charset="0"/>
                <a:cs typeface="Arial" panose="020B0604020202020204" pitchFamily="34" charset="0"/>
              </a:rPr>
              <a:t>Source: Altimeter, Social Business Readiness, August 2011</a:t>
            </a:r>
            <a:endParaRPr lang="en-US" sz="4000" i="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576" y="3807533"/>
            <a:ext cx="13488498" cy="7308582"/>
          </a:xfrm>
          <a:prstGeom prst="rect">
            <a:avLst/>
          </a:prstGeom>
        </p:spPr>
      </p:pic>
    </p:spTree>
    <p:extLst>
      <p:ext uri="{BB962C8B-B14F-4D97-AF65-F5344CB8AC3E}">
        <p14:creationId xmlns:p14="http://schemas.microsoft.com/office/powerpoint/2010/main" val="141275410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title"/>
          </p:nvPr>
        </p:nvSpPr>
        <p:spPr/>
        <p:txBody>
          <a:bodyPr>
            <a:normAutofit/>
          </a:bodyPr>
          <a:lstStyle/>
          <a:p>
            <a:r>
              <a:rPr lang="en-US" sz="6600" dirty="0">
                <a:solidFill>
                  <a:srgbClr val="CA3427"/>
                </a:solidFill>
                <a:cs typeface="Open Sans" panose="020B0604020202020204" charset="0"/>
              </a:rPr>
              <a:t>IT IS EVEN MUCH FASTER IN </a:t>
            </a:r>
            <a:r>
              <a:rPr lang="en-US" sz="6600" dirty="0" smtClean="0">
                <a:solidFill>
                  <a:srgbClr val="CA3427"/>
                </a:solidFill>
                <a:cs typeface="Open Sans" panose="020B0604020202020204" charset="0"/>
              </a:rPr>
              <a:t>VIETNAM</a:t>
            </a:r>
            <a:endParaRPr lang="en-US" sz="6600" dirty="0">
              <a:solidFill>
                <a:srgbClr val="CA3427"/>
              </a:solidFill>
              <a:cs typeface="Open Sans" panose="020B0604020202020204" charset="0"/>
            </a:endParaRPr>
          </a:p>
        </p:txBody>
      </p:sp>
      <p:sp>
        <p:nvSpPr>
          <p:cNvPr id="5"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5</a:t>
            </a:fld>
            <a:endParaRPr dirty="0"/>
          </a:p>
        </p:txBody>
      </p:sp>
      <p:sp>
        <p:nvSpPr>
          <p:cNvPr id="6" name="Rectangle 5"/>
          <p:cNvSpPr/>
          <p:nvPr/>
        </p:nvSpPr>
        <p:spPr>
          <a:xfrm>
            <a:off x="970493" y="2497152"/>
            <a:ext cx="15499536" cy="2791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34461" tIns="117231" rIns="234461" bIns="117231" rtlCol="0" anchor="t"/>
          <a:lstStyle/>
          <a:p>
            <a:r>
              <a:rPr lang="en-US" sz="5600" dirty="0">
                <a:solidFill>
                  <a:srgbClr val="0576BC"/>
                </a:solidFill>
                <a:latin typeface="Arial" panose="020B0604020202020204" pitchFamily="34" charset="0"/>
                <a:cs typeface="Arial" panose="020B0604020202020204" pitchFamily="34" charset="0"/>
              </a:rPr>
              <a:t>The quantity of social crises increased by</a:t>
            </a:r>
          </a:p>
          <a:p>
            <a:r>
              <a:rPr lang="en-US" sz="11800" b="1" dirty="0">
                <a:solidFill>
                  <a:srgbClr val="0576BC"/>
                </a:solidFill>
                <a:latin typeface="Arial" panose="020B0604020202020204" pitchFamily="34" charset="0"/>
                <a:cs typeface="Arial" panose="020B0604020202020204" pitchFamily="34" charset="0"/>
              </a:rPr>
              <a:t>1</a:t>
            </a:r>
            <a:r>
              <a:rPr lang="vi-VN" sz="11800" b="1" dirty="0">
                <a:solidFill>
                  <a:srgbClr val="0576BC"/>
                </a:solidFill>
                <a:latin typeface="Arial" panose="020B0604020202020204" pitchFamily="34" charset="0"/>
                <a:cs typeface="Arial" panose="020B0604020202020204" pitchFamily="34" charset="0"/>
              </a:rPr>
              <a:t>6</a:t>
            </a:r>
            <a:r>
              <a:rPr lang="en-US" sz="11800" b="1" dirty="0">
                <a:solidFill>
                  <a:srgbClr val="0576BC"/>
                </a:solidFill>
                <a:latin typeface="Arial" panose="020B0604020202020204" pitchFamily="34" charset="0"/>
                <a:cs typeface="Arial" panose="020B0604020202020204" pitchFamily="34" charset="0"/>
              </a:rPr>
              <a:t> times</a:t>
            </a:r>
            <a:r>
              <a:rPr lang="vi-VN" sz="11800" b="1" dirty="0">
                <a:solidFill>
                  <a:srgbClr val="0576BC"/>
                </a:solidFill>
                <a:latin typeface="Arial" panose="020B0604020202020204" pitchFamily="34" charset="0"/>
                <a:cs typeface="Arial" panose="020B0604020202020204" pitchFamily="34" charset="0"/>
              </a:rPr>
              <a:t> </a:t>
            </a:r>
            <a:r>
              <a:rPr lang="en-US" sz="5600" dirty="0">
                <a:solidFill>
                  <a:srgbClr val="0576BC"/>
                </a:solidFill>
                <a:latin typeface="Arial" panose="020B0604020202020204" pitchFamily="34" charset="0"/>
                <a:cs typeface="Arial" panose="020B0604020202020204" pitchFamily="34" charset="0"/>
              </a:rPr>
              <a:t>from 200</a:t>
            </a:r>
            <a:r>
              <a:rPr lang="vi-VN" sz="5600" dirty="0">
                <a:solidFill>
                  <a:srgbClr val="0576BC"/>
                </a:solidFill>
                <a:latin typeface="Arial" panose="020B0604020202020204" pitchFamily="34" charset="0"/>
                <a:cs typeface="Arial" panose="020B0604020202020204" pitchFamily="34" charset="0"/>
              </a:rPr>
              <a:t>5</a:t>
            </a:r>
            <a:r>
              <a:rPr lang="en-US" sz="5600" dirty="0">
                <a:solidFill>
                  <a:srgbClr val="0576BC"/>
                </a:solidFill>
                <a:latin typeface="Arial" panose="020B0604020202020204" pitchFamily="34" charset="0"/>
                <a:cs typeface="Arial" panose="020B0604020202020204" pitchFamily="34" charset="0"/>
              </a:rPr>
              <a:t> to 201</a:t>
            </a:r>
            <a:r>
              <a:rPr lang="vi-VN" sz="5600" dirty="0">
                <a:solidFill>
                  <a:srgbClr val="0576BC"/>
                </a:solidFill>
                <a:latin typeface="Arial" panose="020B0604020202020204" pitchFamily="34" charset="0"/>
                <a:cs typeface="Arial" panose="020B0604020202020204" pitchFamily="34" charset="0"/>
              </a:rPr>
              <a:t>6</a:t>
            </a:r>
            <a:endParaRPr lang="en-US" sz="5600" dirty="0">
              <a:solidFill>
                <a:srgbClr val="0576BC"/>
              </a:solidFill>
              <a:latin typeface="Arial" panose="020B0604020202020204" pitchFamily="34" charset="0"/>
              <a:cs typeface="Arial" panose="020B0604020202020204" pitchFamily="34" charset="0"/>
            </a:endParaRPr>
          </a:p>
          <a:p>
            <a:endParaRPr lang="en-US" sz="2600" dirty="0">
              <a:solidFill>
                <a:srgbClr val="0576BC"/>
              </a:solidFill>
              <a:latin typeface="Arial" panose="020B0604020202020204" pitchFamily="34" charset="0"/>
              <a:cs typeface="Arial" panose="020B0604020202020204" pitchFamily="34" charset="0"/>
            </a:endParaRPr>
          </a:p>
        </p:txBody>
      </p:sp>
      <p:sp>
        <p:nvSpPr>
          <p:cNvPr id="7" name="Right Arrow 6"/>
          <p:cNvSpPr/>
          <p:nvPr/>
        </p:nvSpPr>
        <p:spPr>
          <a:xfrm>
            <a:off x="1275869" y="10836753"/>
            <a:ext cx="21974960" cy="453175"/>
          </a:xfrm>
          <a:prstGeom prst="rightArrow">
            <a:avLst/>
          </a:prstGeom>
          <a:solidFill>
            <a:srgbClr val="B63F33"/>
          </a:solidFill>
          <a:ln w="25400" cap="flat" cmpd="sng" algn="ctr">
            <a:noFill/>
            <a:prstDash val="solid"/>
          </a:ln>
          <a:effectLst/>
        </p:spPr>
        <p:txBody>
          <a:bodyPr lIns="234461" tIns="117231" rIns="234461" bIns="117231" rtlCol="0" anchor="ctr"/>
          <a:lstStyle/>
          <a:p>
            <a:pPr defTabSz="2344613" fontAlgn="base" hangingPunct="1">
              <a:spcBef>
                <a:spcPct val="0"/>
              </a:spcBef>
              <a:spcAft>
                <a:spcPct val="0"/>
              </a:spcAft>
              <a:defRPr/>
            </a:pPr>
            <a:endParaRPr lang="en-US" sz="4600">
              <a:solidFill>
                <a:prstClr val="white"/>
              </a:solidFill>
              <a:latin typeface="Calibri"/>
            </a:endParaRPr>
          </a:p>
        </p:txBody>
      </p:sp>
      <p:sp>
        <p:nvSpPr>
          <p:cNvPr id="8" name="Content Placeholder 2"/>
          <p:cNvSpPr txBox="1">
            <a:spLocks/>
          </p:cNvSpPr>
          <p:nvPr/>
        </p:nvSpPr>
        <p:spPr>
          <a:xfrm>
            <a:off x="2138460" y="11157150"/>
            <a:ext cx="2179613" cy="976063"/>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en-US" sz="5100" b="1" dirty="0">
                <a:solidFill>
                  <a:srgbClr val="B63F33"/>
                </a:solidFill>
                <a:latin typeface="Arial" panose="020B0604020202020204" pitchFamily="34" charset="0"/>
                <a:ea typeface="Segoe UI" pitchFamily="34" charset="0"/>
                <a:cs typeface="Arial" panose="020B0604020202020204" pitchFamily="34" charset="0"/>
              </a:rPr>
              <a:t>2005</a:t>
            </a:r>
          </a:p>
        </p:txBody>
      </p:sp>
      <p:sp>
        <p:nvSpPr>
          <p:cNvPr id="9" name="Content Placeholder 2"/>
          <p:cNvSpPr txBox="1">
            <a:spLocks/>
          </p:cNvSpPr>
          <p:nvPr/>
        </p:nvSpPr>
        <p:spPr>
          <a:xfrm>
            <a:off x="5594911" y="11121305"/>
            <a:ext cx="2219917" cy="1011907"/>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en-US" sz="5100" b="1" dirty="0">
                <a:solidFill>
                  <a:srgbClr val="B63F33"/>
                </a:solidFill>
                <a:latin typeface="Arial" panose="020B0604020202020204" pitchFamily="34" charset="0"/>
                <a:ea typeface="Segoe UI" pitchFamily="34" charset="0"/>
                <a:cs typeface="Arial" panose="020B0604020202020204" pitchFamily="34" charset="0"/>
              </a:rPr>
              <a:t>2008</a:t>
            </a:r>
          </a:p>
        </p:txBody>
      </p:sp>
      <p:sp>
        <p:nvSpPr>
          <p:cNvPr id="10" name="Content Placeholder 2"/>
          <p:cNvSpPr txBox="1">
            <a:spLocks/>
          </p:cNvSpPr>
          <p:nvPr/>
        </p:nvSpPr>
        <p:spPr>
          <a:xfrm>
            <a:off x="9235327" y="11140896"/>
            <a:ext cx="2219917" cy="1011907"/>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en-US" sz="5100" b="1" dirty="0">
                <a:solidFill>
                  <a:srgbClr val="B63F33"/>
                </a:solidFill>
                <a:latin typeface="Arial" panose="020B0604020202020204" pitchFamily="34" charset="0"/>
                <a:ea typeface="Segoe UI" pitchFamily="34" charset="0"/>
                <a:cs typeface="Arial" panose="020B0604020202020204" pitchFamily="34" charset="0"/>
              </a:rPr>
              <a:t>2012</a:t>
            </a:r>
          </a:p>
        </p:txBody>
      </p:sp>
      <p:sp>
        <p:nvSpPr>
          <p:cNvPr id="11" name="Content Placeholder 2"/>
          <p:cNvSpPr txBox="1">
            <a:spLocks/>
          </p:cNvSpPr>
          <p:nvPr/>
        </p:nvSpPr>
        <p:spPr>
          <a:xfrm>
            <a:off x="12546052" y="11140047"/>
            <a:ext cx="2219917" cy="1011907"/>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en-US" sz="5100" b="1" dirty="0">
                <a:solidFill>
                  <a:srgbClr val="B63F33"/>
                </a:solidFill>
                <a:latin typeface="Arial" panose="020B0604020202020204" pitchFamily="34" charset="0"/>
                <a:ea typeface="Segoe UI" pitchFamily="34" charset="0"/>
                <a:cs typeface="Arial" panose="020B0604020202020204" pitchFamily="34" charset="0"/>
              </a:rPr>
              <a:t>2014</a:t>
            </a:r>
          </a:p>
        </p:txBody>
      </p:sp>
      <p:sp>
        <p:nvSpPr>
          <p:cNvPr id="12" name="Content Placeholder 2"/>
          <p:cNvSpPr txBox="1">
            <a:spLocks/>
          </p:cNvSpPr>
          <p:nvPr/>
        </p:nvSpPr>
        <p:spPr>
          <a:xfrm>
            <a:off x="16246116" y="11134020"/>
            <a:ext cx="2219917" cy="1011907"/>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en-US" sz="5100" b="1" dirty="0">
                <a:solidFill>
                  <a:srgbClr val="B63F33"/>
                </a:solidFill>
                <a:latin typeface="Arial" panose="020B0604020202020204" pitchFamily="34" charset="0"/>
                <a:ea typeface="Segoe UI" pitchFamily="34" charset="0"/>
                <a:cs typeface="Arial" panose="020B0604020202020204" pitchFamily="34" charset="0"/>
              </a:rPr>
              <a:t>2015</a:t>
            </a:r>
          </a:p>
        </p:txBody>
      </p:sp>
      <p:sp>
        <p:nvSpPr>
          <p:cNvPr id="13" name="Content Placeholder 2"/>
          <p:cNvSpPr txBox="1">
            <a:spLocks/>
          </p:cNvSpPr>
          <p:nvPr/>
        </p:nvSpPr>
        <p:spPr>
          <a:xfrm>
            <a:off x="20098938" y="11170992"/>
            <a:ext cx="2219917" cy="1011907"/>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en-US" sz="5100" b="1" dirty="0">
                <a:solidFill>
                  <a:srgbClr val="B63F33"/>
                </a:solidFill>
                <a:latin typeface="Arial" panose="020B0604020202020204" pitchFamily="34" charset="0"/>
                <a:ea typeface="Segoe UI" pitchFamily="34" charset="0"/>
                <a:cs typeface="Arial" panose="020B0604020202020204" pitchFamily="34" charset="0"/>
              </a:rPr>
              <a:t>2016</a:t>
            </a:r>
          </a:p>
        </p:txBody>
      </p:sp>
      <p:sp>
        <p:nvSpPr>
          <p:cNvPr id="15" name="Content Placeholder 2"/>
          <p:cNvSpPr txBox="1">
            <a:spLocks/>
          </p:cNvSpPr>
          <p:nvPr/>
        </p:nvSpPr>
        <p:spPr>
          <a:xfrm>
            <a:off x="2221039" y="8493601"/>
            <a:ext cx="2179613" cy="976063"/>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vi-VN" sz="4600" b="1" dirty="0">
                <a:solidFill>
                  <a:srgbClr val="C00000"/>
                </a:solidFill>
                <a:latin typeface="Arial" panose="020B0604020202020204" pitchFamily="34" charset="0"/>
                <a:ea typeface="Segoe UI" pitchFamily="34" charset="0"/>
                <a:cs typeface="Arial" panose="020B0604020202020204" pitchFamily="34" charset="0"/>
              </a:rPr>
              <a:t>1</a:t>
            </a:r>
            <a:endParaRPr lang="en-US" sz="4600" b="1" dirty="0">
              <a:solidFill>
                <a:srgbClr val="C00000"/>
              </a:solidFill>
              <a:latin typeface="Arial" panose="020B0604020202020204" pitchFamily="34" charset="0"/>
              <a:ea typeface="Segoe UI" pitchFamily="34" charset="0"/>
              <a:cs typeface="Arial" panose="020B0604020202020204" pitchFamily="34" charset="0"/>
            </a:endParaRPr>
          </a:p>
        </p:txBody>
      </p:sp>
      <p:sp>
        <p:nvSpPr>
          <p:cNvPr id="16" name="Content Placeholder 2"/>
          <p:cNvSpPr txBox="1">
            <a:spLocks/>
          </p:cNvSpPr>
          <p:nvPr/>
        </p:nvSpPr>
        <p:spPr>
          <a:xfrm>
            <a:off x="5659868" y="7888108"/>
            <a:ext cx="2179613" cy="976063"/>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vi-VN" sz="4600" b="1" dirty="0">
                <a:solidFill>
                  <a:srgbClr val="C00000"/>
                </a:solidFill>
                <a:latin typeface="Arial" panose="020B0604020202020204" pitchFamily="34" charset="0"/>
                <a:ea typeface="Segoe UI" pitchFamily="34" charset="0"/>
                <a:cs typeface="Arial" panose="020B0604020202020204" pitchFamily="34" charset="0"/>
              </a:rPr>
              <a:t>2</a:t>
            </a:r>
            <a:endParaRPr lang="en-US" sz="4600" b="1" dirty="0">
              <a:solidFill>
                <a:srgbClr val="C00000"/>
              </a:solidFill>
              <a:latin typeface="Arial" panose="020B0604020202020204" pitchFamily="34" charset="0"/>
              <a:ea typeface="Segoe UI" pitchFamily="34" charset="0"/>
              <a:cs typeface="Arial" panose="020B0604020202020204" pitchFamily="34" charset="0"/>
            </a:endParaRPr>
          </a:p>
        </p:txBody>
      </p:sp>
      <p:sp>
        <p:nvSpPr>
          <p:cNvPr id="18" name="Content Placeholder 2"/>
          <p:cNvSpPr txBox="1">
            <a:spLocks/>
          </p:cNvSpPr>
          <p:nvPr/>
        </p:nvSpPr>
        <p:spPr>
          <a:xfrm>
            <a:off x="9205172" y="7893273"/>
            <a:ext cx="2179613" cy="976063"/>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vi-VN" sz="4600" b="1" dirty="0">
                <a:solidFill>
                  <a:srgbClr val="C00000"/>
                </a:solidFill>
                <a:latin typeface="Arial" panose="020B0604020202020204" pitchFamily="34" charset="0"/>
                <a:ea typeface="Segoe UI" pitchFamily="34" charset="0"/>
                <a:cs typeface="Arial" panose="020B0604020202020204" pitchFamily="34" charset="0"/>
              </a:rPr>
              <a:t>2</a:t>
            </a:r>
            <a:endParaRPr lang="en-US" sz="4600" b="1" dirty="0">
              <a:solidFill>
                <a:srgbClr val="C00000"/>
              </a:solidFill>
              <a:latin typeface="Arial" panose="020B0604020202020204" pitchFamily="34" charset="0"/>
              <a:ea typeface="Segoe UI" pitchFamily="34" charset="0"/>
              <a:cs typeface="Arial" panose="020B0604020202020204" pitchFamily="34" charset="0"/>
            </a:endParaRPr>
          </a:p>
        </p:txBody>
      </p:sp>
      <p:sp>
        <p:nvSpPr>
          <p:cNvPr id="19" name="Content Placeholder 2"/>
          <p:cNvSpPr txBox="1">
            <a:spLocks/>
          </p:cNvSpPr>
          <p:nvPr/>
        </p:nvSpPr>
        <p:spPr>
          <a:xfrm>
            <a:off x="12558748" y="7281851"/>
            <a:ext cx="2179613" cy="976063"/>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vi-VN" sz="4600" b="1" dirty="0">
                <a:solidFill>
                  <a:srgbClr val="C00000"/>
                </a:solidFill>
                <a:latin typeface="Arial" panose="020B0604020202020204" pitchFamily="34" charset="0"/>
                <a:ea typeface="Segoe UI" pitchFamily="34" charset="0"/>
                <a:cs typeface="Arial" panose="020B0604020202020204" pitchFamily="34" charset="0"/>
              </a:rPr>
              <a:t>3</a:t>
            </a:r>
            <a:endParaRPr lang="en-US" sz="4600" b="1" dirty="0">
              <a:solidFill>
                <a:srgbClr val="C00000"/>
              </a:solidFill>
              <a:latin typeface="Arial" panose="020B0604020202020204" pitchFamily="34" charset="0"/>
              <a:ea typeface="Segoe UI" pitchFamily="34" charset="0"/>
              <a:cs typeface="Arial" panose="020B0604020202020204" pitchFamily="34" charset="0"/>
            </a:endParaRPr>
          </a:p>
        </p:txBody>
      </p:sp>
      <p:sp>
        <p:nvSpPr>
          <p:cNvPr id="20" name="Content Placeholder 2"/>
          <p:cNvSpPr txBox="1">
            <a:spLocks/>
          </p:cNvSpPr>
          <p:nvPr/>
        </p:nvSpPr>
        <p:spPr>
          <a:xfrm>
            <a:off x="16231503" y="5891672"/>
            <a:ext cx="2179613" cy="1216030"/>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vi-VN" sz="4600" b="1" dirty="0">
                <a:solidFill>
                  <a:srgbClr val="C00000"/>
                </a:solidFill>
                <a:latin typeface="Arial" panose="020B0604020202020204" pitchFamily="34" charset="0"/>
                <a:ea typeface="Segoe UI" pitchFamily="34" charset="0"/>
                <a:cs typeface="Arial" panose="020B0604020202020204" pitchFamily="34" charset="0"/>
              </a:rPr>
              <a:t>10</a:t>
            </a:r>
            <a:endParaRPr lang="en-US" sz="4600" b="1" dirty="0">
              <a:solidFill>
                <a:srgbClr val="C00000"/>
              </a:solidFill>
              <a:latin typeface="Arial" panose="020B0604020202020204" pitchFamily="34" charset="0"/>
              <a:ea typeface="Segoe UI" pitchFamily="34" charset="0"/>
              <a:cs typeface="Arial" panose="020B0604020202020204" pitchFamily="34" charset="0"/>
            </a:endParaRPr>
          </a:p>
        </p:txBody>
      </p:sp>
      <p:sp>
        <p:nvSpPr>
          <p:cNvPr id="21" name="Content Placeholder 2"/>
          <p:cNvSpPr txBox="1">
            <a:spLocks/>
          </p:cNvSpPr>
          <p:nvPr/>
        </p:nvSpPr>
        <p:spPr>
          <a:xfrm>
            <a:off x="20078850" y="2009121"/>
            <a:ext cx="2179613" cy="976063"/>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vi-VN" sz="4600" b="1" dirty="0">
                <a:solidFill>
                  <a:srgbClr val="C00000"/>
                </a:solidFill>
                <a:latin typeface="Arial" panose="020B0604020202020204" pitchFamily="34" charset="0"/>
                <a:ea typeface="Segoe UI" pitchFamily="34" charset="0"/>
                <a:cs typeface="Arial" panose="020B0604020202020204" pitchFamily="34" charset="0"/>
              </a:rPr>
              <a:t>16+</a:t>
            </a:r>
            <a:endParaRPr lang="en-US" sz="4600" b="1" dirty="0">
              <a:solidFill>
                <a:srgbClr val="C00000"/>
              </a:solidFill>
              <a:latin typeface="Arial" panose="020B0604020202020204" pitchFamily="34" charset="0"/>
              <a:ea typeface="Segoe UI" pitchFamily="34" charset="0"/>
              <a:cs typeface="Arial" panose="020B0604020202020204" pitchFamily="34" charset="0"/>
            </a:endParaRPr>
          </a:p>
        </p:txBody>
      </p:sp>
      <p:cxnSp>
        <p:nvCxnSpPr>
          <p:cNvPr id="22" name="Straight Connector 21"/>
          <p:cNvCxnSpPr/>
          <p:nvPr/>
        </p:nvCxnSpPr>
        <p:spPr>
          <a:xfrm flipV="1">
            <a:off x="3310847" y="8864171"/>
            <a:ext cx="3438829" cy="60549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749676" y="8864170"/>
            <a:ext cx="3545304" cy="51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0294980" y="8257914"/>
            <a:ext cx="3353576" cy="61142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3648556" y="7107702"/>
            <a:ext cx="3672755" cy="115021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7321311" y="2985183"/>
            <a:ext cx="3847347" cy="412251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1496588" y="9423689"/>
            <a:ext cx="3463352" cy="644856"/>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en-US" sz="3100" dirty="0" err="1">
                <a:solidFill>
                  <a:prstClr val="black"/>
                </a:solidFill>
                <a:latin typeface="+mj-lt"/>
                <a:ea typeface="Segoe UI" pitchFamily="34" charset="0"/>
                <a:cs typeface="Open Sans"/>
              </a:rPr>
              <a:t>Chinsu</a:t>
            </a:r>
            <a:r>
              <a:rPr lang="en-US" sz="3100" dirty="0">
                <a:solidFill>
                  <a:prstClr val="black"/>
                </a:solidFill>
                <a:latin typeface="+mj-lt"/>
                <a:ea typeface="Segoe UI" pitchFamily="34" charset="0"/>
                <a:cs typeface="Open Sans"/>
              </a:rPr>
              <a:t> Soy Sauce</a:t>
            </a:r>
            <a:endParaRPr lang="en-US" sz="3100" dirty="0">
              <a:solidFill>
                <a:srgbClr val="009EDB"/>
              </a:solidFill>
              <a:latin typeface="+mj-lt"/>
              <a:ea typeface="Segoe UI" pitchFamily="34" charset="0"/>
              <a:cs typeface="Open Sans"/>
            </a:endParaRPr>
          </a:p>
        </p:txBody>
      </p:sp>
      <p:cxnSp>
        <p:nvCxnSpPr>
          <p:cNvPr id="28" name="Straight Connector 27"/>
          <p:cNvCxnSpPr/>
          <p:nvPr/>
        </p:nvCxnSpPr>
        <p:spPr>
          <a:xfrm>
            <a:off x="3228264" y="10786313"/>
            <a:ext cx="0" cy="365102"/>
          </a:xfrm>
          <a:prstGeom prst="line">
            <a:avLst/>
          </a:prstGeom>
          <a:noFill/>
          <a:ln w="44450" cap="flat" cmpd="sng" algn="ctr">
            <a:solidFill>
              <a:srgbClr val="B63F33"/>
            </a:solidFill>
            <a:prstDash val="solid"/>
          </a:ln>
          <a:effectLst/>
        </p:spPr>
      </p:cxnSp>
      <p:sp>
        <p:nvSpPr>
          <p:cNvPr id="29" name="Content Placeholder 2"/>
          <p:cNvSpPr txBox="1">
            <a:spLocks/>
          </p:cNvSpPr>
          <p:nvPr/>
        </p:nvSpPr>
        <p:spPr>
          <a:xfrm>
            <a:off x="4653519" y="9380502"/>
            <a:ext cx="4180691" cy="1268743"/>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en-US" sz="3100" dirty="0" err="1">
                <a:solidFill>
                  <a:prstClr val="black"/>
                </a:solidFill>
                <a:latin typeface="+mj-lt"/>
                <a:ea typeface="Segoe UI" pitchFamily="34" charset="0"/>
                <a:cs typeface="Open Sans"/>
              </a:rPr>
              <a:t>Vedan</a:t>
            </a:r>
            <a:r>
              <a:rPr lang="en-US" sz="3100" dirty="0">
                <a:solidFill>
                  <a:prstClr val="black"/>
                </a:solidFill>
                <a:latin typeface="+mj-lt"/>
                <a:ea typeface="Segoe UI" pitchFamily="34" charset="0"/>
                <a:cs typeface="Open Sans"/>
              </a:rPr>
              <a:t> </a:t>
            </a:r>
            <a:r>
              <a:rPr lang="en-US" sz="3100" dirty="0" err="1">
                <a:solidFill>
                  <a:prstClr val="black"/>
                </a:solidFill>
                <a:latin typeface="+mj-lt"/>
                <a:ea typeface="Segoe UI" pitchFamily="34" charset="0"/>
                <a:cs typeface="Open Sans"/>
              </a:rPr>
              <a:t>Polution</a:t>
            </a:r>
            <a:r>
              <a:rPr lang="en-US" sz="3100" dirty="0">
                <a:solidFill>
                  <a:prstClr val="black"/>
                </a:solidFill>
                <a:latin typeface="+mj-lt"/>
                <a:ea typeface="Segoe UI" pitchFamily="34" charset="0"/>
                <a:cs typeface="Open Sans"/>
              </a:rPr>
              <a:t>, </a:t>
            </a:r>
            <a:r>
              <a:rPr lang="en-US" sz="3100" dirty="0" err="1">
                <a:solidFill>
                  <a:prstClr val="black"/>
                </a:solidFill>
                <a:latin typeface="+mj-lt"/>
                <a:ea typeface="Segoe UI" pitchFamily="34" charset="0"/>
                <a:cs typeface="Open Sans"/>
              </a:rPr>
              <a:t>Vietnamworks</a:t>
            </a:r>
            <a:r>
              <a:rPr lang="en-US" sz="3100" dirty="0">
                <a:solidFill>
                  <a:prstClr val="black"/>
                </a:solidFill>
                <a:latin typeface="+mj-lt"/>
                <a:ea typeface="Segoe UI" pitchFamily="34" charset="0"/>
                <a:cs typeface="Open Sans"/>
              </a:rPr>
              <a:t> DB</a:t>
            </a:r>
            <a:endParaRPr lang="en-US" sz="3100" dirty="0">
              <a:solidFill>
                <a:srgbClr val="009EDB"/>
              </a:solidFill>
              <a:latin typeface="+mj-lt"/>
              <a:ea typeface="Segoe UI" pitchFamily="34" charset="0"/>
              <a:cs typeface="Open Sans"/>
            </a:endParaRPr>
          </a:p>
        </p:txBody>
      </p:sp>
      <p:sp>
        <p:nvSpPr>
          <p:cNvPr id="30" name="Content Placeholder 2"/>
          <p:cNvSpPr txBox="1">
            <a:spLocks/>
          </p:cNvSpPr>
          <p:nvPr/>
        </p:nvSpPr>
        <p:spPr>
          <a:xfrm>
            <a:off x="8990241" y="8728266"/>
            <a:ext cx="2685347" cy="1919537"/>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1154"/>
              </a:spcAft>
              <a:buNone/>
              <a:defRPr/>
            </a:pPr>
            <a:r>
              <a:rPr lang="en-US" sz="3100" dirty="0">
                <a:solidFill>
                  <a:prstClr val="black"/>
                </a:solidFill>
                <a:latin typeface="+mj-lt"/>
                <a:ea typeface="Segoe UI" pitchFamily="34" charset="0"/>
                <a:cs typeface="Open Sans"/>
              </a:rPr>
              <a:t>ACB Rumor, </a:t>
            </a:r>
            <a:r>
              <a:rPr lang="en-US" sz="3100" dirty="0" err="1">
                <a:solidFill>
                  <a:prstClr val="black"/>
                </a:solidFill>
                <a:latin typeface="+mj-lt"/>
                <a:ea typeface="Segoe UI" pitchFamily="34" charset="0"/>
                <a:cs typeface="Open Sans"/>
              </a:rPr>
              <a:t>Phở</a:t>
            </a:r>
            <a:r>
              <a:rPr lang="en-US" sz="3100" dirty="0">
                <a:solidFill>
                  <a:prstClr val="black"/>
                </a:solidFill>
                <a:latin typeface="+mj-lt"/>
                <a:ea typeface="Segoe UI" pitchFamily="34" charset="0"/>
                <a:cs typeface="Open Sans"/>
              </a:rPr>
              <a:t> 24 </a:t>
            </a:r>
          </a:p>
        </p:txBody>
      </p:sp>
      <p:sp>
        <p:nvSpPr>
          <p:cNvPr id="31" name="Content Placeholder 2"/>
          <p:cNvSpPr txBox="1">
            <a:spLocks/>
          </p:cNvSpPr>
          <p:nvPr/>
        </p:nvSpPr>
        <p:spPr>
          <a:xfrm>
            <a:off x="11865744" y="8454729"/>
            <a:ext cx="3565621" cy="1808914"/>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1154"/>
              </a:spcAft>
              <a:buNone/>
              <a:defRPr/>
            </a:pPr>
            <a:r>
              <a:rPr lang="en-US" sz="3100" dirty="0">
                <a:solidFill>
                  <a:prstClr val="black"/>
                </a:solidFill>
                <a:latin typeface="+mj-lt"/>
                <a:ea typeface="Segoe UI" pitchFamily="34" charset="0"/>
                <a:cs typeface="Open Sans"/>
              </a:rPr>
              <a:t>THP Zero Degrees Green Tea, TH True Milk, Prudential Agent</a:t>
            </a:r>
            <a:endParaRPr lang="en-US" sz="3100" dirty="0">
              <a:solidFill>
                <a:srgbClr val="009EDB"/>
              </a:solidFill>
              <a:latin typeface="+mj-lt"/>
              <a:ea typeface="Segoe UI" pitchFamily="34" charset="0"/>
              <a:cs typeface="Open Sans"/>
            </a:endParaRPr>
          </a:p>
        </p:txBody>
      </p:sp>
      <p:sp>
        <p:nvSpPr>
          <p:cNvPr id="32" name="Content Placeholder 2"/>
          <p:cNvSpPr txBox="1">
            <a:spLocks/>
          </p:cNvSpPr>
          <p:nvPr/>
        </p:nvSpPr>
        <p:spPr>
          <a:xfrm>
            <a:off x="15246565" y="7474732"/>
            <a:ext cx="4198603" cy="2708652"/>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1154"/>
              </a:spcAft>
              <a:buNone/>
              <a:defRPr/>
            </a:pPr>
            <a:r>
              <a:rPr lang="en-US" sz="3100" dirty="0">
                <a:solidFill>
                  <a:prstClr val="black"/>
                </a:solidFill>
                <a:latin typeface="+mj-lt"/>
                <a:ea typeface="Segoe UI" pitchFamily="34" charset="0"/>
                <a:cs typeface="Open Sans"/>
              </a:rPr>
              <a:t>C2 Green Tea, </a:t>
            </a:r>
            <a:r>
              <a:rPr lang="en-US" sz="3100" dirty="0" err="1">
                <a:solidFill>
                  <a:prstClr val="black"/>
                </a:solidFill>
                <a:latin typeface="+mj-lt"/>
                <a:ea typeface="Segoe UI" pitchFamily="34" charset="0"/>
                <a:cs typeface="Open Sans"/>
              </a:rPr>
              <a:t>Dumex</a:t>
            </a:r>
            <a:r>
              <a:rPr lang="en-US" sz="3100" dirty="0">
                <a:solidFill>
                  <a:prstClr val="black"/>
                </a:solidFill>
                <a:latin typeface="+mj-lt"/>
                <a:ea typeface="Segoe UI" pitchFamily="34" charset="0"/>
                <a:cs typeface="Open Sans"/>
              </a:rPr>
              <a:t>, Home Credit, </a:t>
            </a:r>
            <a:r>
              <a:rPr lang="en-US" sz="3100" dirty="0" err="1">
                <a:solidFill>
                  <a:prstClr val="black"/>
                </a:solidFill>
                <a:latin typeface="+mj-lt"/>
                <a:ea typeface="Segoe UI" pitchFamily="34" charset="0"/>
                <a:cs typeface="Open Sans"/>
              </a:rPr>
              <a:t>VietjetAir</a:t>
            </a:r>
            <a:r>
              <a:rPr lang="en-US" sz="3100" dirty="0">
                <a:solidFill>
                  <a:prstClr val="black"/>
                </a:solidFill>
                <a:latin typeface="+mj-lt"/>
                <a:ea typeface="Segoe UI" pitchFamily="34" charset="0"/>
                <a:cs typeface="Open Sans"/>
              </a:rPr>
              <a:t>, </a:t>
            </a:r>
            <a:r>
              <a:rPr lang="en-US" sz="3100" dirty="0" err="1">
                <a:solidFill>
                  <a:prstClr val="black"/>
                </a:solidFill>
                <a:latin typeface="+mj-lt"/>
                <a:ea typeface="Segoe UI" pitchFamily="34" charset="0"/>
                <a:cs typeface="Open Sans"/>
              </a:rPr>
              <a:t>Kinh</a:t>
            </a:r>
            <a:r>
              <a:rPr lang="en-US" sz="3100" dirty="0">
                <a:solidFill>
                  <a:prstClr val="black"/>
                </a:solidFill>
                <a:latin typeface="+mj-lt"/>
                <a:ea typeface="Segoe UI" pitchFamily="34" charset="0"/>
                <a:cs typeface="Open Sans"/>
              </a:rPr>
              <a:t> </a:t>
            </a:r>
            <a:r>
              <a:rPr lang="en-US" sz="3100" dirty="0" err="1">
                <a:solidFill>
                  <a:prstClr val="black"/>
                </a:solidFill>
                <a:latin typeface="+mj-lt"/>
                <a:ea typeface="Segoe UI" pitchFamily="34" charset="0"/>
                <a:cs typeface="Open Sans"/>
              </a:rPr>
              <a:t>Đô</a:t>
            </a:r>
            <a:r>
              <a:rPr lang="en-US" sz="3100" dirty="0">
                <a:solidFill>
                  <a:prstClr val="black"/>
                </a:solidFill>
                <a:latin typeface="+mj-lt"/>
                <a:ea typeface="Segoe UI" pitchFamily="34" charset="0"/>
                <a:cs typeface="Open Sans"/>
              </a:rPr>
              <a:t> </a:t>
            </a:r>
            <a:r>
              <a:rPr lang="en-US" sz="3100" dirty="0" err="1">
                <a:solidFill>
                  <a:prstClr val="black"/>
                </a:solidFill>
                <a:latin typeface="+mj-lt"/>
                <a:ea typeface="Segoe UI" pitchFamily="34" charset="0"/>
                <a:cs typeface="Open Sans"/>
              </a:rPr>
              <a:t>Fullmoon</a:t>
            </a:r>
            <a:r>
              <a:rPr lang="en-US" sz="3100" dirty="0">
                <a:solidFill>
                  <a:prstClr val="black"/>
                </a:solidFill>
                <a:latin typeface="+mj-lt"/>
                <a:ea typeface="Segoe UI" pitchFamily="34" charset="0"/>
                <a:cs typeface="Open Sans"/>
              </a:rPr>
              <a:t>, </a:t>
            </a:r>
            <a:r>
              <a:rPr lang="en-US" sz="3100" dirty="0" err="1">
                <a:solidFill>
                  <a:prstClr val="black"/>
                </a:solidFill>
                <a:latin typeface="+mj-lt"/>
                <a:ea typeface="Segoe UI" pitchFamily="34" charset="0"/>
                <a:cs typeface="Open Sans"/>
              </a:rPr>
              <a:t>Babycare</a:t>
            </a:r>
            <a:r>
              <a:rPr lang="en-US" sz="3100" dirty="0">
                <a:solidFill>
                  <a:prstClr val="black"/>
                </a:solidFill>
                <a:latin typeface="+mj-lt"/>
                <a:ea typeface="Segoe UI" pitchFamily="34" charset="0"/>
                <a:cs typeface="Open Sans"/>
              </a:rPr>
              <a:t> Tissue, Kangaroo</a:t>
            </a:r>
            <a:r>
              <a:rPr lang="vi-VN" sz="3100" dirty="0">
                <a:solidFill>
                  <a:prstClr val="black"/>
                </a:solidFill>
                <a:latin typeface="+mj-lt"/>
                <a:ea typeface="Segoe UI" pitchFamily="34" charset="0"/>
                <a:cs typeface="Open Sans"/>
              </a:rPr>
              <a:t>, Agribank</a:t>
            </a:r>
            <a:endParaRPr lang="en-US" sz="3100" dirty="0">
              <a:solidFill>
                <a:srgbClr val="009EDB"/>
              </a:solidFill>
              <a:latin typeface="+mj-lt"/>
              <a:ea typeface="Segoe UI" pitchFamily="34" charset="0"/>
              <a:cs typeface="Open Sans"/>
            </a:endParaRPr>
          </a:p>
        </p:txBody>
      </p:sp>
      <p:sp>
        <p:nvSpPr>
          <p:cNvPr id="34" name="Content Placeholder 2"/>
          <p:cNvSpPr txBox="1">
            <a:spLocks/>
          </p:cNvSpPr>
          <p:nvPr/>
        </p:nvSpPr>
        <p:spPr>
          <a:xfrm>
            <a:off x="19316517" y="3149927"/>
            <a:ext cx="3648016" cy="6317676"/>
          </a:xfrm>
          <a:prstGeom prst="rect">
            <a:avLst/>
          </a:prstGeom>
        </p:spPr>
        <p:txBody>
          <a:bodyPr lIns="234461" tIns="117231" rIns="234461" bIns="117231">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1154"/>
              </a:spcAft>
              <a:buNone/>
              <a:defRPr/>
            </a:pPr>
            <a:r>
              <a:rPr lang="en-US" sz="3100" dirty="0" err="1">
                <a:solidFill>
                  <a:prstClr val="black"/>
                </a:solidFill>
                <a:latin typeface="+mj-lt"/>
                <a:ea typeface="Open Sans" panose="020B0604020202020204" charset="0"/>
                <a:cs typeface="Open Sans" panose="020B0604020202020204" charset="0"/>
              </a:rPr>
              <a:t>Chinsu</a:t>
            </a:r>
            <a:r>
              <a:rPr lang="en-US" sz="3100" dirty="0">
                <a:solidFill>
                  <a:prstClr val="black"/>
                </a:solidFill>
                <a:latin typeface="+mj-lt"/>
                <a:ea typeface="Open Sans" panose="020B0604020202020204" charset="0"/>
                <a:cs typeface="Open Sans" panose="020B0604020202020204" charset="0"/>
              </a:rPr>
              <a:t> Fish Source, Samsung Galaxy Note 7, Vietnam Airlines Security, VCB, VP Bank, MSB, Formosa, </a:t>
            </a:r>
            <a:r>
              <a:rPr lang="en-US" sz="3100" dirty="0" err="1">
                <a:solidFill>
                  <a:prstClr val="black"/>
                </a:solidFill>
                <a:latin typeface="+mj-lt"/>
                <a:ea typeface="Open Sans" panose="020B0604020202020204" charset="0"/>
                <a:cs typeface="Open Sans" panose="020B0604020202020204" charset="0"/>
              </a:rPr>
              <a:t>VinaCyber</a:t>
            </a:r>
            <a:r>
              <a:rPr lang="en-US" sz="3100" dirty="0">
                <a:solidFill>
                  <a:prstClr val="black"/>
                </a:solidFill>
                <a:latin typeface="+mj-lt"/>
                <a:ea typeface="Open Sans" panose="020B0604020202020204" charset="0"/>
                <a:cs typeface="Open Sans" panose="020B0604020202020204" charset="0"/>
              </a:rPr>
              <a:t>, </a:t>
            </a:r>
            <a:r>
              <a:rPr lang="en-US" sz="3100" dirty="0" err="1">
                <a:solidFill>
                  <a:prstClr val="black"/>
                </a:solidFill>
                <a:latin typeface="+mj-lt"/>
                <a:ea typeface="Open Sans" panose="020B0604020202020204" charset="0"/>
                <a:cs typeface="Open Sans" panose="020B0604020202020204" charset="0"/>
              </a:rPr>
              <a:t>Novaland</a:t>
            </a:r>
            <a:r>
              <a:rPr lang="en-US" sz="3100" dirty="0">
                <a:solidFill>
                  <a:prstClr val="black"/>
                </a:solidFill>
                <a:latin typeface="+mj-lt"/>
                <a:ea typeface="Open Sans" panose="020B0604020202020204" charset="0"/>
                <a:cs typeface="Open Sans" panose="020B0604020202020204" charset="0"/>
              </a:rPr>
              <a:t>, Hoa Send Group, </a:t>
            </a:r>
            <a:r>
              <a:rPr lang="en-US" sz="3100" dirty="0" err="1">
                <a:solidFill>
                  <a:prstClr val="black"/>
                </a:solidFill>
                <a:latin typeface="+mj-lt"/>
                <a:ea typeface="Open Sans" panose="020B0604020202020204" charset="0"/>
                <a:cs typeface="Open Sans" panose="020B0604020202020204" charset="0"/>
              </a:rPr>
              <a:t>Lotteria</a:t>
            </a:r>
            <a:r>
              <a:rPr lang="en-US" sz="3100" dirty="0">
                <a:solidFill>
                  <a:prstClr val="black"/>
                </a:solidFill>
                <a:latin typeface="+mj-lt"/>
                <a:ea typeface="Open Sans" panose="020B0604020202020204" charset="0"/>
                <a:cs typeface="Open Sans" panose="020B0604020202020204" charset="0"/>
              </a:rPr>
              <a:t>, Thu Minh’s Husband, </a:t>
            </a:r>
            <a:r>
              <a:rPr lang="en-US" sz="3100" dirty="0" err="1">
                <a:solidFill>
                  <a:prstClr val="black"/>
                </a:solidFill>
                <a:latin typeface="+mj-lt"/>
                <a:ea typeface="Open Sans" panose="020B0604020202020204" charset="0"/>
                <a:cs typeface="Open Sans" panose="020B0604020202020204" charset="0"/>
              </a:rPr>
              <a:t>Vinhomes</a:t>
            </a:r>
            <a:r>
              <a:rPr lang="en-US" sz="3100" dirty="0">
                <a:solidFill>
                  <a:prstClr val="black"/>
                </a:solidFill>
                <a:latin typeface="+mj-lt"/>
                <a:ea typeface="Open Sans" panose="020B0604020202020204" charset="0"/>
                <a:cs typeface="Open Sans" panose="020B0604020202020204" charset="0"/>
              </a:rPr>
              <a:t> Golden River, VTV 60 </a:t>
            </a:r>
            <a:r>
              <a:rPr lang="en-US" sz="3100" dirty="0" err="1">
                <a:solidFill>
                  <a:prstClr val="black"/>
                </a:solidFill>
                <a:latin typeface="+mj-lt"/>
                <a:ea typeface="Open Sans" panose="020B0604020202020204" charset="0"/>
                <a:cs typeface="Open Sans" panose="020B0604020202020204" charset="0"/>
              </a:rPr>
              <a:t>Phút</a:t>
            </a:r>
            <a:r>
              <a:rPr lang="en-US" sz="3100" dirty="0">
                <a:solidFill>
                  <a:prstClr val="black"/>
                </a:solidFill>
                <a:latin typeface="+mj-lt"/>
                <a:ea typeface="Open Sans" panose="020B0604020202020204" charset="0"/>
                <a:cs typeface="Open Sans" panose="020B0604020202020204" charset="0"/>
              </a:rPr>
              <a:t> </a:t>
            </a:r>
            <a:r>
              <a:rPr lang="en-US" sz="3100" dirty="0" err="1">
                <a:solidFill>
                  <a:prstClr val="black"/>
                </a:solidFill>
                <a:latin typeface="+mj-lt"/>
                <a:ea typeface="Open Sans" panose="020B0604020202020204" charset="0"/>
                <a:cs typeface="Open Sans" panose="020B0604020202020204" charset="0"/>
              </a:rPr>
              <a:t>Mở</a:t>
            </a:r>
            <a:r>
              <a:rPr lang="vi-VN" sz="3100" dirty="0">
                <a:solidFill>
                  <a:prstClr val="black"/>
                </a:solidFill>
                <a:latin typeface="+mj-lt"/>
                <a:ea typeface="Open Sans" panose="020B0604020202020204" charset="0"/>
                <a:cs typeface="Open Sans" panose="020B0604020202020204" charset="0"/>
              </a:rPr>
              <a:t>, BV Hoàn Mỹ</a:t>
            </a:r>
            <a:endParaRPr lang="en-US" sz="3100" dirty="0">
              <a:solidFill>
                <a:srgbClr val="009EDB"/>
              </a:solidFill>
              <a:latin typeface="+mj-lt"/>
              <a:ea typeface="Open Sans" panose="020B0604020202020204" charset="0"/>
              <a:cs typeface="Open Sans" panose="020B0604020202020204" charset="0"/>
            </a:endParaRPr>
          </a:p>
        </p:txBody>
      </p:sp>
      <p:cxnSp>
        <p:nvCxnSpPr>
          <p:cNvPr id="35" name="Straight Connector 34"/>
          <p:cNvCxnSpPr/>
          <p:nvPr/>
        </p:nvCxnSpPr>
        <p:spPr>
          <a:xfrm>
            <a:off x="6743864" y="10784717"/>
            <a:ext cx="0" cy="365102"/>
          </a:xfrm>
          <a:prstGeom prst="line">
            <a:avLst/>
          </a:prstGeom>
          <a:noFill/>
          <a:ln w="44450" cap="flat" cmpd="sng" algn="ctr">
            <a:solidFill>
              <a:srgbClr val="B63F33"/>
            </a:solidFill>
            <a:prstDash val="solid"/>
          </a:ln>
          <a:effectLst/>
        </p:spPr>
      </p:cxnSp>
      <p:cxnSp>
        <p:nvCxnSpPr>
          <p:cNvPr id="36" name="Straight Connector 35"/>
          <p:cNvCxnSpPr/>
          <p:nvPr/>
        </p:nvCxnSpPr>
        <p:spPr>
          <a:xfrm>
            <a:off x="10345283" y="10786313"/>
            <a:ext cx="0" cy="365102"/>
          </a:xfrm>
          <a:prstGeom prst="line">
            <a:avLst/>
          </a:prstGeom>
          <a:noFill/>
          <a:ln w="44450" cap="flat" cmpd="sng" algn="ctr">
            <a:solidFill>
              <a:srgbClr val="B63F33"/>
            </a:solidFill>
            <a:prstDash val="solid"/>
          </a:ln>
          <a:effectLst/>
        </p:spPr>
      </p:cxnSp>
      <p:cxnSp>
        <p:nvCxnSpPr>
          <p:cNvPr id="39" name="Straight Connector 38"/>
          <p:cNvCxnSpPr/>
          <p:nvPr/>
        </p:nvCxnSpPr>
        <p:spPr>
          <a:xfrm>
            <a:off x="13649517" y="10786315"/>
            <a:ext cx="0" cy="365102"/>
          </a:xfrm>
          <a:prstGeom prst="line">
            <a:avLst/>
          </a:prstGeom>
          <a:noFill/>
          <a:ln w="44450" cap="flat" cmpd="sng" algn="ctr">
            <a:solidFill>
              <a:srgbClr val="B63F33"/>
            </a:solidFill>
            <a:prstDash val="solid"/>
          </a:ln>
          <a:effectLst/>
        </p:spPr>
      </p:cxnSp>
      <p:cxnSp>
        <p:nvCxnSpPr>
          <p:cNvPr id="40" name="Straight Connector 39"/>
          <p:cNvCxnSpPr/>
          <p:nvPr/>
        </p:nvCxnSpPr>
        <p:spPr>
          <a:xfrm>
            <a:off x="17372213" y="10800838"/>
            <a:ext cx="0" cy="365102"/>
          </a:xfrm>
          <a:prstGeom prst="line">
            <a:avLst/>
          </a:prstGeom>
          <a:noFill/>
          <a:ln w="44450" cap="flat" cmpd="sng" algn="ctr">
            <a:solidFill>
              <a:srgbClr val="B63F33"/>
            </a:solidFill>
            <a:prstDash val="solid"/>
          </a:ln>
          <a:effectLst/>
        </p:spPr>
      </p:cxnSp>
      <p:cxnSp>
        <p:nvCxnSpPr>
          <p:cNvPr id="41" name="Straight Connector 40"/>
          <p:cNvCxnSpPr/>
          <p:nvPr/>
        </p:nvCxnSpPr>
        <p:spPr>
          <a:xfrm>
            <a:off x="21208896" y="10786315"/>
            <a:ext cx="0" cy="365102"/>
          </a:xfrm>
          <a:prstGeom prst="line">
            <a:avLst/>
          </a:prstGeom>
          <a:noFill/>
          <a:ln w="44450" cap="flat" cmpd="sng" algn="ctr">
            <a:solidFill>
              <a:srgbClr val="B63F33"/>
            </a:solidFill>
            <a:prstDash val="solid"/>
          </a:ln>
          <a:effectLst/>
        </p:spPr>
      </p:cxnSp>
    </p:spTree>
    <p:extLst>
      <p:ext uri="{BB962C8B-B14F-4D97-AF65-F5344CB8AC3E}">
        <p14:creationId xmlns:p14="http://schemas.microsoft.com/office/powerpoint/2010/main" val="352583007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0"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6</a:t>
            </a:fld>
            <a:endParaRPr dirty="0"/>
          </a:p>
        </p:txBody>
      </p:sp>
      <p:sp>
        <p:nvSpPr>
          <p:cNvPr id="28" name="Text Placeholder 2"/>
          <p:cNvSpPr>
            <a:spLocks noGrp="1"/>
          </p:cNvSpPr>
          <p:nvPr>
            <p:ph type="title"/>
          </p:nvPr>
        </p:nvSpPr>
        <p:spPr>
          <a:xfrm>
            <a:off x="4714586" y="964978"/>
            <a:ext cx="19669414" cy="1131656"/>
          </a:xfrm>
        </p:spPr>
        <p:txBody>
          <a:bodyPr>
            <a:noAutofit/>
          </a:bodyPr>
          <a:lstStyle/>
          <a:p>
            <a:r>
              <a:rPr lang="vi-VN" sz="5900" dirty="0">
                <a:solidFill>
                  <a:srgbClr val="CA3427"/>
                </a:solidFill>
                <a:cs typeface="Open Sans" panose="020B0604020202020204" charset="0"/>
              </a:rPr>
              <a:t>NOT ONLY QUANTITY, SPEED IS ALSO MUCH FASTER</a:t>
            </a:r>
            <a:endParaRPr lang="en-US" sz="5900" dirty="0">
              <a:solidFill>
                <a:srgbClr val="CA3427"/>
              </a:solidFill>
              <a:cs typeface="Open Sans" panose="020B0604020202020204" charset="0"/>
            </a:endParaRPr>
          </a:p>
        </p:txBody>
      </p:sp>
      <p:pic>
        <p:nvPicPr>
          <p:cNvPr id="29"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655" y="3575861"/>
            <a:ext cx="9811086" cy="8904178"/>
          </a:xfrm>
          <a:prstGeom prst="rect">
            <a:avLst/>
          </a:prstGeom>
        </p:spPr>
      </p:pic>
      <p:sp>
        <p:nvSpPr>
          <p:cNvPr id="30" name="Content Placeholder 2"/>
          <p:cNvSpPr txBox="1">
            <a:spLocks/>
          </p:cNvSpPr>
          <p:nvPr/>
        </p:nvSpPr>
        <p:spPr>
          <a:xfrm>
            <a:off x="565345" y="2161524"/>
            <a:ext cx="10833705" cy="363981"/>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450"/>
              </a:spcAft>
              <a:buFont typeface="Arial" charset="0"/>
              <a:buNone/>
              <a:defRPr/>
            </a:pPr>
            <a:r>
              <a:rPr lang="en-US" sz="5000" b="1" dirty="0" smtClean="0">
                <a:solidFill>
                  <a:srgbClr val="0070C0"/>
                </a:solidFill>
                <a:latin typeface="+mj-lt"/>
                <a:ea typeface="Open Sans" panose="020B0604020202020204" charset="0"/>
                <a:cs typeface="Open Sans" panose="020B0604020202020204" charset="0"/>
              </a:rPr>
              <a:t>Global Crisis Spreading Speed</a:t>
            </a:r>
            <a:endParaRPr lang="en-US" sz="5000" b="1" dirty="0">
              <a:solidFill>
                <a:srgbClr val="0070C0"/>
              </a:solidFill>
              <a:latin typeface="+mj-lt"/>
              <a:ea typeface="Open Sans" panose="020B0604020202020204" charset="0"/>
              <a:cs typeface="Open Sans" panose="020B0604020202020204" charset="0"/>
            </a:endParaRP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5303" y="3526193"/>
            <a:ext cx="11163238" cy="8953846"/>
          </a:xfrm>
          <a:prstGeom prst="rect">
            <a:avLst/>
          </a:prstGeom>
        </p:spPr>
      </p:pic>
      <p:sp>
        <p:nvSpPr>
          <p:cNvPr id="32" name="Content Placeholder 2"/>
          <p:cNvSpPr txBox="1">
            <a:spLocks/>
          </p:cNvSpPr>
          <p:nvPr/>
        </p:nvSpPr>
        <p:spPr>
          <a:xfrm>
            <a:off x="13456805" y="2161524"/>
            <a:ext cx="8212347" cy="363981"/>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spcAft>
                <a:spcPts val="450"/>
              </a:spcAft>
              <a:buFont typeface="Arial" charset="0"/>
              <a:buNone/>
              <a:defRPr/>
            </a:pPr>
            <a:r>
              <a:rPr lang="en-US" sz="5000" b="1" dirty="0" smtClean="0">
                <a:solidFill>
                  <a:srgbClr val="0070C0"/>
                </a:solidFill>
                <a:latin typeface="+mj-lt"/>
                <a:ea typeface="Open Sans" panose="020B0604020202020204" charset="0"/>
                <a:cs typeface="Open Sans" panose="020B0604020202020204" charset="0"/>
              </a:rPr>
              <a:t>Formosa </a:t>
            </a:r>
            <a:r>
              <a:rPr lang="en-US" sz="5000" b="1" dirty="0" err="1" smtClean="0">
                <a:solidFill>
                  <a:srgbClr val="0070C0"/>
                </a:solidFill>
                <a:latin typeface="+mj-lt"/>
                <a:ea typeface="Open Sans" panose="020B0604020202020204" charset="0"/>
                <a:cs typeface="Open Sans" panose="020B0604020202020204" charset="0"/>
              </a:rPr>
              <a:t>Hà</a:t>
            </a:r>
            <a:r>
              <a:rPr lang="en-US" sz="5000" b="1" dirty="0" smtClean="0">
                <a:solidFill>
                  <a:srgbClr val="0070C0"/>
                </a:solidFill>
                <a:latin typeface="+mj-lt"/>
                <a:ea typeface="Open Sans" panose="020B0604020202020204" charset="0"/>
                <a:cs typeface="Open Sans" panose="020B0604020202020204" charset="0"/>
              </a:rPr>
              <a:t> </a:t>
            </a:r>
            <a:r>
              <a:rPr lang="en-US" sz="5000" b="1" dirty="0" err="1" smtClean="0">
                <a:solidFill>
                  <a:srgbClr val="0070C0"/>
                </a:solidFill>
                <a:latin typeface="+mj-lt"/>
                <a:ea typeface="Open Sans" panose="020B0604020202020204" charset="0"/>
                <a:cs typeface="Open Sans" panose="020B0604020202020204" charset="0"/>
              </a:rPr>
              <a:t>Tĩnh</a:t>
            </a:r>
            <a:r>
              <a:rPr lang="en-US" sz="5000" b="1" dirty="0" smtClean="0">
                <a:solidFill>
                  <a:srgbClr val="0070C0"/>
                </a:solidFill>
                <a:latin typeface="+mj-lt"/>
                <a:ea typeface="Open Sans" panose="020B0604020202020204" charset="0"/>
                <a:cs typeface="Open Sans" panose="020B0604020202020204" charset="0"/>
              </a:rPr>
              <a:t> Crisis</a:t>
            </a:r>
            <a:endParaRPr lang="en-US" sz="5000" b="1" dirty="0">
              <a:solidFill>
                <a:srgbClr val="0070C0"/>
              </a:solidFill>
              <a:latin typeface="+mj-lt"/>
              <a:ea typeface="Open Sans" panose="020B0604020202020204" charset="0"/>
              <a:cs typeface="Open Sans" panose="020B0604020202020204" charset="0"/>
            </a:endParaRPr>
          </a:p>
        </p:txBody>
      </p:sp>
    </p:spTree>
    <p:extLst>
      <p:ext uri="{BB962C8B-B14F-4D97-AF65-F5344CB8AC3E}">
        <p14:creationId xmlns:p14="http://schemas.microsoft.com/office/powerpoint/2010/main" val="160838015"/>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4346" y="904697"/>
            <a:ext cx="20038009" cy="1131656"/>
          </a:xfrm>
        </p:spPr>
        <p:txBody>
          <a:bodyPr>
            <a:noAutofit/>
          </a:bodyPr>
          <a:lstStyle/>
          <a:p>
            <a:r>
              <a:rPr lang="en-US" sz="6600" dirty="0">
                <a:solidFill>
                  <a:srgbClr val="CA3427"/>
                </a:solidFill>
              </a:rPr>
              <a:t>EITHER SMALL OR BIG MATTERS CAUSE CRISES</a:t>
            </a:r>
            <a:r>
              <a:rPr lang="en-US" sz="6600" dirty="0">
                <a:solidFill>
                  <a:srgbClr val="EA5C42"/>
                </a:solidFill>
              </a:rPr>
              <a:t/>
            </a:r>
            <a:br>
              <a:rPr lang="en-US" sz="6600" dirty="0">
                <a:solidFill>
                  <a:srgbClr val="EA5C42"/>
                </a:solidFill>
              </a:rPr>
            </a:br>
            <a:endParaRPr lang="en-US" sz="6600" dirty="0">
              <a:solidFill>
                <a:srgbClr val="EA5C42"/>
              </a:solidFill>
            </a:endParaRPr>
          </a:p>
        </p:txBody>
      </p:sp>
      <p:sp>
        <p:nvSpPr>
          <p:cNvPr id="3"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7</a:t>
            </a:fld>
            <a:endParaRPr dirty="0"/>
          </a:p>
        </p:txBody>
      </p:sp>
      <p:sp>
        <p:nvSpPr>
          <p:cNvPr id="4" name="Content Placeholder 1"/>
          <p:cNvSpPr txBox="1">
            <a:spLocks/>
          </p:cNvSpPr>
          <p:nvPr/>
        </p:nvSpPr>
        <p:spPr>
          <a:xfrm>
            <a:off x="3035294" y="2707586"/>
            <a:ext cx="19569524" cy="1463835"/>
          </a:xfrm>
          <a:prstGeom prst="rect">
            <a:avLst/>
          </a:prstGeom>
        </p:spPr>
        <p:txBody>
          <a:bodyPr>
            <a:noAutofit/>
          </a:bodyPr>
          <a:lstStyle>
            <a:lvl1pPr marL="634984"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1pPr>
            <a:lvl2pPr marL="1269968"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2pPr>
            <a:lvl3pPr marL="1904952"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3pPr>
            <a:lvl4pPr marL="253993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4pPr>
            <a:lvl5pPr marL="3174921"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5pPr>
            <a:lvl6pPr marL="3809905"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6pPr>
            <a:lvl7pPr marL="4444889"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7pPr>
            <a:lvl8pPr marL="5079873"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8pPr>
            <a:lvl9pPr marL="571485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9pPr>
          </a:lstStyle>
          <a:p>
            <a:pPr marL="0" indent="0" algn="r">
              <a:lnSpc>
                <a:spcPct val="70000"/>
              </a:lnSpc>
              <a:buFontTx/>
              <a:buNone/>
            </a:pPr>
            <a:r>
              <a:rPr lang="en-US" sz="9000" dirty="0" smtClean="0">
                <a:solidFill>
                  <a:schemeClr val="tx1">
                    <a:lumMod val="65000"/>
                    <a:lumOff val="35000"/>
                  </a:schemeClr>
                </a:solidFill>
                <a:ea typeface="Segoe UI" pitchFamily="34" charset="0"/>
                <a:cs typeface="Open Sans"/>
              </a:rPr>
              <a:t>BIG matters most likely lead to crisis</a:t>
            </a:r>
            <a:endParaRPr lang="en-US" sz="9000" dirty="0">
              <a:solidFill>
                <a:schemeClr val="tx1">
                  <a:lumMod val="65000"/>
                  <a:lumOff val="35000"/>
                </a:schemeClr>
              </a:solidFill>
            </a:endParaRPr>
          </a:p>
        </p:txBody>
      </p:sp>
      <p:sp>
        <p:nvSpPr>
          <p:cNvPr id="5" name="Content Placeholder 1"/>
          <p:cNvSpPr txBox="1">
            <a:spLocks/>
          </p:cNvSpPr>
          <p:nvPr/>
        </p:nvSpPr>
        <p:spPr>
          <a:xfrm>
            <a:off x="186118" y="4171421"/>
            <a:ext cx="24197882" cy="5601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400" kern="1200">
                <a:solidFill>
                  <a:schemeClr val="tx1"/>
                </a:solidFill>
                <a:latin typeface="Open Sans" charset="0"/>
                <a:ea typeface="Open Sans" charset="0"/>
                <a:cs typeface="Open Sans" charset="0"/>
              </a:defRPr>
            </a:lvl1pPr>
            <a:lvl2pPr marL="685800" indent="-228600" algn="l" defTabSz="914400" rtl="0" eaLnBrk="1" latinLnBrk="0" hangingPunct="1">
              <a:lnSpc>
                <a:spcPct val="90000"/>
              </a:lnSpc>
              <a:spcBef>
                <a:spcPts val="500"/>
              </a:spcBef>
              <a:buFont typeface="Arial"/>
              <a:buChar char="•"/>
              <a:defRPr sz="2133" kern="1200">
                <a:solidFill>
                  <a:schemeClr val="tx1"/>
                </a:solidFill>
                <a:latin typeface="Open Sans" charset="0"/>
                <a:ea typeface="Open Sans" charset="0"/>
                <a:cs typeface="Open Sans" charset="0"/>
              </a:defRPr>
            </a:lvl2pPr>
            <a:lvl3pPr marL="1143000" indent="-228600" algn="l" defTabSz="914400" rtl="0" eaLnBrk="1" latinLnBrk="0" hangingPunct="1">
              <a:lnSpc>
                <a:spcPct val="90000"/>
              </a:lnSpc>
              <a:spcBef>
                <a:spcPts val="500"/>
              </a:spcBef>
              <a:buFont typeface="Arial"/>
              <a:buChar char="•"/>
              <a:defRPr sz="1867" kern="1200">
                <a:solidFill>
                  <a:schemeClr val="tx1"/>
                </a:solidFill>
                <a:latin typeface="Open Sans" charset="0"/>
                <a:ea typeface="Open Sans" charset="0"/>
                <a:cs typeface="Open Sans" charset="0"/>
              </a:defRPr>
            </a:lvl3pPr>
            <a:lvl4pPr marL="1600200" indent="-228600" algn="l" defTabSz="914400" rtl="0" eaLnBrk="1" latinLnBrk="0" hangingPunct="1">
              <a:lnSpc>
                <a:spcPct val="90000"/>
              </a:lnSpc>
              <a:spcBef>
                <a:spcPts val="500"/>
              </a:spcBef>
              <a:buFont typeface="Arial"/>
              <a:buChar char="•"/>
              <a:defRPr sz="1600" kern="1200">
                <a:solidFill>
                  <a:schemeClr val="tx1"/>
                </a:solidFill>
                <a:latin typeface="Open Sans" charset="0"/>
                <a:ea typeface="Open Sans" charset="0"/>
                <a:cs typeface="Open Sans" charset="0"/>
              </a:defRPr>
            </a:lvl4pPr>
            <a:lvl5pPr marL="2057400" indent="-228600" algn="l" defTabSz="914400" rtl="0" eaLnBrk="1" latinLnBrk="0" hangingPunct="1">
              <a:lnSpc>
                <a:spcPct val="90000"/>
              </a:lnSpc>
              <a:spcBef>
                <a:spcPts val="500"/>
              </a:spcBef>
              <a:buFont typeface="Arial"/>
              <a:buChar char="•"/>
              <a:defRPr sz="1600" kern="120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spcBef>
                <a:spcPts val="0"/>
              </a:spcBef>
              <a:spcAft>
                <a:spcPts val="450"/>
              </a:spcAft>
              <a:buNone/>
              <a:defRPr/>
            </a:pPr>
            <a:r>
              <a:rPr lang="en-US" sz="4600" dirty="0">
                <a:latin typeface="+mj-lt"/>
                <a:ea typeface="Segoe UI" pitchFamily="34" charset="0"/>
                <a:cs typeface="Open Sans"/>
              </a:rPr>
              <a:t>But the number of crisis that come from </a:t>
            </a:r>
            <a:r>
              <a:rPr lang="en-US" sz="4600" dirty="0">
                <a:solidFill>
                  <a:srgbClr val="B63F33"/>
                </a:solidFill>
                <a:latin typeface="+mj-lt"/>
                <a:ea typeface="Segoe UI" pitchFamily="34" charset="0"/>
                <a:cs typeface="Open Sans"/>
              </a:rPr>
              <a:t>accumulated</a:t>
            </a:r>
            <a:r>
              <a:rPr lang="en-US" sz="4600" dirty="0">
                <a:latin typeface="+mj-lt"/>
                <a:ea typeface="Segoe UI" pitchFamily="34" charset="0"/>
                <a:cs typeface="Open Sans"/>
              </a:rPr>
              <a:t> </a:t>
            </a:r>
            <a:r>
              <a:rPr lang="en-US" sz="4600" b="1" dirty="0">
                <a:solidFill>
                  <a:srgbClr val="B63F33"/>
                </a:solidFill>
                <a:latin typeface="+mj-lt"/>
                <a:ea typeface="Segoe UI" pitchFamily="34" charset="0"/>
                <a:cs typeface="Open Sans"/>
              </a:rPr>
              <a:t>SMALLER MATTERS </a:t>
            </a:r>
            <a:r>
              <a:rPr lang="en-US" sz="4600" dirty="0">
                <a:solidFill>
                  <a:srgbClr val="B63F33"/>
                </a:solidFill>
                <a:latin typeface="+mj-lt"/>
                <a:ea typeface="Segoe UI" pitchFamily="34" charset="0"/>
                <a:cs typeface="Open Sans"/>
              </a:rPr>
              <a:t>increases</a:t>
            </a:r>
            <a:r>
              <a:rPr lang="en-US" sz="4600" b="1" dirty="0">
                <a:latin typeface="+mj-lt"/>
                <a:ea typeface="Segoe UI" pitchFamily="34" charset="0"/>
                <a:cs typeface="Open Sans"/>
              </a:rPr>
              <a:t> </a:t>
            </a:r>
            <a:r>
              <a:rPr lang="en-US" sz="4600" dirty="0">
                <a:latin typeface="+mj-lt"/>
                <a:ea typeface="Segoe UI" pitchFamily="34" charset="0"/>
                <a:cs typeface="Open Sans"/>
              </a:rPr>
              <a:t>lately</a:t>
            </a:r>
          </a:p>
        </p:txBody>
      </p:sp>
      <p:sp>
        <p:nvSpPr>
          <p:cNvPr id="6" name="Content Placeholder 2"/>
          <p:cNvSpPr txBox="1">
            <a:spLocks/>
          </p:cNvSpPr>
          <p:nvPr/>
        </p:nvSpPr>
        <p:spPr>
          <a:xfrm>
            <a:off x="416381" y="5477881"/>
            <a:ext cx="11343228" cy="6756142"/>
          </a:xfrm>
          <a:prstGeom prst="rect">
            <a:avLst/>
          </a:prstGeom>
        </p:spPr>
        <p:txBody>
          <a:bodyPr>
            <a:noAutofit/>
          </a:bodyPr>
          <a:lstStyle>
            <a:lvl1pPr marL="342900" indent="-342900" algn="l" rtl="0" eaLnBrk="0" fontAlgn="base" hangingPunct="0">
              <a:spcBef>
                <a:spcPct val="20000"/>
              </a:spcBef>
              <a:spcAft>
                <a:spcPct val="0"/>
              </a:spcAft>
              <a:buFont typeface="Arial" charset="0"/>
              <a:buChar char="•"/>
              <a:defRPr sz="1600" kern="1200">
                <a:solidFill>
                  <a:schemeClr val="bg1"/>
                </a:solidFill>
                <a:latin typeface="Nexa Heavy" panose="02000000000000000000" pitchFamily="50" charset="0"/>
                <a:ea typeface="+mn-ea"/>
                <a:cs typeface="+mn-cs"/>
              </a:defRPr>
            </a:lvl1pPr>
            <a:lvl2pPr marL="742950" indent="-28575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bg1"/>
                </a:solidFill>
                <a:latin typeface="Nexa Light" panose="02000000000000000000"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spcAft>
                <a:spcPts val="800"/>
              </a:spcAft>
              <a:buFont typeface="Wingdings" panose="05000000000000000000" pitchFamily="2" charset="2"/>
              <a:buChar char="ü"/>
              <a:defRPr/>
            </a:pPr>
            <a:r>
              <a:rPr lang="en-US" sz="3500" dirty="0" smtClean="0">
                <a:solidFill>
                  <a:schemeClr val="tx1"/>
                </a:solidFill>
                <a:latin typeface="+mj-lt"/>
                <a:ea typeface="Segoe UI" pitchFamily="34" charset="0"/>
                <a:cs typeface="Open Sans"/>
              </a:rPr>
              <a:t>Accumulated </a:t>
            </a:r>
            <a:r>
              <a:rPr lang="en-US" sz="3500" dirty="0">
                <a:solidFill>
                  <a:schemeClr val="tx1"/>
                </a:solidFill>
                <a:latin typeface="+mj-lt"/>
                <a:ea typeface="Segoe UI" pitchFamily="34" charset="0"/>
                <a:cs typeface="Open Sans"/>
              </a:rPr>
              <a:t>small incidents that make the consumers perceive that they are not </a:t>
            </a:r>
            <a:r>
              <a:rPr lang="en-US" sz="3500" dirty="0" smtClean="0">
                <a:solidFill>
                  <a:schemeClr val="tx1"/>
                </a:solidFill>
                <a:latin typeface="+mj-lt"/>
                <a:ea typeface="Segoe UI" pitchFamily="34" charset="0"/>
                <a:cs typeface="Open Sans"/>
              </a:rPr>
              <a:t>respected.</a:t>
            </a:r>
          </a:p>
          <a:p>
            <a:pPr>
              <a:lnSpc>
                <a:spcPct val="150000"/>
              </a:lnSpc>
              <a:spcBef>
                <a:spcPts val="0"/>
              </a:spcBef>
              <a:spcAft>
                <a:spcPts val="800"/>
              </a:spcAft>
              <a:buFont typeface="Wingdings" panose="05000000000000000000" pitchFamily="2" charset="2"/>
              <a:buChar char="ü"/>
              <a:defRPr/>
            </a:pPr>
            <a:r>
              <a:rPr lang="en-US" sz="3500" dirty="0" smtClean="0">
                <a:solidFill>
                  <a:schemeClr val="tx1"/>
                </a:solidFill>
                <a:latin typeface="+mj-lt"/>
                <a:ea typeface="Segoe UI" pitchFamily="34" charset="0"/>
                <a:cs typeface="Open Sans"/>
              </a:rPr>
              <a:t>Several small defects in service within a short period could also create huge impact on the. </a:t>
            </a:r>
          </a:p>
          <a:p>
            <a:pPr>
              <a:lnSpc>
                <a:spcPct val="150000"/>
              </a:lnSpc>
              <a:spcBef>
                <a:spcPts val="0"/>
              </a:spcBef>
              <a:spcAft>
                <a:spcPts val="800"/>
              </a:spcAft>
              <a:buFont typeface="Wingdings" panose="05000000000000000000" pitchFamily="2" charset="2"/>
              <a:buChar char="ü"/>
              <a:defRPr/>
            </a:pPr>
            <a:r>
              <a:rPr lang="en-US" sz="3500" dirty="0" smtClean="0">
                <a:solidFill>
                  <a:schemeClr val="tx1"/>
                </a:solidFill>
                <a:latin typeface="+mj-lt"/>
                <a:ea typeface="Segoe UI" pitchFamily="34" charset="0"/>
                <a:cs typeface="Open Sans"/>
              </a:rPr>
              <a:t>Multiple </a:t>
            </a:r>
            <a:r>
              <a:rPr lang="en-US" sz="3500" dirty="0">
                <a:solidFill>
                  <a:schemeClr val="tx1"/>
                </a:solidFill>
                <a:latin typeface="+mj-lt"/>
                <a:ea typeface="Segoe UI" pitchFamily="34" charset="0"/>
                <a:cs typeface="Open Sans"/>
              </a:rPr>
              <a:t>effort just focus on the brand's benefit would create an converge reaction from </a:t>
            </a:r>
            <a:r>
              <a:rPr lang="en-US" sz="3500" dirty="0" smtClean="0">
                <a:solidFill>
                  <a:schemeClr val="tx1"/>
                </a:solidFill>
                <a:latin typeface="+mj-lt"/>
                <a:ea typeface="Segoe UI" pitchFamily="34" charset="0"/>
                <a:cs typeface="Open Sans"/>
              </a:rPr>
              <a:t>customers.</a:t>
            </a:r>
          </a:p>
          <a:p>
            <a:pPr>
              <a:lnSpc>
                <a:spcPct val="150000"/>
              </a:lnSpc>
              <a:spcBef>
                <a:spcPts val="0"/>
              </a:spcBef>
              <a:spcAft>
                <a:spcPts val="800"/>
              </a:spcAft>
              <a:buFont typeface="Wingdings" panose="05000000000000000000" pitchFamily="2" charset="2"/>
              <a:buChar char="ü"/>
              <a:defRPr/>
            </a:pPr>
            <a:r>
              <a:rPr lang="en-US" sz="3500" dirty="0">
                <a:solidFill>
                  <a:schemeClr val="tx1"/>
                </a:solidFill>
                <a:latin typeface="+mj-lt"/>
                <a:ea typeface="Segoe UI" pitchFamily="34" charset="0"/>
                <a:cs typeface="Open Sans"/>
              </a:rPr>
              <a:t>Small issues that </a:t>
            </a:r>
            <a:r>
              <a:rPr lang="en-US" sz="3500" dirty="0" smtClean="0">
                <a:solidFill>
                  <a:schemeClr val="tx1"/>
                </a:solidFill>
                <a:latin typeface="+mj-lt"/>
                <a:ea typeface="Segoe UI" pitchFamily="34" charset="0"/>
                <a:cs typeface="Open Sans"/>
              </a:rPr>
              <a:t>face </a:t>
            </a:r>
            <a:r>
              <a:rPr lang="en-US" sz="3500" dirty="0">
                <a:solidFill>
                  <a:schemeClr val="tx1"/>
                </a:solidFill>
                <a:latin typeface="+mj-lt"/>
                <a:ea typeface="Segoe UI" pitchFamily="34" charset="0"/>
                <a:cs typeface="Open Sans"/>
              </a:rPr>
              <a:t>a powerful party could result in big </a:t>
            </a:r>
            <a:r>
              <a:rPr lang="en-US" sz="3500" dirty="0" smtClean="0">
                <a:solidFill>
                  <a:schemeClr val="tx1"/>
                </a:solidFill>
                <a:latin typeface="+mj-lt"/>
                <a:ea typeface="Segoe UI" pitchFamily="34" charset="0"/>
                <a:cs typeface="Open Sans"/>
              </a:rPr>
              <a:t>matter.</a:t>
            </a:r>
            <a:endParaRPr lang="en-US" sz="3500" dirty="0">
              <a:solidFill>
                <a:srgbClr val="009EDB"/>
              </a:solidFill>
              <a:latin typeface="+mj-lt"/>
              <a:ea typeface="Segoe UI" pitchFamily="34" charset="0"/>
              <a:cs typeface="Open Sans"/>
            </a:endParaRPr>
          </a:p>
        </p:txBody>
      </p:sp>
      <p:grpSp>
        <p:nvGrpSpPr>
          <p:cNvPr id="7" name="Group 6"/>
          <p:cNvGrpSpPr/>
          <p:nvPr/>
        </p:nvGrpSpPr>
        <p:grpSpPr>
          <a:xfrm>
            <a:off x="12067365" y="5305941"/>
            <a:ext cx="10911814" cy="7736767"/>
            <a:chOff x="6787540" y="2247295"/>
            <a:chExt cx="5227445" cy="3706398"/>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390" y="3222384"/>
              <a:ext cx="893595" cy="816264"/>
            </a:xfrm>
            <a:prstGeom prst="rect">
              <a:avLst/>
            </a:prstGeom>
          </p:spPr>
        </p:pic>
        <p:grpSp>
          <p:nvGrpSpPr>
            <p:cNvPr id="9" name="Group 8"/>
            <p:cNvGrpSpPr/>
            <p:nvPr/>
          </p:nvGrpSpPr>
          <p:grpSpPr>
            <a:xfrm>
              <a:off x="6787540" y="2247295"/>
              <a:ext cx="5227445" cy="3706398"/>
              <a:chOff x="6787540" y="2247295"/>
              <a:chExt cx="5227445" cy="3706398"/>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8700" y="2312594"/>
                <a:ext cx="1723758" cy="861879"/>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43310" y="2312594"/>
                <a:ext cx="806630" cy="859060"/>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2074257626"/>
                  </p:ext>
                </p:extLst>
              </p:nvPr>
            </p:nvGraphicFramePr>
            <p:xfrm>
              <a:off x="11029950" y="2247295"/>
              <a:ext cx="983710" cy="921110"/>
            </p:xfrm>
            <a:graphic>
              <a:graphicData uri="http://schemas.openxmlformats.org/presentationml/2006/ole">
                <mc:AlternateContent xmlns:mc="http://schemas.openxmlformats.org/markup-compatibility/2006">
                  <mc:Choice xmlns:v="urn:schemas-microsoft-com:vml" Requires="v">
                    <p:oleObj spid="_x0000_s1139" name="Image" r:id="rId6" imgW="1396800" imgH="1307880" progId="Photoshop.Image.13">
                      <p:embed/>
                    </p:oleObj>
                  </mc:Choice>
                  <mc:Fallback>
                    <p:oleObj name="Image" r:id="rId6" imgW="1396800" imgH="1307880" progId="Photoshop.Image.13">
                      <p:embed/>
                      <p:pic>
                        <p:nvPicPr>
                          <p:cNvPr id="0" name=""/>
                          <p:cNvPicPr/>
                          <p:nvPr/>
                        </p:nvPicPr>
                        <p:blipFill>
                          <a:blip r:embed="rId7"/>
                          <a:stretch>
                            <a:fillRect/>
                          </a:stretch>
                        </p:blipFill>
                        <p:spPr>
                          <a:xfrm>
                            <a:off x="11029950" y="2247295"/>
                            <a:ext cx="983710" cy="921110"/>
                          </a:xfrm>
                          <a:prstGeom prst="rect">
                            <a:avLst/>
                          </a:prstGeom>
                        </p:spPr>
                      </p:pic>
                    </p:oleObj>
                  </mc:Fallback>
                </mc:AlternateContent>
              </a:graphicData>
            </a:graphic>
          </p:graphicFrame>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52458" y="2301086"/>
                <a:ext cx="1387711" cy="867319"/>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87540" y="3158289"/>
                <a:ext cx="1912784" cy="868929"/>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01076" y="3214203"/>
                <a:ext cx="2511754" cy="837251"/>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28700" y="4058341"/>
                <a:ext cx="1624286" cy="97457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11754" y="4096075"/>
                <a:ext cx="3295752" cy="922810"/>
              </a:xfrm>
              <a:prstGeom prst="rect">
                <a:avLst/>
              </a:prstGeom>
            </p:spPr>
          </p:pic>
          <p:pic>
            <p:nvPicPr>
              <p:cNvPr id="18" name="Picture 1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62153" y="5066283"/>
                <a:ext cx="3206128" cy="887410"/>
              </a:xfrm>
              <a:prstGeom prst="rect">
                <a:avLst/>
              </a:prstGeom>
            </p:spPr>
          </p:pic>
          <p:pic>
            <p:nvPicPr>
              <p:cNvPr id="19" name="Picture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03133" y="5073006"/>
                <a:ext cx="2111852" cy="880687"/>
              </a:xfrm>
              <a:prstGeom prst="rect">
                <a:avLst/>
              </a:prstGeom>
            </p:spPr>
          </p:pic>
        </p:grpSp>
      </p:grpSp>
    </p:spTree>
    <p:extLst>
      <p:ext uri="{BB962C8B-B14F-4D97-AF65-F5344CB8AC3E}">
        <p14:creationId xmlns:p14="http://schemas.microsoft.com/office/powerpoint/2010/main" val="11285070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title"/>
          </p:nvPr>
        </p:nvSpPr>
        <p:spPr/>
        <p:txBody>
          <a:bodyPr>
            <a:normAutofit/>
          </a:bodyPr>
          <a:lstStyle/>
          <a:p>
            <a:r>
              <a:rPr lang="en-US" sz="6600" dirty="0" smtClean="0">
                <a:solidFill>
                  <a:srgbClr val="CA3427"/>
                </a:solidFill>
              </a:rPr>
              <a:t>WHY?</a:t>
            </a:r>
            <a:endParaRPr lang="en-US" sz="6600" dirty="0">
              <a:solidFill>
                <a:srgbClr val="CA3427"/>
              </a:solidFill>
            </a:endParaRPr>
          </a:p>
        </p:txBody>
      </p:sp>
      <p:sp>
        <p:nvSpPr>
          <p:cNvPr id="4"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8</a:t>
            </a:fld>
            <a:endParaRPr dirty="0"/>
          </a:p>
        </p:txBody>
      </p:sp>
      <p:sp>
        <p:nvSpPr>
          <p:cNvPr id="5" name="Content Placeholder 1"/>
          <p:cNvSpPr txBox="1">
            <a:spLocks/>
          </p:cNvSpPr>
          <p:nvPr/>
        </p:nvSpPr>
        <p:spPr>
          <a:xfrm>
            <a:off x="823687" y="3009274"/>
            <a:ext cx="9745075" cy="9477576"/>
          </a:xfrm>
          <a:prstGeom prst="rect">
            <a:avLst/>
          </a:prstGeom>
        </p:spPr>
        <p:txBody>
          <a:bodyPr>
            <a:noAutofit/>
          </a:bodyPr>
          <a:lstStyle>
            <a:lvl1pPr marL="634984"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1pPr>
            <a:lvl2pPr marL="1269968"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2pPr>
            <a:lvl3pPr marL="1904952"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3pPr>
            <a:lvl4pPr marL="253993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4pPr>
            <a:lvl5pPr marL="3174921"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j-lt"/>
                <a:ea typeface="Calibri"/>
                <a:cs typeface="Calibri"/>
                <a:sym typeface="Helvetica Light"/>
              </a:defRPr>
            </a:lvl5pPr>
            <a:lvl6pPr marL="3809905"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6pPr>
            <a:lvl7pPr marL="4444889"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7pPr>
            <a:lvl8pPr marL="5079873"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8pPr>
            <a:lvl9pPr marL="5714857" marR="0" indent="-634984" algn="l" defTabSz="825481" rtl="0" latinLnBrk="0">
              <a:lnSpc>
                <a:spcPct val="100000"/>
              </a:lnSpc>
              <a:spcBef>
                <a:spcPts val="5901"/>
              </a:spcBef>
              <a:spcAft>
                <a:spcPts val="0"/>
              </a:spcAft>
              <a:buClrTx/>
              <a:buSzPct val="75000"/>
              <a:buFontTx/>
              <a:buChar char="•"/>
              <a:tabLst/>
              <a:defRPr sz="5300" b="0" i="0" u="none" strike="noStrike" cap="none" spc="0" baseline="0">
                <a:ln>
                  <a:noFill/>
                </a:ln>
                <a:solidFill>
                  <a:srgbClr val="000000"/>
                </a:solidFill>
                <a:uFillTx/>
                <a:latin typeface="+mn-lt"/>
                <a:ea typeface="+mn-ea"/>
                <a:cs typeface="+mn-cs"/>
                <a:sym typeface="Helvetica Light"/>
              </a:defRPr>
            </a:lvl9pPr>
          </a:lstStyle>
          <a:p>
            <a:pPr>
              <a:lnSpc>
                <a:spcPct val="150000"/>
              </a:lnSpc>
              <a:spcBef>
                <a:spcPts val="0"/>
              </a:spcBef>
              <a:spcAft>
                <a:spcPts val="450"/>
              </a:spcAft>
              <a:buFont typeface="Arial" panose="020B0604020202020204" pitchFamily="34" charset="0"/>
              <a:buChar char="•"/>
              <a:defRPr/>
            </a:pPr>
            <a:r>
              <a:rPr lang="vi-VN" sz="3500" dirty="0" smtClean="0">
                <a:ea typeface="Segoe UI" pitchFamily="34" charset="0"/>
                <a:cs typeface="Open Sans"/>
              </a:rPr>
              <a:t>Not that hard to see the </a:t>
            </a:r>
            <a:r>
              <a:rPr lang="en-US" sz="3500" dirty="0" smtClean="0">
                <a:ea typeface="Segoe UI" pitchFamily="34" charset="0"/>
                <a:cs typeface="Open Sans"/>
              </a:rPr>
              <a:t>common destination - almost all crisis’s traffic get boomed and peaked in </a:t>
            </a:r>
            <a:r>
              <a:rPr lang="vi-VN" sz="3500" dirty="0" smtClean="0">
                <a:solidFill>
                  <a:srgbClr val="EA5C42"/>
                </a:solidFill>
                <a:ea typeface="Segoe UI" pitchFamily="34" charset="0"/>
                <a:cs typeface="Open Sans"/>
              </a:rPr>
              <a:t>SOCIAL MEDIA</a:t>
            </a:r>
            <a:r>
              <a:rPr lang="en-US" sz="3500" dirty="0" smtClean="0">
                <a:solidFill>
                  <a:srgbClr val="EA5C42"/>
                </a:solidFill>
                <a:ea typeface="Segoe UI" pitchFamily="34" charset="0"/>
                <a:cs typeface="Open Sans"/>
              </a:rPr>
              <a:t>.</a:t>
            </a:r>
          </a:p>
          <a:p>
            <a:pPr marL="0" indent="0">
              <a:lnSpc>
                <a:spcPct val="150000"/>
              </a:lnSpc>
              <a:spcBef>
                <a:spcPts val="0"/>
              </a:spcBef>
              <a:spcAft>
                <a:spcPts val="450"/>
              </a:spcAft>
              <a:buFontTx/>
              <a:buNone/>
              <a:defRPr/>
            </a:pPr>
            <a:endParaRPr lang="vi-VN" sz="3500" dirty="0" smtClean="0">
              <a:ea typeface="Segoe UI" pitchFamily="34" charset="0"/>
              <a:cs typeface="Open Sans"/>
            </a:endParaRPr>
          </a:p>
          <a:p>
            <a:pPr>
              <a:lnSpc>
                <a:spcPct val="150000"/>
              </a:lnSpc>
              <a:spcBef>
                <a:spcPts val="0"/>
              </a:spcBef>
              <a:spcAft>
                <a:spcPts val="450"/>
              </a:spcAft>
              <a:buFont typeface="Arial" panose="020B0604020202020204" pitchFamily="34" charset="0"/>
              <a:buChar char="•"/>
              <a:defRPr/>
            </a:pPr>
            <a:r>
              <a:rPr lang="en-US" sz="3500" dirty="0" smtClean="0">
                <a:ea typeface="Segoe UI" pitchFamily="34" charset="0"/>
                <a:cs typeface="Open Sans"/>
              </a:rPr>
              <a:t>Social media empowers and even creates influencers then bonds them seamlessly with the community.</a:t>
            </a:r>
            <a:endParaRPr lang="vi-VN" sz="3500" dirty="0" smtClean="0">
              <a:ea typeface="Segoe UI" pitchFamily="34" charset="0"/>
              <a:cs typeface="Open Sans"/>
            </a:endParaRPr>
          </a:p>
          <a:p>
            <a:pPr marL="0" indent="0">
              <a:lnSpc>
                <a:spcPct val="150000"/>
              </a:lnSpc>
              <a:spcBef>
                <a:spcPts val="0"/>
              </a:spcBef>
              <a:spcAft>
                <a:spcPts val="450"/>
              </a:spcAft>
              <a:buFontTx/>
              <a:buNone/>
              <a:defRPr/>
            </a:pPr>
            <a:endParaRPr lang="en-US" sz="3500" dirty="0" smtClean="0">
              <a:ea typeface="Segoe UI" pitchFamily="34" charset="0"/>
              <a:cs typeface="Open Sans"/>
            </a:endParaRPr>
          </a:p>
          <a:p>
            <a:pPr>
              <a:lnSpc>
                <a:spcPct val="150000"/>
              </a:lnSpc>
              <a:spcBef>
                <a:spcPts val="0"/>
              </a:spcBef>
              <a:spcAft>
                <a:spcPts val="450"/>
              </a:spcAft>
              <a:buFont typeface="Arial" panose="020B0604020202020204" pitchFamily="34" charset="0"/>
              <a:buChar char="•"/>
              <a:defRPr/>
            </a:pPr>
            <a:r>
              <a:rPr lang="en-US" sz="3500" dirty="0" smtClean="0">
                <a:ea typeface="Segoe UI" pitchFamily="34" charset="0"/>
                <a:cs typeface="Open Sans"/>
              </a:rPr>
              <a:t>Wiping out differences in timing and distance, social platforms helps spreading crisis faster than ever before.</a:t>
            </a:r>
            <a:endParaRPr lang="en-US" sz="3500" dirty="0">
              <a:solidFill>
                <a:srgbClr val="009EDB"/>
              </a:solidFill>
              <a:ea typeface="Segoe UI" pitchFamily="34" charset="0"/>
              <a:cs typeface="Open Sans"/>
            </a:endParaRPr>
          </a:p>
        </p:txBody>
      </p:sp>
      <p:grpSp>
        <p:nvGrpSpPr>
          <p:cNvPr id="6" name="Group 5"/>
          <p:cNvGrpSpPr/>
          <p:nvPr/>
        </p:nvGrpSpPr>
        <p:grpSpPr>
          <a:xfrm>
            <a:off x="11437124" y="2837697"/>
            <a:ext cx="12946875" cy="10404168"/>
            <a:chOff x="6106013" y="1018984"/>
            <a:chExt cx="6025243" cy="516610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013" y="1018984"/>
              <a:ext cx="4533900" cy="17811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791" y="2885884"/>
              <a:ext cx="5410200" cy="13144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5816" y="1257109"/>
              <a:ext cx="1057275" cy="1543050"/>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190" r="17190" b="6859"/>
            <a:stretch/>
          </p:blipFill>
          <p:spPr>
            <a:xfrm>
              <a:off x="6656317" y="4744341"/>
              <a:ext cx="600311" cy="1259694"/>
            </a:xfrm>
            <a:prstGeom prst="rect">
              <a:avLst/>
            </a:prstGeom>
          </p:spPr>
        </p:pic>
        <p:grpSp>
          <p:nvGrpSpPr>
            <p:cNvPr id="11" name="Group 10"/>
            <p:cNvGrpSpPr/>
            <p:nvPr/>
          </p:nvGrpSpPr>
          <p:grpSpPr>
            <a:xfrm>
              <a:off x="6239363" y="4412096"/>
              <a:ext cx="2852379" cy="555764"/>
              <a:chOff x="6287134" y="1863442"/>
              <a:chExt cx="2852379" cy="555764"/>
            </a:xfrm>
          </p:grpSpPr>
          <p:sp>
            <p:nvSpPr>
              <p:cNvPr id="26" name="TextBox 25"/>
              <p:cNvSpPr txBox="1"/>
              <p:nvPr/>
            </p:nvSpPr>
            <p:spPr>
              <a:xfrm>
                <a:off x="6745422" y="1863442"/>
                <a:ext cx="2394091" cy="275083"/>
              </a:xfrm>
              <a:prstGeom prst="rect">
                <a:avLst/>
              </a:prstGeom>
              <a:solidFill>
                <a:schemeClr val="tx1"/>
              </a:solidFill>
              <a:ln>
                <a:noFill/>
              </a:ln>
              <a:effectLst>
                <a:outerShdw blurRad="50800" dist="38100" dir="2700000" algn="tl" rotWithShape="0">
                  <a:prstClr val="black">
                    <a:alpha val="40000"/>
                  </a:prstClr>
                </a:outerShdw>
              </a:effectLst>
            </p:spPr>
            <p:txBody>
              <a:bodyPr wrap="none" rtlCol="0">
                <a:spAutoFit/>
              </a:bodyPr>
              <a:lstStyle/>
              <a:p>
                <a:pPr fontAlgn="base">
                  <a:spcBef>
                    <a:spcPct val="0"/>
                  </a:spcBef>
                  <a:spcAft>
                    <a:spcPct val="0"/>
                  </a:spcAft>
                </a:pPr>
                <a:r>
                  <a:rPr lang="en-US" sz="3000" b="1" dirty="0" smtClean="0">
                    <a:solidFill>
                      <a:prstClr val="white"/>
                    </a:solidFill>
                    <a:latin typeface="+mj-lt"/>
                    <a:ea typeface="Segoe UI" panose="020B0502040204020203" pitchFamily="34" charset="0"/>
                    <a:cs typeface="Segoe UI" panose="020B0502040204020203" pitchFamily="34" charset="0"/>
                  </a:rPr>
                  <a:t>WHERE THEY </a:t>
                </a:r>
                <a:r>
                  <a:rPr lang="en-US" sz="3000" b="1" dirty="0">
                    <a:solidFill>
                      <a:prstClr val="white"/>
                    </a:solidFill>
                    <a:latin typeface="+mj-lt"/>
                    <a:ea typeface="Segoe UI" panose="020B0502040204020203" pitchFamily="34" charset="0"/>
                    <a:cs typeface="Segoe UI" panose="020B0502040204020203" pitchFamily="34" charset="0"/>
                  </a:rPr>
                  <a:t>ENGAGED?</a:t>
                </a:r>
              </a:p>
            </p:txBody>
          </p:sp>
          <p:pic>
            <p:nvPicPr>
              <p:cNvPr id="27" name="Picture 26"/>
              <p:cNvPicPr>
                <a:picLocks noChangeAspect="1"/>
              </p:cNvPicPr>
              <p:nvPr/>
            </p:nvPicPr>
            <p:blipFill rotWithShape="1">
              <a:blip r:embed="rId6" cstate="print">
                <a:extLst>
                  <a:ext uri="{28A0092B-C50C-407E-A947-70E740481C1C}">
                    <a14:useLocalDpi xmlns:a14="http://schemas.microsoft.com/office/drawing/2010/main" val="0"/>
                  </a:ext>
                </a:extLst>
              </a:blip>
              <a:srcRect l="21875" t="7812" r="18750" b="6250"/>
              <a:stretch/>
            </p:blipFill>
            <p:spPr>
              <a:xfrm>
                <a:off x="6287134" y="1904358"/>
                <a:ext cx="355714" cy="514848"/>
              </a:xfrm>
              <a:prstGeom prst="rect">
                <a:avLst/>
              </a:prstGeom>
            </p:spPr>
          </p:pic>
        </p:grpSp>
        <p:sp>
          <p:nvSpPr>
            <p:cNvPr id="12" name="TextBox 11"/>
            <p:cNvSpPr txBox="1"/>
            <p:nvPr/>
          </p:nvSpPr>
          <p:spPr>
            <a:xfrm>
              <a:off x="7403806" y="4852324"/>
              <a:ext cx="764062" cy="290365"/>
            </a:xfrm>
            <a:prstGeom prst="rect">
              <a:avLst/>
            </a:prstGeom>
            <a:noFill/>
          </p:spPr>
          <p:txBody>
            <a:bodyPr wrap="none" rtlCol="0" anchor="ctr">
              <a:spAutoFit/>
            </a:bodyPr>
            <a:lstStyle/>
            <a:p>
              <a:pPr algn="ctr" fontAlgn="base">
                <a:spcBef>
                  <a:spcPct val="0"/>
                </a:spcBef>
                <a:spcAft>
                  <a:spcPct val="0"/>
                </a:spcAft>
              </a:pPr>
              <a:r>
                <a:rPr lang="en-US" sz="3200" b="1" dirty="0">
                  <a:solidFill>
                    <a:prstClr val="black"/>
                  </a:solidFill>
                  <a:latin typeface="+mj-lt"/>
                  <a:ea typeface="Segoe UI" panose="020B0502040204020203" pitchFamily="34" charset="0"/>
                  <a:cs typeface="Segoe UI" panose="020B0502040204020203" pitchFamily="34" charset="0"/>
                </a:rPr>
                <a:t>NORTH</a:t>
              </a:r>
            </a:p>
          </p:txBody>
        </p:sp>
        <p:sp>
          <p:nvSpPr>
            <p:cNvPr id="13" name="TextBox 12"/>
            <p:cNvSpPr txBox="1"/>
            <p:nvPr/>
          </p:nvSpPr>
          <p:spPr>
            <a:xfrm>
              <a:off x="7353143" y="5108417"/>
              <a:ext cx="998309" cy="290365"/>
            </a:xfrm>
            <a:prstGeom prst="rect">
              <a:avLst/>
            </a:prstGeom>
            <a:noFill/>
          </p:spPr>
          <p:txBody>
            <a:bodyPr wrap="none" rtlCol="0" anchor="ctr">
              <a:spAutoFit/>
            </a:bodyPr>
            <a:lstStyle/>
            <a:p>
              <a:pPr algn="ctr" fontAlgn="base">
                <a:spcBef>
                  <a:spcPct val="0"/>
                </a:spcBef>
                <a:spcAft>
                  <a:spcPct val="0"/>
                </a:spcAft>
              </a:pPr>
              <a:r>
                <a:rPr lang="en-US" sz="3200" b="1" dirty="0">
                  <a:solidFill>
                    <a:prstClr val="black"/>
                  </a:solidFill>
                  <a:latin typeface="+mj-lt"/>
                  <a:ea typeface="Segoe UI" panose="020B0502040204020203" pitchFamily="34" charset="0"/>
                  <a:cs typeface="Segoe UI" panose="020B0502040204020203" pitchFamily="34" charset="0"/>
                </a:rPr>
                <a:t>CENTRAL</a:t>
              </a:r>
            </a:p>
          </p:txBody>
        </p:sp>
        <p:sp>
          <p:nvSpPr>
            <p:cNvPr id="14" name="TextBox 13"/>
            <p:cNvSpPr txBox="1"/>
            <p:nvPr/>
          </p:nvSpPr>
          <p:spPr>
            <a:xfrm>
              <a:off x="7374591" y="5373746"/>
              <a:ext cx="1098274" cy="290365"/>
            </a:xfrm>
            <a:prstGeom prst="rect">
              <a:avLst/>
            </a:prstGeom>
            <a:noFill/>
          </p:spPr>
          <p:txBody>
            <a:bodyPr wrap="none" rtlCol="0" anchor="ctr">
              <a:spAutoFit/>
            </a:bodyPr>
            <a:lstStyle/>
            <a:p>
              <a:pPr algn="ctr" fontAlgn="base">
                <a:spcBef>
                  <a:spcPct val="0"/>
                </a:spcBef>
                <a:spcAft>
                  <a:spcPct val="0"/>
                </a:spcAft>
              </a:pPr>
              <a:r>
                <a:rPr lang="en-US" sz="3200" b="1" dirty="0">
                  <a:solidFill>
                    <a:prstClr val="black"/>
                  </a:solidFill>
                  <a:latin typeface="+mj-lt"/>
                  <a:ea typeface="Segoe UI" panose="020B0502040204020203" pitchFamily="34" charset="0"/>
                  <a:cs typeface="Segoe UI" panose="020B0502040204020203" pitchFamily="34" charset="0"/>
                </a:rPr>
                <a:t>HIGHLAND</a:t>
              </a:r>
            </a:p>
          </p:txBody>
        </p:sp>
        <p:sp>
          <p:nvSpPr>
            <p:cNvPr id="15" name="TextBox 14"/>
            <p:cNvSpPr txBox="1"/>
            <p:nvPr/>
          </p:nvSpPr>
          <p:spPr>
            <a:xfrm>
              <a:off x="7397369" y="5629527"/>
              <a:ext cx="754365" cy="290365"/>
            </a:xfrm>
            <a:prstGeom prst="rect">
              <a:avLst/>
            </a:prstGeom>
            <a:noFill/>
          </p:spPr>
          <p:txBody>
            <a:bodyPr wrap="none" rtlCol="0" anchor="ctr">
              <a:spAutoFit/>
            </a:bodyPr>
            <a:lstStyle/>
            <a:p>
              <a:pPr algn="ctr" fontAlgn="base">
                <a:spcBef>
                  <a:spcPct val="0"/>
                </a:spcBef>
                <a:spcAft>
                  <a:spcPct val="0"/>
                </a:spcAft>
              </a:pPr>
              <a:r>
                <a:rPr lang="en-US" sz="3200" b="1" dirty="0">
                  <a:solidFill>
                    <a:prstClr val="black"/>
                  </a:solidFill>
                  <a:latin typeface="+mj-lt"/>
                  <a:ea typeface="Segoe UI" panose="020B0502040204020203" pitchFamily="34" charset="0"/>
                  <a:cs typeface="Segoe UI" panose="020B0502040204020203" pitchFamily="34" charset="0"/>
                </a:rPr>
                <a:t>SOUTH</a:t>
              </a:r>
            </a:p>
          </p:txBody>
        </p:sp>
        <p:sp>
          <p:nvSpPr>
            <p:cNvPr id="16" name="TextBox 15"/>
            <p:cNvSpPr txBox="1"/>
            <p:nvPr/>
          </p:nvSpPr>
          <p:spPr>
            <a:xfrm>
              <a:off x="8480548" y="4843403"/>
              <a:ext cx="507435" cy="313289"/>
            </a:xfrm>
            <a:prstGeom prst="rect">
              <a:avLst/>
            </a:prstGeom>
            <a:noFill/>
          </p:spPr>
          <p:txBody>
            <a:bodyPr wrap="none" rtlCol="0" anchor="ctr">
              <a:spAutoFit/>
            </a:bodyPr>
            <a:lstStyle/>
            <a:p>
              <a:pPr algn="ctr" fontAlgn="base">
                <a:spcBef>
                  <a:spcPct val="0"/>
                </a:spcBef>
                <a:spcAft>
                  <a:spcPct val="0"/>
                </a:spcAft>
              </a:pPr>
              <a:r>
                <a:rPr lang="en-US" sz="3500" b="1" dirty="0" smtClean="0">
                  <a:solidFill>
                    <a:srgbClr val="0070C0"/>
                  </a:solidFill>
                  <a:latin typeface="+mj-lt"/>
                  <a:ea typeface="Segoe UI" panose="020B0502040204020203" pitchFamily="34" charset="0"/>
                  <a:cs typeface="Segoe UI" panose="020B0502040204020203" pitchFamily="34" charset="0"/>
                </a:rPr>
                <a:t>43%</a:t>
              </a:r>
              <a:endParaRPr lang="en-US" sz="3500" b="1" dirty="0">
                <a:solidFill>
                  <a:srgbClr val="0070C0"/>
                </a:solidFill>
                <a:latin typeface="+mj-lt"/>
                <a:ea typeface="Segoe UI" panose="020B0502040204020203" pitchFamily="34" charset="0"/>
                <a:cs typeface="Segoe UI" panose="020B0502040204020203" pitchFamily="34" charset="0"/>
              </a:endParaRPr>
            </a:p>
          </p:txBody>
        </p:sp>
        <p:sp>
          <p:nvSpPr>
            <p:cNvPr id="17" name="TextBox 16"/>
            <p:cNvSpPr txBox="1"/>
            <p:nvPr/>
          </p:nvSpPr>
          <p:spPr>
            <a:xfrm>
              <a:off x="8482040" y="5091532"/>
              <a:ext cx="504451" cy="313289"/>
            </a:xfrm>
            <a:prstGeom prst="rect">
              <a:avLst/>
            </a:prstGeom>
            <a:noFill/>
          </p:spPr>
          <p:txBody>
            <a:bodyPr wrap="none" rtlCol="0" anchor="ctr">
              <a:spAutoFit/>
            </a:bodyPr>
            <a:lstStyle/>
            <a:p>
              <a:pPr algn="ctr" fontAlgn="base">
                <a:spcBef>
                  <a:spcPct val="0"/>
                </a:spcBef>
                <a:spcAft>
                  <a:spcPct val="0"/>
                </a:spcAft>
              </a:pPr>
              <a:r>
                <a:rPr lang="en-US" sz="3500" b="1" dirty="0">
                  <a:solidFill>
                    <a:srgbClr val="0070C0"/>
                  </a:solidFill>
                  <a:latin typeface="+mj-lt"/>
                  <a:ea typeface="Segoe UI" panose="020B0502040204020203" pitchFamily="34" charset="0"/>
                  <a:cs typeface="Segoe UI" panose="020B0502040204020203" pitchFamily="34" charset="0"/>
                </a:rPr>
                <a:t>2</a:t>
              </a:r>
              <a:r>
                <a:rPr lang="en-US" sz="3500" b="1" dirty="0" smtClean="0">
                  <a:solidFill>
                    <a:srgbClr val="0070C0"/>
                  </a:solidFill>
                  <a:latin typeface="+mj-lt"/>
                  <a:ea typeface="Segoe UI" panose="020B0502040204020203" pitchFamily="34" charset="0"/>
                  <a:cs typeface="Segoe UI" panose="020B0502040204020203" pitchFamily="34" charset="0"/>
                </a:rPr>
                <a:t>2%</a:t>
              </a:r>
              <a:endParaRPr lang="en-US" sz="3500" b="1" dirty="0">
                <a:solidFill>
                  <a:srgbClr val="0070C0"/>
                </a:solidFill>
                <a:latin typeface="+mj-lt"/>
                <a:ea typeface="Segoe UI" panose="020B0502040204020203" pitchFamily="34" charset="0"/>
                <a:cs typeface="Segoe UI" panose="020B0502040204020203" pitchFamily="34" charset="0"/>
              </a:endParaRPr>
            </a:p>
          </p:txBody>
        </p:sp>
        <p:sp>
          <p:nvSpPr>
            <p:cNvPr id="18" name="TextBox 17"/>
            <p:cNvSpPr txBox="1"/>
            <p:nvPr/>
          </p:nvSpPr>
          <p:spPr>
            <a:xfrm>
              <a:off x="8496520" y="5348897"/>
              <a:ext cx="387328" cy="313289"/>
            </a:xfrm>
            <a:prstGeom prst="rect">
              <a:avLst/>
            </a:prstGeom>
            <a:noFill/>
          </p:spPr>
          <p:txBody>
            <a:bodyPr wrap="none" rtlCol="0" anchor="ctr">
              <a:spAutoFit/>
            </a:bodyPr>
            <a:lstStyle/>
            <a:p>
              <a:pPr algn="ctr" fontAlgn="base">
                <a:spcBef>
                  <a:spcPct val="0"/>
                </a:spcBef>
                <a:spcAft>
                  <a:spcPct val="0"/>
                </a:spcAft>
              </a:pPr>
              <a:r>
                <a:rPr lang="en-US" sz="3500" b="1" dirty="0" smtClean="0">
                  <a:solidFill>
                    <a:srgbClr val="0070C0"/>
                  </a:solidFill>
                  <a:latin typeface="+mj-lt"/>
                  <a:ea typeface="Segoe UI" panose="020B0502040204020203" pitchFamily="34" charset="0"/>
                  <a:cs typeface="Segoe UI" panose="020B0502040204020203" pitchFamily="34" charset="0"/>
                </a:rPr>
                <a:t>5%</a:t>
              </a:r>
              <a:endParaRPr lang="en-US" sz="3500" b="1" dirty="0">
                <a:solidFill>
                  <a:srgbClr val="0070C0"/>
                </a:solidFill>
                <a:latin typeface="+mj-lt"/>
                <a:ea typeface="Segoe UI" panose="020B0502040204020203" pitchFamily="34" charset="0"/>
                <a:cs typeface="Segoe UI" panose="020B0502040204020203" pitchFamily="34" charset="0"/>
              </a:endParaRPr>
            </a:p>
          </p:txBody>
        </p:sp>
        <p:sp>
          <p:nvSpPr>
            <p:cNvPr id="19" name="TextBox 18"/>
            <p:cNvSpPr txBox="1"/>
            <p:nvPr/>
          </p:nvSpPr>
          <p:spPr>
            <a:xfrm>
              <a:off x="8480548" y="5596714"/>
              <a:ext cx="507435" cy="313289"/>
            </a:xfrm>
            <a:prstGeom prst="rect">
              <a:avLst/>
            </a:prstGeom>
            <a:noFill/>
          </p:spPr>
          <p:txBody>
            <a:bodyPr wrap="none" rtlCol="0" anchor="ctr">
              <a:spAutoFit/>
            </a:bodyPr>
            <a:lstStyle/>
            <a:p>
              <a:pPr algn="ctr" fontAlgn="base">
                <a:spcBef>
                  <a:spcPct val="0"/>
                </a:spcBef>
                <a:spcAft>
                  <a:spcPct val="0"/>
                </a:spcAft>
              </a:pPr>
              <a:r>
                <a:rPr lang="en-US" sz="3500" b="1" dirty="0" smtClean="0">
                  <a:solidFill>
                    <a:srgbClr val="0070C0"/>
                  </a:solidFill>
                  <a:latin typeface="+mj-lt"/>
                  <a:ea typeface="Segoe UI" panose="020B0502040204020203" pitchFamily="34" charset="0"/>
                  <a:cs typeface="Segoe UI" panose="020B0502040204020203" pitchFamily="34" charset="0"/>
                </a:rPr>
                <a:t>29%</a:t>
              </a:r>
              <a:endParaRPr lang="en-US" sz="3500" b="1" dirty="0">
                <a:solidFill>
                  <a:srgbClr val="0070C0"/>
                </a:solidFill>
                <a:latin typeface="+mj-lt"/>
                <a:ea typeface="Segoe UI" panose="020B0502040204020203" pitchFamily="34" charset="0"/>
                <a:cs typeface="Segoe UI" panose="020B0502040204020203" pitchFamily="34" charset="0"/>
              </a:endParaRPr>
            </a:p>
          </p:txBody>
        </p:sp>
        <p:sp>
          <p:nvSpPr>
            <p:cNvPr id="20" name="TextBox 19"/>
            <p:cNvSpPr txBox="1"/>
            <p:nvPr/>
          </p:nvSpPr>
          <p:spPr>
            <a:xfrm>
              <a:off x="9699714" y="4896025"/>
              <a:ext cx="1550641" cy="285424"/>
            </a:xfrm>
            <a:prstGeom prst="rect">
              <a:avLst/>
            </a:prstGeom>
            <a:noFill/>
            <a:ln>
              <a:noFill/>
              <a:prstDash val="sysDash"/>
            </a:ln>
          </p:spPr>
          <p:txBody>
            <a:bodyPr wrap="square" rtlCol="0" anchor="ctr">
              <a:spAutoFit/>
            </a:bodyPr>
            <a:lstStyle/>
            <a:p>
              <a:pPr fontAlgn="base">
                <a:spcBef>
                  <a:spcPct val="0"/>
                </a:spcBef>
                <a:spcAft>
                  <a:spcPct val="0"/>
                </a:spcAft>
              </a:pPr>
              <a:r>
                <a:rPr lang="en-US" sz="3000" b="1" dirty="0" smtClean="0">
                  <a:solidFill>
                    <a:prstClr val="black"/>
                  </a:solidFill>
                  <a:latin typeface="+mj-lt"/>
                  <a:ea typeface="Segoe UI" panose="020B0502040204020203" pitchFamily="34" charset="0"/>
                  <a:cs typeface="Segoe UI" panose="020B0502040204020203" pitchFamily="34" charset="0"/>
                </a:rPr>
                <a:t>HANOI</a:t>
              </a:r>
              <a:r>
                <a:rPr lang="vi-VN" sz="3000" b="1" dirty="0" smtClean="0">
                  <a:solidFill>
                    <a:prstClr val="black"/>
                  </a:solidFill>
                  <a:latin typeface="+mj-lt"/>
                  <a:ea typeface="Segoe UI" panose="020B0502040204020203" pitchFamily="34" charset="0"/>
                  <a:cs typeface="Segoe UI" panose="020B0502040204020203" pitchFamily="34" charset="0"/>
                </a:rPr>
                <a:t> </a:t>
              </a:r>
              <a:r>
                <a:rPr lang="en-US" sz="3000" b="1" dirty="0" smtClean="0">
                  <a:solidFill>
                    <a:prstClr val="black"/>
                  </a:solidFill>
                  <a:latin typeface="+mj-lt"/>
                  <a:ea typeface="Segoe UI" panose="020B0502040204020203" pitchFamily="34" charset="0"/>
                  <a:cs typeface="Segoe UI" panose="020B0502040204020203" pitchFamily="34" charset="0"/>
                </a:rPr>
                <a:t>17.8%</a:t>
              </a:r>
              <a:endParaRPr lang="en-US" sz="3000" b="1" dirty="0">
                <a:solidFill>
                  <a:prstClr val="black"/>
                </a:solidFill>
                <a:latin typeface="+mj-lt"/>
                <a:ea typeface="Segoe UI" panose="020B0502040204020203" pitchFamily="34" charset="0"/>
                <a:cs typeface="Segoe UI" panose="020B0502040204020203" pitchFamily="34" charset="0"/>
              </a:endParaRPr>
            </a:p>
          </p:txBody>
        </p:sp>
        <p:sp>
          <p:nvSpPr>
            <p:cNvPr id="21" name="Rectangle 20"/>
            <p:cNvSpPr/>
            <p:nvPr/>
          </p:nvSpPr>
          <p:spPr>
            <a:xfrm flipV="1">
              <a:off x="9495093" y="4238892"/>
              <a:ext cx="293169" cy="1929798"/>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fontAlgn="base">
                <a:spcBef>
                  <a:spcPct val="0"/>
                </a:spcBef>
                <a:spcAft>
                  <a:spcPct val="0"/>
                </a:spcAft>
              </a:pPr>
              <a:r>
                <a:rPr lang="en-US" sz="3000" b="1" dirty="0">
                  <a:solidFill>
                    <a:prstClr val="black"/>
                  </a:solidFill>
                  <a:latin typeface="+mj-lt"/>
                  <a:ea typeface="Segoe UI" panose="020B0502040204020203" pitchFamily="34" charset="0"/>
                  <a:cs typeface="Segoe UI" panose="020B0502040204020203" pitchFamily="34" charset="0"/>
                </a:rPr>
                <a:t>TOP FIVE CITIES</a:t>
              </a:r>
            </a:p>
          </p:txBody>
        </p:sp>
        <p:sp>
          <p:nvSpPr>
            <p:cNvPr id="22" name="TextBox 21"/>
            <p:cNvSpPr txBox="1"/>
            <p:nvPr/>
          </p:nvSpPr>
          <p:spPr>
            <a:xfrm>
              <a:off x="9800882" y="4549638"/>
              <a:ext cx="2330374" cy="275083"/>
            </a:xfrm>
            <a:prstGeom prst="rect">
              <a:avLst/>
            </a:prstGeom>
            <a:noFill/>
            <a:ln>
              <a:noFill/>
              <a:prstDash val="sysDash"/>
            </a:ln>
          </p:spPr>
          <p:txBody>
            <a:bodyPr wrap="square" rtlCol="0" anchor="ctr">
              <a:spAutoFit/>
            </a:bodyPr>
            <a:lstStyle/>
            <a:p>
              <a:pPr fontAlgn="base">
                <a:spcBef>
                  <a:spcPct val="0"/>
                </a:spcBef>
                <a:spcAft>
                  <a:spcPct val="0"/>
                </a:spcAft>
              </a:pPr>
              <a:r>
                <a:rPr lang="en-US" sz="3000" b="1" dirty="0" smtClean="0">
                  <a:solidFill>
                    <a:prstClr val="black"/>
                  </a:solidFill>
                  <a:latin typeface="+mj-lt"/>
                  <a:ea typeface="Segoe UI" panose="020B0502040204020203" pitchFamily="34" charset="0"/>
                  <a:cs typeface="Segoe UI" panose="020B0502040204020203" pitchFamily="34" charset="0"/>
                </a:rPr>
                <a:t>HO CHI MINH CITY</a:t>
              </a:r>
              <a:r>
                <a:rPr lang="vi-VN" sz="3000" b="1" dirty="0" smtClean="0">
                  <a:solidFill>
                    <a:prstClr val="black"/>
                  </a:solidFill>
                  <a:latin typeface="+mj-lt"/>
                  <a:ea typeface="Segoe UI" panose="020B0502040204020203" pitchFamily="34" charset="0"/>
                  <a:cs typeface="Segoe UI" panose="020B0502040204020203" pitchFamily="34" charset="0"/>
                </a:rPr>
                <a:t> </a:t>
              </a:r>
              <a:r>
                <a:rPr lang="en-US" sz="3000" b="1" dirty="0" smtClean="0">
                  <a:solidFill>
                    <a:prstClr val="black"/>
                  </a:solidFill>
                  <a:latin typeface="+mj-lt"/>
                  <a:ea typeface="Segoe UI" panose="020B0502040204020203" pitchFamily="34" charset="0"/>
                  <a:cs typeface="Segoe UI" panose="020B0502040204020203" pitchFamily="34" charset="0"/>
                </a:rPr>
                <a:t>18.5%</a:t>
              </a:r>
              <a:endParaRPr lang="en-US" sz="3000" b="1" dirty="0">
                <a:solidFill>
                  <a:prstClr val="black"/>
                </a:solidFill>
                <a:latin typeface="+mj-lt"/>
                <a:ea typeface="Segoe UI" panose="020B0502040204020203" pitchFamily="34" charset="0"/>
                <a:cs typeface="Segoe UI" panose="020B0502040204020203" pitchFamily="34" charset="0"/>
              </a:endParaRPr>
            </a:p>
          </p:txBody>
        </p:sp>
        <p:sp>
          <p:nvSpPr>
            <p:cNvPr id="23" name="TextBox 22"/>
            <p:cNvSpPr txBox="1"/>
            <p:nvPr/>
          </p:nvSpPr>
          <p:spPr>
            <a:xfrm>
              <a:off x="9795032" y="5253599"/>
              <a:ext cx="1455322" cy="285424"/>
            </a:xfrm>
            <a:prstGeom prst="rect">
              <a:avLst/>
            </a:prstGeom>
            <a:noFill/>
            <a:ln>
              <a:noFill/>
              <a:prstDash val="sysDash"/>
            </a:ln>
          </p:spPr>
          <p:txBody>
            <a:bodyPr wrap="square" rtlCol="0" anchor="ctr">
              <a:spAutoFit/>
            </a:bodyPr>
            <a:lstStyle/>
            <a:p>
              <a:pPr fontAlgn="base">
                <a:spcBef>
                  <a:spcPct val="0"/>
                </a:spcBef>
                <a:spcAft>
                  <a:spcPct val="0"/>
                </a:spcAft>
              </a:pPr>
              <a:r>
                <a:rPr lang="en-US" sz="3000" b="1" dirty="0" smtClean="0">
                  <a:solidFill>
                    <a:prstClr val="black"/>
                  </a:solidFill>
                  <a:latin typeface="+mj-lt"/>
                  <a:ea typeface="Segoe UI" panose="020B0502040204020203" pitchFamily="34" charset="0"/>
                  <a:cs typeface="Segoe UI" panose="020B0502040204020203" pitchFamily="34" charset="0"/>
                </a:rPr>
                <a:t>DA NANG</a:t>
              </a:r>
              <a:r>
                <a:rPr lang="vi-VN" sz="3000" b="1" dirty="0" smtClean="0">
                  <a:solidFill>
                    <a:prstClr val="black"/>
                  </a:solidFill>
                  <a:latin typeface="+mj-lt"/>
                  <a:ea typeface="Segoe UI" panose="020B0502040204020203" pitchFamily="34" charset="0"/>
                  <a:cs typeface="Segoe UI" panose="020B0502040204020203" pitchFamily="34" charset="0"/>
                </a:rPr>
                <a:t> </a:t>
              </a:r>
              <a:r>
                <a:rPr lang="en-US" sz="3000" b="1" dirty="0" smtClean="0">
                  <a:solidFill>
                    <a:prstClr val="black"/>
                  </a:solidFill>
                  <a:latin typeface="+mj-lt"/>
                  <a:ea typeface="Segoe UI" panose="020B0502040204020203" pitchFamily="34" charset="0"/>
                  <a:cs typeface="Segoe UI" panose="020B0502040204020203" pitchFamily="34" charset="0"/>
                </a:rPr>
                <a:t>6.4%</a:t>
              </a:r>
              <a:endParaRPr lang="en-US" sz="3000" b="1" dirty="0">
                <a:solidFill>
                  <a:prstClr val="black"/>
                </a:solidFill>
                <a:latin typeface="+mj-lt"/>
                <a:ea typeface="Segoe UI" panose="020B0502040204020203" pitchFamily="34" charset="0"/>
                <a:cs typeface="Segoe UI" panose="020B0502040204020203" pitchFamily="34" charset="0"/>
              </a:endParaRPr>
            </a:p>
          </p:txBody>
        </p:sp>
        <p:sp>
          <p:nvSpPr>
            <p:cNvPr id="24" name="TextBox 23"/>
            <p:cNvSpPr txBox="1"/>
            <p:nvPr/>
          </p:nvSpPr>
          <p:spPr>
            <a:xfrm>
              <a:off x="9749239" y="5575914"/>
              <a:ext cx="1546908" cy="285424"/>
            </a:xfrm>
            <a:prstGeom prst="rect">
              <a:avLst/>
            </a:prstGeom>
            <a:noFill/>
            <a:ln>
              <a:noFill/>
              <a:prstDash val="sysDash"/>
            </a:ln>
          </p:spPr>
          <p:txBody>
            <a:bodyPr wrap="square" rtlCol="0" anchor="ctr">
              <a:spAutoFit/>
            </a:bodyPr>
            <a:lstStyle/>
            <a:p>
              <a:pPr fontAlgn="base">
                <a:spcBef>
                  <a:spcPct val="0"/>
                </a:spcBef>
                <a:spcAft>
                  <a:spcPct val="0"/>
                </a:spcAft>
              </a:pPr>
              <a:r>
                <a:rPr lang="en-US" sz="3000" b="1" dirty="0" smtClean="0">
                  <a:solidFill>
                    <a:prstClr val="black"/>
                  </a:solidFill>
                  <a:latin typeface="+mj-lt"/>
                  <a:ea typeface="Segoe UI" panose="020B0502040204020203" pitchFamily="34" charset="0"/>
                  <a:cs typeface="Segoe UI" panose="020B0502040204020203" pitchFamily="34" charset="0"/>
                </a:rPr>
                <a:t>NGHE AN</a:t>
              </a:r>
              <a:r>
                <a:rPr lang="vi-VN" sz="3000" b="1" dirty="0" smtClean="0">
                  <a:solidFill>
                    <a:prstClr val="black"/>
                  </a:solidFill>
                  <a:latin typeface="+mj-lt"/>
                  <a:ea typeface="Segoe UI" panose="020B0502040204020203" pitchFamily="34" charset="0"/>
                  <a:cs typeface="Segoe UI" panose="020B0502040204020203" pitchFamily="34" charset="0"/>
                </a:rPr>
                <a:t> </a:t>
              </a:r>
              <a:r>
                <a:rPr lang="en-US" sz="3000" b="1" dirty="0" smtClean="0">
                  <a:solidFill>
                    <a:prstClr val="black"/>
                  </a:solidFill>
                  <a:latin typeface="+mj-lt"/>
                  <a:ea typeface="Segoe UI" panose="020B0502040204020203" pitchFamily="34" charset="0"/>
                  <a:cs typeface="Segoe UI" panose="020B0502040204020203" pitchFamily="34" charset="0"/>
                </a:rPr>
                <a:t>5.6%</a:t>
              </a:r>
              <a:endParaRPr lang="en-US" sz="3000" b="1" dirty="0">
                <a:solidFill>
                  <a:prstClr val="black"/>
                </a:solidFill>
                <a:latin typeface="+mj-lt"/>
                <a:ea typeface="Segoe UI" panose="020B0502040204020203" pitchFamily="34" charset="0"/>
                <a:cs typeface="Segoe UI" panose="020B0502040204020203" pitchFamily="34" charset="0"/>
              </a:endParaRPr>
            </a:p>
          </p:txBody>
        </p:sp>
        <p:sp>
          <p:nvSpPr>
            <p:cNvPr id="25" name="TextBox 24"/>
            <p:cNvSpPr txBox="1"/>
            <p:nvPr/>
          </p:nvSpPr>
          <p:spPr>
            <a:xfrm>
              <a:off x="9669314" y="5910003"/>
              <a:ext cx="2030774" cy="275083"/>
            </a:xfrm>
            <a:prstGeom prst="rect">
              <a:avLst/>
            </a:prstGeom>
            <a:noFill/>
            <a:ln>
              <a:noFill/>
              <a:prstDash val="sysDash"/>
            </a:ln>
          </p:spPr>
          <p:txBody>
            <a:bodyPr wrap="square" rtlCol="0" anchor="ctr">
              <a:spAutoFit/>
            </a:bodyPr>
            <a:lstStyle/>
            <a:p>
              <a:pPr fontAlgn="base">
                <a:spcBef>
                  <a:spcPct val="0"/>
                </a:spcBef>
                <a:spcAft>
                  <a:spcPct val="0"/>
                </a:spcAft>
              </a:pPr>
              <a:r>
                <a:rPr lang="en-US" sz="3000" b="1" dirty="0" smtClean="0">
                  <a:solidFill>
                    <a:prstClr val="black"/>
                  </a:solidFill>
                  <a:latin typeface="+mj-lt"/>
                  <a:ea typeface="Segoe UI" panose="020B0502040204020203" pitchFamily="34" charset="0"/>
                  <a:cs typeface="Segoe UI" panose="020B0502040204020203" pitchFamily="34" charset="0"/>
                </a:rPr>
                <a:t>QUANG NINH</a:t>
              </a:r>
              <a:r>
                <a:rPr lang="vi-VN" sz="3000" b="1" dirty="0" smtClean="0">
                  <a:solidFill>
                    <a:prstClr val="black"/>
                  </a:solidFill>
                  <a:latin typeface="+mj-lt"/>
                  <a:ea typeface="Segoe UI" panose="020B0502040204020203" pitchFamily="34" charset="0"/>
                  <a:cs typeface="Segoe UI" panose="020B0502040204020203" pitchFamily="34" charset="0"/>
                </a:rPr>
                <a:t> </a:t>
              </a:r>
              <a:r>
                <a:rPr lang="en-US" sz="3000" b="1" dirty="0" smtClean="0">
                  <a:solidFill>
                    <a:prstClr val="black"/>
                  </a:solidFill>
                  <a:latin typeface="+mj-lt"/>
                  <a:ea typeface="Segoe UI" panose="020B0502040204020203" pitchFamily="34" charset="0"/>
                  <a:cs typeface="Segoe UI" panose="020B0502040204020203" pitchFamily="34" charset="0"/>
                </a:rPr>
                <a:t>3.5%</a:t>
              </a:r>
              <a:endParaRPr lang="en-US" sz="3000" b="1" dirty="0">
                <a:solidFill>
                  <a:prstClr val="black"/>
                </a:solidFill>
                <a:latin typeface="+mj-lt"/>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74909377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230"/>
          <p:cNvSpPr>
            <a:spLocks noGrp="1"/>
          </p:cNvSpPr>
          <p:nvPr>
            <p:ph type="sldNum" sz="quarter" idx="2"/>
          </p:nvPr>
        </p:nvSpPr>
        <p:spPr>
          <a:xfrm>
            <a:off x="3310886" y="1344017"/>
            <a:ext cx="400750" cy="425756"/>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9</a:t>
            </a:fld>
            <a:endParaRPr dirty="0"/>
          </a:p>
        </p:txBody>
      </p:sp>
      <p:sp>
        <p:nvSpPr>
          <p:cNvPr id="4" name="Text Placeholder 2"/>
          <p:cNvSpPr>
            <a:spLocks noGrp="1"/>
          </p:cNvSpPr>
          <p:nvPr>
            <p:ph type="title"/>
          </p:nvPr>
        </p:nvSpPr>
        <p:spPr/>
        <p:txBody>
          <a:bodyPr>
            <a:normAutofit/>
          </a:bodyPr>
          <a:lstStyle/>
          <a:p>
            <a:r>
              <a:rPr lang="vi-VN" sz="6600" dirty="0">
                <a:solidFill>
                  <a:srgbClr val="CA3427"/>
                </a:solidFill>
              </a:rPr>
              <a:t>HOW DOES A CRISIS GET INTO BEING?</a:t>
            </a:r>
            <a:endParaRPr lang="en-US" sz="6600" dirty="0">
              <a:solidFill>
                <a:srgbClr val="CA3427"/>
              </a:solidFill>
            </a:endParaRPr>
          </a:p>
        </p:txBody>
      </p:sp>
      <p:pic>
        <p:nvPicPr>
          <p:cNvPr id="17" name="Picture 16" descr="crisismanagement-stages.jpg"/>
          <p:cNvPicPr>
            <a:picLocks noChangeAspect="1"/>
          </p:cNvPicPr>
          <p:nvPr/>
        </p:nvPicPr>
        <p:blipFill rotWithShape="1">
          <a:blip r:embed="rId2" cstate="screen">
            <a:extLst>
              <a:ext uri="{28A0092B-C50C-407E-A947-70E740481C1C}">
                <a14:useLocalDpi xmlns:a14="http://schemas.microsoft.com/office/drawing/2010/main"/>
              </a:ext>
            </a:extLst>
          </a:blip>
          <a:srcRect l="4378" t="2676" r="-1988" b="2676"/>
          <a:stretch/>
        </p:blipFill>
        <p:spPr>
          <a:xfrm>
            <a:off x="2435656" y="2705562"/>
            <a:ext cx="18680606" cy="9949452"/>
          </a:xfrm>
          <a:prstGeom prst="rect">
            <a:avLst/>
          </a:prstGeom>
        </p:spPr>
      </p:pic>
      <p:sp>
        <p:nvSpPr>
          <p:cNvPr id="18" name="TextBox 17"/>
          <p:cNvSpPr txBox="1"/>
          <p:nvPr/>
        </p:nvSpPr>
        <p:spPr>
          <a:xfrm>
            <a:off x="3523537" y="5914987"/>
            <a:ext cx="3132444" cy="2576088"/>
          </a:xfrm>
          <a:prstGeom prst="rect">
            <a:avLst/>
          </a:prstGeom>
          <a:solidFill>
            <a:schemeClr val="bg1"/>
          </a:solidFill>
        </p:spPr>
        <p:txBody>
          <a:bodyPr wrap="square" lIns="82292" tIns="41147" rIns="82292" bIns="41147" rtlCol="0">
            <a:spAutoFit/>
          </a:bodyPr>
          <a:lstStyle/>
          <a:p>
            <a:pPr algn="l"/>
            <a:r>
              <a:rPr lang="en-US" sz="2700" dirty="0" smtClean="0">
                <a:latin typeface="Arial" panose="020B0604020202020204" pitchFamily="34" charset="0"/>
                <a:cs typeface="Arial" panose="020B0604020202020204" pitchFamily="34" charset="0"/>
              </a:rPr>
              <a:t>New post on</a:t>
            </a:r>
            <a:r>
              <a:rPr lang="vi-VN" sz="2700" dirty="0" smtClean="0">
                <a:latin typeface="Arial" panose="020B0604020202020204" pitchFamily="34" charset="0"/>
                <a:cs typeface="Arial" panose="020B0604020202020204" pitchFamily="34" charset="0"/>
              </a:rPr>
              <a:t>:</a:t>
            </a:r>
            <a:endParaRPr lang="vi-VN" sz="2700" dirty="0">
              <a:latin typeface="Arial" panose="020B0604020202020204" pitchFamily="34" charset="0"/>
              <a:cs typeface="Arial" panose="020B0604020202020204" pitchFamily="34" charset="0"/>
            </a:endParaRPr>
          </a:p>
          <a:p>
            <a:pPr marL="205740" indent="-205740" algn="l">
              <a:buFont typeface="+mj-lt"/>
              <a:buAutoNum type="arabicPeriod"/>
            </a:pPr>
            <a:r>
              <a:rPr lang="vi-VN" sz="2700" dirty="0">
                <a:latin typeface="Arial" panose="020B0604020202020204" pitchFamily="34" charset="0"/>
                <a:cs typeface="Arial" panose="020B0604020202020204" pitchFamily="34" charset="0"/>
              </a:rPr>
              <a:t>Forums</a:t>
            </a:r>
          </a:p>
          <a:p>
            <a:pPr marL="205740" indent="-205740" algn="l">
              <a:buFont typeface="+mj-lt"/>
              <a:buAutoNum type="arabicPeriod"/>
            </a:pPr>
            <a:r>
              <a:rPr lang="vi-VN" sz="2700" dirty="0">
                <a:latin typeface="Arial" panose="020B0604020202020204" pitchFamily="34" charset="0"/>
                <a:cs typeface="Arial" panose="020B0604020202020204" pitchFamily="34" charset="0"/>
              </a:rPr>
              <a:t>Facebook </a:t>
            </a:r>
            <a:r>
              <a:rPr lang="en-US" sz="2700" dirty="0" smtClean="0">
                <a:latin typeface="Arial" panose="020B0604020202020204" pitchFamily="34" charset="0"/>
                <a:cs typeface="Arial" panose="020B0604020202020204" pitchFamily="34" charset="0"/>
              </a:rPr>
              <a:t>profile</a:t>
            </a:r>
            <a:endParaRPr lang="vi-VN" sz="2700" dirty="0">
              <a:latin typeface="Arial" panose="020B0604020202020204" pitchFamily="34" charset="0"/>
              <a:cs typeface="Arial" panose="020B0604020202020204" pitchFamily="34" charset="0"/>
            </a:endParaRPr>
          </a:p>
          <a:p>
            <a:pPr marL="205740" indent="-205740" algn="l">
              <a:buFont typeface="+mj-lt"/>
              <a:buAutoNum type="arabicPeriod"/>
            </a:pPr>
            <a:r>
              <a:rPr lang="vi-VN" sz="2700" dirty="0">
                <a:latin typeface="Arial" panose="020B0604020202020204" pitchFamily="34" charset="0"/>
                <a:cs typeface="Arial" panose="020B0604020202020204" pitchFamily="34" charset="0"/>
              </a:rPr>
              <a:t>Youtube</a:t>
            </a:r>
          </a:p>
          <a:p>
            <a:pPr marL="205740" indent="-205740" algn="l">
              <a:buFont typeface="+mj-lt"/>
              <a:buAutoNum type="arabicPeriod"/>
            </a:pPr>
            <a:r>
              <a:rPr lang="en-US" sz="2700" dirty="0" smtClean="0">
                <a:latin typeface="Arial" panose="020B0604020202020204" pitchFamily="34" charset="0"/>
                <a:cs typeface="Arial" panose="020B0604020202020204" pitchFamily="34" charset="0"/>
              </a:rPr>
              <a:t>Blog page</a:t>
            </a:r>
            <a:endParaRPr lang="vi-VN" sz="2700" dirty="0">
              <a:latin typeface="Arial" panose="020B0604020202020204" pitchFamily="34" charset="0"/>
              <a:cs typeface="Arial" panose="020B0604020202020204" pitchFamily="34" charset="0"/>
            </a:endParaRPr>
          </a:p>
          <a:p>
            <a:pPr marL="205740" indent="-205740" algn="l">
              <a:buFont typeface="+mj-lt"/>
              <a:buAutoNum type="arabicPeriod"/>
            </a:pPr>
            <a:r>
              <a:rPr lang="en-US" sz="2700" dirty="0" smtClean="0">
                <a:latin typeface="Arial" panose="020B0604020202020204" pitchFamily="34" charset="0"/>
                <a:cs typeface="Arial" panose="020B0604020202020204" pitchFamily="34" charset="0"/>
              </a:rPr>
              <a:t>Online News</a:t>
            </a:r>
            <a:endParaRPr lang="en-US" sz="2700" dirty="0">
              <a:latin typeface="Arial" panose="020B0604020202020204" pitchFamily="34" charset="0"/>
              <a:cs typeface="Arial" panose="020B0604020202020204" pitchFamily="34" charset="0"/>
            </a:endParaRPr>
          </a:p>
        </p:txBody>
      </p:sp>
      <p:sp>
        <p:nvSpPr>
          <p:cNvPr id="19" name="TextBox 18"/>
          <p:cNvSpPr txBox="1"/>
          <p:nvPr/>
        </p:nvSpPr>
        <p:spPr>
          <a:xfrm>
            <a:off x="6893186" y="5914987"/>
            <a:ext cx="3016360" cy="1745091"/>
          </a:xfrm>
          <a:prstGeom prst="rect">
            <a:avLst/>
          </a:prstGeom>
          <a:solidFill>
            <a:schemeClr val="bg1"/>
          </a:solidFill>
        </p:spPr>
        <p:txBody>
          <a:bodyPr wrap="square" lIns="82292" tIns="41147" rIns="82292" bIns="41147" rtlCol="0">
            <a:spAutoFit/>
          </a:bodyPr>
          <a:lstStyle/>
          <a:p>
            <a:pPr algn="l"/>
            <a:r>
              <a:rPr lang="en-US" sz="2700" dirty="0" smtClean="0">
                <a:latin typeface="Arial" panose="020B0604020202020204" pitchFamily="34" charset="0"/>
                <a:cs typeface="Arial" panose="020B0604020202020204" pitchFamily="34" charset="0"/>
              </a:rPr>
              <a:t>Post get shared quickly on </a:t>
            </a:r>
            <a:r>
              <a:rPr lang="en-US" sz="2700" dirty="0" err="1" smtClean="0">
                <a:latin typeface="Arial" panose="020B0604020202020204" pitchFamily="34" charset="0"/>
                <a:cs typeface="Arial" panose="020B0604020202020204" pitchFamily="34" charset="0"/>
              </a:rPr>
              <a:t>facebook</a:t>
            </a:r>
            <a:r>
              <a:rPr lang="en-US" sz="2700" dirty="0" smtClean="0">
                <a:latin typeface="Arial" panose="020B0604020202020204" pitchFamily="34" charset="0"/>
                <a:cs typeface="Arial" panose="020B0604020202020204" pitchFamily="34" charset="0"/>
              </a:rPr>
              <a:t> and forums.</a:t>
            </a:r>
            <a:endParaRPr lang="vi-VN" sz="2700" dirty="0">
              <a:latin typeface="Arial" panose="020B0604020202020204" pitchFamily="34" charset="0"/>
              <a:cs typeface="Arial" panose="020B0604020202020204" pitchFamily="34" charset="0"/>
            </a:endParaRPr>
          </a:p>
        </p:txBody>
      </p:sp>
      <p:sp>
        <p:nvSpPr>
          <p:cNvPr id="20" name="TextBox 19"/>
          <p:cNvSpPr txBox="1"/>
          <p:nvPr/>
        </p:nvSpPr>
        <p:spPr>
          <a:xfrm>
            <a:off x="10747393" y="7203030"/>
            <a:ext cx="2453330" cy="3822583"/>
          </a:xfrm>
          <a:prstGeom prst="rect">
            <a:avLst/>
          </a:prstGeom>
          <a:solidFill>
            <a:schemeClr val="bg1"/>
          </a:solidFill>
        </p:spPr>
        <p:txBody>
          <a:bodyPr wrap="square" lIns="82292" tIns="41147" rIns="82292" bIns="41147" rtlCol="0">
            <a:spAutoFit/>
          </a:bodyPr>
          <a:lstStyle/>
          <a:p>
            <a:pPr algn="l"/>
            <a:r>
              <a:rPr lang="en-US" sz="2700" dirty="0" smtClean="0">
                <a:latin typeface="Arial" panose="020B0604020202020204" pitchFamily="34" charset="0"/>
                <a:cs typeface="Arial" panose="020B0604020202020204" pitchFamily="34" charset="0"/>
              </a:rPr>
              <a:t>Catch attentions from online news publisher then articles started to be written and delivered either online and offline </a:t>
            </a:r>
            <a:r>
              <a:rPr lang="vi-VN" sz="2700" dirty="0" smtClean="0">
                <a:latin typeface="Arial" panose="020B0604020202020204" pitchFamily="34" charset="0"/>
                <a:cs typeface="Arial" panose="020B0604020202020204" pitchFamily="34" charset="0"/>
              </a:rPr>
              <a:t>...</a:t>
            </a:r>
            <a:endParaRPr lang="vi-VN" sz="2700" dirty="0">
              <a:latin typeface="Arial" panose="020B0604020202020204" pitchFamily="34" charset="0"/>
              <a:cs typeface="Arial" panose="020B0604020202020204" pitchFamily="34" charset="0"/>
            </a:endParaRPr>
          </a:p>
        </p:txBody>
      </p:sp>
      <p:sp>
        <p:nvSpPr>
          <p:cNvPr id="21" name="TextBox 20"/>
          <p:cNvSpPr txBox="1"/>
          <p:nvPr/>
        </p:nvSpPr>
        <p:spPr>
          <a:xfrm>
            <a:off x="13659167" y="6395794"/>
            <a:ext cx="2821298" cy="2160589"/>
          </a:xfrm>
          <a:prstGeom prst="rect">
            <a:avLst/>
          </a:prstGeom>
          <a:solidFill>
            <a:schemeClr val="bg1"/>
          </a:solidFill>
        </p:spPr>
        <p:txBody>
          <a:bodyPr wrap="square" lIns="82292" tIns="41147" rIns="82292" bIns="41147" rtlCol="0">
            <a:spAutoFit/>
          </a:bodyPr>
          <a:lstStyle/>
          <a:p>
            <a:pPr algn="l"/>
            <a:r>
              <a:rPr lang="en-US" sz="2700" dirty="0" smtClean="0">
                <a:latin typeface="Arial" panose="020B0604020202020204" pitchFamily="34" charset="0"/>
                <a:cs typeface="Arial" panose="020B0604020202020204" pitchFamily="34" charset="0"/>
              </a:rPr>
              <a:t>Traditional media </a:t>
            </a:r>
            <a:r>
              <a:rPr lang="vi-VN" sz="2700" dirty="0" smtClean="0">
                <a:latin typeface="Arial" panose="020B0604020202020204" pitchFamily="34" charset="0"/>
                <a:cs typeface="Arial" panose="020B0604020202020204" pitchFamily="34" charset="0"/>
              </a:rPr>
              <a:t>(</a:t>
            </a:r>
            <a:r>
              <a:rPr lang="en-US" sz="2700" dirty="0" smtClean="0">
                <a:latin typeface="Arial" panose="020B0604020202020204" pitchFamily="34" charset="0"/>
                <a:cs typeface="Arial" panose="020B0604020202020204" pitchFamily="34" charset="0"/>
              </a:rPr>
              <a:t>Newspaper</a:t>
            </a:r>
            <a:r>
              <a:rPr lang="vi-VN" sz="2700" dirty="0" smtClean="0">
                <a:latin typeface="Arial" panose="020B0604020202020204" pitchFamily="34" charset="0"/>
                <a:cs typeface="Arial" panose="020B0604020202020204" pitchFamily="34" charset="0"/>
              </a:rPr>
              <a:t>, </a:t>
            </a:r>
            <a:r>
              <a:rPr lang="en-US" sz="2700" dirty="0" smtClean="0">
                <a:latin typeface="Arial" panose="020B0604020202020204" pitchFamily="34" charset="0"/>
                <a:cs typeface="Arial" panose="020B0604020202020204" pitchFamily="34" charset="0"/>
              </a:rPr>
              <a:t>Television</a:t>
            </a:r>
            <a:r>
              <a:rPr lang="vi-VN" sz="2700" dirty="0" smtClean="0">
                <a:latin typeface="Arial" panose="020B0604020202020204" pitchFamily="34" charset="0"/>
                <a:cs typeface="Arial" panose="020B0604020202020204" pitchFamily="34" charset="0"/>
              </a:rPr>
              <a:t>,</a:t>
            </a:r>
            <a:r>
              <a:rPr lang="en-US" sz="2700" dirty="0" smtClean="0">
                <a:latin typeface="Arial" panose="020B0604020202020204" pitchFamily="34" charset="0"/>
                <a:cs typeface="Arial" panose="020B0604020202020204" pitchFamily="34" charset="0"/>
              </a:rPr>
              <a:t> Radio, </a:t>
            </a:r>
            <a:r>
              <a:rPr lang="vi-VN" sz="2700" dirty="0" smtClean="0">
                <a:latin typeface="Arial" panose="020B0604020202020204" pitchFamily="34" charset="0"/>
                <a:cs typeface="Arial" panose="020B0604020202020204" pitchFamily="34" charset="0"/>
              </a:rPr>
              <a:t>..)</a:t>
            </a:r>
            <a:r>
              <a:rPr lang="en-US" sz="2700" dirty="0" smtClean="0">
                <a:latin typeface="Arial" panose="020B0604020202020204" pitchFamily="34" charset="0"/>
                <a:cs typeface="Arial" panose="020B0604020202020204" pitchFamily="34" charset="0"/>
              </a:rPr>
              <a:t> start to participate.</a:t>
            </a:r>
            <a:endParaRPr lang="vi-VN" sz="2700" dirty="0">
              <a:latin typeface="Arial" panose="020B0604020202020204" pitchFamily="34" charset="0"/>
              <a:cs typeface="Arial" panose="020B0604020202020204" pitchFamily="34" charset="0"/>
            </a:endParaRPr>
          </a:p>
        </p:txBody>
      </p:sp>
      <p:sp>
        <p:nvSpPr>
          <p:cNvPr id="23" name="TextBox 22"/>
          <p:cNvSpPr txBox="1"/>
          <p:nvPr/>
        </p:nvSpPr>
        <p:spPr>
          <a:xfrm>
            <a:off x="17075888" y="5645937"/>
            <a:ext cx="4338084" cy="2160589"/>
          </a:xfrm>
          <a:prstGeom prst="rect">
            <a:avLst/>
          </a:prstGeom>
          <a:solidFill>
            <a:schemeClr val="bg1"/>
          </a:solidFill>
        </p:spPr>
        <p:txBody>
          <a:bodyPr wrap="square" lIns="82292" tIns="41147" rIns="82292" bIns="41147" rtlCol="0">
            <a:spAutoFit/>
          </a:bodyPr>
          <a:lstStyle/>
          <a:p>
            <a:pPr algn="l"/>
            <a:r>
              <a:rPr lang="en-US" sz="2700" dirty="0" smtClean="0">
                <a:latin typeface="Arial" panose="020B0604020202020204" pitchFamily="34" charset="0"/>
                <a:cs typeface="Arial" panose="020B0604020202020204" pitchFamily="34" charset="0"/>
              </a:rPr>
              <a:t>The public attention </a:t>
            </a:r>
          </a:p>
          <a:p>
            <a:pPr algn="l"/>
            <a:r>
              <a:rPr lang="en-US" sz="2700" dirty="0" smtClean="0">
                <a:latin typeface="Arial" panose="020B0604020202020204" pitchFamily="34" charset="0"/>
                <a:cs typeface="Arial" panose="020B0604020202020204" pitchFamily="34" charset="0"/>
              </a:rPr>
              <a:t>gets decreased by time </a:t>
            </a:r>
          </a:p>
          <a:p>
            <a:pPr algn="l"/>
            <a:r>
              <a:rPr lang="en-US" sz="2700" dirty="0" smtClean="0">
                <a:latin typeface="Arial" panose="020B0604020202020204" pitchFamily="34" charset="0"/>
                <a:cs typeface="Arial" panose="020B0604020202020204" pitchFamily="34" charset="0"/>
              </a:rPr>
              <a:t>or gets distracted by occurrence of other hot topics.</a:t>
            </a:r>
            <a:endParaRPr lang="vi-VN" sz="2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954761"/>
      </p:ext>
    </p:extLst>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White">
  <a:themeElements>
    <a:clrScheme name="Custom 248">
      <a:dk1>
        <a:srgbClr val="000000"/>
      </a:dk1>
      <a:lt1>
        <a:srgbClr val="FFFFFF"/>
      </a:lt1>
      <a:dk2>
        <a:srgbClr val="566275"/>
      </a:dk2>
      <a:lt2>
        <a:srgbClr val="D8DFE9"/>
      </a:lt2>
      <a:accent1>
        <a:srgbClr val="6BC7B3"/>
      </a:accent1>
      <a:accent2>
        <a:srgbClr val="0084DF"/>
      </a:accent2>
      <a:accent3>
        <a:srgbClr val="00C08D"/>
      </a:accent3>
      <a:accent4>
        <a:srgbClr val="3A44C5"/>
      </a:accent4>
      <a:accent5>
        <a:srgbClr val="444F62"/>
      </a:accent5>
      <a:accent6>
        <a:srgbClr val="9CB2CA"/>
      </a:accent6>
      <a:hlink>
        <a:srgbClr val="0000FF"/>
      </a:hlink>
      <a:folHlink>
        <a:srgbClr val="FF0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a:noFill/>
          <a:miter lim="400000"/>
        </a:ln>
        <a:effectLst/>
        <a:extLst>
          <a:ext uri="{C572A759-6A51-4108-AA02-DFA0A04FC94B}">
            <ma14:wrappingTextBoxFlag xmlns:ma14="http://schemas.microsoft.com/office/mac/drawingml/2011/main" xmlns="" val="1"/>
          </a:ext>
        </a:extLst>
      </a:spPr>
      <a:bodyPr wrap="square" lIns="50800" tIns="50800" rIns="50800" bIns="50800" numCol="1" anchor="t">
        <a:spAutoFit/>
      </a:bodyPr>
      <a:lstStyle>
        <a:defPPr>
          <a:defRPr dirty="0">
            <a:latin typeface="Calibri"/>
            <a:ea typeface="Calibri"/>
            <a:cs typeface="Calibri"/>
          </a:defRPr>
        </a:defPPr>
      </a:lst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8204</TotalTime>
  <Words>2558</Words>
  <Application>Microsoft Office PowerPoint</Application>
  <PresentationFormat>Custom</PresentationFormat>
  <Paragraphs>262</Paragraphs>
  <Slides>27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White</vt:lpstr>
      <vt:lpstr>Image</vt:lpstr>
      <vt:lpstr>PowerPoint Presentation</vt:lpstr>
      <vt:lpstr>PowerPoint Presentation</vt:lpstr>
      <vt:lpstr>QUẢN LÝ VÀ TRUYỀN THÔNG MXH CHO TỪNG DỰ ÁN MỚI </vt:lpstr>
      <vt:lpstr>CRISES RISE FAST GLOBALLY</vt:lpstr>
      <vt:lpstr>IT IS EVEN MUCH FASTER IN VIETNAM</vt:lpstr>
      <vt:lpstr>NOT ONLY QUANTITY, SPEED IS ALSO MUCH FASTER</vt:lpstr>
      <vt:lpstr>EITHER SMALL OR BIG MATTERS CAUSE CRISES </vt:lpstr>
      <vt:lpstr>WHY?</vt:lpstr>
      <vt:lpstr>HOW DOES A CRISIS GET INTO BEING?</vt:lpstr>
      <vt:lpstr>COMMON CAUSES FOR CRISIS IN VIETNAM</vt:lpstr>
      <vt:lpstr>THE ROLE OF SOCIAL MEDIA CRISIS MANAGEMENT</vt:lpstr>
      <vt:lpstr>SOCIAL MEDIA CHANGE THE SITUATION</vt:lpstr>
      <vt:lpstr>PREVENTION IS THE BEST SOLUTION </vt:lpstr>
      <vt:lpstr>PowerPoint Presentation</vt:lpstr>
      <vt:lpstr>YOU.DIGITAL CRISIS MANAGEMENT FRAMEWORK </vt:lpstr>
      <vt:lpstr>BEFORE CRISIS - MONITORING</vt:lpstr>
      <vt:lpstr>DURING CRISIS - ANALYSIS, STRATEGY, PLANNING </vt:lpstr>
      <vt:lpstr>AFTER CRISIS- ANALYSIS, STRATEGY, PLANNING </vt:lpstr>
      <vt:lpstr>WHY YOU.DIGITAL CRISIS MANAGEMENT SERVICES? </vt:lpstr>
      <vt:lpstr>SERVICES </vt:lpstr>
      <vt:lpstr>CLIENTS </vt:lpstr>
      <vt:lpstr>PowerPoint Presentation</vt:lpstr>
      <vt:lpstr>BEFORE CRISIS – FPT TELECOM </vt:lpstr>
      <vt:lpstr>DURING &amp; AFTER CRISIS – NOVALAND GALAXY 9 APARTMENT </vt:lpstr>
      <vt:lpstr>DURING CRISIS– NAM LONG FLORA ANH ĐÀO </vt:lpstr>
      <vt:lpstr>DURING CRISIS– M BANK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Reynolds, Adrienne</dc:creator>
  <cp:lastModifiedBy>Admin</cp:lastModifiedBy>
  <cp:revision>259</cp:revision>
  <dcterms:modified xsi:type="dcterms:W3CDTF">2018-04-16T19:31:20Z</dcterms:modified>
</cp:coreProperties>
</file>