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5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6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17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18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notesSlides/notesSlide19.xml" ContentType="application/vnd.openxmlformats-officedocument.presentationml.notesSlide+xml"/>
  <Override PartName="/ppt/charts/chart3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0.xml" ContentType="application/vnd.openxmlformats-officedocument.presentationml.notesSlide+xml"/>
  <Override PartName="/ppt/charts/chart34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5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6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37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3.xml" ContentType="application/vnd.openxmlformats-officedocument.presentationml.notesSlide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drawings/drawing7.xml" ContentType="application/vnd.openxmlformats-officedocument.drawingml.chartshapes+xml"/>
  <Override PartName="/ppt/notesSlides/notesSlide26.xml" ContentType="application/vnd.openxmlformats-officedocument.presentationml.notesSlide+xml"/>
  <Override PartName="/ppt/charts/chart43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44.xml" ContentType="application/vnd.openxmlformats-officedocument.drawingml.chart+xml"/>
  <Override PartName="/ppt/drawings/drawing8.xml" ContentType="application/vnd.openxmlformats-officedocument.drawingml.chartshape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45.xml" ContentType="application/vnd.openxmlformats-officedocument.drawingml.chart+xml"/>
  <Override PartName="/ppt/notesSlides/notesSlide30.xml" ContentType="application/vnd.openxmlformats-officedocument.presentationml.notesSlide+xml"/>
  <Override PartName="/ppt/charts/chart46.xml" ContentType="application/vnd.openxmlformats-officedocument.drawingml.chart+xml"/>
  <Override PartName="/ppt/notesSlides/notesSlide31.xml" ContentType="application/vnd.openxmlformats-officedocument.presentationml.notesSlide+xml"/>
  <Override PartName="/ppt/charts/chart47.xml" ContentType="application/vnd.openxmlformats-officedocument.drawingml.chart+xml"/>
  <Override PartName="/ppt/notesSlides/notesSlide32.xml" ContentType="application/vnd.openxmlformats-officedocument.presentationml.notesSlide+xml"/>
  <Override PartName="/ppt/charts/chart48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49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50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4" r:id="rId2"/>
    <p:sldMasterId id="2147483706" r:id="rId3"/>
  </p:sldMasterIdLst>
  <p:notesMasterIdLst>
    <p:notesMasterId r:id="rId40"/>
  </p:notesMasterIdLst>
  <p:handoutMasterIdLst>
    <p:handoutMasterId r:id="rId41"/>
  </p:handoutMasterIdLst>
  <p:sldIdLst>
    <p:sldId id="808" r:id="rId4"/>
    <p:sldId id="809" r:id="rId5"/>
    <p:sldId id="810" r:id="rId6"/>
    <p:sldId id="811" r:id="rId7"/>
    <p:sldId id="813" r:id="rId8"/>
    <p:sldId id="904" r:id="rId9"/>
    <p:sldId id="815" r:id="rId10"/>
    <p:sldId id="816" r:id="rId11"/>
    <p:sldId id="828" r:id="rId12"/>
    <p:sldId id="818" r:id="rId13"/>
    <p:sldId id="819" r:id="rId14"/>
    <p:sldId id="820" r:id="rId15"/>
    <p:sldId id="821" r:id="rId16"/>
    <p:sldId id="876" r:id="rId17"/>
    <p:sldId id="837" r:id="rId18"/>
    <p:sldId id="877" r:id="rId19"/>
    <p:sldId id="878" r:id="rId20"/>
    <p:sldId id="879" r:id="rId21"/>
    <p:sldId id="880" r:id="rId22"/>
    <p:sldId id="881" r:id="rId23"/>
    <p:sldId id="882" r:id="rId24"/>
    <p:sldId id="889" r:id="rId25"/>
    <p:sldId id="890" r:id="rId26"/>
    <p:sldId id="891" r:id="rId27"/>
    <p:sldId id="892" r:id="rId28"/>
    <p:sldId id="893" r:id="rId29"/>
    <p:sldId id="894" r:id="rId30"/>
    <p:sldId id="895" r:id="rId31"/>
    <p:sldId id="896" r:id="rId32"/>
    <p:sldId id="898" r:id="rId33"/>
    <p:sldId id="897" r:id="rId34"/>
    <p:sldId id="905" r:id="rId35"/>
    <p:sldId id="903" r:id="rId36"/>
    <p:sldId id="899" r:id="rId37"/>
    <p:sldId id="901" r:id="rId38"/>
    <p:sldId id="902" r:id="rId39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9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89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83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77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71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66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6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5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0" clrIdx="0"/>
  <p:cmAuthor id="2" name="Dung Duong Thi Phuong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4D7"/>
    <a:srgbClr val="A33123"/>
    <a:srgbClr val="5A9EF0"/>
    <a:srgbClr val="90C4B4"/>
    <a:srgbClr val="24BB69"/>
    <a:srgbClr val="7030A0"/>
    <a:srgbClr val="EA42CE"/>
    <a:srgbClr val="7F7E7E"/>
    <a:srgbClr val="9D71BE"/>
    <a:srgbClr val="8BD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291" autoAdjust="0"/>
  </p:normalViewPr>
  <p:slideViewPr>
    <p:cSldViewPr snapToGrid="0" snapToObjects="1">
      <p:cViewPr>
        <p:scale>
          <a:sx n="33" d="100"/>
          <a:sy n="33" d="100"/>
        </p:scale>
        <p:origin x="996" y="234"/>
      </p:cViewPr>
      <p:guideLst>
        <p:guide orient="horz" pos="2219"/>
        <p:guide orient="horz" pos="4320"/>
        <p:guide pos="76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17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6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735608590550676E-2"/>
          <c:y val="0.11275959588343025"/>
          <c:w val="0.921264476408306"/>
          <c:h val="0.662687121929590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97-9949-B97E-4EC3DC8CD755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97-9949-B97E-4EC3DC8CD755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97-9949-B97E-4EC3DC8CD755}"/>
              </c:ext>
            </c:extLst>
          </c:dPt>
          <c:dLbls>
            <c:dLbl>
              <c:idx val="1"/>
              <c:layout>
                <c:manualLayout>
                  <c:x val="-3.4079554987449898E-2"/>
                  <c:y val="-1.17188682267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97-9949-B97E-4EC3DC8CD755}"/>
                </c:ext>
              </c:extLst>
            </c:dLbl>
            <c:dLbl>
              <c:idx val="2"/>
              <c:layout>
                <c:manualLayout>
                  <c:x val="-0.14674998527466801"/>
                  <c:y val="2.00253095357036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97-9949-B97E-4EC3DC8CD755}"/>
                </c:ext>
              </c:extLst>
            </c:dLbl>
            <c:dLbl>
              <c:idx val="3"/>
              <c:layout>
                <c:manualLayout>
                  <c:x val="-3.5254712055982598E-3"/>
                  <c:y val="-2.10939628081877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97-9949-B97E-4EC3DC8CD755}"/>
                </c:ext>
              </c:extLst>
            </c:dLbl>
            <c:dLbl>
              <c:idx val="4"/>
              <c:layout>
                <c:manualLayout>
                  <c:x val="-1.8802513096524101E-2"/>
                  <c:y val="-3.7500378325667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697-9949-B97E-4EC3DC8CD7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Nokia 2720 Flip</c:v>
                </c:pt>
                <c:pt idx="1">
                  <c:v>Nokia 7.2</c:v>
                </c:pt>
                <c:pt idx="2">
                  <c:v>Nokia 8.1</c:v>
                </c:pt>
                <c:pt idx="3">
                  <c:v>Nokia brand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2672</c:v>
                </c:pt>
                <c:pt idx="1">
                  <c:v>9097</c:v>
                </c:pt>
                <c:pt idx="2">
                  <c:v>7098</c:v>
                </c:pt>
                <c:pt idx="3">
                  <c:v>88707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97-9949-B97E-4EC3DC8CD7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5697-9949-B97E-4EC3DC8CD75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5697-9949-B97E-4EC3DC8CD755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5697-9949-B97E-4EC3DC8CD755}"/>
              </c:ext>
            </c:extLst>
          </c:dPt>
          <c:dLbls>
            <c:dLbl>
              <c:idx val="0"/>
              <c:layout>
                <c:manualLayout>
                  <c:x val="2.70286125762534E-2"/>
                  <c:y val="-7.03132093606251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697-9949-B97E-4EC3DC8CD755}"/>
                </c:ext>
              </c:extLst>
            </c:dLbl>
            <c:dLbl>
              <c:idx val="3"/>
              <c:layout>
                <c:manualLayout>
                  <c:x val="7.0509424111964399E-3"/>
                  <c:y val="-2.148434356011000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697-9949-B97E-4EC3DC8CD7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Nokia 2720 Flip</c:v>
                </c:pt>
                <c:pt idx="1">
                  <c:v>Nokia 7.2</c:v>
                </c:pt>
                <c:pt idx="2">
                  <c:v>Nokia 8.1</c:v>
                </c:pt>
                <c:pt idx="3">
                  <c:v>Nokia brand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2672</c:v>
                </c:pt>
                <c:pt idx="1">
                  <c:v>8694</c:v>
                </c:pt>
                <c:pt idx="2">
                  <c:v>7095</c:v>
                </c:pt>
                <c:pt idx="3">
                  <c:v>84780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5697-9949-B97E-4EC3DC8CD7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63838896"/>
        <c:axId val="963841216"/>
      </c:barChart>
      <c:catAx>
        <c:axId val="96383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841216"/>
        <c:crosses val="autoZero"/>
        <c:auto val="1"/>
        <c:lblAlgn val="ctr"/>
        <c:lblOffset val="100"/>
        <c:noMultiLvlLbl val="0"/>
      </c:catAx>
      <c:valAx>
        <c:axId val="963841216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96383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734245332168799"/>
          <c:y val="0.91531755558078098"/>
          <c:w val="0.33524018950759099"/>
          <c:h val="8.4682444419218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FBA-44AC-A6E7-67C9E96E319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FBA-44AC-A6E7-67C9E96E319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FBA-44AC-A6E7-67C9E96E31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2">
                  <c:v>10688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BA-44AC-A6E7-67C9E96E31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Nokia 7.2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FBA-44AC-A6E7-67C9E96E319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FBA-44AC-A6E7-67C9E96E319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7FBA-44AC-A6E7-67C9E96E31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2">
                  <c:v>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BA-44AC-A6E7-67C9E96E31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Nokia 8.1</c:v>
                </c:pt>
              </c:strCache>
            </c:strRef>
          </c:tx>
          <c:spPr>
            <a:solidFill>
              <a:srgbClr val="EA42C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2">
                  <c:v>43887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15-F94B-B193-A4C8A981CD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312150</c:v>
                </c:pt>
                <c:pt idx="1">
                  <c:v>486919</c:v>
                </c:pt>
                <c:pt idx="2">
                  <c:v>316889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71-4B37-81AE-C48274D95D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5736352"/>
        <c:axId val="975739616"/>
      </c:barChart>
      <c:catAx>
        <c:axId val="97573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739616"/>
        <c:crosses val="autoZero"/>
        <c:auto val="1"/>
        <c:lblAlgn val="ctr"/>
        <c:lblOffset val="100"/>
        <c:noMultiLvlLbl val="0"/>
      </c:catAx>
      <c:valAx>
        <c:axId val="975739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573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7D6-3642-B32C-0AD9B1D6213D}"/>
              </c:ext>
            </c:extLst>
          </c:dPt>
          <c:dLbls>
            <c:dLbl>
              <c:idx val="2"/>
              <c:layout>
                <c:manualLayout>
                  <c:x val="-8.2457680381045392E-3"/>
                  <c:y val="-5.37241632250055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86-479F-837D-F386CC5D72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2">
                  <c:v>2.5999999999999999E-2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D6-3642-B32C-0AD9B1D621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Nokia 7.2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7.0509424111965301E-3"/>
                  <c:y val="-4.30747941228344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F6-4C3E-83EC-C4717F8F9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2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74-4AEF-B44F-4E06505233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Nokia 8.1</c:v>
                </c:pt>
              </c:strCache>
            </c:strRef>
          </c:tx>
          <c:spPr>
            <a:solidFill>
              <a:srgbClr val="EA42C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2" formatCode="0.00%">
                  <c:v>0.108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D-0342-A13F-D734C3642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0.78400000000000003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C-4C09-A988-C2CAD319A15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975775056"/>
        <c:axId val="975778320"/>
      </c:barChart>
      <c:catAx>
        <c:axId val="97577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778320"/>
        <c:crosses val="autoZero"/>
        <c:auto val="1"/>
        <c:lblAlgn val="ctr"/>
        <c:lblOffset val="100"/>
        <c:noMultiLvlLbl val="0"/>
      </c:catAx>
      <c:valAx>
        <c:axId val="975778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577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535636925232766"/>
          <c:y val="0"/>
          <c:w val="0.45530445097730798"/>
          <c:h val="0.831885068890484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Nokia Fan Club</c:v>
                </c:pt>
                <c:pt idx="1">
                  <c:v>Hỏi Đi Đáp Luôn (công nghệ)</c:v>
                </c:pt>
                <c:pt idx="2">
                  <c:v>baomoi.com</c:v>
                </c:pt>
                <c:pt idx="3">
                  <c:v>tinhte.vn</c:v>
                </c:pt>
                <c:pt idx="4">
                  <c:v>thegioididong.com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F7-4278-AFD2-28A4246230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5865904"/>
        <c:axId val="975868656"/>
      </c:barChart>
      <c:catAx>
        <c:axId val="97586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868656"/>
        <c:crosses val="autoZero"/>
        <c:auto val="1"/>
        <c:lblAlgn val="ctr"/>
        <c:lblOffset val="100"/>
        <c:noMultiLvlLbl val="0"/>
      </c:catAx>
      <c:valAx>
        <c:axId val="975868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586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42302561366062"/>
          <c:y val="0"/>
          <c:w val="0.46628177713965402"/>
          <c:h val="0.984210526910653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0"/>
                  <c:y val="1.004784651140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94-49D5-82BC-8D6E10E8AB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Hỏi Đi Đáp Luôn (công nghệ)</c:v>
                </c:pt>
                <c:pt idx="1">
                  <c:v>tinhte.vn</c:v>
                </c:pt>
                <c:pt idx="2">
                  <c:v>Nokia Fan Club</c:v>
                </c:pt>
                <c:pt idx="3">
                  <c:v>fptshop.com.vn</c:v>
                </c:pt>
                <c:pt idx="4">
                  <c:v>thegioididong.com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13</c:v>
                </c:pt>
                <c:pt idx="2">
                  <c:v>18</c:v>
                </c:pt>
                <c:pt idx="3">
                  <c:v>47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5-5B46-B9F9-A09EF2A400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5813376"/>
        <c:axId val="975816128"/>
      </c:barChart>
      <c:catAx>
        <c:axId val="975813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816128"/>
        <c:crosses val="autoZero"/>
        <c:auto val="1"/>
        <c:lblAlgn val="ctr"/>
        <c:lblOffset val="100"/>
        <c:noMultiLvlLbl val="0"/>
      </c:catAx>
      <c:valAx>
        <c:axId val="975816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581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9667167347062322"/>
          <c:y val="0"/>
          <c:w val="0.40285081004415901"/>
          <c:h val="0.992822966777569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Tinh tế Fanpage</c:v>
                </c:pt>
                <c:pt idx="1">
                  <c:v>Vật Vờ Studio</c:v>
                </c:pt>
                <c:pt idx="2">
                  <c:v>Nokia Fan Club</c:v>
                </c:pt>
                <c:pt idx="3">
                  <c:v>thegioididong.com</c:v>
                </c:pt>
                <c:pt idx="4">
                  <c:v>tinhte.vn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</c:v>
                </c:pt>
                <c:pt idx="1">
                  <c:v>133</c:v>
                </c:pt>
                <c:pt idx="2">
                  <c:v>185</c:v>
                </c:pt>
                <c:pt idx="3">
                  <c:v>186</c:v>
                </c:pt>
                <c:pt idx="4">
                  <c:v>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C-114D-B396-4A82758E13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5839664"/>
        <c:axId val="975842416"/>
      </c:barChart>
      <c:catAx>
        <c:axId val="97583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842416"/>
        <c:crosses val="autoZero"/>
        <c:auto val="1"/>
        <c:lblAlgn val="ctr"/>
        <c:lblOffset val="100"/>
        <c:noMultiLvlLbl val="0"/>
      </c:catAx>
      <c:valAx>
        <c:axId val="975842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583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593746163332699"/>
          <c:y val="0"/>
          <c:w val="0.41105910012761498"/>
          <c:h val="0.968421053821307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Tinh tế Fanpage</c:v>
                </c:pt>
                <c:pt idx="1">
                  <c:v>Vật Vờ Studio</c:v>
                </c:pt>
                <c:pt idx="2">
                  <c:v>thegioididong.com</c:v>
                </c:pt>
                <c:pt idx="3">
                  <c:v>shopee.vn</c:v>
                </c:pt>
                <c:pt idx="4">
                  <c:v>tinhte.vn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100</c:v>
                </c:pt>
                <c:pt idx="2">
                  <c:v>123</c:v>
                </c:pt>
                <c:pt idx="3">
                  <c:v>173</c:v>
                </c:pt>
                <c:pt idx="4">
                  <c:v>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6-4C2F-9CC9-9A3C0543E8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3695456"/>
        <c:axId val="973698208"/>
      </c:barChart>
      <c:catAx>
        <c:axId val="97369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98208"/>
        <c:crosses val="autoZero"/>
        <c:auto val="1"/>
        <c:lblAlgn val="ctr"/>
        <c:lblOffset val="100"/>
        <c:noMultiLvlLbl val="0"/>
      </c:catAx>
      <c:valAx>
        <c:axId val="973698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69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42302561366062"/>
          <c:y val="0"/>
          <c:w val="0.46628177713965402"/>
          <c:h val="0.9842105269106530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0"/>
                  <c:y val="1.004784651140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E5-EF4A-BDE8-B213685FB2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Vật Vờ Studio</c:v>
                </c:pt>
                <c:pt idx="1">
                  <c:v>fptshop.com.vn</c:v>
                </c:pt>
                <c:pt idx="2">
                  <c:v>Nokia Fan Club</c:v>
                </c:pt>
                <c:pt idx="3">
                  <c:v>thegioididong.com</c:v>
                </c:pt>
                <c:pt idx="4">
                  <c:v>tinhte.vn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</c:v>
                </c:pt>
                <c:pt idx="1">
                  <c:v>59</c:v>
                </c:pt>
                <c:pt idx="2">
                  <c:v>89</c:v>
                </c:pt>
                <c:pt idx="3">
                  <c:v>95</c:v>
                </c:pt>
                <c:pt idx="4">
                  <c:v>235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76E5-EF4A-BDE8-B213685FB2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3722768"/>
        <c:axId val="973725520"/>
      </c:barChart>
      <c:catAx>
        <c:axId val="973722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725520"/>
        <c:crosses val="autoZero"/>
        <c:auto val="1"/>
        <c:lblAlgn val="ctr"/>
        <c:lblOffset val="100"/>
        <c:noMultiLvlLbl val="0"/>
      </c:catAx>
      <c:valAx>
        <c:axId val="973725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72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429814920413398"/>
          <c:y val="1.5789473089346601E-2"/>
          <c:w val="0.45530445097730798"/>
          <c:h val="0.968421053821307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Vật Vờ Studio</c:v>
                </c:pt>
                <c:pt idx="1">
                  <c:v>fptshop.com.vn</c:v>
                </c:pt>
                <c:pt idx="2">
                  <c:v>Nokia Fan Club</c:v>
                </c:pt>
                <c:pt idx="3">
                  <c:v>thegioididong.com</c:v>
                </c:pt>
                <c:pt idx="4">
                  <c:v>tinhte.vn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15</c:v>
                </c:pt>
                <c:pt idx="2">
                  <c:v>22</c:v>
                </c:pt>
                <c:pt idx="3">
                  <c:v>118</c:v>
                </c:pt>
                <c:pt idx="4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0-3740-8BB0-44A40FD44C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3749008"/>
        <c:axId val="973751760"/>
      </c:barChart>
      <c:catAx>
        <c:axId val="973749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751760"/>
        <c:crosses val="autoZero"/>
        <c:auto val="1"/>
        <c:lblAlgn val="ctr"/>
        <c:lblOffset val="100"/>
        <c:noMultiLvlLbl val="0"/>
      </c:catAx>
      <c:valAx>
        <c:axId val="973751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74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9667167347062322"/>
          <c:y val="0"/>
          <c:w val="0.40285081004415901"/>
          <c:h val="0.992822966777569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Hỏi Đi Đáp Luôn (công nghệ)</c:v>
                </c:pt>
                <c:pt idx="1">
                  <c:v>thegioididong.com</c:v>
                </c:pt>
                <c:pt idx="2">
                  <c:v>Vật Vờ Studio</c:v>
                </c:pt>
                <c:pt idx="3">
                  <c:v>Nokia Fan Club</c:v>
                </c:pt>
                <c:pt idx="4">
                  <c:v>tinhte.vn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43</c:v>
                </c:pt>
                <c:pt idx="2">
                  <c:v>45</c:v>
                </c:pt>
                <c:pt idx="3">
                  <c:v>53</c:v>
                </c:pt>
                <c:pt idx="4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E5-46AA-A16B-049CE5AE15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5839664"/>
        <c:axId val="975842416"/>
      </c:barChart>
      <c:catAx>
        <c:axId val="97583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842416"/>
        <c:crosses val="autoZero"/>
        <c:auto val="1"/>
        <c:lblAlgn val="ctr"/>
        <c:lblOffset val="100"/>
        <c:noMultiLvlLbl val="0"/>
      </c:catAx>
      <c:valAx>
        <c:axId val="975842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583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593746163332699"/>
          <c:y val="0"/>
          <c:w val="0.41105910012761498"/>
          <c:h val="0.968421053821307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Vật Vờ Studio</c:v>
                </c:pt>
                <c:pt idx="1">
                  <c:v>Nokia Mobile</c:v>
                </c:pt>
                <c:pt idx="2">
                  <c:v>Nokia Fan Club</c:v>
                </c:pt>
                <c:pt idx="3">
                  <c:v>thegioididong.com</c:v>
                </c:pt>
                <c:pt idx="4">
                  <c:v>tinhte.vn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</c:v>
                </c:pt>
                <c:pt idx="1">
                  <c:v>27</c:v>
                </c:pt>
                <c:pt idx="2">
                  <c:v>29</c:v>
                </c:pt>
                <c:pt idx="3">
                  <c:v>155</c:v>
                </c:pt>
                <c:pt idx="4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C-41AB-95C8-ED36F97277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3695456"/>
        <c:axId val="973698208"/>
      </c:barChart>
      <c:catAx>
        <c:axId val="97369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98208"/>
        <c:crosses val="autoZero"/>
        <c:auto val="1"/>
        <c:lblAlgn val="ctr"/>
        <c:lblOffset val="100"/>
        <c:noMultiLvlLbl val="0"/>
      </c:catAx>
      <c:valAx>
        <c:axId val="973698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69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233922093318951E-2"/>
          <c:y val="4.4219724049903639E-2"/>
          <c:w val="0.90610230727479457"/>
          <c:h val="0.8287825708200725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EM</c:v>
                </c:pt>
                <c:pt idx="1">
                  <c:v>IM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2.5999999999999999E-2</c:v>
                </c:pt>
                <c:pt idx="1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0D-47E8-AB9E-8C6C08F4D0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Nokia 7.2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EM</c:v>
                </c:pt>
                <c:pt idx="1">
                  <c:v>IM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8.4000000000000005E-2</c:v>
                </c:pt>
                <c:pt idx="1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0D-47E8-AB9E-8C6C08F4D0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Nokia 8.1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EM</c:v>
                </c:pt>
                <c:pt idx="1">
                  <c:v>IM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6.9000000000000006E-2</c:v>
                </c:pt>
                <c:pt idx="1">
                  <c:v>6.6000000000000003E-2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0D-47E8-AB9E-8C6C08F4D0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EM</c:v>
                </c:pt>
                <c:pt idx="1">
                  <c:v>IM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0.82099999999999995</c:v>
                </c:pt>
                <c:pt idx="1">
                  <c:v>0.82400000000000007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0D-47E8-AB9E-8C6C08F4D00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962605568"/>
        <c:axId val="962608832"/>
      </c:barChart>
      <c:catAx>
        <c:axId val="962605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608832"/>
        <c:crosses val="autoZero"/>
        <c:auto val="1"/>
        <c:lblAlgn val="ctr"/>
        <c:lblOffset val="100"/>
        <c:noMultiLvlLbl val="0"/>
      </c:catAx>
      <c:valAx>
        <c:axId val="962608832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9626055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3.5958420846808354E-4"/>
          <c:y val="0.89100037499922058"/>
          <c:w val="0.99964041579153196"/>
          <c:h val="9.2031132951920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82456348375901"/>
          <c:y val="3.6972335250913001E-2"/>
          <c:w val="0.88069583462737699"/>
          <c:h val="0.886919931386913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46-4154-B9F8-A112860AE4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Nokia 7.2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5.2682886358451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E9-4C6D-9B10-BDC8B359C8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2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46-4154-B9F8-A112860AE463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EA42CE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5.2682886358451E-3"/>
                  <c:y val="0.1474901987730440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E9-4C6D-9B10-BDC8B359C8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121</c:v>
                </c:pt>
                <c:pt idx="1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2-7547-AA5F-B04B65146C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serLines>
          <c:spPr>
            <a:ln w="9525" cap="flat" cmpd="sng" algn="ctr">
              <a:noFill/>
              <a:round/>
            </a:ln>
            <a:effectLst/>
          </c:spPr>
        </c:serLines>
        <c:axId val="973875280"/>
        <c:axId val="973878544"/>
      </c:barChart>
      <c:catAx>
        <c:axId val="97387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3878544"/>
        <c:crosses val="autoZero"/>
        <c:auto val="1"/>
        <c:lblAlgn val="ctr"/>
        <c:lblOffset val="100"/>
        <c:noMultiLvlLbl val="0"/>
      </c:catAx>
      <c:valAx>
        <c:axId val="973878544"/>
        <c:scaling>
          <c:orientation val="minMax"/>
          <c:max val="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387528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5118743907199"/>
          <c:y val="2.47169911385893E-2"/>
          <c:w val="0.83400493642793405"/>
          <c:h val="0.819991924816402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2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7-44CA-8055-7DD08CD20F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Nokia 7.2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0634061352747"/>
                  <c:y val="-7.37450851126683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39-4053-A39B-60254E92E9C5}"/>
                </c:ext>
              </c:extLst>
            </c:dLbl>
            <c:dLbl>
              <c:idx val="2"/>
              <c:layout>
                <c:manualLayout>
                  <c:x val="9.6584175908518405E-17"/>
                  <c:y val="-7.3745085112667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7E-4185-A1F2-542C93DA97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2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C7-44CA-8055-7DD08CD20F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Nokia 8.1</c:v>
                </c:pt>
              </c:strCache>
            </c:strRef>
          </c:tx>
          <c:spPr>
            <a:solidFill>
              <a:srgbClr val="EA42C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8-1744-9B59-A7BDFF017AF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23</c:v>
                </c:pt>
                <c:pt idx="1">
                  <c:v>313</c:v>
                </c:pt>
                <c:pt idx="2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B-41AA-9AF7-CD490B2974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serLines>
          <c:spPr>
            <a:ln w="9525" cap="flat" cmpd="sng" algn="ctr">
              <a:noFill/>
              <a:round/>
            </a:ln>
            <a:effectLst/>
          </c:spPr>
        </c:serLines>
        <c:axId val="973913040"/>
        <c:axId val="973916304"/>
      </c:barChart>
      <c:catAx>
        <c:axId val="97391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973916304"/>
        <c:crosses val="autoZero"/>
        <c:auto val="1"/>
        <c:lblAlgn val="ctr"/>
        <c:lblOffset val="100"/>
        <c:noMultiLvlLbl val="0"/>
      </c:catAx>
      <c:valAx>
        <c:axId val="973916304"/>
        <c:scaling>
          <c:orientation val="minMax"/>
          <c:max val="5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97391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48754485305"/>
          <c:y val="3.69724177897146E-2"/>
          <c:w val="0.897338046987605"/>
          <c:h val="0.886919931386913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75-4CD8-8092-5A8EB58DF2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Nokia 7.2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9316835181703701E-16"/>
                  <c:y val="4.916339007511070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A7-464C-B433-E109DCB9A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2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75-4CD8-8092-5A8EB58DF2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Nokia 8.1</c:v>
                </c:pt>
              </c:strCache>
            </c:strRef>
          </c:tx>
          <c:spPr>
            <a:solidFill>
              <a:srgbClr val="EA42C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D-A142-AAFC-62D070701A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76</c:v>
                </c:pt>
                <c:pt idx="1">
                  <c:v>174</c:v>
                </c:pt>
                <c:pt idx="2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5-44F2-BA2A-4A4F3269B3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serLines>
          <c:spPr>
            <a:ln w="9525" cap="flat" cmpd="sng" algn="ctr">
              <a:noFill/>
              <a:round/>
            </a:ln>
            <a:effectLst/>
          </c:spPr>
        </c:serLines>
        <c:axId val="976106096"/>
        <c:axId val="976109360"/>
      </c:barChart>
      <c:catAx>
        <c:axId val="97610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6109360"/>
        <c:crosses val="autoZero"/>
        <c:auto val="1"/>
        <c:lblAlgn val="ctr"/>
        <c:lblOffset val="100"/>
        <c:noMultiLvlLbl val="0"/>
      </c:catAx>
      <c:valAx>
        <c:axId val="976109360"/>
        <c:scaling>
          <c:orientation val="minMax"/>
          <c:max val="5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610609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70704341538598E-2"/>
          <c:y val="8.5206885281013903E-2"/>
          <c:w val="0.92386229223129701"/>
          <c:h val="0.764570627972254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Nokia 7.2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9B-487F-8D77-33BBADF403A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9B-487F-8D77-33BBADF403A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3EF8FD6-B70D-4E42-8D3C-C6C9CB3F391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9AF-48B1-BE41-B7421BE18A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2">
                  <c:v>139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Sheet1!$G$2:$G$4</c15:f>
                <c15:dlblRangeCache>
                  <c:ptCount val="3"/>
                  <c:pt idx="0">
                    <c:v>0.0%</c:v>
                  </c:pt>
                  <c:pt idx="1">
                    <c:v>0.0%</c:v>
                  </c:pt>
                  <c:pt idx="2">
                    <c:v>9.4%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0B7A-4AAC-BD87-EB11806744AA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9B-487F-8D77-33BBADF403A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9B-487F-8D77-33BBADF403A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3FB37CA-1077-4F6B-8A6B-66542E08A7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9AF-48B1-BE41-B7421BE18A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2">
                  <c:v>443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Sheet1!$H$2:$H$4</c15:f>
                <c15:dlblRangeCache>
                  <c:ptCount val="3"/>
                  <c:pt idx="0">
                    <c:v>0.0%</c:v>
                  </c:pt>
                  <c:pt idx="1">
                    <c:v>0.0%</c:v>
                  </c:pt>
                  <c:pt idx="2">
                    <c:v>29.9%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0B7A-4AAC-BD87-EB11806744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Nokia 8.1</c:v>
                </c:pt>
              </c:strCache>
            </c:strRef>
          </c:tx>
          <c:spPr>
            <a:solidFill>
              <a:srgbClr val="EA42C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02-79AF-48B1-BE41-B7421BE18A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03-79AF-48B1-BE41-B7421BE18A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756561-8B13-4AF5-A3DC-4F1EE1DBCF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9AF-48B1-BE41-B7421BE18A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2">
                  <c:v>158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Sheet1!$I$2:$I$4</c15:f>
                <c15:dlblRangeCache>
                  <c:ptCount val="3"/>
                  <c:pt idx="0">
                    <c:v>100.0%</c:v>
                  </c:pt>
                  <c:pt idx="1">
                    <c:v>100.0%</c:v>
                  </c:pt>
                  <c:pt idx="2">
                    <c:v>50.0%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2C8D-8C4B-A256-4503D56955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282</c:v>
                </c:pt>
                <c:pt idx="1">
                  <c:v>448</c:v>
                </c:pt>
                <c:pt idx="2">
                  <c:v>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A0-4F43-B59F-22C71732A7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976147136"/>
        <c:axId val="976150480"/>
      </c:barChart>
      <c:catAx>
        <c:axId val="97614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6150480"/>
        <c:crosses val="autoZero"/>
        <c:auto val="1"/>
        <c:lblAlgn val="ctr"/>
        <c:lblOffset val="100"/>
        <c:noMultiLvlLbl val="0"/>
      </c:catAx>
      <c:valAx>
        <c:axId val="976150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61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Owned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1">
                  <c:v>31</c:v>
                </c:pt>
                <c:pt idx="2" formatCode="#,##0">
                  <c:v>3811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F8-4B45-B8D6-EBC88BF48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Paid 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1">
                  <c:v>3545</c:v>
                </c:pt>
                <c:pt idx="2">
                  <c:v>1152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F8-4B45-B8D6-EBC88BF48B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Earned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1">
                  <c:v>3895</c:v>
                </c:pt>
                <c:pt idx="2">
                  <c:v>4134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F8-4B45-B8D6-EBC88BF48B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-887528944"/>
        <c:axId val="-887526112"/>
      </c:barChart>
      <c:catAx>
        <c:axId val="-88752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526112"/>
        <c:crosses val="autoZero"/>
        <c:auto val="1"/>
        <c:lblAlgn val="ctr"/>
        <c:lblOffset val="100"/>
        <c:noMultiLvlLbl val="0"/>
      </c:catAx>
      <c:valAx>
        <c:axId val="-887526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8752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17800418328199"/>
          <c:y val="0.130074319288774"/>
          <c:w val="0.48707744357128602"/>
          <c:h val="0.658743386081344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C298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35-47AB-B1FB-0258E87A16F7}"/>
              </c:ext>
            </c:extLst>
          </c:dPt>
          <c:dPt>
            <c:idx val="1"/>
            <c:bubble3D val="0"/>
            <c:spPr>
              <a:solidFill>
                <a:srgbClr val="FADA7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35-47AB-B1FB-0258E87A16F7}"/>
              </c:ext>
            </c:extLst>
          </c:dPt>
          <c:dPt>
            <c:idx val="2"/>
            <c:bubble3D val="0"/>
            <c:spPr>
              <a:solidFill>
                <a:srgbClr val="3D609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35-47AB-B1FB-0258E87A16F7}"/>
              </c:ext>
            </c:extLst>
          </c:dPt>
          <c:dLbls>
            <c:dLbl>
              <c:idx val="1"/>
              <c:layout>
                <c:manualLayout>
                  <c:x val="-0.18615261345213399"/>
                  <c:y val="2.340092632515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35-47AB-B1FB-0258E87A16F7}"/>
                </c:ext>
              </c:extLst>
            </c:dLbl>
            <c:dLbl>
              <c:idx val="2"/>
              <c:layout>
                <c:manualLayout>
                  <c:x val="0.216994588699913"/>
                  <c:y val="-6.098792620325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200">
                      <a:solidFill>
                        <a:schemeClr val="bg1"/>
                      </a:solidFill>
                      <a:latin typeface="+mj-lt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35-47AB-B1FB-0258E87A16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latin typeface="+mj-lt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Owned Media</c:v>
                </c:pt>
                <c:pt idx="1">
                  <c:v>Paid Media</c:v>
                </c:pt>
                <c:pt idx="2">
                  <c:v>Earned Media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0.41899999999999998</c:v>
                </c:pt>
                <c:pt idx="1">
                  <c:v>0.127</c:v>
                </c:pt>
                <c:pt idx="2">
                  <c:v>0.45400000000000001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35-47AB-B1FB-0258E87A16F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76911499213148E-2"/>
          <c:y val="0.79691987089321903"/>
          <c:w val="0.95158132259527395"/>
          <c:h val="0.16782418820028899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24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27001366870399"/>
          <c:y val="5.5280361838299298E-2"/>
          <c:w val="0.74439726182905896"/>
          <c:h val="0.757723157991800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E23-6B40-9988-52A7F357367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23-6B40-9988-52A7F357367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FE-458A-BDF4-D8FFD6458F0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710B331-74E3-4445-BBAB-542B5BEDBB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ACE-485C-8E6D-667A076CEE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1">
                  <c:v>2630</c:v>
                </c:pt>
                <c:pt idx="2">
                  <c:v>2337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Sheet1!$G$2:$G$4</c15:f>
                <c15:dlblRangeCache>
                  <c:ptCount val="3"/>
                  <c:pt idx="0">
                    <c:v>#DIV/0!</c:v>
                  </c:pt>
                  <c:pt idx="1">
                    <c:v>35.2%</c:v>
                  </c:pt>
                  <c:pt idx="2">
                    <c:v>25.7%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7E23-6B40-9988-52A7F35736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E23-6B40-9988-52A7F357367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23-6B40-9988-52A7F357367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FE-458A-BDF4-D8FFD6458F0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52A2DC5-CF27-4758-A2DB-BA4F08BC79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ACE-485C-8E6D-667A076CEE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1">
                  <c:v>1768</c:v>
                </c:pt>
                <c:pt idx="2" formatCode="General">
                  <c:v>942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Sheet1!$H$2:$H$4</c15:f>
                <c15:dlblRangeCache>
                  <c:ptCount val="3"/>
                  <c:pt idx="0">
                    <c:v>#DIV/0!</c:v>
                  </c:pt>
                  <c:pt idx="1">
                    <c:v>23.7%</c:v>
                  </c:pt>
                  <c:pt idx="2">
                    <c:v>10.4%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7E23-6B40-9988-52A7F35736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5D-433A-8C50-227C9059A46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FE-458A-BDF4-D8FFD6458F0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BACD77E-1A68-4E55-9B01-8C396C7994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ACE-485C-8E6D-667A076CEE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1">
                  <c:v>3072</c:v>
                </c:pt>
                <c:pt idx="2">
                  <c:v>5818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Sheet1!$I$2:$I$4</c15:f>
                <c15:dlblRangeCache>
                  <c:ptCount val="3"/>
                  <c:pt idx="0">
                    <c:v>#DIV/0!</c:v>
                  </c:pt>
                  <c:pt idx="1">
                    <c:v>41.1%</c:v>
                  </c:pt>
                  <c:pt idx="2">
                    <c:v>64.0%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7E23-6B40-9988-52A7F35736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887401744"/>
        <c:axId val="-88739942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Sentiment Index</c:v>
                </c:pt>
              </c:strCache>
            </c:strRef>
          </c:tx>
          <c:spPr>
            <a:ln w="28575" cap="rnd">
              <a:solidFill>
                <a:srgbClr val="3D609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3D609C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2672097846140898E-2"/>
                  <c:y val="-0.365491451799235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B0-4320-BB82-5B171E18B0A3}"/>
                </c:ext>
              </c:extLst>
            </c:dLbl>
            <c:dLbl>
              <c:idx val="2"/>
              <c:layout>
                <c:manualLayout>
                  <c:x val="-4.9229485637708272E-2"/>
                  <c:y val="-0.604179746851798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EE-4C60-BD13-448308E58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2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0.0</c:formatCode>
                <c:ptCount val="3"/>
                <c:pt idx="1">
                  <c:v>0.2</c:v>
                </c:pt>
                <c:pt idx="2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E23-6B40-9988-52A7F35736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887394784"/>
        <c:axId val="-887397104"/>
      </c:lineChart>
      <c:catAx>
        <c:axId val="-88740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399424"/>
        <c:crosses val="autoZero"/>
        <c:auto val="1"/>
        <c:lblAlgn val="ctr"/>
        <c:lblOffset val="100"/>
        <c:noMultiLvlLbl val="0"/>
      </c:catAx>
      <c:valAx>
        <c:axId val="-887399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401744"/>
        <c:crosses val="autoZero"/>
        <c:crossBetween val="between"/>
      </c:valAx>
      <c:valAx>
        <c:axId val="-887397104"/>
        <c:scaling>
          <c:orientation val="minMax"/>
          <c:max val="1"/>
          <c:min val="0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394784"/>
        <c:crosses val="max"/>
        <c:crossBetween val="between"/>
        <c:majorUnit val="0.2"/>
      </c:valAx>
      <c:catAx>
        <c:axId val="-88739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887397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780438709106"/>
          <c:y val="3.2911963349480898E-2"/>
          <c:w val="0.81984666316565702"/>
          <c:h val="0.796153665584750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383-EC4D-AC48-77C7C9F1512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83-EC4D-AC48-77C7C9F1512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D3-4816-959A-21790A867C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ECB2C50-4CB9-4A91-8617-C91E45CAA8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291-478E-B276-270E4F747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1">
                  <c:v>2563</c:v>
                </c:pt>
                <c:pt idx="2">
                  <c:v>2128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Sheet1!$G$2:$G$4</c15:f>
                <c15:dlblRangeCache>
                  <c:ptCount val="3"/>
                  <c:pt idx="0">
                    <c:v>#DIV/0!</c:v>
                  </c:pt>
                  <c:pt idx="1">
                    <c:v>35.0%</c:v>
                  </c:pt>
                  <c:pt idx="2">
                    <c:v>24.4%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7383-EC4D-AC48-77C7C9F151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383-EC4D-AC48-77C7C9F1512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83-EC4D-AC48-77C7C9F1512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4D3-4816-959A-21790A867C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7449B5A-B7E8-4C63-83B0-B6F3A22DF8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291-478E-B276-270E4F747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1">
                  <c:v>1768</c:v>
                </c:pt>
                <c:pt idx="2" formatCode="General">
                  <c:v>942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Sheet1!$H$2:$H$4</c15:f>
                <c15:dlblRangeCache>
                  <c:ptCount val="3"/>
                  <c:pt idx="0">
                    <c:v>#DIV/0!</c:v>
                  </c:pt>
                  <c:pt idx="1">
                    <c:v>24.1%</c:v>
                  </c:pt>
                  <c:pt idx="2">
                    <c:v>10.8%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7383-EC4D-AC48-77C7C9F151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AE-42BE-A52D-1F7026647F2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4D3-4816-959A-21790A867C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630140-277B-4CE9-8A70-5E25BDDF57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291-478E-B276-270E4F747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1">
                  <c:v>2997</c:v>
                </c:pt>
                <c:pt idx="2">
                  <c:v>5651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Sheet1!$I$2:$I$4</c15:f>
                <c15:dlblRangeCache>
                  <c:ptCount val="3"/>
                  <c:pt idx="0">
                    <c:v>#DIV/0!</c:v>
                  </c:pt>
                  <c:pt idx="1">
                    <c:v>40.9%</c:v>
                  </c:pt>
                  <c:pt idx="2">
                    <c:v>64.8%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7383-EC4D-AC48-77C7C9F151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917124640"/>
        <c:axId val="-91712232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Sentiment Index</c:v>
                </c:pt>
              </c:strCache>
            </c:strRef>
          </c:tx>
          <c:spPr>
            <a:ln w="28575" cap="rnd">
              <a:solidFill>
                <a:srgbClr val="3D609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3D609C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2672097846140898E-2"/>
                  <c:y val="-0.2674889464890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47-4029-9EAF-589C942DB301}"/>
                </c:ext>
              </c:extLst>
            </c:dLbl>
            <c:dLbl>
              <c:idx val="2"/>
              <c:layout>
                <c:manualLayout>
                  <c:x val="-5.3918008079394772E-2"/>
                  <c:y val="-0.569716717197523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4A-4FFC-AC09-DF2BBCE85B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_(* #,##0.0_);_(* \(#,##0.0\);_(* "-"??_);_(@_)</c:formatCode>
                <c:ptCount val="3"/>
                <c:pt idx="1">
                  <c:v>0.18356037866543523</c:v>
                </c:pt>
                <c:pt idx="2">
                  <c:v>0.38631921824104237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83-EC4D-AC48-77C7C9F151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917117680"/>
        <c:axId val="-917120000"/>
      </c:lineChart>
      <c:catAx>
        <c:axId val="-91712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17122320"/>
        <c:crosses val="autoZero"/>
        <c:auto val="1"/>
        <c:lblAlgn val="ctr"/>
        <c:lblOffset val="100"/>
        <c:noMultiLvlLbl val="0"/>
      </c:catAx>
      <c:valAx>
        <c:axId val="-917122320"/>
        <c:scaling>
          <c:orientation val="minMax"/>
          <c:max val="8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17124640"/>
        <c:crosses val="autoZero"/>
        <c:crossBetween val="between"/>
      </c:valAx>
      <c:valAx>
        <c:axId val="-917120000"/>
        <c:scaling>
          <c:orientation val="minMax"/>
          <c:max val="1"/>
          <c:min val="0"/>
        </c:scaling>
        <c:delete val="0"/>
        <c:axPos val="r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17117680"/>
        <c:crosses val="max"/>
        <c:crossBetween val="between"/>
        <c:majorUnit val="0.2"/>
      </c:valAx>
      <c:catAx>
        <c:axId val="-917117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917120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0591326048895E-2"/>
          <c:y val="6.1838838371513098E-2"/>
          <c:w val="0.82610584062530901"/>
          <c:h val="0.814722882425966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6B5-E140-A575-BE61AE8A4A4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B5-E140-A575-BE61AE8A4A4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32-4EAA-89FC-60AC7F8708B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D7B5BE1-674F-4800-95FA-3A65F66643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156-4D35-BF1C-4FAE19026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#,##0</c:formatCode>
                <c:ptCount val="3"/>
                <c:pt idx="1">
                  <c:v>2630</c:v>
                </c:pt>
                <c:pt idx="2">
                  <c:v>1248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Sheet1!$G$2:$G$4</c15:f>
                <c15:dlblRangeCache>
                  <c:ptCount val="3"/>
                  <c:pt idx="0">
                    <c:v>#DIV/0!</c:v>
                  </c:pt>
                  <c:pt idx="1">
                    <c:v>35.2%</c:v>
                  </c:pt>
                  <c:pt idx="2">
                    <c:v>23.6%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66B5-E140-A575-BE61AE8A4A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6B5-E140-A575-BE61AE8A4A4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B5-E140-A575-BE61AE8A4A4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32-4EAA-89FC-60AC7F8708B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EA2D22-CC98-476E-8E09-EABA7DD1E3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156-4D35-BF1C-4FAE19026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Sheet1!$C$2:$C$4</c:f>
              <c:numCache>
                <c:formatCode>#,##0</c:formatCode>
                <c:ptCount val="3"/>
                <c:pt idx="1">
                  <c:v>1768</c:v>
                </c:pt>
                <c:pt idx="2" formatCode="General">
                  <c:v>942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Sheet1!$H$2:$H$4</c15:f>
                <c15:dlblRangeCache>
                  <c:ptCount val="3"/>
                  <c:pt idx="0">
                    <c:v>#DIV/0!</c:v>
                  </c:pt>
                  <c:pt idx="1">
                    <c:v>23.7%</c:v>
                  </c:pt>
                  <c:pt idx="2">
                    <c:v>17.8%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66B5-E140-A575-BE61AE8A4A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35-4940-B419-E965EA800A1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732-4EAA-89FC-60AC7F8708B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A47A89D-F9B0-4CC5-B659-C04BEF986A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B156-4D35-BF1C-4FAE19026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Sheet1!$D$2:$D$4</c:f>
              <c:numCache>
                <c:formatCode>#,##0</c:formatCode>
                <c:ptCount val="3"/>
                <c:pt idx="1">
                  <c:v>3072</c:v>
                </c:pt>
                <c:pt idx="2">
                  <c:v>3096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Sheet1!$I$2:$I$4</c15:f>
                <c15:dlblRangeCache>
                  <c:ptCount val="3"/>
                  <c:pt idx="0">
                    <c:v>#DIV/0!</c:v>
                  </c:pt>
                  <c:pt idx="1">
                    <c:v>41.1%</c:v>
                  </c:pt>
                  <c:pt idx="2">
                    <c:v>58.6%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66B5-E140-A575-BE61AE8A4A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887348320"/>
        <c:axId val="-88734600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Sentiment Index</c:v>
                </c:pt>
              </c:strCache>
            </c:strRef>
          </c:tx>
          <c:spPr>
            <a:ln w="28575" cap="rnd">
              <a:solidFill>
                <a:srgbClr val="3D609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3D609C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2672097846140898E-2"/>
                  <c:y val="-0.463345580176007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0B-4E8A-AC4D-9CBC9D40EC2F}"/>
                </c:ext>
              </c:extLst>
            </c:dLbl>
            <c:dLbl>
              <c:idx val="2"/>
              <c:layout>
                <c:manualLayout>
                  <c:x val="-6.0950791741924443E-2"/>
                  <c:y val="-0.5183187846036688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3B-44DE-9C12-33871431C48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2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Sheet1!$E$2:$E$4</c:f>
              <c:numCache>
                <c:formatCode>_(* #,##0.0_);_(* \(#,##0.0\);_(* "-"??_);_(@_)</c:formatCode>
                <c:ptCount val="3"/>
                <c:pt idx="1">
                  <c:v>0.2</c:v>
                </c:pt>
                <c:pt idx="2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6B5-E140-A575-BE61AE8A4A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887341360"/>
        <c:axId val="-887343680"/>
      </c:lineChart>
      <c:catAx>
        <c:axId val="-88734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346000"/>
        <c:crosses val="autoZero"/>
        <c:auto val="1"/>
        <c:lblAlgn val="ctr"/>
        <c:lblOffset val="100"/>
        <c:noMultiLvlLbl val="0"/>
      </c:catAx>
      <c:valAx>
        <c:axId val="-887346000"/>
        <c:scaling>
          <c:orientation val="minMax"/>
          <c:max val="9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348320"/>
        <c:crosses val="autoZero"/>
        <c:crossBetween val="between"/>
      </c:valAx>
      <c:valAx>
        <c:axId val="-887343680"/>
        <c:scaling>
          <c:orientation val="minMax"/>
          <c:max val="1"/>
          <c:min val="0"/>
        </c:scaling>
        <c:delete val="0"/>
        <c:axPos val="r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341360"/>
        <c:crosses val="max"/>
        <c:crossBetween val="between"/>
        <c:majorUnit val="0.2"/>
      </c:valAx>
      <c:catAx>
        <c:axId val="-887341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887343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68546474978699"/>
          <c:y val="7.0260857109510105E-2"/>
          <c:w val="0.82610584062530901"/>
          <c:h val="0.814722882425966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6B5-E140-A575-BE61AE8A4A4A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2">
                  <c:v>1089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B5-E140-A575-BE61AE8A4A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6B5-E140-A575-BE61AE8A4A4A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B5-E140-A575-BE61AE8A4A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35-4940-B419-E965EA800A1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DD-4114-B438-4A95BED8D6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B5-E140-A575-BE61AE8A4A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887289408"/>
        <c:axId val="-88728708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Sentiment Index</c:v>
                </c:pt>
              </c:strCache>
            </c:strRef>
          </c:tx>
          <c:spPr>
            <a:ln w="28575" cap="rnd">
              <a:solidFill>
                <a:srgbClr val="3D609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3D609C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_(* #,##0_);_(* \(#,##0\);_(* "-"??_);_(@_)</c:formatCode>
                <c:ptCount val="3"/>
                <c:pt idx="2" formatCode="_(* #,##0.00_);_(* \(#,##0.00\);_(* &quot;-&quot;??_);_(@_)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6B5-E140-A575-BE61AE8A4A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887282448"/>
        <c:axId val="-887284768"/>
      </c:lineChart>
      <c:catAx>
        <c:axId val="-88728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287088"/>
        <c:crosses val="autoZero"/>
        <c:auto val="1"/>
        <c:lblAlgn val="ctr"/>
        <c:lblOffset val="100"/>
        <c:noMultiLvlLbl val="0"/>
      </c:catAx>
      <c:valAx>
        <c:axId val="-8872870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289408"/>
        <c:crosses val="autoZero"/>
        <c:crossBetween val="between"/>
      </c:valAx>
      <c:valAx>
        <c:axId val="-887284768"/>
        <c:scaling>
          <c:orientation val="minMax"/>
          <c:max val="1"/>
          <c:min val="0"/>
        </c:scaling>
        <c:delete val="0"/>
        <c:axPos val="r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87282448"/>
        <c:crosses val="max"/>
        <c:crossBetween val="between"/>
        <c:majorUnit val="0.2"/>
      </c:valAx>
      <c:catAx>
        <c:axId val="-887282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887284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200"/>
            </a:pPr>
            <a:r>
              <a:rPr lang="en-US" sz="2200" dirty="0"/>
              <a:t>Sentiment</a:t>
            </a:r>
            <a:r>
              <a:rPr lang="en-US" sz="2200" baseline="0" dirty="0"/>
              <a:t> Nokia 7.2</a:t>
            </a:r>
            <a:endParaRPr lang="en-US" sz="22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4106329816244901"/>
          <c:y val="0.11537393499526701"/>
          <c:w val="0.56360086901044404"/>
          <c:h val="0.797906400951524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D8-5E4F-879F-C843C2908F91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D8-5E4F-879F-C843C2908F91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D8-5E4F-879F-C843C2908F9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no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0D8-5E4F-879F-C843C2908F9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no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E0D8-5E4F-879F-C843C2908F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0.25600000000000001</c:v>
                </c:pt>
                <c:pt idx="1">
                  <c:v>0.10299999999999999</c:v>
                </c:pt>
                <c:pt idx="2">
                  <c:v>0.64100000000000001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D8-5E4F-879F-C843C2908F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237404710872"/>
          <c:y val="0"/>
          <c:w val="0.713597685195835"/>
          <c:h val="0.953611760175409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E3A-4EA4-AC0A-DD807F29551A}"/>
              </c:ext>
            </c:extLst>
          </c:dPt>
          <c:dLbls>
            <c:dLbl>
              <c:idx val="0"/>
              <c:layout>
                <c:manualLayout>
                  <c:x val="6.0490283271947996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A-4EA4-AC0A-DD807F2955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Performance</c:v>
                </c:pt>
                <c:pt idx="1">
                  <c:v>Design</c:v>
                </c:pt>
                <c:pt idx="2">
                  <c:v>Hardware</c:v>
                </c:pt>
                <c:pt idx="3">
                  <c:v>Product</c:v>
                </c:pt>
                <c:pt idx="4">
                  <c:v>Function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</c:v>
                </c:pt>
                <c:pt idx="1">
                  <c:v>34</c:v>
                </c:pt>
                <c:pt idx="2">
                  <c:v>27</c:v>
                </c:pt>
                <c:pt idx="3">
                  <c:v>1</c:v>
                </c:pt>
                <c:pt idx="4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3A-4EA4-AC0A-DD807F2955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E3A-4EA4-AC0A-DD807F29551A}"/>
              </c:ext>
            </c:extLst>
          </c:dPt>
          <c:dLbls>
            <c:dLbl>
              <c:idx val="0"/>
              <c:layout>
                <c:manualLayout>
                  <c:x val="2.2683856226980499E-2"/>
                  <c:y val="-3.391549593668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A-4EA4-AC0A-DD807F29551A}"/>
                </c:ext>
              </c:extLst>
            </c:dLbl>
            <c:dLbl>
              <c:idx val="1"/>
              <c:layout>
                <c:manualLayout>
                  <c:x val="-1.0585799572590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D82-4096-9085-CBDAD520DE60}"/>
                </c:ext>
              </c:extLst>
            </c:dLbl>
            <c:dLbl>
              <c:idx val="2"/>
              <c:layout>
                <c:manualLayout>
                  <c:x val="-1.6634827899785799E-2"/>
                  <c:y val="-6.783099187336710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D82-4096-9085-CBDAD520DE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Performance</c:v>
                </c:pt>
                <c:pt idx="1">
                  <c:v>Design</c:v>
                </c:pt>
                <c:pt idx="2">
                  <c:v>Hardware</c:v>
                </c:pt>
                <c:pt idx="3">
                  <c:v>Product</c:v>
                </c:pt>
                <c:pt idx="4">
                  <c:v>Function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10</c:v>
                </c:pt>
                <c:pt idx="2">
                  <c:v>19</c:v>
                </c:pt>
                <c:pt idx="3">
                  <c:v>1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3A-4EA4-AC0A-DD807F2955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EE3A-4EA4-AC0A-DD807F29551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E3A-4EA4-AC0A-DD807F295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Performance</c:v>
                </c:pt>
                <c:pt idx="1">
                  <c:v>Design</c:v>
                </c:pt>
                <c:pt idx="2">
                  <c:v>Hardware</c:v>
                </c:pt>
                <c:pt idx="3">
                  <c:v>Product</c:v>
                </c:pt>
                <c:pt idx="4">
                  <c:v>Function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</c:v>
                </c:pt>
                <c:pt idx="1">
                  <c:v>9</c:v>
                </c:pt>
                <c:pt idx="2">
                  <c:v>26</c:v>
                </c:pt>
                <c:pt idx="3">
                  <c:v>176</c:v>
                </c:pt>
                <c:pt idx="4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3A-4EA4-AC0A-DD807F2955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935139568"/>
        <c:axId val="-935241568"/>
      </c:barChart>
      <c:catAx>
        <c:axId val="-935139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-935241568"/>
        <c:crosses val="autoZero"/>
        <c:auto val="1"/>
        <c:lblAlgn val="ctr"/>
        <c:lblOffset val="100"/>
        <c:noMultiLvlLbl val="0"/>
      </c:catAx>
      <c:valAx>
        <c:axId val="-935241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35139568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237404710872"/>
          <c:y val="0"/>
          <c:w val="0.713597685195835"/>
          <c:h val="0.953611760175409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86A-4D05-8E0A-56D1EF43E943}"/>
              </c:ext>
            </c:extLst>
          </c:dPt>
          <c:dLbls>
            <c:dLbl>
              <c:idx val="0"/>
              <c:layout>
                <c:manualLayout>
                  <c:x val="6.0490283271947996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86A-4D05-8E0A-56D1EF43E9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Product</c:v>
                </c:pt>
                <c:pt idx="1">
                  <c:v>Hardware</c:v>
                </c:pt>
                <c:pt idx="2">
                  <c:v>Price</c:v>
                </c:pt>
                <c:pt idx="3">
                  <c:v>Function</c:v>
                </c:pt>
                <c:pt idx="4">
                  <c:v>Design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26</c:v>
                </c:pt>
                <c:pt idx="3">
                  <c:v>33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D05-8E0A-56D1EF43E9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86A-4D05-8E0A-56D1EF43E943}"/>
              </c:ext>
            </c:extLst>
          </c:dPt>
          <c:dLbls>
            <c:dLbl>
              <c:idx val="0"/>
              <c:layout>
                <c:manualLayout>
                  <c:x val="2.2683856226980499E-2"/>
                  <c:y val="-3.391549593668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86A-4D05-8E0A-56D1EF43E943}"/>
                </c:ext>
              </c:extLst>
            </c:dLbl>
            <c:dLbl>
              <c:idx val="1"/>
              <c:layout>
                <c:manualLayout>
                  <c:x val="-1.0585799572590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6A-4D05-8E0A-56D1EF43E943}"/>
                </c:ext>
              </c:extLst>
            </c:dLbl>
            <c:dLbl>
              <c:idx val="2"/>
              <c:layout>
                <c:manualLayout>
                  <c:x val="-1.6634827899785799E-2"/>
                  <c:y val="-6.783099187336710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6A-4D05-8E0A-56D1EF43E9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Product</c:v>
                </c:pt>
                <c:pt idx="1">
                  <c:v>Hardware</c:v>
                </c:pt>
                <c:pt idx="2">
                  <c:v>Price</c:v>
                </c:pt>
                <c:pt idx="3">
                  <c:v>Function</c:v>
                </c:pt>
                <c:pt idx="4">
                  <c:v>Design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8</c:v>
                </c:pt>
                <c:pt idx="3">
                  <c:v>9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6A-4D05-8E0A-56D1EF43E9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86A-4D05-8E0A-56D1EF43E94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86A-4D05-8E0A-56D1EF43E9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Product</c:v>
                </c:pt>
                <c:pt idx="1">
                  <c:v>Hardware</c:v>
                </c:pt>
                <c:pt idx="2">
                  <c:v>Price</c:v>
                </c:pt>
                <c:pt idx="3">
                  <c:v>Function</c:v>
                </c:pt>
                <c:pt idx="4">
                  <c:v>Design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26</c:v>
                </c:pt>
                <c:pt idx="1">
                  <c:v>9</c:v>
                </c:pt>
                <c:pt idx="2">
                  <c:v>21</c:v>
                </c:pt>
                <c:pt idx="3">
                  <c:v>27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6A-4D05-8E0A-56D1EF43E94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935139568"/>
        <c:axId val="-935241568"/>
      </c:barChart>
      <c:catAx>
        <c:axId val="-935139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-935241568"/>
        <c:crosses val="autoZero"/>
        <c:auto val="1"/>
        <c:lblAlgn val="ctr"/>
        <c:lblOffset val="100"/>
        <c:noMultiLvlLbl val="0"/>
      </c:catAx>
      <c:valAx>
        <c:axId val="-935241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35139568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713888985399202"/>
          <c:y val="3.40575815738963E-3"/>
          <c:w val="0.39213282188112403"/>
          <c:h val="0.9842105269106530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0"/>
                  <c:y val="-5.74162657794421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E5-EF4A-BDE8-B213685FB2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Nghe An</c:v>
                </c:pt>
                <c:pt idx="1">
                  <c:v>Khanh Hoa</c:v>
                </c:pt>
                <c:pt idx="2">
                  <c:v>Da Nang</c:v>
                </c:pt>
                <c:pt idx="3">
                  <c:v>Ho Chi Minh</c:v>
                </c:pt>
                <c:pt idx="4">
                  <c:v>Ha Noi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</c:v>
                </c:pt>
                <c:pt idx="1">
                  <c:v>218</c:v>
                </c:pt>
                <c:pt idx="2">
                  <c:v>282</c:v>
                </c:pt>
                <c:pt idx="3">
                  <c:v>1301</c:v>
                </c:pt>
                <c:pt idx="4">
                  <c:v>1501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5-EF4A-BDE8-B213685FB2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916109360"/>
        <c:axId val="-916107040"/>
      </c:barChart>
      <c:catAx>
        <c:axId val="-916109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916107040"/>
        <c:crosses val="autoZero"/>
        <c:auto val="1"/>
        <c:lblAlgn val="ctr"/>
        <c:lblOffset val="100"/>
        <c:noMultiLvlLbl val="0"/>
      </c:catAx>
      <c:valAx>
        <c:axId val="-916107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1610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713888985399202"/>
          <c:y val="3.40575815738963E-3"/>
          <c:w val="0.39213282188112403"/>
          <c:h val="0.9842105269106530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0"/>
                  <c:y val="-5.74162657794421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B0-46C7-8C02-236F256D7F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Khanh Hoa</c:v>
                </c:pt>
                <c:pt idx="1">
                  <c:v>Nghe An</c:v>
                </c:pt>
                <c:pt idx="2">
                  <c:v>Can Tho</c:v>
                </c:pt>
                <c:pt idx="3">
                  <c:v>Ha Noi</c:v>
                </c:pt>
                <c:pt idx="4">
                  <c:v>Ho Chi Minh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142</c:v>
                </c:pt>
                <c:pt idx="1">
                  <c:v>157</c:v>
                </c:pt>
                <c:pt idx="2">
                  <c:v>187</c:v>
                </c:pt>
                <c:pt idx="3">
                  <c:v>755</c:v>
                </c:pt>
                <c:pt idx="4">
                  <c:v>1016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ABB0-46C7-8C02-236F256D7F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916109360"/>
        <c:axId val="-916107040"/>
      </c:barChart>
      <c:catAx>
        <c:axId val="-916109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916107040"/>
        <c:crosses val="autoZero"/>
        <c:auto val="1"/>
        <c:lblAlgn val="ctr"/>
        <c:lblOffset val="100"/>
        <c:noMultiLvlLbl val="0"/>
      </c:catAx>
      <c:valAx>
        <c:axId val="-916107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1610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968565234799"/>
          <c:y val="2.2028717599461699E-2"/>
          <c:w val="0.82795124039179502"/>
          <c:h val="0.769663544498443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Ha Noi</c:v>
                </c:pt>
                <c:pt idx="1">
                  <c:v>Ho Chi Minh</c:v>
                </c:pt>
                <c:pt idx="2">
                  <c:v>Da Nang</c:v>
                </c:pt>
                <c:pt idx="3">
                  <c:v>Khanh Hoa</c:v>
                </c:pt>
                <c:pt idx="4">
                  <c:v>Nghe An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0.60699999999999998</c:v>
                </c:pt>
                <c:pt idx="1">
                  <c:v>0.6</c:v>
                </c:pt>
                <c:pt idx="2">
                  <c:v>0.84299999999999997</c:v>
                </c:pt>
                <c:pt idx="3">
                  <c:v>0.78500000000000003</c:v>
                </c:pt>
                <c:pt idx="4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1-4511-A47A-2FE4B35BE9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Ha Noi</c:v>
                </c:pt>
                <c:pt idx="1">
                  <c:v>Ho Chi Minh</c:v>
                </c:pt>
                <c:pt idx="2">
                  <c:v>Da Nang</c:v>
                </c:pt>
                <c:pt idx="3">
                  <c:v>Khanh Hoa</c:v>
                </c:pt>
                <c:pt idx="4">
                  <c:v>Nghe An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3.4000000000000002E-2</c:v>
                </c:pt>
                <c:pt idx="1">
                  <c:v>2.7E-2</c:v>
                </c:pt>
                <c:pt idx="2">
                  <c:v>0</c:v>
                </c:pt>
                <c:pt idx="3">
                  <c:v>1.7000000000000001E-2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1-4511-A47A-2FE4B35BE9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Ha Noi</c:v>
                </c:pt>
                <c:pt idx="1">
                  <c:v>Ho Chi Minh</c:v>
                </c:pt>
                <c:pt idx="2">
                  <c:v>Da Nang</c:v>
                </c:pt>
                <c:pt idx="3">
                  <c:v>Khanh Hoa</c:v>
                </c:pt>
                <c:pt idx="4">
                  <c:v>Nghe An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0.35899999999999999</c:v>
                </c:pt>
                <c:pt idx="1">
                  <c:v>0.373</c:v>
                </c:pt>
                <c:pt idx="2">
                  <c:v>0.157</c:v>
                </c:pt>
                <c:pt idx="3">
                  <c:v>0.19800000000000001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41-4511-A47A-2FE4B35BE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915879376"/>
        <c:axId val="-915876544"/>
      </c:barChart>
      <c:catAx>
        <c:axId val="-91587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-915876544"/>
        <c:crosses val="autoZero"/>
        <c:auto val="1"/>
        <c:lblAlgn val="ctr"/>
        <c:lblOffset val="100"/>
        <c:noMultiLvlLbl val="0"/>
      </c:catAx>
      <c:valAx>
        <c:axId val="-91587654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-9158793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968565234799"/>
          <c:y val="2.2028717599461699E-2"/>
          <c:w val="0.82795124039179502"/>
          <c:h val="0.769663544498443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Ho Chi Minh</c:v>
                </c:pt>
                <c:pt idx="1">
                  <c:v>Ha Noi</c:v>
                </c:pt>
                <c:pt idx="2">
                  <c:v>Can Tho</c:v>
                </c:pt>
                <c:pt idx="3">
                  <c:v>Nghe An</c:v>
                </c:pt>
                <c:pt idx="4">
                  <c:v>Khanh Hoa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0.48499999999999999</c:v>
                </c:pt>
                <c:pt idx="1">
                  <c:v>0.68600000000000005</c:v>
                </c:pt>
                <c:pt idx="2">
                  <c:v>0.56100000000000005</c:v>
                </c:pt>
                <c:pt idx="3">
                  <c:v>0.39200000000000002</c:v>
                </c:pt>
                <c:pt idx="4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3-4279-8D55-160F03EFB9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Ho Chi Minh</c:v>
                </c:pt>
                <c:pt idx="1">
                  <c:v>Ha Noi</c:v>
                </c:pt>
                <c:pt idx="2">
                  <c:v>Can Tho</c:v>
                </c:pt>
                <c:pt idx="3">
                  <c:v>Nghe An</c:v>
                </c:pt>
                <c:pt idx="4">
                  <c:v>Khanh Hoa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3.6999999999999998E-2</c:v>
                </c:pt>
                <c:pt idx="1">
                  <c:v>2.4E-2</c:v>
                </c:pt>
                <c:pt idx="2">
                  <c:v>1.2999999999999999E-2</c:v>
                </c:pt>
                <c:pt idx="3">
                  <c:v>7.8E-2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3-4279-8D55-160F03EFB9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Ho Chi Minh</c:v>
                </c:pt>
                <c:pt idx="1">
                  <c:v>Ha Noi</c:v>
                </c:pt>
                <c:pt idx="2">
                  <c:v>Can Tho</c:v>
                </c:pt>
                <c:pt idx="3">
                  <c:v>Nghe An</c:v>
                </c:pt>
                <c:pt idx="4">
                  <c:v>Khanh Hoa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0.47799999999999998</c:v>
                </c:pt>
                <c:pt idx="1">
                  <c:v>0.28999999999999998</c:v>
                </c:pt>
                <c:pt idx="2">
                  <c:v>0.42599999999999999</c:v>
                </c:pt>
                <c:pt idx="3">
                  <c:v>0.53</c:v>
                </c:pt>
                <c:pt idx="4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3-4279-8D55-160F03EFB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915879376"/>
        <c:axId val="-915876544"/>
      </c:barChart>
      <c:catAx>
        <c:axId val="-91587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-915876544"/>
        <c:crosses val="autoZero"/>
        <c:auto val="1"/>
        <c:lblAlgn val="ctr"/>
        <c:lblOffset val="100"/>
        <c:noMultiLvlLbl val="0"/>
      </c:catAx>
      <c:valAx>
        <c:axId val="-91587654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-9158793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81772451601"/>
          <c:y val="3.0153464608444602E-2"/>
          <c:w val="0.72191384071155895"/>
          <c:h val="0.834984431768921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383-EC4D-AC48-77C7C9F1512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653955C-A62C-437C-B464-4EE020F3B0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383-EC4D-AC48-77C7C9F1512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AF3DD5F-FD84-4B6C-969C-3927871AAF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0D8-4833-A953-2175604744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41509</c:v>
                </c:pt>
                <c:pt idx="1">
                  <c:v>31036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Sheet1!$F$2:$F$4</c15:f>
                <c15:dlblRangeCache>
                  <c:ptCount val="3"/>
                  <c:pt idx="0">
                    <c:v>36.0%</c:v>
                  </c:pt>
                  <c:pt idx="1">
                    <c:v>30.7%</c:v>
                  </c:pt>
                  <c:pt idx="2">
                    <c:v>24.4%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7383-EC4D-AC48-77C7C9F151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383-EC4D-AC48-77C7C9F1512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5477019-8E00-4790-BDE8-F7402F7AAF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383-EC4D-AC48-77C7C9F1512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0A63-76C0-4BB9-806E-136CAC3ADA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0D8-4833-A953-2175604744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Sheet1!$C$2:$C$3</c:f>
              <c:numCache>
                <c:formatCode>_(* #,##0_);_(* \(#,##0\);_(* "-"??_);_(@_)</c:formatCode>
                <c:ptCount val="2"/>
                <c:pt idx="0">
                  <c:v>12773</c:v>
                </c:pt>
                <c:pt idx="1">
                  <c:v>22024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Sheet1!$G$2:$G$4</c15:f>
                <c15:dlblRangeCache>
                  <c:ptCount val="3"/>
                  <c:pt idx="0">
                    <c:v>11.1%</c:v>
                  </c:pt>
                  <c:pt idx="1">
                    <c:v>21.8%</c:v>
                  </c:pt>
                  <c:pt idx="2">
                    <c:v>18.6%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7383-EC4D-AC48-77C7C9F151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22EC558-0AE0-4E35-832C-639D948899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0D8-4833-A953-21756047442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3AC7397-5920-473A-809D-91F8013F80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0D8-4833-A953-2175604744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Sheet1!$D$2:$D$3</c:f>
              <c:numCache>
                <c:formatCode>_(* #,##0_);_(* \(#,##0\);_(* "-"??_);_(@_)</c:formatCode>
                <c:ptCount val="2"/>
                <c:pt idx="0">
                  <c:v>61179</c:v>
                </c:pt>
                <c:pt idx="1">
                  <c:v>48034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Sheet1!$H$2:$H$4</c15:f>
                <c15:dlblRangeCache>
                  <c:ptCount val="3"/>
                  <c:pt idx="0">
                    <c:v>53.0%</c:v>
                  </c:pt>
                  <c:pt idx="1">
                    <c:v>47.5%</c:v>
                  </c:pt>
                  <c:pt idx="2">
                    <c:v>57.0%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7383-EC4D-AC48-77C7C9F151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73270672"/>
        <c:axId val="97327414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Sentiment Index</c:v>
                </c:pt>
              </c:strCache>
            </c:strRef>
          </c:tx>
          <c:spPr>
            <a:ln w="28575" cap="rnd">
              <a:solidFill>
                <a:srgbClr val="3D609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3D609C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1392149692787555E-2"/>
                  <c:y val="-0.389636431321936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65-471C-A3AC-E933EFF479BF}"/>
                </c:ext>
              </c:extLst>
            </c:dLbl>
            <c:dLbl>
              <c:idx val="1"/>
              <c:layout>
                <c:manualLayout>
                  <c:x val="-5.1392149692787513E-2"/>
                  <c:y val="-0.169650312202374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65-471C-A3AC-E933EFF479BF}"/>
                </c:ext>
              </c:extLst>
            </c:dLbl>
            <c:dLbl>
              <c:idx val="2"/>
              <c:layout>
                <c:manualLayout>
                  <c:x val="-4.2048122475917056E-2"/>
                  <c:y val="-0.46607228627025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F65-471C-A3AC-E933EFF479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Sheet1!$E$2:$E$3</c:f>
              <c:numCache>
                <c:formatCode>0.0</c:formatCode>
                <c:ptCount val="2"/>
                <c:pt idx="0">
                  <c:v>0.52938358940348551</c:v>
                </c:pt>
                <c:pt idx="1">
                  <c:v>0.16984545797210704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83-EC4D-AC48-77C7C9F151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73278784"/>
        <c:axId val="973276464"/>
      </c:lineChart>
      <c:catAx>
        <c:axId val="97327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274144"/>
        <c:crosses val="autoZero"/>
        <c:auto val="1"/>
        <c:lblAlgn val="ctr"/>
        <c:lblOffset val="100"/>
        <c:noMultiLvlLbl val="0"/>
      </c:catAx>
      <c:valAx>
        <c:axId val="973274144"/>
        <c:scaling>
          <c:orientation val="minMax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270672"/>
        <c:crosses val="autoZero"/>
        <c:crossBetween val="between"/>
      </c:valAx>
      <c:valAx>
        <c:axId val="973276464"/>
        <c:scaling>
          <c:orientation val="minMax"/>
          <c:max val="0.8"/>
          <c:min val="0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278784"/>
        <c:crosses val="max"/>
        <c:crossBetween val="between"/>
        <c:majorUnit val="0.1"/>
        <c:minorUnit val="0.1"/>
      </c:valAx>
      <c:catAx>
        <c:axId val="973278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32764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59817077791599"/>
          <c:y val="4.2660045334878001E-2"/>
          <c:w val="0.72191384071155895"/>
          <c:h val="0.821534883020067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4EF-451C-9CCE-EEB6DAB9F1C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C941F81-051F-43FE-9160-ADA1D8D4F0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4EF-451C-9CCE-EEB6DAB9F1C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E9F2F88-8CE9-4161-8F02-E3965867E3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122-443C-B004-06796C7575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42105</c:v>
                </c:pt>
                <c:pt idx="1">
                  <c:v>31547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Sheet1!$F$2:$F$4</c15:f>
                <c15:dlblRangeCache>
                  <c:ptCount val="3"/>
                  <c:pt idx="0">
                    <c:v>36.1%</c:v>
                  </c:pt>
                  <c:pt idx="1">
                    <c:v>30.9%</c:v>
                  </c:pt>
                  <c:pt idx="2">
                    <c:v>24.6%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44EF-451C-9CCE-EEB6DAB9F1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4EF-451C-9CCE-EEB6DAB9F1C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A057EBB-282E-41F1-81CF-A89829A7F3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4EF-451C-9CCE-EEB6DAB9F1C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FECE088-3A20-4D32-9A3A-40BD8B4999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122-443C-B004-06796C7575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Sheet1!$C$2:$C$3</c:f>
              <c:numCache>
                <c:formatCode>_(* #,##0_);_(* \(#,##0\);_(* "-"??_);_(@_)</c:formatCode>
                <c:ptCount val="2"/>
                <c:pt idx="0">
                  <c:v>12773</c:v>
                </c:pt>
                <c:pt idx="1">
                  <c:v>22024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Sheet1!$G$2:$G$4</c15:f>
                <c15:dlblRangeCache>
                  <c:ptCount val="3"/>
                  <c:pt idx="0">
                    <c:v>10.9%</c:v>
                  </c:pt>
                  <c:pt idx="1">
                    <c:v>21.6%</c:v>
                  </c:pt>
                  <c:pt idx="2">
                    <c:v>18.5%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44EF-451C-9CCE-EEB6DAB9F1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E131BA4-95E4-4F8F-ADBC-0DD3346882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122-443C-B004-06796C7575B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396D0A4-A170-44A2-9E96-5EFF53CE3B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122-443C-B004-06796C7575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Sheet1!$D$2:$D$3</c:f>
              <c:numCache>
                <c:formatCode>_(* #,##0_);_(* \(#,##0\);_(* "-"??_);_(@_)</c:formatCode>
                <c:ptCount val="2"/>
                <c:pt idx="0">
                  <c:v>61837</c:v>
                </c:pt>
                <c:pt idx="1">
                  <c:v>48605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Sheet1!$H$2:$H$4</c15:f>
                <c15:dlblRangeCache>
                  <c:ptCount val="3"/>
                  <c:pt idx="0">
                    <c:v>53.0%</c:v>
                  </c:pt>
                  <c:pt idx="1">
                    <c:v>47.6%</c:v>
                  </c:pt>
                  <c:pt idx="2">
                    <c:v>56.9%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44EF-451C-9CCE-EEB6DAB9F1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73318752"/>
        <c:axId val="97332275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Sentiment Index</c:v>
                </c:pt>
              </c:strCache>
            </c:strRef>
          </c:tx>
          <c:spPr>
            <a:ln w="28575" cap="rnd">
              <a:solidFill>
                <a:srgbClr val="3D609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3D609C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048122475917098E-2"/>
                  <c:y val="-0.377884839638876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03-4C8D-88B1-075653D8589F}"/>
                </c:ext>
              </c:extLst>
            </c:dLbl>
            <c:dLbl>
              <c:idx val="1"/>
              <c:layout>
                <c:manualLayout>
                  <c:x val="-4.9056142888569985E-2"/>
                  <c:y val="-0.174123406500266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03-4C8D-88B1-075653D8589F}"/>
                </c:ext>
              </c:extLst>
            </c:dLbl>
            <c:dLbl>
              <c:idx val="2"/>
              <c:layout>
                <c:manualLayout>
                  <c:x val="-3.2704095259046516E-2"/>
                  <c:y val="-0.455684659564528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03-4C8D-88B1-075653D858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Sheet1!$E$2:$E$3</c:f>
              <c:numCache>
                <c:formatCode>0.0</c:formatCode>
                <c:ptCount val="2"/>
                <c:pt idx="0">
                  <c:v>0.53449469732861987</c:v>
                </c:pt>
                <c:pt idx="1">
                  <c:v>0.17776408877937691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4EF-451C-9CCE-EEB6DAB9F1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73327392"/>
        <c:axId val="973325072"/>
      </c:lineChart>
      <c:catAx>
        <c:axId val="973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322752"/>
        <c:crosses val="autoZero"/>
        <c:auto val="1"/>
        <c:lblAlgn val="ctr"/>
        <c:lblOffset val="100"/>
        <c:noMultiLvlLbl val="0"/>
      </c:catAx>
      <c:valAx>
        <c:axId val="973322752"/>
        <c:scaling>
          <c:orientation val="minMax"/>
          <c:max val="140000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318752"/>
        <c:crosses val="autoZero"/>
        <c:crossBetween val="between"/>
      </c:valAx>
      <c:valAx>
        <c:axId val="973325072"/>
        <c:scaling>
          <c:orientation val="minMax"/>
          <c:max val="0.8"/>
          <c:min val="0"/>
        </c:scaling>
        <c:delete val="0"/>
        <c:axPos val="r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327392"/>
        <c:crosses val="max"/>
        <c:crossBetween val="between"/>
        <c:majorUnit val="0.1"/>
        <c:minorUnit val="0.1"/>
      </c:valAx>
      <c:catAx>
        <c:axId val="9733273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332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650839710226502"/>
          <c:y val="4.63882398245909E-2"/>
          <c:w val="0.67702979002087105"/>
          <c:h val="0.854208389122714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964-EB49-80BD-9BE24D638C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Price</c:v>
                </c:pt>
                <c:pt idx="1">
                  <c:v>Hardware</c:v>
                </c:pt>
                <c:pt idx="2">
                  <c:v>Product</c:v>
                </c:pt>
                <c:pt idx="3">
                  <c:v>Design</c:v>
                </c:pt>
                <c:pt idx="4">
                  <c:v>Function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63</c:v>
                </c:pt>
                <c:pt idx="1">
                  <c:v>90</c:v>
                </c:pt>
                <c:pt idx="2">
                  <c:v>32</c:v>
                </c:pt>
                <c:pt idx="3">
                  <c:v>159</c:v>
                </c:pt>
                <c:pt idx="4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64-EB49-80BD-9BE24D638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964-EB49-80BD-9BE24D638CC5}"/>
              </c:ext>
            </c:extLst>
          </c:dPt>
          <c:dLbls>
            <c:dLbl>
              <c:idx val="0"/>
              <c:layout>
                <c:manualLayout>
                  <c:x val="6.62972864647944E-3"/>
                  <c:y val="6.62689140351298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64-EB49-80BD-9BE24D638CC5}"/>
                </c:ext>
              </c:extLst>
            </c:dLbl>
            <c:dLbl>
              <c:idx val="1"/>
              <c:layout>
                <c:manualLayout>
                  <c:x val="1.3758895459801E-3"/>
                  <c:y val="-3.313445701756609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D4-413B-8795-F17D0CB31A34}"/>
                </c:ext>
              </c:extLst>
            </c:dLbl>
            <c:dLbl>
              <c:idx val="2"/>
              <c:layout>
                <c:manualLayout>
                  <c:x val="2.43444804500564E-2"/>
                  <c:y val="3.31344570175649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D4-413B-8795-F17D0CB31A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Price</c:v>
                </c:pt>
                <c:pt idx="1">
                  <c:v>Hardware</c:v>
                </c:pt>
                <c:pt idx="2">
                  <c:v>Product</c:v>
                </c:pt>
                <c:pt idx="3">
                  <c:v>Design</c:v>
                </c:pt>
                <c:pt idx="4">
                  <c:v>Function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53</c:v>
                </c:pt>
                <c:pt idx="1">
                  <c:v>71</c:v>
                </c:pt>
                <c:pt idx="2">
                  <c:v>6</c:v>
                </c:pt>
                <c:pt idx="3">
                  <c:v>51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64-EB49-80BD-9BE24D638C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E964-EB49-80BD-9BE24D638CC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964-EB49-80BD-9BE24D638C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Price</c:v>
                </c:pt>
                <c:pt idx="1">
                  <c:v>Hardware</c:v>
                </c:pt>
                <c:pt idx="2">
                  <c:v>Product</c:v>
                </c:pt>
                <c:pt idx="3">
                  <c:v>Design</c:v>
                </c:pt>
                <c:pt idx="4">
                  <c:v>Function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61</c:v>
                </c:pt>
                <c:pt idx="1">
                  <c:v>79</c:v>
                </c:pt>
                <c:pt idx="2">
                  <c:v>208</c:v>
                </c:pt>
                <c:pt idx="3">
                  <c:v>38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64-EB49-80BD-9BE24D638CC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75297344"/>
        <c:axId val="975339360"/>
      </c:barChart>
      <c:catAx>
        <c:axId val="975297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339360"/>
        <c:crosses val="autoZero"/>
        <c:auto val="1"/>
        <c:lblAlgn val="ctr"/>
        <c:lblOffset val="100"/>
        <c:noMultiLvlLbl val="0"/>
      </c:catAx>
      <c:valAx>
        <c:axId val="975339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529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650839710226502"/>
          <c:y val="4.63882398245909E-2"/>
          <c:w val="0.67702979002087105"/>
          <c:h val="0.854208389122714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0F5-44EA-AFB1-BAA8E2B740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Design</c:v>
                </c:pt>
                <c:pt idx="1">
                  <c:v>Hardware</c:v>
                </c:pt>
                <c:pt idx="2">
                  <c:v>Software</c:v>
                </c:pt>
                <c:pt idx="3">
                  <c:v>Product</c:v>
                </c:pt>
                <c:pt idx="4">
                  <c:v>Function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</c:v>
                </c:pt>
                <c:pt idx="1">
                  <c:v>63</c:v>
                </c:pt>
                <c:pt idx="2">
                  <c:v>71</c:v>
                </c:pt>
                <c:pt idx="3">
                  <c:v>10</c:v>
                </c:pt>
                <c:pt idx="4">
                  <c:v>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F5-44EA-AFB1-BAA8E2B74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0F5-44EA-AFB1-BAA8E2B74049}"/>
              </c:ext>
            </c:extLst>
          </c:dPt>
          <c:dLbls>
            <c:dLbl>
              <c:idx val="0"/>
              <c:layout>
                <c:manualLayout>
                  <c:x val="5.5350183614428002E-3"/>
                  <c:y val="-8.28361425439123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F5-44EA-AFB1-BAA8E2B74049}"/>
                </c:ext>
              </c:extLst>
            </c:dLbl>
            <c:dLbl>
              <c:idx val="1"/>
              <c:layout>
                <c:manualLayout>
                  <c:x val="2.30627217820841E-2"/>
                  <c:y val="-8.44928653947906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2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163857172700996E-2"/>
                      <c:h val="8.38137394765486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0F5-44EA-AFB1-BAA8E2B740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Design</c:v>
                </c:pt>
                <c:pt idx="1">
                  <c:v>Hardware</c:v>
                </c:pt>
                <c:pt idx="2">
                  <c:v>Software</c:v>
                </c:pt>
                <c:pt idx="3">
                  <c:v>Product</c:v>
                </c:pt>
                <c:pt idx="4">
                  <c:v>Function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36</c:v>
                </c:pt>
                <c:pt idx="1">
                  <c:v>34</c:v>
                </c:pt>
                <c:pt idx="2">
                  <c:v>106</c:v>
                </c:pt>
                <c:pt idx="3">
                  <c:v>1</c:v>
                </c:pt>
                <c:pt idx="4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F5-44EA-AFB1-BAA8E2B740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0F5-44EA-AFB1-BAA8E2B7404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0F5-44EA-AFB1-BAA8E2B740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Design</c:v>
                </c:pt>
                <c:pt idx="1">
                  <c:v>Hardware</c:v>
                </c:pt>
                <c:pt idx="2">
                  <c:v>Software</c:v>
                </c:pt>
                <c:pt idx="3">
                  <c:v>Product</c:v>
                </c:pt>
                <c:pt idx="4">
                  <c:v>Function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</c:v>
                </c:pt>
                <c:pt idx="1">
                  <c:v>56</c:v>
                </c:pt>
                <c:pt idx="2">
                  <c:v>117</c:v>
                </c:pt>
                <c:pt idx="3">
                  <c:v>350</c:v>
                </c:pt>
                <c:pt idx="4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F5-44EA-AFB1-BAA8E2B740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18993104"/>
        <c:axId val="975334832"/>
      </c:barChart>
      <c:catAx>
        <c:axId val="91899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334832"/>
        <c:crosses val="autoZero"/>
        <c:auto val="1"/>
        <c:lblAlgn val="ctr"/>
        <c:lblOffset val="100"/>
        <c:noMultiLvlLbl val="0"/>
      </c:catAx>
      <c:valAx>
        <c:axId val="975334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1899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200"/>
            </a:pPr>
            <a:r>
              <a:rPr lang="en-US" sz="2200" dirty="0"/>
              <a:t>Sentiment</a:t>
            </a:r>
            <a:r>
              <a:rPr lang="en-US" sz="2200" baseline="0" dirty="0"/>
              <a:t> Nokia Brand</a:t>
            </a:r>
            <a:endParaRPr lang="en-US" sz="22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4106329816244901"/>
          <c:y val="0.11537393499526701"/>
          <c:w val="0.56360086901044404"/>
          <c:h val="0.797906400951524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F-40CE-9C85-3381814103EA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F-40CE-9C85-3381814103EA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F-40CE-9C85-3381814103E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no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EBF-40CE-9C85-3381814103E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no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7EBF-40CE-9C85-3381814103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0.23899999999999999</c:v>
                </c:pt>
                <c:pt idx="1">
                  <c:v>0.189</c:v>
                </c:pt>
                <c:pt idx="2">
                  <c:v>0.57199999999999995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BF-40CE-9C85-3381814103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650839710226502"/>
          <c:y val="4.63882398245909E-2"/>
          <c:w val="0.67702979002087105"/>
          <c:h val="0.854208389122714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BD0-4602-81C9-5FC2758F1B5F}"/>
              </c:ext>
            </c:extLst>
          </c:dPt>
          <c:dLbls>
            <c:dLbl>
              <c:idx val="0"/>
              <c:layout>
                <c:manualLayout>
                  <c:x val="8.83407342464472E-3"/>
                  <c:y val="-3.31344570175649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D0-4602-81C9-5FC2758F1B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Product</c:v>
                </c:pt>
                <c:pt idx="1">
                  <c:v>Price</c:v>
                </c:pt>
                <c:pt idx="2">
                  <c:v>Performance</c:v>
                </c:pt>
                <c:pt idx="3">
                  <c:v>Hardware</c:v>
                </c:pt>
                <c:pt idx="4">
                  <c:v>Function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85</c:v>
                </c:pt>
                <c:pt idx="2">
                  <c:v>100</c:v>
                </c:pt>
                <c:pt idx="3">
                  <c:v>92</c:v>
                </c:pt>
                <c:pt idx="4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D0-4602-81C9-5FC2758F1B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BD0-4602-81C9-5FC2758F1B5F}"/>
              </c:ext>
            </c:extLst>
          </c:dPt>
          <c:dLbls>
            <c:dLbl>
              <c:idx val="0"/>
              <c:layout>
                <c:manualLayout>
                  <c:x val="3.1365104048175899E-2"/>
                  <c:y val="-6.626891403512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D0-4602-81C9-5FC2758F1B5F}"/>
                </c:ext>
              </c:extLst>
            </c:dLbl>
            <c:dLbl>
              <c:idx val="1"/>
              <c:layout>
                <c:manualLayout>
                  <c:x val="-9.2250306024046699E-3"/>
                  <c:y val="-7.62092511403992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D0-4602-81C9-5FC2758F1B5F}"/>
                </c:ext>
              </c:extLst>
            </c:dLbl>
            <c:dLbl>
              <c:idx val="2"/>
              <c:layout>
                <c:manualLayout>
                  <c:x val="-1.0991813248522501E-2"/>
                  <c:y val="-7.62092511403994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2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D0-4602-81C9-5FC2758F1B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Product</c:v>
                </c:pt>
                <c:pt idx="1">
                  <c:v>Price</c:v>
                </c:pt>
                <c:pt idx="2">
                  <c:v>Performance</c:v>
                </c:pt>
                <c:pt idx="3">
                  <c:v>Hardware</c:v>
                </c:pt>
                <c:pt idx="4">
                  <c:v>Function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23</c:v>
                </c:pt>
                <c:pt idx="4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D0-4602-81C9-5FC2758F1B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ABD0-4602-81C9-5FC2758F1B5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BD0-4602-81C9-5FC2758F1B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Product</c:v>
                </c:pt>
                <c:pt idx="1">
                  <c:v>Price</c:v>
                </c:pt>
                <c:pt idx="2">
                  <c:v>Performance</c:v>
                </c:pt>
                <c:pt idx="3">
                  <c:v>Hardware</c:v>
                </c:pt>
                <c:pt idx="4">
                  <c:v>Function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</c:v>
                </c:pt>
                <c:pt idx="1">
                  <c:v>33</c:v>
                </c:pt>
                <c:pt idx="2">
                  <c:v>29</c:v>
                </c:pt>
                <c:pt idx="3">
                  <c:v>63</c:v>
                </c:pt>
                <c:pt idx="4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D0-4602-81C9-5FC2758F1B5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76846720"/>
        <c:axId val="976782672"/>
      </c:barChart>
      <c:catAx>
        <c:axId val="976846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782672"/>
        <c:crosses val="autoZero"/>
        <c:auto val="1"/>
        <c:lblAlgn val="ctr"/>
        <c:lblOffset val="100"/>
        <c:noMultiLvlLbl val="0"/>
      </c:catAx>
      <c:valAx>
        <c:axId val="976782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684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256527834874"/>
          <c:y val="2.2575038124641501E-2"/>
          <c:w val="0.85733566482906198"/>
          <c:h val="0.836305635576693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383-EC4D-AC48-77C7C9F1512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4178B82-1B1E-476B-BF8F-143C6E9643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383-EC4D-AC48-77C7C9F1512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022561E-BE80-4D03-9AD3-39326DAA0A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4B-492E-A46E-6C5FBF553AB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A922426-F457-4461-AD26-49EDBC496E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64B-492E-A46E-6C5FBF553A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3609</c:v>
                </c:pt>
                <c:pt idx="1">
                  <c:v>2666</c:v>
                </c:pt>
                <c:pt idx="2">
                  <c:v>1996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Sheet1!$G$2:$G$4</c15:f>
                <c15:dlblRangeCache>
                  <c:ptCount val="3"/>
                  <c:pt idx="0">
                    <c:v>44.4%</c:v>
                  </c:pt>
                  <c:pt idx="1">
                    <c:v>44.9%</c:v>
                  </c:pt>
                  <c:pt idx="2">
                    <c:v>35.7%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7383-EC4D-AC48-77C7C9F151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383-EC4D-AC48-77C7C9F1512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E72DAFB-2146-4DCE-ABC4-51E7F5F426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383-EC4D-AC48-77C7C9F1512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4B0662-4AAC-4868-8F38-0C2D0C13DF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64B-492E-A46E-6C5FBF553AB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33C7F10-39BE-4FE5-89E0-5A08906D7C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64B-492E-A46E-6C5FBF553A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294</c:v>
                </c:pt>
                <c:pt idx="1">
                  <c:v>190</c:v>
                </c:pt>
                <c:pt idx="2">
                  <c:v>366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Sheet1!$H$2:$H$4</c15:f>
                <c15:dlblRangeCache>
                  <c:ptCount val="3"/>
                  <c:pt idx="0">
                    <c:v>3.6%</c:v>
                  </c:pt>
                  <c:pt idx="1">
                    <c:v>3.2%</c:v>
                  </c:pt>
                  <c:pt idx="2">
                    <c:v>6.5%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7383-EC4D-AC48-77C7C9F151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9BAAF96-9A27-40B4-8745-DE0712855C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64B-492E-A46E-6C5FBF553AB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AA1626-9167-4A81-9B9F-4D9BCB0F7F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64B-492E-A46E-6C5FBF553AB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696E105-D199-43D4-ADA3-A0CAB8CC25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64B-492E-A46E-6C5FBF553A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4229</c:v>
                </c:pt>
                <c:pt idx="1">
                  <c:v>3085</c:v>
                </c:pt>
                <c:pt idx="2">
                  <c:v>3230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Sheet1!$I$2:$I$4</c15:f>
                <c15:dlblRangeCache>
                  <c:ptCount val="3"/>
                  <c:pt idx="0">
                    <c:v>52.0%</c:v>
                  </c:pt>
                  <c:pt idx="1">
                    <c:v>51.9%</c:v>
                  </c:pt>
                  <c:pt idx="2">
                    <c:v>57.8%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7383-EC4D-AC48-77C7C9F151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976792640"/>
        <c:axId val="97679496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Sentiment Index</c:v>
                </c:pt>
              </c:strCache>
            </c:strRef>
          </c:tx>
          <c:spPr>
            <a:ln w="28575" cap="rnd">
              <a:solidFill>
                <a:srgbClr val="3D609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3D609C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0042312425194799E-2"/>
                  <c:y val="-2.6267619471131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0A-42AB-8048-4C858F3C54D1}"/>
                </c:ext>
              </c:extLst>
            </c:dLbl>
            <c:dLbl>
              <c:idx val="1"/>
              <c:layout>
                <c:manualLayout>
                  <c:x val="-4.1754817552489103E-2"/>
                  <c:y val="-3.8391136150115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C9-4750-A933-09218AD839CC}"/>
                </c:ext>
              </c:extLst>
            </c:dLbl>
            <c:dLbl>
              <c:idx val="2"/>
              <c:layout>
                <c:manualLayout>
                  <c:x val="-3.5074046744091002E-2"/>
                  <c:y val="-3.4349963923787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D5-4041-B3D6-35B5D7030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0.0</c:formatCode>
                <c:ptCount val="3"/>
                <c:pt idx="0">
                  <c:v>0.84934665641813989</c:v>
                </c:pt>
                <c:pt idx="1">
                  <c:v>0.86694677871148462</c:v>
                </c:pt>
                <c:pt idx="2">
                  <c:v>0.69009314140558853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83-EC4D-AC48-77C7C9F151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76770864"/>
        <c:axId val="976732656"/>
      </c:lineChart>
      <c:catAx>
        <c:axId val="97679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794960"/>
        <c:crosses val="autoZero"/>
        <c:auto val="1"/>
        <c:lblAlgn val="ctr"/>
        <c:lblOffset val="100"/>
        <c:noMultiLvlLbl val="0"/>
      </c:catAx>
      <c:valAx>
        <c:axId val="97679496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792640"/>
        <c:crosses val="autoZero"/>
        <c:crossBetween val="between"/>
      </c:valAx>
      <c:valAx>
        <c:axId val="976732656"/>
        <c:scaling>
          <c:orientation val="minMax"/>
          <c:max val="1"/>
          <c:min val="0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770864"/>
        <c:crosses val="max"/>
        <c:crossBetween val="between"/>
        <c:majorUnit val="0.1"/>
        <c:minorUnit val="0.1"/>
      </c:valAx>
      <c:catAx>
        <c:axId val="9767708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6732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171516005965903E-2"/>
          <c:y val="5.2104752243647801E-2"/>
          <c:w val="0.90864258191630898"/>
          <c:h val="0.84695717282770699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/>
          </c:spPr>
          <c:marker>
            <c:symbol val="none"/>
          </c:marker>
          <c:val>
            <c:numRef>
              <c:f>Sheet1!$B$2:$B$32</c:f>
              <c:numCache>
                <c:formatCode>General</c:formatCode>
                <c:ptCount val="31"/>
                <c:pt idx="0">
                  <c:v>252</c:v>
                </c:pt>
                <c:pt idx="1">
                  <c:v>259</c:v>
                </c:pt>
                <c:pt idx="2">
                  <c:v>241</c:v>
                </c:pt>
                <c:pt idx="3">
                  <c:v>144</c:v>
                </c:pt>
                <c:pt idx="4">
                  <c:v>215</c:v>
                </c:pt>
                <c:pt idx="5">
                  <c:v>289</c:v>
                </c:pt>
                <c:pt idx="6">
                  <c:v>290</c:v>
                </c:pt>
                <c:pt idx="7">
                  <c:v>264</c:v>
                </c:pt>
                <c:pt idx="8">
                  <c:v>244</c:v>
                </c:pt>
                <c:pt idx="9">
                  <c:v>245</c:v>
                </c:pt>
                <c:pt idx="10">
                  <c:v>167</c:v>
                </c:pt>
                <c:pt idx="11">
                  <c:v>208</c:v>
                </c:pt>
                <c:pt idx="12">
                  <c:v>184</c:v>
                </c:pt>
                <c:pt idx="13">
                  <c:v>194</c:v>
                </c:pt>
                <c:pt idx="14">
                  <c:v>224</c:v>
                </c:pt>
                <c:pt idx="15">
                  <c:v>166</c:v>
                </c:pt>
                <c:pt idx="16">
                  <c:v>207</c:v>
                </c:pt>
                <c:pt idx="17">
                  <c:v>170</c:v>
                </c:pt>
                <c:pt idx="18">
                  <c:v>182</c:v>
                </c:pt>
                <c:pt idx="19">
                  <c:v>187</c:v>
                </c:pt>
                <c:pt idx="20">
                  <c:v>194</c:v>
                </c:pt>
                <c:pt idx="21">
                  <c:v>134</c:v>
                </c:pt>
                <c:pt idx="22">
                  <c:v>241</c:v>
                </c:pt>
                <c:pt idx="23">
                  <c:v>169</c:v>
                </c:pt>
                <c:pt idx="24">
                  <c:v>149</c:v>
                </c:pt>
                <c:pt idx="25">
                  <c:v>101</c:v>
                </c:pt>
                <c:pt idx="26">
                  <c:v>252</c:v>
                </c:pt>
                <c:pt idx="27">
                  <c:v>178</c:v>
                </c:pt>
                <c:pt idx="28">
                  <c:v>181</c:v>
                </c:pt>
                <c:pt idx="29">
                  <c:v>150</c:v>
                </c:pt>
                <c:pt idx="30">
                  <c:v>385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147-46F8-9AD8-7DACCB3D6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4228256"/>
        <c:axId val="964230576"/>
      </c:lineChart>
      <c:catAx>
        <c:axId val="96422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230576"/>
        <c:crosses val="autoZero"/>
        <c:auto val="1"/>
        <c:lblAlgn val="ctr"/>
        <c:lblOffset val="100"/>
        <c:noMultiLvlLbl val="0"/>
      </c:catAx>
      <c:valAx>
        <c:axId val="964230576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22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5A9EF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66481F2-A3E5-40B6-8E38-B1BCF0988E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B29-4205-9091-A47685BA285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14247B2-FCE9-40FE-9DD7-818D1E7994F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B29-4205-9091-A47685BA285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B445425-77B8-49CB-BE9B-065CBABC7B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D80-4F32-9798-55F4D0CF9B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 formatCode="_(* #,##0_);_(* \(#,##0\);_(* &quot;-&quot;??_);_(@_)">
                  <c:v>160</c:v>
                </c:pt>
                <c:pt idx="1">
                  <c:v>199</c:v>
                </c:pt>
                <c:pt idx="2">
                  <c:v>454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Sheet1!$J$2:$J$4</c15:f>
                <c15:dlblRangeCache>
                  <c:ptCount val="3"/>
                  <c:pt idx="0">
                    <c:v>26.0%</c:v>
                  </c:pt>
                  <c:pt idx="1">
                    <c:v>9.9%</c:v>
                  </c:pt>
                  <c:pt idx="2">
                    <c:v>15.8%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0D80-4F32-9798-55F4D0CF9B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A3312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1435662491333203E-3"/>
                  <c:y val="-2.11218739378345E-2"/>
                </c:manualLayout>
              </c:layout>
              <c:tx>
                <c:rich>
                  <a:bodyPr/>
                  <a:lstStyle/>
                  <a:p>
                    <a:fld id="{8B8D715D-8BD8-4348-B801-DC33642962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D80-4F32-9798-55F4D0CF9B8A}"/>
                </c:ext>
              </c:extLst>
            </c:dLbl>
            <c:dLbl>
              <c:idx val="1"/>
              <c:layout>
                <c:manualLayout>
                  <c:x val="5.14356624913329E-3"/>
                  <c:y val="-2.3830796574462899E-2"/>
                </c:manualLayout>
              </c:layout>
              <c:tx>
                <c:rich>
                  <a:bodyPr/>
                  <a:lstStyle/>
                  <a:p>
                    <a:fld id="{8E0481E9-172D-47C6-9F0E-2A6338F67E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D80-4F32-9798-55F4D0CF9B8A}"/>
                </c:ext>
              </c:extLst>
            </c:dLbl>
            <c:dLbl>
              <c:idx val="2"/>
              <c:layout>
                <c:manualLayout>
                  <c:x val="3.4290441660888601E-3"/>
                  <c:y val="-2.6330429506279101E-2"/>
                </c:manualLayout>
              </c:layout>
              <c:tx>
                <c:rich>
                  <a:bodyPr/>
                  <a:lstStyle/>
                  <a:p>
                    <a:fld id="{EEA08F4B-B969-493B-A841-40DC32F370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D80-4F32-9798-55F4D0CF9B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 formatCode="_(* #,##0_);_(* \(#,##0\);_(* &quot;-&quot;??_);_(@_)">
                  <c:v>52</c:v>
                </c:pt>
                <c:pt idx="1">
                  <c:v>32</c:v>
                </c:pt>
                <c:pt idx="2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Sheet1!$K$2:$K$4</c15:f>
                <c15:dlblRangeCache>
                  <c:ptCount val="3"/>
                  <c:pt idx="0">
                    <c:v>2.9%</c:v>
                  </c:pt>
                  <c:pt idx="1">
                    <c:v>3.2%</c:v>
                  </c:pt>
                  <c:pt idx="2">
                    <c:v>2.5%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0D80-4F32-9798-55F4D0CF9B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E7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3AFDE37-B57C-48B5-8B3F-A2A0022101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B29-4205-9091-A47685BA285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B67D4E2-51BF-4EB6-947E-4470493FEC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B29-4205-9091-A47685BA285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D2B7D0A-E122-4C3D-AF40-ECEAB50407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B29-4205-9091-A47685BA28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 formatCode="_(* #,##0_);_(* \(#,##0\);_(* &quot;-&quot;??_);_(@_)">
                  <c:v>1398</c:v>
                </c:pt>
                <c:pt idx="1">
                  <c:v>1031</c:v>
                </c:pt>
                <c:pt idx="2">
                  <c:v>2522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Sheet1!$L$2:$L$4</c15:f>
                <c15:dlblRangeCache>
                  <c:ptCount val="3"/>
                  <c:pt idx="0">
                    <c:v>71.1%</c:v>
                  </c:pt>
                  <c:pt idx="1">
                    <c:v>86.8%</c:v>
                  </c:pt>
                  <c:pt idx="2">
                    <c:v>81.7%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0D80-4F32-9798-55F4D0CF9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977192464"/>
        <c:axId val="9771881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Sentiment Index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D609C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6339195648839956E-2"/>
                  <c:y val="-0.1170283133277793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80-4F32-9798-55F4D0CF9B8A}"/>
                </c:ext>
              </c:extLst>
            </c:dLbl>
            <c:dLbl>
              <c:idx val="1"/>
              <c:layout>
                <c:manualLayout>
                  <c:x val="-6.4911806064062105E-2"/>
                  <c:y val="-0.5662062022760661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80-4F32-9798-55F4D0CF9B8A}"/>
                </c:ext>
              </c:extLst>
            </c:dLbl>
            <c:dLbl>
              <c:idx val="2"/>
              <c:layout>
                <c:manualLayout>
                  <c:x val="-3.0621364403173514E-2"/>
                  <c:y val="-0.1932649275070756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80-4F32-9798-55F4D0CF9B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0.0</c:formatCode>
                <c:ptCount val="3"/>
                <c:pt idx="0">
                  <c:v>0.50943396226415094</c:v>
                </c:pt>
                <c:pt idx="1">
                  <c:v>0.72294372294372289</c:v>
                </c:pt>
                <c:pt idx="2">
                  <c:v>0.74615384615384617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D80-4F32-9798-55F4D0CF9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7202512"/>
        <c:axId val="977200032"/>
      </c:lineChart>
      <c:catAx>
        <c:axId val="97719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7188112"/>
        <c:crosses val="autoZero"/>
        <c:auto val="1"/>
        <c:lblAlgn val="ctr"/>
        <c:lblOffset val="100"/>
        <c:noMultiLvlLbl val="0"/>
      </c:catAx>
      <c:valAx>
        <c:axId val="977188112"/>
        <c:scaling>
          <c:orientation val="minMax"/>
          <c:max val="18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7192464"/>
        <c:crosses val="autoZero"/>
        <c:crossBetween val="between"/>
      </c:valAx>
      <c:valAx>
        <c:axId val="977200032"/>
        <c:scaling>
          <c:orientation val="minMax"/>
          <c:max val="1.1000000000000001"/>
          <c:min val="0.3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7202512"/>
        <c:crosses val="max"/>
        <c:crossBetween val="between"/>
      </c:valAx>
      <c:catAx>
        <c:axId val="977202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7200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171516005965903E-2"/>
          <c:y val="5.2104752243647801E-2"/>
          <c:w val="0.90864258191630898"/>
          <c:h val="0.84695717282770699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76200">
              <a:solidFill>
                <a:srgbClr val="90C4B4"/>
              </a:solidFill>
            </a:ln>
          </c:spPr>
          <c:marker>
            <c:symbol val="none"/>
          </c:marker>
          <c:val>
            <c:numRef>
              <c:f>Sheet1!$B$2:$B$32</c:f>
              <c:numCache>
                <c:formatCode>General</c:formatCode>
                <c:ptCount val="31"/>
                <c:pt idx="0">
                  <c:v>51</c:v>
                </c:pt>
                <c:pt idx="1">
                  <c:v>96</c:v>
                </c:pt>
                <c:pt idx="2">
                  <c:v>104</c:v>
                </c:pt>
                <c:pt idx="3">
                  <c:v>69</c:v>
                </c:pt>
                <c:pt idx="4">
                  <c:v>101</c:v>
                </c:pt>
                <c:pt idx="5">
                  <c:v>82</c:v>
                </c:pt>
                <c:pt idx="6">
                  <c:v>114</c:v>
                </c:pt>
                <c:pt idx="7">
                  <c:v>91</c:v>
                </c:pt>
                <c:pt idx="8">
                  <c:v>102</c:v>
                </c:pt>
                <c:pt idx="9">
                  <c:v>137</c:v>
                </c:pt>
                <c:pt idx="10">
                  <c:v>111</c:v>
                </c:pt>
                <c:pt idx="11">
                  <c:v>126</c:v>
                </c:pt>
                <c:pt idx="12">
                  <c:v>180</c:v>
                </c:pt>
                <c:pt idx="13">
                  <c:v>175</c:v>
                </c:pt>
                <c:pt idx="14">
                  <c:v>133</c:v>
                </c:pt>
                <c:pt idx="15">
                  <c:v>121</c:v>
                </c:pt>
                <c:pt idx="16">
                  <c:v>207</c:v>
                </c:pt>
                <c:pt idx="17">
                  <c:v>139</c:v>
                </c:pt>
                <c:pt idx="18">
                  <c:v>92</c:v>
                </c:pt>
                <c:pt idx="19">
                  <c:v>82</c:v>
                </c:pt>
                <c:pt idx="20">
                  <c:v>92</c:v>
                </c:pt>
                <c:pt idx="21">
                  <c:v>158</c:v>
                </c:pt>
                <c:pt idx="22">
                  <c:v>172</c:v>
                </c:pt>
                <c:pt idx="23">
                  <c:v>107</c:v>
                </c:pt>
                <c:pt idx="24">
                  <c:v>104</c:v>
                </c:pt>
                <c:pt idx="25">
                  <c:v>90</c:v>
                </c:pt>
                <c:pt idx="26">
                  <c:v>79</c:v>
                </c:pt>
                <c:pt idx="27">
                  <c:v>103</c:v>
                </c:pt>
                <c:pt idx="28">
                  <c:v>55</c:v>
                </c:pt>
                <c:pt idx="29">
                  <c:v>127</c:v>
                </c:pt>
                <c:pt idx="30">
                  <c:v>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4EA-497E-8E61-7060CFB5E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2772768"/>
        <c:axId val="962775088"/>
      </c:lineChart>
      <c:catAx>
        <c:axId val="96277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775088"/>
        <c:crosses val="autoZero"/>
        <c:auto val="1"/>
        <c:lblAlgn val="ctr"/>
        <c:lblOffset val="100"/>
        <c:noMultiLvlLbl val="0"/>
      </c:catAx>
      <c:valAx>
        <c:axId val="962775088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7727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676643584803498"/>
          <c:y val="4.0937430031109202E-4"/>
          <c:w val="0.50148587194053396"/>
          <c:h val="0.975145871989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9354252990344101E-2"/>
                  <c:y val="-2.77282829140722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E8-4727-A33B-ECBAC670EF93}"/>
                </c:ext>
              </c:extLst>
            </c:dLbl>
            <c:dLbl>
              <c:idx val="5"/>
              <c:layout>
                <c:manualLayout>
                  <c:x val="1.5993622503626299E-2"/>
                  <c:y val="4.15924243711073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0B-4577-9D1E-6A52B2D467B2}"/>
                </c:ext>
              </c:extLst>
            </c:dLbl>
            <c:dLbl>
              <c:idx val="7"/>
              <c:layout>
                <c:manualLayout>
                  <c:x val="1.4141679978619299E-2"/>
                  <c:y val="-1.38641414570361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0B-4577-9D1E-6A52B2D467B2}"/>
                </c:ext>
              </c:extLst>
            </c:dLbl>
            <c:dLbl>
              <c:idx val="8"/>
              <c:layout>
                <c:manualLayout>
                  <c:x val="1.99888404014191E-2"/>
                  <c:y val="-1.38641414570361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9E-474C-AE2E-79D425924632}"/>
                </c:ext>
              </c:extLst>
            </c:dLbl>
            <c:dLbl>
              <c:idx val="9"/>
              <c:layout>
                <c:manualLayout>
                  <c:x val="5.7035341449034101E-3"/>
                  <c:y val="-2.77282829140723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163-474D-816C-87813A8B69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Vật Vờ Studio</c:v>
                </c:pt>
                <c:pt idx="1">
                  <c:v>Hỏi Đi Đáp Luôn (công nghệ)</c:v>
                </c:pt>
                <c:pt idx="2">
                  <c:v>Vật Vờ Studio</c:v>
                </c:pt>
                <c:pt idx="3">
                  <c:v>baomoi.com</c:v>
                </c:pt>
                <c:pt idx="4">
                  <c:v>cellphones.com.vn</c:v>
                </c:pt>
                <c:pt idx="5">
                  <c:v>Nokia Fan Club</c:v>
                </c:pt>
                <c:pt idx="6">
                  <c:v>Nokia Mobile</c:v>
                </c:pt>
                <c:pt idx="7">
                  <c:v>tinhte.vn</c:v>
                </c:pt>
                <c:pt idx="8">
                  <c:v>fptshop.com.vn</c:v>
                </c:pt>
                <c:pt idx="9">
                  <c:v>thegioididong.com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</c:v>
                </c:pt>
                <c:pt idx="1">
                  <c:v>0.625</c:v>
                </c:pt>
                <c:pt idx="2">
                  <c:v>0.111</c:v>
                </c:pt>
                <c:pt idx="3">
                  <c:v>0.214</c:v>
                </c:pt>
                <c:pt idx="4">
                  <c:v>0.154</c:v>
                </c:pt>
                <c:pt idx="5">
                  <c:v>0.64300000000000002</c:v>
                </c:pt>
                <c:pt idx="6">
                  <c:v>5.3999999999999999E-2</c:v>
                </c:pt>
                <c:pt idx="7">
                  <c:v>0.34200000000000003</c:v>
                </c:pt>
                <c:pt idx="8">
                  <c:v>0.28499999999999998</c:v>
                </c:pt>
                <c:pt idx="9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A-C046-BCA1-4C51472AF3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2.9318038192323599E-2"/>
                  <c:y val="1.3864142970534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E8-4727-A33B-ECBAC670EF93}"/>
                </c:ext>
              </c:extLst>
            </c:dLbl>
            <c:dLbl>
              <c:idx val="7"/>
              <c:layout>
                <c:manualLayout>
                  <c:x val="7.0921595149348801E-2"/>
                  <c:y val="-2.77282829140722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EB-4CEA-9720-2D950288E355}"/>
                </c:ext>
              </c:extLst>
            </c:dLbl>
            <c:dLbl>
              <c:idx val="8"/>
              <c:layout>
                <c:manualLayout>
                  <c:x val="6.39225682989875E-2"/>
                  <c:y val="-4.15924243711084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64-4D7F-9585-84350B9E0750}"/>
                </c:ext>
              </c:extLst>
            </c:dLbl>
            <c:dLbl>
              <c:idx val="9"/>
              <c:layout>
                <c:manualLayout>
                  <c:x val="3.1761208041683898E-2"/>
                  <c:y val="-1.3864142970535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56-493C-8F2C-DEB9509AE6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Vật Vờ Studio</c:v>
                </c:pt>
                <c:pt idx="1">
                  <c:v>Hỏi Đi Đáp Luôn (công nghệ)</c:v>
                </c:pt>
                <c:pt idx="2">
                  <c:v>Vật Vờ Studio</c:v>
                </c:pt>
                <c:pt idx="3">
                  <c:v>baomoi.com</c:v>
                </c:pt>
                <c:pt idx="4">
                  <c:v>cellphones.com.vn</c:v>
                </c:pt>
                <c:pt idx="5">
                  <c:v>Nokia Fan Club</c:v>
                </c:pt>
                <c:pt idx="6">
                  <c:v>Nokia Mobile</c:v>
                </c:pt>
                <c:pt idx="7">
                  <c:v>tinhte.vn</c:v>
                </c:pt>
                <c:pt idx="8">
                  <c:v>fptshop.com.vn</c:v>
                </c:pt>
                <c:pt idx="9">
                  <c:v>thegioididong.com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</c:v>
                </c:pt>
                <c:pt idx="1">
                  <c:v>0.25</c:v>
                </c:pt>
                <c:pt idx="2">
                  <c:v>0</c:v>
                </c:pt>
                <c:pt idx="3">
                  <c:v>0.214</c:v>
                </c:pt>
                <c:pt idx="4">
                  <c:v>3.7999999999999999E-2</c:v>
                </c:pt>
                <c:pt idx="5">
                  <c:v>7.0999999999999994E-2</c:v>
                </c:pt>
                <c:pt idx="6">
                  <c:v>0</c:v>
                </c:pt>
                <c:pt idx="7">
                  <c:v>0.158</c:v>
                </c:pt>
                <c:pt idx="8">
                  <c:v>1.2E-2</c:v>
                </c:pt>
                <c:pt idx="9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E-44CC-A67F-B1A8585F32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Vật Vờ Studio</c:v>
                </c:pt>
                <c:pt idx="1">
                  <c:v>Hỏi Đi Đáp Luôn (công nghệ)</c:v>
                </c:pt>
                <c:pt idx="2">
                  <c:v>Vật Vờ Studio</c:v>
                </c:pt>
                <c:pt idx="3">
                  <c:v>baomoi.com</c:v>
                </c:pt>
                <c:pt idx="4">
                  <c:v>cellphones.com.vn</c:v>
                </c:pt>
                <c:pt idx="5">
                  <c:v>Nokia Fan Club</c:v>
                </c:pt>
                <c:pt idx="6">
                  <c:v>Nokia Mobile</c:v>
                </c:pt>
                <c:pt idx="7">
                  <c:v>tinhte.vn</c:v>
                </c:pt>
                <c:pt idx="8">
                  <c:v>fptshop.com.vn</c:v>
                </c:pt>
                <c:pt idx="9">
                  <c:v>thegioididong.com</c:v>
                </c:pt>
              </c:strCache>
            </c:strRef>
          </c:cat>
          <c:val>
            <c:numRef>
              <c:f>Sheet1!$D$2:$D$11</c:f>
              <c:numCache>
                <c:formatCode>0.00%</c:formatCode>
                <c:ptCount val="10"/>
                <c:pt idx="0">
                  <c:v>1</c:v>
                </c:pt>
                <c:pt idx="1">
                  <c:v>0.125</c:v>
                </c:pt>
                <c:pt idx="2">
                  <c:v>0.88900000000000001</c:v>
                </c:pt>
                <c:pt idx="3">
                  <c:v>0.57099999999999995</c:v>
                </c:pt>
                <c:pt idx="4">
                  <c:v>0.80800000000000005</c:v>
                </c:pt>
                <c:pt idx="5">
                  <c:v>0.28599999999999998</c:v>
                </c:pt>
                <c:pt idx="6">
                  <c:v>0.94599999999999995</c:v>
                </c:pt>
                <c:pt idx="7">
                  <c:v>0.5</c:v>
                </c:pt>
                <c:pt idx="8">
                  <c:v>0.70299999999999996</c:v>
                </c:pt>
                <c:pt idx="9">
                  <c:v>0.76100000000000001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E-44CC-A67F-B1A8585F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61896848"/>
        <c:axId val="961899568"/>
      </c:barChart>
      <c:catAx>
        <c:axId val="961896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61899568"/>
        <c:crosses val="autoZero"/>
        <c:auto val="1"/>
        <c:lblAlgn val="ctr"/>
        <c:lblOffset val="100"/>
        <c:noMultiLvlLbl val="0"/>
      </c:catAx>
      <c:valAx>
        <c:axId val="961899568"/>
        <c:scaling>
          <c:orientation val="minMax"/>
          <c:max val="1"/>
        </c:scaling>
        <c:delete val="1"/>
        <c:axPos val="b"/>
        <c:numFmt formatCode="0.00%" sourceLinked="1"/>
        <c:majorTickMark val="out"/>
        <c:minorTickMark val="none"/>
        <c:tickLblPos val="nextTo"/>
        <c:crossAx val="96189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676645669291297"/>
          <c:y val="4.0937425562114502E-4"/>
          <c:w val="0.56323356415196502"/>
          <c:h val="0.975145871989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7729554398498204E-3"/>
                  <c:y val="-1.3864141457037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E8-4727-A33B-ECBAC670EF93}"/>
                </c:ext>
              </c:extLst>
            </c:dLbl>
            <c:dLbl>
              <c:idx val="5"/>
              <c:layout>
                <c:manualLayout>
                  <c:x val="2.7205344039474399E-2"/>
                  <c:y val="5.545656582814449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4023-B099-391DC778B420}"/>
                </c:ext>
              </c:extLst>
            </c:dLbl>
            <c:dLbl>
              <c:idx val="8"/>
              <c:layout>
                <c:manualLayout>
                  <c:x val="2.20233737462412E-2"/>
                  <c:y val="-2.77282829140722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9E-474C-AE2E-79D4259246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Fanpage thegioididong</c:v>
                </c:pt>
                <c:pt idx="1">
                  <c:v>dienmay.com</c:v>
                </c:pt>
                <c:pt idx="2">
                  <c:v>Vật Vờ Studio</c:v>
                </c:pt>
                <c:pt idx="3">
                  <c:v>Hội Mua Bán Đồ Cũ Quảng Ngãi</c:v>
                </c:pt>
                <c:pt idx="4">
                  <c:v>Nokia Fan Club</c:v>
                </c:pt>
                <c:pt idx="5">
                  <c:v>cellphones.com.vn</c:v>
                </c:pt>
                <c:pt idx="6">
                  <c:v>Nokia Mobile</c:v>
                </c:pt>
                <c:pt idx="7">
                  <c:v>fptshop.com.vn</c:v>
                </c:pt>
                <c:pt idx="8">
                  <c:v>tinhte.vn</c:v>
                </c:pt>
                <c:pt idx="9">
                  <c:v>thegioididong.com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0.14000000000000001</c:v>
                </c:pt>
                <c:pt idx="1">
                  <c:v>0</c:v>
                </c:pt>
                <c:pt idx="2">
                  <c:v>0.41799999999999998</c:v>
                </c:pt>
                <c:pt idx="3">
                  <c:v>0.68400000000000005</c:v>
                </c:pt>
                <c:pt idx="4">
                  <c:v>0.39700000000000002</c:v>
                </c:pt>
                <c:pt idx="5">
                  <c:v>2.8000000000000001E-2</c:v>
                </c:pt>
                <c:pt idx="6">
                  <c:v>3.3000000000000002E-2</c:v>
                </c:pt>
                <c:pt idx="7">
                  <c:v>0.10199999999999999</c:v>
                </c:pt>
                <c:pt idx="8">
                  <c:v>0.249</c:v>
                </c:pt>
                <c:pt idx="9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A-C046-BCA1-4C51472AF3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088815094549029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C89-4B16-A5EB-AD2530F7A3DA}"/>
                </c:ext>
              </c:extLst>
            </c:dLbl>
            <c:dLbl>
              <c:idx val="5"/>
              <c:layout>
                <c:manualLayout>
                  <c:x val="9.0684480131581202E-2"/>
                  <c:y val="-2.7728282914072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89-4B16-A5EB-AD2530F7A3DA}"/>
                </c:ext>
              </c:extLst>
            </c:dLbl>
            <c:dLbl>
              <c:idx val="6"/>
              <c:layout>
                <c:manualLayout>
                  <c:x val="3.8864777199249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89-4B16-A5EB-AD2530F7A3DA}"/>
                </c:ext>
              </c:extLst>
            </c:dLbl>
            <c:dLbl>
              <c:idx val="7"/>
              <c:layout>
                <c:manualLayout>
                  <c:x val="4.7933225212407199E-2"/>
                  <c:y val="1.386414145703589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EB-4CEA-9720-2D950288E355}"/>
                </c:ext>
              </c:extLst>
            </c:dLbl>
            <c:dLbl>
              <c:idx val="8"/>
              <c:layout>
                <c:manualLayout>
                  <c:x val="6.0888150945490299E-2"/>
                  <c:y val="-4.15924243711084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64-4D7F-9585-84350B9E07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Fanpage thegioididong</c:v>
                </c:pt>
                <c:pt idx="1">
                  <c:v>dienmay.com</c:v>
                </c:pt>
                <c:pt idx="2">
                  <c:v>Vật Vờ Studio</c:v>
                </c:pt>
                <c:pt idx="3">
                  <c:v>Hội Mua Bán Đồ Cũ Quảng Ngãi</c:v>
                </c:pt>
                <c:pt idx="4">
                  <c:v>Nokia Fan Club</c:v>
                </c:pt>
                <c:pt idx="5">
                  <c:v>cellphones.com.vn</c:v>
                </c:pt>
                <c:pt idx="6">
                  <c:v>Nokia Mobile</c:v>
                </c:pt>
                <c:pt idx="7">
                  <c:v>fptshop.com.vn</c:v>
                </c:pt>
                <c:pt idx="8">
                  <c:v>tinhte.vn</c:v>
                </c:pt>
                <c:pt idx="9">
                  <c:v>thegioididong.com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0.02</c:v>
                </c:pt>
                <c:pt idx="1">
                  <c:v>3.5999999999999997E-2</c:v>
                </c:pt>
                <c:pt idx="2">
                  <c:v>9.1999999999999998E-2</c:v>
                </c:pt>
                <c:pt idx="3">
                  <c:v>0</c:v>
                </c:pt>
                <c:pt idx="4">
                  <c:v>9.8000000000000004E-2</c:v>
                </c:pt>
                <c:pt idx="5">
                  <c:v>1.7999999999999999E-2</c:v>
                </c:pt>
                <c:pt idx="6">
                  <c:v>2.1000000000000001E-2</c:v>
                </c:pt>
                <c:pt idx="7">
                  <c:v>2.5999999999999999E-2</c:v>
                </c:pt>
                <c:pt idx="8">
                  <c:v>0.151</c:v>
                </c:pt>
                <c:pt idx="9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E-44CC-A67F-B1A8585F32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Fanpage thegioididong</c:v>
                </c:pt>
                <c:pt idx="1">
                  <c:v>dienmay.com</c:v>
                </c:pt>
                <c:pt idx="2">
                  <c:v>Vật Vờ Studio</c:v>
                </c:pt>
                <c:pt idx="3">
                  <c:v>Hội Mua Bán Đồ Cũ Quảng Ngãi</c:v>
                </c:pt>
                <c:pt idx="4">
                  <c:v>Nokia Fan Club</c:v>
                </c:pt>
                <c:pt idx="5">
                  <c:v>cellphones.com.vn</c:v>
                </c:pt>
                <c:pt idx="6">
                  <c:v>Nokia Mobile</c:v>
                </c:pt>
                <c:pt idx="7">
                  <c:v>fptshop.com.vn</c:v>
                </c:pt>
                <c:pt idx="8">
                  <c:v>tinhte.vn</c:v>
                </c:pt>
                <c:pt idx="9">
                  <c:v>thegioididong.com</c:v>
                </c:pt>
              </c:strCache>
            </c:strRef>
          </c:cat>
          <c:val>
            <c:numRef>
              <c:f>Sheet1!$D$2:$D$11</c:f>
              <c:numCache>
                <c:formatCode>0.00%</c:formatCode>
                <c:ptCount val="10"/>
                <c:pt idx="0">
                  <c:v>0.84</c:v>
                </c:pt>
                <c:pt idx="1">
                  <c:v>0.96399999999999997</c:v>
                </c:pt>
                <c:pt idx="2">
                  <c:v>0.49</c:v>
                </c:pt>
                <c:pt idx="3">
                  <c:v>0.316</c:v>
                </c:pt>
                <c:pt idx="4">
                  <c:v>0.504</c:v>
                </c:pt>
                <c:pt idx="5">
                  <c:v>0.95399999999999996</c:v>
                </c:pt>
                <c:pt idx="6">
                  <c:v>0.94499999999999995</c:v>
                </c:pt>
                <c:pt idx="7">
                  <c:v>0.872</c:v>
                </c:pt>
                <c:pt idx="8">
                  <c:v>0.6</c:v>
                </c:pt>
                <c:pt idx="9">
                  <c:v>0.86199999999999999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E-44CC-A67F-B1A8585F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62893248"/>
        <c:axId val="962896512"/>
      </c:barChart>
      <c:catAx>
        <c:axId val="962893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2400">
                <a:latin typeface="+mj-lt"/>
              </a:defRPr>
            </a:pPr>
            <a:endParaRPr lang="en-US"/>
          </a:p>
        </c:txPr>
        <c:crossAx val="962896512"/>
        <c:crosses val="autoZero"/>
        <c:auto val="1"/>
        <c:lblAlgn val="ctr"/>
        <c:lblOffset val="100"/>
        <c:noMultiLvlLbl val="0"/>
      </c:catAx>
      <c:valAx>
        <c:axId val="962896512"/>
        <c:scaling>
          <c:orientation val="minMax"/>
          <c:max val="1"/>
        </c:scaling>
        <c:delete val="1"/>
        <c:axPos val="b"/>
        <c:numFmt formatCode="0.00%" sourceLinked="1"/>
        <c:majorTickMark val="out"/>
        <c:minorTickMark val="none"/>
        <c:tickLblPos val="nextTo"/>
        <c:crossAx val="9628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676645669291297"/>
          <c:y val="4.0937425562114502E-4"/>
          <c:w val="0.56323356415196502"/>
          <c:h val="0.975145871989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7729554398498204E-3"/>
                  <c:y val="-1.3864141457037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E8-4727-A33B-ECBAC670EF93}"/>
                </c:ext>
              </c:extLst>
            </c:dLbl>
            <c:dLbl>
              <c:idx val="5"/>
              <c:layout>
                <c:manualLayout>
                  <c:x val="2.7205344039474399E-2"/>
                  <c:y val="5.545656582814449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4023-B099-391DC778B420}"/>
                </c:ext>
              </c:extLst>
            </c:dLbl>
            <c:dLbl>
              <c:idx val="8"/>
              <c:layout>
                <c:manualLayout>
                  <c:x val="2.20233737462412E-2"/>
                  <c:y val="-2.77282829140722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9E-474C-AE2E-79D4259246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Hội yêu Nokia 8 - Nokia 6 - Nokia 5 - Nokia 3 - Nokia 3110-Nokia HMD Global</c:v>
                </c:pt>
                <c:pt idx="1">
                  <c:v>Hội Nokia 3, 5, 6, 3310 (2017) Thế giới di động</c:v>
                </c:pt>
                <c:pt idx="2">
                  <c:v>Group Tinhte</c:v>
                </c:pt>
                <c:pt idx="3">
                  <c:v>Hỏi Đi Đáp Luôn (công nghệ)</c:v>
                </c:pt>
                <c:pt idx="4">
                  <c:v>Nokia Mobile</c:v>
                </c:pt>
                <c:pt idx="5">
                  <c:v>Vật Vờ Studio</c:v>
                </c:pt>
                <c:pt idx="6">
                  <c:v>Nokia Fan Club</c:v>
                </c:pt>
                <c:pt idx="7">
                  <c:v>Hội Mua Bán Đồ Cũ Quảng Ngãi</c:v>
                </c:pt>
                <c:pt idx="8">
                  <c:v>thegioididong.com</c:v>
                </c:pt>
                <c:pt idx="9">
                  <c:v>tinhte.vn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0.27300000000000002</c:v>
                </c:pt>
                <c:pt idx="1">
                  <c:v>0.14299999999999999</c:v>
                </c:pt>
                <c:pt idx="2">
                  <c:v>0.35499999999999998</c:v>
                </c:pt>
                <c:pt idx="3">
                  <c:v>0.46899999999999997</c:v>
                </c:pt>
                <c:pt idx="4">
                  <c:v>0.08</c:v>
                </c:pt>
                <c:pt idx="5">
                  <c:v>0.3</c:v>
                </c:pt>
                <c:pt idx="6">
                  <c:v>0.35099999999999998</c:v>
                </c:pt>
                <c:pt idx="7">
                  <c:v>0.63900000000000001</c:v>
                </c:pt>
                <c:pt idx="8">
                  <c:v>3.5999999999999997E-2</c:v>
                </c:pt>
                <c:pt idx="9">
                  <c:v>0.14599999999999999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A-C046-BCA1-4C51472AF3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088815094549029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C89-4B16-A5EB-AD2530F7A3DA}"/>
                </c:ext>
              </c:extLst>
            </c:dLbl>
            <c:dLbl>
              <c:idx val="5"/>
              <c:layout>
                <c:manualLayout>
                  <c:x val="9.0684480131581202E-2"/>
                  <c:y val="-2.7728282914072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89-4B16-A5EB-AD2530F7A3DA}"/>
                </c:ext>
              </c:extLst>
            </c:dLbl>
            <c:dLbl>
              <c:idx val="6"/>
              <c:layout>
                <c:manualLayout>
                  <c:x val="3.8864777199249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89-4B16-A5EB-AD2530F7A3DA}"/>
                </c:ext>
              </c:extLst>
            </c:dLbl>
            <c:dLbl>
              <c:idx val="7"/>
              <c:layout>
                <c:manualLayout>
                  <c:x val="4.7933225212407199E-2"/>
                  <c:y val="1.386414145703589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EB-4CEA-9720-2D950288E355}"/>
                </c:ext>
              </c:extLst>
            </c:dLbl>
            <c:dLbl>
              <c:idx val="8"/>
              <c:layout>
                <c:manualLayout>
                  <c:x val="6.0888150945490299E-2"/>
                  <c:y val="-4.15924243711084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64-4D7F-9585-84350B9E07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Hội yêu Nokia 8 - Nokia 6 - Nokia 5 - Nokia 3 - Nokia 3110-Nokia HMD Global</c:v>
                </c:pt>
                <c:pt idx="1">
                  <c:v>Hội Nokia 3, 5, 6, 3310 (2017) Thế giới di động</c:v>
                </c:pt>
                <c:pt idx="2">
                  <c:v>Group Tinhte</c:v>
                </c:pt>
                <c:pt idx="3">
                  <c:v>Hỏi Đi Đáp Luôn (công nghệ)</c:v>
                </c:pt>
                <c:pt idx="4">
                  <c:v>Nokia Mobile</c:v>
                </c:pt>
                <c:pt idx="5">
                  <c:v>Vật Vờ Studio</c:v>
                </c:pt>
                <c:pt idx="6">
                  <c:v>Nokia Fan Club</c:v>
                </c:pt>
                <c:pt idx="7">
                  <c:v>Hội Mua Bán Đồ Cũ Quảng Ngãi</c:v>
                </c:pt>
                <c:pt idx="8">
                  <c:v>thegioididong.com</c:v>
                </c:pt>
                <c:pt idx="9">
                  <c:v>tinhte.vn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0.22700000000000001</c:v>
                </c:pt>
                <c:pt idx="1">
                  <c:v>0.25</c:v>
                </c:pt>
                <c:pt idx="2">
                  <c:v>0.129</c:v>
                </c:pt>
                <c:pt idx="3">
                  <c:v>3.1E-2</c:v>
                </c:pt>
                <c:pt idx="4">
                  <c:v>0.27</c:v>
                </c:pt>
                <c:pt idx="5">
                  <c:v>0.17299999999999999</c:v>
                </c:pt>
                <c:pt idx="6">
                  <c:v>0.192</c:v>
                </c:pt>
                <c:pt idx="7">
                  <c:v>0</c:v>
                </c:pt>
                <c:pt idx="8">
                  <c:v>0.13400000000000001</c:v>
                </c:pt>
                <c:pt idx="9">
                  <c:v>0.19900000000000001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E-44CC-A67F-B1A8585F32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Hội yêu Nokia 8 - Nokia 6 - Nokia 5 - Nokia 3 - Nokia 3110-Nokia HMD Global</c:v>
                </c:pt>
                <c:pt idx="1">
                  <c:v>Hội Nokia 3, 5, 6, 3310 (2017) Thế giới di động</c:v>
                </c:pt>
                <c:pt idx="2">
                  <c:v>Group Tinhte</c:v>
                </c:pt>
                <c:pt idx="3">
                  <c:v>Hỏi Đi Đáp Luôn (công nghệ)</c:v>
                </c:pt>
                <c:pt idx="4">
                  <c:v>Nokia Mobile</c:v>
                </c:pt>
                <c:pt idx="5">
                  <c:v>Vật Vờ Studio</c:v>
                </c:pt>
                <c:pt idx="6">
                  <c:v>Nokia Fan Club</c:v>
                </c:pt>
                <c:pt idx="7">
                  <c:v>Hội Mua Bán Đồ Cũ Quảng Ngãi</c:v>
                </c:pt>
                <c:pt idx="8">
                  <c:v>thegioididong.com</c:v>
                </c:pt>
                <c:pt idx="9">
                  <c:v>tinhte.vn</c:v>
                </c:pt>
              </c:strCache>
            </c:strRef>
          </c:cat>
          <c:val>
            <c:numRef>
              <c:f>Sheet1!$D$2:$D$11</c:f>
              <c:numCache>
                <c:formatCode>0.00%</c:formatCode>
                <c:ptCount val="10"/>
                <c:pt idx="0">
                  <c:v>0.5</c:v>
                </c:pt>
                <c:pt idx="1">
                  <c:v>0.60699999999999998</c:v>
                </c:pt>
                <c:pt idx="2">
                  <c:v>0.51600000000000001</c:v>
                </c:pt>
                <c:pt idx="3">
                  <c:v>0.5</c:v>
                </c:pt>
                <c:pt idx="4">
                  <c:v>0.65</c:v>
                </c:pt>
                <c:pt idx="5">
                  <c:v>0.52700000000000002</c:v>
                </c:pt>
                <c:pt idx="6">
                  <c:v>0.45700000000000002</c:v>
                </c:pt>
                <c:pt idx="7">
                  <c:v>0.36099999999999999</c:v>
                </c:pt>
                <c:pt idx="8">
                  <c:v>0.83099999999999996</c:v>
                </c:pt>
                <c:pt idx="9">
                  <c:v>0.65500000000000003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E-44CC-A67F-B1A8585F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62893248"/>
        <c:axId val="962896512"/>
      </c:barChart>
      <c:catAx>
        <c:axId val="962893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2400">
                <a:latin typeface="+mj-lt"/>
              </a:defRPr>
            </a:pPr>
            <a:endParaRPr lang="en-US"/>
          </a:p>
        </c:txPr>
        <c:crossAx val="962896512"/>
        <c:crosses val="autoZero"/>
        <c:auto val="1"/>
        <c:lblAlgn val="ctr"/>
        <c:lblOffset val="100"/>
        <c:noMultiLvlLbl val="0"/>
      </c:catAx>
      <c:valAx>
        <c:axId val="962896512"/>
        <c:scaling>
          <c:orientation val="minMax"/>
          <c:max val="1"/>
        </c:scaling>
        <c:delete val="1"/>
        <c:axPos val="b"/>
        <c:numFmt formatCode="0.00%" sourceLinked="1"/>
        <c:majorTickMark val="out"/>
        <c:minorTickMark val="none"/>
        <c:tickLblPos val="nextTo"/>
        <c:crossAx val="9628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676643584803498"/>
          <c:y val="4.0935844708077699E-4"/>
          <c:w val="0.56323357163525001"/>
          <c:h val="0.975145871989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2982497283290899E-2"/>
                  <c:y val="5.25060951080769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507849715924994E-2"/>
                      <c:h val="5.513194250071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56F3-2F4B-8587-730D850488B3}"/>
                </c:ext>
              </c:extLst>
            </c:dLbl>
            <c:dLbl>
              <c:idx val="1"/>
              <c:layout>
                <c:manualLayout>
                  <c:x val="1.1146658610143301E-2"/>
                  <c:y val="2.625330595272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3F-476E-B2C9-47EF3B800B16}"/>
                </c:ext>
              </c:extLst>
            </c:dLbl>
            <c:dLbl>
              <c:idx val="2"/>
              <c:layout>
                <c:manualLayout>
                  <c:x val="3.3417587953990502E-4"/>
                  <c:y val="-1.312665297636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462775449008"/>
                      <c:h val="5.513194250071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3E8-4727-A33B-ECBAC670EF93}"/>
                </c:ext>
              </c:extLst>
            </c:dLbl>
            <c:dLbl>
              <c:idx val="3"/>
              <c:layout>
                <c:manualLayout>
                  <c:x val="8.2598196042887092E-3"/>
                  <c:y val="-2.625330595272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E8-4727-A33B-ECBAC670EF93}"/>
                </c:ext>
              </c:extLst>
            </c:dLbl>
            <c:dLbl>
              <c:idx val="4"/>
              <c:layout>
                <c:manualLayout>
                  <c:x val="1.3345613650860299E-3"/>
                  <c:y val="-6.5633264881800202E-3"/>
                </c:manualLayout>
              </c:layout>
              <c:tx>
                <c:rich>
                  <a:bodyPr/>
                  <a:lstStyle/>
                  <a:p>
                    <a:fld id="{8667A3F4-B5A1-4E28-8CEC-5A8E18E68CDF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1AF-42B4-B6D6-FE860A03D094}"/>
                </c:ext>
              </c:extLst>
            </c:dLbl>
            <c:dLbl>
              <c:idx val="5"/>
              <c:layout>
                <c:manualLayout>
                  <c:x val="3.42426806607823E-3"/>
                  <c:y val="-3.937995892907959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AF-42B4-B6D6-FE860A03D094}"/>
                </c:ext>
              </c:extLst>
            </c:dLbl>
            <c:dLbl>
              <c:idx val="6"/>
              <c:layout>
                <c:manualLayout>
                  <c:x val="3.3682806906015897E-2"/>
                  <c:y val="1.31266529763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D35-481F-86DD-C85BDF18F842}"/>
                </c:ext>
              </c:extLst>
            </c:dLbl>
            <c:dLbl>
              <c:idx val="7"/>
              <c:layout>
                <c:manualLayout>
                  <c:x val="2.3136171264526099E-2"/>
                  <c:y val="2.625330595272059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0B-4577-9D1E-6A52B2D467B2}"/>
                </c:ext>
              </c:extLst>
            </c:dLbl>
            <c:dLbl>
              <c:idx val="8"/>
              <c:layout>
                <c:manualLayout>
                  <c:x val="1.1128995255743001E-3"/>
                  <c:y val="-6.56332648818004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9E-474C-AE2E-79D425924632}"/>
                </c:ext>
              </c:extLst>
            </c:dLbl>
            <c:dLbl>
              <c:idx val="9"/>
              <c:layout>
                <c:manualLayout>
                  <c:x val="6.4635587645190404E-3"/>
                  <c:y val="7.875991785816020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163-474D-816C-87813A8B69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fptshop.com.vn</c:v>
                </c:pt>
                <c:pt idx="1">
                  <c:v>Hỏi Đi Đáp Luôn (công nghệ)</c:v>
                </c:pt>
                <c:pt idx="2">
                  <c:v>Nokia Fan Club</c:v>
                </c:pt>
                <c:pt idx="3">
                  <c:v>Cộng Đồng Nokia 8910 Việt Nam</c:v>
                </c:pt>
                <c:pt idx="4">
                  <c:v>Vật Vờ Studio</c:v>
                </c:pt>
                <c:pt idx="5">
                  <c:v>thegioididong.com</c:v>
                </c:pt>
                <c:pt idx="6">
                  <c:v>Cộng Đồng Điện Thoại Việt Nam 2017</c:v>
                </c:pt>
                <c:pt idx="7">
                  <c:v>tinhte.vn</c:v>
                </c:pt>
                <c:pt idx="8">
                  <c:v>shopee.vn</c:v>
                </c:pt>
                <c:pt idx="9">
                  <c:v>Nokia Mobile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0.03</c:v>
                </c:pt>
                <c:pt idx="1">
                  <c:v>0.14499999999999999</c:v>
                </c:pt>
                <c:pt idx="2">
                  <c:v>0.17799999999999999</c:v>
                </c:pt>
                <c:pt idx="3">
                  <c:v>0.46500000000000002</c:v>
                </c:pt>
                <c:pt idx="4">
                  <c:v>0.15</c:v>
                </c:pt>
                <c:pt idx="5">
                  <c:v>5.8000000000000003E-2</c:v>
                </c:pt>
                <c:pt idx="6">
                  <c:v>0.45</c:v>
                </c:pt>
                <c:pt idx="7">
                  <c:v>0.13300000000000001</c:v>
                </c:pt>
                <c:pt idx="8">
                  <c:v>0.435</c:v>
                </c:pt>
                <c:pt idx="9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A-C046-BCA1-4C51472AF3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4614358892857801E-2"/>
                  <c:y val="2.625330595272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EC-4F15-BAD7-38E09B9E37D7}"/>
                </c:ext>
              </c:extLst>
            </c:dLbl>
            <c:dLbl>
              <c:idx val="1"/>
              <c:layout>
                <c:manualLayout>
                  <c:x val="3.2387314332707598E-2"/>
                  <c:y val="1.31266529763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EC-4F15-BAD7-38E09B9E37D7}"/>
                </c:ext>
              </c:extLst>
            </c:dLbl>
            <c:dLbl>
              <c:idx val="3"/>
              <c:layout>
                <c:manualLayout>
                  <c:x val="-8.8425018674984507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E8-4727-A33B-ECBAC670EF93}"/>
                </c:ext>
              </c:extLst>
            </c:dLbl>
            <c:dLbl>
              <c:idx val="4"/>
              <c:layout>
                <c:manualLayout>
                  <c:x val="1.5993620872160299E-2"/>
                  <c:y val="-2.625330595272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5B-4C25-AC20-F245278A38BE}"/>
                </c:ext>
              </c:extLst>
            </c:dLbl>
            <c:dLbl>
              <c:idx val="5"/>
              <c:layout>
                <c:manualLayout>
                  <c:x val="2.3675289357324401E-2"/>
                  <c:y val="-3.937995892907959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AF-42B4-B6D6-FE860A03D094}"/>
                </c:ext>
              </c:extLst>
            </c:dLbl>
            <c:dLbl>
              <c:idx val="6"/>
              <c:layout>
                <c:manualLayout>
                  <c:x val="6.736561381203179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CEC-4F15-BAD7-38E09B9E37D7}"/>
                </c:ext>
              </c:extLst>
            </c:dLbl>
            <c:dLbl>
              <c:idx val="7"/>
              <c:layout>
                <c:manualLayout>
                  <c:x val="6.0888150945490202E-2"/>
                  <c:y val="2.625330595272059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EC-4F15-BAD7-38E09B9E37D7}"/>
                </c:ext>
              </c:extLst>
            </c:dLbl>
            <c:dLbl>
              <c:idx val="9"/>
              <c:layout>
                <c:manualLayout>
                  <c:x val="2.51537105243659E-3"/>
                  <c:y val="2.62533059527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56-493C-8F2C-DEB9509AE6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fptshop.com.vn</c:v>
                </c:pt>
                <c:pt idx="1">
                  <c:v>Hỏi Đi Đáp Luôn (công nghệ)</c:v>
                </c:pt>
                <c:pt idx="2">
                  <c:v>Nokia Fan Club</c:v>
                </c:pt>
                <c:pt idx="3">
                  <c:v>Cộng Đồng Nokia 8910 Việt Nam</c:v>
                </c:pt>
                <c:pt idx="4">
                  <c:v>Vật Vờ Studio</c:v>
                </c:pt>
                <c:pt idx="5">
                  <c:v>thegioididong.com</c:v>
                </c:pt>
                <c:pt idx="6">
                  <c:v>Cộng Đồng Điện Thoại Việt Nam 2017</c:v>
                </c:pt>
                <c:pt idx="7">
                  <c:v>tinhte.vn</c:v>
                </c:pt>
                <c:pt idx="8">
                  <c:v>shopee.vn</c:v>
                </c:pt>
                <c:pt idx="9">
                  <c:v>Nokia Mobile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8.5000000000000006E-2</c:v>
                </c:pt>
                <c:pt idx="1">
                  <c:v>0.16</c:v>
                </c:pt>
                <c:pt idx="2">
                  <c:v>0.19700000000000001</c:v>
                </c:pt>
                <c:pt idx="3">
                  <c:v>2.7E-2</c:v>
                </c:pt>
                <c:pt idx="4">
                  <c:v>0.16300000000000001</c:v>
                </c:pt>
                <c:pt idx="5">
                  <c:v>0.112</c:v>
                </c:pt>
                <c:pt idx="6">
                  <c:v>3.5999999999999997E-2</c:v>
                </c:pt>
                <c:pt idx="7">
                  <c:v>0.218</c:v>
                </c:pt>
                <c:pt idx="8">
                  <c:v>8.1000000000000003E-2</c:v>
                </c:pt>
                <c:pt idx="9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E-44CC-A67F-B1A8585F32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fptshop.com.vn</c:v>
                </c:pt>
                <c:pt idx="1">
                  <c:v>Hỏi Đi Đáp Luôn (công nghệ)</c:v>
                </c:pt>
                <c:pt idx="2">
                  <c:v>Nokia Fan Club</c:v>
                </c:pt>
                <c:pt idx="3">
                  <c:v>Cộng Đồng Nokia 8910 Việt Nam</c:v>
                </c:pt>
                <c:pt idx="4">
                  <c:v>Vật Vờ Studio</c:v>
                </c:pt>
                <c:pt idx="5">
                  <c:v>thegioididong.com</c:v>
                </c:pt>
                <c:pt idx="6">
                  <c:v>Cộng Đồng Điện Thoại Việt Nam 2017</c:v>
                </c:pt>
                <c:pt idx="7">
                  <c:v>tinhte.vn</c:v>
                </c:pt>
                <c:pt idx="8">
                  <c:v>shopee.vn</c:v>
                </c:pt>
                <c:pt idx="9">
                  <c:v>Nokia Mobile</c:v>
                </c:pt>
              </c:strCache>
            </c:strRef>
          </c:cat>
          <c:val>
            <c:numRef>
              <c:f>Sheet1!$D$2:$D$11</c:f>
              <c:numCache>
                <c:formatCode>0.00%</c:formatCode>
                <c:ptCount val="10"/>
                <c:pt idx="0">
                  <c:v>0.88600000000000001</c:v>
                </c:pt>
                <c:pt idx="1">
                  <c:v>0.69499999999999995</c:v>
                </c:pt>
                <c:pt idx="2">
                  <c:v>0.626</c:v>
                </c:pt>
                <c:pt idx="3">
                  <c:v>0.50900000000000001</c:v>
                </c:pt>
                <c:pt idx="4">
                  <c:v>0.68600000000000005</c:v>
                </c:pt>
                <c:pt idx="5">
                  <c:v>0.83</c:v>
                </c:pt>
                <c:pt idx="6">
                  <c:v>0.51400000000000001</c:v>
                </c:pt>
                <c:pt idx="7">
                  <c:v>0.64900000000000002</c:v>
                </c:pt>
                <c:pt idx="8">
                  <c:v>0.48399999999999999</c:v>
                </c:pt>
                <c:pt idx="9">
                  <c:v>0.91900000000000004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E-44CC-A67F-B1A8585F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77930656"/>
        <c:axId val="977933920"/>
      </c:barChart>
      <c:catAx>
        <c:axId val="977930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933920"/>
        <c:crosses val="autoZero"/>
        <c:auto val="1"/>
        <c:lblAlgn val="ctr"/>
        <c:lblOffset val="100"/>
        <c:noMultiLvlLbl val="0"/>
      </c:catAx>
      <c:valAx>
        <c:axId val="977933920"/>
        <c:scaling>
          <c:orientation val="minMax"/>
          <c:max val="1"/>
        </c:scaling>
        <c:delete val="1"/>
        <c:axPos val="b"/>
        <c:numFmt formatCode="0.0%" sourceLinked="1"/>
        <c:majorTickMark val="out"/>
        <c:minorTickMark val="none"/>
        <c:tickLblPos val="nextTo"/>
        <c:crossAx val="97793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Organic</c:v>
                </c:pt>
              </c:strCache>
            </c:strRef>
          </c:tx>
          <c:spPr>
            <a:solidFill>
              <a:srgbClr val="22273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8.0250417410494997E-3"/>
                  <c:y val="-2.95391851335774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62-4552-9178-A09D170D58F2}"/>
                </c:ext>
              </c:extLst>
            </c:dLbl>
            <c:dLbl>
              <c:idx val="3"/>
              <c:layout>
                <c:manualLayout>
                  <c:x val="1.4903648947663399E-2"/>
                  <c:y val="-4.09004101849537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62-4552-9178-A09D170D58F2}"/>
                </c:ext>
              </c:extLst>
            </c:dLbl>
            <c:dLbl>
              <c:idx val="4"/>
              <c:layout>
                <c:manualLayout>
                  <c:x val="1.2610779878792101E-2"/>
                  <c:y val="-3.86281651746782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62-4552-9178-A09D170D58F2}"/>
                </c:ext>
              </c:extLst>
            </c:dLbl>
            <c:dLbl>
              <c:idx val="6"/>
              <c:layout>
                <c:manualLayout>
                  <c:x val="5.6175292187346397E-2"/>
                  <c:y val="-4.317265519522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62-4552-9178-A09D170D58F2}"/>
                </c:ext>
              </c:extLst>
            </c:dLbl>
            <c:dLbl>
              <c:idx val="7"/>
              <c:layout>
                <c:manualLayout>
                  <c:x val="4.1271643239683201E-2"/>
                  <c:y val="-4.317265519522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62-4552-9178-A09D170D5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Nokia 7.2</c:v>
                </c:pt>
                <c:pt idx="1">
                  <c:v>Nokia 2720 Flip</c:v>
                </c:pt>
                <c:pt idx="2">
                  <c:v>Nokia Brand</c:v>
                </c:pt>
                <c:pt idx="3">
                  <c:v>Nokia 7.2</c:v>
                </c:pt>
                <c:pt idx="4">
                  <c:v>Nokia 2720 Flip</c:v>
                </c:pt>
                <c:pt idx="5">
                  <c:v>Nokia Brand</c:v>
                </c:pt>
                <c:pt idx="6">
                  <c:v>Nokia 7.2</c:v>
                </c:pt>
                <c:pt idx="7">
                  <c:v>Nokia 2720 Flip</c:v>
                </c:pt>
                <c:pt idx="8">
                  <c:v>Nokia 8.1</c:v>
                </c:pt>
                <c:pt idx="9">
                  <c:v>Nokia Brand</c:v>
                </c:pt>
              </c:strCache>
            </c:strRef>
          </c:cat>
          <c:val>
            <c:numRef>
              <c:f>Sheet1!$B$2:$B$11</c:f>
              <c:numCache>
                <c:formatCode>_(* #,##0_);_(* \(#,##0\);_(* "-"??_);_(@_)</c:formatCode>
                <c:ptCount val="10"/>
                <c:pt idx="2">
                  <c:v>41990</c:v>
                </c:pt>
                <c:pt idx="3" formatCode="#,##0">
                  <c:v>2563</c:v>
                </c:pt>
                <c:pt idx="4" formatCode="General">
                  <c:v>679</c:v>
                </c:pt>
                <c:pt idx="5">
                  <c:v>31036</c:v>
                </c:pt>
                <c:pt idx="6" formatCode="#,##0">
                  <c:v>2128</c:v>
                </c:pt>
                <c:pt idx="7" formatCode="General">
                  <c:v>909</c:v>
                </c:pt>
                <c:pt idx="8" formatCode="#,##0">
                  <c:v>1647</c:v>
                </c:pt>
                <c:pt idx="9" formatCode="#,##0">
                  <c:v>21574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CE-4359-9499-4A5E3BBD95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Seeding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3.4393036033069299E-3"/>
                  <c:y val="-7.725633034935680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62-4552-9178-A09D170D58F2}"/>
                </c:ext>
              </c:extLst>
            </c:dLbl>
            <c:dLbl>
              <c:idx val="2"/>
              <c:layout>
                <c:manualLayout>
                  <c:x val="-3.4393036033069299E-3"/>
                  <c:y val="-3.63559201644031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62-4552-9178-A09D170D58F2}"/>
                </c:ext>
              </c:extLst>
            </c:dLbl>
            <c:dLbl>
              <c:idx val="3"/>
              <c:layout>
                <c:manualLayout>
                  <c:x val="0"/>
                  <c:y val="-7.725633034935680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62-4552-9178-A09D170D58F2}"/>
                </c:ext>
              </c:extLst>
            </c:dLbl>
            <c:dLbl>
              <c:idx val="4"/>
              <c:layout>
                <c:manualLayout>
                  <c:x val="-5.73217267217822E-3"/>
                  <c:y val="-7.271184032880649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362-4552-9178-A09D170D58F2}"/>
                </c:ext>
              </c:extLst>
            </c:dLbl>
            <c:dLbl>
              <c:idx val="5"/>
              <c:layout>
                <c:manualLayout>
                  <c:x val="-1.1464345344356401E-3"/>
                  <c:y val="-2.85871681493512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62-4552-9178-A09D170D58F2}"/>
                </c:ext>
              </c:extLst>
            </c:dLbl>
            <c:dLbl>
              <c:idx val="6"/>
              <c:layout>
                <c:manualLayout>
                  <c:x val="3.4393036033068501E-3"/>
                  <c:y val="-2.72669401233023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362-4552-9178-A09D170D58F2}"/>
                </c:ext>
              </c:extLst>
            </c:dLbl>
            <c:dLbl>
              <c:idx val="7"/>
              <c:layout>
                <c:manualLayout>
                  <c:x val="-3.4393036033069299E-3"/>
                  <c:y val="-3.4083675154128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362-4552-9178-A09D170D58F2}"/>
                </c:ext>
              </c:extLst>
            </c:dLbl>
            <c:dLbl>
              <c:idx val="8"/>
              <c:layout>
                <c:manualLayout>
                  <c:x val="0"/>
                  <c:y val="-9.08898004110078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362-4552-9178-A09D170D5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Nokia 7.2</c:v>
                </c:pt>
                <c:pt idx="1">
                  <c:v>Nokia 2720 Flip</c:v>
                </c:pt>
                <c:pt idx="2">
                  <c:v>Nokia Brand</c:v>
                </c:pt>
                <c:pt idx="3">
                  <c:v>Nokia 7.2</c:v>
                </c:pt>
                <c:pt idx="4">
                  <c:v>Nokia 2720 Flip</c:v>
                </c:pt>
                <c:pt idx="5">
                  <c:v>Nokia Brand</c:v>
                </c:pt>
                <c:pt idx="6">
                  <c:v>Nokia 7.2</c:v>
                </c:pt>
                <c:pt idx="7">
                  <c:v>Nokia 2720 Flip</c:v>
                </c:pt>
                <c:pt idx="8">
                  <c:v>Nokia 8.1</c:v>
                </c:pt>
                <c:pt idx="9">
                  <c:v>Nokia Brand</c:v>
                </c:pt>
              </c:strCache>
            </c:strRef>
          </c:cat>
          <c:val>
            <c:numRef>
              <c:f>Sheet1!$C$2:$C$11</c:f>
              <c:numCache>
                <c:formatCode>_(* #,##0_);_(* \(#,##0\);_(* "-"??_);_(@_)</c:formatCode>
                <c:ptCount val="10"/>
                <c:pt idx="2">
                  <c:v>596</c:v>
                </c:pt>
                <c:pt idx="3" formatCode="General">
                  <c:v>67</c:v>
                </c:pt>
                <c:pt idx="4" formatCode="General">
                  <c:v>13</c:v>
                </c:pt>
                <c:pt idx="5" formatCode="General">
                  <c:v>511</c:v>
                </c:pt>
                <c:pt idx="6" formatCode="General">
                  <c:v>209</c:v>
                </c:pt>
                <c:pt idx="7" formatCode="General">
                  <c:v>38</c:v>
                </c:pt>
                <c:pt idx="8" formatCode="General">
                  <c:v>211</c:v>
                </c:pt>
                <c:pt idx="9" formatCode="General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CE-4359-9499-4A5E3BBD95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77949552"/>
        <c:axId val="977952304"/>
      </c:barChart>
      <c:catAx>
        <c:axId val="97794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952304"/>
        <c:crosses val="autoZero"/>
        <c:auto val="1"/>
        <c:lblAlgn val="ctr"/>
        <c:lblOffset val="100"/>
        <c:noMultiLvlLbl val="0"/>
      </c:catAx>
      <c:valAx>
        <c:axId val="97795230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crossAx val="97794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200"/>
            </a:pPr>
            <a:r>
              <a:rPr lang="en-US" sz="2200" dirty="0"/>
              <a:t>Sentiment</a:t>
            </a:r>
            <a:r>
              <a:rPr lang="en-US" sz="2200" baseline="0" dirty="0"/>
              <a:t> Nokia 2720 Flip</a:t>
            </a:r>
            <a:endParaRPr lang="en-US" sz="22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4106329816244901"/>
          <c:y val="0.11537393499526701"/>
          <c:w val="0.56360086901044404"/>
          <c:h val="0.797906400951524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11-43DB-B064-4AA4496E35C2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11-43DB-B064-4AA4496E35C2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11-43DB-B064-4AA4496E35C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no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E11-43DB-B064-4AA4496E35C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no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E11-43DB-B064-4AA4496E35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0.35399999999999998</c:v>
                </c:pt>
                <c:pt idx="1">
                  <c:v>0.152</c:v>
                </c:pt>
                <c:pt idx="2">
                  <c:v>0.49399999999999999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11-43DB-B064-4AA4496E35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7E-462F-A06A-4CCD6F511DE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C5E-4F6B-9811-6A09C1AB090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852A10-7D63-47AE-83DD-51E272EADDD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E0-407E-95FE-A42951D5E76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C5E-4F6B-9811-6A09C1AB090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5E-4F6B-9811-6A09C1AB090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DD68D4D-074E-43B6-8E4D-26E708F82C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BE0-407E-95FE-A42951D5E76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FE3C0F9-FC5F-4326-BCD4-8658E0D0EB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BE0-407E-95FE-A42951D5E76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79E0295-1DE9-4026-99DA-7866D98C5C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BE0-407E-95FE-A42951D5E76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3B7C680-627F-41CA-8956-FA1B3E8649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BE0-407E-95FE-A42951D5E76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81A71CE-A95F-476E-B573-F3B8D149219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376-4348-A715-27BEEFDDC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Nokia 7.2</c:v>
                </c:pt>
                <c:pt idx="1">
                  <c:v>Nokia 2720 Flip</c:v>
                </c:pt>
                <c:pt idx="2">
                  <c:v>Nokia Brand</c:v>
                </c:pt>
                <c:pt idx="3">
                  <c:v>Nokia 7.2</c:v>
                </c:pt>
                <c:pt idx="4">
                  <c:v>Nokia 2720 Flip</c:v>
                </c:pt>
                <c:pt idx="5">
                  <c:v>Nokia Brand</c:v>
                </c:pt>
                <c:pt idx="6">
                  <c:v>Nokia 7.2</c:v>
                </c:pt>
                <c:pt idx="7">
                  <c:v>Nokia 2720 Flip</c:v>
                </c:pt>
                <c:pt idx="8">
                  <c:v>Nokia 8.1</c:v>
                </c:pt>
                <c:pt idx="9">
                  <c:v>Nokia Brand</c:v>
                </c:pt>
              </c:strCache>
            </c:strRef>
          </c:cat>
          <c:val>
            <c:numRef>
              <c:f>Sheet1!$B$2:$B$11</c:f>
              <c:numCache>
                <c:formatCode>_(* #,##0_);_(* \(#,##0\);_(* "-"??_);_(@_)</c:formatCode>
                <c:ptCount val="10"/>
                <c:pt idx="2">
                  <c:v>12918</c:v>
                </c:pt>
                <c:pt idx="3" formatCode="#,##0">
                  <c:v>1768</c:v>
                </c:pt>
                <c:pt idx="4" formatCode="#,##0">
                  <c:v>1059</c:v>
                </c:pt>
                <c:pt idx="5" formatCode="#,##0">
                  <c:v>22024</c:v>
                </c:pt>
                <c:pt idx="6" formatCode="General">
                  <c:v>942</c:v>
                </c:pt>
                <c:pt idx="7" formatCode="General">
                  <c:v>398</c:v>
                </c:pt>
                <c:pt idx="8" formatCode="#,##0">
                  <c:v>2216</c:v>
                </c:pt>
                <c:pt idx="9" formatCode="#,##0">
                  <c:v>16434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Sheet1!$I$2:$I$11</c15:f>
                <c15:dlblRangeCache>
                  <c:ptCount val="10"/>
                  <c:pt idx="0">
                    <c:v>#DIV/0!</c:v>
                  </c:pt>
                  <c:pt idx="1">
                    <c:v>#DIV/0!</c:v>
                  </c:pt>
                  <c:pt idx="2">
                    <c:v>23.3%</c:v>
                  </c:pt>
                  <c:pt idx="3">
                    <c:v>40.2%</c:v>
                  </c:pt>
                  <c:pt idx="4">
                    <c:v>60.5%</c:v>
                  </c:pt>
                  <c:pt idx="5">
                    <c:v>41.1%</c:v>
                  </c:pt>
                  <c:pt idx="6">
                    <c:v>28.7%</c:v>
                  </c:pt>
                  <c:pt idx="7">
                    <c:v>29.6%</c:v>
                  </c:pt>
                  <c:pt idx="9">
                    <c:v>43.0%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080-4DDA-A2DB-556289F1A3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Organic Positive</c:v>
                </c:pt>
              </c:strCache>
            </c:strRef>
          </c:tx>
          <c:spPr>
            <a:solidFill>
              <a:srgbClr val="0084DF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67E-462F-A06A-4CCD6F511DE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C5E-4F6B-9811-6A09C1AB090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11D3E93-44C6-4BB6-A6AB-7D857AFD6F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BE0-407E-95FE-A42951D5E76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C5E-4F6B-9811-6A09C1AB090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691592139394887E-2"/>
                      <c:h val="6.410685114150194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C5E-4F6B-9811-6A09C1AB090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E733C62-10B2-41E8-9C85-8DA65E51F3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BE0-407E-95FE-A42951D5E76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CA43C9C-4CA4-425A-8BC5-C688C310DB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BE0-407E-95FE-A42951D5E76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08EFDDD-9B5A-4A6D-8D79-C02B8803F8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BE0-407E-95FE-A42951D5E76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DBF44BA-E8A2-4F06-8C03-D8527DA1E6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BE0-407E-95FE-A42951D5E76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D7A2DAB-72D0-449F-B7FB-29260FB50A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376-4348-A715-27BEEFDDC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Nokia 7.2</c:v>
                </c:pt>
                <c:pt idx="1">
                  <c:v>Nokia 2720 Flip</c:v>
                </c:pt>
                <c:pt idx="2">
                  <c:v>Nokia Brand</c:v>
                </c:pt>
                <c:pt idx="3">
                  <c:v>Nokia 7.2</c:v>
                </c:pt>
                <c:pt idx="4">
                  <c:v>Nokia 2720 Flip</c:v>
                </c:pt>
                <c:pt idx="5">
                  <c:v>Nokia Brand</c:v>
                </c:pt>
                <c:pt idx="6">
                  <c:v>Nokia 7.2</c:v>
                </c:pt>
                <c:pt idx="7">
                  <c:v>Nokia 2720 Flip</c:v>
                </c:pt>
                <c:pt idx="8">
                  <c:v>Nokia 8.1</c:v>
                </c:pt>
                <c:pt idx="9">
                  <c:v>Nokia Brand</c:v>
                </c:pt>
              </c:strCache>
            </c:strRef>
          </c:cat>
          <c:val>
            <c:numRef>
              <c:f>Sheet1!$C$2:$C$11</c:f>
              <c:numCache>
                <c:formatCode>_(* #,##0_);_(* \(#,##0\);_(* "-"??_);_(@_)</c:formatCode>
                <c:ptCount val="10"/>
                <c:pt idx="2">
                  <c:v>41990</c:v>
                </c:pt>
                <c:pt idx="3" formatCode="#,##0">
                  <c:v>2563</c:v>
                </c:pt>
                <c:pt idx="4" formatCode="General">
                  <c:v>678</c:v>
                </c:pt>
                <c:pt idx="5" formatCode="#,##0">
                  <c:v>31036</c:v>
                </c:pt>
                <c:pt idx="6" formatCode="#,##0">
                  <c:v>2128</c:v>
                </c:pt>
                <c:pt idx="7" formatCode="General">
                  <c:v>909</c:v>
                </c:pt>
                <c:pt idx="8" formatCode="#,##0">
                  <c:v>1647</c:v>
                </c:pt>
                <c:pt idx="9" formatCode="#,##0">
                  <c:v>21574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Sheet1!$J$2:$J$11</c15:f>
                <c15:dlblRangeCache>
                  <c:ptCount val="10"/>
                  <c:pt idx="0">
                    <c:v>#DIV/0!</c:v>
                  </c:pt>
                  <c:pt idx="1">
                    <c:v>#DIV/0!</c:v>
                  </c:pt>
                  <c:pt idx="2">
                    <c:v>75.7%</c:v>
                  </c:pt>
                  <c:pt idx="3">
                    <c:v>58.3%</c:v>
                  </c:pt>
                  <c:pt idx="4">
                    <c:v>38.7%</c:v>
                  </c:pt>
                  <c:pt idx="5">
                    <c:v>57.9%</c:v>
                  </c:pt>
                  <c:pt idx="6">
                    <c:v>64.9%</c:v>
                  </c:pt>
                  <c:pt idx="7">
                    <c:v>67.6%</c:v>
                  </c:pt>
                  <c:pt idx="9">
                    <c:v>56.4%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B080-4DDA-A2DB-556289F1A3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Seeding Positive</c:v>
                </c:pt>
              </c:strCache>
            </c:strRef>
          </c:tx>
          <c:spPr>
            <a:solidFill>
              <a:srgbClr val="00C08D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67E-462F-A06A-4CCD6F511DE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C5E-4F6B-9811-6A09C1AB090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66B3F8A-C591-4F30-A626-E3D13D28AA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BE0-407E-95FE-A42951D5E76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C5E-4F6B-9811-6A09C1AB090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C5E-4F6B-9811-6A09C1AB090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7059584-1548-44EE-A3F3-B83A092356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BE0-407E-95FE-A42951D5E76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491D619-9FFD-4098-BC0F-A131745FDF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BE0-407E-95FE-A42951D5E76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ED63342-6D76-4260-B658-BFEAAADFF3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BE0-407E-95FE-A42951D5E76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5AF1E1B-D8AE-4F59-9A9D-E239B90E67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BE0-407E-95FE-A42951D5E76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2BEAEDD-EBDD-4FE5-9A35-ED0F6861DC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376-4348-A715-27BEEFDDC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Nokia 7.2</c:v>
                </c:pt>
                <c:pt idx="1">
                  <c:v>Nokia 2720 Flip</c:v>
                </c:pt>
                <c:pt idx="2">
                  <c:v>Nokia Brand</c:v>
                </c:pt>
                <c:pt idx="3">
                  <c:v>Nokia 7.2</c:v>
                </c:pt>
                <c:pt idx="4">
                  <c:v>Nokia 2720 Flip</c:v>
                </c:pt>
                <c:pt idx="5">
                  <c:v>Nokia Brand</c:v>
                </c:pt>
                <c:pt idx="6">
                  <c:v>Nokia 7.2</c:v>
                </c:pt>
                <c:pt idx="7">
                  <c:v>Nokia 2720 Flip</c:v>
                </c:pt>
                <c:pt idx="8">
                  <c:v>Nokia 8.1</c:v>
                </c:pt>
                <c:pt idx="9">
                  <c:v>Nokia Brand</c:v>
                </c:pt>
              </c:strCache>
            </c:strRef>
          </c:cat>
          <c:val>
            <c:numRef>
              <c:f>Sheet1!$D$2:$D$11</c:f>
              <c:numCache>
                <c:formatCode>_(* #,##0_);_(* \(#,##0\);_(* "-"??_);_(@_)</c:formatCode>
                <c:ptCount val="10"/>
                <c:pt idx="2">
                  <c:v>596</c:v>
                </c:pt>
                <c:pt idx="3" formatCode="General">
                  <c:v>67</c:v>
                </c:pt>
                <c:pt idx="4" formatCode="General">
                  <c:v>13</c:v>
                </c:pt>
                <c:pt idx="5" formatCode="General">
                  <c:v>511</c:v>
                </c:pt>
                <c:pt idx="6" formatCode="General">
                  <c:v>209</c:v>
                </c:pt>
                <c:pt idx="7" formatCode="General">
                  <c:v>38</c:v>
                </c:pt>
                <c:pt idx="8" formatCode="General">
                  <c:v>211</c:v>
                </c:pt>
                <c:pt idx="9" formatCode="General">
                  <c:v>211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Sheet1!$K$2:$K$11</c15:f>
                <c15:dlblRangeCache>
                  <c:ptCount val="10"/>
                  <c:pt idx="0">
                    <c:v>#DIV/0!</c:v>
                  </c:pt>
                  <c:pt idx="1">
                    <c:v>#DIV/0!</c:v>
                  </c:pt>
                  <c:pt idx="2">
                    <c:v>1.1%</c:v>
                  </c:pt>
                  <c:pt idx="3">
                    <c:v>1.5%</c:v>
                  </c:pt>
                  <c:pt idx="4">
                    <c:v>0.7%</c:v>
                  </c:pt>
                  <c:pt idx="5">
                    <c:v>1.0%</c:v>
                  </c:pt>
                  <c:pt idx="6">
                    <c:v>6.4%</c:v>
                  </c:pt>
                  <c:pt idx="7">
                    <c:v>2.8%</c:v>
                  </c:pt>
                  <c:pt idx="9">
                    <c:v>0.6%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B080-4DDA-A2DB-556289F1A3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77878608"/>
        <c:axId val="977876352"/>
      </c:barChart>
      <c:catAx>
        <c:axId val="97787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977876352"/>
        <c:crosses val="autoZero"/>
        <c:auto val="1"/>
        <c:lblAlgn val="ctr"/>
        <c:lblOffset val="100"/>
        <c:noMultiLvlLbl val="0"/>
      </c:catAx>
      <c:valAx>
        <c:axId val="97787635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7787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200"/>
            </a:pPr>
            <a:r>
              <a:rPr lang="en-US" sz="2200" dirty="0"/>
              <a:t>Sentiment</a:t>
            </a:r>
            <a:r>
              <a:rPr lang="en-US" sz="2200" baseline="0" dirty="0"/>
              <a:t> Nokia 8.1</a:t>
            </a:r>
            <a:endParaRPr lang="en-US" sz="22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4106329816244901"/>
          <c:y val="0.11537393499526701"/>
          <c:w val="0.56360086901044404"/>
          <c:h val="0.797906400951524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61-4741-B82B-9DC5FAAA9EEC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61-4741-B82B-9DC5FAAA9EEC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61-4741-B82B-9DC5FAAA9EE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no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561-4741-B82B-9DC5FAAA9EE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none" lIns="38100" tIns="19050" rIns="38100" bIns="19050" anchor="ctr">
                  <a:no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561-4741-B82B-9DC5FAAA9E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0.26100000000000001</c:v>
                </c:pt>
                <c:pt idx="1">
                  <c:v>0.312</c:v>
                </c:pt>
                <c:pt idx="2">
                  <c:v>0.42699999999999999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61-4741-B82B-9DC5FAAA9E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823513603217E-2"/>
          <c:y val="6.0071078152692997E-2"/>
          <c:w val="0.95451764863967803"/>
          <c:h val="0.75590308461738098"/>
        </c:manualLayout>
      </c:layou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spPr>
            <a:ln w="254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val>
            <c:numRef>
              <c:f>Sheet1!$B$2:$B$32</c:f>
              <c:numCache>
                <c:formatCode>General</c:formatCode>
                <c:ptCount val="31"/>
                <c:pt idx="0">
                  <c:v>172</c:v>
                </c:pt>
                <c:pt idx="1">
                  <c:v>159</c:v>
                </c:pt>
                <c:pt idx="2">
                  <c:v>98</c:v>
                </c:pt>
                <c:pt idx="3">
                  <c:v>92</c:v>
                </c:pt>
                <c:pt idx="4">
                  <c:v>143</c:v>
                </c:pt>
                <c:pt idx="5">
                  <c:v>89</c:v>
                </c:pt>
                <c:pt idx="6">
                  <c:v>97</c:v>
                </c:pt>
                <c:pt idx="7">
                  <c:v>95</c:v>
                </c:pt>
                <c:pt idx="8">
                  <c:v>111</c:v>
                </c:pt>
                <c:pt idx="9">
                  <c:v>55</c:v>
                </c:pt>
                <c:pt idx="10">
                  <c:v>83</c:v>
                </c:pt>
                <c:pt idx="11">
                  <c:v>65</c:v>
                </c:pt>
                <c:pt idx="12">
                  <c:v>42</c:v>
                </c:pt>
                <c:pt idx="13">
                  <c:v>45</c:v>
                </c:pt>
                <c:pt idx="14">
                  <c:v>22</c:v>
                </c:pt>
                <c:pt idx="15">
                  <c:v>37</c:v>
                </c:pt>
                <c:pt idx="16">
                  <c:v>51</c:v>
                </c:pt>
                <c:pt idx="17">
                  <c:v>34</c:v>
                </c:pt>
                <c:pt idx="18">
                  <c:v>60</c:v>
                </c:pt>
                <c:pt idx="19">
                  <c:v>21</c:v>
                </c:pt>
                <c:pt idx="20">
                  <c:v>74</c:v>
                </c:pt>
                <c:pt idx="21">
                  <c:v>52</c:v>
                </c:pt>
                <c:pt idx="22">
                  <c:v>86</c:v>
                </c:pt>
                <c:pt idx="23">
                  <c:v>93</c:v>
                </c:pt>
                <c:pt idx="24">
                  <c:v>33</c:v>
                </c:pt>
                <c:pt idx="25">
                  <c:v>241</c:v>
                </c:pt>
                <c:pt idx="26">
                  <c:v>87</c:v>
                </c:pt>
                <c:pt idx="27">
                  <c:v>102</c:v>
                </c:pt>
                <c:pt idx="28">
                  <c:v>106</c:v>
                </c:pt>
                <c:pt idx="29">
                  <c:v>127</c:v>
                </c:pt>
                <c:pt idx="30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5C9-FE4C-9DDA-1A471508326A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Nokia 7.2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Sheet1!$C$2:$C$32</c:f>
              <c:numCache>
                <c:formatCode>General</c:formatCode>
                <c:ptCount val="31"/>
                <c:pt idx="0">
                  <c:v>496</c:v>
                </c:pt>
                <c:pt idx="1">
                  <c:v>506</c:v>
                </c:pt>
                <c:pt idx="2">
                  <c:v>516</c:v>
                </c:pt>
                <c:pt idx="3">
                  <c:v>412</c:v>
                </c:pt>
                <c:pt idx="4">
                  <c:v>853</c:v>
                </c:pt>
                <c:pt idx="5">
                  <c:v>387</c:v>
                </c:pt>
                <c:pt idx="6">
                  <c:v>253</c:v>
                </c:pt>
                <c:pt idx="7">
                  <c:v>206</c:v>
                </c:pt>
                <c:pt idx="8">
                  <c:v>229</c:v>
                </c:pt>
                <c:pt idx="9">
                  <c:v>197</c:v>
                </c:pt>
                <c:pt idx="10">
                  <c:v>203</c:v>
                </c:pt>
                <c:pt idx="11">
                  <c:v>200</c:v>
                </c:pt>
                <c:pt idx="12">
                  <c:v>185</c:v>
                </c:pt>
                <c:pt idx="13">
                  <c:v>176</c:v>
                </c:pt>
                <c:pt idx="14">
                  <c:v>153</c:v>
                </c:pt>
                <c:pt idx="15">
                  <c:v>152</c:v>
                </c:pt>
                <c:pt idx="16">
                  <c:v>242</c:v>
                </c:pt>
                <c:pt idx="17">
                  <c:v>237</c:v>
                </c:pt>
                <c:pt idx="18">
                  <c:v>213</c:v>
                </c:pt>
                <c:pt idx="19">
                  <c:v>171</c:v>
                </c:pt>
                <c:pt idx="20">
                  <c:v>291</c:v>
                </c:pt>
                <c:pt idx="21">
                  <c:v>343</c:v>
                </c:pt>
                <c:pt idx="22">
                  <c:v>148</c:v>
                </c:pt>
                <c:pt idx="23">
                  <c:v>302</c:v>
                </c:pt>
                <c:pt idx="24">
                  <c:v>393</c:v>
                </c:pt>
                <c:pt idx="25">
                  <c:v>678</c:v>
                </c:pt>
                <c:pt idx="26">
                  <c:v>391</c:v>
                </c:pt>
                <c:pt idx="27">
                  <c:v>148</c:v>
                </c:pt>
                <c:pt idx="28">
                  <c:v>168</c:v>
                </c:pt>
                <c:pt idx="29">
                  <c:v>112</c:v>
                </c:pt>
                <c:pt idx="30">
                  <c:v>136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5C9-FE4C-9DDA-1A471508326A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Nokia 8.1</c:v>
                </c:pt>
              </c:strCache>
            </c:strRef>
          </c:tx>
          <c:spPr>
            <a:ln w="50800" cap="rnd">
              <a:solidFill>
                <a:srgbClr val="EA42CE"/>
              </a:solidFill>
              <a:round/>
            </a:ln>
            <a:effectLst/>
          </c:spPr>
          <c:marker>
            <c:symbol val="none"/>
          </c:marker>
          <c:val>
            <c:numRef>
              <c:f>Sheet1!$D$2:$D$32</c:f>
              <c:numCache>
                <c:formatCode>General</c:formatCode>
                <c:ptCount val="31"/>
                <c:pt idx="0">
                  <c:v>104</c:v>
                </c:pt>
                <c:pt idx="1">
                  <c:v>88</c:v>
                </c:pt>
                <c:pt idx="2">
                  <c:v>97</c:v>
                </c:pt>
                <c:pt idx="3">
                  <c:v>100</c:v>
                </c:pt>
                <c:pt idx="4">
                  <c:v>396</c:v>
                </c:pt>
                <c:pt idx="5">
                  <c:v>89</c:v>
                </c:pt>
                <c:pt idx="6">
                  <c:v>73</c:v>
                </c:pt>
                <c:pt idx="7">
                  <c:v>502</c:v>
                </c:pt>
                <c:pt idx="8">
                  <c:v>378</c:v>
                </c:pt>
                <c:pt idx="9">
                  <c:v>523</c:v>
                </c:pt>
                <c:pt idx="10">
                  <c:v>298</c:v>
                </c:pt>
                <c:pt idx="11">
                  <c:v>215</c:v>
                </c:pt>
                <c:pt idx="12">
                  <c:v>177</c:v>
                </c:pt>
                <c:pt idx="13">
                  <c:v>165</c:v>
                </c:pt>
                <c:pt idx="14">
                  <c:v>124</c:v>
                </c:pt>
                <c:pt idx="15">
                  <c:v>176</c:v>
                </c:pt>
                <c:pt idx="16">
                  <c:v>243</c:v>
                </c:pt>
                <c:pt idx="17">
                  <c:v>174</c:v>
                </c:pt>
                <c:pt idx="18">
                  <c:v>132</c:v>
                </c:pt>
                <c:pt idx="19">
                  <c:v>143</c:v>
                </c:pt>
                <c:pt idx="20">
                  <c:v>242</c:v>
                </c:pt>
                <c:pt idx="21">
                  <c:v>277</c:v>
                </c:pt>
                <c:pt idx="22">
                  <c:v>137</c:v>
                </c:pt>
                <c:pt idx="23">
                  <c:v>262</c:v>
                </c:pt>
                <c:pt idx="24">
                  <c:v>126</c:v>
                </c:pt>
                <c:pt idx="25">
                  <c:v>395</c:v>
                </c:pt>
                <c:pt idx="26">
                  <c:v>289</c:v>
                </c:pt>
                <c:pt idx="27">
                  <c:v>266</c:v>
                </c:pt>
                <c:pt idx="28">
                  <c:v>374</c:v>
                </c:pt>
                <c:pt idx="29">
                  <c:v>282</c:v>
                </c:pt>
                <c:pt idx="30">
                  <c:v>251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C1C-804D-B95C-314DD9AD440A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Nokia brand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Sheet1!$E$2:$E$32</c:f>
              <c:numCache>
                <c:formatCode>General</c:formatCode>
                <c:ptCount val="31"/>
                <c:pt idx="0">
                  <c:v>2829</c:v>
                </c:pt>
                <c:pt idx="1">
                  <c:v>3189</c:v>
                </c:pt>
                <c:pt idx="2">
                  <c:v>2908</c:v>
                </c:pt>
                <c:pt idx="3">
                  <c:v>2993</c:v>
                </c:pt>
                <c:pt idx="4">
                  <c:v>2508</c:v>
                </c:pt>
                <c:pt idx="5">
                  <c:v>2780</c:v>
                </c:pt>
                <c:pt idx="6">
                  <c:v>3057</c:v>
                </c:pt>
                <c:pt idx="7">
                  <c:v>3237</c:v>
                </c:pt>
                <c:pt idx="8">
                  <c:v>3019</c:v>
                </c:pt>
                <c:pt idx="9">
                  <c:v>2756</c:v>
                </c:pt>
                <c:pt idx="10">
                  <c:v>2857</c:v>
                </c:pt>
                <c:pt idx="11">
                  <c:v>2458</c:v>
                </c:pt>
                <c:pt idx="12">
                  <c:v>2690</c:v>
                </c:pt>
                <c:pt idx="13">
                  <c:v>2629</c:v>
                </c:pt>
                <c:pt idx="14">
                  <c:v>3007</c:v>
                </c:pt>
                <c:pt idx="15">
                  <c:v>3120</c:v>
                </c:pt>
                <c:pt idx="16">
                  <c:v>3041</c:v>
                </c:pt>
                <c:pt idx="17">
                  <c:v>3007</c:v>
                </c:pt>
                <c:pt idx="18">
                  <c:v>2339</c:v>
                </c:pt>
                <c:pt idx="19">
                  <c:v>1953</c:v>
                </c:pt>
                <c:pt idx="20">
                  <c:v>2571</c:v>
                </c:pt>
                <c:pt idx="21">
                  <c:v>2808</c:v>
                </c:pt>
                <c:pt idx="22">
                  <c:v>2981</c:v>
                </c:pt>
                <c:pt idx="23">
                  <c:v>2830</c:v>
                </c:pt>
                <c:pt idx="24">
                  <c:v>2959</c:v>
                </c:pt>
                <c:pt idx="25">
                  <c:v>3099</c:v>
                </c:pt>
                <c:pt idx="26">
                  <c:v>2674</c:v>
                </c:pt>
                <c:pt idx="27">
                  <c:v>3733</c:v>
                </c:pt>
                <c:pt idx="28">
                  <c:v>2753</c:v>
                </c:pt>
                <c:pt idx="29">
                  <c:v>3118</c:v>
                </c:pt>
                <c:pt idx="30">
                  <c:v>2885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30-4B0F-846C-C887042B3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3411232"/>
        <c:axId val="9734144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76200" cap="rnd">
                    <a:solidFill>
                      <a:srgbClr val="90C4B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35C9-FE4C-9DDA-1A471508326A}"/>
                  </c:ext>
                </c:extLst>
              </c15:ser>
            </c15:filteredLineSeries>
          </c:ext>
        </c:extLst>
      </c:lineChart>
      <c:catAx>
        <c:axId val="97341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414496"/>
        <c:crosses val="autoZero"/>
        <c:auto val="1"/>
        <c:lblAlgn val="ctr"/>
        <c:lblOffset val="100"/>
        <c:noMultiLvlLbl val="0"/>
      </c:catAx>
      <c:valAx>
        <c:axId val="973414496"/>
        <c:scaling>
          <c:orientation val="minMax"/>
          <c:max val="55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41123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 cmpd="sng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FBA-44AC-A6E7-67C9E96E319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FBA-44AC-A6E7-67C9E96E319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FBA-44AC-A6E7-67C9E96E31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_(* #,##0_);_(* \(#,##0\);_(* "-"??_);_(@_)</c:formatCode>
                <c:ptCount val="3"/>
                <c:pt idx="2" formatCode="#,##0">
                  <c:v>2672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BA-44AC-A6E7-67C9E96E31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Nokia 7.22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FBA-44AC-A6E7-67C9E96E319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FBA-44AC-A6E7-67C9E96E319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7FBA-44AC-A6E7-67C9E96E31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_(* #,##0_);_(* \(#,##0\);_(* "-"??_);_(@_)</c:formatCode>
                <c:ptCount val="3"/>
                <c:pt idx="2" formatCode="#,##0">
                  <c:v>9097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BA-44AC-A6E7-67C9E96E31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Nokia 8.1</c:v>
                </c:pt>
              </c:strCache>
            </c:strRef>
          </c:tx>
          <c:spPr>
            <a:solidFill>
              <a:srgbClr val="EA42C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_(* #,##0_);_(* \(#,##0\);_(* "-"??_);_(@_)</c:formatCode>
                <c:ptCount val="3"/>
                <c:pt idx="2" formatCode="#,##0">
                  <c:v>7098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509-4444-B601-1937A99439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 formatCode="_(* #,##0_);_(* \(#,##0\);_(* &quot;-&quot;??_);_(@_)">
                  <c:v>112528</c:v>
                </c:pt>
                <c:pt idx="1">
                  <c:v>102176</c:v>
                </c:pt>
                <c:pt idx="2">
                  <c:v>88788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7A-479F-ACAB-8A6422283A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3457472"/>
        <c:axId val="973460736"/>
      </c:barChart>
      <c:catAx>
        <c:axId val="97345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460736"/>
        <c:crosses val="autoZero"/>
        <c:auto val="1"/>
        <c:lblAlgn val="ctr"/>
        <c:lblOffset val="100"/>
        <c:noMultiLvlLbl val="0"/>
      </c:catAx>
      <c:valAx>
        <c:axId val="973460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345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2344828063833E-2"/>
          <c:y val="0"/>
          <c:w val="0.96976551719361703"/>
          <c:h val="0.700276137868562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Nokia 2720 Flip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4F6-42EE-AA79-C0F62A8E4177}"/>
              </c:ext>
            </c:extLst>
          </c:dPt>
          <c:dLbls>
            <c:dLbl>
              <c:idx val="0"/>
              <c:layout>
                <c:manualLayout>
                  <c:x val="2.35031413706551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F6-42EE-AA79-C0F62A8E4177}"/>
                </c:ext>
              </c:extLst>
            </c:dLbl>
            <c:dLbl>
              <c:idx val="1"/>
              <c:layout>
                <c:manualLayout>
                  <c:x val="-0.119526682093395"/>
                  <c:y val="-3.313445701756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713931149351901E-2"/>
                      <c:h val="9.9403371052694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4F6-42EE-AA79-C0F62A8E4177}"/>
                </c:ext>
              </c:extLst>
            </c:dLbl>
            <c:dLbl>
              <c:idx val="2"/>
              <c:layout>
                <c:manualLayout>
                  <c:x val="-0.118985891728954"/>
                  <c:y val="-2.65075656140521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F6-42EE-AA79-C0F62A8E41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2" formatCode="0.00%">
                  <c:v>2.4799999999999999E-2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F6-42EE-AA79-C0F62A8E4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Nokia 7.22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4F6-42EE-AA79-C0F62A8E4177}"/>
              </c:ext>
            </c:extLst>
          </c:dPt>
          <c:dLbls>
            <c:dLbl>
              <c:idx val="2"/>
              <c:layout>
                <c:manualLayout>
                  <c:x val="-1.00780445130309E-16"/>
                  <c:y val="-4.307479412283440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A9-4D3F-A3B7-5F4B2FD874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2" formatCode="0.00%">
                  <c:v>8.4500000000000006E-2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F6-42EE-AA79-C0F62A8E41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Nokia 8.1</c:v>
                </c:pt>
              </c:strCache>
            </c:strRef>
          </c:tx>
          <c:spPr>
            <a:solidFill>
              <a:srgbClr val="EA42C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2" formatCode="0.00%">
                  <c:v>6.59E-2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1E-F24F-9F65-07A392F73A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 1</c:v>
                </c:pt>
                <c:pt idx="1">
                  <c:v>Month 2</c:v>
                </c:pt>
                <c:pt idx="2">
                  <c:v>Current Month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1</c:v>
                </c:pt>
                <c:pt idx="1">
                  <c:v>1</c:v>
                </c:pt>
                <c:pt idx="2" formatCode="0.00%">
                  <c:v>0.82469999999999999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A3-48C3-BEC6-B745153005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973500336"/>
        <c:axId val="973503600"/>
      </c:barChart>
      <c:catAx>
        <c:axId val="97350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503600"/>
        <c:crosses val="autoZero"/>
        <c:auto val="1"/>
        <c:lblAlgn val="ctr"/>
        <c:lblOffset val="100"/>
        <c:noMultiLvlLbl val="0"/>
      </c:catAx>
      <c:valAx>
        <c:axId val="973503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350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A9002-BCC4-4B8C-9A8C-F9F14E12A66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2" csCatId="accent2" phldr="1"/>
      <dgm:spPr/>
    </dgm:pt>
    <dgm:pt modelId="{E60E96B5-AD4B-4B40-8DBA-D78A7A281CCE}">
      <dgm:prSet phldrT="[Text]" custT="1"/>
      <dgm:spPr/>
      <dgm:t>
        <a:bodyPr anchor="t"/>
        <a:lstStyle/>
        <a:p>
          <a:r>
            <a:rPr lang="en-US" sz="3200" b="1" i="0" dirty="0">
              <a:latin typeface="Helvetica" panose="020B0604020202020204" pitchFamily="34" charset="0"/>
              <a:cs typeface="Helvetica" panose="020B0604020202020204" pitchFamily="34" charset="0"/>
            </a:rPr>
            <a:t>PI 1:</a:t>
          </a:r>
        </a:p>
        <a:p>
          <a:r>
            <a:rPr lang="en-US" sz="3200" b="1" i="0" dirty="0">
              <a:latin typeface="Helvetica" panose="020B0604020202020204" pitchFamily="34" charset="0"/>
              <a:cs typeface="Helvetica" panose="020B0604020202020204" pitchFamily="34" charset="0"/>
            </a:rPr>
            <a:t>The number of people interested in the product, showing interest, intending to buy the product</a:t>
          </a:r>
          <a:endParaRPr lang="en-US" sz="32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FC5A386B-8745-45B9-AF91-B24E99840AD8}" type="parTrans" cxnId="{A28089B9-610A-4DC8-B3D7-EB0EC618CC40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60D5E16F-BBCA-49FF-84BA-AE3750708E8A}" type="sibTrans" cxnId="{A28089B9-610A-4DC8-B3D7-EB0EC618CC40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8C706568-18B5-4CA4-976F-9457A1ABDFB3}">
      <dgm:prSet phldrT="[Text]" custT="1"/>
      <dgm:spPr/>
      <dgm:t>
        <a:bodyPr anchor="t"/>
        <a:lstStyle/>
        <a:p>
          <a:r>
            <a:rPr lang="en-US" sz="3200" b="1" dirty="0">
              <a:latin typeface="Helvetica" panose="020B0604020202020204" pitchFamily="34" charset="0"/>
              <a:cs typeface="Helvetica" panose="020B0604020202020204" pitchFamily="34" charset="0"/>
            </a:rPr>
            <a:t>PI 2:</a:t>
          </a:r>
        </a:p>
        <a:p>
          <a:r>
            <a:rPr lang="en-US" sz="3200" b="1" dirty="0">
              <a:latin typeface="Helvetica" panose="020B0604020202020204" pitchFamily="34" charset="0"/>
              <a:cs typeface="Helvetica" panose="020B0604020202020204" pitchFamily="34" charset="0"/>
            </a:rPr>
            <a:t>The number of people asking about the product, want to find out information about the product, want to buy products</a:t>
          </a:r>
          <a:endParaRPr lang="en-US" sz="32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0FC6763-28F6-4481-83A8-03C7554B3DE0}" type="parTrans" cxnId="{B2545B42-E89C-47F1-8CB5-64FD17CA021B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59D34C79-0BA3-4701-A8B2-C6522DC42FF3}" type="sibTrans" cxnId="{B2545B42-E89C-47F1-8CB5-64FD17CA021B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E52D11A-B498-4783-8DDF-6B42D6B27FB8}">
      <dgm:prSet phldrT="[Text]" custT="1"/>
      <dgm:spPr/>
      <dgm:t>
        <a:bodyPr anchor="t"/>
        <a:lstStyle/>
        <a:p>
          <a:r>
            <a:rPr lang="en-US" sz="3200" b="1" dirty="0">
              <a:latin typeface="Helvetica" panose="020B0604020202020204" pitchFamily="34" charset="0"/>
              <a:cs typeface="Helvetica" panose="020B0604020202020204" pitchFamily="34" charset="0"/>
            </a:rPr>
            <a:t>PI 3:</a:t>
          </a:r>
        </a:p>
        <a:p>
          <a:r>
            <a:rPr lang="en-US" sz="3200" b="1" dirty="0">
              <a:latin typeface="Helvetica" panose="020B0604020202020204" pitchFamily="34" charset="0"/>
              <a:cs typeface="Helvetica" panose="020B0604020202020204" pitchFamily="34" charset="0"/>
            </a:rPr>
            <a:t>The number of people definitely buy the product</a:t>
          </a:r>
          <a:endParaRPr lang="en-US" sz="32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189AF76A-8A25-41AB-BB53-C22A22FE01AF}" type="parTrans" cxnId="{161CA6FE-81EC-48FF-910C-A78354C5E4BA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5C42555C-AAA4-4ED0-9FA5-10342BBE3D30}" type="sibTrans" cxnId="{161CA6FE-81EC-48FF-910C-A78354C5E4BA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A294A98-AC8C-44D5-BE50-C8050AD0BB25}" type="pres">
      <dgm:prSet presAssocID="{4EAA9002-BCC4-4B8C-9A8C-F9F14E12A669}" presName="Name0" presStyleCnt="0">
        <dgm:presLayoutVars>
          <dgm:dir/>
          <dgm:resizeHandles val="exact"/>
        </dgm:presLayoutVars>
      </dgm:prSet>
      <dgm:spPr/>
    </dgm:pt>
    <dgm:pt modelId="{AEF490C5-114B-4595-B465-868B7387C575}" type="pres">
      <dgm:prSet presAssocID="{E60E96B5-AD4B-4B40-8DBA-D78A7A281CCE}" presName="composite" presStyleCnt="0"/>
      <dgm:spPr/>
    </dgm:pt>
    <dgm:pt modelId="{726D3A5B-C101-4DC1-B1A2-CA05D510383E}" type="pres">
      <dgm:prSet presAssocID="{E60E96B5-AD4B-4B40-8DBA-D78A7A281CCE}" presName="bgChev" presStyleLbl="node1" presStyleIdx="0" presStyleCnt="3"/>
      <dgm:spPr/>
    </dgm:pt>
    <dgm:pt modelId="{928FED51-010C-4FA6-AF7C-A80B286AC592}" type="pres">
      <dgm:prSet presAssocID="{E60E96B5-AD4B-4B40-8DBA-D78A7A281CCE}" presName="txNode" presStyleLbl="fgAcc1" presStyleIdx="0" presStyleCnt="3" custScaleY="160622" custLinFactNeighborX="47" custLinFactNeighborY="42555">
        <dgm:presLayoutVars>
          <dgm:bulletEnabled val="1"/>
        </dgm:presLayoutVars>
      </dgm:prSet>
      <dgm:spPr/>
    </dgm:pt>
    <dgm:pt modelId="{019B5C54-4712-4AC6-A09E-9795A79ACFA1}" type="pres">
      <dgm:prSet presAssocID="{60D5E16F-BBCA-49FF-84BA-AE3750708E8A}" presName="compositeSpace" presStyleCnt="0"/>
      <dgm:spPr/>
    </dgm:pt>
    <dgm:pt modelId="{362EE09B-5711-4F81-8333-9486242F277B}" type="pres">
      <dgm:prSet presAssocID="{8C706568-18B5-4CA4-976F-9457A1ABDFB3}" presName="composite" presStyleCnt="0"/>
      <dgm:spPr/>
    </dgm:pt>
    <dgm:pt modelId="{4F1A5030-3A73-4FB4-8EDA-F3CEFC59EF5B}" type="pres">
      <dgm:prSet presAssocID="{8C706568-18B5-4CA4-976F-9457A1ABDFB3}" presName="bgChev" presStyleLbl="node1" presStyleIdx="1" presStyleCnt="3"/>
      <dgm:spPr/>
    </dgm:pt>
    <dgm:pt modelId="{836732CA-ECA5-47F1-B80E-11F1CEBE64E0}" type="pres">
      <dgm:prSet presAssocID="{8C706568-18B5-4CA4-976F-9457A1ABDFB3}" presName="txNode" presStyleLbl="fgAcc1" presStyleIdx="1" presStyleCnt="3" custScaleY="160622" custLinFactNeighborX="47" custLinFactNeighborY="42555">
        <dgm:presLayoutVars>
          <dgm:bulletEnabled val="1"/>
        </dgm:presLayoutVars>
      </dgm:prSet>
      <dgm:spPr/>
    </dgm:pt>
    <dgm:pt modelId="{5CCF0593-99BB-48A9-86B1-786090B34590}" type="pres">
      <dgm:prSet presAssocID="{59D34C79-0BA3-4701-A8B2-C6522DC42FF3}" presName="compositeSpace" presStyleCnt="0"/>
      <dgm:spPr/>
    </dgm:pt>
    <dgm:pt modelId="{2F67302E-7340-4C9E-96E4-C4BAB1E63439}" type="pres">
      <dgm:prSet presAssocID="{CE52D11A-B498-4783-8DDF-6B42D6B27FB8}" presName="composite" presStyleCnt="0"/>
      <dgm:spPr/>
    </dgm:pt>
    <dgm:pt modelId="{BC1B6E1D-05F8-4541-91A5-10CD8C4CE0F1}" type="pres">
      <dgm:prSet presAssocID="{CE52D11A-B498-4783-8DDF-6B42D6B27FB8}" presName="bgChev" presStyleLbl="node1" presStyleIdx="2" presStyleCnt="3"/>
      <dgm:spPr/>
    </dgm:pt>
    <dgm:pt modelId="{44771D08-C394-463C-9091-9B1B82341480}" type="pres">
      <dgm:prSet presAssocID="{CE52D11A-B498-4783-8DDF-6B42D6B27FB8}" presName="txNode" presStyleLbl="fgAcc1" presStyleIdx="2" presStyleCnt="3" custScaleY="160622" custLinFactNeighborX="47" custLinFactNeighborY="42555">
        <dgm:presLayoutVars>
          <dgm:bulletEnabled val="1"/>
        </dgm:presLayoutVars>
      </dgm:prSet>
      <dgm:spPr/>
    </dgm:pt>
  </dgm:ptLst>
  <dgm:cxnLst>
    <dgm:cxn modelId="{88CDD900-4972-4434-9FF3-804B3EEE8E6E}" type="presOf" srcId="{8C706568-18B5-4CA4-976F-9457A1ABDFB3}" destId="{836732CA-ECA5-47F1-B80E-11F1CEBE64E0}" srcOrd="0" destOrd="0" presId="urn:microsoft.com/office/officeart/2005/8/layout/chevronAccent+Icon"/>
    <dgm:cxn modelId="{DF8D290A-665B-48F5-92DF-5875BD7F160E}" type="presOf" srcId="{CE52D11A-B498-4783-8DDF-6B42D6B27FB8}" destId="{44771D08-C394-463C-9091-9B1B82341480}" srcOrd="0" destOrd="0" presId="urn:microsoft.com/office/officeart/2005/8/layout/chevronAccent+Icon"/>
    <dgm:cxn modelId="{C4DAFF36-B5C5-4434-9914-35A4B932246D}" type="presOf" srcId="{E60E96B5-AD4B-4B40-8DBA-D78A7A281CCE}" destId="{928FED51-010C-4FA6-AF7C-A80B286AC592}" srcOrd="0" destOrd="0" presId="urn:microsoft.com/office/officeart/2005/8/layout/chevronAccent+Icon"/>
    <dgm:cxn modelId="{B2545B42-E89C-47F1-8CB5-64FD17CA021B}" srcId="{4EAA9002-BCC4-4B8C-9A8C-F9F14E12A669}" destId="{8C706568-18B5-4CA4-976F-9457A1ABDFB3}" srcOrd="1" destOrd="0" parTransId="{C0FC6763-28F6-4481-83A8-03C7554B3DE0}" sibTransId="{59D34C79-0BA3-4701-A8B2-C6522DC42FF3}"/>
    <dgm:cxn modelId="{FB8DEF79-1C98-434E-BEAB-DACC74065D30}" type="presOf" srcId="{4EAA9002-BCC4-4B8C-9A8C-F9F14E12A669}" destId="{7A294A98-AC8C-44D5-BE50-C8050AD0BB25}" srcOrd="0" destOrd="0" presId="urn:microsoft.com/office/officeart/2005/8/layout/chevronAccent+Icon"/>
    <dgm:cxn modelId="{A28089B9-610A-4DC8-B3D7-EB0EC618CC40}" srcId="{4EAA9002-BCC4-4B8C-9A8C-F9F14E12A669}" destId="{E60E96B5-AD4B-4B40-8DBA-D78A7A281CCE}" srcOrd="0" destOrd="0" parTransId="{FC5A386B-8745-45B9-AF91-B24E99840AD8}" sibTransId="{60D5E16F-BBCA-49FF-84BA-AE3750708E8A}"/>
    <dgm:cxn modelId="{161CA6FE-81EC-48FF-910C-A78354C5E4BA}" srcId="{4EAA9002-BCC4-4B8C-9A8C-F9F14E12A669}" destId="{CE52D11A-B498-4783-8DDF-6B42D6B27FB8}" srcOrd="2" destOrd="0" parTransId="{189AF76A-8A25-41AB-BB53-C22A22FE01AF}" sibTransId="{5C42555C-AAA4-4ED0-9FA5-10342BBE3D30}"/>
    <dgm:cxn modelId="{3AC0B5C3-DD8B-44A6-A73C-00E6922A3F2C}" type="presParOf" srcId="{7A294A98-AC8C-44D5-BE50-C8050AD0BB25}" destId="{AEF490C5-114B-4595-B465-868B7387C575}" srcOrd="0" destOrd="0" presId="urn:microsoft.com/office/officeart/2005/8/layout/chevronAccent+Icon"/>
    <dgm:cxn modelId="{4A8A32A8-052F-4DBB-A71A-0EE19722282D}" type="presParOf" srcId="{AEF490C5-114B-4595-B465-868B7387C575}" destId="{726D3A5B-C101-4DC1-B1A2-CA05D510383E}" srcOrd="0" destOrd="0" presId="urn:microsoft.com/office/officeart/2005/8/layout/chevronAccent+Icon"/>
    <dgm:cxn modelId="{DC4142D3-0B2D-491F-A970-2DD21CB0E9BB}" type="presParOf" srcId="{AEF490C5-114B-4595-B465-868B7387C575}" destId="{928FED51-010C-4FA6-AF7C-A80B286AC592}" srcOrd="1" destOrd="0" presId="urn:microsoft.com/office/officeart/2005/8/layout/chevronAccent+Icon"/>
    <dgm:cxn modelId="{2DE2B583-B1BC-4ECE-B7DB-EDF1FF6E0839}" type="presParOf" srcId="{7A294A98-AC8C-44D5-BE50-C8050AD0BB25}" destId="{019B5C54-4712-4AC6-A09E-9795A79ACFA1}" srcOrd="1" destOrd="0" presId="urn:microsoft.com/office/officeart/2005/8/layout/chevronAccent+Icon"/>
    <dgm:cxn modelId="{B900FE90-879F-4DD1-9E6F-3D7B89973FF5}" type="presParOf" srcId="{7A294A98-AC8C-44D5-BE50-C8050AD0BB25}" destId="{362EE09B-5711-4F81-8333-9486242F277B}" srcOrd="2" destOrd="0" presId="urn:microsoft.com/office/officeart/2005/8/layout/chevronAccent+Icon"/>
    <dgm:cxn modelId="{89EAD4FA-B44F-4322-B6E3-BC9FBDF09581}" type="presParOf" srcId="{362EE09B-5711-4F81-8333-9486242F277B}" destId="{4F1A5030-3A73-4FB4-8EDA-F3CEFC59EF5B}" srcOrd="0" destOrd="0" presId="urn:microsoft.com/office/officeart/2005/8/layout/chevronAccent+Icon"/>
    <dgm:cxn modelId="{81765630-8796-4943-9D6F-C0E9B4C31655}" type="presParOf" srcId="{362EE09B-5711-4F81-8333-9486242F277B}" destId="{836732CA-ECA5-47F1-B80E-11F1CEBE64E0}" srcOrd="1" destOrd="0" presId="urn:microsoft.com/office/officeart/2005/8/layout/chevronAccent+Icon"/>
    <dgm:cxn modelId="{9FEC49B3-287F-46D1-89CD-C922BB2B0307}" type="presParOf" srcId="{7A294A98-AC8C-44D5-BE50-C8050AD0BB25}" destId="{5CCF0593-99BB-48A9-86B1-786090B34590}" srcOrd="3" destOrd="0" presId="urn:microsoft.com/office/officeart/2005/8/layout/chevronAccent+Icon"/>
    <dgm:cxn modelId="{EC0DB879-10EF-4655-9820-482098230C76}" type="presParOf" srcId="{7A294A98-AC8C-44D5-BE50-C8050AD0BB25}" destId="{2F67302E-7340-4C9E-96E4-C4BAB1E63439}" srcOrd="4" destOrd="0" presId="urn:microsoft.com/office/officeart/2005/8/layout/chevronAccent+Icon"/>
    <dgm:cxn modelId="{34C34ECA-9070-4009-B501-A5A7E4F15D42}" type="presParOf" srcId="{2F67302E-7340-4C9E-96E4-C4BAB1E63439}" destId="{BC1B6E1D-05F8-4541-91A5-10CD8C4CE0F1}" srcOrd="0" destOrd="0" presId="urn:microsoft.com/office/officeart/2005/8/layout/chevronAccent+Icon"/>
    <dgm:cxn modelId="{73DA4BE4-2D9D-4397-ACB6-5075F2A4E9B7}" type="presParOf" srcId="{2F67302E-7340-4C9E-96E4-C4BAB1E63439}" destId="{44771D08-C394-463C-9091-9B1B8234148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A9002-BCC4-4B8C-9A8C-F9F14E12A66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2" csCatId="accent2" phldr="1"/>
      <dgm:spPr/>
    </dgm:pt>
    <dgm:pt modelId="{E60E96B5-AD4B-4B40-8DBA-D78A7A281CCE}">
      <dgm:prSet phldrT="[Text]" custT="1"/>
      <dgm:spPr/>
      <dgm:t>
        <a:bodyPr anchor="t"/>
        <a:lstStyle/>
        <a:p>
          <a:r>
            <a:rPr lang="en-US" sz="3200" b="1" i="0" dirty="0">
              <a:latin typeface="Helvetica" panose="020B0604020202020204" pitchFamily="34" charset="0"/>
              <a:cs typeface="Helvetica" panose="020B0604020202020204" pitchFamily="34" charset="0"/>
            </a:rPr>
            <a:t>PAID:</a:t>
          </a:r>
        </a:p>
        <a:p>
          <a:r>
            <a:rPr lang="en-US" sz="3200" b="0" dirty="0">
              <a:latin typeface="Helvetica" panose="020B0604020202020204" pitchFamily="34" charset="0"/>
              <a:cs typeface="Helvetica" panose="020B0604020202020204" pitchFamily="34" charset="0"/>
            </a:rPr>
            <a:t>All direct mentions (posts and comments) under paid posts, includes all posts of KOL/Influencer, Online PR, Sponsored,…</a:t>
          </a:r>
        </a:p>
      </dgm:t>
    </dgm:pt>
    <dgm:pt modelId="{FC5A386B-8745-45B9-AF91-B24E99840AD8}" type="parTrans" cxnId="{A28089B9-610A-4DC8-B3D7-EB0EC618CC40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60D5E16F-BBCA-49FF-84BA-AE3750708E8A}" type="sibTrans" cxnId="{A28089B9-610A-4DC8-B3D7-EB0EC618CC40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8C706568-18B5-4CA4-976F-9457A1ABDFB3}">
      <dgm:prSet phldrT="[Text]" custT="1"/>
      <dgm:spPr/>
      <dgm:t>
        <a:bodyPr anchor="t"/>
        <a:lstStyle/>
        <a:p>
          <a:r>
            <a:rPr lang="en-US" sz="3200" b="1" dirty="0">
              <a:latin typeface="Helvetica" panose="020B0604020202020204" pitchFamily="34" charset="0"/>
              <a:cs typeface="Helvetica" panose="020B0604020202020204" pitchFamily="34" charset="0"/>
            </a:rPr>
            <a:t>OWNED:</a:t>
          </a:r>
        </a:p>
        <a:p>
          <a:r>
            <a:rPr lang="en-US" sz="3200" b="0" dirty="0">
              <a:latin typeface="Helvetica" panose="020B0604020202020204" pitchFamily="34" charset="0"/>
              <a:cs typeface="Helvetica" panose="020B0604020202020204" pitchFamily="34" charset="0"/>
            </a:rPr>
            <a:t>All mentions (posts and comments) from Nokia Mobile Facebook Page, except the sponsored posts.</a:t>
          </a:r>
        </a:p>
      </dgm:t>
    </dgm:pt>
    <dgm:pt modelId="{C0FC6763-28F6-4481-83A8-03C7554B3DE0}" type="parTrans" cxnId="{B2545B42-E89C-47F1-8CB5-64FD17CA021B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59D34C79-0BA3-4701-A8B2-C6522DC42FF3}" type="sibTrans" cxnId="{B2545B42-E89C-47F1-8CB5-64FD17CA021B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E52D11A-B498-4783-8DDF-6B42D6B27FB8}">
      <dgm:prSet phldrT="[Text]" custT="1"/>
      <dgm:spPr/>
      <dgm:t>
        <a:bodyPr anchor="t"/>
        <a:lstStyle/>
        <a:p>
          <a:r>
            <a:rPr lang="en-US" sz="3200" b="1">
              <a:latin typeface="Helvetica" panose="020B0604020202020204" pitchFamily="34" charset="0"/>
              <a:cs typeface="Helvetica" panose="020B0604020202020204" pitchFamily="34" charset="0"/>
            </a:rPr>
            <a:t>EARNED:</a:t>
          </a:r>
          <a:endParaRPr lang="en-US" sz="3200" b="1" dirty="0">
            <a:latin typeface="Helvetica" panose="020B0604020202020204" pitchFamily="34" charset="0"/>
            <a:cs typeface="Helvetica" panose="020B0604020202020204" pitchFamily="34" charset="0"/>
          </a:endParaRPr>
        </a:p>
        <a:p>
          <a:r>
            <a:rPr lang="en-US" sz="3200">
              <a:latin typeface="Helvetica" panose="020B0604020202020204" pitchFamily="34" charset="0"/>
              <a:cs typeface="Helvetica" panose="020B0604020202020204" pitchFamily="34" charset="0"/>
            </a:rPr>
            <a:t>The rest.</a:t>
          </a:r>
          <a:endParaRPr lang="en-US" sz="32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189AF76A-8A25-41AB-BB53-C22A22FE01AF}" type="parTrans" cxnId="{161CA6FE-81EC-48FF-910C-A78354C5E4BA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5C42555C-AAA4-4ED0-9FA5-10342BBE3D30}" type="sibTrans" cxnId="{161CA6FE-81EC-48FF-910C-A78354C5E4BA}">
      <dgm:prSet/>
      <dgm:spPr/>
      <dgm:t>
        <a:bodyPr/>
        <a:lstStyle/>
        <a:p>
          <a:endParaRPr lang="en-US" sz="3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A294A98-AC8C-44D5-BE50-C8050AD0BB25}" type="pres">
      <dgm:prSet presAssocID="{4EAA9002-BCC4-4B8C-9A8C-F9F14E12A669}" presName="Name0" presStyleCnt="0">
        <dgm:presLayoutVars>
          <dgm:dir/>
          <dgm:resizeHandles val="exact"/>
        </dgm:presLayoutVars>
      </dgm:prSet>
      <dgm:spPr/>
    </dgm:pt>
    <dgm:pt modelId="{AEF490C5-114B-4595-B465-868B7387C575}" type="pres">
      <dgm:prSet presAssocID="{E60E96B5-AD4B-4B40-8DBA-D78A7A281CCE}" presName="composite" presStyleCnt="0"/>
      <dgm:spPr/>
    </dgm:pt>
    <dgm:pt modelId="{726D3A5B-C101-4DC1-B1A2-CA05D510383E}" type="pres">
      <dgm:prSet presAssocID="{E60E96B5-AD4B-4B40-8DBA-D78A7A281CCE}" presName="bgChev" presStyleLbl="node1" presStyleIdx="0" presStyleCnt="3"/>
      <dgm:spPr/>
    </dgm:pt>
    <dgm:pt modelId="{928FED51-010C-4FA6-AF7C-A80B286AC592}" type="pres">
      <dgm:prSet presAssocID="{E60E96B5-AD4B-4B40-8DBA-D78A7A281CCE}" presName="txNode" presStyleLbl="fgAcc1" presStyleIdx="0" presStyleCnt="3" custScaleY="160622" custLinFactNeighborX="47" custLinFactNeighborY="42555">
        <dgm:presLayoutVars>
          <dgm:bulletEnabled val="1"/>
        </dgm:presLayoutVars>
      </dgm:prSet>
      <dgm:spPr/>
    </dgm:pt>
    <dgm:pt modelId="{019B5C54-4712-4AC6-A09E-9795A79ACFA1}" type="pres">
      <dgm:prSet presAssocID="{60D5E16F-BBCA-49FF-84BA-AE3750708E8A}" presName="compositeSpace" presStyleCnt="0"/>
      <dgm:spPr/>
    </dgm:pt>
    <dgm:pt modelId="{362EE09B-5711-4F81-8333-9486242F277B}" type="pres">
      <dgm:prSet presAssocID="{8C706568-18B5-4CA4-976F-9457A1ABDFB3}" presName="composite" presStyleCnt="0"/>
      <dgm:spPr/>
    </dgm:pt>
    <dgm:pt modelId="{4F1A5030-3A73-4FB4-8EDA-F3CEFC59EF5B}" type="pres">
      <dgm:prSet presAssocID="{8C706568-18B5-4CA4-976F-9457A1ABDFB3}" presName="bgChev" presStyleLbl="node1" presStyleIdx="1" presStyleCnt="3"/>
      <dgm:spPr/>
    </dgm:pt>
    <dgm:pt modelId="{836732CA-ECA5-47F1-B80E-11F1CEBE64E0}" type="pres">
      <dgm:prSet presAssocID="{8C706568-18B5-4CA4-976F-9457A1ABDFB3}" presName="txNode" presStyleLbl="fgAcc1" presStyleIdx="1" presStyleCnt="3" custScaleY="160622" custLinFactNeighborX="47" custLinFactNeighborY="42555">
        <dgm:presLayoutVars>
          <dgm:bulletEnabled val="1"/>
        </dgm:presLayoutVars>
      </dgm:prSet>
      <dgm:spPr/>
    </dgm:pt>
    <dgm:pt modelId="{5CCF0593-99BB-48A9-86B1-786090B34590}" type="pres">
      <dgm:prSet presAssocID="{59D34C79-0BA3-4701-A8B2-C6522DC42FF3}" presName="compositeSpace" presStyleCnt="0"/>
      <dgm:spPr/>
    </dgm:pt>
    <dgm:pt modelId="{2F67302E-7340-4C9E-96E4-C4BAB1E63439}" type="pres">
      <dgm:prSet presAssocID="{CE52D11A-B498-4783-8DDF-6B42D6B27FB8}" presName="composite" presStyleCnt="0"/>
      <dgm:spPr/>
    </dgm:pt>
    <dgm:pt modelId="{BC1B6E1D-05F8-4541-91A5-10CD8C4CE0F1}" type="pres">
      <dgm:prSet presAssocID="{CE52D11A-B498-4783-8DDF-6B42D6B27FB8}" presName="bgChev" presStyleLbl="node1" presStyleIdx="2" presStyleCnt="3"/>
      <dgm:spPr/>
    </dgm:pt>
    <dgm:pt modelId="{44771D08-C394-463C-9091-9B1B82341480}" type="pres">
      <dgm:prSet presAssocID="{CE52D11A-B498-4783-8DDF-6B42D6B27FB8}" presName="txNode" presStyleLbl="fgAcc1" presStyleIdx="2" presStyleCnt="3" custScaleY="160622" custLinFactNeighborX="47" custLinFactNeighborY="42555">
        <dgm:presLayoutVars>
          <dgm:bulletEnabled val="1"/>
        </dgm:presLayoutVars>
      </dgm:prSet>
      <dgm:spPr/>
    </dgm:pt>
  </dgm:ptLst>
  <dgm:cxnLst>
    <dgm:cxn modelId="{6CB87302-A94D-42BB-9558-394B405C82CD}" type="presOf" srcId="{8C706568-18B5-4CA4-976F-9457A1ABDFB3}" destId="{836732CA-ECA5-47F1-B80E-11F1CEBE64E0}" srcOrd="0" destOrd="0" presId="urn:microsoft.com/office/officeart/2005/8/layout/chevronAccent+Icon"/>
    <dgm:cxn modelId="{148F7627-06D3-4A78-AD02-CF1C7A318034}" type="presOf" srcId="{CE52D11A-B498-4783-8DDF-6B42D6B27FB8}" destId="{44771D08-C394-463C-9091-9B1B82341480}" srcOrd="0" destOrd="0" presId="urn:microsoft.com/office/officeart/2005/8/layout/chevronAccent+Icon"/>
    <dgm:cxn modelId="{B2545B42-E89C-47F1-8CB5-64FD17CA021B}" srcId="{4EAA9002-BCC4-4B8C-9A8C-F9F14E12A669}" destId="{8C706568-18B5-4CA4-976F-9457A1ABDFB3}" srcOrd="1" destOrd="0" parTransId="{C0FC6763-28F6-4481-83A8-03C7554B3DE0}" sibTransId="{59D34C79-0BA3-4701-A8B2-C6522DC42FF3}"/>
    <dgm:cxn modelId="{71102AB5-56DD-4BAD-8961-C48F6977F823}" type="presOf" srcId="{4EAA9002-BCC4-4B8C-9A8C-F9F14E12A669}" destId="{7A294A98-AC8C-44D5-BE50-C8050AD0BB25}" srcOrd="0" destOrd="0" presId="urn:microsoft.com/office/officeart/2005/8/layout/chevronAccent+Icon"/>
    <dgm:cxn modelId="{A28089B9-610A-4DC8-B3D7-EB0EC618CC40}" srcId="{4EAA9002-BCC4-4B8C-9A8C-F9F14E12A669}" destId="{E60E96B5-AD4B-4B40-8DBA-D78A7A281CCE}" srcOrd="0" destOrd="0" parTransId="{FC5A386B-8745-45B9-AF91-B24E99840AD8}" sibTransId="{60D5E16F-BBCA-49FF-84BA-AE3750708E8A}"/>
    <dgm:cxn modelId="{E18E9CCF-2CB9-4006-AC5A-A022EE8CED50}" type="presOf" srcId="{E60E96B5-AD4B-4B40-8DBA-D78A7A281CCE}" destId="{928FED51-010C-4FA6-AF7C-A80B286AC592}" srcOrd="0" destOrd="0" presId="urn:microsoft.com/office/officeart/2005/8/layout/chevronAccent+Icon"/>
    <dgm:cxn modelId="{161CA6FE-81EC-48FF-910C-A78354C5E4BA}" srcId="{4EAA9002-BCC4-4B8C-9A8C-F9F14E12A669}" destId="{CE52D11A-B498-4783-8DDF-6B42D6B27FB8}" srcOrd="2" destOrd="0" parTransId="{189AF76A-8A25-41AB-BB53-C22A22FE01AF}" sibTransId="{5C42555C-AAA4-4ED0-9FA5-10342BBE3D30}"/>
    <dgm:cxn modelId="{FAEECBF2-B81A-4B0B-81F5-807E31538110}" type="presParOf" srcId="{7A294A98-AC8C-44D5-BE50-C8050AD0BB25}" destId="{AEF490C5-114B-4595-B465-868B7387C575}" srcOrd="0" destOrd="0" presId="urn:microsoft.com/office/officeart/2005/8/layout/chevronAccent+Icon"/>
    <dgm:cxn modelId="{1E5844C6-8275-4962-BFD1-EEE0A3FDDE72}" type="presParOf" srcId="{AEF490C5-114B-4595-B465-868B7387C575}" destId="{726D3A5B-C101-4DC1-B1A2-CA05D510383E}" srcOrd="0" destOrd="0" presId="urn:microsoft.com/office/officeart/2005/8/layout/chevronAccent+Icon"/>
    <dgm:cxn modelId="{D0D196F3-A693-4D9E-B101-43BA38AEB3DA}" type="presParOf" srcId="{AEF490C5-114B-4595-B465-868B7387C575}" destId="{928FED51-010C-4FA6-AF7C-A80B286AC592}" srcOrd="1" destOrd="0" presId="urn:microsoft.com/office/officeart/2005/8/layout/chevronAccent+Icon"/>
    <dgm:cxn modelId="{30DFE8E0-60F2-4038-AE86-0181653DC13F}" type="presParOf" srcId="{7A294A98-AC8C-44D5-BE50-C8050AD0BB25}" destId="{019B5C54-4712-4AC6-A09E-9795A79ACFA1}" srcOrd="1" destOrd="0" presId="urn:microsoft.com/office/officeart/2005/8/layout/chevronAccent+Icon"/>
    <dgm:cxn modelId="{EE24B9C5-7ED0-4271-852D-620BCF7250E8}" type="presParOf" srcId="{7A294A98-AC8C-44D5-BE50-C8050AD0BB25}" destId="{362EE09B-5711-4F81-8333-9486242F277B}" srcOrd="2" destOrd="0" presId="urn:microsoft.com/office/officeart/2005/8/layout/chevronAccent+Icon"/>
    <dgm:cxn modelId="{FF300643-8E5F-48CC-BB82-FB07EABC293F}" type="presParOf" srcId="{362EE09B-5711-4F81-8333-9486242F277B}" destId="{4F1A5030-3A73-4FB4-8EDA-F3CEFC59EF5B}" srcOrd="0" destOrd="0" presId="urn:microsoft.com/office/officeart/2005/8/layout/chevronAccent+Icon"/>
    <dgm:cxn modelId="{4F400609-BEF0-4D43-A244-CDA19544B048}" type="presParOf" srcId="{362EE09B-5711-4F81-8333-9486242F277B}" destId="{836732CA-ECA5-47F1-B80E-11F1CEBE64E0}" srcOrd="1" destOrd="0" presId="urn:microsoft.com/office/officeart/2005/8/layout/chevronAccent+Icon"/>
    <dgm:cxn modelId="{B54229E2-9D48-4B90-ABD1-69D0D8378083}" type="presParOf" srcId="{7A294A98-AC8C-44D5-BE50-C8050AD0BB25}" destId="{5CCF0593-99BB-48A9-86B1-786090B34590}" srcOrd="3" destOrd="0" presId="urn:microsoft.com/office/officeart/2005/8/layout/chevronAccent+Icon"/>
    <dgm:cxn modelId="{FFF2809A-1473-4948-A667-D3DCE86B588E}" type="presParOf" srcId="{7A294A98-AC8C-44D5-BE50-C8050AD0BB25}" destId="{2F67302E-7340-4C9E-96E4-C4BAB1E63439}" srcOrd="4" destOrd="0" presId="urn:microsoft.com/office/officeart/2005/8/layout/chevronAccent+Icon"/>
    <dgm:cxn modelId="{88EACEE8-DFE8-4854-9014-B74576EEF803}" type="presParOf" srcId="{2F67302E-7340-4C9E-96E4-C4BAB1E63439}" destId="{BC1B6E1D-05F8-4541-91A5-10CD8C4CE0F1}" srcOrd="0" destOrd="0" presId="urn:microsoft.com/office/officeart/2005/8/layout/chevronAccent+Icon"/>
    <dgm:cxn modelId="{0951A038-3024-4087-81F8-F678D7BC85C3}" type="presParOf" srcId="{2F67302E-7340-4C9E-96E4-C4BAB1E63439}" destId="{44771D08-C394-463C-9091-9B1B8234148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D3A5B-C101-4DC1-B1A2-CA05D510383E}">
      <dsp:nvSpPr>
        <dsp:cNvPr id="0" name=""/>
        <dsp:cNvSpPr/>
      </dsp:nvSpPr>
      <dsp:spPr>
        <a:xfrm>
          <a:off x="2408" y="3666593"/>
          <a:ext cx="6052065" cy="2336097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FED51-010C-4FA6-AF7C-A80B286AC592}">
      <dsp:nvSpPr>
        <dsp:cNvPr id="0" name=""/>
        <dsp:cNvSpPr/>
      </dsp:nvSpPr>
      <dsp:spPr>
        <a:xfrm>
          <a:off x="1618694" y="4536649"/>
          <a:ext cx="5110633" cy="375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Helvetica" panose="020B0604020202020204" pitchFamily="34" charset="0"/>
              <a:cs typeface="Helvetica" panose="020B0604020202020204" pitchFamily="34" charset="0"/>
            </a:rPr>
            <a:t>PI 1: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Helvetica" panose="020B0604020202020204" pitchFamily="34" charset="0"/>
              <a:cs typeface="Helvetica" panose="020B0604020202020204" pitchFamily="34" charset="0"/>
            </a:rPr>
            <a:t>The number of people interested in the product, showing interest, intending to buy the product</a:t>
          </a:r>
          <a:endParaRPr lang="en-US" sz="32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1728595" y="4646550"/>
        <a:ext cx="4890831" cy="3532484"/>
      </dsp:txXfrm>
    </dsp:sp>
    <dsp:sp modelId="{4F1A5030-3A73-4FB4-8EDA-F3CEFC59EF5B}">
      <dsp:nvSpPr>
        <dsp:cNvPr id="0" name=""/>
        <dsp:cNvSpPr/>
      </dsp:nvSpPr>
      <dsp:spPr>
        <a:xfrm>
          <a:off x="6915212" y="3666593"/>
          <a:ext cx="6052065" cy="2336097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732CA-ECA5-47F1-B80E-11F1CEBE64E0}">
      <dsp:nvSpPr>
        <dsp:cNvPr id="0" name=""/>
        <dsp:cNvSpPr/>
      </dsp:nvSpPr>
      <dsp:spPr>
        <a:xfrm>
          <a:off x="8531498" y="4536649"/>
          <a:ext cx="5110633" cy="375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Helvetica" panose="020B0604020202020204" pitchFamily="34" charset="0"/>
              <a:cs typeface="Helvetica" panose="020B0604020202020204" pitchFamily="34" charset="0"/>
            </a:rPr>
            <a:t>PI 2: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Helvetica" panose="020B0604020202020204" pitchFamily="34" charset="0"/>
              <a:cs typeface="Helvetica" panose="020B0604020202020204" pitchFamily="34" charset="0"/>
            </a:rPr>
            <a:t>The number of people asking about the product, want to find out information about the product, want to buy products</a:t>
          </a:r>
          <a:endParaRPr lang="en-US" sz="32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8641399" y="4646550"/>
        <a:ext cx="4890831" cy="3532484"/>
      </dsp:txXfrm>
    </dsp:sp>
    <dsp:sp modelId="{BC1B6E1D-05F8-4541-91A5-10CD8C4CE0F1}">
      <dsp:nvSpPr>
        <dsp:cNvPr id="0" name=""/>
        <dsp:cNvSpPr/>
      </dsp:nvSpPr>
      <dsp:spPr>
        <a:xfrm>
          <a:off x="13828016" y="3666593"/>
          <a:ext cx="6052065" cy="2336097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1D08-C394-463C-9091-9B1B82341480}">
      <dsp:nvSpPr>
        <dsp:cNvPr id="0" name=""/>
        <dsp:cNvSpPr/>
      </dsp:nvSpPr>
      <dsp:spPr>
        <a:xfrm>
          <a:off x="15444302" y="4536649"/>
          <a:ext cx="5110633" cy="375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Helvetica" panose="020B0604020202020204" pitchFamily="34" charset="0"/>
              <a:cs typeface="Helvetica" panose="020B0604020202020204" pitchFamily="34" charset="0"/>
            </a:rPr>
            <a:t>PI 3: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Helvetica" panose="020B0604020202020204" pitchFamily="34" charset="0"/>
              <a:cs typeface="Helvetica" panose="020B0604020202020204" pitchFamily="34" charset="0"/>
            </a:rPr>
            <a:t>The number of people definitely buy the product</a:t>
          </a:r>
          <a:endParaRPr lang="en-US" sz="32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15554203" y="4646550"/>
        <a:ext cx="4890831" cy="353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D3A5B-C101-4DC1-B1A2-CA05D510383E}">
      <dsp:nvSpPr>
        <dsp:cNvPr id="0" name=""/>
        <dsp:cNvSpPr/>
      </dsp:nvSpPr>
      <dsp:spPr>
        <a:xfrm>
          <a:off x="2408" y="3014546"/>
          <a:ext cx="6052065" cy="2336097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FED51-010C-4FA6-AF7C-A80B286AC592}">
      <dsp:nvSpPr>
        <dsp:cNvPr id="0" name=""/>
        <dsp:cNvSpPr/>
      </dsp:nvSpPr>
      <dsp:spPr>
        <a:xfrm>
          <a:off x="1618694" y="3884602"/>
          <a:ext cx="5110633" cy="375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Helvetica" panose="020B0604020202020204" pitchFamily="34" charset="0"/>
              <a:cs typeface="Helvetica" panose="020B0604020202020204" pitchFamily="34" charset="0"/>
            </a:rPr>
            <a:t>PAID: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latin typeface="Helvetica" panose="020B0604020202020204" pitchFamily="34" charset="0"/>
              <a:cs typeface="Helvetica" panose="020B0604020202020204" pitchFamily="34" charset="0"/>
            </a:rPr>
            <a:t>All direct mentions (posts and comments) under paid posts, includes all posts of KOL/Influencer, Online PR, Sponsored,…</a:t>
          </a:r>
        </a:p>
      </dsp:txBody>
      <dsp:txXfrm>
        <a:off x="1728595" y="3994503"/>
        <a:ext cx="4890831" cy="3532484"/>
      </dsp:txXfrm>
    </dsp:sp>
    <dsp:sp modelId="{4F1A5030-3A73-4FB4-8EDA-F3CEFC59EF5B}">
      <dsp:nvSpPr>
        <dsp:cNvPr id="0" name=""/>
        <dsp:cNvSpPr/>
      </dsp:nvSpPr>
      <dsp:spPr>
        <a:xfrm>
          <a:off x="6915212" y="3014546"/>
          <a:ext cx="6052065" cy="2336097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732CA-ECA5-47F1-B80E-11F1CEBE64E0}">
      <dsp:nvSpPr>
        <dsp:cNvPr id="0" name=""/>
        <dsp:cNvSpPr/>
      </dsp:nvSpPr>
      <dsp:spPr>
        <a:xfrm>
          <a:off x="8531498" y="3884602"/>
          <a:ext cx="5110633" cy="375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Helvetica" panose="020B0604020202020204" pitchFamily="34" charset="0"/>
              <a:cs typeface="Helvetica" panose="020B0604020202020204" pitchFamily="34" charset="0"/>
            </a:rPr>
            <a:t>OWNED: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latin typeface="Helvetica" panose="020B0604020202020204" pitchFamily="34" charset="0"/>
              <a:cs typeface="Helvetica" panose="020B0604020202020204" pitchFamily="34" charset="0"/>
            </a:rPr>
            <a:t>All mentions (posts and comments) from Nokia Mobile Facebook Page, except the sponsored posts.</a:t>
          </a:r>
        </a:p>
      </dsp:txBody>
      <dsp:txXfrm>
        <a:off x="8641399" y="3994503"/>
        <a:ext cx="4890831" cy="3532484"/>
      </dsp:txXfrm>
    </dsp:sp>
    <dsp:sp modelId="{BC1B6E1D-05F8-4541-91A5-10CD8C4CE0F1}">
      <dsp:nvSpPr>
        <dsp:cNvPr id="0" name=""/>
        <dsp:cNvSpPr/>
      </dsp:nvSpPr>
      <dsp:spPr>
        <a:xfrm>
          <a:off x="13828016" y="3014546"/>
          <a:ext cx="6052065" cy="2336097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1D08-C394-463C-9091-9B1B82341480}">
      <dsp:nvSpPr>
        <dsp:cNvPr id="0" name=""/>
        <dsp:cNvSpPr/>
      </dsp:nvSpPr>
      <dsp:spPr>
        <a:xfrm>
          <a:off x="15444302" y="3884602"/>
          <a:ext cx="5110633" cy="3752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latin typeface="Helvetica" panose="020B0604020202020204" pitchFamily="34" charset="0"/>
              <a:cs typeface="Helvetica" panose="020B0604020202020204" pitchFamily="34" charset="0"/>
            </a:rPr>
            <a:t>EARNED:</a:t>
          </a:r>
          <a:endParaRPr lang="en-US" sz="3200" b="1" kern="1200" dirty="0">
            <a:latin typeface="Helvetica" panose="020B0604020202020204" pitchFamily="34" charset="0"/>
            <a:cs typeface="Helvetica" panose="020B060402020202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Helvetica" panose="020B0604020202020204" pitchFamily="34" charset="0"/>
              <a:cs typeface="Helvetica" panose="020B0604020202020204" pitchFamily="34" charset="0"/>
            </a:rPr>
            <a:t>The rest.</a:t>
          </a:r>
          <a:endParaRPr lang="en-US" sz="32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15554203" y="3994503"/>
        <a:ext cx="4890831" cy="3532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0.41531</cdr:x>
      <cdr:y>0.37925</cdr:y>
    </cdr:from>
    <cdr:to>
      <cdr:x>0.63825</cdr:x>
      <cdr:y>0.74034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22264" y="1562384"/>
          <a:ext cx="1300281" cy="148758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50800" tIns="50800" rIns="50800" bIns="50800" numCol="1" spcCol="38100" rtlCol="0" anchor="ctr">
          <a:spAutoFit/>
        </a:bodyPr>
        <a:lstStyle xmlns:a="http://schemas.openxmlformats.org/drawingml/2006/main"/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lang="en-US" sz="3000" b="1" dirty="0">
              <a:solidFill>
                <a:schemeClr val="accent2"/>
              </a:solidFill>
              <a:sym typeface="Helvetica Light"/>
            </a:rPr>
            <a:t>Index</a:t>
          </a:r>
        </a:p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lang="en-US" sz="3000" b="1" dirty="0">
              <a:solidFill>
                <a:schemeClr val="accent2"/>
              </a:solidFill>
              <a:sym typeface="Helvetica Light"/>
            </a:rPr>
            <a:t>0.43</a:t>
          </a:r>
          <a:endParaRPr kumimoji="0" lang="en-US" sz="3000" b="1" i="0" u="none" strike="noStrike" cap="none" spc="0" normalizeH="0" baseline="0" dirty="0">
            <a:ln>
              <a:noFill/>
            </a:ln>
            <a:solidFill>
              <a:schemeClr val="accent2"/>
            </a:solidFill>
            <a:effectLst/>
            <a:uFillTx/>
            <a:sym typeface="Helvetica Light"/>
          </a:endParaRPr>
        </a:p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endParaRPr kumimoji="0" lang="en-US" sz="30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0.41531</cdr:x>
      <cdr:y>0.3716</cdr:y>
    </cdr:from>
    <cdr:to>
      <cdr:x>0.63749</cdr:x>
      <cdr:y>0.73269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22264" y="1530868"/>
          <a:ext cx="1295820" cy="148758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50800" tIns="50800" rIns="50800" bIns="50800" numCol="1" spcCol="38100" rtlCol="0" anchor="ctr">
          <a:spAutoFit/>
        </a:bodyPr>
        <a:lstStyle xmlns:a="http://schemas.openxmlformats.org/drawingml/2006/main"/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30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Helvetica Light"/>
            </a:rPr>
            <a:t>Index</a:t>
          </a:r>
        </a:p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30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Helvetica Light"/>
            </a:rPr>
            <a:t>0.12</a:t>
          </a:r>
        </a:p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endParaRPr kumimoji="0" lang="en-US" sz="30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0.40625</cdr:x>
      <cdr:y>0.38057</cdr:y>
    </cdr:from>
    <cdr:to>
      <cdr:x>0.63828</cdr:x>
      <cdr:y>0.6296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69394" y="1567841"/>
          <a:ext cx="1353326" cy="102592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50800" tIns="50800" rIns="50800" bIns="50800" numCol="1" spcCol="38100" rtlCol="0" anchor="ctr">
          <a:spAutoFit/>
        </a:bodyPr>
        <a:lstStyle xmlns:a="http://schemas.openxmlformats.org/drawingml/2006/main"/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lang="en-US" sz="3000" b="1" dirty="0">
              <a:solidFill>
                <a:schemeClr val="accent2"/>
              </a:solidFill>
              <a:sym typeface="Helvetica Light"/>
            </a:rPr>
            <a:t>Index</a:t>
          </a:r>
        </a:p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lang="en-US" sz="3000" b="1" dirty="0">
              <a:solidFill>
                <a:schemeClr val="accent2"/>
              </a:solidFill>
              <a:sym typeface="Helvetica Light"/>
            </a:rPr>
            <a:t>0.4</a:t>
          </a:r>
          <a:endParaRPr kumimoji="0" lang="en-US" sz="3000" b="1" i="0" u="none" strike="noStrike" cap="none" spc="0" normalizeH="0" baseline="0" dirty="0">
            <a:ln>
              <a:noFill/>
            </a:ln>
            <a:solidFill>
              <a:schemeClr val="accent2"/>
            </a:solidFill>
            <a:effectLst/>
            <a:uFillTx/>
            <a:sym typeface="Helvetica Light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0.40034</cdr:x>
      <cdr:y>0.3788</cdr:y>
    </cdr:from>
    <cdr:to>
      <cdr:x>0.63237</cdr:x>
      <cdr:y>0.62783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34914" y="1560559"/>
          <a:ext cx="1353287" cy="102592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50800" tIns="50800" rIns="50800" bIns="50800" numCol="1" spcCol="38100" rtlCol="0" anchor="ctr">
          <a:spAutoFit/>
        </a:bodyPr>
        <a:lstStyle xmlns:a="http://schemas.openxmlformats.org/drawingml/2006/main"/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lang="en-US" sz="3000" b="1" dirty="0">
              <a:solidFill>
                <a:schemeClr val="accent2"/>
              </a:solidFill>
              <a:sym typeface="Helvetica Light"/>
            </a:rPr>
            <a:t>Index</a:t>
          </a:r>
        </a:p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lang="en-US" sz="3000" b="1" dirty="0">
              <a:solidFill>
                <a:schemeClr val="accent2"/>
              </a:solidFill>
              <a:sym typeface="Helvetica Light"/>
            </a:rPr>
            <a:t>-0-09</a:t>
          </a:r>
          <a:endParaRPr kumimoji="0" lang="en-US" sz="3000" b="1" i="0" u="none" strike="noStrike" cap="none" spc="0" normalizeH="0" baseline="0" dirty="0">
            <a:ln>
              <a:noFill/>
            </a:ln>
            <a:solidFill>
              <a:schemeClr val="accent2"/>
            </a:solidFill>
            <a:effectLst/>
            <a:uFillTx/>
            <a:sym typeface="Helvetica Light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0.07172</cdr:x>
      <cdr:y>0.51283</cdr:y>
    </cdr:from>
    <cdr:to>
      <cdr:x>0.16513</cdr:x>
      <cdr:y>0.67479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565970" y="3621813"/>
          <a:ext cx="2039635" cy="11438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50800" tIns="50800" rIns="50800" bIns="50800" numCol="1" spcCol="38100" rtlCol="0" anchor="ctr">
          <a:spAutoFit/>
        </a:bodyPr>
        <a:lstStyle xmlns:a="http://schemas.openxmlformats.org/drawingml/2006/main"/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endParaRPr kumimoji="0" lang="en-US" sz="50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endParaRPr>
        </a:p>
      </cdr:txBody>
    </cdr:sp>
  </cdr:relSizeAnchor>
  <cdr:relSizeAnchor xmlns:cdr="http://schemas.openxmlformats.org/drawingml/2006/chartDrawing">
    <cdr:from>
      <cdr:x>0.18042</cdr:x>
      <cdr:y>0.00611</cdr:y>
    </cdr:from>
    <cdr:to>
      <cdr:x>0.26837</cdr:x>
      <cdr:y>0.28756</cdr:y>
    </cdr:to>
    <cdr:sp macro="" textlink="">
      <cdr:nvSpPr>
        <cdr:cNvPr id="6" name="Line Callout 2 (No Border) 5"/>
        <cdr:cNvSpPr/>
      </cdr:nvSpPr>
      <cdr:spPr>
        <a:xfrm xmlns:a="http://schemas.openxmlformats.org/drawingml/2006/main">
          <a:off x="3939535" y="43117"/>
          <a:ext cx="1920240" cy="1987768"/>
        </a:xfrm>
        <a:prstGeom xmlns:a="http://schemas.openxmlformats.org/drawingml/2006/main" prst="callout2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extLst xmlns:a="http://schemas.openxmlformats.org/drawingml/2006/main">
          <a:ext uri="{C572A759-6A51-4108-AA02-DFA0A04FC94B}">
            <ma14:wrappingTextBoxFlag xmlns="" xmlns:ma14="http://schemas.microsoft.com/office/mac/drawingml/2011/main" val="1"/>
          </a:ext>
        </a:extLst>
      </cdr:spPr>
      <cdr:txBody>
        <a:bodyPr xmlns:a="http://schemas.openxmlformats.org/drawingml/2006/main" vertOverflow="clip" wrap="square" lIns="50800" tIns="50800" rIns="50800" bIns="50800" numCol="1" anchor="t">
          <a:spAutoFit/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0.33076</cdr:x>
      <cdr:y>0.59821</cdr:y>
    </cdr:from>
    <cdr:to>
      <cdr:x>0.36945</cdr:x>
      <cdr:y>0.72169</cdr:y>
    </cdr:to>
    <cdr:sp macro="" textlink="">
      <cdr:nvSpPr>
        <cdr:cNvPr id="13" name="TextBox 24"/>
        <cdr:cNvSpPr txBox="1"/>
      </cdr:nvSpPr>
      <cdr:spPr>
        <a:xfrm xmlns:a="http://schemas.openxmlformats.org/drawingml/2006/main">
          <a:off x="7222094" y="4224788"/>
          <a:ext cx="844789" cy="87206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square" lIns="50800" tIns="50800" rIns="50800" bIns="50800" numCol="1" spcCol="38100" rtlCol="0" anchor="ctr">
          <a:spAutoFit/>
        </a:bodyPr>
        <a:lstStyle xmlns:a="http://schemas.openxmlformats.org/drawingml/2006/main">
          <a:defPPr marL="0" marR="0" indent="0" algn="l" defTabSz="914377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9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1pPr>
          <a:lvl2pPr marL="0" marR="0" indent="228594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2pPr>
          <a:lvl3pPr marL="0" marR="0" indent="457189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3pPr>
          <a:lvl4pPr marL="0" marR="0" indent="685783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4pPr>
          <a:lvl5pPr marL="0" marR="0" indent="914377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5pPr>
          <a:lvl6pPr marL="0" marR="0" indent="1142971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6pPr>
          <a:lvl7pPr marL="0" marR="0" indent="1371566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7pPr>
          <a:lvl8pPr marL="0" marR="0" indent="1600160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8pPr>
          <a:lvl9pPr marL="0" marR="0" indent="1828754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9pPr>
        </a:lstStyle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5000" b="0" i="0" u="none" strike="noStrike" cap="none" spc="0" normalizeH="0" baseline="0" dirty="0">
              <a:ln>
                <a:noFill/>
              </a:ln>
              <a:solidFill>
                <a:srgbClr val="24BB69"/>
              </a:solidFill>
              <a:effectLst/>
              <a:uFillTx/>
              <a:latin typeface="+mn-lt"/>
              <a:ea typeface="+mn-ea"/>
              <a:cs typeface="+mn-cs"/>
              <a:sym typeface="Helvetica Light"/>
            </a:rPr>
            <a:t>3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0.69032</cdr:x>
      <cdr:y>0.00447</cdr:y>
    </cdr:from>
    <cdr:to>
      <cdr:x>0.93912</cdr:x>
      <cdr:y>0.08641</cdr:y>
    </cdr:to>
    <cdr:sp macro="" textlink="">
      <cdr:nvSpPr>
        <cdr:cNvPr id="2" name="TextBox 13"/>
        <cdr:cNvSpPr txBox="1"/>
      </cdr:nvSpPr>
      <cdr:spPr>
        <a:xfrm xmlns:a="http://schemas.openxmlformats.org/drawingml/2006/main">
          <a:off x="5956521" y="24923"/>
          <a:ext cx="2146805" cy="45653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square" lIns="50800" tIns="50800" rIns="50800" bIns="50800" numCol="1" spcCol="38100" rtlCol="0" anchor="ctr">
          <a:spAutoFit/>
        </a:bodyPr>
        <a:lstStyle xmlns:a="http://schemas.openxmlformats.org/drawingml/2006/main">
          <a:defPPr marL="0" marR="0" indent="0" algn="l" defTabSz="914377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9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1pPr>
          <a:lvl2pPr marL="0" marR="0" indent="228594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2pPr>
          <a:lvl3pPr marL="0" marR="0" indent="457189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3pPr>
          <a:lvl4pPr marL="0" marR="0" indent="685783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4pPr>
          <a:lvl5pPr marL="0" marR="0" indent="914377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5pPr>
          <a:lvl6pPr marL="0" marR="0" indent="1142971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6pPr>
          <a:lvl7pPr marL="0" marR="0" indent="1371566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7pPr>
          <a:lvl8pPr marL="0" marR="0" indent="1600160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8pPr>
          <a:lvl9pPr marL="0" marR="0" indent="1828754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9pPr>
        </a:lstStyle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23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rPr>
            <a:t>Volume = 1322</a:t>
          </a:r>
        </a:p>
      </cdr:txBody>
    </cdr:sp>
  </cdr:relSizeAnchor>
  <cdr:relSizeAnchor xmlns:cdr="http://schemas.openxmlformats.org/drawingml/2006/chartDrawing">
    <cdr:from>
      <cdr:x>0.39273</cdr:x>
      <cdr:y>0.00447</cdr:y>
    </cdr:from>
    <cdr:to>
      <cdr:x>0.64153</cdr:x>
      <cdr:y>0.08641</cdr:y>
    </cdr:to>
    <cdr:sp macro="" textlink="">
      <cdr:nvSpPr>
        <cdr:cNvPr id="3" name="TextBox 13"/>
        <cdr:cNvSpPr txBox="1"/>
      </cdr:nvSpPr>
      <cdr:spPr>
        <a:xfrm xmlns:a="http://schemas.openxmlformats.org/drawingml/2006/main">
          <a:off x="3388725" y="24923"/>
          <a:ext cx="2146804" cy="45653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square" lIns="50800" tIns="50800" rIns="50800" bIns="50800" numCol="1" spcCol="38100" rtlCol="0" anchor="ctr">
          <a:spAutoFit/>
        </a:bodyPr>
        <a:lstStyle xmlns:a="http://schemas.openxmlformats.org/drawingml/2006/main">
          <a:defPPr marL="0" marR="0" indent="0" algn="l" defTabSz="914377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9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1pPr>
          <a:lvl2pPr marL="0" marR="0" indent="228594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2pPr>
          <a:lvl3pPr marL="0" marR="0" indent="457189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3pPr>
          <a:lvl4pPr marL="0" marR="0" indent="685783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4pPr>
          <a:lvl5pPr marL="0" marR="0" indent="914377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5pPr>
          <a:lvl6pPr marL="0" marR="0" indent="1142971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6pPr>
          <a:lvl7pPr marL="0" marR="0" indent="1371566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7pPr>
          <a:lvl8pPr marL="0" marR="0" indent="1600160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8pPr>
          <a:lvl9pPr marL="0" marR="0" indent="1828754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9pPr>
        </a:lstStyle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23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rPr>
            <a:t>Volume = </a:t>
          </a:r>
          <a:r>
            <a:rPr lang="en-US" sz="2300" b="1" dirty="0"/>
            <a:t>711</a:t>
          </a:r>
          <a:endParaRPr kumimoji="0" lang="en-US" sz="2300" b="1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endParaRPr>
        </a:p>
      </cdr:txBody>
    </cdr:sp>
  </cdr:relSizeAnchor>
  <cdr:relSizeAnchor xmlns:cdr="http://schemas.openxmlformats.org/drawingml/2006/chartDrawing">
    <cdr:from>
      <cdr:x>0.08896</cdr:x>
      <cdr:y>0</cdr:y>
    </cdr:from>
    <cdr:to>
      <cdr:x>0.33776</cdr:x>
      <cdr:y>0.14546</cdr:y>
    </cdr:to>
    <cdr:sp macro="" textlink="">
      <cdr:nvSpPr>
        <cdr:cNvPr id="4" name="TextBox 13"/>
        <cdr:cNvSpPr txBox="1"/>
      </cdr:nvSpPr>
      <cdr:spPr>
        <a:xfrm xmlns:a="http://schemas.openxmlformats.org/drawingml/2006/main">
          <a:off x="767604" y="0"/>
          <a:ext cx="2146804" cy="8104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square" lIns="50800" tIns="50800" rIns="50800" bIns="50800" numCol="1" spcCol="38100" rtlCol="0" anchor="ctr">
          <a:spAutoFit/>
        </a:bodyPr>
        <a:lstStyle xmlns:a="http://schemas.openxmlformats.org/drawingml/2006/main">
          <a:defPPr marL="0" marR="0" indent="0" algn="l" defTabSz="914377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9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1pPr>
          <a:lvl2pPr marL="0" marR="0" indent="228594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2pPr>
          <a:lvl3pPr marL="0" marR="0" indent="457189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3pPr>
          <a:lvl4pPr marL="0" marR="0" indent="685783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4pPr>
          <a:lvl5pPr marL="0" marR="0" indent="914377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5pPr>
          <a:lvl6pPr marL="0" marR="0" indent="1142971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6pPr>
          <a:lvl7pPr marL="0" marR="0" indent="1371566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7pPr>
          <a:lvl8pPr marL="0" marR="0" indent="1600160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8pPr>
          <a:lvl9pPr marL="0" marR="0" indent="1828754" algn="ctr" defTabSz="825481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5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defRPr>
          </a:lvl9pPr>
        </a:lstStyle>
        <a:p xmlns:a="http://schemas.openxmlformats.org/drawingml/2006/main">
          <a:pPr marL="0" marR="0" indent="0" algn="ctr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23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rPr>
            <a:t>Volume =</a:t>
          </a:r>
          <a:r>
            <a:rPr kumimoji="0" lang="en-US" sz="2300" b="1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rPr>
            <a:t> 448	</a:t>
          </a:r>
          <a:endParaRPr kumimoji="0" lang="en-US" sz="2300" b="1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0.16797</cdr:x>
      <cdr:y>1.62985E-7</cdr:y>
    </cdr:from>
    <cdr:to>
      <cdr:x>0.23776</cdr:x>
      <cdr:y>0.14631</cdr:y>
    </cdr:to>
    <cdr:sp macro="" textlink="">
      <cdr:nvSpPr>
        <cdr:cNvPr id="2" name="Rounded Rectangular Callout 1"/>
        <cdr:cNvSpPr/>
      </cdr:nvSpPr>
      <cdr:spPr bwMode="auto">
        <a:xfrm xmlns:a="http://schemas.openxmlformats.org/drawingml/2006/main">
          <a:off x="2164896" y="1"/>
          <a:ext cx="899475" cy="897718"/>
        </a:xfrm>
        <a:prstGeom xmlns:a="http://schemas.openxmlformats.org/drawingml/2006/main" prst="wedgeRoundRectCallout">
          <a:avLst>
            <a:gd name="adj1" fmla="val -106111"/>
            <a:gd name="adj2" fmla="val -14176"/>
            <a:gd name="adj3" fmla="val 16667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rgbClr val="C00000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endParaRPr>
        </a:p>
      </cdr:txBody>
    </cdr:sp>
  </cdr:relSizeAnchor>
  <cdr:relSizeAnchor xmlns:cdr="http://schemas.openxmlformats.org/drawingml/2006/chartDrawing">
    <cdr:from>
      <cdr:x>0.09821</cdr:x>
      <cdr:y>0.03051</cdr:y>
    </cdr:from>
    <cdr:to>
      <cdr:x>0.14675</cdr:x>
      <cdr:y>0.12463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265814" y="187193"/>
          <a:ext cx="625616" cy="5774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>
              <a:solidFill>
                <a:srgbClr val="3684D7"/>
              </a:solidFill>
            </a:rPr>
            <a:t>1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0.61609</cdr:x>
      <cdr:y>0</cdr:y>
    </cdr:from>
    <cdr:to>
      <cdr:x>0.67849</cdr:x>
      <cdr:y>0.17463</cdr:y>
    </cdr:to>
    <cdr:sp macro="" textlink="">
      <cdr:nvSpPr>
        <cdr:cNvPr id="2" name="Rounded Rectangular Callout 1"/>
        <cdr:cNvSpPr/>
      </cdr:nvSpPr>
      <cdr:spPr bwMode="auto">
        <a:xfrm xmlns:a="http://schemas.openxmlformats.org/drawingml/2006/main">
          <a:off x="7940636" y="0"/>
          <a:ext cx="804166" cy="1071467"/>
        </a:xfrm>
        <a:prstGeom xmlns:a="http://schemas.openxmlformats.org/drawingml/2006/main" prst="wedgeRoundRectCallout">
          <a:avLst>
            <a:gd name="adj1" fmla="val 83484"/>
            <a:gd name="adj2" fmla="val -19673"/>
            <a:gd name="adj3" fmla="val 16667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rgbClr val="C00000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endParaRPr>
        </a:p>
      </cdr:txBody>
    </cdr:sp>
  </cdr:relSizeAnchor>
  <cdr:relSizeAnchor xmlns:cdr="http://schemas.openxmlformats.org/drawingml/2006/chartDrawing">
    <cdr:from>
      <cdr:x>0.7396</cdr:x>
      <cdr:y>0</cdr:y>
    </cdr:from>
    <cdr:to>
      <cdr:x>0.7726</cdr:x>
      <cdr:y>0.0821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532440" y="0"/>
          <a:ext cx="425290" cy="5036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>
              <a:solidFill>
                <a:srgbClr val="8BDBAF"/>
              </a:solidFill>
            </a:rPr>
            <a:t>1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D8541-33FE-4BD2-9D36-77C54768C5B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545F-444A-4983-B463-7CD31DEC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5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0" name="Shape 8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189" latinLnBrk="0">
      <a:lnSpc>
        <a:spcPct val="117999"/>
      </a:lnSpc>
      <a:defRPr sz="2100">
        <a:latin typeface="Calibri"/>
        <a:ea typeface="Calibri"/>
        <a:cs typeface="Calibri"/>
        <a:sym typeface="Helvetica Neue"/>
      </a:defRPr>
    </a:lvl1pPr>
    <a:lvl2pPr indent="22859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89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83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77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71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66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60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5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kiamobileVN/photos/a.1865536900423539/2372579726385918/?type=3&amp;theat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6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4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60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US" sz="2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9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60505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defTabSz="457189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592339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47355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5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3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7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24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75878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7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72151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189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 c Dung phân Lucia nhận xét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59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19077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6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5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4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49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6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58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68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600" baseline="0" dirty="0"/>
          </a:p>
        </p:txBody>
      </p:sp>
    </p:spTree>
    <p:extLst>
      <p:ext uri="{BB962C8B-B14F-4D97-AF65-F5344CB8AC3E}">
        <p14:creationId xmlns:p14="http://schemas.microsoft.com/office/powerpoint/2010/main" val="2631873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1. </a:t>
            </a:r>
            <a:r>
              <a:rPr lang="en-US" baseline="0" dirty="0" err="1"/>
              <a:t>Xem</a:t>
            </a:r>
            <a:r>
              <a:rPr lang="en-US" baseline="0" dirty="0"/>
              <a:t> </a:t>
            </a:r>
            <a:r>
              <a:rPr lang="en-US" baseline="0" dirty="0" err="1"/>
              <a:t>thử</a:t>
            </a:r>
            <a:r>
              <a:rPr lang="en-US" baseline="0" dirty="0"/>
              <a:t> </a:t>
            </a: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minigame </a:t>
            </a:r>
            <a:r>
              <a:rPr lang="en-US" baseline="0" dirty="0" err="1"/>
              <a:t>không</a:t>
            </a:r>
            <a:r>
              <a:rPr lang="en-US" baseline="0" dirty="0"/>
              <a:t>? </a:t>
            </a:r>
            <a:r>
              <a:rPr lang="en-US" dirty="0">
                <a:hlinkClick r:id="rId3"/>
              </a:rPr>
              <a:t>https://www.facebook.com/NokiamobileVN/photos/a.1865536900423539/2372579726385918/?type=3&amp;theater</a:t>
            </a:r>
            <a:endParaRPr lang="en-US" dirty="0"/>
          </a:p>
          <a:p>
            <a:pPr marL="0" indent="0">
              <a:buFontTx/>
              <a:buNone/>
            </a:pPr>
            <a:r>
              <a:rPr lang="en-US" baseline="0" dirty="0"/>
              <a:t>2.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minigame </a:t>
            </a:r>
            <a:r>
              <a:rPr lang="en-US" baseline="0" dirty="0" err="1"/>
              <a:t>lớn</a:t>
            </a:r>
            <a:r>
              <a:rPr lang="en-US" baseline="0" dirty="0"/>
              <a:t> h</a:t>
            </a:r>
            <a:r>
              <a:rPr lang="vi-VN" baseline="0" dirty="0"/>
              <a:t>ơ</a:t>
            </a:r>
            <a:r>
              <a:rPr lang="en-US" baseline="0" dirty="0"/>
              <a:t>n </a:t>
            </a:r>
            <a:r>
              <a:rPr lang="en-US" baseline="0" dirty="0" err="1"/>
              <a:t>có</a:t>
            </a:r>
            <a:r>
              <a:rPr lang="en-US" baseline="0" dirty="0"/>
              <a:t> minigame?</a:t>
            </a:r>
          </a:p>
          <a:p>
            <a:pPr marL="0" indent="0">
              <a:buFontTx/>
              <a:buNone/>
            </a:pPr>
            <a:r>
              <a:rPr lang="en-US" baseline="0" dirty="0"/>
              <a:t>3. Sentiment index </a:t>
            </a:r>
            <a:r>
              <a:rPr lang="en-US" baseline="0" dirty="0" err="1"/>
              <a:t>của</a:t>
            </a:r>
            <a:r>
              <a:rPr lang="en-US" baseline="0" dirty="0"/>
              <a:t> 2720 </a:t>
            </a:r>
            <a:r>
              <a:rPr lang="en-US" baseline="0" dirty="0" err="1"/>
              <a:t>âm</a:t>
            </a:r>
            <a:r>
              <a:rPr lang="en-US" baseline="0" dirty="0"/>
              <a:t> – CÓ VẤN ĐỀ -&gt; </a:t>
            </a:r>
            <a:r>
              <a:rPr lang="en-US" baseline="0" dirty="0" err="1"/>
              <a:t>Tiêu</a:t>
            </a:r>
            <a:r>
              <a:rPr lang="en-US" baseline="0" dirty="0"/>
              <a:t> </a:t>
            </a:r>
            <a:r>
              <a:rPr lang="en-US" baseline="0" dirty="0" err="1"/>
              <a:t>cực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–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xét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nêu</a:t>
            </a:r>
            <a:r>
              <a:rPr lang="en-US" baseline="0" dirty="0"/>
              <a:t> </a:t>
            </a:r>
            <a:r>
              <a:rPr lang="en-US" baseline="0" dirty="0" err="1"/>
              <a:t>rõ</a:t>
            </a:r>
            <a:r>
              <a:rPr lang="en-US" baseline="0" dirty="0"/>
              <a:t> </a:t>
            </a:r>
            <a:r>
              <a:rPr lang="en-US" baseline="0" dirty="0" err="1"/>
              <a:t>tiêu</a:t>
            </a:r>
            <a:r>
              <a:rPr lang="en-US" baseline="0" dirty="0"/>
              <a:t> </a:t>
            </a:r>
            <a:r>
              <a:rPr lang="en-US" baseline="0" dirty="0" err="1"/>
              <a:t>cực</a:t>
            </a:r>
            <a:r>
              <a:rPr lang="en-US" baseline="0" dirty="0"/>
              <a:t> ở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?  </a:t>
            </a:r>
          </a:p>
          <a:p>
            <a:pPr marL="0" indent="0">
              <a:buFontTx/>
              <a:buNone/>
            </a:pPr>
            <a:r>
              <a:rPr lang="en-US" baseline="0" dirty="0"/>
              <a:t>4. Nokia Brand </a:t>
            </a:r>
            <a:r>
              <a:rPr lang="en-US" baseline="0" dirty="0" err="1"/>
              <a:t>tháng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tiêu</a:t>
            </a:r>
            <a:r>
              <a:rPr lang="en-US" baseline="0" dirty="0"/>
              <a:t> </a:t>
            </a:r>
            <a:r>
              <a:rPr lang="en-US" baseline="0" dirty="0" err="1"/>
              <a:t>cực</a:t>
            </a:r>
            <a:r>
              <a:rPr lang="en-US" baseline="0" dirty="0"/>
              <a:t> </a:t>
            </a:r>
            <a:r>
              <a:rPr lang="en-US" baseline="0" dirty="0" err="1"/>
              <a:t>nằm</a:t>
            </a:r>
            <a:r>
              <a:rPr lang="en-US" baseline="0" dirty="0"/>
              <a:t> ở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, </a:t>
            </a:r>
            <a:r>
              <a:rPr lang="en-US" baseline="0" dirty="0" err="1"/>
              <a:t>tiêu</a:t>
            </a:r>
            <a:r>
              <a:rPr lang="en-US" baseline="0" dirty="0"/>
              <a:t> </a:t>
            </a:r>
            <a:r>
              <a:rPr lang="en-US" baseline="0" dirty="0" err="1"/>
              <a:t>cực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? </a:t>
            </a:r>
            <a:r>
              <a:rPr lang="en-US" baseline="0" dirty="0" err="1"/>
              <a:t>Tích</a:t>
            </a:r>
            <a:r>
              <a:rPr lang="en-US" baseline="0" dirty="0"/>
              <a:t> </a:t>
            </a:r>
            <a:r>
              <a:rPr lang="en-US" baseline="0" dirty="0" err="1"/>
              <a:t>cực</a:t>
            </a:r>
            <a:r>
              <a:rPr lang="en-US" baseline="0" dirty="0"/>
              <a:t> </a:t>
            </a:r>
            <a:r>
              <a:rPr lang="en-US" baseline="0" dirty="0" err="1"/>
              <a:t>nằm</a:t>
            </a:r>
            <a:r>
              <a:rPr lang="en-US" baseline="0" dirty="0"/>
              <a:t> ở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, </a:t>
            </a:r>
            <a:r>
              <a:rPr lang="en-US" baseline="0" dirty="0" err="1"/>
              <a:t>tích</a:t>
            </a:r>
            <a:r>
              <a:rPr lang="en-US" baseline="0" dirty="0"/>
              <a:t> </a:t>
            </a:r>
            <a:r>
              <a:rPr lang="en-US" baseline="0" dirty="0" err="1"/>
              <a:t>cực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function </a:t>
            </a:r>
            <a:r>
              <a:rPr lang="en-US" baseline="0" dirty="0" err="1"/>
              <a:t>nào</a:t>
            </a:r>
            <a:r>
              <a:rPr lang="en-US" baseline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35051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4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4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2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189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7638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133243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638629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Helvetica Light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" y="12725250"/>
            <a:ext cx="3933410" cy="629345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4650792" y="1590145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/>
              <a:cs typeface="Calibri"/>
              <a:sym typeface="Helvetica Light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245944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785963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Calibri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1696511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33680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854885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051459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261600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811143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6002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638629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" y="12725250"/>
            <a:ext cx="3933410" cy="629345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4650792" y="1590145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+mj-lt"/>
              <a:ea typeface="Calibri"/>
              <a:cs typeface="Calibri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245944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785963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fld id="{20752FB9-4AF5-4D02-92F1-114FA4C71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064671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27221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349754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286921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638629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Helvetica Light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" y="12725250"/>
            <a:ext cx="3933410" cy="629345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4650792" y="1590145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/>
              <a:cs typeface="Calibri"/>
              <a:sym typeface="Helvetica Light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245944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785963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Calibri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160529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67009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163685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893307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6667372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66604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314569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3212318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08933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0057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</p:sldLayoutIdLst>
  <p:transition spd="med"/>
  <p:hf hdr="0" ftr="0" dt="0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97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hf hdr="0" ftr="0" dt="0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949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hf hdr="0" ftr="0" dt="0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10" Type="http://schemas.openxmlformats.org/officeDocument/2006/relationships/chart" Target="../charts/chart19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chart" Target="../charts/chart2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chart" Target="../charts/chart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amsungVietnam/photos/a.10151214600011815/10157368942586815/?type=3&amp;__xts__%5b0%5d=68.ARB30kguPxo4EfAYB1pjbJtSRw4wlSTHcF7YpfwB6sUdqpje06UE9jABSPA69WRct7UmkXA_iqXQMXnNb3XNs8D8xgor7sjRVbG2R6zjbfxPok6vtKjf_bjKisbpfMTZuDSfvq3n3hbR-3qmaCmtdJrGm8v_-9UwptZX3hfJHRrmh3rvgPxyKvV-D_HkYy0-lXLbSNyg4esXYwLPDLv4LoMZObWCr7J7T4QeVEq50496Zdzg3OI-JMtqcn2-1-KKI-rh4yry17SOmfqXrMBjFnpwVbsP3qv0af8ELe_n2fzPg4Bb87IEPfaiPeYpRil2dE6ffT_lfF_AD9e1-y1e&amp;__tn__=-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b.com/606697192813556_1360917317391536" TargetMode="External"/><Relationship Id="rId13" Type="http://schemas.openxmlformats.org/officeDocument/2006/relationships/hyperlink" Target="http://youtube.com/channel/UCDri2yZO_tqdD70bK-D7iQg" TargetMode="External"/><Relationship Id="rId18" Type="http://schemas.openxmlformats.org/officeDocument/2006/relationships/hyperlink" Target="http://fb.com/297081573968698_954894161520766" TargetMode="External"/><Relationship Id="rId3" Type="http://schemas.openxmlformats.org/officeDocument/2006/relationships/chart" Target="../charts/chart45.xml"/><Relationship Id="rId21" Type="http://schemas.openxmlformats.org/officeDocument/2006/relationships/hyperlink" Target="http://fb.com/2222142814771417_2452223538430009" TargetMode="External"/><Relationship Id="rId7" Type="http://schemas.openxmlformats.org/officeDocument/2006/relationships/hyperlink" Target="http://facebook.com/1819540731689823" TargetMode="External"/><Relationship Id="rId12" Type="http://schemas.openxmlformats.org/officeDocument/2006/relationships/hyperlink" Target="http://youtube.com/watch?v=bsdI_iJB1s4" TargetMode="External"/><Relationship Id="rId17" Type="http://schemas.openxmlformats.org/officeDocument/2006/relationships/hyperlink" Target="http://facebook.com/415418368563368" TargetMode="External"/><Relationship Id="rId2" Type="http://schemas.openxmlformats.org/officeDocument/2006/relationships/notesSlide" Target="../notesSlides/notesSlide29.xml"/><Relationship Id="rId16" Type="http://schemas.openxmlformats.org/officeDocument/2006/relationships/hyperlink" Target="http://fb.com/415418368563368_2330556647049521" TargetMode="External"/><Relationship Id="rId20" Type="http://schemas.openxmlformats.org/officeDocument/2006/relationships/hyperlink" Target="http://fb.com/1819540731689823_2401039910206566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fb.com/1819540731689823_2388386318138592" TargetMode="External"/><Relationship Id="rId11" Type="http://schemas.openxmlformats.org/officeDocument/2006/relationships/hyperlink" Target="http://facebook.com/1308117973" TargetMode="External"/><Relationship Id="rId5" Type="http://schemas.openxmlformats.org/officeDocument/2006/relationships/hyperlink" Target="http://facebook.com/100001034079001" TargetMode="External"/><Relationship Id="rId15" Type="http://schemas.openxmlformats.org/officeDocument/2006/relationships/hyperlink" Target="http://youtube.com/channel/UCEeXA5Tu7n9X5_zkOgGsyww" TargetMode="External"/><Relationship Id="rId10" Type="http://schemas.openxmlformats.org/officeDocument/2006/relationships/hyperlink" Target="http://fb.com/1308117973_10220825638573278" TargetMode="External"/><Relationship Id="rId19" Type="http://schemas.openxmlformats.org/officeDocument/2006/relationships/hyperlink" Target="http://fb.com/297081573968698" TargetMode="External"/><Relationship Id="rId4" Type="http://schemas.openxmlformats.org/officeDocument/2006/relationships/hyperlink" Target="http://fb.com/100001034079001_2758748860836223" TargetMode="External"/><Relationship Id="rId9" Type="http://schemas.openxmlformats.org/officeDocument/2006/relationships/hyperlink" Target="http://fb.com/606697192813556" TargetMode="External"/><Relationship Id="rId14" Type="http://schemas.openxmlformats.org/officeDocument/2006/relationships/hyperlink" Target="http://youtube.com/watch?v=Y3r9gTT-KWQ" TargetMode="External"/><Relationship Id="rId22" Type="http://schemas.openxmlformats.org/officeDocument/2006/relationships/hyperlink" Target="http://fb.com/2222142814771417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fb.com/191572364987423_560450904766232" TargetMode="External"/><Relationship Id="rId13" Type="http://schemas.openxmlformats.org/officeDocument/2006/relationships/hyperlink" Target="http://fb.com/394795660640440" TargetMode="External"/><Relationship Id="rId18" Type="http://schemas.openxmlformats.org/officeDocument/2006/relationships/hyperlink" Target="http://fb.com/394795660640440_2463199510466701" TargetMode="External"/><Relationship Id="rId3" Type="http://schemas.openxmlformats.org/officeDocument/2006/relationships/chart" Target="../charts/chart46.xml"/><Relationship Id="rId7" Type="http://schemas.openxmlformats.org/officeDocument/2006/relationships/hyperlink" Target="http://facebook.com/124707154243128" TargetMode="External"/><Relationship Id="rId12" Type="http://schemas.openxmlformats.org/officeDocument/2006/relationships/hyperlink" Target="http://fb.com/394795660640440_2476039902515995" TargetMode="External"/><Relationship Id="rId17" Type="http://schemas.openxmlformats.org/officeDocument/2006/relationships/hyperlink" Target="http://fb.com/606697192813556" TargetMode="External"/><Relationship Id="rId2" Type="http://schemas.openxmlformats.org/officeDocument/2006/relationships/notesSlide" Target="../notesSlides/notesSlide30.xml"/><Relationship Id="rId16" Type="http://schemas.openxmlformats.org/officeDocument/2006/relationships/hyperlink" Target="http://fb.com/606697192813556_1364732970343304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fb.com/124707154243128_2667624629951355" TargetMode="External"/><Relationship Id="rId11" Type="http://schemas.openxmlformats.org/officeDocument/2006/relationships/hyperlink" Target="http://fb.com/191572364987423_534185717392751" TargetMode="External"/><Relationship Id="rId5" Type="http://schemas.openxmlformats.org/officeDocument/2006/relationships/hyperlink" Target="http://facebook.com/1819540731689823" TargetMode="External"/><Relationship Id="rId15" Type="http://schemas.openxmlformats.org/officeDocument/2006/relationships/hyperlink" Target="http://fb.com/191572364987423_533329477478375" TargetMode="External"/><Relationship Id="rId10" Type="http://schemas.openxmlformats.org/officeDocument/2006/relationships/hyperlink" Target="http://fb.com/1819540731689823_2382441778733046" TargetMode="External"/><Relationship Id="rId4" Type="http://schemas.openxmlformats.org/officeDocument/2006/relationships/hyperlink" Target="http://fb.com/1819540731689823_2380697688907455" TargetMode="External"/><Relationship Id="rId9" Type="http://schemas.openxmlformats.org/officeDocument/2006/relationships/hyperlink" Target="http://facebook.com/191572364987423" TargetMode="External"/><Relationship Id="rId14" Type="http://schemas.openxmlformats.org/officeDocument/2006/relationships/hyperlink" Target="http://fb.com/394795660640440_2456661704453815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fb.com/191572364987423_546729232805066" TargetMode="External"/><Relationship Id="rId13" Type="http://schemas.openxmlformats.org/officeDocument/2006/relationships/hyperlink" Target="http://fb.com/327988488037325_509583146544524" TargetMode="External"/><Relationship Id="rId18" Type="http://schemas.openxmlformats.org/officeDocument/2006/relationships/hyperlink" Target="http://fb.com/1915108918763974_2463088800632647" TargetMode="External"/><Relationship Id="rId3" Type="http://schemas.openxmlformats.org/officeDocument/2006/relationships/chart" Target="../charts/chart47.xml"/><Relationship Id="rId7" Type="http://schemas.openxmlformats.org/officeDocument/2006/relationships/hyperlink" Target="http://facebook.com/191572364987423" TargetMode="External"/><Relationship Id="rId12" Type="http://schemas.openxmlformats.org/officeDocument/2006/relationships/hyperlink" Target="http://facebook.com/122102927812763" TargetMode="External"/><Relationship Id="rId17" Type="http://schemas.openxmlformats.org/officeDocument/2006/relationships/hyperlink" Target="http://youtube.com/channel/UClAoXGpwSi4bgwBLuZKxsnQ" TargetMode="External"/><Relationship Id="rId2" Type="http://schemas.openxmlformats.org/officeDocument/2006/relationships/notesSlide" Target="../notesSlides/notesSlide31.xml"/><Relationship Id="rId16" Type="http://schemas.openxmlformats.org/officeDocument/2006/relationships/hyperlink" Target="http://youtube.com/watch?v=jSAJ751nzR0" TargetMode="External"/><Relationship Id="rId20" Type="http://schemas.openxmlformats.org/officeDocument/2006/relationships/hyperlink" Target="http://fb.com/394795660640440_2473612109425441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fb.com/191572364987423_536367647174558" TargetMode="External"/><Relationship Id="rId11" Type="http://schemas.openxmlformats.org/officeDocument/2006/relationships/hyperlink" Target="http://fb.com/122102927812763_2666355976720766" TargetMode="External"/><Relationship Id="rId5" Type="http://schemas.openxmlformats.org/officeDocument/2006/relationships/hyperlink" Target="http://facebook.com/1819540731689823" TargetMode="External"/><Relationship Id="rId15" Type="http://schemas.openxmlformats.org/officeDocument/2006/relationships/hyperlink" Target="http://fb.com/394795660640440_2472346392885346" TargetMode="External"/><Relationship Id="rId10" Type="http://schemas.openxmlformats.org/officeDocument/2006/relationships/hyperlink" Target="http://fb.com/394795660640440" TargetMode="External"/><Relationship Id="rId19" Type="http://schemas.openxmlformats.org/officeDocument/2006/relationships/hyperlink" Target="http://facebook.com/1915108918763974" TargetMode="External"/><Relationship Id="rId4" Type="http://schemas.openxmlformats.org/officeDocument/2006/relationships/hyperlink" Target="http://fb.com/1819540731689823_2386653698311854" TargetMode="External"/><Relationship Id="rId9" Type="http://schemas.openxmlformats.org/officeDocument/2006/relationships/hyperlink" Target="http://fb.com/394795660640440_2476232315830087" TargetMode="External"/><Relationship Id="rId14" Type="http://schemas.openxmlformats.org/officeDocument/2006/relationships/hyperlink" Target="http://facebook.com/327988488037325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andheld.com.vn/threads/nokia-e66-vodafone-philips-v377-2-sim-pin-5000mha.536310/" TargetMode="External"/><Relationship Id="rId13" Type="http://schemas.openxmlformats.org/officeDocument/2006/relationships/hyperlink" Target="http://www.handheld.com.vn/threads/nokia-6300-t-mobile-brandnew-fullbox.535874/" TargetMode="External"/><Relationship Id="rId18" Type="http://schemas.openxmlformats.org/officeDocument/2006/relationships/hyperlink" Target="http://fb.com/1762435533974620_2418236345061199" TargetMode="External"/><Relationship Id="rId3" Type="http://schemas.openxmlformats.org/officeDocument/2006/relationships/chart" Target="../charts/chart48.xml"/><Relationship Id="rId21" Type="http://schemas.openxmlformats.org/officeDocument/2006/relationships/hyperlink" Target="http://facebook.com/100005234892098" TargetMode="External"/><Relationship Id="rId7" Type="http://schemas.openxmlformats.org/officeDocument/2006/relationships/hyperlink" Target="http://facebook.com/122102927812763" TargetMode="External"/><Relationship Id="rId12" Type="http://schemas.openxmlformats.org/officeDocument/2006/relationships/hyperlink" Target="http://fb.com/114771895207322" TargetMode="External"/><Relationship Id="rId17" Type="http://schemas.openxmlformats.org/officeDocument/2006/relationships/hyperlink" Target="http://facebook.com/100006339244465" TargetMode="External"/><Relationship Id="rId2" Type="http://schemas.openxmlformats.org/officeDocument/2006/relationships/notesSlide" Target="../notesSlides/notesSlide32.xml"/><Relationship Id="rId16" Type="http://schemas.openxmlformats.org/officeDocument/2006/relationships/hyperlink" Target="http://fb.com/100006339244465_2371064403114845" TargetMode="External"/><Relationship Id="rId20" Type="http://schemas.openxmlformats.org/officeDocument/2006/relationships/hyperlink" Target="http://fb.com/100005234892098_117602813258167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fb.com/122102927812763_2652765811413116" TargetMode="External"/><Relationship Id="rId11" Type="http://schemas.openxmlformats.org/officeDocument/2006/relationships/hyperlink" Target="http://fb.com/114771895207322_3464703733547438" TargetMode="External"/><Relationship Id="rId5" Type="http://schemas.openxmlformats.org/officeDocument/2006/relationships/hyperlink" Target="http://fb.com/126299827897541" TargetMode="External"/><Relationship Id="rId15" Type="http://schemas.openxmlformats.org/officeDocument/2006/relationships/hyperlink" Target="http://facebook.com/100003346713695" TargetMode="External"/><Relationship Id="rId10" Type="http://schemas.openxmlformats.org/officeDocument/2006/relationships/hyperlink" Target="http://fb.com/122102927812763_2648766535146377" TargetMode="External"/><Relationship Id="rId19" Type="http://schemas.openxmlformats.org/officeDocument/2006/relationships/hyperlink" Target="http://facebook.com/1762435533974620" TargetMode="External"/><Relationship Id="rId4" Type="http://schemas.openxmlformats.org/officeDocument/2006/relationships/hyperlink" Target="http://fb.com/126299827897541_753580625169455" TargetMode="External"/><Relationship Id="rId9" Type="http://schemas.openxmlformats.org/officeDocument/2006/relationships/hyperlink" Target="http://handheld.com.vn/" TargetMode="External"/><Relationship Id="rId14" Type="http://schemas.openxmlformats.org/officeDocument/2006/relationships/hyperlink" Target="http://fb.com/100003346713695_2451383788316488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745445" y="8890469"/>
            <a:ext cx="18981659" cy="2487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50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SOCIAL LISTENING REPORT 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Product Tracking: </a:t>
            </a:r>
            <a:r>
              <a:rPr lang="en-US" sz="3500" b="0" i="1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Nokia 7.2, Nokia 2720 Flip, Nokia Brand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Competitor Tracking: </a:t>
            </a:r>
            <a:r>
              <a:rPr lang="en-US" sz="3500" b="0" i="1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Huawei Nova 3i, Samsung J4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Period report: 01/09/2019 – 30/09/2019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8" y="4841489"/>
            <a:ext cx="8970808" cy="9466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2" descr="Image result for nokia brand n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1" y="4278107"/>
            <a:ext cx="7477125" cy="42386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833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638" y="465710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ENGAGEMENT OF EACH PRODUCTS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4CCF29-77B5-6248-88FA-6176D155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19909"/>
              </p:ext>
            </p:extLst>
          </p:nvPr>
        </p:nvGraphicFramePr>
        <p:xfrm>
          <a:off x="12025865" y="2045050"/>
          <a:ext cx="10869835" cy="6591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9835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673768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MOST ENGAGING ACTIVITIES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5858951">
                <a:tc>
                  <a:txBody>
                    <a:bodyPr/>
                    <a:lstStyle/>
                    <a:p>
                      <a:pPr marL="0" marR="0" lvl="3" indent="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Helvetica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FD1ACB-818F-C846-9782-E8F01B5D1435}"/>
              </a:ext>
            </a:extLst>
          </p:cNvPr>
          <p:cNvSpPr txBox="1"/>
          <p:nvPr/>
        </p:nvSpPr>
        <p:spPr>
          <a:xfrm>
            <a:off x="7607173" y="7090199"/>
            <a:ext cx="289643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Engagement</a:t>
            </a:r>
          </a:p>
          <a:p>
            <a:pPr defTabSz="825500"/>
            <a:r>
              <a:rPr lang="en-US" sz="2500" b="1" dirty="0"/>
              <a:t>404,802</a:t>
            </a:r>
            <a:endParaRPr kumimoji="0" lang="en-US" sz="2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9FD1ACB-818F-C846-9782-E8F01B5D1435}"/>
              </a:ext>
            </a:extLst>
          </p:cNvPr>
          <p:cNvSpPr txBox="1"/>
          <p:nvPr/>
        </p:nvSpPr>
        <p:spPr>
          <a:xfrm>
            <a:off x="1218799" y="7090199"/>
            <a:ext cx="289640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825500"/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Engagement 312,150</a:t>
            </a:r>
            <a:endParaRPr lang="en-US" sz="2500" b="1"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99FD1ACB-818F-C846-9782-E8F01B5D1435}"/>
              </a:ext>
            </a:extLst>
          </p:cNvPr>
          <p:cNvSpPr txBox="1"/>
          <p:nvPr/>
        </p:nvSpPr>
        <p:spPr>
          <a:xfrm>
            <a:off x="4412986" y="7090199"/>
            <a:ext cx="289640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825500"/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Engagement 486,919</a:t>
            </a:r>
            <a:endParaRPr lang="en-US" sz="2500" b="1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8DF541C-6A12-7444-912E-9FFAF8C61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020382"/>
              </p:ext>
            </p:extLst>
          </p:nvPr>
        </p:nvGraphicFramePr>
        <p:xfrm>
          <a:off x="1262504" y="1741443"/>
          <a:ext cx="9241104" cy="541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4E26CC8-8D91-8641-B5D4-832AFBD04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937845"/>
              </p:ext>
            </p:extLst>
          </p:nvPr>
        </p:nvGraphicFramePr>
        <p:xfrm>
          <a:off x="11530454" y="4356430"/>
          <a:ext cx="9241104" cy="7587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23931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7AC5B0-BE36-B14C-ACF0-1A5AE5D6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24992"/>
              </p:ext>
            </p:extLst>
          </p:nvPr>
        </p:nvGraphicFramePr>
        <p:xfrm>
          <a:off x="368744" y="1739591"/>
          <a:ext cx="24015255" cy="9750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470">
                  <a:extLst>
                    <a:ext uri="{9D8B030D-6E8A-4147-A177-3AD203B41FA5}">
                      <a16:colId xmlns:a16="http://schemas.microsoft.com/office/drawing/2014/main" val="2774546741"/>
                    </a:ext>
                  </a:extLst>
                </a:gridCol>
                <a:gridCol w="2910418">
                  <a:extLst>
                    <a:ext uri="{9D8B030D-6E8A-4147-A177-3AD203B41FA5}">
                      <a16:colId xmlns:a16="http://schemas.microsoft.com/office/drawing/2014/main" val="4178725152"/>
                    </a:ext>
                  </a:extLst>
                </a:gridCol>
                <a:gridCol w="2502250">
                  <a:extLst>
                    <a:ext uri="{9D8B030D-6E8A-4147-A177-3AD203B41FA5}">
                      <a16:colId xmlns:a16="http://schemas.microsoft.com/office/drawing/2014/main" val="3337739530"/>
                    </a:ext>
                  </a:extLst>
                </a:gridCol>
                <a:gridCol w="3052390">
                  <a:extLst>
                    <a:ext uri="{9D8B030D-6E8A-4147-A177-3AD203B41FA5}">
                      <a16:colId xmlns:a16="http://schemas.microsoft.com/office/drawing/2014/main" val="1644351990"/>
                    </a:ext>
                  </a:extLst>
                </a:gridCol>
                <a:gridCol w="1345024">
                  <a:extLst>
                    <a:ext uri="{9D8B030D-6E8A-4147-A177-3AD203B41FA5}">
                      <a16:colId xmlns:a16="http://schemas.microsoft.com/office/drawing/2014/main" val="645201410"/>
                    </a:ext>
                  </a:extLst>
                </a:gridCol>
                <a:gridCol w="3583560">
                  <a:extLst>
                    <a:ext uri="{9D8B030D-6E8A-4147-A177-3AD203B41FA5}">
                      <a16:colId xmlns:a16="http://schemas.microsoft.com/office/drawing/2014/main" val="2572337318"/>
                    </a:ext>
                  </a:extLst>
                </a:gridCol>
                <a:gridCol w="2773444">
                  <a:extLst>
                    <a:ext uri="{9D8B030D-6E8A-4147-A177-3AD203B41FA5}">
                      <a16:colId xmlns:a16="http://schemas.microsoft.com/office/drawing/2014/main" val="141231303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039377552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3149022771"/>
                    </a:ext>
                  </a:extLst>
                </a:gridCol>
              </a:tblGrid>
              <a:tr h="64677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TOP SOURCE OF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POSITIVE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TOP SOURCE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OF NEGATIVE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65035"/>
                  </a:ext>
                </a:extLst>
              </a:tr>
              <a:tr h="5807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Nokia 7.2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Nokia 2720 Flip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Nokia 8.1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Nokia brand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Nokia 7.2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Nokia 2720 Flip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Nokia 8.1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Nokia brand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3326"/>
                  </a:ext>
                </a:extLst>
              </a:tr>
              <a:tr h="8522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34979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08C96B9-7C90-F146-8220-32BD36FCC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37646"/>
              </p:ext>
            </p:extLst>
          </p:nvPr>
        </p:nvGraphicFramePr>
        <p:xfrm>
          <a:off x="15146061" y="3329940"/>
          <a:ext cx="3445373" cy="865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14" y="478045"/>
            <a:ext cx="18403954" cy="113165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TOP 5 SOURCES OF POSITIVE &amp; NEGATIVE MENTIONS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F0D1A7C-86D4-0449-85CD-89CFEC342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925967"/>
              </p:ext>
            </p:extLst>
          </p:nvPr>
        </p:nvGraphicFramePr>
        <p:xfrm>
          <a:off x="2898314" y="3179663"/>
          <a:ext cx="2874904" cy="884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5F118E0-AA33-B240-803D-B90569CE9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446980"/>
              </p:ext>
            </p:extLst>
          </p:nvPr>
        </p:nvGraphicFramePr>
        <p:xfrm>
          <a:off x="7434380" y="3402034"/>
          <a:ext cx="3157420" cy="884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9F0ABE-1D65-114F-AC1B-E286B8473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632167"/>
              </p:ext>
            </p:extLst>
          </p:nvPr>
        </p:nvGraphicFramePr>
        <p:xfrm>
          <a:off x="20916304" y="3177540"/>
          <a:ext cx="3445373" cy="864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C4BFF50-2E83-AC4B-9583-6CBCDEA9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866774"/>
              </p:ext>
            </p:extLst>
          </p:nvPr>
        </p:nvGraphicFramePr>
        <p:xfrm>
          <a:off x="176070" y="3128742"/>
          <a:ext cx="2559068" cy="884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435CAF6-F199-A44B-A824-3388AD49B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126126"/>
              </p:ext>
            </p:extLst>
          </p:nvPr>
        </p:nvGraphicFramePr>
        <p:xfrm>
          <a:off x="11891573" y="2980341"/>
          <a:ext cx="3445373" cy="884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DE3672F-43F2-4D8F-B16A-CCB421EE0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402824"/>
              </p:ext>
            </p:extLst>
          </p:nvPr>
        </p:nvGraphicFramePr>
        <p:xfrm>
          <a:off x="5262680" y="3306784"/>
          <a:ext cx="2762250" cy="884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CB5184A-7620-48E4-9730-C5E43BE2A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869523"/>
              </p:ext>
            </p:extLst>
          </p:nvPr>
        </p:nvGraphicFramePr>
        <p:xfrm>
          <a:off x="18045351" y="3232562"/>
          <a:ext cx="3445373" cy="864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7527260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67486" y="454752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DEFINITION OF PURCHASE INTENT 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300" y="2340039"/>
            <a:ext cx="18230849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825500"/>
            <a:r>
              <a:rPr lang="en-US" sz="5000" dirty="0"/>
              <a:t>PI (Purchase Intent) is the probability that a consumer will buy a product or service. PI have 3 levels: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019308" y="785963"/>
          <a:ext cx="20554942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1530" y="10422483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8764" y="9391650"/>
          <a:ext cx="22018336" cy="2505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29049807"/>
                    </a:ext>
                  </a:extLst>
                </a:gridCol>
                <a:gridCol w="6815278">
                  <a:extLst>
                    <a:ext uri="{9D8B030D-6E8A-4147-A177-3AD203B41FA5}">
                      <a16:colId xmlns:a16="http://schemas.microsoft.com/office/drawing/2014/main" val="2709357297"/>
                    </a:ext>
                  </a:extLst>
                </a:gridCol>
                <a:gridCol w="7322362">
                  <a:extLst>
                    <a:ext uri="{9D8B030D-6E8A-4147-A177-3AD203B41FA5}">
                      <a16:colId xmlns:a16="http://schemas.microsoft.com/office/drawing/2014/main" val="3124475850"/>
                    </a:ext>
                  </a:extLst>
                </a:gridCol>
                <a:gridCol w="5823296">
                  <a:extLst>
                    <a:ext uri="{9D8B030D-6E8A-4147-A177-3AD203B41FA5}">
                      <a16:colId xmlns:a16="http://schemas.microsoft.com/office/drawing/2014/main" val="1830081701"/>
                    </a:ext>
                  </a:extLst>
                </a:gridCol>
              </a:tblGrid>
              <a:tr h="2505224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Keyword Search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Muốn</a:t>
                      </a:r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mua</a:t>
                      </a:r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định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mua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mua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ngay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mua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liền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chắc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mua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tính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mua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quan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tâm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đến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thích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,…</a:t>
                      </a:r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A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Khuyến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mãi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không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khuyến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mãi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gì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ưu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đãi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giá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bao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nhiêu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còn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hang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không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có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bảo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hành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có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mẫu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quà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tặng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tặng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gì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giảm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giá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đặt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mua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máy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thủ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tục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trả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góp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con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nào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tốt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cho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xin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review,…</a:t>
                      </a:r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C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Mua</a:t>
                      </a:r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cần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mua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có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hàng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chưa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còn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hàng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không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khi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nào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về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hàng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đặt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trước</a:t>
                      </a:r>
                      <a:r>
                        <a:rPr lang="en-US" sz="28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,… </a:t>
                      </a:r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98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4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140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3" y="453878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INTENT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14CCF29-77B5-6248-88FA-6176D155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57810"/>
              </p:ext>
            </p:extLst>
          </p:nvPr>
        </p:nvGraphicFramePr>
        <p:xfrm>
          <a:off x="15159789" y="2299962"/>
          <a:ext cx="8670032" cy="573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0032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633502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PURCHASE</a:t>
                      </a:r>
                      <a:r>
                        <a:rPr lang="en-US" sz="3200" b="1" baseline="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INTENT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5101358">
                <a:tc>
                  <a:txBody>
                    <a:bodyPr/>
                    <a:lstStyle/>
                    <a:p>
                      <a:pPr marL="457200" marR="0" lvl="0" indent="-45720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3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3385" y="7350008"/>
            <a:ext cx="14463899" cy="5358937"/>
            <a:chOff x="503385" y="7633853"/>
            <a:chExt cx="15281562" cy="4526783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4217555845"/>
                </p:ext>
              </p:extLst>
            </p:nvPr>
          </p:nvGraphicFramePr>
          <p:xfrm>
            <a:off x="503385" y="7633855"/>
            <a:ext cx="5093854" cy="43641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2" name="Chart 21"/>
            <p:cNvGraphicFramePr/>
            <p:nvPr>
              <p:extLst>
                <p:ext uri="{D42A27DB-BD31-4B8C-83A1-F6EECF244321}">
                  <p14:modId xmlns:p14="http://schemas.microsoft.com/office/powerpoint/2010/main" val="3722571366"/>
                </p:ext>
              </p:extLst>
            </p:nvPr>
          </p:nvGraphicFramePr>
          <p:xfrm>
            <a:off x="5549011" y="7796454"/>
            <a:ext cx="5093854" cy="43641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3" name="Chart 22"/>
            <p:cNvGraphicFramePr/>
            <p:nvPr>
              <p:extLst>
                <p:ext uri="{D42A27DB-BD31-4B8C-83A1-F6EECF244321}">
                  <p14:modId xmlns:p14="http://schemas.microsoft.com/office/powerpoint/2010/main" val="1105929023"/>
                </p:ext>
              </p:extLst>
            </p:nvPr>
          </p:nvGraphicFramePr>
          <p:xfrm>
            <a:off x="10691093" y="7633853"/>
            <a:ext cx="5093854" cy="43641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800234" y="7350008"/>
            <a:ext cx="2381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Level 1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3072" y="7350010"/>
            <a:ext cx="2381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Level 2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73020" y="7350010"/>
            <a:ext cx="2381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Level 3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101242230"/>
              </p:ext>
            </p:extLst>
          </p:nvPr>
        </p:nvGraphicFramePr>
        <p:xfrm>
          <a:off x="3375368" y="1585534"/>
          <a:ext cx="8628637" cy="557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87484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8096" y="5566998"/>
            <a:ext cx="229100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FOCUS ON EACH PRODUCTS</a:t>
            </a:r>
          </a:p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P.O.E performance, sentiment performance &amp; attribute performance of Nokia 7.2, Nokia 2720 Flip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24522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67486" y="455235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DIFINITION </a:t>
            </a:r>
            <a:r>
              <a:rPr lang="en-US" altLang="en-US" sz="5400" b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OF PAID – OWNED – EARNED MEDIA 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Calibri"/>
              <a:sym typeface="Helvetica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019308" y="1674420"/>
          <a:ext cx="20554942" cy="9533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1530" y="10422483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39130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118971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NOKIA 7.2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83" y="3108960"/>
            <a:ext cx="7290683" cy="83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832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14" y="450225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 CONTRIBUTOR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3310887" y="785963"/>
            <a:ext cx="400749" cy="425756"/>
          </a:xfr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Helvetica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8D9562-541D-D344-BE71-BDF086678BC9}"/>
              </a:ext>
            </a:extLst>
          </p:cNvPr>
          <p:cNvCxnSpPr>
            <a:cxnSpLocks/>
          </p:cNvCxnSpPr>
          <p:nvPr/>
        </p:nvCxnSpPr>
        <p:spPr>
          <a:xfrm>
            <a:off x="7863452" y="9060009"/>
            <a:ext cx="0" cy="2652201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E8CFEA-9B3F-FE46-BE5A-6E7DCB6F6DB0}"/>
              </a:ext>
            </a:extLst>
          </p:cNvPr>
          <p:cNvCxnSpPr>
            <a:cxnSpLocks/>
          </p:cNvCxnSpPr>
          <p:nvPr/>
        </p:nvCxnSpPr>
        <p:spPr>
          <a:xfrm>
            <a:off x="4347921" y="9091005"/>
            <a:ext cx="0" cy="2652201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63540CF-1E1F-7E43-9F22-54A0D9149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783564"/>
              </p:ext>
            </p:extLst>
          </p:nvPr>
        </p:nvGraphicFramePr>
        <p:xfrm>
          <a:off x="752270" y="7123546"/>
          <a:ext cx="10807066" cy="4698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CCF29-77B5-6248-88FA-6176D155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74605"/>
              </p:ext>
            </p:extLst>
          </p:nvPr>
        </p:nvGraphicFramePr>
        <p:xfrm>
          <a:off x="12312501" y="2148349"/>
          <a:ext cx="10869835" cy="4360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9835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Volume Contributor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3780993">
                <a:tc>
                  <a:txBody>
                    <a:bodyPr/>
                    <a:lstStyle/>
                    <a:p>
                      <a:pPr marL="457200" indent="-4572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endParaRPr lang="en-US" sz="3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02FD53F-CFCB-B94B-BA7E-9A3E5513A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611581"/>
              </p:ext>
            </p:extLst>
          </p:nvPr>
        </p:nvGraphicFramePr>
        <p:xfrm>
          <a:off x="2369144" y="2186985"/>
          <a:ext cx="6734426" cy="497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181630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662" y="455286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DETAILED SENTIMENT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3310887" y="785963"/>
            <a:ext cx="400749" cy="425756"/>
          </a:xfr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Helvetica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17625" y="2330734"/>
            <a:ext cx="18237225" cy="9803761"/>
            <a:chOff x="1517625" y="2767825"/>
            <a:chExt cx="11528102" cy="9803761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886AE2AB-8D14-3C46-9C00-CA2D6D0807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87564373"/>
                </p:ext>
              </p:extLst>
            </p:nvPr>
          </p:nvGraphicFramePr>
          <p:xfrm>
            <a:off x="7628242" y="3591062"/>
            <a:ext cx="5417485" cy="34052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31F071-8176-AF4E-A602-1CAD3A084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120" y="7110248"/>
              <a:ext cx="3424494" cy="876300"/>
            </a:xfrm>
            <a:prstGeom prst="rect">
              <a:avLst/>
            </a:prstGeom>
          </p:spPr>
        </p:pic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E2C8C826-F57C-5A49-8857-A1DE56CA85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5840392"/>
                </p:ext>
              </p:extLst>
            </p:nvPr>
          </p:nvGraphicFramePr>
          <p:xfrm>
            <a:off x="1517625" y="3540433"/>
            <a:ext cx="5417485" cy="3655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88EDBE02-E9EC-1545-A415-5D7A410481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1851924"/>
                </p:ext>
              </p:extLst>
            </p:nvPr>
          </p:nvGraphicFramePr>
          <p:xfrm>
            <a:off x="7628242" y="8680692"/>
            <a:ext cx="5417485" cy="32343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E445A9-CD17-0B42-B649-91481E1FABD2}"/>
                </a:ext>
              </a:extLst>
            </p:cNvPr>
            <p:cNvSpPr txBox="1"/>
            <p:nvPr/>
          </p:nvSpPr>
          <p:spPr>
            <a:xfrm>
              <a:off x="1517625" y="2883843"/>
              <a:ext cx="541748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Helvetica Light"/>
                </a:rPr>
                <a:t>SENTIMENT PERFORMANCE OF NOKIA 2.2 (EXCLUDED SEEDING)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2E7078-2317-DC49-87C6-84730B02939C}"/>
                </a:ext>
              </a:extLst>
            </p:cNvPr>
            <p:cNvSpPr txBox="1"/>
            <p:nvPr/>
          </p:nvSpPr>
          <p:spPr>
            <a:xfrm>
              <a:off x="7395999" y="2883843"/>
              <a:ext cx="541748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Helvetica Light"/>
                </a:rPr>
                <a:t>SENTIMENT PERFORMANCE OF NOKIA 2.2 (INCLUDED SEEDING)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F63728-A748-7141-B8E6-8D895104AE6F}"/>
                </a:ext>
              </a:extLst>
            </p:cNvPr>
            <p:cNvCxnSpPr>
              <a:cxnSpLocks/>
            </p:cNvCxnSpPr>
            <p:nvPr/>
          </p:nvCxnSpPr>
          <p:spPr>
            <a:xfrm>
              <a:off x="7225499" y="2767825"/>
              <a:ext cx="0" cy="396536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600D23-C40B-B04A-8C58-D9A0D804DAB5}"/>
                </a:ext>
              </a:extLst>
            </p:cNvPr>
            <p:cNvSpPr txBox="1"/>
            <p:nvPr/>
          </p:nvSpPr>
          <p:spPr>
            <a:xfrm>
              <a:off x="1517625" y="7993325"/>
              <a:ext cx="541748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Helvetica Light"/>
                </a:rPr>
                <a:t>SENTIMENT PERFORMANCE OF NOKIA 2.2</a:t>
              </a:r>
            </a:p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Helvetica Light"/>
                </a:rPr>
                <a:t>ON OWNED MEDIA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F3B131-DAD8-7E4E-8A13-07BBED01FB88}"/>
                </a:ext>
              </a:extLst>
            </p:cNvPr>
            <p:cNvSpPr txBox="1"/>
            <p:nvPr/>
          </p:nvSpPr>
          <p:spPr>
            <a:xfrm>
              <a:off x="7395999" y="7993325"/>
              <a:ext cx="541748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Helvetica Light"/>
                </a:rPr>
                <a:t>SENTIMENT PERFORMANCE OF NOKIA 2.2 ON OUT OF OWNED MEDIA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B34B242-BC18-7D40-8F86-FDAAE2499B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5499" y="7877307"/>
              <a:ext cx="0" cy="396536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215980-63C8-1948-B315-87CD92F95087}"/>
                </a:ext>
              </a:extLst>
            </p:cNvPr>
            <p:cNvSpPr txBox="1"/>
            <p:nvPr/>
          </p:nvSpPr>
          <p:spPr>
            <a:xfrm>
              <a:off x="1934997" y="11914996"/>
              <a:ext cx="10581004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Helvetica Light"/>
                </a:rPr>
                <a:t>Sentiment ratio bases on the number of remaining mentions after excluding the unrated ones</a:t>
              </a:r>
            </a:p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Helvetica Light"/>
                </a:rPr>
                <a:t>Sentiment index = (positive index – negative index)/(positive index + negative index)</a:t>
              </a:r>
            </a:p>
          </p:txBody>
        </p:sp>
      </p:grp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754EFFB-0332-7747-93F4-45DCBA96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92593"/>
              </p:ext>
            </p:extLst>
          </p:nvPr>
        </p:nvGraphicFramePr>
        <p:xfrm>
          <a:off x="20040600" y="1918975"/>
          <a:ext cx="3141735" cy="10809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1735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438239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SENTIMENT PERFORMANCE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6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4847585">
                <a:tc>
                  <a:txBody>
                    <a:bodyPr/>
                    <a:lstStyle/>
                    <a:p>
                      <a:pPr marL="457200" marR="0" lvl="0" indent="-45720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9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30361"/>
                  </a:ext>
                </a:extLst>
              </a:tr>
              <a:tr h="1095596">
                <a:tc>
                  <a:txBody>
                    <a:bodyPr/>
                    <a:lstStyle/>
                    <a:p>
                      <a:pPr marL="457200" marR="0" indent="-457200" algn="just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507958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3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50176"/>
                  </a:ext>
                </a:extLst>
              </a:tr>
              <a:tr h="1513094">
                <a:tc>
                  <a:txBody>
                    <a:bodyPr/>
                    <a:lstStyle/>
                    <a:p>
                      <a:pPr marL="457200" marR="0" indent="-457200" algn="just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760954"/>
                  </a:ext>
                </a:extLst>
              </a:tr>
            </a:tbl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8EDBE02-E9EC-1545-A415-5D7A41048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085932"/>
              </p:ext>
            </p:extLst>
          </p:nvPr>
        </p:nvGraphicFramePr>
        <p:xfrm>
          <a:off x="1341742" y="8188725"/>
          <a:ext cx="6808326" cy="365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9E445A9-CD17-0B42-B649-91481E1FABD2}"/>
              </a:ext>
            </a:extLst>
          </p:cNvPr>
          <p:cNvSpPr txBox="1"/>
          <p:nvPr/>
        </p:nvSpPr>
        <p:spPr>
          <a:xfrm>
            <a:off x="2949475" y="2262087"/>
            <a:ext cx="541748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defTabSz="825500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SENTIMENT PERFORMANCE OF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2720 FLIP, NOKIA 7.2, NOKIA 8.1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(EXCLUDED SEEDING)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E7078-2317-DC49-87C6-84730B02939C}"/>
              </a:ext>
            </a:extLst>
          </p:cNvPr>
          <p:cNvSpPr txBox="1"/>
          <p:nvPr/>
        </p:nvSpPr>
        <p:spPr>
          <a:xfrm>
            <a:off x="12980749" y="2262087"/>
            <a:ext cx="541748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defTabSz="825500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SENTIMENT PERFORMANCE OF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2720 FLIP, NOKIA 7.2, NOKIA 8.1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(INCLUDED SEEDING)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600D23-C40B-B04A-8C58-D9A0D804DAB5}"/>
              </a:ext>
            </a:extLst>
          </p:cNvPr>
          <p:cNvSpPr txBox="1"/>
          <p:nvPr/>
        </p:nvSpPr>
        <p:spPr>
          <a:xfrm>
            <a:off x="1501675" y="7371569"/>
            <a:ext cx="541748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defTabSz="825500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SENTIMENT PERFORMANCE OF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2720 FLIP, NOKIA 7.2, NOKIA 8.1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  <a:sym typeface="Helvetica Light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ON OWNED MEDIA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F3B131-DAD8-7E4E-8A13-07BBED01FB88}"/>
              </a:ext>
            </a:extLst>
          </p:cNvPr>
          <p:cNvSpPr txBox="1"/>
          <p:nvPr/>
        </p:nvSpPr>
        <p:spPr>
          <a:xfrm>
            <a:off x="12428299" y="7371569"/>
            <a:ext cx="541748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defTabSz="825500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SENTIMENT PERFORMANCE OF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2720 FLIP, NOKIA 7.2, NOKIA 8.1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ON OUT OF OWNED MEDIA</a:t>
            </a:r>
          </a:p>
        </p:txBody>
      </p:sp>
    </p:spTree>
    <p:extLst>
      <p:ext uri="{BB962C8B-B14F-4D97-AF65-F5344CB8AC3E}">
        <p14:creationId xmlns:p14="http://schemas.microsoft.com/office/powerpoint/2010/main" val="6519690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926" y="454972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FEEDBACKS ON PRODUCT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74E65-83AC-3246-A904-3365F1236C3B}"/>
              </a:ext>
            </a:extLst>
          </p:cNvPr>
          <p:cNvSpPr txBox="1"/>
          <p:nvPr/>
        </p:nvSpPr>
        <p:spPr>
          <a:xfrm>
            <a:off x="1346154" y="2142385"/>
            <a:ext cx="21836181" cy="564257"/>
          </a:xfrm>
          <a:prstGeom prst="rect">
            <a:avLst/>
          </a:prstGeom>
          <a:solidFill>
            <a:srgbClr val="3D609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PRODUCT ATTRIBUTES PERFORMANCE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D4FBF0-FECB-8145-B75E-D952FA6A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010" y="1598323"/>
            <a:ext cx="4064000" cy="5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BBD3F-6553-6E42-B693-9C1A46B876A0}"/>
              </a:ext>
            </a:extLst>
          </p:cNvPr>
          <p:cNvSpPr txBox="1"/>
          <p:nvPr/>
        </p:nvSpPr>
        <p:spPr>
          <a:xfrm>
            <a:off x="4037031" y="6464876"/>
            <a:ext cx="157895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Month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6B593-706B-2841-B58D-7E3949A474E4}"/>
              </a:ext>
            </a:extLst>
          </p:cNvPr>
          <p:cNvSpPr txBox="1"/>
          <p:nvPr/>
        </p:nvSpPr>
        <p:spPr>
          <a:xfrm>
            <a:off x="11474765" y="6474745"/>
            <a:ext cx="157895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Month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EF31E8-B137-4945-8C79-AC386E1C6636}"/>
              </a:ext>
            </a:extLst>
          </p:cNvPr>
          <p:cNvSpPr txBox="1"/>
          <p:nvPr/>
        </p:nvSpPr>
        <p:spPr>
          <a:xfrm>
            <a:off x="18363635" y="6457352"/>
            <a:ext cx="275395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Current Month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779280" y="6494203"/>
            <a:ext cx="21183600" cy="0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3310887" y="785963"/>
            <a:ext cx="400749" cy="425756"/>
          </a:xfr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4232721"/>
            <a:ext cx="394335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No Data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B2B1341-3C56-0344-9A94-965879C1F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516807"/>
              </p:ext>
            </p:extLst>
          </p:nvPr>
        </p:nvGraphicFramePr>
        <p:xfrm>
          <a:off x="16372375" y="2767587"/>
          <a:ext cx="6730015" cy="374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61D55D27-0BA3-C24F-B34A-A9BEBABC5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18011"/>
              </p:ext>
            </p:extLst>
          </p:nvPr>
        </p:nvGraphicFramePr>
        <p:xfrm>
          <a:off x="442453" y="7021609"/>
          <a:ext cx="23514828" cy="5430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8373">
                  <a:extLst>
                    <a:ext uri="{9D8B030D-6E8A-4147-A177-3AD203B41FA5}">
                      <a16:colId xmlns:a16="http://schemas.microsoft.com/office/drawing/2014/main" val="1885924133"/>
                    </a:ext>
                  </a:extLst>
                </a:gridCol>
                <a:gridCol w="600335">
                  <a:extLst>
                    <a:ext uri="{9D8B030D-6E8A-4147-A177-3AD203B41FA5}">
                      <a16:colId xmlns:a16="http://schemas.microsoft.com/office/drawing/2014/main" val="2089907025"/>
                    </a:ext>
                  </a:extLst>
                </a:gridCol>
                <a:gridCol w="11716120">
                  <a:extLst>
                    <a:ext uri="{9D8B030D-6E8A-4147-A177-3AD203B41FA5}">
                      <a16:colId xmlns:a16="http://schemas.microsoft.com/office/drawing/2014/main" val="1880392613"/>
                    </a:ext>
                  </a:extLst>
                </a:gridCol>
              </a:tblGrid>
              <a:tr h="613367">
                <a:tc>
                  <a:txBody>
                    <a:bodyPr/>
                    <a:lstStyle/>
                    <a:p>
                      <a:r>
                        <a:rPr lang="en-US" sz="2700" b="0" dirty="0">
                          <a:solidFill>
                            <a:schemeClr val="bg1"/>
                          </a:solidFill>
                          <a:latin typeface="+mj-lt"/>
                          <a:cs typeface="Helvetica" panose="020B0604020202020204" pitchFamily="34" charset="0"/>
                        </a:rPr>
                        <a:t>FOCUS ON </a:t>
                      </a:r>
                      <a:r>
                        <a:rPr lang="en-US" sz="2700" b="1" dirty="0">
                          <a:solidFill>
                            <a:schemeClr val="bg1"/>
                          </a:solidFill>
                          <a:latin typeface="+mj-lt"/>
                          <a:cs typeface="Helvetica" panose="020B0604020202020204" pitchFamily="34" charset="0"/>
                        </a:rPr>
                        <a:t>POSITIVE</a:t>
                      </a:r>
                      <a:r>
                        <a:rPr lang="en-US" sz="2700" b="0" dirty="0">
                          <a:solidFill>
                            <a:schemeClr val="bg1"/>
                          </a:solidFill>
                          <a:latin typeface="+mj-lt"/>
                          <a:cs typeface="Helvetica" panose="020B0604020202020204" pitchFamily="34" charset="0"/>
                        </a:rPr>
                        <a:t> DISCUSSED ATTRIBUTES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5A9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b="0" dirty="0">
                        <a:solidFill>
                          <a:schemeClr val="bg1"/>
                        </a:solidFill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>
                          <a:solidFill>
                            <a:schemeClr val="bg1"/>
                          </a:solidFill>
                          <a:latin typeface="+mj-lt"/>
                          <a:cs typeface="Helvetica" panose="020B0604020202020204" pitchFamily="34" charset="0"/>
                        </a:rPr>
                        <a:t>FOCUS ON </a:t>
                      </a:r>
                      <a:r>
                        <a:rPr lang="en-US" sz="2700" b="1" dirty="0">
                          <a:solidFill>
                            <a:schemeClr val="bg1"/>
                          </a:solidFill>
                          <a:latin typeface="+mj-lt"/>
                          <a:cs typeface="Helvetica" panose="020B0604020202020204" pitchFamily="34" charset="0"/>
                        </a:rPr>
                        <a:t>NEGATIVE</a:t>
                      </a:r>
                      <a:r>
                        <a:rPr lang="en-US" sz="2700" b="0" dirty="0">
                          <a:solidFill>
                            <a:schemeClr val="bg1"/>
                          </a:solidFill>
                          <a:latin typeface="+mj-lt"/>
                          <a:cs typeface="Helvetica" panose="020B0604020202020204" pitchFamily="34" charset="0"/>
                        </a:rPr>
                        <a:t> DISCUSSED ATTRIBUTES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A33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02311"/>
                  </a:ext>
                </a:extLst>
              </a:tr>
              <a:tr h="4817327">
                <a:tc>
                  <a:txBody>
                    <a:bodyPr/>
                    <a:lstStyle/>
                    <a:p>
                      <a:pPr marL="0" marR="0" indent="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5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50" b="0" dirty="0">
                        <a:solidFill>
                          <a:schemeClr val="tx1"/>
                        </a:solidFill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    </a:t>
                      </a:r>
                      <a:endParaRPr lang="en-US" sz="24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67901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8D22D92-3315-47CA-9380-4CD049AFB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260167"/>
              </p:ext>
            </p:extLst>
          </p:nvPr>
        </p:nvGraphicFramePr>
        <p:xfrm>
          <a:off x="9381025" y="2881887"/>
          <a:ext cx="6730015" cy="374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65296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7AD531-3842-4B4B-939F-7F13A8998308}"/>
              </a:ext>
            </a:extLst>
          </p:cNvPr>
          <p:cNvSpPr/>
          <p:nvPr/>
        </p:nvSpPr>
        <p:spPr>
          <a:xfrm>
            <a:off x="778933" y="3014134"/>
            <a:ext cx="22893867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	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Nokia Brand &amp; Nokia 7.2 &amp; Nokia 2720 Flip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		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HMD Nokia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	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Measure the results of social media discussions about Nokia brand, Nokia 7.2, Nokia 2720 Flip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	:</a:t>
            </a:r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Vietnam’s online news &amp; social media (social networks, videos, forums, blogs, reviews sites, major e – retailers, …)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		:</a:t>
            </a:r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September 01, 2019 – September 30, 2019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focus: 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Volume &amp; Engagement of Nokia Brand/ Product (in comparison week by week) 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Overall Performance by channels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Sentiment Performance of Nokia Brand/ Product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Attribute Performance of Nokia Brand/ Product 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Seeding Contribution 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Top Content &amp; Top Sources 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Competitors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4832199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14" y="478045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TOP DISCUSSION BY 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C4BFF50-2E83-AC4B-9583-6CBCDEA9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202834"/>
              </p:ext>
            </p:extLst>
          </p:nvPr>
        </p:nvGraphicFramePr>
        <p:xfrm>
          <a:off x="16506091" y="3057114"/>
          <a:ext cx="4173415" cy="879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3726865" y="1954924"/>
            <a:ext cx="4092832" cy="409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1262" y="1954924"/>
            <a:ext cx="295656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Month 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83929" y="1647148"/>
            <a:ext cx="295656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Current Month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7248" y="2005755"/>
            <a:ext cx="295656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Month 2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7867" y="5481676"/>
            <a:ext cx="394335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No Data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0FDC8DE-082B-42C0-9E86-60E5C213C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000678"/>
              </p:ext>
            </p:extLst>
          </p:nvPr>
        </p:nvGraphicFramePr>
        <p:xfrm>
          <a:off x="9514741" y="3209514"/>
          <a:ext cx="4173415" cy="879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558731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SENTIMENT BY 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8347" y="1732293"/>
            <a:ext cx="26576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Month 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8347" y="18094036"/>
            <a:ext cx="19052168" cy="1690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7169881"/>
              </p:ext>
            </p:extLst>
          </p:nvPr>
        </p:nvGraphicFramePr>
        <p:xfrm>
          <a:off x="16511954" y="2869456"/>
          <a:ext cx="7381716" cy="579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472574" y="1732293"/>
            <a:ext cx="368097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Current</a:t>
            </a: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Month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4CCF29-77B5-6248-88FA-6176D1554D88}"/>
              </a:ext>
            </a:extLst>
          </p:cNvPr>
          <p:cNvGraphicFramePr>
            <a:graphicFrameLocks noGrp="1"/>
          </p:cNvGraphicFramePr>
          <p:nvPr/>
        </p:nvGraphicFramePr>
        <p:xfrm>
          <a:off x="636104" y="8666389"/>
          <a:ext cx="8746435" cy="4150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6435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717678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Comment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3417534">
                <a:tc>
                  <a:txBody>
                    <a:bodyPr/>
                    <a:lstStyle/>
                    <a:p>
                      <a:pPr marL="457200" lvl="0" indent="-457200" algn="l" defTabSz="825500">
                        <a:buFont typeface="Wingdings" panose="05000000000000000000" pitchFamily="2" charset="2"/>
                        <a:buChar char="ü"/>
                      </a:pPr>
                      <a:endParaRPr lang="en-US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4CCF29-77B5-6248-88FA-6176D155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13292"/>
              </p:ext>
            </p:extLst>
          </p:nvPr>
        </p:nvGraphicFramePr>
        <p:xfrm>
          <a:off x="8229600" y="8666389"/>
          <a:ext cx="8337217" cy="4032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217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658940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Comment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3299928">
                <a:tc>
                  <a:txBody>
                    <a:bodyPr/>
                    <a:lstStyle/>
                    <a:p>
                      <a:pPr marL="457200" lvl="0" indent="-457200" algn="l" defTabSz="825500">
                        <a:buFont typeface="Wingdings" panose="05000000000000000000" pitchFamily="2" charset="2"/>
                        <a:buChar char="ü"/>
                      </a:pPr>
                      <a:endParaRPr lang="en-US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467987" y="1722096"/>
            <a:ext cx="228318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Month 2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4CCF29-77B5-6248-88FA-6176D155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00373"/>
              </p:ext>
            </p:extLst>
          </p:nvPr>
        </p:nvGraphicFramePr>
        <p:xfrm>
          <a:off x="16107508" y="8666389"/>
          <a:ext cx="7836455" cy="4150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6455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717678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Comment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3417534">
                <a:tc>
                  <a:txBody>
                    <a:bodyPr/>
                    <a:lstStyle/>
                    <a:p>
                      <a:pPr marL="457200" lvl="0" indent="-457200" algn="l" defTabSz="825500">
                        <a:buFont typeface="Wingdings" panose="05000000000000000000" pitchFamily="2" charset="2"/>
                        <a:buChar char="ü"/>
                      </a:pPr>
                      <a:endParaRPr lang="en-US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3684D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35483" y="4679506"/>
            <a:ext cx="394335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No Data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B5EFAFD-6E17-4D0F-83BE-624DA6855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663699"/>
              </p:ext>
            </p:extLst>
          </p:nvPr>
        </p:nvGraphicFramePr>
        <p:xfrm>
          <a:off x="8682404" y="2869456"/>
          <a:ext cx="7381716" cy="579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98382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77824" y="5566998"/>
            <a:ext cx="23506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FOCUS ON NOKIA BRAND</a:t>
            </a:r>
          </a:p>
          <a:p>
            <a:pPr marL="685800" marR="0" lvl="0" indent="-68580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Overall sentiment performance of Nokia brand mentions</a:t>
            </a:r>
          </a:p>
          <a:p>
            <a:pPr marL="685800" marR="0" lvl="0" indent="-68580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Attribute performance of Nokia brand mentions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725825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662" y="472559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DETAILED SENTIMENT PERFORMANCE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2C8C826-F57C-5A49-8857-A1DE56CA8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266730"/>
              </p:ext>
            </p:extLst>
          </p:nvPr>
        </p:nvGraphicFramePr>
        <p:xfrm>
          <a:off x="1346154" y="2710107"/>
          <a:ext cx="5436628" cy="681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54EFFB-0332-7747-93F4-45DCBA96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38342"/>
              </p:ext>
            </p:extLst>
          </p:nvPr>
        </p:nvGraphicFramePr>
        <p:xfrm>
          <a:off x="13744813" y="1812823"/>
          <a:ext cx="9425697" cy="393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5697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467965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SENTIMENT PERFORMANCE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6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3206429">
                <a:tc>
                  <a:txBody>
                    <a:bodyPr/>
                    <a:lstStyle/>
                    <a:p>
                      <a:pPr marL="457200" marR="0" indent="-45720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3200" b="0" i="0" u="none" strike="noStrike" cap="none" spc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Tx/>
                        <a:latin typeface="+mn-lt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7215980-63C8-1948-B315-87CD92F95087}"/>
              </a:ext>
            </a:extLst>
          </p:cNvPr>
          <p:cNvSpPr txBox="1"/>
          <p:nvPr/>
        </p:nvSpPr>
        <p:spPr>
          <a:xfrm>
            <a:off x="6146050" y="12224125"/>
            <a:ext cx="1058100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Sentiment ratio bases on the number of remaining mentions after excluding the unrated ones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Sentiment index = (positive index – negative index)/(positive index + negative index)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9B27D4B-D399-284D-A20C-BCBFCEE9B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34990"/>
              </p:ext>
            </p:extLst>
          </p:nvPr>
        </p:nvGraphicFramePr>
        <p:xfrm>
          <a:off x="1334329" y="9915342"/>
          <a:ext cx="21836181" cy="1088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406">
                  <a:extLst>
                    <a:ext uri="{9D8B030D-6E8A-4147-A177-3AD203B41FA5}">
                      <a16:colId xmlns:a16="http://schemas.microsoft.com/office/drawing/2014/main" val="18859241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89907025"/>
                    </a:ext>
                  </a:extLst>
                </a:gridCol>
                <a:gridCol w="10624575">
                  <a:extLst>
                    <a:ext uri="{9D8B030D-6E8A-4147-A177-3AD203B41FA5}">
                      <a16:colId xmlns:a16="http://schemas.microsoft.com/office/drawing/2014/main" val="1880392613"/>
                    </a:ext>
                  </a:extLst>
                </a:gridCol>
              </a:tblGrid>
              <a:tr h="54419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 DRIVERS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9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 DRIVERS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3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02311"/>
                  </a:ext>
                </a:extLst>
              </a:tr>
              <a:tr h="544196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ü"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ü"/>
                      </a:pP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33869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31748" y="1763800"/>
            <a:ext cx="666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SENTIMENT PERFORMANCE OF NOKIA BRAND (EXCLUDED SEEDING)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9373" y="1730982"/>
            <a:ext cx="5654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SENTIMENT PERFORMANCE OF NOKIA BRAND (INCLUDED SEEDING)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E2C8C826-F57C-5A49-8857-A1DE56CA8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38061"/>
              </p:ext>
            </p:extLst>
          </p:nvPr>
        </p:nvGraphicFramePr>
        <p:xfrm>
          <a:off x="7079373" y="2710106"/>
          <a:ext cx="5436628" cy="685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3310887" y="785963"/>
            <a:ext cx="400749" cy="425756"/>
          </a:xfr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943429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350" y="477920"/>
            <a:ext cx="18403954" cy="1131656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FEEDBACKS ON PRODUCT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74E65-83AC-3246-A904-3365F1236C3B}"/>
              </a:ext>
            </a:extLst>
          </p:cNvPr>
          <p:cNvSpPr txBox="1"/>
          <p:nvPr/>
        </p:nvSpPr>
        <p:spPr>
          <a:xfrm>
            <a:off x="1346154" y="2149717"/>
            <a:ext cx="21836181" cy="564257"/>
          </a:xfrm>
          <a:prstGeom prst="rect">
            <a:avLst/>
          </a:prstGeom>
          <a:solidFill>
            <a:srgbClr val="3D609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PRODUCT ATTRIBUTES PERFORMANCE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D4FBF0-FECB-8145-B75E-D952FA6A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010" y="1625304"/>
            <a:ext cx="4064000" cy="5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BBD3F-6553-6E42-B693-9C1A46B876A0}"/>
              </a:ext>
            </a:extLst>
          </p:cNvPr>
          <p:cNvSpPr txBox="1"/>
          <p:nvPr/>
        </p:nvSpPr>
        <p:spPr>
          <a:xfrm>
            <a:off x="4325811" y="6226300"/>
            <a:ext cx="157895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Month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6B593-706B-2841-B58D-7E3949A474E4}"/>
              </a:ext>
            </a:extLst>
          </p:cNvPr>
          <p:cNvSpPr txBox="1"/>
          <p:nvPr/>
        </p:nvSpPr>
        <p:spPr>
          <a:xfrm>
            <a:off x="11440806" y="6260177"/>
            <a:ext cx="157895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Month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EF31E8-B137-4945-8C79-AC386E1C6636}"/>
              </a:ext>
            </a:extLst>
          </p:cNvPr>
          <p:cNvSpPr txBox="1"/>
          <p:nvPr/>
        </p:nvSpPr>
        <p:spPr>
          <a:xfrm>
            <a:off x="18290630" y="6260178"/>
            <a:ext cx="275395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Current Month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742704" y="6196550"/>
            <a:ext cx="21183600" cy="0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3310887" y="785963"/>
            <a:ext cx="400749" cy="425756"/>
          </a:xfr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Helvetica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5659013-9368-C44C-A9AB-6C10310285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021166"/>
              </p:ext>
            </p:extLst>
          </p:nvPr>
        </p:nvGraphicFramePr>
        <p:xfrm>
          <a:off x="8644726" y="2675560"/>
          <a:ext cx="7014132" cy="383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B2B1341-3C56-0344-9A94-965879C1F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442151"/>
              </p:ext>
            </p:extLst>
          </p:nvPr>
        </p:nvGraphicFramePr>
        <p:xfrm>
          <a:off x="16120360" y="2709437"/>
          <a:ext cx="7844589" cy="383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5659013-9368-C44C-A9AB-6C10310285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560047"/>
              </p:ext>
            </p:extLst>
          </p:nvPr>
        </p:nvGraphicFramePr>
        <p:xfrm>
          <a:off x="1619299" y="2671948"/>
          <a:ext cx="7188077" cy="383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1D55D27-0BA3-C24F-B34A-A9BEBABC5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94920"/>
              </p:ext>
            </p:extLst>
          </p:nvPr>
        </p:nvGraphicFramePr>
        <p:xfrm>
          <a:off x="777240" y="6742743"/>
          <a:ext cx="22859999" cy="115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8540">
                  <a:extLst>
                    <a:ext uri="{9D8B030D-6E8A-4147-A177-3AD203B41FA5}">
                      <a16:colId xmlns:a16="http://schemas.microsoft.com/office/drawing/2014/main" val="188592413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89907025"/>
                    </a:ext>
                  </a:extLst>
                </a:gridCol>
                <a:gridCol w="11292839">
                  <a:extLst>
                    <a:ext uri="{9D8B030D-6E8A-4147-A177-3AD203B41FA5}">
                      <a16:colId xmlns:a16="http://schemas.microsoft.com/office/drawing/2014/main" val="1880392613"/>
                    </a:ext>
                  </a:extLst>
                </a:gridCol>
              </a:tblGrid>
              <a:tr h="70099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FOCUS ON 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DISCUSSED ATTRIBUTES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5A9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>
                          <a:solidFill>
                            <a:schemeClr val="bg1"/>
                          </a:solidFill>
                        </a:rPr>
                        <a:t>FOCUS ON </a:t>
                      </a: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NEGATIVE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</a:rPr>
                        <a:t> DISCUSSED ATTRIBUTES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A33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0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     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5A9E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3312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6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5794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2960" y="5566998"/>
            <a:ext cx="23561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COMPETITORS OVERVIEW</a:t>
            </a:r>
          </a:p>
          <a:p>
            <a:pPr marL="685800" marR="0" lvl="0" indent="-68580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Key products </a:t>
            </a:r>
          </a:p>
          <a:p>
            <a:pPr marL="685800" marR="0" lvl="0" indent="-68580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Main tactics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5642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366" y="467405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HUAWEI NOVA 3I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2C8C826-F57C-5A49-8857-A1DE56CA8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14147"/>
              </p:ext>
            </p:extLst>
          </p:nvPr>
        </p:nvGraphicFramePr>
        <p:xfrm>
          <a:off x="2084836" y="2125652"/>
          <a:ext cx="7603913" cy="6285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54EFFB-0332-7747-93F4-45DCBA96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52843"/>
              </p:ext>
            </p:extLst>
          </p:nvPr>
        </p:nvGraphicFramePr>
        <p:xfrm>
          <a:off x="1806981" y="8524764"/>
          <a:ext cx="21247339" cy="3927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7339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424971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HIGHLIGHT ACTIVITIES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6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2684030">
                <a:tc>
                  <a:txBody>
                    <a:bodyPr/>
                    <a:lstStyle/>
                    <a:p>
                      <a:pPr marL="0" marR="0" lvl="2" indent="0" algn="just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65138" algn="l"/>
                        </a:tabLst>
                        <a:defRPr/>
                      </a:pP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  <a:tr h="664552">
                <a:tc>
                  <a:txBody>
                    <a:bodyPr/>
                    <a:lstStyle/>
                    <a:p>
                      <a:pPr marL="0" marR="0" lvl="2" indent="0" algn="just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65138" algn="l"/>
                        </a:tabLst>
                        <a:defRPr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47015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7215980-63C8-1948-B315-87CD92F95087}"/>
              </a:ext>
            </a:extLst>
          </p:cNvPr>
          <p:cNvSpPr txBox="1"/>
          <p:nvPr/>
        </p:nvSpPr>
        <p:spPr>
          <a:xfrm>
            <a:off x="8561841" y="12391364"/>
            <a:ext cx="1058100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Sentiment ratio bases on the number of remaining mentions after excluding the unrated ones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Sentiment index = (positive index – negative index)/(positive index + negative index)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A78FBBA-0C44-204D-9F6A-A99B2A6EE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277860"/>
              </p:ext>
            </p:extLst>
          </p:nvPr>
        </p:nvGraphicFramePr>
        <p:xfrm>
          <a:off x="10083251" y="2110177"/>
          <a:ext cx="12888663" cy="613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Calibri"/>
              <a:sym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0650" y="2125652"/>
            <a:ext cx="583743" cy="8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8725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524" y="467405"/>
            <a:ext cx="18403954" cy="1131656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C00000"/>
                </a:solidFill>
              </a:rPr>
              <a:t>SAMSUNG J4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54EFFB-0332-7747-93F4-45DCBA96EA10}"/>
              </a:ext>
            </a:extLst>
          </p:cNvPr>
          <p:cNvGraphicFramePr>
            <a:graphicFrameLocks noGrp="1"/>
          </p:cNvGraphicFramePr>
          <p:nvPr/>
        </p:nvGraphicFramePr>
        <p:xfrm>
          <a:off x="1608084" y="9235440"/>
          <a:ext cx="21531586" cy="3089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31586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HIGHLIGHT ACTIVITIES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6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2510505">
                <a:tc>
                  <a:txBody>
                    <a:bodyPr/>
                    <a:lstStyle/>
                    <a:p>
                      <a:pPr marL="0" marR="0" lvl="2" indent="0" algn="just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65138" algn="l"/>
                        </a:tabLst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was not any special activity of Samsung J4 in September. </a:t>
                      </a:r>
                    </a:p>
                    <a:p>
                      <a:pPr marL="0" marR="0" lvl="2" indent="0" algn="just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65138" algn="l"/>
                        </a:tabLst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collectable mentions of Samsung came from Facebook users selling the product or asking about product in different posts. 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Link</a:t>
                      </a: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7215980-63C8-1948-B315-87CD92F95087}"/>
              </a:ext>
            </a:extLst>
          </p:cNvPr>
          <p:cNvSpPr txBox="1"/>
          <p:nvPr/>
        </p:nvSpPr>
        <p:spPr>
          <a:xfrm>
            <a:off x="6453766" y="12609850"/>
            <a:ext cx="1058100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Sentiment ratio bases on the number of remaining mentions after excluding the unrated ones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Sentiment index = (positive index – negative index)/(positive index + negative index)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Calibri"/>
              <a:sym typeface="Helvetica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0498761" y="3234811"/>
            <a:ext cx="577444" cy="69785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8BDBAF"/>
              </a:solidFill>
              <a:effectLst/>
              <a:uLnTx/>
              <a:uFillTx/>
              <a:latin typeface="Arial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9042277" y="3583739"/>
            <a:ext cx="577444" cy="69785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8BDBAF"/>
              </a:solidFill>
              <a:effectLst/>
              <a:uLnTx/>
              <a:uFillTx/>
              <a:latin typeface="Arial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954169" y="3303756"/>
            <a:ext cx="577444" cy="69785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8BDBAF"/>
              </a:solidFill>
              <a:effectLst/>
              <a:uLnTx/>
              <a:uFillTx/>
              <a:latin typeface="Arial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066053226"/>
              </p:ext>
            </p:extLst>
          </p:nvPr>
        </p:nvGraphicFramePr>
        <p:xfrm>
          <a:off x="1892331" y="2786950"/>
          <a:ext cx="7407312" cy="6163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A78FBBA-0C44-204D-9F6A-A99B2A6EE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139824"/>
              </p:ext>
            </p:extLst>
          </p:nvPr>
        </p:nvGraphicFramePr>
        <p:xfrm>
          <a:off x="9798559" y="2801030"/>
          <a:ext cx="12888663" cy="613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4315" y="2914757"/>
            <a:ext cx="652336" cy="9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375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9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9" y="434566"/>
            <a:ext cx="7007970" cy="11212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1248" y="5566998"/>
            <a:ext cx="23542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APPENDIX</a:t>
            </a:r>
          </a:p>
          <a:p>
            <a:pPr marL="571500" marR="0" lvl="0" indent="-571500" algn="l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Additional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026901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5" y="465674"/>
            <a:ext cx="18403954" cy="1131656"/>
          </a:xfrm>
        </p:spPr>
        <p:txBody>
          <a:bodyPr>
            <a:normAutofit/>
          </a:bodyPr>
          <a:lstStyle/>
          <a:p>
            <a:r>
              <a:rPr lang="en-US" sz="5200" b="1">
                <a:solidFill>
                  <a:srgbClr val="C00000"/>
                </a:solidFill>
              </a:rPr>
              <a:t>DEMOGRAPHIC</a:t>
            </a:r>
            <a:endParaRPr lang="en-US" sz="52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1F61831-9D93-9040-BD80-FB44ED76C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2336"/>
              </p:ext>
            </p:extLst>
          </p:nvPr>
        </p:nvGraphicFramePr>
        <p:xfrm>
          <a:off x="3549560" y="3373548"/>
          <a:ext cx="18996930" cy="7243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94">
                  <a:extLst>
                    <a:ext uri="{9D8B030D-6E8A-4147-A177-3AD203B41FA5}">
                      <a16:colId xmlns:a16="http://schemas.microsoft.com/office/drawing/2014/main" val="2985232150"/>
                    </a:ext>
                  </a:extLst>
                </a:gridCol>
                <a:gridCol w="3788434">
                  <a:extLst>
                    <a:ext uri="{9D8B030D-6E8A-4147-A177-3AD203B41FA5}">
                      <a16:colId xmlns:a16="http://schemas.microsoft.com/office/drawing/2014/main" val="3317517423"/>
                    </a:ext>
                  </a:extLst>
                </a:gridCol>
                <a:gridCol w="3788434">
                  <a:extLst>
                    <a:ext uri="{9D8B030D-6E8A-4147-A177-3AD203B41FA5}">
                      <a16:colId xmlns:a16="http://schemas.microsoft.com/office/drawing/2014/main" val="4217600522"/>
                    </a:ext>
                  </a:extLst>
                </a:gridCol>
                <a:gridCol w="4175219">
                  <a:extLst>
                    <a:ext uri="{9D8B030D-6E8A-4147-A177-3AD203B41FA5}">
                      <a16:colId xmlns:a16="http://schemas.microsoft.com/office/drawing/2014/main" val="4282585056"/>
                    </a:ext>
                  </a:extLst>
                </a:gridCol>
                <a:gridCol w="3401649">
                  <a:extLst>
                    <a:ext uri="{9D8B030D-6E8A-4147-A177-3AD203B41FA5}">
                      <a16:colId xmlns:a16="http://schemas.microsoft.com/office/drawing/2014/main" val="2707800713"/>
                    </a:ext>
                  </a:extLst>
                </a:gridCol>
              </a:tblGrid>
              <a:tr h="1014808">
                <a:tc>
                  <a:txBody>
                    <a:bodyPr/>
                    <a:lstStyle/>
                    <a:p>
                      <a:endParaRPr lang="en-US" sz="2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Helvetica Light"/>
                        </a:rPr>
                        <a:t>Nokia 7.2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Nokia 2720 Flip 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Nokia 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Nokia Brand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232294"/>
                  </a:ext>
                </a:extLst>
              </a:tr>
              <a:tr h="55089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Unique Audience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312366"/>
                  </a:ext>
                </a:extLst>
              </a:tr>
              <a:tr h="160847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Male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(87.3%)</a:t>
                      </a:r>
                    </a:p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Female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(6.7%)</a:t>
                      </a:r>
                    </a:p>
                    <a:p>
                      <a:pPr algn="ctr"/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Others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(5.9%)</a:t>
                      </a:r>
                      <a:endParaRPr lang="en-US" sz="2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Male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(43.9%)</a:t>
                      </a:r>
                    </a:p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Female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(44.7%)</a:t>
                      </a:r>
                    </a:p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Others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(11.2%)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Male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(43.2%)</a:t>
                      </a:r>
                    </a:p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Female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(44.7%)</a:t>
                      </a:r>
                    </a:p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Others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(12%)</a:t>
                      </a:r>
                    </a:p>
                    <a:p>
                      <a:pPr algn="ctr"/>
                      <a:endParaRPr lang="en-US" sz="2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Male 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(57.9%)</a:t>
                      </a:r>
                    </a:p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Female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(29.3%)</a:t>
                      </a:r>
                    </a:p>
                    <a:p>
                      <a:pPr algn="ctr"/>
                      <a:r>
                        <a:rPr lang="en-US" sz="2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Others</a:t>
                      </a:r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(12.7%)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85053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18-24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(16.6%)</a:t>
                      </a:r>
                    </a:p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25–34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(83.3%)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18-24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(10.0%)</a:t>
                      </a:r>
                    </a:p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25-34 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(66.6%)</a:t>
                      </a:r>
                    </a:p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35-44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(13.3%)</a:t>
                      </a:r>
                    </a:p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55-64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(3.3%)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18-24 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(36.3%)</a:t>
                      </a:r>
                    </a:p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25-34 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(59.0%)</a:t>
                      </a:r>
                    </a:p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35-44 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(4.5%)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18-24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(22.1%) </a:t>
                      </a:r>
                    </a:p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25 - 34 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(65.9%)</a:t>
                      </a:r>
                    </a:p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35 – 44 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(9.1%)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940574"/>
                  </a:ext>
                </a:extLst>
              </a:tr>
              <a:tr h="214937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Noi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</a:t>
                      </a:r>
                      <a:r>
                        <a:rPr lang="it-IT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16.5%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</a:t>
                      </a:r>
                      <a:endParaRPr lang="en-US" sz="2400" b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 Chi Minh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</a:t>
                      </a:r>
                      <a:r>
                        <a:rPr lang="it-IT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14.3%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 Nang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(3.1%)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Khanh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Hoa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(2.4%)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Nghe An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(2.2%)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Ho Chi Minh 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(</a:t>
                      </a:r>
                      <a:r>
                        <a:rPr lang="it-IT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19.46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%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Ha 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Noi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</a:t>
                      </a:r>
                      <a:r>
                        <a:rPr lang="it-IT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10.93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%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Dong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Thap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</a:t>
                      </a:r>
                      <a:r>
                        <a:rPr lang="it-IT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2.87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%)</a:t>
                      </a:r>
                    </a:p>
                    <a:p>
                      <a:pPr algn="ctr"/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Bac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Giang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</a:t>
                      </a:r>
                      <a:r>
                        <a:rPr lang="it-IT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2.55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%)</a:t>
                      </a:r>
                    </a:p>
                    <a:p>
                      <a:pPr algn="ctr"/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Nam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Dinh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</a:t>
                      </a:r>
                      <a:r>
                        <a:rPr lang="it-IT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1.83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Hồ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Chí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Minh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(11.8%)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Hà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Nội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(6.4%)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Đà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Nẵng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(5.1%)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Nghệ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An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(2.6%)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Quảng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Ngãi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	 (2.5%)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Ho Chi Minh 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(12.6%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Ha 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Noi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(10.8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%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Dong </a:t>
                      </a:r>
                      <a:r>
                        <a:rPr lang="en-US" sz="2400" b="0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Nai</a:t>
                      </a: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(1.9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Light"/>
                        </a:rPr>
                        <a:t>%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 Nang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(1.8%)</a:t>
                      </a:r>
                    </a:p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Hai Phong </a:t>
                      </a:r>
                      <a:r>
                        <a:rPr lang="en-US" sz="2400" b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(1.8%)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9536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/>
                <a:sym typeface="Helvetica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Calibri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626156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589548" y="458492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7AD531-3842-4B4B-939F-7F13A8998308}"/>
              </a:ext>
            </a:extLst>
          </p:cNvPr>
          <p:cNvSpPr/>
          <p:nvPr/>
        </p:nvSpPr>
        <p:spPr>
          <a:xfrm>
            <a:off x="2121408" y="1992909"/>
            <a:ext cx="21018398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Social Insight &amp; Recommendation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Overview of Nokia 7.2, Nokia 2720 Flip, Nokia brand</a:t>
            </a:r>
          </a:p>
          <a:p>
            <a:pPr marL="457200" lvl="8" indent="-457200" algn="just">
              <a:buFont typeface="Wingdings" panose="05000000000000000000" pitchFamily="2" charset="2"/>
              <a:buChar char="v"/>
            </a:pP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Trendline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</a:p>
          <a:p>
            <a:pPr marL="457200" lvl="4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Volume of each product (In comparison week by week)</a:t>
            </a:r>
          </a:p>
          <a:p>
            <a:pPr marL="457200" lvl="5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Engagement of each product (In comparison week by week)</a:t>
            </a:r>
          </a:p>
          <a:p>
            <a:pPr marL="457200" lvl="4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Seeding Contribution in terms of Volume and Sentiment Redemption</a:t>
            </a:r>
          </a:p>
          <a:p>
            <a:pPr marL="457200" lvl="4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Top 5 sources of positive/negative mentions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Focus on each of Nokia products (Nokia 7.2) (Nokia 2720 Flip)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POE Performance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Sentiment Performance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Attribute Performance 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Focus on Nokia Brand 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Sentiment Performance of Nokia Brand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Attribute Performance of Nokia Brand 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KOL/Influencer Performance 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  <a:p>
            <a:pPr marL="514350" indent="-51435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Sentiment Performance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Competitors Overview: Huawei Nova 3i, Samsung J4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Highlight tactics</a:t>
            </a:r>
          </a:p>
        </p:txBody>
      </p:sp>
    </p:spTree>
    <p:extLst>
      <p:ext uri="{BB962C8B-B14F-4D97-AF65-F5344CB8AC3E}">
        <p14:creationId xmlns:p14="http://schemas.microsoft.com/office/powerpoint/2010/main" val="348710883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2133C80-3744-5149-8698-E1076CE2E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3899"/>
              </p:ext>
            </p:extLst>
          </p:nvPr>
        </p:nvGraphicFramePr>
        <p:xfrm>
          <a:off x="12306300" y="2623658"/>
          <a:ext cx="12020550" cy="9767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01403" y="465674"/>
            <a:ext cx="18403954" cy="113165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  <a:cs typeface="Helvetica" panose="020B0604020202020204" pitchFamily="34" charset="0"/>
              </a:rPr>
              <a:t>TOP THREADS &amp; SOURCES BY VOLUME OF NOKIA 2720 Flip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3310887" y="785964"/>
            <a:ext cx="400749" cy="425756"/>
          </a:xfrm>
        </p:spPr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Helvetica" panose="020B0604020202020204" pitchFamily="34" charset="0"/>
                <a:sym typeface="Helvetica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Helvetica" panose="020B0604020202020204" pitchFamily="34" charset="0"/>
              <a:sym typeface="Helvetic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01AC59-876B-BA4E-9CDE-B7ACEB3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79458"/>
              </p:ext>
            </p:extLst>
          </p:nvPr>
        </p:nvGraphicFramePr>
        <p:xfrm>
          <a:off x="888491" y="1887168"/>
          <a:ext cx="11760709" cy="10643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344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  <a:gridCol w="7617534">
                  <a:extLst>
                    <a:ext uri="{9D8B030D-6E8A-4147-A177-3AD203B41FA5}">
                      <a16:colId xmlns:a16="http://schemas.microsoft.com/office/drawing/2014/main" val="1550444972"/>
                    </a:ext>
                  </a:extLst>
                </a:gridCol>
                <a:gridCol w="2949831">
                  <a:extLst>
                    <a:ext uri="{9D8B030D-6E8A-4147-A177-3AD203B41FA5}">
                      <a16:colId xmlns:a16="http://schemas.microsoft.com/office/drawing/2014/main" val="4266282987"/>
                    </a:ext>
                  </a:extLst>
                </a:gridCol>
              </a:tblGrid>
              <a:tr h="715355">
                <a:tc gridSpan="3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 THREADS BY VOLUME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A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43495"/>
                  </a:ext>
                </a:extLst>
              </a:tr>
              <a:tr h="458749">
                <a:tc gridSpan="3">
                  <a:txBody>
                    <a:bodyPr/>
                    <a:lstStyle/>
                    <a:p>
                      <a:endParaRPr lang="en-US" sz="2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625959"/>
                  </a:ext>
                </a:extLst>
              </a:tr>
              <a:tr h="458749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855959"/>
                  </a:ext>
                </a:extLst>
              </a:tr>
              <a:tr h="86066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👏👏 </a:t>
                      </a:r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Cả nhà ơi xem mẹ My vừa sắm được gì nè! Đó chính là chiếc điện thoại nắp gập Nokia 2720 mới ...</a:t>
                      </a:r>
                      <a:endParaRPr lang="vi-VN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NhungThu Le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91192"/>
                  </a:ext>
                </a:extLst>
              </a:tr>
              <a:tr h="86066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Nokia 2720 Flip - Huyền thoại trở lại, hiện đại hơn xưa</a:t>
                      </a:r>
                      <a:b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</a:br>
                      <a:b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</a:br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Đã từ rất lâu rồi, các tín đồ của ...</a:t>
                      </a:r>
                      <a:endParaRPr lang="vi-VN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Nokia Mobile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066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:V Gao ác sịt ha :P Kỉ niệm một thời với em điện thoại siêu nhân một thời. Giờ không tìm được ...</a:t>
                      </a:r>
                      <a:endParaRPr lang="vi-VN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Vật Vờ Studio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066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Ai mua "nắp gập huyền thoại" hok nè</a:t>
                      </a:r>
                      <a:b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</a:br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Nokia 2720 Flip (2019)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Phạm Chí Đức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066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2019 RỒI MÀ VẪN LÀM ĐIỆN THOẠI NẮP GẬP???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AnhEm TV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278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ĐIỆN THOẠI GẬP duy nhất mình đủ tiền mua: ĐÁNG!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Vật Vờ Studio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Màu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này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yêu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hem, video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trên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tay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đủ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3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màu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sắc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Nokia 7.2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hẹn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các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bạn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mai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nha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😋-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Còn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đây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</a:t>
                      </a:r>
                      <a:r>
                        <a:rPr lang="en-US" sz="24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là</a:t>
                      </a:r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 ...</a:t>
                      </a:r>
                      <a:endParaRPr lang="en-US" sz="24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Cộng đồng Nokia Lumia Việt Nam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3473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Nokia 2720 Flip, một lần nữa tạo được ấn tượng mạnh khi nó đem lại cảm giác sử dụng sản phẩm ...</a:t>
                      </a:r>
                      <a:endParaRPr lang="vi-VN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Công Nghệ Việt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6066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Minigame: Tìm ảnh xóa phông - nhận quà cực sốc!</a:t>
                      </a:r>
                      <a:b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</a:br>
                      <a:b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</a:br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Các fan của Nokia smartphones chắc hẳn không ...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Nokia Mobile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994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Mở hộp Nokia 2720 Flip điện thoại 2 màn hình "cụ tổ" của Galaxy Fold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Dương Dê</a:t>
                      </a:r>
                      <a:endParaRPr lang="vi-VN" sz="24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378CFB-4C21-BD4E-9825-D148A3F91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53190"/>
              </p:ext>
            </p:extLst>
          </p:nvPr>
        </p:nvGraphicFramePr>
        <p:xfrm>
          <a:off x="13608658" y="1932020"/>
          <a:ext cx="10023848" cy="6705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3848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</a:tblGrid>
              <a:tr h="67050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TOP SOURCES BY VOLUME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66211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2133C80-3744-5149-8698-E1076CE2E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958680"/>
              </p:ext>
            </p:extLst>
          </p:nvPr>
        </p:nvGraphicFramePr>
        <p:xfrm>
          <a:off x="13220160" y="2708191"/>
          <a:ext cx="10567986" cy="9714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01403" y="465674"/>
            <a:ext cx="18403954" cy="1131656"/>
          </a:xfrm>
        </p:spPr>
        <p:txBody>
          <a:bodyPr>
            <a:noAutofit/>
          </a:bodyPr>
          <a:lstStyle/>
          <a:p>
            <a:r>
              <a:rPr lang="en-US" sz="5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 THREADS &amp; SOURCES BY VOLUME OF NOKIA 7.2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3295659" y="785964"/>
            <a:ext cx="431205" cy="425756"/>
          </a:xfrm>
        </p:spPr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Helvetica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Helvetic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378CFB-4C21-BD4E-9825-D148A3F91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27197"/>
              </p:ext>
            </p:extLst>
          </p:nvPr>
        </p:nvGraphicFramePr>
        <p:xfrm>
          <a:off x="13764298" y="1854200"/>
          <a:ext cx="10023848" cy="71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3848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</a:tblGrid>
              <a:tr h="71315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TOP SOURCES BY VOLUME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34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01AC59-876B-BA4E-9CDE-B7ACEB3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96594"/>
              </p:ext>
            </p:extLst>
          </p:nvPr>
        </p:nvGraphicFramePr>
        <p:xfrm>
          <a:off x="1340583" y="1854203"/>
          <a:ext cx="11879578" cy="1089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811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  <a:gridCol w="7614248">
                  <a:extLst>
                    <a:ext uri="{9D8B030D-6E8A-4147-A177-3AD203B41FA5}">
                      <a16:colId xmlns:a16="http://schemas.microsoft.com/office/drawing/2014/main" val="1550444972"/>
                    </a:ext>
                  </a:extLst>
                </a:gridCol>
                <a:gridCol w="3127519">
                  <a:extLst>
                    <a:ext uri="{9D8B030D-6E8A-4147-A177-3AD203B41FA5}">
                      <a16:colId xmlns:a16="http://schemas.microsoft.com/office/drawing/2014/main" val="4266282987"/>
                    </a:ext>
                  </a:extLst>
                </a:gridCol>
              </a:tblGrid>
              <a:tr h="748320">
                <a:tc gridSpan="3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 THREADS BY VOLUME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A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43495"/>
                  </a:ext>
                </a:extLst>
              </a:tr>
              <a:tr h="458316">
                <a:tc gridSpan="3">
                  <a:txBody>
                    <a:bodyPr/>
                    <a:lstStyle/>
                    <a:p>
                      <a:endParaRPr lang="en-US" sz="2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625959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855959"/>
                  </a:ext>
                </a:extLst>
              </a:tr>
              <a:tr h="94209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Bạn sợ điều gì trong những lần “xê dịch” nơi xa?</a:t>
                      </a:r>
                      <a:b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</a:br>
                      <a:b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</a:br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Không máy ảnh xịn ghi nét trải nghiệm? Hay ...</a:t>
                      </a:r>
                      <a:endParaRPr lang="vi-VN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Nokia Mobile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91192"/>
                  </a:ext>
                </a:extLst>
              </a:tr>
              <a:tr h="81317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Nokia 7.2 - Chiếc máy với thiết kế hoàn hảo và cứng cáp. Mang lại cho người dùng cảm giác khá ...</a:t>
                      </a:r>
                      <a:endParaRPr lang="vi-VN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Fanpage thegioididong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17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#vatvofun</a:t>
                      </a:r>
                      <a:b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</a:br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Công nhận là nó đẹp vl mọi người ạ :))</a:t>
                      </a:r>
                      <a:b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</a:br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Nhìn cuốn cực kỳ,tiếc là có mỗi màu đen ...</a:t>
                      </a:r>
                      <a:endParaRPr lang="vi-VN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Vật Vờ Studio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17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Đội nhà thi đấu mà giờ giấc trái ngang?</a:t>
                      </a:r>
                      <a:b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</a:br>
                      <a:b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</a:br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Đừng lo! Đã có Nokia 7.2 với màn hình PureDisplay phối ...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Nokia Mobile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06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#vatvohoidap</a:t>
                      </a:r>
                      <a:b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</a:br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Chào mọi người, cho em hỏi:</a:t>
                      </a:r>
                      <a:b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</a:br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Trong tầm 5-6 triệu, nhu cầu lướt web, xem phim - chụp ...</a:t>
                      </a:r>
                      <a:endParaRPr lang="vi-VN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Vật Vờ Studio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610806"/>
                  </a:ext>
                </a:extLst>
              </a:tr>
              <a:tr h="81787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Mấy ngày này nào là 8.1 lên android 10 nào là nokia 7.2 rần rần còn mình thì lên 1020😊😊😊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Nokia Fan Club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58281"/>
                  </a:ext>
                </a:extLst>
              </a:tr>
              <a:tr h="6365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Có anh em nào đã từng mua máy trên Tiki chưa? Mình dự định mua No7.2 trên đó, thấy giá rẻ hơn ...</a:t>
                      </a:r>
                      <a:endParaRPr lang="vi-VN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Nokia Fan Club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98568"/>
                  </a:ext>
                </a:extLst>
              </a:tr>
              <a:tr h="72593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#vatvohoidap</a:t>
                      </a:r>
                      <a:b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</a:br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Xin đánh giá con nokia 7.2 cái ạ Mình theo hướng Chụp nhiều </a:t>
                      </a:r>
                      <a:b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</a:br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Game vừa </a:t>
                      </a:r>
                      <a:b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</a:br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Thì ...</a:t>
                      </a:r>
                      <a:endParaRPr lang="vi-VN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Vật Vờ Studio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990901"/>
                  </a:ext>
                </a:extLst>
              </a:tr>
              <a:tr h="92308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Nokia 7.2 là một sản phẩm không phải có thiết kế quá đột phá mới lạ nhưng nó luôn cho mình cái ...</a:t>
                      </a:r>
                      <a:endParaRPr lang="vi-VN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Vật Vờ Studio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015275"/>
                  </a:ext>
                </a:extLst>
              </a:tr>
              <a:tr h="96399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Nokia 7.2 ra mắt thấy rất nhiều fan khác vào chê. Nhất là bọn làm review cho mobile city chê ...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Nokia Fan Club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3072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2133C80-3744-5149-8698-E1076CE2E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018833"/>
              </p:ext>
            </p:extLst>
          </p:nvPr>
        </p:nvGraphicFramePr>
        <p:xfrm>
          <a:off x="13220160" y="2708191"/>
          <a:ext cx="10567986" cy="9714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01403" y="465674"/>
            <a:ext cx="18403954" cy="1131656"/>
          </a:xfrm>
        </p:spPr>
        <p:txBody>
          <a:bodyPr>
            <a:noAutofit/>
          </a:bodyPr>
          <a:lstStyle/>
          <a:p>
            <a:r>
              <a:rPr lang="en-US" sz="5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 THREADS &amp; SOURCES BY VOLUME OF NOKIA 8.1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3295659" y="785964"/>
            <a:ext cx="431205" cy="425756"/>
          </a:xfrm>
        </p:spPr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Helvetica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Helvetic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378CFB-4C21-BD4E-9825-D148A3F912DD}"/>
              </a:ext>
            </a:extLst>
          </p:cNvPr>
          <p:cNvGraphicFramePr>
            <a:graphicFrameLocks noGrp="1"/>
          </p:cNvGraphicFramePr>
          <p:nvPr/>
        </p:nvGraphicFramePr>
        <p:xfrm>
          <a:off x="13764298" y="1854200"/>
          <a:ext cx="10023848" cy="71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3848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</a:tblGrid>
              <a:tr h="71315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TOP SOURCES BY VOLUME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34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01AC59-876B-BA4E-9CDE-B7ACEB3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65966"/>
              </p:ext>
            </p:extLst>
          </p:nvPr>
        </p:nvGraphicFramePr>
        <p:xfrm>
          <a:off x="1340583" y="1854203"/>
          <a:ext cx="11879578" cy="10426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811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  <a:gridCol w="7614248">
                  <a:extLst>
                    <a:ext uri="{9D8B030D-6E8A-4147-A177-3AD203B41FA5}">
                      <a16:colId xmlns:a16="http://schemas.microsoft.com/office/drawing/2014/main" val="1550444972"/>
                    </a:ext>
                  </a:extLst>
                </a:gridCol>
                <a:gridCol w="3127519">
                  <a:extLst>
                    <a:ext uri="{9D8B030D-6E8A-4147-A177-3AD203B41FA5}">
                      <a16:colId xmlns:a16="http://schemas.microsoft.com/office/drawing/2014/main" val="4266282987"/>
                    </a:ext>
                  </a:extLst>
                </a:gridCol>
              </a:tblGrid>
              <a:tr h="748320">
                <a:tc gridSpan="3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 THREADS BY VOLUME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A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43495"/>
                  </a:ext>
                </a:extLst>
              </a:tr>
              <a:tr h="458316">
                <a:tc gridSpan="3">
                  <a:txBody>
                    <a:bodyPr/>
                    <a:lstStyle/>
                    <a:p>
                      <a:endParaRPr lang="en-US" sz="2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625959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855959"/>
                  </a:ext>
                </a:extLst>
              </a:tr>
              <a:tr h="94209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Không để người dùng Nokia 8.1 đợi lâu </a:t>
                      </a:r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🥰🥰, </a:t>
                      </a:r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nay, điện thoại Nokia 8.1 đã được nâng cấp lên ...</a:t>
                      </a:r>
                      <a:endParaRPr lang="vi-VN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Nokia Mobile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91192"/>
                  </a:ext>
                </a:extLst>
              </a:tr>
              <a:tr h="81317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NOKIA 8.1. Chán quá các bác ạ. Thi thoảng rè loa trong phải rs mới hết. Giờ thêm cái lỗi màn ...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Vật Vờ Studio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17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Android 10 đã đến với Nokia 8.1 rồi các bác ạ.</a:t>
                      </a:r>
                      <a:b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</a:br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#vatvofun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Vật Vờ Studio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17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Anh em Nokia 8.1 đã lên Android 10 chính thức sau vài hôm trải nghiệm cảm nhận thế nào, mình ...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Nokia Fan Club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06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Nokia quá nhanh quá nguy hiểm 😍😍</a:t>
                      </a:r>
                      <a:b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</a:br>
                      <a:b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</a:br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#Tinhte #Nokia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Tinh tế Fanpage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610806"/>
                  </a:ext>
                </a:extLst>
              </a:tr>
              <a:tr h="81787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Tầm tiền với nhau liệu nên chọn nokia 8.1 hay live ạ. Xin nhận xét công tâm từ anh em đã dùng em nó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Vsmart - Fans Club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58281"/>
                  </a:ext>
                </a:extLst>
              </a:tr>
              <a:tr h="6365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Anh em dùng Nokia 8.1 đã lên Android 10 hết chưa nè, nếu chưa thì cập nhật ngay phần mềm mới ...</a:t>
                      </a:r>
                      <a:endParaRPr lang="vi-VN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Nokia Fan Club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98568"/>
                  </a:ext>
                </a:extLst>
              </a:tr>
              <a:tr h="72593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Nokia 8.1 lên Android 10: Âm mưu trở lại ngôi vương nhưng vẫn dính lỗi LỚN!</a:t>
                      </a:r>
                      <a:endParaRPr lang="vi-VN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Thế Giới Di Động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990901"/>
                  </a:ext>
                </a:extLst>
              </a:tr>
              <a:tr h="92308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[Anh em lên Android 10 chưa, nếu chưa lên đi, vuốt vuốt sướng lắm, máy chạy nhanh hơn cứ như ...</a:t>
                      </a:r>
                      <a:endParaRPr lang="vi-VN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Hội Nokia 3, 5, 6, 3310 (2017) Thế giới di động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015275"/>
                  </a:ext>
                </a:extLst>
              </a:tr>
              <a:tr h="96399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Rất nhanh, rất nguy hiểm Nokia 8.1 chính thức lên Android 10: cử chỉ vuốt ngon, máy chạy nhanh ...</a:t>
                      </a:r>
                      <a:endParaRPr lang="en-US" sz="24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Nokia Fan Club</a:t>
                      </a:r>
                      <a:endParaRPr lang="en-US" sz="24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866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2133C80-3744-5149-8698-E1076CE2E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088272"/>
              </p:ext>
            </p:extLst>
          </p:nvPr>
        </p:nvGraphicFramePr>
        <p:xfrm>
          <a:off x="13182600" y="2657076"/>
          <a:ext cx="9999735" cy="9674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378CFB-4C21-BD4E-9825-D148A3F91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30823"/>
              </p:ext>
            </p:extLst>
          </p:nvPr>
        </p:nvGraphicFramePr>
        <p:xfrm>
          <a:off x="13379116" y="1922051"/>
          <a:ext cx="9803220" cy="73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3220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</a:tblGrid>
              <a:tr h="7350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TOP SOURCES BY VOLUME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4349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01400" y="465674"/>
            <a:ext cx="19280576" cy="1131656"/>
          </a:xfrm>
        </p:spPr>
        <p:txBody>
          <a:bodyPr>
            <a:noAutofit/>
          </a:bodyPr>
          <a:lstStyle/>
          <a:p>
            <a:r>
              <a:rPr lang="en-US" sz="5200" b="1" dirty="0">
                <a:solidFill>
                  <a:srgbClr val="C00000"/>
                </a:solidFill>
                <a:cs typeface="Helvetica" panose="020B0604020202020204" pitchFamily="34" charset="0"/>
              </a:rPr>
              <a:t>TOP THREADS &amp; SOURCES BY VOLUME OF NOKIA BRAND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3310887" y="785964"/>
            <a:ext cx="400749" cy="425756"/>
          </a:xfrm>
        </p:spPr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Helvetica" panose="020B0604020202020204" pitchFamily="34" charset="0"/>
                <a:sym typeface="Helvetica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Helvetica" panose="020B0604020202020204" pitchFamily="34" charset="0"/>
              <a:sym typeface="Helvetica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01AC59-876B-BA4E-9CDE-B7ACEB3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3242"/>
              </p:ext>
            </p:extLst>
          </p:nvPr>
        </p:nvGraphicFramePr>
        <p:xfrm>
          <a:off x="888491" y="1925181"/>
          <a:ext cx="11836909" cy="10856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344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  <a:gridCol w="7617534">
                  <a:extLst>
                    <a:ext uri="{9D8B030D-6E8A-4147-A177-3AD203B41FA5}">
                      <a16:colId xmlns:a16="http://schemas.microsoft.com/office/drawing/2014/main" val="1550444972"/>
                    </a:ext>
                  </a:extLst>
                </a:gridCol>
                <a:gridCol w="3026031">
                  <a:extLst>
                    <a:ext uri="{9D8B030D-6E8A-4147-A177-3AD203B41FA5}">
                      <a16:colId xmlns:a16="http://schemas.microsoft.com/office/drawing/2014/main" val="4266282987"/>
                    </a:ext>
                  </a:extLst>
                </a:gridCol>
              </a:tblGrid>
              <a:tr h="756825">
                <a:tc gridSpan="3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 THREADS BY VOLUME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A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43495"/>
                  </a:ext>
                </a:extLst>
              </a:tr>
              <a:tr h="579306">
                <a:tc gridSpan="3">
                  <a:txBody>
                    <a:bodyPr/>
                    <a:lstStyle/>
                    <a:p>
                      <a:endParaRPr lang="en-US" sz="2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625959"/>
                  </a:ext>
                </a:extLst>
              </a:tr>
              <a:tr h="57930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855959"/>
                  </a:ext>
                </a:extLst>
              </a:tr>
              <a:tr h="579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Nhìn qua thì Nokia 6300 có vẻ ngon lành ;))</a:t>
                      </a:r>
                      <a:b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</a:br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Còn các ông, các ông thích cái nào hơn? :)))</a:t>
                      </a:r>
                      <a:b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</a:br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#welax ...</a:t>
                      </a:r>
                      <a:endParaRPr lang="vi-VN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WeLax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91192"/>
                  </a:ext>
                </a:extLst>
              </a:tr>
              <a:tr h="579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Đã có một thời Nokia như vầy 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😍😍</a:t>
                      </a:r>
                      <a:b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</a:br>
                      <a:b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</a:b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#</a:t>
                      </a:r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Tinhte #NokiaE6</a:t>
                      </a:r>
                      <a:endParaRPr lang="vi-VN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Tinh tế Fanpage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79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Nokia E66 vodafone + Philips V377 2 sim pin 5000mha</a:t>
                      </a:r>
                      <a:endParaRPr lang="pt-BR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handheld.com.vn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Đúng cái cảm giá dùng điện thoai "đập đá" hồi xưa của Nokia :D :D </a:t>
                      </a:r>
                      <a:b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</a:br>
                      <a:b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</a:br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#Tinhte #Nokia #800Tough</a:t>
                      </a:r>
                      <a:endParaRPr lang="vi-VN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Tinh tế Fanpage</a:t>
                      </a:r>
                      <a:endParaRPr lang="en-US" sz="2000" b="0" u="sng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03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2.4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triệu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cho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một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 "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cục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gạch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",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bạn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có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mua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 🤔🤔🤔</a:t>
                      </a:r>
                      <a:b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</a:br>
                      <a:b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</a:b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#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CellphoneS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 #Nokia #Nokia800Tough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CellphoneS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n-NO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Nokia 6300 T-Mobile Brandnew Fullbox</a:t>
                      </a:r>
                      <a:endParaRPr lang="nn-NO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handheld.com.vn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Nokia 8800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arte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 Black. </a:t>
                      </a:r>
                      <a:b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</a:b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Giá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 1s,5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triệu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 </a:t>
                      </a:r>
                      <a:b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</a:b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Đẹp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 98%</a:t>
                      </a:r>
                      <a:b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</a:b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Máy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 Cam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kết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 Zin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chính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hãng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. ...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Alexander Milano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Máy nokia 105 chính hãng bảo hành 1năm </a:t>
                      </a:r>
                      <a:b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</a:br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Giá khuyễn mãi 99k</a:t>
                      </a:r>
                      <a:b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</a:br>
                      <a:r>
                        <a:rPr lang="vi-VN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Dành cho người chia sẻcong khai va ...</a:t>
                      </a:r>
                      <a:endParaRPr lang="vi-VN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Nhật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Tân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9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Hồi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đó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tớ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dùng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Nokia 1280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nhắn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lúc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2-3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đứa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,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các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cụ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thì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sao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 🤣🤣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Cộng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đồng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đam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mê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 iPhone &amp; iOS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Thegioididong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149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Helvetica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Nokia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siêu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bền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là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có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thiệt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Nhân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Sâm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Ngàn</a:t>
                      </a:r>
                      <a:r>
                        <a:rPr lang="en-US" sz="2000" b="0" u="sng" dirty="0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 </a:t>
                      </a:r>
                      <a:r>
                        <a:rPr lang="en-US" sz="2000" b="0" u="sng" dirty="0" err="1">
                          <a:solidFill>
                            <a:srgbClr val="0227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Năm</a:t>
                      </a:r>
                      <a:endParaRPr lang="en-US" sz="2000" b="0" u="sng" dirty="0">
                        <a:solidFill>
                          <a:srgbClr val="0227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9252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596463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9" y="434566"/>
            <a:ext cx="7007970" cy="11212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1248" y="5566999"/>
            <a:ext cx="23542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COMMUNITY REPORT</a:t>
            </a:r>
          </a:p>
        </p:txBody>
      </p:sp>
    </p:spTree>
    <p:extLst>
      <p:ext uri="{BB962C8B-B14F-4D97-AF65-F5344CB8AC3E}">
        <p14:creationId xmlns:p14="http://schemas.microsoft.com/office/powerpoint/2010/main" val="21023046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572004162"/>
              </p:ext>
            </p:extLst>
          </p:nvPr>
        </p:nvGraphicFramePr>
        <p:xfrm>
          <a:off x="714372" y="1599427"/>
          <a:ext cx="11077824" cy="558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351" y="467770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SEEDING CONTRIBUTION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14CCF29-77B5-6248-88FA-6176D155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85242"/>
              </p:ext>
            </p:extLst>
          </p:nvPr>
        </p:nvGraphicFramePr>
        <p:xfrm>
          <a:off x="12480607" y="1691714"/>
          <a:ext cx="11197539" cy="11605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7539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646742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  <a:latin typeface="+mj-lt"/>
                          <a:cs typeface="Helvetica" panose="020B0604020202020204" pitchFamily="34" charset="0"/>
                        </a:rPr>
                        <a:t>SEEDING CONTRIBUTION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10177362">
                <a:tc>
                  <a:txBody>
                    <a:bodyPr/>
                    <a:lstStyle/>
                    <a:p>
                      <a:pPr marL="0" marR="0" indent="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Helvetica" panose="020B0604020202020204" pitchFamily="34" charset="0"/>
                        <a:sym typeface="Helvetica Light"/>
                      </a:endParaRPr>
                    </a:p>
                    <a:p>
                      <a:pPr marL="457200" marR="0" indent="-45720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2800" dirty="0"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  <a:tr h="535515">
                <a:tc>
                  <a:txBody>
                    <a:bodyPr/>
                    <a:lstStyle/>
                    <a:p>
                      <a:pPr marL="0" marR="0" indent="0" algn="just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lt"/>
                        <a:ea typeface="+mn-ea"/>
                        <a:cs typeface="Helvetica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46339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DDD514-CF43-3E40-B912-3CDF579BC6BA}"/>
              </a:ext>
            </a:extLst>
          </p:cNvPr>
          <p:cNvCxnSpPr>
            <a:cxnSpLocks/>
          </p:cNvCxnSpPr>
          <p:nvPr/>
        </p:nvCxnSpPr>
        <p:spPr>
          <a:xfrm>
            <a:off x="4141562" y="2092391"/>
            <a:ext cx="0" cy="4297680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4D6EF0-7EC1-C34E-BE5F-DAE6098D3BFD}"/>
              </a:ext>
            </a:extLst>
          </p:cNvPr>
          <p:cNvSpPr txBox="1"/>
          <p:nvPr/>
        </p:nvSpPr>
        <p:spPr>
          <a:xfrm>
            <a:off x="2302471" y="2092393"/>
            <a:ext cx="108523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Month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CB269-47A3-E042-8BF1-1F04344A49E5}"/>
              </a:ext>
            </a:extLst>
          </p:cNvPr>
          <p:cNvSpPr txBox="1"/>
          <p:nvPr/>
        </p:nvSpPr>
        <p:spPr>
          <a:xfrm>
            <a:off x="5575295" y="2092391"/>
            <a:ext cx="108523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Month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9767E-5C9A-1E4F-824F-053127F1B68B}"/>
              </a:ext>
            </a:extLst>
          </p:cNvPr>
          <p:cNvSpPr txBox="1"/>
          <p:nvPr/>
        </p:nvSpPr>
        <p:spPr>
          <a:xfrm>
            <a:off x="8593538" y="2092391"/>
            <a:ext cx="19540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Current  month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1933ED-5446-B241-9037-133AC5BBF0A9}"/>
              </a:ext>
            </a:extLst>
          </p:cNvPr>
          <p:cNvCxnSpPr>
            <a:cxnSpLocks/>
          </p:cNvCxnSpPr>
          <p:nvPr/>
        </p:nvCxnSpPr>
        <p:spPr>
          <a:xfrm>
            <a:off x="4038306" y="7784898"/>
            <a:ext cx="0" cy="4059936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3295659" y="785964"/>
            <a:ext cx="431205" cy="425756"/>
          </a:xfrm>
        </p:spPr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752FB9-4AF5-4D02-92F1-114FA4C71F5B}" type="slidenum">
              <a:rPr kumimoji="0" lang="en-US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Helvetica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Helvetic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86224" y="7734324"/>
            <a:ext cx="0" cy="405724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DDD514-CF43-3E40-B912-3CDF579BC6BA}"/>
              </a:ext>
            </a:extLst>
          </p:cNvPr>
          <p:cNvCxnSpPr>
            <a:cxnSpLocks/>
          </p:cNvCxnSpPr>
          <p:nvPr/>
        </p:nvCxnSpPr>
        <p:spPr>
          <a:xfrm>
            <a:off x="7324324" y="2092393"/>
            <a:ext cx="0" cy="4297680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761063056"/>
              </p:ext>
            </p:extLst>
          </p:nvPr>
        </p:nvGraphicFramePr>
        <p:xfrm>
          <a:off x="714372" y="7876311"/>
          <a:ext cx="11077824" cy="469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6908457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Shape 3347"/>
          <p:cNvSpPr/>
          <p:nvPr/>
        </p:nvSpPr>
        <p:spPr>
          <a:xfrm>
            <a:off x="-49016" y="0"/>
            <a:ext cx="24433016" cy="1370486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698DA"/>
              </a:gs>
            </a:gsLst>
            <a:lin ang="240000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sp>
        <p:nvSpPr>
          <p:cNvPr id="3349" name="Shape 3349"/>
          <p:cNvSpPr/>
          <p:nvPr/>
        </p:nvSpPr>
        <p:spPr>
          <a:xfrm>
            <a:off x="5225849" y="6328406"/>
            <a:ext cx="11285110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10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pPr marL="0" marR="0" lvl="0" indent="0" algn="ctr" defTabSz="825482" rtl="0" eaLnBrk="1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0" b="1" i="0" u="none" strike="noStrike" kern="0" cap="none" spc="0" normalizeH="0" baseline="0" noProof="0" dirty="0">
                <a:ln>
                  <a:noFill/>
                </a:ln>
                <a:solidFill>
                  <a:srgbClr val="CA3427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Bebas Neue Bold"/>
              </a:rPr>
              <a:t>Thank</a:t>
            </a:r>
          </a:p>
        </p:txBody>
      </p:sp>
      <p:sp>
        <p:nvSpPr>
          <p:cNvPr id="3350" name="Shape 3350"/>
          <p:cNvSpPr/>
          <p:nvPr/>
        </p:nvSpPr>
        <p:spPr>
          <a:xfrm>
            <a:off x="5302050" y="8301600"/>
            <a:ext cx="13932304" cy="792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825482" rtl="0" eaLnBrk="1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lack"/>
                <a:ea typeface="Calibri"/>
                <a:cs typeface="Lato Black"/>
                <a:sym typeface="Helvetica"/>
              </a:rPr>
              <a:t>For Your </a:t>
            </a:r>
            <a:r>
              <a:rPr kumimoji="0" lang="vi-V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lack"/>
                <a:ea typeface="Calibri"/>
                <a:cs typeface="Lato Black"/>
                <a:sym typeface="Helvetica"/>
              </a:rPr>
              <a:t>Interest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Black"/>
              <a:ea typeface="Calibri"/>
              <a:cs typeface="Lato Black"/>
              <a:sym typeface="Helvetic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220073" y="4437005"/>
            <a:ext cx="2096262" cy="2096262"/>
            <a:chOff x="10921042" y="4656868"/>
            <a:chExt cx="2096261" cy="2096261"/>
          </a:xfrm>
        </p:grpSpPr>
        <p:sp>
          <p:nvSpPr>
            <p:cNvPr id="3348" name="Shape 3348"/>
            <p:cNvSpPr/>
            <p:nvPr/>
          </p:nvSpPr>
          <p:spPr>
            <a:xfrm>
              <a:off x="10921042" y="4656868"/>
              <a:ext cx="2096261" cy="209626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11288709" y="5059211"/>
              <a:ext cx="1313537" cy="119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60" extrusionOk="0">
                  <a:moveTo>
                    <a:pt x="16074" y="20158"/>
                  </a:moveTo>
                  <a:lnTo>
                    <a:pt x="15243" y="18985"/>
                  </a:lnTo>
                  <a:lnTo>
                    <a:pt x="15520" y="18953"/>
                  </a:lnTo>
                  <a:cubicBezTo>
                    <a:pt x="15778" y="18924"/>
                    <a:pt x="16021" y="18835"/>
                    <a:pt x="16236" y="18692"/>
                  </a:cubicBezTo>
                  <a:cubicBezTo>
                    <a:pt x="16803" y="18479"/>
                    <a:pt x="17333" y="18169"/>
                    <a:pt x="17812" y="17767"/>
                  </a:cubicBezTo>
                  <a:cubicBezTo>
                    <a:pt x="18617" y="17091"/>
                    <a:pt x="19225" y="16199"/>
                    <a:pt x="19585" y="15193"/>
                  </a:cubicBezTo>
                  <a:lnTo>
                    <a:pt x="20481" y="16457"/>
                  </a:lnTo>
                  <a:cubicBezTo>
                    <a:pt x="20481" y="16457"/>
                    <a:pt x="16074" y="20158"/>
                    <a:pt x="16074" y="20158"/>
                  </a:cubicBezTo>
                  <a:close/>
                  <a:moveTo>
                    <a:pt x="7669" y="18875"/>
                  </a:moveTo>
                  <a:cubicBezTo>
                    <a:pt x="7263" y="18898"/>
                    <a:pt x="6856" y="18864"/>
                    <a:pt x="6458" y="18773"/>
                  </a:cubicBezTo>
                  <a:cubicBezTo>
                    <a:pt x="6332" y="18744"/>
                    <a:pt x="6199" y="18778"/>
                    <a:pt x="6097" y="18866"/>
                  </a:cubicBezTo>
                  <a:lnTo>
                    <a:pt x="4534" y="20215"/>
                  </a:lnTo>
                  <a:lnTo>
                    <a:pt x="1051" y="15479"/>
                  </a:lnTo>
                  <a:lnTo>
                    <a:pt x="2610" y="14112"/>
                  </a:lnTo>
                  <a:cubicBezTo>
                    <a:pt x="2711" y="14024"/>
                    <a:pt x="2771" y="13890"/>
                    <a:pt x="2773" y="13748"/>
                  </a:cubicBezTo>
                  <a:cubicBezTo>
                    <a:pt x="2792" y="12372"/>
                    <a:pt x="3308" y="11093"/>
                    <a:pt x="4226" y="10148"/>
                  </a:cubicBezTo>
                  <a:lnTo>
                    <a:pt x="7141" y="7145"/>
                  </a:lnTo>
                  <a:cubicBezTo>
                    <a:pt x="7142" y="7144"/>
                    <a:pt x="7143" y="7142"/>
                    <a:pt x="7144" y="7142"/>
                  </a:cubicBezTo>
                  <a:lnTo>
                    <a:pt x="8456" y="5789"/>
                  </a:lnTo>
                  <a:cubicBezTo>
                    <a:pt x="8457" y="5789"/>
                    <a:pt x="8457" y="5788"/>
                    <a:pt x="8458" y="5787"/>
                  </a:cubicBezTo>
                  <a:lnTo>
                    <a:pt x="8992" y="5237"/>
                  </a:lnTo>
                  <a:cubicBezTo>
                    <a:pt x="8996" y="5233"/>
                    <a:pt x="8999" y="5230"/>
                    <a:pt x="9003" y="5226"/>
                  </a:cubicBezTo>
                  <a:lnTo>
                    <a:pt x="9629" y="4581"/>
                  </a:lnTo>
                  <a:cubicBezTo>
                    <a:pt x="9791" y="4414"/>
                    <a:pt x="10004" y="4327"/>
                    <a:pt x="10225" y="4333"/>
                  </a:cubicBezTo>
                  <a:cubicBezTo>
                    <a:pt x="10447" y="4340"/>
                    <a:pt x="10654" y="4441"/>
                    <a:pt x="10807" y="4617"/>
                  </a:cubicBezTo>
                  <a:cubicBezTo>
                    <a:pt x="10959" y="4793"/>
                    <a:pt x="11040" y="5023"/>
                    <a:pt x="11034" y="5265"/>
                  </a:cubicBezTo>
                  <a:cubicBezTo>
                    <a:pt x="11028" y="5507"/>
                    <a:pt x="10935" y="5732"/>
                    <a:pt x="10774" y="5899"/>
                  </a:cubicBezTo>
                  <a:lnTo>
                    <a:pt x="10774" y="5899"/>
                  </a:lnTo>
                  <a:lnTo>
                    <a:pt x="8003" y="8753"/>
                  </a:lnTo>
                  <a:cubicBezTo>
                    <a:pt x="7828" y="8934"/>
                    <a:pt x="7819" y="9236"/>
                    <a:pt x="7986" y="9427"/>
                  </a:cubicBezTo>
                  <a:cubicBezTo>
                    <a:pt x="8072" y="9527"/>
                    <a:pt x="8188" y="9576"/>
                    <a:pt x="8304" y="9576"/>
                  </a:cubicBezTo>
                  <a:cubicBezTo>
                    <a:pt x="8412" y="9576"/>
                    <a:pt x="8520" y="9533"/>
                    <a:pt x="8605" y="9447"/>
                  </a:cubicBezTo>
                  <a:lnTo>
                    <a:pt x="13223" y="4688"/>
                  </a:lnTo>
                  <a:cubicBezTo>
                    <a:pt x="13385" y="4522"/>
                    <a:pt x="13597" y="4434"/>
                    <a:pt x="13818" y="4440"/>
                  </a:cubicBezTo>
                  <a:cubicBezTo>
                    <a:pt x="14041" y="4447"/>
                    <a:pt x="14248" y="4548"/>
                    <a:pt x="14401" y="4724"/>
                  </a:cubicBezTo>
                  <a:cubicBezTo>
                    <a:pt x="14553" y="4900"/>
                    <a:pt x="14634" y="5130"/>
                    <a:pt x="14628" y="5372"/>
                  </a:cubicBezTo>
                  <a:cubicBezTo>
                    <a:pt x="14622" y="5615"/>
                    <a:pt x="14529" y="5840"/>
                    <a:pt x="14367" y="6006"/>
                  </a:cubicBezTo>
                  <a:lnTo>
                    <a:pt x="14367" y="6007"/>
                  </a:lnTo>
                  <a:lnTo>
                    <a:pt x="9750" y="10764"/>
                  </a:lnTo>
                  <a:cubicBezTo>
                    <a:pt x="9573" y="10945"/>
                    <a:pt x="9566" y="11247"/>
                    <a:pt x="9732" y="11438"/>
                  </a:cubicBezTo>
                  <a:cubicBezTo>
                    <a:pt x="9898" y="11629"/>
                    <a:pt x="10175" y="11638"/>
                    <a:pt x="10351" y="11457"/>
                  </a:cubicBezTo>
                  <a:lnTo>
                    <a:pt x="15753" y="5892"/>
                  </a:lnTo>
                  <a:cubicBezTo>
                    <a:pt x="16086" y="5548"/>
                    <a:pt x="16614" y="5565"/>
                    <a:pt x="16930" y="5927"/>
                  </a:cubicBezTo>
                  <a:cubicBezTo>
                    <a:pt x="17246" y="6291"/>
                    <a:pt x="17231" y="6866"/>
                    <a:pt x="16897" y="7210"/>
                  </a:cubicBezTo>
                  <a:lnTo>
                    <a:pt x="11495" y="12775"/>
                  </a:lnTo>
                  <a:cubicBezTo>
                    <a:pt x="11319" y="12957"/>
                    <a:pt x="11312" y="13258"/>
                    <a:pt x="11478" y="13449"/>
                  </a:cubicBezTo>
                  <a:cubicBezTo>
                    <a:pt x="11564" y="13549"/>
                    <a:pt x="11680" y="13599"/>
                    <a:pt x="11796" y="13599"/>
                  </a:cubicBezTo>
                  <a:cubicBezTo>
                    <a:pt x="11904" y="13599"/>
                    <a:pt x="12012" y="13555"/>
                    <a:pt x="12097" y="13468"/>
                  </a:cubicBezTo>
                  <a:lnTo>
                    <a:pt x="16715" y="8710"/>
                  </a:lnTo>
                  <a:cubicBezTo>
                    <a:pt x="17049" y="8366"/>
                    <a:pt x="17577" y="8383"/>
                    <a:pt x="17892" y="8746"/>
                  </a:cubicBezTo>
                  <a:cubicBezTo>
                    <a:pt x="18209" y="9109"/>
                    <a:pt x="18193" y="9684"/>
                    <a:pt x="17859" y="10028"/>
                  </a:cubicBezTo>
                  <a:lnTo>
                    <a:pt x="12390" y="15663"/>
                  </a:lnTo>
                  <a:cubicBezTo>
                    <a:pt x="12253" y="15804"/>
                    <a:pt x="12214" y="16023"/>
                    <a:pt x="12292" y="16209"/>
                  </a:cubicBezTo>
                  <a:cubicBezTo>
                    <a:pt x="12370" y="16394"/>
                    <a:pt x="12549" y="16505"/>
                    <a:pt x="12735" y="16484"/>
                  </a:cubicBezTo>
                  <a:lnTo>
                    <a:pt x="15263" y="16200"/>
                  </a:lnTo>
                  <a:cubicBezTo>
                    <a:pt x="15719" y="16149"/>
                    <a:pt x="16129" y="16513"/>
                    <a:pt x="16176" y="17010"/>
                  </a:cubicBezTo>
                  <a:cubicBezTo>
                    <a:pt x="16198" y="17251"/>
                    <a:pt x="16133" y="17487"/>
                    <a:pt x="15993" y="17675"/>
                  </a:cubicBezTo>
                  <a:cubicBezTo>
                    <a:pt x="15853" y="17863"/>
                    <a:pt x="15653" y="17980"/>
                    <a:pt x="15432" y="18005"/>
                  </a:cubicBezTo>
                  <a:cubicBezTo>
                    <a:pt x="15432" y="18005"/>
                    <a:pt x="7669" y="18875"/>
                    <a:pt x="7669" y="18875"/>
                  </a:cubicBezTo>
                  <a:close/>
                  <a:moveTo>
                    <a:pt x="6683" y="5794"/>
                  </a:moveTo>
                  <a:cubicBezTo>
                    <a:pt x="6403" y="5397"/>
                    <a:pt x="6471" y="4827"/>
                    <a:pt x="6835" y="4522"/>
                  </a:cubicBezTo>
                  <a:cubicBezTo>
                    <a:pt x="7198" y="4216"/>
                    <a:pt x="7722" y="4290"/>
                    <a:pt x="8002" y="4686"/>
                  </a:cubicBezTo>
                  <a:lnTo>
                    <a:pt x="8108" y="4835"/>
                  </a:lnTo>
                  <a:lnTo>
                    <a:pt x="7806" y="5147"/>
                  </a:lnTo>
                  <a:cubicBezTo>
                    <a:pt x="7805" y="5147"/>
                    <a:pt x="7805" y="5148"/>
                    <a:pt x="7804" y="5149"/>
                  </a:cubicBezTo>
                  <a:lnTo>
                    <a:pt x="6892" y="6088"/>
                  </a:lnTo>
                  <a:cubicBezTo>
                    <a:pt x="6892" y="6088"/>
                    <a:pt x="6683" y="5794"/>
                    <a:pt x="6683" y="5794"/>
                  </a:cubicBezTo>
                  <a:close/>
                  <a:moveTo>
                    <a:pt x="8188" y="1902"/>
                  </a:moveTo>
                  <a:cubicBezTo>
                    <a:pt x="8365" y="1753"/>
                    <a:pt x="8584" y="1689"/>
                    <a:pt x="8804" y="1720"/>
                  </a:cubicBezTo>
                  <a:cubicBezTo>
                    <a:pt x="9025" y="1751"/>
                    <a:pt x="9221" y="1874"/>
                    <a:pt x="9357" y="2066"/>
                  </a:cubicBezTo>
                  <a:lnTo>
                    <a:pt x="10288" y="3382"/>
                  </a:lnTo>
                  <a:cubicBezTo>
                    <a:pt x="10275" y="3381"/>
                    <a:pt x="10262" y="3380"/>
                    <a:pt x="10249" y="3380"/>
                  </a:cubicBezTo>
                  <a:cubicBezTo>
                    <a:pt x="9792" y="3366"/>
                    <a:pt x="9359" y="3546"/>
                    <a:pt x="9028" y="3887"/>
                  </a:cubicBezTo>
                  <a:lnTo>
                    <a:pt x="8747" y="4176"/>
                  </a:lnTo>
                  <a:lnTo>
                    <a:pt x="8696" y="4104"/>
                  </a:lnTo>
                  <a:cubicBezTo>
                    <a:pt x="8696" y="4104"/>
                    <a:pt x="8696" y="4104"/>
                    <a:pt x="8696" y="4104"/>
                  </a:cubicBezTo>
                  <a:cubicBezTo>
                    <a:pt x="8696" y="4104"/>
                    <a:pt x="8695" y="4104"/>
                    <a:pt x="8695" y="4103"/>
                  </a:cubicBezTo>
                  <a:lnTo>
                    <a:pt x="8038" y="3174"/>
                  </a:lnTo>
                  <a:cubicBezTo>
                    <a:pt x="7757" y="2777"/>
                    <a:pt x="7825" y="2207"/>
                    <a:pt x="8188" y="1902"/>
                  </a:cubicBezTo>
                  <a:cubicBezTo>
                    <a:pt x="8188" y="1902"/>
                    <a:pt x="8188" y="1902"/>
                    <a:pt x="8188" y="1902"/>
                  </a:cubicBezTo>
                  <a:close/>
                  <a:moveTo>
                    <a:pt x="10542" y="1744"/>
                  </a:moveTo>
                  <a:cubicBezTo>
                    <a:pt x="10571" y="1504"/>
                    <a:pt x="10683" y="1290"/>
                    <a:pt x="10859" y="1142"/>
                  </a:cubicBezTo>
                  <a:cubicBezTo>
                    <a:pt x="11223" y="836"/>
                    <a:pt x="11747" y="910"/>
                    <a:pt x="12028" y="1306"/>
                  </a:cubicBezTo>
                  <a:lnTo>
                    <a:pt x="13580" y="3501"/>
                  </a:lnTo>
                  <a:cubicBezTo>
                    <a:pt x="13222" y="3550"/>
                    <a:pt x="12889" y="3720"/>
                    <a:pt x="12621" y="3995"/>
                  </a:cubicBezTo>
                  <a:lnTo>
                    <a:pt x="12163" y="4468"/>
                  </a:lnTo>
                  <a:lnTo>
                    <a:pt x="10709" y="2415"/>
                  </a:lnTo>
                  <a:cubicBezTo>
                    <a:pt x="10709" y="2414"/>
                    <a:pt x="10708" y="2414"/>
                    <a:pt x="10708" y="2414"/>
                  </a:cubicBezTo>
                  <a:cubicBezTo>
                    <a:pt x="10572" y="2222"/>
                    <a:pt x="10513" y="1984"/>
                    <a:pt x="10542" y="1744"/>
                  </a:cubicBezTo>
                  <a:cubicBezTo>
                    <a:pt x="10542" y="1744"/>
                    <a:pt x="10542" y="1744"/>
                    <a:pt x="10542" y="1744"/>
                  </a:cubicBezTo>
                  <a:close/>
                  <a:moveTo>
                    <a:pt x="17403" y="4742"/>
                  </a:moveTo>
                  <a:cubicBezTo>
                    <a:pt x="17403" y="4242"/>
                    <a:pt x="17776" y="3834"/>
                    <a:pt x="18235" y="3834"/>
                  </a:cubicBezTo>
                  <a:lnTo>
                    <a:pt x="18236" y="3834"/>
                  </a:lnTo>
                  <a:cubicBezTo>
                    <a:pt x="18695" y="3834"/>
                    <a:pt x="19068" y="4240"/>
                    <a:pt x="19068" y="4741"/>
                  </a:cubicBezTo>
                  <a:lnTo>
                    <a:pt x="19082" y="13240"/>
                  </a:lnTo>
                  <a:cubicBezTo>
                    <a:pt x="19017" y="14729"/>
                    <a:pt x="18360" y="16102"/>
                    <a:pt x="17278" y="17012"/>
                  </a:cubicBezTo>
                  <a:cubicBezTo>
                    <a:pt x="17205" y="17073"/>
                    <a:pt x="17130" y="17131"/>
                    <a:pt x="17054" y="17188"/>
                  </a:cubicBezTo>
                  <a:cubicBezTo>
                    <a:pt x="17057" y="17097"/>
                    <a:pt x="17055" y="17006"/>
                    <a:pt x="17046" y="16913"/>
                  </a:cubicBezTo>
                  <a:cubicBezTo>
                    <a:pt x="16951" y="15893"/>
                    <a:pt x="16111" y="15147"/>
                    <a:pt x="15173" y="15251"/>
                  </a:cubicBezTo>
                  <a:lnTo>
                    <a:pt x="13927" y="15391"/>
                  </a:lnTo>
                  <a:lnTo>
                    <a:pt x="18461" y="10721"/>
                  </a:lnTo>
                  <a:cubicBezTo>
                    <a:pt x="19145" y="10016"/>
                    <a:pt x="19176" y="8836"/>
                    <a:pt x="18528" y="8090"/>
                  </a:cubicBezTo>
                  <a:cubicBezTo>
                    <a:pt x="18308" y="7837"/>
                    <a:pt x="18037" y="7666"/>
                    <a:pt x="17749" y="7578"/>
                  </a:cubicBezTo>
                  <a:cubicBezTo>
                    <a:pt x="18177" y="6873"/>
                    <a:pt x="18122" y="5913"/>
                    <a:pt x="17565" y="5272"/>
                  </a:cubicBezTo>
                  <a:cubicBezTo>
                    <a:pt x="17514" y="5214"/>
                    <a:pt x="17459" y="5160"/>
                    <a:pt x="17404" y="5110"/>
                  </a:cubicBezTo>
                  <a:cubicBezTo>
                    <a:pt x="17404" y="5110"/>
                    <a:pt x="17403" y="4742"/>
                    <a:pt x="17403" y="4742"/>
                  </a:cubicBezTo>
                  <a:close/>
                  <a:moveTo>
                    <a:pt x="21442" y="16251"/>
                  </a:moveTo>
                  <a:lnTo>
                    <a:pt x="19878" y="14048"/>
                  </a:lnTo>
                  <a:cubicBezTo>
                    <a:pt x="19919" y="13793"/>
                    <a:pt x="19946" y="13534"/>
                    <a:pt x="19957" y="13272"/>
                  </a:cubicBezTo>
                  <a:cubicBezTo>
                    <a:pt x="19958" y="13265"/>
                    <a:pt x="19958" y="13257"/>
                    <a:pt x="19958" y="13250"/>
                  </a:cubicBezTo>
                  <a:lnTo>
                    <a:pt x="19944" y="4739"/>
                  </a:lnTo>
                  <a:cubicBezTo>
                    <a:pt x="19944" y="3714"/>
                    <a:pt x="19177" y="2880"/>
                    <a:pt x="18236" y="2880"/>
                  </a:cubicBezTo>
                  <a:lnTo>
                    <a:pt x="18235" y="2880"/>
                  </a:lnTo>
                  <a:cubicBezTo>
                    <a:pt x="17304" y="2881"/>
                    <a:pt x="16547" y="3696"/>
                    <a:pt x="16529" y="4705"/>
                  </a:cubicBezTo>
                  <a:cubicBezTo>
                    <a:pt x="16228" y="4666"/>
                    <a:pt x="15920" y="4712"/>
                    <a:pt x="15639" y="4847"/>
                  </a:cubicBezTo>
                  <a:lnTo>
                    <a:pt x="12721" y="724"/>
                  </a:lnTo>
                  <a:cubicBezTo>
                    <a:pt x="12146" y="-89"/>
                    <a:pt x="11071" y="-240"/>
                    <a:pt x="10325" y="386"/>
                  </a:cubicBezTo>
                  <a:cubicBezTo>
                    <a:pt x="10076" y="595"/>
                    <a:pt x="9889" y="868"/>
                    <a:pt x="9777" y="1178"/>
                  </a:cubicBezTo>
                  <a:cubicBezTo>
                    <a:pt x="9533" y="960"/>
                    <a:pt x="9237" y="819"/>
                    <a:pt x="8916" y="775"/>
                  </a:cubicBezTo>
                  <a:cubicBezTo>
                    <a:pt x="8464" y="711"/>
                    <a:pt x="8016" y="842"/>
                    <a:pt x="7654" y="1146"/>
                  </a:cubicBezTo>
                  <a:cubicBezTo>
                    <a:pt x="7014" y="1684"/>
                    <a:pt x="6821" y="2623"/>
                    <a:pt x="7144" y="3393"/>
                  </a:cubicBezTo>
                  <a:cubicBezTo>
                    <a:pt x="6846" y="3430"/>
                    <a:pt x="6554" y="3553"/>
                    <a:pt x="6301" y="3766"/>
                  </a:cubicBezTo>
                  <a:cubicBezTo>
                    <a:pt x="5554" y="4393"/>
                    <a:pt x="5415" y="5563"/>
                    <a:pt x="5991" y="6376"/>
                  </a:cubicBezTo>
                  <a:lnTo>
                    <a:pt x="6252" y="6747"/>
                  </a:lnTo>
                  <a:lnTo>
                    <a:pt x="3624" y="9454"/>
                  </a:lnTo>
                  <a:cubicBezTo>
                    <a:pt x="2584" y="10526"/>
                    <a:pt x="1978" y="11958"/>
                    <a:pt x="1905" y="13506"/>
                  </a:cubicBezTo>
                  <a:lnTo>
                    <a:pt x="162" y="15035"/>
                  </a:lnTo>
                  <a:cubicBezTo>
                    <a:pt x="-25" y="15200"/>
                    <a:pt x="-55" y="15499"/>
                    <a:pt x="96" y="15704"/>
                  </a:cubicBezTo>
                  <a:lnTo>
                    <a:pt x="4122" y="21181"/>
                  </a:lnTo>
                  <a:cubicBezTo>
                    <a:pt x="4209" y="21298"/>
                    <a:pt x="4336" y="21360"/>
                    <a:pt x="4464" y="21360"/>
                  </a:cubicBezTo>
                  <a:cubicBezTo>
                    <a:pt x="4559" y="21360"/>
                    <a:pt x="4656" y="21326"/>
                    <a:pt x="4736" y="21257"/>
                  </a:cubicBezTo>
                  <a:lnTo>
                    <a:pt x="6484" y="19749"/>
                  </a:lnTo>
                  <a:cubicBezTo>
                    <a:pt x="6894" y="19825"/>
                    <a:pt x="7311" y="19851"/>
                    <a:pt x="7728" y="19826"/>
                  </a:cubicBezTo>
                  <a:cubicBezTo>
                    <a:pt x="7735" y="19825"/>
                    <a:pt x="7742" y="19825"/>
                    <a:pt x="7748" y="19824"/>
                  </a:cubicBezTo>
                  <a:lnTo>
                    <a:pt x="14219" y="19099"/>
                  </a:lnTo>
                  <a:lnTo>
                    <a:pt x="15648" y="21119"/>
                  </a:lnTo>
                  <a:cubicBezTo>
                    <a:pt x="15719" y="21218"/>
                    <a:pt x="15823" y="21283"/>
                    <a:pt x="15938" y="21300"/>
                  </a:cubicBezTo>
                  <a:cubicBezTo>
                    <a:pt x="15957" y="21303"/>
                    <a:pt x="15976" y="21304"/>
                    <a:pt x="15995" y="21304"/>
                  </a:cubicBezTo>
                  <a:cubicBezTo>
                    <a:pt x="16091" y="21304"/>
                    <a:pt x="16185" y="21270"/>
                    <a:pt x="16262" y="21205"/>
                  </a:cubicBezTo>
                  <a:lnTo>
                    <a:pt x="21363" y="16921"/>
                  </a:lnTo>
                  <a:cubicBezTo>
                    <a:pt x="21455" y="16844"/>
                    <a:pt x="21515" y="16730"/>
                    <a:pt x="21530" y="16604"/>
                  </a:cubicBezTo>
                  <a:cubicBezTo>
                    <a:pt x="21545" y="16479"/>
                    <a:pt x="21513" y="16351"/>
                    <a:pt x="21442" y="16251"/>
                  </a:cubicBezTo>
                  <a:cubicBezTo>
                    <a:pt x="21442" y="16251"/>
                    <a:pt x="21442" y="16251"/>
                    <a:pt x="21442" y="1625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19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/>
                <a:ea typeface="Calibri"/>
                <a:cs typeface="Calibri"/>
                <a:sym typeface="Gill San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253" y="7059450"/>
            <a:ext cx="268605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026649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0490" y="5566998"/>
            <a:ext cx="2246514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80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SOCIAL INSIGHT &amp; RECOMMENDATION</a:t>
            </a:r>
          </a:p>
          <a:p>
            <a:pPr algn="l" eaLnBrk="1" hangingPunct="1"/>
            <a:r>
              <a:rPr lang="en-US" altLang="en-US" sz="5000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Research &amp;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956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9808" y="5566998"/>
            <a:ext cx="1205179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80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EXECUTIVE SUMMARY</a:t>
            </a:r>
          </a:p>
          <a:p>
            <a:pPr algn="l" eaLnBrk="1" hangingPunct="1"/>
            <a:r>
              <a:rPr lang="en-US" altLang="en-US" sz="5000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Research &amp;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056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C90-4C42-D648-8012-35F298AC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EXECUTIVE SUMMARY DEMO 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3F411-C4C4-1E40-885F-6B20FF4B85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F983B1-0503-DE44-A4FD-A1877B937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94690"/>
              </p:ext>
            </p:extLst>
          </p:nvPr>
        </p:nvGraphicFramePr>
        <p:xfrm>
          <a:off x="542924" y="1678712"/>
          <a:ext cx="23298153" cy="10887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156">
                  <a:extLst>
                    <a:ext uri="{9D8B030D-6E8A-4147-A177-3AD203B41FA5}">
                      <a16:colId xmlns:a16="http://schemas.microsoft.com/office/drawing/2014/main" val="1067854023"/>
                    </a:ext>
                  </a:extLst>
                </a:gridCol>
                <a:gridCol w="17179997">
                  <a:extLst>
                    <a:ext uri="{9D8B030D-6E8A-4147-A177-3AD203B41FA5}">
                      <a16:colId xmlns:a16="http://schemas.microsoft.com/office/drawing/2014/main" val="1602029669"/>
                    </a:ext>
                  </a:extLst>
                </a:gridCol>
              </a:tblGrid>
              <a:tr h="1064488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OVERALL BRAND VOLUME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4000" b="1">
                          <a:solidFill>
                            <a:schemeClr val="bg1"/>
                          </a:solidFill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SENTIMENT PERFORMANCE</a:t>
                      </a:r>
                      <a:endParaRPr lang="en-US" altLang="en-US" sz="4000" b="1" dirty="0">
                        <a:solidFill>
                          <a:schemeClr val="bg1"/>
                        </a:solidFill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7571"/>
                  </a:ext>
                </a:extLst>
              </a:tr>
              <a:tr h="4373753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00284"/>
                  </a:ext>
                </a:extLst>
              </a:tr>
              <a:tr h="7989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76491"/>
                  </a:ext>
                </a:extLst>
              </a:tr>
              <a:tr h="44042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4825" marR="0" lvl="3" indent="-504825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3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978653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0556F50-74AE-D744-B229-5E901E6B98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592726"/>
              </p:ext>
            </p:extLst>
          </p:nvPr>
        </p:nvGraphicFramePr>
        <p:xfrm>
          <a:off x="-1" y="2916200"/>
          <a:ext cx="7789333" cy="4880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229DB51-D96C-CB4A-860B-882556B18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339528"/>
              </p:ext>
            </p:extLst>
          </p:nvPr>
        </p:nvGraphicFramePr>
        <p:xfrm>
          <a:off x="428826" y="7796574"/>
          <a:ext cx="7174934" cy="3679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354A4A-D66F-0748-9B27-31F8EF5AB631}"/>
              </a:ext>
            </a:extLst>
          </p:cNvPr>
          <p:cNvSpPr txBox="1"/>
          <p:nvPr/>
        </p:nvSpPr>
        <p:spPr>
          <a:xfrm>
            <a:off x="542923" y="11733216"/>
            <a:ext cx="4270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EM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= Exclude Minigame</a:t>
            </a:r>
            <a:r>
              <a:rPr lang="en-US" sz="2400" dirty="0"/>
              <a:t>		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IM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= Include Minigame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F4C5891-7E55-2C41-BF73-B29E4B19A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807577"/>
              </p:ext>
            </p:extLst>
          </p:nvPr>
        </p:nvGraphicFramePr>
        <p:xfrm>
          <a:off x="9366015" y="3238151"/>
          <a:ext cx="5832381" cy="41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F4C5891-7E55-2C41-BF73-B29E4B19A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718720"/>
              </p:ext>
            </p:extLst>
          </p:nvPr>
        </p:nvGraphicFramePr>
        <p:xfrm>
          <a:off x="16775079" y="8675188"/>
          <a:ext cx="5832381" cy="41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F4C5891-7E55-2C41-BF73-B29E4B19A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256103"/>
              </p:ext>
            </p:extLst>
          </p:nvPr>
        </p:nvGraphicFramePr>
        <p:xfrm>
          <a:off x="16775080" y="3296537"/>
          <a:ext cx="5832381" cy="41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D5F0020-F5B0-4349-A317-137EF9F32678}"/>
              </a:ext>
            </a:extLst>
          </p:cNvPr>
          <p:cNvSpPr/>
          <p:nvPr/>
        </p:nvSpPr>
        <p:spPr>
          <a:xfrm>
            <a:off x="6874933" y="10397067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2D82542-045A-4E75-996E-D68D3562C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182877"/>
              </p:ext>
            </p:extLst>
          </p:nvPr>
        </p:nvGraphicFramePr>
        <p:xfrm>
          <a:off x="9180442" y="8917290"/>
          <a:ext cx="5832381" cy="41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2523469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4672" y="5566998"/>
            <a:ext cx="1967788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80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PRODUCT OVERVIEW</a:t>
            </a:r>
          </a:p>
          <a:p>
            <a:pPr marL="685800" indent="-685800" algn="l" eaLnBrk="1" hangingPunct="1">
              <a:buFont typeface="Arial" panose="020B0604020202020204" pitchFamily="34" charset="0"/>
              <a:buChar char="•"/>
            </a:pPr>
            <a:r>
              <a:rPr lang="en-US" altLang="en-US" sz="5000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Trendline </a:t>
            </a:r>
          </a:p>
          <a:p>
            <a:pPr marL="685800" indent="-685800" algn="l" eaLnBrk="1" hangingPunct="1">
              <a:buFont typeface="Arial" panose="020B0604020202020204" pitchFamily="34" charset="0"/>
              <a:buChar char="•"/>
            </a:pPr>
            <a:r>
              <a:rPr lang="en-US" altLang="en-US" sz="5000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Volume of each products &amp; highlight activities</a:t>
            </a:r>
          </a:p>
          <a:p>
            <a:pPr marL="685800" indent="-685800" algn="l" eaLnBrk="1" hangingPunct="1">
              <a:buFont typeface="Arial" panose="020B0604020202020204" pitchFamily="34" charset="0"/>
              <a:buChar char="•"/>
            </a:pPr>
            <a:r>
              <a:rPr lang="en-US" altLang="en-US" sz="5000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Engagement of each products &amp; highlight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6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350" y="468399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MENTION TRENDLINE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4879D8-2031-D645-B9DE-436281987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8937"/>
              </p:ext>
            </p:extLst>
          </p:nvPr>
        </p:nvGraphicFramePr>
        <p:xfrm>
          <a:off x="1150625" y="5832955"/>
          <a:ext cx="21834799" cy="706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7810018" y="8023123"/>
            <a:ext cx="0" cy="3488692"/>
          </a:xfrm>
          <a:prstGeom prst="line">
            <a:avLst/>
          </a:prstGeom>
          <a:noFill/>
          <a:ln w="25400" cap="flat">
            <a:solidFill>
              <a:srgbClr val="A33123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ounded Rectangular Callout 9"/>
          <p:cNvSpPr/>
          <p:nvPr/>
        </p:nvSpPr>
        <p:spPr>
          <a:xfrm>
            <a:off x="18326909" y="6011977"/>
            <a:ext cx="1950758" cy="1616490"/>
          </a:xfrm>
          <a:prstGeom prst="wedgeRoundRectCallout">
            <a:avLst>
              <a:gd name="adj1" fmla="val -66182"/>
              <a:gd name="adj2" fmla="val 28214"/>
              <a:gd name="adj3" fmla="val 16667"/>
            </a:avLst>
          </a:prstGeom>
          <a:noFill/>
          <a:ln w="25400" cap="flat" cmpd="sng">
            <a:solidFill>
              <a:srgbClr val="A33123"/>
            </a:solidFill>
            <a:prstDash val="dash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9445155" y="8759052"/>
            <a:ext cx="1656946" cy="1755222"/>
          </a:xfrm>
          <a:prstGeom prst="wedgeRoundRectCallout">
            <a:avLst>
              <a:gd name="adj1" fmla="val -66182"/>
              <a:gd name="adj2" fmla="val 28214"/>
              <a:gd name="adj3" fmla="val 16667"/>
            </a:avLst>
          </a:prstGeom>
          <a:noFill/>
          <a:ln w="25400" cap="flat" cmpd="sng">
            <a:solidFill>
              <a:srgbClr val="A33123"/>
            </a:solidFill>
            <a:prstDash val="dash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831118" y="11149781"/>
            <a:ext cx="0" cy="362034"/>
          </a:xfrm>
          <a:prstGeom prst="line">
            <a:avLst/>
          </a:prstGeom>
          <a:noFill/>
          <a:ln w="25400" cap="flat">
            <a:solidFill>
              <a:srgbClr val="A33123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ular Callout 22"/>
          <p:cNvSpPr/>
          <p:nvPr/>
        </p:nvSpPr>
        <p:spPr>
          <a:xfrm>
            <a:off x="19735298" y="9015472"/>
            <a:ext cx="2024036" cy="1498802"/>
          </a:xfrm>
          <a:prstGeom prst="wedgeRoundRectCallout">
            <a:avLst>
              <a:gd name="adj1" fmla="val -66182"/>
              <a:gd name="adj2" fmla="val 28214"/>
              <a:gd name="adj3" fmla="val 16667"/>
            </a:avLst>
          </a:prstGeom>
          <a:noFill/>
          <a:ln w="25400" cap="flat" cmpd="sng">
            <a:solidFill>
              <a:srgbClr val="A33123"/>
            </a:solidFill>
            <a:prstDash val="dash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9143518" y="10795819"/>
            <a:ext cx="0" cy="817745"/>
          </a:xfrm>
          <a:prstGeom prst="line">
            <a:avLst/>
          </a:prstGeom>
          <a:noFill/>
          <a:ln w="25400" cap="flat">
            <a:solidFill>
              <a:srgbClr val="A33123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17387528" y="7083967"/>
            <a:ext cx="8449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A42CE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642243" y="9726053"/>
            <a:ext cx="8449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62932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078" y="472411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VOLUME OF EACH PRODUCTS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4CCF29-77B5-6248-88FA-6176D155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92485"/>
              </p:ext>
            </p:extLst>
          </p:nvPr>
        </p:nvGraphicFramePr>
        <p:xfrm>
          <a:off x="11969989" y="1855840"/>
          <a:ext cx="10506553" cy="11552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6553">
                  <a:extLst>
                    <a:ext uri="{9D8B030D-6E8A-4147-A177-3AD203B41FA5}">
                      <a16:colId xmlns:a16="http://schemas.microsoft.com/office/drawing/2014/main" val="2440940660"/>
                    </a:ext>
                  </a:extLst>
                </a:gridCol>
              </a:tblGrid>
              <a:tr h="651386">
                <a:tc>
                  <a:txBody>
                    <a:bodyPr/>
                    <a:lstStyle/>
                    <a:p>
                      <a:pPr marL="0" marR="0" lvl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43"/>
                  </a:ext>
                </a:extLst>
              </a:tr>
              <a:tr h="9303341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77450"/>
                  </a:ext>
                </a:extLst>
              </a:tr>
              <a:tr h="1597982">
                <a:tc>
                  <a:txBody>
                    <a:bodyPr/>
                    <a:lstStyle/>
                    <a:p>
                      <a:pPr marL="625475" marR="0" lvl="3" indent="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FD1ACB-818F-C846-9782-E8F01B5D1435}"/>
              </a:ext>
            </a:extLst>
          </p:cNvPr>
          <p:cNvSpPr txBox="1"/>
          <p:nvPr/>
        </p:nvSpPr>
        <p:spPr>
          <a:xfrm>
            <a:off x="5223639" y="7757625"/>
            <a:ext cx="231634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5500"/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Volume = 102,176 </a:t>
            </a:r>
            <a:endParaRPr lang="en-US" sz="20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8DF541C-6A12-7444-912E-9FFAF8C61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502297"/>
              </p:ext>
            </p:extLst>
          </p:nvPr>
        </p:nvGraphicFramePr>
        <p:xfrm>
          <a:off x="1262504" y="1986765"/>
          <a:ext cx="9241104" cy="541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9FD1ACB-818F-C846-9782-E8F01B5D1435}"/>
              </a:ext>
            </a:extLst>
          </p:cNvPr>
          <p:cNvSpPr txBox="1"/>
          <p:nvPr/>
        </p:nvSpPr>
        <p:spPr>
          <a:xfrm>
            <a:off x="8462035" y="7757625"/>
            <a:ext cx="22458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Volume = </a:t>
            </a:r>
            <a:r>
              <a:rPr lang="en-US" sz="2000" b="1" dirty="0"/>
              <a:t>107,655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D1ACB-818F-C846-9782-E8F01B5D1435}"/>
              </a:ext>
            </a:extLst>
          </p:cNvPr>
          <p:cNvSpPr txBox="1"/>
          <p:nvPr/>
        </p:nvSpPr>
        <p:spPr>
          <a:xfrm>
            <a:off x="2127114" y="7757624"/>
            <a:ext cx="22458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5500"/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Volume = 112,528</a:t>
            </a:r>
            <a:endParaRPr lang="en-US" sz="2000" b="1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4E26CC8-8D91-8641-B5D4-832AFBD04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634111"/>
              </p:ext>
            </p:extLst>
          </p:nvPr>
        </p:nvGraphicFramePr>
        <p:xfrm>
          <a:off x="1262504" y="8600393"/>
          <a:ext cx="9241104" cy="383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4567611"/>
      </p:ext>
    </p:extLst>
  </p:cSld>
  <p:clrMapOvr>
    <a:masterClrMapping/>
  </p:clrMapOvr>
  <p:transition spd="med"/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32226</TotalTime>
  <Words>2686</Words>
  <Application>Microsoft Office PowerPoint</Application>
  <PresentationFormat>Custom</PresentationFormat>
  <Paragraphs>563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Gill Sans</vt:lpstr>
      <vt:lpstr>Helvetica</vt:lpstr>
      <vt:lpstr>Lato Black</vt:lpstr>
      <vt:lpstr>Wingdings</vt:lpstr>
      <vt:lpstr>White</vt:lpstr>
      <vt:lpstr>1_White</vt:lpstr>
      <vt:lpstr>2_White</vt:lpstr>
      <vt:lpstr>PowerPoint Presentation</vt:lpstr>
      <vt:lpstr>OBJECTIVE</vt:lpstr>
      <vt:lpstr>AGENDA</vt:lpstr>
      <vt:lpstr>PowerPoint Presentation</vt:lpstr>
      <vt:lpstr>PowerPoint Presentation</vt:lpstr>
      <vt:lpstr>EXECUTIVE SUMMARY DEMO </vt:lpstr>
      <vt:lpstr>PowerPoint Presentation</vt:lpstr>
      <vt:lpstr>MENTION TRENDLINE</vt:lpstr>
      <vt:lpstr>VOLUME OF EACH PRODUCTS DEMO</vt:lpstr>
      <vt:lpstr>ENGAGEMENT OF EACH PRODUCTS DEMO</vt:lpstr>
      <vt:lpstr>TOP 5 SOURCES OF POSITIVE &amp; NEGATIVE MENTIONS DEMO</vt:lpstr>
      <vt:lpstr>DEFINITION OF PURCHASE INTENT </vt:lpstr>
      <vt:lpstr>PURCHASE INTENT</vt:lpstr>
      <vt:lpstr>PowerPoint Presentation</vt:lpstr>
      <vt:lpstr>DIFINITION OF PAID – OWNED – EARNED MEDIA </vt:lpstr>
      <vt:lpstr>PowerPoint Presentation</vt:lpstr>
      <vt:lpstr>VOLUME CONTRIBUTOR</vt:lpstr>
      <vt:lpstr>DETAILED SENTIMENT PERFORMANCE</vt:lpstr>
      <vt:lpstr>FEEDBACKS ON PRODUCT ATTRIBUTES</vt:lpstr>
      <vt:lpstr>TOP DISCUSSION BY LOCATION</vt:lpstr>
      <vt:lpstr>SENTIMENT BY LOCATION</vt:lpstr>
      <vt:lpstr>PowerPoint Presentation</vt:lpstr>
      <vt:lpstr>DETAILED SENTIMENT PERFORMANCE</vt:lpstr>
      <vt:lpstr>FEEDBACKS ON PRODUCT ATTRIBUTES</vt:lpstr>
      <vt:lpstr>PowerPoint Presentation</vt:lpstr>
      <vt:lpstr>HUAWEI NOVA 3I</vt:lpstr>
      <vt:lpstr>SAMSUNG J4</vt:lpstr>
      <vt:lpstr>PowerPoint Presentation</vt:lpstr>
      <vt:lpstr>DEMOGRAPHIC</vt:lpstr>
      <vt:lpstr>TOP THREADS &amp; SOURCES BY VOLUME OF NOKIA 2720 Flip</vt:lpstr>
      <vt:lpstr>TOP THREADS &amp; SOURCES BY VOLUME OF NOKIA 7.2</vt:lpstr>
      <vt:lpstr>TOP THREADS &amp; SOURCES BY VOLUME OF NOKIA 8.1</vt:lpstr>
      <vt:lpstr>TOP THREADS &amp; SOURCES BY VOLUME OF NOKIA BRAND</vt:lpstr>
      <vt:lpstr>PowerPoint Presentation</vt:lpstr>
      <vt:lpstr>SEEDING CONTRIBUTION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Adrienne</dc:creator>
  <cp:lastModifiedBy>Hà Anh Bùi</cp:lastModifiedBy>
  <cp:revision>2461</cp:revision>
  <dcterms:modified xsi:type="dcterms:W3CDTF">2019-12-31T08:00:07Z</dcterms:modified>
</cp:coreProperties>
</file>