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
  </p:notesMasterIdLst>
  <p:sldIdLst>
    <p:sldId id="298" r:id="rId3"/>
    <p:sldId id="299" r:id="rId4"/>
    <p:sldId id="300" r:id="rId5"/>
    <p:sldId id="313" r:id="rId6"/>
    <p:sldId id="276" r:id="rId7"/>
    <p:sldId id="315" r:id="rId8"/>
    <p:sldId id="303" r:id="rId9"/>
    <p:sldId id="285" r:id="rId10"/>
    <p:sldId id="314" r:id="rId11"/>
    <p:sldId id="266" r:id="rId12"/>
    <p:sldId id="317"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00"/>
    <a:srgbClr val="C00000"/>
    <a:srgbClr val="0070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2984" autoAdjust="0"/>
  </p:normalViewPr>
  <p:slideViewPr>
    <p:cSldViewPr snapToGrid="0">
      <p:cViewPr varScale="1">
        <p:scale>
          <a:sx n="75" d="100"/>
          <a:sy n="75" d="100"/>
        </p:scale>
        <p:origin x="2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Thảo luận</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6-D90D-4B1B-8A6F-318580DC09E2}"/>
              </c:ext>
            </c:extLst>
          </c:dPt>
          <c:dPt>
            <c:idx val="1"/>
            <c:invertIfNegative val="0"/>
            <c:bubble3D val="0"/>
            <c:spPr>
              <a:solidFill>
                <a:schemeClr val="bg2">
                  <a:lumMod val="90000"/>
                </a:schemeClr>
              </a:solidFill>
              <a:ln>
                <a:noFill/>
              </a:ln>
              <a:effectLst/>
            </c:spPr>
            <c:extLst>
              <c:ext xmlns:c16="http://schemas.microsoft.com/office/drawing/2014/chart" uri="{C3380CC4-5D6E-409C-BE32-E72D297353CC}">
                <c16:uniqueId val="{00000005-D90D-4B1B-8A6F-318580DC09E2}"/>
              </c:ext>
            </c:extLst>
          </c:dPt>
          <c:dPt>
            <c:idx val="2"/>
            <c:invertIfNegative val="0"/>
            <c:bubble3D val="0"/>
            <c:spPr>
              <a:solidFill>
                <a:srgbClr val="C00000"/>
              </a:solidFill>
              <a:ln>
                <a:noFill/>
              </a:ln>
              <a:effectLst/>
            </c:spPr>
            <c:extLst>
              <c:ext xmlns:c16="http://schemas.microsoft.com/office/drawing/2014/chart" uri="{C3380CC4-5D6E-409C-BE32-E72D297353CC}">
                <c16:uniqueId val="{00000003-D90D-4B1B-8A6F-318580DC09E2}"/>
              </c:ext>
            </c:extLst>
          </c:dPt>
          <c:dPt>
            <c:idx val="3"/>
            <c:invertIfNegative val="0"/>
            <c:bubble3D val="0"/>
            <c:spPr>
              <a:solidFill>
                <a:schemeClr val="tx1">
                  <a:lumMod val="85000"/>
                  <a:lumOff val="15000"/>
                </a:schemeClr>
              </a:solidFill>
              <a:ln>
                <a:noFill/>
              </a:ln>
              <a:effectLst/>
            </c:spPr>
            <c:extLst>
              <c:ext xmlns:c16="http://schemas.microsoft.com/office/drawing/2014/chart" uri="{C3380CC4-5D6E-409C-BE32-E72D297353CC}">
                <c16:uniqueId val="{00000004-D90D-4B1B-8A6F-318580DC09E2}"/>
              </c:ext>
            </c:extLst>
          </c:dPt>
          <c:dLbls>
            <c:numFmt formatCode="#,##0"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Helvetica" panose="020B0604020202020204" pitchFamily="34" charset="0"/>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Daikin</c:v>
                </c:pt>
                <c:pt idx="1">
                  <c:v>Panasonic</c:v>
                </c:pt>
                <c:pt idx="2">
                  <c:v>LG</c:v>
                </c:pt>
                <c:pt idx="3">
                  <c:v>Casper</c:v>
                </c:pt>
              </c:strCache>
            </c:strRef>
          </c:cat>
          <c:val>
            <c:numRef>
              <c:f>Sheet1!$B$2:$B$5</c:f>
              <c:numCache>
                <c:formatCode>General</c:formatCode>
                <c:ptCount val="4"/>
                <c:pt idx="0">
                  <c:v>82271</c:v>
                </c:pt>
                <c:pt idx="1">
                  <c:v>89075</c:v>
                </c:pt>
                <c:pt idx="2">
                  <c:v>128419</c:v>
                </c:pt>
                <c:pt idx="3">
                  <c:v>58024</c:v>
                </c:pt>
              </c:numCache>
            </c:numRef>
          </c:val>
          <c:extLst>
            <c:ext xmlns:c16="http://schemas.microsoft.com/office/drawing/2014/chart" uri="{C3380CC4-5D6E-409C-BE32-E72D297353CC}">
              <c16:uniqueId val="{00000000-D90D-4B1B-8A6F-318580DC09E2}"/>
            </c:ext>
          </c:extLst>
        </c:ser>
        <c:dLbls>
          <c:showLegendKey val="0"/>
          <c:showVal val="0"/>
          <c:showCatName val="0"/>
          <c:showSerName val="0"/>
          <c:showPercent val="0"/>
          <c:showBubbleSize val="0"/>
        </c:dLbls>
        <c:gapWidth val="219"/>
        <c:overlap val="-27"/>
        <c:axId val="-841799104"/>
        <c:axId val="-841792032"/>
      </c:barChart>
      <c:catAx>
        <c:axId val="-841799104"/>
        <c:scaling>
          <c:orientation val="minMax"/>
        </c:scaling>
        <c:delete val="1"/>
        <c:axPos val="b"/>
        <c:numFmt formatCode="General" sourceLinked="1"/>
        <c:majorTickMark val="none"/>
        <c:minorTickMark val="none"/>
        <c:tickLblPos val="nextTo"/>
        <c:crossAx val="-841792032"/>
        <c:crosses val="autoZero"/>
        <c:auto val="1"/>
        <c:lblAlgn val="ctr"/>
        <c:lblOffset val="100"/>
        <c:noMultiLvlLbl val="0"/>
      </c:catAx>
      <c:valAx>
        <c:axId val="-84179203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841799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Helvetica" panose="020B0604020202020204" pitchFamily="34" charset="0"/>
          <a:cs typeface="Helvetica"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835926491469071"/>
          <c:y val="6.2134882142515606E-2"/>
          <c:w val="0.42145036769490923"/>
          <c:h val="0.72619429453496376"/>
        </c:manualLayout>
      </c:layout>
      <c:pieChart>
        <c:varyColors val="1"/>
        <c:ser>
          <c:idx val="0"/>
          <c:order val="0"/>
          <c:tx>
            <c:strRef>
              <c:f>Sheet1!$B$1</c:f>
              <c:strCache>
                <c:ptCount val="1"/>
                <c:pt idx="0">
                  <c:v>Column1</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3C81-497F-857B-4E62725BE184}"/>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2-3C81-497F-857B-4E62725BE184}"/>
              </c:ext>
            </c:extLst>
          </c:dPt>
          <c:dPt>
            <c:idx val="2"/>
            <c:bubble3D val="0"/>
            <c:spPr>
              <a:solidFill>
                <a:srgbClr val="FFFF00"/>
              </a:solidFill>
              <a:ln w="19050">
                <a:solidFill>
                  <a:schemeClr val="lt1"/>
                </a:solidFill>
              </a:ln>
              <a:effectLst/>
            </c:spPr>
            <c:extLst>
              <c:ext xmlns:c16="http://schemas.microsoft.com/office/drawing/2014/chart" uri="{C3380CC4-5D6E-409C-BE32-E72D297353CC}">
                <c16:uniqueId val="{00000004-3C81-497F-857B-4E62725BE184}"/>
              </c:ext>
            </c:extLst>
          </c:dPt>
          <c:dPt>
            <c:idx val="3"/>
            <c:bubble3D val="0"/>
            <c:spPr>
              <a:solidFill>
                <a:srgbClr val="00B050"/>
              </a:solidFill>
              <a:ln w="19050">
                <a:solidFill>
                  <a:schemeClr val="lt1"/>
                </a:solidFill>
              </a:ln>
              <a:effectLst/>
            </c:spPr>
            <c:extLst>
              <c:ext xmlns:c16="http://schemas.microsoft.com/office/drawing/2014/chart" uri="{C3380CC4-5D6E-409C-BE32-E72D297353CC}">
                <c16:uniqueId val="{00000003-3C81-497F-857B-4E62725BE184}"/>
              </c:ext>
            </c:extLst>
          </c:dPt>
          <c:dPt>
            <c:idx val="4"/>
            <c:bubble3D val="0"/>
            <c:spPr>
              <a:solidFill>
                <a:srgbClr val="C00000"/>
              </a:solidFill>
              <a:ln w="19050">
                <a:solidFill>
                  <a:schemeClr val="lt1"/>
                </a:solidFill>
              </a:ln>
              <a:effectLst/>
            </c:spPr>
            <c:extLst>
              <c:ext xmlns:c16="http://schemas.microsoft.com/office/drawing/2014/chart" uri="{C3380CC4-5D6E-409C-BE32-E72D297353CC}">
                <c16:uniqueId val="{00000005-3C81-497F-857B-4E62725BE184}"/>
              </c:ext>
            </c:extLst>
          </c:dPt>
          <c:dLbls>
            <c:dLbl>
              <c:idx val="0"/>
              <c:layout>
                <c:manualLayout>
                  <c:x val="-0.11141219598804163"/>
                  <c:y val="-0.16396632135533779"/>
                </c:manualLayout>
              </c:layout>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Helvetica" panose="020B0604020202020204" pitchFamily="34" charset="0"/>
                      <a:ea typeface="+mn-ea"/>
                      <a:cs typeface="Helvetica"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C81-497F-857B-4E62725BE184}"/>
                </c:ext>
              </c:extLst>
            </c:dLbl>
            <c:dLbl>
              <c:idx val="1"/>
              <c:layout>
                <c:manualLayout>
                  <c:x val="4.7866028703434031E-2"/>
                  <c:y val="6.58043615689732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C81-497F-857B-4E62725BE184}"/>
                </c:ext>
              </c:extLst>
            </c:dLbl>
            <c:dLbl>
              <c:idx val="2"/>
              <c:layout>
                <c:manualLayout>
                  <c:x val="-3.0647381736223288E-3"/>
                  <c:y val="2.38858906992744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C81-497F-857B-4E62725BE184}"/>
                </c:ext>
              </c:extLst>
            </c:dLbl>
            <c:dLbl>
              <c:idx val="3"/>
              <c:layout>
                <c:manualLayout>
                  <c:x val="5.3443090906322585E-2"/>
                  <c:y val="2.84287333102580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C81-497F-857B-4E62725BE184}"/>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elvetica" panose="020B0604020202020204" pitchFamily="34" charset="0"/>
                    <a:ea typeface="+mn-ea"/>
                    <a:cs typeface="Helvetica"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Facebook</c:v>
                </c:pt>
                <c:pt idx="1">
                  <c:v>Ecommerce</c:v>
                </c:pt>
                <c:pt idx="2">
                  <c:v>Forum</c:v>
                </c:pt>
                <c:pt idx="3">
                  <c:v>News</c:v>
                </c:pt>
                <c:pt idx="4">
                  <c:v>Youtube</c:v>
                </c:pt>
              </c:strCache>
            </c:strRef>
          </c:cat>
          <c:val>
            <c:numRef>
              <c:f>Sheet1!$B$2:$B$6</c:f>
              <c:numCache>
                <c:formatCode>0.00%</c:formatCode>
                <c:ptCount val="5"/>
                <c:pt idx="0">
                  <c:v>0.83189999999999997</c:v>
                </c:pt>
                <c:pt idx="1">
                  <c:v>0.10050000000000001</c:v>
                </c:pt>
                <c:pt idx="2">
                  <c:v>6.7000000000000004E-2</c:v>
                </c:pt>
                <c:pt idx="3">
                  <c:v>5.9999999999993392E-4</c:v>
                </c:pt>
              </c:numCache>
            </c:numRef>
          </c:val>
          <c:extLst>
            <c:ext xmlns:c16="http://schemas.microsoft.com/office/drawing/2014/chart" uri="{C3380CC4-5D6E-409C-BE32-E72D297353CC}">
              <c16:uniqueId val="{00000000-3C81-497F-857B-4E62725BE1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Helvetica" panose="020B0604020202020204" pitchFamily="34" charset="0"/>
          <a:cs typeface="Helvetica"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881467552440338E-2"/>
          <c:y val="0.13446451842807283"/>
          <c:w val="0.90231354273232911"/>
          <c:h val="0.58701471489948664"/>
        </c:manualLayout>
      </c:layout>
      <c:barChart>
        <c:barDir val="col"/>
        <c:grouping val="clustered"/>
        <c:varyColors val="0"/>
        <c:ser>
          <c:idx val="0"/>
          <c:order val="0"/>
          <c:tx>
            <c:strRef>
              <c:f>Sheet1!$B$1</c:f>
              <c:strCache>
                <c:ptCount val="1"/>
                <c:pt idx="0">
                  <c:v>Thảo luận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Casper Vietnam</c:v>
                </c:pt>
                <c:pt idx="1">
                  <c:v>Daikin Vietnam</c:v>
                </c:pt>
                <c:pt idx="2">
                  <c:v>LG Vietnam</c:v>
                </c:pt>
                <c:pt idx="3">
                  <c:v>Panasonic Vietnam</c:v>
                </c:pt>
              </c:strCache>
            </c:strRef>
          </c:cat>
          <c:val>
            <c:numRef>
              <c:f>Sheet1!$B$2:$B$5</c:f>
              <c:numCache>
                <c:formatCode>#,##0</c:formatCode>
                <c:ptCount val="4"/>
                <c:pt idx="0">
                  <c:v>23913</c:v>
                </c:pt>
                <c:pt idx="1">
                  <c:v>788</c:v>
                </c:pt>
                <c:pt idx="2">
                  <c:v>7092</c:v>
                </c:pt>
                <c:pt idx="3">
                  <c:v>7569</c:v>
                </c:pt>
              </c:numCache>
            </c:numRef>
          </c:val>
          <c:extLst>
            <c:ext xmlns:c16="http://schemas.microsoft.com/office/drawing/2014/chart" uri="{C3380CC4-5D6E-409C-BE32-E72D297353CC}">
              <c16:uniqueId val="{00000000-233E-41BF-AAB5-5DC84D8E6CE7}"/>
            </c:ext>
          </c:extLst>
        </c:ser>
        <c:ser>
          <c:idx val="1"/>
          <c:order val="1"/>
          <c:tx>
            <c:strRef>
              <c:f>Sheet1!$C$1</c:f>
              <c:strCache>
                <c:ptCount val="1"/>
                <c:pt idx="0">
                  <c:v>Tương tác</c:v>
                </c:pt>
              </c:strCache>
            </c:strRef>
          </c:tx>
          <c:spPr>
            <a:solidFill>
              <a:schemeClr val="accent2"/>
            </a:solidFill>
            <a:ln>
              <a:noFill/>
            </a:ln>
            <a:effectLst/>
          </c:spPr>
          <c:invertIfNegative val="0"/>
          <c:dLbls>
            <c:dLbl>
              <c:idx val="1"/>
              <c:layout>
                <c:manualLayout>
                  <c:x val="2.5428345670419152E-2"/>
                  <c:y val="-9.006117151295604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33E-41BF-AAB5-5DC84D8E6CE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Casper Vietnam</c:v>
                </c:pt>
                <c:pt idx="1">
                  <c:v>Daikin Vietnam</c:v>
                </c:pt>
                <c:pt idx="2">
                  <c:v>LG Vietnam</c:v>
                </c:pt>
                <c:pt idx="3">
                  <c:v>Panasonic Vietnam</c:v>
                </c:pt>
              </c:strCache>
            </c:strRef>
          </c:cat>
          <c:val>
            <c:numRef>
              <c:f>Sheet1!$C$2:$C$5</c:f>
              <c:numCache>
                <c:formatCode>#,##0</c:formatCode>
                <c:ptCount val="4"/>
                <c:pt idx="0">
                  <c:v>131820</c:v>
                </c:pt>
                <c:pt idx="1">
                  <c:v>27676</c:v>
                </c:pt>
                <c:pt idx="2">
                  <c:v>502348</c:v>
                </c:pt>
                <c:pt idx="3">
                  <c:v>123139</c:v>
                </c:pt>
              </c:numCache>
            </c:numRef>
          </c:val>
          <c:extLst>
            <c:ext xmlns:c16="http://schemas.microsoft.com/office/drawing/2014/chart" uri="{C3380CC4-5D6E-409C-BE32-E72D297353CC}">
              <c16:uniqueId val="{00000001-233E-41BF-AAB5-5DC84D8E6CE7}"/>
            </c:ext>
          </c:extLst>
        </c:ser>
        <c:dLbls>
          <c:showLegendKey val="0"/>
          <c:showVal val="0"/>
          <c:showCatName val="0"/>
          <c:showSerName val="0"/>
          <c:showPercent val="0"/>
          <c:showBubbleSize val="0"/>
        </c:dLbls>
        <c:gapWidth val="219"/>
        <c:overlap val="-27"/>
        <c:axId val="-969477072"/>
        <c:axId val="-969474352"/>
      </c:barChart>
      <c:catAx>
        <c:axId val="-969477072"/>
        <c:scaling>
          <c:orientation val="minMax"/>
        </c:scaling>
        <c:delete val="1"/>
        <c:axPos val="b"/>
        <c:numFmt formatCode="General" sourceLinked="1"/>
        <c:majorTickMark val="none"/>
        <c:minorTickMark val="none"/>
        <c:tickLblPos val="nextTo"/>
        <c:crossAx val="-969474352"/>
        <c:crosses val="autoZero"/>
        <c:auto val="1"/>
        <c:lblAlgn val="ctr"/>
        <c:lblOffset val="100"/>
        <c:noMultiLvlLbl val="0"/>
      </c:catAx>
      <c:valAx>
        <c:axId val="-96947435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477072"/>
        <c:crosses val="autoZero"/>
        <c:crossBetween val="between"/>
      </c:valAx>
      <c:spPr>
        <a:noFill/>
        <a:ln>
          <a:noFill/>
        </a:ln>
        <a:effectLst/>
      </c:spPr>
    </c:plotArea>
    <c:legend>
      <c:legendPos val="b"/>
      <c:layout>
        <c:manualLayout>
          <c:xMode val="edge"/>
          <c:yMode val="edge"/>
          <c:x val="0.32709391759191853"/>
          <c:y val="0.89290333138863298"/>
          <c:w val="0.36274591652605925"/>
          <c:h val="9.206048620343124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Daikin Vietnam</c:v>
                </c:pt>
              </c:strCache>
            </c:strRef>
          </c:tx>
          <c:spPr>
            <a:ln w="28575" cap="rnd">
              <a:solidFill>
                <a:schemeClr val="accent1"/>
              </a:solidFill>
              <a:round/>
            </a:ln>
            <a:effectLst/>
          </c:spPr>
          <c:marker>
            <c:symbol val="none"/>
          </c:marker>
          <c:cat>
            <c:numRef>
              <c:f>Sheet1!$A$2:$A$23</c:f>
              <c:numCache>
                <c:formatCode>m/d;@</c:formatCode>
                <c:ptCount val="22"/>
                <c:pt idx="0">
                  <c:v>43528</c:v>
                </c:pt>
                <c:pt idx="1">
                  <c:v>43535</c:v>
                </c:pt>
                <c:pt idx="2">
                  <c:v>43542</c:v>
                </c:pt>
                <c:pt idx="3">
                  <c:v>43549</c:v>
                </c:pt>
                <c:pt idx="4">
                  <c:v>43556</c:v>
                </c:pt>
                <c:pt idx="5">
                  <c:v>43563</c:v>
                </c:pt>
                <c:pt idx="6">
                  <c:v>43570</c:v>
                </c:pt>
                <c:pt idx="7">
                  <c:v>43577</c:v>
                </c:pt>
                <c:pt idx="8">
                  <c:v>43584</c:v>
                </c:pt>
                <c:pt idx="9">
                  <c:v>43591</c:v>
                </c:pt>
                <c:pt idx="10">
                  <c:v>43598</c:v>
                </c:pt>
                <c:pt idx="11">
                  <c:v>43605</c:v>
                </c:pt>
                <c:pt idx="12">
                  <c:v>43612</c:v>
                </c:pt>
                <c:pt idx="13">
                  <c:v>43619</c:v>
                </c:pt>
                <c:pt idx="14">
                  <c:v>43626</c:v>
                </c:pt>
                <c:pt idx="15">
                  <c:v>43633</c:v>
                </c:pt>
                <c:pt idx="16">
                  <c:v>43640</c:v>
                </c:pt>
                <c:pt idx="17">
                  <c:v>43647</c:v>
                </c:pt>
                <c:pt idx="18">
                  <c:v>43654</c:v>
                </c:pt>
                <c:pt idx="19">
                  <c:v>43661</c:v>
                </c:pt>
                <c:pt idx="20">
                  <c:v>43668</c:v>
                </c:pt>
                <c:pt idx="21">
                  <c:v>43675</c:v>
                </c:pt>
              </c:numCache>
            </c:numRef>
          </c:cat>
          <c:val>
            <c:numRef>
              <c:f>Sheet1!$B$2:$B$23</c:f>
              <c:numCache>
                <c:formatCode>General</c:formatCode>
                <c:ptCount val="22"/>
                <c:pt idx="0">
                  <c:v>2</c:v>
                </c:pt>
                <c:pt idx="1">
                  <c:v>62</c:v>
                </c:pt>
                <c:pt idx="2">
                  <c:v>0</c:v>
                </c:pt>
                <c:pt idx="3">
                  <c:v>27</c:v>
                </c:pt>
                <c:pt idx="4">
                  <c:v>11</c:v>
                </c:pt>
                <c:pt idx="5">
                  <c:v>4</c:v>
                </c:pt>
                <c:pt idx="6">
                  <c:v>0</c:v>
                </c:pt>
                <c:pt idx="7">
                  <c:v>20</c:v>
                </c:pt>
                <c:pt idx="8">
                  <c:v>0</c:v>
                </c:pt>
                <c:pt idx="9">
                  <c:v>30</c:v>
                </c:pt>
                <c:pt idx="10">
                  <c:v>18</c:v>
                </c:pt>
                <c:pt idx="11">
                  <c:v>16</c:v>
                </c:pt>
                <c:pt idx="12">
                  <c:v>12</c:v>
                </c:pt>
                <c:pt idx="13">
                  <c:v>72</c:v>
                </c:pt>
                <c:pt idx="14">
                  <c:v>19</c:v>
                </c:pt>
                <c:pt idx="15">
                  <c:v>72</c:v>
                </c:pt>
                <c:pt idx="16">
                  <c:v>54</c:v>
                </c:pt>
                <c:pt idx="17">
                  <c:v>237</c:v>
                </c:pt>
                <c:pt idx="18">
                  <c:v>20</c:v>
                </c:pt>
                <c:pt idx="19">
                  <c:v>14</c:v>
                </c:pt>
                <c:pt idx="20">
                  <c:v>7</c:v>
                </c:pt>
                <c:pt idx="21">
                  <c:v>39</c:v>
                </c:pt>
              </c:numCache>
            </c:numRef>
          </c:val>
          <c:smooth val="0"/>
          <c:extLst>
            <c:ext xmlns:c16="http://schemas.microsoft.com/office/drawing/2014/chart" uri="{C3380CC4-5D6E-409C-BE32-E72D297353CC}">
              <c16:uniqueId val="{00000000-839C-407A-8EF3-39707C94A275}"/>
            </c:ext>
          </c:extLst>
        </c:ser>
        <c:ser>
          <c:idx val="1"/>
          <c:order val="1"/>
          <c:tx>
            <c:strRef>
              <c:f>Sheet1!$C$1</c:f>
              <c:strCache>
                <c:ptCount val="1"/>
                <c:pt idx="0">
                  <c:v>Casper Vietnam</c:v>
                </c:pt>
              </c:strCache>
            </c:strRef>
          </c:tx>
          <c:spPr>
            <a:ln w="28575" cap="rnd">
              <a:solidFill>
                <a:schemeClr val="accent2"/>
              </a:solidFill>
              <a:round/>
            </a:ln>
            <a:effectLst/>
          </c:spPr>
          <c:marker>
            <c:symbol val="none"/>
          </c:marker>
          <c:cat>
            <c:numRef>
              <c:f>Sheet1!$A$2:$A$23</c:f>
              <c:numCache>
                <c:formatCode>m/d;@</c:formatCode>
                <c:ptCount val="22"/>
                <c:pt idx="0">
                  <c:v>43528</c:v>
                </c:pt>
                <c:pt idx="1">
                  <c:v>43535</c:v>
                </c:pt>
                <c:pt idx="2">
                  <c:v>43542</c:v>
                </c:pt>
                <c:pt idx="3">
                  <c:v>43549</c:v>
                </c:pt>
                <c:pt idx="4">
                  <c:v>43556</c:v>
                </c:pt>
                <c:pt idx="5">
                  <c:v>43563</c:v>
                </c:pt>
                <c:pt idx="6">
                  <c:v>43570</c:v>
                </c:pt>
                <c:pt idx="7">
                  <c:v>43577</c:v>
                </c:pt>
                <c:pt idx="8">
                  <c:v>43584</c:v>
                </c:pt>
                <c:pt idx="9">
                  <c:v>43591</c:v>
                </c:pt>
                <c:pt idx="10">
                  <c:v>43598</c:v>
                </c:pt>
                <c:pt idx="11">
                  <c:v>43605</c:v>
                </c:pt>
                <c:pt idx="12">
                  <c:v>43612</c:v>
                </c:pt>
                <c:pt idx="13">
                  <c:v>43619</c:v>
                </c:pt>
                <c:pt idx="14">
                  <c:v>43626</c:v>
                </c:pt>
                <c:pt idx="15">
                  <c:v>43633</c:v>
                </c:pt>
                <c:pt idx="16">
                  <c:v>43640</c:v>
                </c:pt>
                <c:pt idx="17">
                  <c:v>43647</c:v>
                </c:pt>
                <c:pt idx="18">
                  <c:v>43654</c:v>
                </c:pt>
                <c:pt idx="19">
                  <c:v>43661</c:v>
                </c:pt>
                <c:pt idx="20">
                  <c:v>43668</c:v>
                </c:pt>
                <c:pt idx="21">
                  <c:v>43675</c:v>
                </c:pt>
              </c:numCache>
            </c:numRef>
          </c:cat>
          <c:val>
            <c:numRef>
              <c:f>Sheet1!$C$2:$C$23</c:f>
              <c:numCache>
                <c:formatCode>General</c:formatCode>
                <c:ptCount val="22"/>
                <c:pt idx="0">
                  <c:v>156</c:v>
                </c:pt>
                <c:pt idx="1">
                  <c:v>5107</c:v>
                </c:pt>
                <c:pt idx="2">
                  <c:v>9876</c:v>
                </c:pt>
                <c:pt idx="3">
                  <c:v>78</c:v>
                </c:pt>
                <c:pt idx="4">
                  <c:v>264</c:v>
                </c:pt>
                <c:pt idx="5">
                  <c:v>118</c:v>
                </c:pt>
                <c:pt idx="6">
                  <c:v>82</c:v>
                </c:pt>
                <c:pt idx="7">
                  <c:v>130</c:v>
                </c:pt>
                <c:pt idx="8">
                  <c:v>1718</c:v>
                </c:pt>
                <c:pt idx="9">
                  <c:v>81</c:v>
                </c:pt>
                <c:pt idx="10">
                  <c:v>172</c:v>
                </c:pt>
                <c:pt idx="11">
                  <c:v>139</c:v>
                </c:pt>
                <c:pt idx="12">
                  <c:v>246</c:v>
                </c:pt>
                <c:pt idx="13">
                  <c:v>727</c:v>
                </c:pt>
                <c:pt idx="14">
                  <c:v>523</c:v>
                </c:pt>
                <c:pt idx="15">
                  <c:v>710</c:v>
                </c:pt>
                <c:pt idx="16">
                  <c:v>1242</c:v>
                </c:pt>
                <c:pt idx="17">
                  <c:v>369</c:v>
                </c:pt>
                <c:pt idx="18">
                  <c:v>276</c:v>
                </c:pt>
                <c:pt idx="19">
                  <c:v>135</c:v>
                </c:pt>
                <c:pt idx="20">
                  <c:v>1332</c:v>
                </c:pt>
                <c:pt idx="21">
                  <c:v>237</c:v>
                </c:pt>
              </c:numCache>
            </c:numRef>
          </c:val>
          <c:smooth val="0"/>
          <c:extLst>
            <c:ext xmlns:c16="http://schemas.microsoft.com/office/drawing/2014/chart" uri="{C3380CC4-5D6E-409C-BE32-E72D297353CC}">
              <c16:uniqueId val="{00000001-839C-407A-8EF3-39707C94A275}"/>
            </c:ext>
          </c:extLst>
        </c:ser>
        <c:ser>
          <c:idx val="2"/>
          <c:order val="2"/>
          <c:tx>
            <c:strRef>
              <c:f>Sheet1!$D$1</c:f>
              <c:strCache>
                <c:ptCount val="1"/>
                <c:pt idx="0">
                  <c:v>LG Vietnam</c:v>
                </c:pt>
              </c:strCache>
            </c:strRef>
          </c:tx>
          <c:spPr>
            <a:ln w="28575" cap="rnd">
              <a:solidFill>
                <a:schemeClr val="accent3"/>
              </a:solidFill>
              <a:round/>
            </a:ln>
            <a:effectLst/>
          </c:spPr>
          <c:marker>
            <c:symbol val="none"/>
          </c:marker>
          <c:cat>
            <c:numRef>
              <c:f>Sheet1!$A$2:$A$23</c:f>
              <c:numCache>
                <c:formatCode>m/d;@</c:formatCode>
                <c:ptCount val="22"/>
                <c:pt idx="0">
                  <c:v>43528</c:v>
                </c:pt>
                <c:pt idx="1">
                  <c:v>43535</c:v>
                </c:pt>
                <c:pt idx="2">
                  <c:v>43542</c:v>
                </c:pt>
                <c:pt idx="3">
                  <c:v>43549</c:v>
                </c:pt>
                <c:pt idx="4">
                  <c:v>43556</c:v>
                </c:pt>
                <c:pt idx="5">
                  <c:v>43563</c:v>
                </c:pt>
                <c:pt idx="6">
                  <c:v>43570</c:v>
                </c:pt>
                <c:pt idx="7">
                  <c:v>43577</c:v>
                </c:pt>
                <c:pt idx="8">
                  <c:v>43584</c:v>
                </c:pt>
                <c:pt idx="9">
                  <c:v>43591</c:v>
                </c:pt>
                <c:pt idx="10">
                  <c:v>43598</c:v>
                </c:pt>
                <c:pt idx="11">
                  <c:v>43605</c:v>
                </c:pt>
                <c:pt idx="12">
                  <c:v>43612</c:v>
                </c:pt>
                <c:pt idx="13">
                  <c:v>43619</c:v>
                </c:pt>
                <c:pt idx="14">
                  <c:v>43626</c:v>
                </c:pt>
                <c:pt idx="15">
                  <c:v>43633</c:v>
                </c:pt>
                <c:pt idx="16">
                  <c:v>43640</c:v>
                </c:pt>
                <c:pt idx="17">
                  <c:v>43647</c:v>
                </c:pt>
                <c:pt idx="18">
                  <c:v>43654</c:v>
                </c:pt>
                <c:pt idx="19">
                  <c:v>43661</c:v>
                </c:pt>
                <c:pt idx="20">
                  <c:v>43668</c:v>
                </c:pt>
                <c:pt idx="21">
                  <c:v>43675</c:v>
                </c:pt>
              </c:numCache>
            </c:numRef>
          </c:cat>
          <c:val>
            <c:numRef>
              <c:f>Sheet1!$D$2:$D$23</c:f>
              <c:numCache>
                <c:formatCode>General</c:formatCode>
                <c:ptCount val="22"/>
                <c:pt idx="0">
                  <c:v>109</c:v>
                </c:pt>
                <c:pt idx="1">
                  <c:v>100</c:v>
                </c:pt>
                <c:pt idx="2">
                  <c:v>84</c:v>
                </c:pt>
                <c:pt idx="3">
                  <c:v>5</c:v>
                </c:pt>
                <c:pt idx="4">
                  <c:v>134</c:v>
                </c:pt>
                <c:pt idx="5">
                  <c:v>64</c:v>
                </c:pt>
                <c:pt idx="6">
                  <c:v>798</c:v>
                </c:pt>
                <c:pt idx="7">
                  <c:v>631</c:v>
                </c:pt>
                <c:pt idx="8">
                  <c:v>102</c:v>
                </c:pt>
                <c:pt idx="9">
                  <c:v>222</c:v>
                </c:pt>
                <c:pt idx="10">
                  <c:v>307</c:v>
                </c:pt>
                <c:pt idx="11">
                  <c:v>1246</c:v>
                </c:pt>
                <c:pt idx="12">
                  <c:v>231</c:v>
                </c:pt>
                <c:pt idx="13">
                  <c:v>670</c:v>
                </c:pt>
                <c:pt idx="14">
                  <c:v>344</c:v>
                </c:pt>
                <c:pt idx="15">
                  <c:v>411</c:v>
                </c:pt>
                <c:pt idx="16">
                  <c:v>343</c:v>
                </c:pt>
                <c:pt idx="17">
                  <c:v>278</c:v>
                </c:pt>
                <c:pt idx="18">
                  <c:v>277</c:v>
                </c:pt>
                <c:pt idx="19">
                  <c:v>207</c:v>
                </c:pt>
                <c:pt idx="20">
                  <c:v>54</c:v>
                </c:pt>
                <c:pt idx="21">
                  <c:v>309</c:v>
                </c:pt>
              </c:numCache>
            </c:numRef>
          </c:val>
          <c:smooth val="0"/>
          <c:extLst>
            <c:ext xmlns:c16="http://schemas.microsoft.com/office/drawing/2014/chart" uri="{C3380CC4-5D6E-409C-BE32-E72D297353CC}">
              <c16:uniqueId val="{00000002-839C-407A-8EF3-39707C94A275}"/>
            </c:ext>
          </c:extLst>
        </c:ser>
        <c:ser>
          <c:idx val="3"/>
          <c:order val="3"/>
          <c:tx>
            <c:strRef>
              <c:f>Sheet1!$E$1</c:f>
              <c:strCache>
                <c:ptCount val="1"/>
                <c:pt idx="0">
                  <c:v>Panasonic Vietnam</c:v>
                </c:pt>
              </c:strCache>
            </c:strRef>
          </c:tx>
          <c:spPr>
            <a:ln w="28575" cap="rnd">
              <a:solidFill>
                <a:schemeClr val="accent4"/>
              </a:solidFill>
              <a:round/>
            </a:ln>
            <a:effectLst/>
          </c:spPr>
          <c:marker>
            <c:symbol val="none"/>
          </c:marker>
          <c:cat>
            <c:numRef>
              <c:f>Sheet1!$A$2:$A$23</c:f>
              <c:numCache>
                <c:formatCode>m/d;@</c:formatCode>
                <c:ptCount val="22"/>
                <c:pt idx="0">
                  <c:v>43528</c:v>
                </c:pt>
                <c:pt idx="1">
                  <c:v>43535</c:v>
                </c:pt>
                <c:pt idx="2">
                  <c:v>43542</c:v>
                </c:pt>
                <c:pt idx="3">
                  <c:v>43549</c:v>
                </c:pt>
                <c:pt idx="4">
                  <c:v>43556</c:v>
                </c:pt>
                <c:pt idx="5">
                  <c:v>43563</c:v>
                </c:pt>
                <c:pt idx="6">
                  <c:v>43570</c:v>
                </c:pt>
                <c:pt idx="7">
                  <c:v>43577</c:v>
                </c:pt>
                <c:pt idx="8">
                  <c:v>43584</c:v>
                </c:pt>
                <c:pt idx="9">
                  <c:v>43591</c:v>
                </c:pt>
                <c:pt idx="10">
                  <c:v>43598</c:v>
                </c:pt>
                <c:pt idx="11">
                  <c:v>43605</c:v>
                </c:pt>
                <c:pt idx="12">
                  <c:v>43612</c:v>
                </c:pt>
                <c:pt idx="13">
                  <c:v>43619</c:v>
                </c:pt>
                <c:pt idx="14">
                  <c:v>43626</c:v>
                </c:pt>
                <c:pt idx="15">
                  <c:v>43633</c:v>
                </c:pt>
                <c:pt idx="16">
                  <c:v>43640</c:v>
                </c:pt>
                <c:pt idx="17">
                  <c:v>43647</c:v>
                </c:pt>
                <c:pt idx="18">
                  <c:v>43654</c:v>
                </c:pt>
                <c:pt idx="19">
                  <c:v>43661</c:v>
                </c:pt>
                <c:pt idx="20">
                  <c:v>43668</c:v>
                </c:pt>
                <c:pt idx="21">
                  <c:v>43675</c:v>
                </c:pt>
              </c:numCache>
            </c:numRef>
          </c:cat>
          <c:val>
            <c:numRef>
              <c:f>Sheet1!$E$2:$E$23</c:f>
              <c:numCache>
                <c:formatCode>General</c:formatCode>
                <c:ptCount val="22"/>
                <c:pt idx="0">
                  <c:v>2916</c:v>
                </c:pt>
                <c:pt idx="1">
                  <c:v>146</c:v>
                </c:pt>
                <c:pt idx="2">
                  <c:v>306</c:v>
                </c:pt>
                <c:pt idx="3">
                  <c:v>79</c:v>
                </c:pt>
                <c:pt idx="4">
                  <c:v>207</c:v>
                </c:pt>
                <c:pt idx="5">
                  <c:v>207</c:v>
                </c:pt>
                <c:pt idx="6">
                  <c:v>255</c:v>
                </c:pt>
                <c:pt idx="7">
                  <c:v>173</c:v>
                </c:pt>
                <c:pt idx="8">
                  <c:v>182</c:v>
                </c:pt>
                <c:pt idx="9">
                  <c:v>111</c:v>
                </c:pt>
                <c:pt idx="10">
                  <c:v>83</c:v>
                </c:pt>
                <c:pt idx="11">
                  <c:v>1676</c:v>
                </c:pt>
                <c:pt idx="12">
                  <c:v>114</c:v>
                </c:pt>
                <c:pt idx="13">
                  <c:v>746</c:v>
                </c:pt>
                <c:pt idx="14">
                  <c:v>122</c:v>
                </c:pt>
                <c:pt idx="15">
                  <c:v>23</c:v>
                </c:pt>
                <c:pt idx="16">
                  <c:v>23</c:v>
                </c:pt>
                <c:pt idx="17">
                  <c:v>44</c:v>
                </c:pt>
                <c:pt idx="18">
                  <c:v>37</c:v>
                </c:pt>
                <c:pt idx="19">
                  <c:v>5</c:v>
                </c:pt>
                <c:pt idx="20">
                  <c:v>14</c:v>
                </c:pt>
                <c:pt idx="21">
                  <c:v>5</c:v>
                </c:pt>
              </c:numCache>
            </c:numRef>
          </c:val>
          <c:smooth val="0"/>
          <c:extLst>
            <c:ext xmlns:c16="http://schemas.microsoft.com/office/drawing/2014/chart" uri="{C3380CC4-5D6E-409C-BE32-E72D297353CC}">
              <c16:uniqueId val="{00000003-839C-407A-8EF3-39707C94A275}"/>
            </c:ext>
          </c:extLst>
        </c:ser>
        <c:dLbls>
          <c:showLegendKey val="0"/>
          <c:showVal val="0"/>
          <c:showCatName val="0"/>
          <c:showSerName val="0"/>
          <c:showPercent val="0"/>
          <c:showBubbleSize val="0"/>
        </c:dLbls>
        <c:smooth val="0"/>
        <c:axId val="436539608"/>
        <c:axId val="436534032"/>
      </c:lineChart>
      <c:dateAx>
        <c:axId val="436539608"/>
        <c:scaling>
          <c:orientation val="minMax"/>
        </c:scaling>
        <c:delete val="0"/>
        <c:axPos val="b"/>
        <c:numFmt formatCode="[$-1010000]d/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34032"/>
        <c:crosses val="autoZero"/>
        <c:auto val="1"/>
        <c:lblOffset val="100"/>
        <c:baseTimeUnit val="days"/>
      </c:dateAx>
      <c:valAx>
        <c:axId val="436534032"/>
        <c:scaling>
          <c:orientation val="minMax"/>
          <c:max val="10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39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Helvetica" panose="020B0604020202020204" pitchFamily="34" charset="0"/>
                <a:ea typeface="+mn-ea"/>
                <a:cs typeface="Helvetica" panose="020B0604020202020204" pitchFamily="34" charset="0"/>
              </a:defRPr>
            </a:pPr>
            <a:r>
              <a:rPr lang="en-US"/>
              <a:t>Chủ đề thảo luận</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title>
    <c:autoTitleDeleted val="0"/>
    <c:plotArea>
      <c:layout/>
      <c:barChart>
        <c:barDir val="bar"/>
        <c:grouping val="clustered"/>
        <c:varyColors val="0"/>
        <c:ser>
          <c:idx val="0"/>
          <c:order val="0"/>
          <c:tx>
            <c:strRef>
              <c:f>Sheet1!$B$1</c:f>
              <c:strCache>
                <c:ptCount val="1"/>
                <c:pt idx="0">
                  <c:v>B</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Helvetica" panose="020B0604020202020204" pitchFamily="34" charset="0"/>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Nơi mua</c:v>
                </c:pt>
                <c:pt idx="1">
                  <c:v>Gía cả</c:v>
                </c:pt>
                <c:pt idx="2">
                  <c:v>Khuyến mãi</c:v>
                </c:pt>
                <c:pt idx="3">
                  <c:v>Chế độ trả góp</c:v>
                </c:pt>
                <c:pt idx="4">
                  <c:v>Dịch vụ</c:v>
                </c:pt>
                <c:pt idx="5">
                  <c:v>Thương hiệu</c:v>
                </c:pt>
                <c:pt idx="6">
                  <c:v>Sản phẩm</c:v>
                </c:pt>
              </c:strCache>
            </c:strRef>
          </c:cat>
          <c:val>
            <c:numRef>
              <c:f>Sheet1!$B$2:$B$8</c:f>
              <c:numCache>
                <c:formatCode>0.00%</c:formatCode>
                <c:ptCount val="7"/>
                <c:pt idx="0">
                  <c:v>1.0200000000000001E-2</c:v>
                </c:pt>
                <c:pt idx="1">
                  <c:v>4.1300000000000003E-2</c:v>
                </c:pt>
                <c:pt idx="2">
                  <c:v>4.3499999999999997E-2</c:v>
                </c:pt>
                <c:pt idx="3">
                  <c:v>7.3200000000000001E-2</c:v>
                </c:pt>
                <c:pt idx="4">
                  <c:v>0.105</c:v>
                </c:pt>
                <c:pt idx="5">
                  <c:v>0.33879999999999999</c:v>
                </c:pt>
                <c:pt idx="6">
                  <c:v>0.38800000000000001</c:v>
                </c:pt>
              </c:numCache>
            </c:numRef>
          </c:val>
          <c:extLst>
            <c:ext xmlns:c16="http://schemas.microsoft.com/office/drawing/2014/chart" uri="{C3380CC4-5D6E-409C-BE32-E72D297353CC}">
              <c16:uniqueId val="{00000000-D3DE-44DB-9B70-374E7C550694}"/>
            </c:ext>
          </c:extLst>
        </c:ser>
        <c:dLbls>
          <c:showLegendKey val="0"/>
          <c:showVal val="0"/>
          <c:showCatName val="0"/>
          <c:showSerName val="0"/>
          <c:showPercent val="0"/>
          <c:showBubbleSize val="0"/>
        </c:dLbls>
        <c:gapWidth val="80"/>
        <c:axId val="-969475984"/>
        <c:axId val="-794952992"/>
      </c:barChart>
      <c:catAx>
        <c:axId val="-969475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794952992"/>
        <c:crosses val="autoZero"/>
        <c:auto val="1"/>
        <c:lblAlgn val="ctr"/>
        <c:lblOffset val="100"/>
        <c:noMultiLvlLbl val="0"/>
      </c:catAx>
      <c:valAx>
        <c:axId val="-794952992"/>
        <c:scaling>
          <c:orientation val="minMax"/>
        </c:scaling>
        <c:delete val="1"/>
        <c:axPos val="b"/>
        <c:numFmt formatCode="0.00%" sourceLinked="1"/>
        <c:majorTickMark val="none"/>
        <c:minorTickMark val="none"/>
        <c:tickLblPos val="nextTo"/>
        <c:crossAx val="-96947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Helvetica" panose="020B0604020202020204" pitchFamily="34" charset="0"/>
          <a:cs typeface="Helvetica"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Thảo luận</c:v>
                </c:pt>
              </c:strCache>
            </c:strRef>
          </c:tx>
          <c:spPr>
            <a:solidFill>
              <a:srgbClr val="A4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Các tính năng khác</c:v>
                </c:pt>
                <c:pt idx="1">
                  <c:v>Chế độ ngủ vận hành</c:v>
                </c:pt>
                <c:pt idx="2">
                  <c:v>Thông số kĩ thuật</c:v>
                </c:pt>
                <c:pt idx="3">
                  <c:v>Đa năng</c:v>
                </c:pt>
                <c:pt idx="4">
                  <c:v>Tiện ích cho sức khỏe</c:v>
                </c:pt>
                <c:pt idx="5">
                  <c:v>Làm lạnh hiệu quả</c:v>
                </c:pt>
                <c:pt idx="6">
                  <c:v>Độ êm vận hành</c:v>
                </c:pt>
                <c:pt idx="7">
                  <c:v>Tiết kiệm điện</c:v>
                </c:pt>
              </c:strCache>
            </c:strRef>
          </c:cat>
          <c:val>
            <c:numRef>
              <c:f>Sheet1!$B$2:$B$9</c:f>
              <c:numCache>
                <c:formatCode>0%</c:formatCode>
                <c:ptCount val="8"/>
                <c:pt idx="0">
                  <c:v>0.02</c:v>
                </c:pt>
                <c:pt idx="1">
                  <c:v>0.03</c:v>
                </c:pt>
                <c:pt idx="2">
                  <c:v>0.05</c:v>
                </c:pt>
                <c:pt idx="3">
                  <c:v>0.05</c:v>
                </c:pt>
                <c:pt idx="4">
                  <c:v>0.06</c:v>
                </c:pt>
                <c:pt idx="5">
                  <c:v>7.0000000000000007E-2</c:v>
                </c:pt>
                <c:pt idx="6">
                  <c:v>7.0000000000000007E-2</c:v>
                </c:pt>
                <c:pt idx="7">
                  <c:v>0.15</c:v>
                </c:pt>
              </c:numCache>
            </c:numRef>
          </c:val>
          <c:extLst>
            <c:ext xmlns:c16="http://schemas.microsoft.com/office/drawing/2014/chart" uri="{C3380CC4-5D6E-409C-BE32-E72D297353CC}">
              <c16:uniqueId val="{00000000-7100-4158-A12E-5312587149A3}"/>
            </c:ext>
          </c:extLst>
        </c:ser>
        <c:dLbls>
          <c:showLegendKey val="0"/>
          <c:showVal val="0"/>
          <c:showCatName val="0"/>
          <c:showSerName val="0"/>
          <c:showPercent val="0"/>
          <c:showBubbleSize val="0"/>
        </c:dLbls>
        <c:gapWidth val="100"/>
        <c:overlap val="100"/>
        <c:axId val="302767456"/>
        <c:axId val="302765816"/>
      </c:barChart>
      <c:catAx>
        <c:axId val="302767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2765816"/>
        <c:crosses val="autoZero"/>
        <c:auto val="1"/>
        <c:lblAlgn val="ctr"/>
        <c:lblOffset val="100"/>
        <c:noMultiLvlLbl val="0"/>
      </c:catAx>
      <c:valAx>
        <c:axId val="302765816"/>
        <c:scaling>
          <c:orientation val="minMax"/>
        </c:scaling>
        <c:delete val="1"/>
        <c:axPos val="b"/>
        <c:numFmt formatCode="0%" sourceLinked="1"/>
        <c:majorTickMark val="none"/>
        <c:minorTickMark val="none"/>
        <c:tickLblPos val="nextTo"/>
        <c:crossAx val="30276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Thảo luận</c:v>
                </c:pt>
              </c:strCache>
            </c:strRef>
          </c:tx>
          <c:spPr>
            <a:solidFill>
              <a:srgbClr val="A4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Xuất xứ</c:v>
                </c:pt>
                <c:pt idx="1">
                  <c:v>Bảo hành</c:v>
                </c:pt>
                <c:pt idx="2">
                  <c:v>Giá </c:v>
                </c:pt>
                <c:pt idx="3">
                  <c:v>Khuyến mãi</c:v>
                </c:pt>
                <c:pt idx="4">
                  <c:v>Dung tích phù hợp diện tích phòng</c:v>
                </c:pt>
                <c:pt idx="5">
                  <c:v>Dịch vụ lắp đặt, vệ sinh</c:v>
                </c:pt>
                <c:pt idx="6">
                  <c:v>Thông số và tính năng</c:v>
                </c:pt>
                <c:pt idx="7">
                  <c:v>Trả góp</c:v>
                </c:pt>
              </c:strCache>
            </c:strRef>
          </c:cat>
          <c:val>
            <c:numRef>
              <c:f>Sheet1!$B$2:$B$9</c:f>
              <c:numCache>
                <c:formatCode>0%</c:formatCode>
                <c:ptCount val="8"/>
                <c:pt idx="0">
                  <c:v>0.03</c:v>
                </c:pt>
                <c:pt idx="1">
                  <c:v>0.04</c:v>
                </c:pt>
                <c:pt idx="2">
                  <c:v>7.0000000000000007E-2</c:v>
                </c:pt>
                <c:pt idx="3">
                  <c:v>0.11</c:v>
                </c:pt>
                <c:pt idx="4">
                  <c:v>0.12</c:v>
                </c:pt>
                <c:pt idx="5">
                  <c:v>0.16</c:v>
                </c:pt>
                <c:pt idx="6">
                  <c:v>0.21</c:v>
                </c:pt>
                <c:pt idx="7">
                  <c:v>0.26</c:v>
                </c:pt>
              </c:numCache>
            </c:numRef>
          </c:val>
          <c:extLst>
            <c:ext xmlns:c16="http://schemas.microsoft.com/office/drawing/2014/chart" uri="{C3380CC4-5D6E-409C-BE32-E72D297353CC}">
              <c16:uniqueId val="{00000000-720F-4F3D-88B0-7400C97DEF4C}"/>
            </c:ext>
          </c:extLst>
        </c:ser>
        <c:dLbls>
          <c:showLegendKey val="0"/>
          <c:showVal val="0"/>
          <c:showCatName val="0"/>
          <c:showSerName val="0"/>
          <c:showPercent val="0"/>
          <c:showBubbleSize val="0"/>
        </c:dLbls>
        <c:gapWidth val="100"/>
        <c:overlap val="100"/>
        <c:axId val="302767456"/>
        <c:axId val="302765816"/>
      </c:barChart>
      <c:catAx>
        <c:axId val="302767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2765816"/>
        <c:crosses val="autoZero"/>
        <c:auto val="1"/>
        <c:lblAlgn val="ctr"/>
        <c:lblOffset val="100"/>
        <c:noMultiLvlLbl val="0"/>
      </c:catAx>
      <c:valAx>
        <c:axId val="302765816"/>
        <c:scaling>
          <c:orientation val="minMax"/>
        </c:scaling>
        <c:delete val="1"/>
        <c:axPos val="b"/>
        <c:numFmt formatCode="0%" sourceLinked="1"/>
        <c:majorTickMark val="none"/>
        <c:minorTickMark val="none"/>
        <c:tickLblPos val="nextTo"/>
        <c:crossAx val="30276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414065047432006E-2"/>
          <c:y val="0.15200577659703374"/>
          <c:w val="0.94728682084741211"/>
          <c:h val="0.6886278366265621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3-7471-481E-9293-88D8069F258A}"/>
              </c:ext>
            </c:extLst>
          </c:dPt>
          <c:dPt>
            <c:idx val="2"/>
            <c:invertIfNegative val="0"/>
            <c:bubble3D val="0"/>
            <c:spPr>
              <a:solidFill>
                <a:srgbClr val="FFC000"/>
              </a:solidFill>
              <a:ln>
                <a:noFill/>
              </a:ln>
              <a:effectLst/>
            </c:spPr>
            <c:extLst>
              <c:ext xmlns:c16="http://schemas.microsoft.com/office/drawing/2014/chart" uri="{C3380CC4-5D6E-409C-BE32-E72D297353CC}">
                <c16:uniqueId val="{00000004-7471-481E-9293-88D8069F258A}"/>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5-7471-481E-9293-88D8069F258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18-24</c:v>
                </c:pt>
                <c:pt idx="1">
                  <c:v>25-34</c:v>
                </c:pt>
                <c:pt idx="2">
                  <c:v>35-44</c:v>
                </c:pt>
                <c:pt idx="3">
                  <c:v>45-54</c:v>
                </c:pt>
                <c:pt idx="4">
                  <c:v>55+</c:v>
                </c:pt>
              </c:strCache>
            </c:strRef>
          </c:cat>
          <c:val>
            <c:numRef>
              <c:f>Sheet1!$B$2:$B$6</c:f>
              <c:numCache>
                <c:formatCode>0.00%</c:formatCode>
                <c:ptCount val="5"/>
                <c:pt idx="0">
                  <c:v>0.14499999999999999</c:v>
                </c:pt>
                <c:pt idx="1">
                  <c:v>0.71399999999999997</c:v>
                </c:pt>
                <c:pt idx="2">
                  <c:v>0.113</c:v>
                </c:pt>
                <c:pt idx="3">
                  <c:v>2.5000000000000001E-2</c:v>
                </c:pt>
                <c:pt idx="4">
                  <c:v>3.0000000000000001E-3</c:v>
                </c:pt>
              </c:numCache>
            </c:numRef>
          </c:val>
          <c:extLst>
            <c:ext xmlns:c16="http://schemas.microsoft.com/office/drawing/2014/chart" uri="{C3380CC4-5D6E-409C-BE32-E72D297353CC}">
              <c16:uniqueId val="{00000000-7471-481E-9293-88D8069F258A}"/>
            </c:ext>
          </c:extLst>
        </c:ser>
        <c:dLbls>
          <c:showLegendKey val="0"/>
          <c:showVal val="0"/>
          <c:showCatName val="0"/>
          <c:showSerName val="0"/>
          <c:showPercent val="0"/>
          <c:showBubbleSize val="0"/>
        </c:dLbls>
        <c:gapWidth val="219"/>
        <c:overlap val="-27"/>
        <c:axId val="-250885552"/>
        <c:axId val="-250875760"/>
      </c:barChart>
      <c:catAx>
        <c:axId val="-25088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875760"/>
        <c:crosses val="autoZero"/>
        <c:auto val="1"/>
        <c:lblAlgn val="ctr"/>
        <c:lblOffset val="100"/>
        <c:noMultiLvlLbl val="0"/>
      </c:catAx>
      <c:valAx>
        <c:axId val="-250875760"/>
        <c:scaling>
          <c:orientation val="minMax"/>
        </c:scaling>
        <c:delete val="1"/>
        <c:axPos val="l"/>
        <c:numFmt formatCode="0.00%" sourceLinked="1"/>
        <c:majorTickMark val="none"/>
        <c:minorTickMark val="none"/>
        <c:tickLblPos val="nextTo"/>
        <c:crossAx val="-250885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0.11482</cdr:x>
      <cdr:y>0.17798</cdr:y>
    </cdr:from>
    <cdr:to>
      <cdr:x>0.97912</cdr:x>
      <cdr:y>0.26622</cdr:y>
    </cdr:to>
    <cdr:sp macro="" textlink="">
      <cdr:nvSpPr>
        <cdr:cNvPr id="2" name="TextBox 1">
          <a:extLst xmlns:a="http://schemas.openxmlformats.org/drawingml/2006/main">
            <a:ext uri="{FF2B5EF4-FFF2-40B4-BE49-F238E27FC236}">
              <a16:creationId xmlns:a16="http://schemas.microsoft.com/office/drawing/2014/main" id="{0A85CB33-BFF8-4479-A81F-203591BA18AA}"/>
            </a:ext>
          </a:extLst>
        </cdr:cNvPr>
        <cdr:cNvSpPr txBox="1"/>
      </cdr:nvSpPr>
      <cdr:spPr>
        <a:xfrm xmlns:a="http://schemas.openxmlformats.org/drawingml/2006/main">
          <a:off x="698500" y="537966"/>
          <a:ext cx="5257800" cy="266700"/>
        </a:xfrm>
        <a:prstGeom xmlns:a="http://schemas.openxmlformats.org/drawingml/2006/main" prst="rect">
          <a:avLst/>
        </a:prstGeom>
        <a:ln xmlns:a="http://schemas.openxmlformats.org/drawingml/2006/main">
          <a:solidFill>
            <a:srgbClr val="FF0000"/>
          </a:solidFill>
        </a:ln>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C7CAC-DADB-42BF-A2A4-69766D5DE93F}"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8EDD6-CB1B-4270-9110-84830F0A4EA1}" type="slidenum">
              <a:rPr lang="en-US" smtClean="0"/>
              <a:t>‹#›</a:t>
            </a:fld>
            <a:endParaRPr lang="en-US"/>
          </a:p>
        </p:txBody>
      </p:sp>
    </p:spTree>
    <p:extLst>
      <p:ext uri="{BB962C8B-B14F-4D97-AF65-F5344CB8AC3E}">
        <p14:creationId xmlns:p14="http://schemas.microsoft.com/office/powerpoint/2010/main" val="169305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78EDD6-CB1B-4270-9110-84830F0A4EA1}" type="slidenum">
              <a:rPr lang="en-US" smtClean="0"/>
              <a:t>2</a:t>
            </a:fld>
            <a:endParaRPr lang="en-US"/>
          </a:p>
        </p:txBody>
      </p:sp>
    </p:spTree>
    <p:extLst>
      <p:ext uri="{BB962C8B-B14F-4D97-AF65-F5344CB8AC3E}">
        <p14:creationId xmlns:p14="http://schemas.microsoft.com/office/powerpoint/2010/main" val="312540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F78EDD6-CB1B-4270-9110-84830F0A4EA1}" type="slidenum">
              <a:rPr lang="en-US" smtClean="0"/>
              <a:t>4</a:t>
            </a:fld>
            <a:endParaRPr lang="en-US"/>
          </a:p>
        </p:txBody>
      </p:sp>
    </p:spTree>
    <p:extLst>
      <p:ext uri="{BB962C8B-B14F-4D97-AF65-F5344CB8AC3E}">
        <p14:creationId xmlns:p14="http://schemas.microsoft.com/office/powerpoint/2010/main" val="400874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F78EDD6-CB1B-4270-9110-84830F0A4EA1}" type="slidenum">
              <a:rPr lang="en-US" smtClean="0"/>
              <a:t>5</a:t>
            </a:fld>
            <a:endParaRPr lang="en-US"/>
          </a:p>
        </p:txBody>
      </p:sp>
    </p:spTree>
    <p:extLst>
      <p:ext uri="{BB962C8B-B14F-4D97-AF65-F5344CB8AC3E}">
        <p14:creationId xmlns:p14="http://schemas.microsoft.com/office/powerpoint/2010/main" val="354097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F78EDD6-CB1B-4270-9110-84830F0A4EA1}" type="slidenum">
              <a:rPr lang="en-US" smtClean="0"/>
              <a:t>6</a:t>
            </a:fld>
            <a:endParaRPr lang="en-US"/>
          </a:p>
        </p:txBody>
      </p:sp>
    </p:spTree>
    <p:extLst>
      <p:ext uri="{BB962C8B-B14F-4D97-AF65-F5344CB8AC3E}">
        <p14:creationId xmlns:p14="http://schemas.microsoft.com/office/powerpoint/2010/main" val="367527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Wingdings" panose="05000000000000000000" pitchFamily="2" charset="2"/>
              <a:buChar char="§"/>
            </a:pPr>
            <a:endParaRPr lang="en-US" sz="1200"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DF78EDD6-CB1B-4270-9110-84830F0A4EA1}" type="slidenum">
              <a:rPr lang="en-US" smtClean="0"/>
              <a:t>8</a:t>
            </a:fld>
            <a:endParaRPr lang="en-US"/>
          </a:p>
        </p:txBody>
      </p:sp>
    </p:spTree>
    <p:extLst>
      <p:ext uri="{BB962C8B-B14F-4D97-AF65-F5344CB8AC3E}">
        <p14:creationId xmlns:p14="http://schemas.microsoft.com/office/powerpoint/2010/main" val="145438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endParaRPr lang="vi-VN" sz="1200" b="0" i="0" dirty="0">
              <a:solidFill>
                <a:srgbClr val="555555"/>
              </a:solidFill>
              <a:effectLst/>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DF78EDD6-CB1B-4270-9110-84830F0A4EA1}" type="slidenum">
              <a:rPr lang="en-US" smtClean="0"/>
              <a:t>9</a:t>
            </a:fld>
            <a:endParaRPr lang="en-US"/>
          </a:p>
        </p:txBody>
      </p:sp>
    </p:spTree>
    <p:extLst>
      <p:ext uri="{BB962C8B-B14F-4D97-AF65-F5344CB8AC3E}">
        <p14:creationId xmlns:p14="http://schemas.microsoft.com/office/powerpoint/2010/main" val="56078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10</a:t>
            </a:fld>
            <a:endParaRPr lang="en-US"/>
          </a:p>
        </p:txBody>
      </p:sp>
    </p:spTree>
    <p:extLst>
      <p:ext uri="{BB962C8B-B14F-4D97-AF65-F5344CB8AC3E}">
        <p14:creationId xmlns:p14="http://schemas.microsoft.com/office/powerpoint/2010/main" val="374860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a:p>
        </p:txBody>
      </p:sp>
      <p:sp>
        <p:nvSpPr>
          <p:cNvPr id="10"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5"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with all footer">
    <p:spTree>
      <p:nvGrpSpPr>
        <p:cNvPr id="1" name=""/>
        <p:cNvGrpSpPr/>
        <p:nvPr/>
      </p:nvGrpSpPr>
      <p:grpSpPr>
        <a:xfrm>
          <a:off x="0" y="0"/>
          <a:ext cx="0" cy="0"/>
          <a:chOff x="0" y="0"/>
          <a:chExt cx="0" cy="0"/>
        </a:xfrm>
      </p:grpSpPr>
      <p:sp>
        <p:nvSpPr>
          <p:cNvPr id="17" name="Rectangle 17"/>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endParaRPr lang="en-US" sz="2400"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endParaRPr lang="en-US" sz="2400"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endParaRPr lang="en-US" sz="2400"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t>‹#›</a:t>
            </a:fld>
            <a:endParaRPr lang="en-US"/>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a:p>
        </p:txBody>
      </p:sp>
      <p:pic>
        <p:nvPicPr>
          <p:cNvPr id="4" name="Picture 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4" name="Picture 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5"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37540" y="16276"/>
            <a:ext cx="12192000" cy="645874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8" name="Picture Placeholder 3"/>
          <p:cNvSpPr>
            <a:spLocks noGrp="1"/>
          </p:cNvSpPr>
          <p:nvPr>
            <p:ph type="pic" sz="quarter" idx="10"/>
          </p:nvPr>
        </p:nvSpPr>
        <p:spPr>
          <a:xfrm>
            <a:off x="1309952" y="3889376"/>
            <a:ext cx="3928533" cy="22098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963011" y="4051300"/>
            <a:ext cx="1283523" cy="12890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8283811" y="4051300"/>
            <a:ext cx="1283523" cy="12890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9605433" y="4051300"/>
            <a:ext cx="1283523" cy="12890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8" name="Picture Placeholder 3"/>
          <p:cNvSpPr>
            <a:spLocks noGrp="1"/>
          </p:cNvSpPr>
          <p:nvPr>
            <p:ph type="pic" sz="quarter" idx="10"/>
          </p:nvPr>
        </p:nvSpPr>
        <p:spPr>
          <a:xfrm>
            <a:off x="1" y="1"/>
            <a:ext cx="12187009" cy="292424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8" name="Picture Placeholder 3"/>
          <p:cNvSpPr>
            <a:spLocks noGrp="1"/>
          </p:cNvSpPr>
          <p:nvPr>
            <p:ph type="pic" sz="quarter" idx="10"/>
          </p:nvPr>
        </p:nvSpPr>
        <p:spPr>
          <a:xfrm>
            <a:off x="1330326" y="2613026"/>
            <a:ext cx="1943100" cy="19431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3869562" y="2613026"/>
            <a:ext cx="1943100" cy="19431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6414161" y="2613026"/>
            <a:ext cx="1943100" cy="19431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8953397" y="2613026"/>
            <a:ext cx="1943100" cy="19431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8" name="Picture Placeholder 3"/>
          <p:cNvSpPr>
            <a:spLocks noGrp="1"/>
          </p:cNvSpPr>
          <p:nvPr>
            <p:ph type="pic" sz="quarter" idx="10"/>
          </p:nvPr>
        </p:nvSpPr>
        <p:spPr>
          <a:xfrm>
            <a:off x="1340002" y="2593975"/>
            <a:ext cx="2216151" cy="22161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 y="0"/>
            <a:ext cx="3860359" cy="68580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37110" y="2749550"/>
            <a:ext cx="4253793" cy="1038679"/>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797051" y="3930649"/>
            <a:ext cx="1797051" cy="17970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0"/>
          </p:nvPr>
        </p:nvSpPr>
        <p:spPr>
          <a:xfrm>
            <a:off x="2090057" y="2816213"/>
            <a:ext cx="7863840" cy="1886912"/>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 y="0"/>
            <a:ext cx="3860359" cy="68580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0"/>
          </p:nvPr>
        </p:nvSpPr>
        <p:spPr>
          <a:xfrm>
            <a:off x="2346877" y="836713"/>
            <a:ext cx="7493539" cy="3811716"/>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0"/>
          </p:nvPr>
        </p:nvSpPr>
        <p:spPr>
          <a:xfrm>
            <a:off x="5080000" y="2432052"/>
            <a:ext cx="1599848" cy="90328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7176756" y="2432052"/>
            <a:ext cx="1599848" cy="90328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9280211" y="2432052"/>
            <a:ext cx="1599848" cy="90328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0"/>
          </p:nvPr>
        </p:nvSpPr>
        <p:spPr>
          <a:xfrm>
            <a:off x="1640468" y="1119265"/>
            <a:ext cx="3434541" cy="496904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0"/>
          </p:nvPr>
        </p:nvSpPr>
        <p:spPr>
          <a:xfrm>
            <a:off x="3525823" y="2667001"/>
            <a:ext cx="2201877" cy="21971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525823" y="881857"/>
            <a:ext cx="1323181" cy="178368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7" name="Picture Placeholder 3"/>
          <p:cNvSpPr>
            <a:spLocks noGrp="1"/>
          </p:cNvSpPr>
          <p:nvPr>
            <p:ph type="pic" sz="quarter" idx="14"/>
          </p:nvPr>
        </p:nvSpPr>
        <p:spPr>
          <a:xfrm>
            <a:off x="4048684" y="932724"/>
            <a:ext cx="5140560" cy="347723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518347" y="1577380"/>
            <a:ext cx="7175292" cy="172169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7" name="Picture Placeholder 3"/>
          <p:cNvSpPr>
            <a:spLocks noGrp="1"/>
          </p:cNvSpPr>
          <p:nvPr>
            <p:ph type="pic" sz="quarter" idx="14"/>
          </p:nvPr>
        </p:nvSpPr>
        <p:spPr>
          <a:xfrm>
            <a:off x="7035384" y="2348458"/>
            <a:ext cx="3265581" cy="246838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4447083" y="762406"/>
            <a:ext cx="4477061" cy="3684676"/>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861027" y="1352551"/>
            <a:ext cx="2615380" cy="147559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7" name="Picture Placeholder 3"/>
          <p:cNvSpPr>
            <a:spLocks noGrp="1"/>
          </p:cNvSpPr>
          <p:nvPr>
            <p:ph type="pic" sz="quarter" idx="14"/>
          </p:nvPr>
        </p:nvSpPr>
        <p:spPr>
          <a:xfrm>
            <a:off x="3246439" y="2252467"/>
            <a:ext cx="1780264" cy="149507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338709" y="2194259"/>
            <a:ext cx="9555391" cy="229279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479232" y="1206500"/>
            <a:ext cx="2647405" cy="2640976"/>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4419600" y="1955800"/>
            <a:ext cx="2159000" cy="215375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949450" y="2457803"/>
            <a:ext cx="1924844" cy="342194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26" name="Picture Placeholder 3"/>
          <p:cNvSpPr>
            <a:spLocks noGrp="1"/>
          </p:cNvSpPr>
          <p:nvPr>
            <p:ph type="pic" sz="quarter" idx="14"/>
          </p:nvPr>
        </p:nvSpPr>
        <p:spPr>
          <a:xfrm>
            <a:off x="4155153" y="2457803"/>
            <a:ext cx="1924844" cy="342194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377425" y="2457803"/>
            <a:ext cx="1924844" cy="342194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8583127" y="2457803"/>
            <a:ext cx="1924844" cy="342194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26" name="Picture Placeholder 3"/>
          <p:cNvSpPr>
            <a:spLocks noGrp="1"/>
          </p:cNvSpPr>
          <p:nvPr>
            <p:ph type="pic" sz="quarter" idx="14"/>
          </p:nvPr>
        </p:nvSpPr>
        <p:spPr>
          <a:xfrm>
            <a:off x="1517209" y="2493402"/>
            <a:ext cx="2913945" cy="164121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6187776" y="2493402"/>
            <a:ext cx="2913945" cy="164121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3098801" y="4337076"/>
            <a:ext cx="2913945" cy="164121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7763302" y="4337076"/>
            <a:ext cx="2913945" cy="164121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26" name="Picture Placeholder 3"/>
          <p:cNvSpPr>
            <a:spLocks noGrp="1"/>
          </p:cNvSpPr>
          <p:nvPr>
            <p:ph type="pic" sz="quarter" idx="14"/>
          </p:nvPr>
        </p:nvSpPr>
        <p:spPr>
          <a:xfrm>
            <a:off x="5556251" y="1854553"/>
            <a:ext cx="2267744" cy="403154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26" name="Picture Placeholder 3"/>
          <p:cNvSpPr>
            <a:spLocks noGrp="1"/>
          </p:cNvSpPr>
          <p:nvPr>
            <p:ph type="pic" sz="quarter" idx="14"/>
          </p:nvPr>
        </p:nvSpPr>
        <p:spPr>
          <a:xfrm>
            <a:off x="2912269" y="2964656"/>
            <a:ext cx="7620519" cy="1847976"/>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7" name="Picture Placeholder 3"/>
          <p:cNvSpPr>
            <a:spLocks noGrp="1"/>
          </p:cNvSpPr>
          <p:nvPr>
            <p:ph type="pic" sz="quarter" idx="14"/>
          </p:nvPr>
        </p:nvSpPr>
        <p:spPr>
          <a:xfrm>
            <a:off x="1211605" y="2731741"/>
            <a:ext cx="1139979" cy="237008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4695035" y="2988416"/>
            <a:ext cx="1139979" cy="237008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8068460" y="3437595"/>
            <a:ext cx="1139979" cy="237008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7" name="Picture Placeholder 3"/>
          <p:cNvSpPr>
            <a:spLocks noGrp="1"/>
          </p:cNvSpPr>
          <p:nvPr>
            <p:ph type="pic" sz="quarter" idx="14"/>
          </p:nvPr>
        </p:nvSpPr>
        <p:spPr>
          <a:xfrm>
            <a:off x="1351311" y="2019300"/>
            <a:ext cx="9498904" cy="23114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7" name="Picture Placeholder 3"/>
          <p:cNvSpPr>
            <a:spLocks noGrp="1"/>
          </p:cNvSpPr>
          <p:nvPr>
            <p:ph type="pic" sz="quarter" idx="14"/>
          </p:nvPr>
        </p:nvSpPr>
        <p:spPr>
          <a:xfrm>
            <a:off x="5185171" y="2111773"/>
            <a:ext cx="3502131" cy="263436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8691869" y="2111773"/>
            <a:ext cx="3502131" cy="263436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6" name="Picture Placeholder 3"/>
          <p:cNvSpPr>
            <a:spLocks noGrp="1"/>
          </p:cNvSpPr>
          <p:nvPr>
            <p:ph type="pic" sz="quarter" idx="15"/>
          </p:nvPr>
        </p:nvSpPr>
        <p:spPr>
          <a:xfrm>
            <a:off x="-9992" y="2452789"/>
            <a:ext cx="12201992" cy="290369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4557009" y="629587"/>
            <a:ext cx="3075161" cy="4726899"/>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6" name="Picture Placeholder 3"/>
          <p:cNvSpPr>
            <a:spLocks noGrp="1"/>
          </p:cNvSpPr>
          <p:nvPr>
            <p:ph type="pic" sz="quarter" idx="15"/>
          </p:nvPr>
        </p:nvSpPr>
        <p:spPr>
          <a:xfrm>
            <a:off x="3640089" y="3012961"/>
            <a:ext cx="4904391" cy="275838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3781706" y="3631367"/>
            <a:ext cx="3995719" cy="225026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2188670" y="5658437"/>
            <a:ext cx="2480465" cy="118784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7670887" y="5528507"/>
            <a:ext cx="1835207" cy="1342099"/>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6841388" y="5959255"/>
            <a:ext cx="794656" cy="90218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6" name="Picture Placeholder 3"/>
          <p:cNvSpPr>
            <a:spLocks noGrp="1"/>
          </p:cNvSpPr>
          <p:nvPr>
            <p:ph type="pic" sz="quarter" idx="15"/>
          </p:nvPr>
        </p:nvSpPr>
        <p:spPr>
          <a:xfrm>
            <a:off x="713946" y="2295573"/>
            <a:ext cx="3723503" cy="3570839"/>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6" name="Picture Placeholder 3"/>
          <p:cNvSpPr>
            <a:spLocks noGrp="1"/>
          </p:cNvSpPr>
          <p:nvPr>
            <p:ph type="pic" sz="quarter" idx="15"/>
          </p:nvPr>
        </p:nvSpPr>
        <p:spPr>
          <a:xfrm>
            <a:off x="2" y="1826310"/>
            <a:ext cx="12196780" cy="462940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6" name="Picture Placeholder 3"/>
          <p:cNvSpPr>
            <a:spLocks noGrp="1"/>
          </p:cNvSpPr>
          <p:nvPr>
            <p:ph type="pic" sz="quarter" idx="15"/>
          </p:nvPr>
        </p:nvSpPr>
        <p:spPr>
          <a:xfrm>
            <a:off x="3861744" y="4551680"/>
            <a:ext cx="1624657" cy="162560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6" name="Picture Placeholder 3"/>
          <p:cNvSpPr>
            <a:spLocks noGrp="1"/>
          </p:cNvSpPr>
          <p:nvPr>
            <p:ph type="pic" sz="quarter" idx="15"/>
          </p:nvPr>
        </p:nvSpPr>
        <p:spPr>
          <a:xfrm>
            <a:off x="5302250" y="2243727"/>
            <a:ext cx="1602597" cy="160352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5"/>
          </p:nvPr>
        </p:nvSpPr>
        <p:spPr>
          <a:xfrm>
            <a:off x="6440169" y="2474020"/>
            <a:ext cx="1836844" cy="1837909"/>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5"/>
          </p:nvPr>
        </p:nvSpPr>
        <p:spPr>
          <a:xfrm>
            <a:off x="5329343" y="3598394"/>
            <a:ext cx="1552365" cy="155326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5" name="Picture Placeholder 3"/>
          <p:cNvSpPr>
            <a:spLocks noGrp="1"/>
          </p:cNvSpPr>
          <p:nvPr>
            <p:ph type="pic" sz="quarter" idx="15"/>
          </p:nvPr>
        </p:nvSpPr>
        <p:spPr>
          <a:xfrm>
            <a:off x="0" y="3427752"/>
            <a:ext cx="12192000" cy="302808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815413" y="644690"/>
            <a:ext cx="6912768" cy="569598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6036039" y="306693"/>
            <a:ext cx="5489215" cy="6568796"/>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9689" y="2251678"/>
            <a:ext cx="3007279" cy="224069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3631094" y="1412776"/>
            <a:ext cx="4771501" cy="503327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4974" y="2756925"/>
            <a:ext cx="12211756" cy="2274907"/>
          </a:xfrm>
          <a:prstGeom prst="rect">
            <a:avLst/>
          </a:prstGeom>
        </p:spPr>
        <p:txBody>
          <a:bodyPr/>
          <a:lstStyle>
            <a:lvl1pPr algn="l">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9805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2363341" y="1412776"/>
            <a:ext cx="7455123" cy="503327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9805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8016213" y="836712"/>
            <a:ext cx="5472608" cy="560934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1209942" y="1163838"/>
            <a:ext cx="8130908" cy="453846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4936333" y="1163838"/>
            <a:ext cx="6007100" cy="4515444"/>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a:off x="830706" y="716352"/>
            <a:ext cx="3705117" cy="271652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830706" y="3440331"/>
            <a:ext cx="3705117" cy="271652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532240" y="716352"/>
            <a:ext cx="3705117" cy="271652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4532240" y="3440331"/>
            <a:ext cx="3705117" cy="2716528"/>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8233776" y="716352"/>
            <a:ext cx="3112472" cy="5445552"/>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13" name="Picture Placeholder 3"/>
          <p:cNvSpPr>
            <a:spLocks noGrp="1"/>
          </p:cNvSpPr>
          <p:nvPr>
            <p:ph type="pic" sz="quarter" idx="10"/>
          </p:nvPr>
        </p:nvSpPr>
        <p:spPr>
          <a:xfrm rot="20733342">
            <a:off x="3655053" y="3797659"/>
            <a:ext cx="1818187" cy="1820819"/>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5208051" y="2300469"/>
            <a:ext cx="1820228" cy="1813992"/>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1" fmla="*/ 0 w 1365171"/>
              <a:gd name="connsiteY0-2" fmla="*/ 0 h 1370217"/>
              <a:gd name="connsiteX1-3" fmla="*/ 1365171 w 1365171"/>
              <a:gd name="connsiteY1-4" fmla="*/ 0 h 1370217"/>
              <a:gd name="connsiteX2-5" fmla="*/ 1365171 w 1365171"/>
              <a:gd name="connsiteY2-6" fmla="*/ 1359755 h 1370217"/>
              <a:gd name="connsiteX3-7" fmla="*/ 528825 w 1365171"/>
              <a:gd name="connsiteY3-8" fmla="*/ 1370139 h 1370217"/>
              <a:gd name="connsiteX4-9" fmla="*/ 0 w 1365171"/>
              <a:gd name="connsiteY4-10" fmla="*/ 1359755 h 1370217"/>
              <a:gd name="connsiteX5" fmla="*/ 0 w 1365171"/>
              <a:gd name="connsiteY5" fmla="*/ 0 h 1370217"/>
              <a:gd name="connsiteX0-11" fmla="*/ 0 w 1365171"/>
              <a:gd name="connsiteY0-12" fmla="*/ 0 h 1365223"/>
              <a:gd name="connsiteX1-13" fmla="*/ 1365171 w 1365171"/>
              <a:gd name="connsiteY1-14" fmla="*/ 0 h 1365223"/>
              <a:gd name="connsiteX2-15" fmla="*/ 1365171 w 1365171"/>
              <a:gd name="connsiteY2-16" fmla="*/ 1359755 h 1365223"/>
              <a:gd name="connsiteX3-17" fmla="*/ 507988 w 1365171"/>
              <a:gd name="connsiteY3-18" fmla="*/ 1365223 h 1365223"/>
              <a:gd name="connsiteX4-19" fmla="*/ 0 w 1365171"/>
              <a:gd name="connsiteY4-20" fmla="*/ 1359755 h 1365223"/>
              <a:gd name="connsiteX5-21" fmla="*/ 0 w 1365171"/>
              <a:gd name="connsiteY5-22" fmla="*/ 0 h 1365223"/>
              <a:gd name="connsiteX0-23" fmla="*/ 0 w 1365171"/>
              <a:gd name="connsiteY0-24" fmla="*/ 0 h 1365223"/>
              <a:gd name="connsiteX1-25" fmla="*/ 1365171 w 1365171"/>
              <a:gd name="connsiteY1-26" fmla="*/ 0 h 1365223"/>
              <a:gd name="connsiteX2-27" fmla="*/ 1365171 w 1365171"/>
              <a:gd name="connsiteY2-28" fmla="*/ 1359755 h 1365223"/>
              <a:gd name="connsiteX3-29" fmla="*/ 507988 w 1365171"/>
              <a:gd name="connsiteY3-30" fmla="*/ 1365223 h 1365223"/>
              <a:gd name="connsiteX4-31" fmla="*/ 0 w 1365171"/>
              <a:gd name="connsiteY4-32" fmla="*/ 1359755 h 1365223"/>
              <a:gd name="connsiteX5-33" fmla="*/ 0 w 1365171"/>
              <a:gd name="connsiteY5-34" fmla="*/ 0 h 1365223"/>
              <a:gd name="connsiteX0-35" fmla="*/ 5469 w 1370640"/>
              <a:gd name="connsiteY0-36" fmla="*/ 0 h 1365223"/>
              <a:gd name="connsiteX1-37" fmla="*/ 1370640 w 1370640"/>
              <a:gd name="connsiteY1-38" fmla="*/ 0 h 1365223"/>
              <a:gd name="connsiteX2-39" fmla="*/ 1370640 w 1370640"/>
              <a:gd name="connsiteY2-40" fmla="*/ 1359755 h 1365223"/>
              <a:gd name="connsiteX3-41" fmla="*/ 513457 w 1370640"/>
              <a:gd name="connsiteY3-42" fmla="*/ 1365223 h 1365223"/>
              <a:gd name="connsiteX4-43" fmla="*/ 0 w 1370640"/>
              <a:gd name="connsiteY4-44" fmla="*/ 1038673 h 1365223"/>
              <a:gd name="connsiteX5-45" fmla="*/ 5469 w 1370640"/>
              <a:gd name="connsiteY5-46" fmla="*/ 0 h 1365223"/>
              <a:gd name="connsiteX0-47" fmla="*/ 0 w 1365171"/>
              <a:gd name="connsiteY0-48" fmla="*/ 0 h 1365223"/>
              <a:gd name="connsiteX1-49" fmla="*/ 1365171 w 1365171"/>
              <a:gd name="connsiteY1-50" fmla="*/ 0 h 1365223"/>
              <a:gd name="connsiteX2-51" fmla="*/ 1365171 w 1365171"/>
              <a:gd name="connsiteY2-52" fmla="*/ 1359755 h 1365223"/>
              <a:gd name="connsiteX3-53" fmla="*/ 507988 w 1365171"/>
              <a:gd name="connsiteY3-54" fmla="*/ 1365223 h 1365223"/>
              <a:gd name="connsiteX4-55" fmla="*/ 745 w 1365171"/>
              <a:gd name="connsiteY4-56" fmla="*/ 1055367 h 1365223"/>
              <a:gd name="connsiteX5-57" fmla="*/ 0 w 1365171"/>
              <a:gd name="connsiteY5-58" fmla="*/ 0 h 1365223"/>
              <a:gd name="connsiteX0-59" fmla="*/ 0 w 1365171"/>
              <a:gd name="connsiteY0-60" fmla="*/ 0 h 1365223"/>
              <a:gd name="connsiteX1-61" fmla="*/ 1365171 w 1365171"/>
              <a:gd name="connsiteY1-62" fmla="*/ 0 h 1365223"/>
              <a:gd name="connsiteX2-63" fmla="*/ 1365171 w 1365171"/>
              <a:gd name="connsiteY2-64" fmla="*/ 1359755 h 1365223"/>
              <a:gd name="connsiteX3-65" fmla="*/ 507988 w 1365171"/>
              <a:gd name="connsiteY3-66" fmla="*/ 1365223 h 1365223"/>
              <a:gd name="connsiteX4-67" fmla="*/ 745 w 1365171"/>
              <a:gd name="connsiteY4-68" fmla="*/ 1055367 h 1365223"/>
              <a:gd name="connsiteX5-69" fmla="*/ 0 w 1365171"/>
              <a:gd name="connsiteY5-70" fmla="*/ 0 h 1365223"/>
              <a:gd name="connsiteX0-71" fmla="*/ 0 w 1365171"/>
              <a:gd name="connsiteY0-72" fmla="*/ 0 h 1365223"/>
              <a:gd name="connsiteX1-73" fmla="*/ 1365171 w 1365171"/>
              <a:gd name="connsiteY1-74" fmla="*/ 0 h 1365223"/>
              <a:gd name="connsiteX2-75" fmla="*/ 1365171 w 1365171"/>
              <a:gd name="connsiteY2-76" fmla="*/ 1359755 h 1365223"/>
              <a:gd name="connsiteX3-77" fmla="*/ 507988 w 1365171"/>
              <a:gd name="connsiteY3-78" fmla="*/ 1365223 h 1365223"/>
              <a:gd name="connsiteX4-79" fmla="*/ 233067 w 1365171"/>
              <a:gd name="connsiteY4-80" fmla="*/ 967039 h 1365223"/>
              <a:gd name="connsiteX5-81" fmla="*/ 745 w 1365171"/>
              <a:gd name="connsiteY5-82" fmla="*/ 1055367 h 1365223"/>
              <a:gd name="connsiteX6" fmla="*/ 0 w 1365171"/>
              <a:gd name="connsiteY6" fmla="*/ 0 h 1365223"/>
              <a:gd name="connsiteX0-83" fmla="*/ 0 w 1365171"/>
              <a:gd name="connsiteY0-84" fmla="*/ 0 h 1365223"/>
              <a:gd name="connsiteX1-85" fmla="*/ 1365171 w 1365171"/>
              <a:gd name="connsiteY1-86" fmla="*/ 0 h 1365223"/>
              <a:gd name="connsiteX2-87" fmla="*/ 1365171 w 1365171"/>
              <a:gd name="connsiteY2-88" fmla="*/ 1359755 h 1365223"/>
              <a:gd name="connsiteX3-89" fmla="*/ 507988 w 1365171"/>
              <a:gd name="connsiteY3-90" fmla="*/ 1365223 h 1365223"/>
              <a:gd name="connsiteX4-91" fmla="*/ 233067 w 1365171"/>
              <a:gd name="connsiteY4-92" fmla="*/ 967039 h 1365223"/>
              <a:gd name="connsiteX5-93" fmla="*/ 745 w 1365171"/>
              <a:gd name="connsiteY5-94" fmla="*/ 1055367 h 1365223"/>
              <a:gd name="connsiteX6-95" fmla="*/ 0 w 1365171"/>
              <a:gd name="connsiteY6-96" fmla="*/ 0 h 1365223"/>
              <a:gd name="connsiteX0-97" fmla="*/ 0 w 1365171"/>
              <a:gd name="connsiteY0-98" fmla="*/ 0 h 1365223"/>
              <a:gd name="connsiteX1-99" fmla="*/ 1365171 w 1365171"/>
              <a:gd name="connsiteY1-100" fmla="*/ 0 h 1365223"/>
              <a:gd name="connsiteX2-101" fmla="*/ 1365171 w 1365171"/>
              <a:gd name="connsiteY2-102" fmla="*/ 1359755 h 1365223"/>
              <a:gd name="connsiteX3-103" fmla="*/ 507988 w 1365171"/>
              <a:gd name="connsiteY3-104" fmla="*/ 1365223 h 1365223"/>
              <a:gd name="connsiteX4-105" fmla="*/ 203356 w 1365171"/>
              <a:gd name="connsiteY4-106" fmla="*/ 936676 h 1365223"/>
              <a:gd name="connsiteX5-107" fmla="*/ 745 w 1365171"/>
              <a:gd name="connsiteY5-108" fmla="*/ 1055367 h 1365223"/>
              <a:gd name="connsiteX6-109" fmla="*/ 0 w 1365171"/>
              <a:gd name="connsiteY6-110" fmla="*/ 0 h 1365223"/>
              <a:gd name="connsiteX0-111" fmla="*/ 0 w 1365171"/>
              <a:gd name="connsiteY0-112" fmla="*/ 0 h 1365223"/>
              <a:gd name="connsiteX1-113" fmla="*/ 1365171 w 1365171"/>
              <a:gd name="connsiteY1-114" fmla="*/ 0 h 1365223"/>
              <a:gd name="connsiteX2-115" fmla="*/ 1365171 w 1365171"/>
              <a:gd name="connsiteY2-116" fmla="*/ 1359755 h 1365223"/>
              <a:gd name="connsiteX3-117" fmla="*/ 507988 w 1365171"/>
              <a:gd name="connsiteY3-118" fmla="*/ 1365223 h 1365223"/>
              <a:gd name="connsiteX4-119" fmla="*/ 203356 w 1365171"/>
              <a:gd name="connsiteY4-120" fmla="*/ 936676 h 1365223"/>
              <a:gd name="connsiteX5-121" fmla="*/ 745 w 1365171"/>
              <a:gd name="connsiteY5-122" fmla="*/ 1055367 h 1365223"/>
              <a:gd name="connsiteX6-123" fmla="*/ 0 w 1365171"/>
              <a:gd name="connsiteY6-124" fmla="*/ 0 h 1365223"/>
              <a:gd name="connsiteX0-125" fmla="*/ 0 w 1365171"/>
              <a:gd name="connsiteY0-126" fmla="*/ 0 h 1365223"/>
              <a:gd name="connsiteX1-127" fmla="*/ 1365171 w 1365171"/>
              <a:gd name="connsiteY1-128" fmla="*/ 0 h 1365223"/>
              <a:gd name="connsiteX2-129" fmla="*/ 1365171 w 1365171"/>
              <a:gd name="connsiteY2-130" fmla="*/ 1359755 h 1365223"/>
              <a:gd name="connsiteX3-131" fmla="*/ 507988 w 1365171"/>
              <a:gd name="connsiteY3-132" fmla="*/ 1365223 h 1365223"/>
              <a:gd name="connsiteX4-133" fmla="*/ 203356 w 1365171"/>
              <a:gd name="connsiteY4-134" fmla="*/ 936676 h 1365223"/>
              <a:gd name="connsiteX5-135" fmla="*/ 745 w 1365171"/>
              <a:gd name="connsiteY5-136" fmla="*/ 1055367 h 1365223"/>
              <a:gd name="connsiteX6-137" fmla="*/ 0 w 1365171"/>
              <a:gd name="connsiteY6-138" fmla="*/ 0 h 1365223"/>
              <a:gd name="connsiteX0-139" fmla="*/ 0 w 1365171"/>
              <a:gd name="connsiteY0-140" fmla="*/ 0 h 1365223"/>
              <a:gd name="connsiteX1-141" fmla="*/ 1365171 w 1365171"/>
              <a:gd name="connsiteY1-142" fmla="*/ 0 h 1365223"/>
              <a:gd name="connsiteX2-143" fmla="*/ 1365171 w 1365171"/>
              <a:gd name="connsiteY2-144" fmla="*/ 1359755 h 1365223"/>
              <a:gd name="connsiteX3-145" fmla="*/ 507988 w 1365171"/>
              <a:gd name="connsiteY3-146" fmla="*/ 1365223 h 1365223"/>
              <a:gd name="connsiteX4-147" fmla="*/ 203356 w 1365171"/>
              <a:gd name="connsiteY4-148" fmla="*/ 936676 h 1365223"/>
              <a:gd name="connsiteX5-149" fmla="*/ 745 w 1365171"/>
              <a:gd name="connsiteY5-150" fmla="*/ 1055367 h 1365223"/>
              <a:gd name="connsiteX6-151" fmla="*/ 0 w 1365171"/>
              <a:gd name="connsiteY6-152" fmla="*/ 0 h 1365223"/>
              <a:gd name="connsiteX0-153" fmla="*/ 0 w 1365171"/>
              <a:gd name="connsiteY0-154" fmla="*/ 0 h 1365223"/>
              <a:gd name="connsiteX1-155" fmla="*/ 1365171 w 1365171"/>
              <a:gd name="connsiteY1-156" fmla="*/ 0 h 1365223"/>
              <a:gd name="connsiteX2-157" fmla="*/ 1365171 w 1365171"/>
              <a:gd name="connsiteY2-158" fmla="*/ 1359755 h 1365223"/>
              <a:gd name="connsiteX3-159" fmla="*/ 507988 w 1365171"/>
              <a:gd name="connsiteY3-160" fmla="*/ 1365223 h 1365223"/>
              <a:gd name="connsiteX4-161" fmla="*/ 203356 w 1365171"/>
              <a:gd name="connsiteY4-162" fmla="*/ 936676 h 1365223"/>
              <a:gd name="connsiteX5-163" fmla="*/ 274 w 1365171"/>
              <a:gd name="connsiteY5-164" fmla="*/ 1041736 h 1365223"/>
              <a:gd name="connsiteX6-165" fmla="*/ 0 w 1365171"/>
              <a:gd name="connsiteY6-166" fmla="*/ 0 h 1365223"/>
              <a:gd name="connsiteX0-167" fmla="*/ 0 w 1365171"/>
              <a:gd name="connsiteY0-168" fmla="*/ 0 h 1362775"/>
              <a:gd name="connsiteX1-169" fmla="*/ 1365171 w 1365171"/>
              <a:gd name="connsiteY1-170" fmla="*/ 0 h 1362775"/>
              <a:gd name="connsiteX2-171" fmla="*/ 1365171 w 1365171"/>
              <a:gd name="connsiteY2-172" fmla="*/ 1359755 h 1362775"/>
              <a:gd name="connsiteX3-173" fmla="*/ 539293 w 1365171"/>
              <a:gd name="connsiteY3-174" fmla="*/ 1362775 h 1362775"/>
              <a:gd name="connsiteX4-175" fmla="*/ 203356 w 1365171"/>
              <a:gd name="connsiteY4-176" fmla="*/ 936676 h 1362775"/>
              <a:gd name="connsiteX5-177" fmla="*/ 274 w 1365171"/>
              <a:gd name="connsiteY5-178" fmla="*/ 1041736 h 1362775"/>
              <a:gd name="connsiteX6-179" fmla="*/ 0 w 1365171"/>
              <a:gd name="connsiteY6-180" fmla="*/ 0 h 1362775"/>
              <a:gd name="connsiteX0-181" fmla="*/ 0 w 1365171"/>
              <a:gd name="connsiteY0-182" fmla="*/ 0 h 1360494"/>
              <a:gd name="connsiteX1-183" fmla="*/ 1365171 w 1365171"/>
              <a:gd name="connsiteY1-184" fmla="*/ 0 h 1360494"/>
              <a:gd name="connsiteX2-185" fmla="*/ 1365171 w 1365171"/>
              <a:gd name="connsiteY2-186" fmla="*/ 1359755 h 1360494"/>
              <a:gd name="connsiteX3-187" fmla="*/ 518117 w 1365171"/>
              <a:gd name="connsiteY3-188" fmla="*/ 1360494 h 1360494"/>
              <a:gd name="connsiteX4-189" fmla="*/ 203356 w 1365171"/>
              <a:gd name="connsiteY4-190" fmla="*/ 936676 h 1360494"/>
              <a:gd name="connsiteX5-191" fmla="*/ 274 w 1365171"/>
              <a:gd name="connsiteY5-192" fmla="*/ 1041736 h 1360494"/>
              <a:gd name="connsiteX6-193" fmla="*/ 0 w 1365171"/>
              <a:gd name="connsiteY6-194" fmla="*/ 0 h 1360494"/>
              <a:gd name="connsiteX0-195" fmla="*/ 0 w 1365171"/>
              <a:gd name="connsiteY0-196" fmla="*/ 0 h 1360494"/>
              <a:gd name="connsiteX1-197" fmla="*/ 1365171 w 1365171"/>
              <a:gd name="connsiteY1-198" fmla="*/ 0 h 1360494"/>
              <a:gd name="connsiteX2-199" fmla="*/ 1365171 w 1365171"/>
              <a:gd name="connsiteY2-200" fmla="*/ 1359755 h 1360494"/>
              <a:gd name="connsiteX3-201" fmla="*/ 518117 w 1365171"/>
              <a:gd name="connsiteY3-202" fmla="*/ 1360494 h 1360494"/>
              <a:gd name="connsiteX4-203" fmla="*/ 203356 w 1365171"/>
              <a:gd name="connsiteY4-204" fmla="*/ 936676 h 1360494"/>
              <a:gd name="connsiteX5-205" fmla="*/ 274 w 1365171"/>
              <a:gd name="connsiteY5-206" fmla="*/ 1041736 h 1360494"/>
              <a:gd name="connsiteX6-207" fmla="*/ 0 w 1365171"/>
              <a:gd name="connsiteY6-208" fmla="*/ 0 h 1360494"/>
              <a:gd name="connsiteX0-209" fmla="*/ 0 w 1365171"/>
              <a:gd name="connsiteY0-210" fmla="*/ 0 h 1360494"/>
              <a:gd name="connsiteX1-211" fmla="*/ 1365171 w 1365171"/>
              <a:gd name="connsiteY1-212" fmla="*/ 0 h 1360494"/>
              <a:gd name="connsiteX2-213" fmla="*/ 1365171 w 1365171"/>
              <a:gd name="connsiteY2-214" fmla="*/ 1359755 h 1360494"/>
              <a:gd name="connsiteX3-215" fmla="*/ 518117 w 1365171"/>
              <a:gd name="connsiteY3-216" fmla="*/ 1360494 h 1360494"/>
              <a:gd name="connsiteX4-217" fmla="*/ 192628 w 1365171"/>
              <a:gd name="connsiteY4-218" fmla="*/ 916955 h 1360494"/>
              <a:gd name="connsiteX5-219" fmla="*/ 274 w 1365171"/>
              <a:gd name="connsiteY5-220" fmla="*/ 1041736 h 1360494"/>
              <a:gd name="connsiteX6-221" fmla="*/ 0 w 1365171"/>
              <a:gd name="connsiteY6-222" fmla="*/ 0 h 1360494"/>
              <a:gd name="connsiteX0-223" fmla="*/ 0 w 1365171"/>
              <a:gd name="connsiteY0-224" fmla="*/ 0 h 1360494"/>
              <a:gd name="connsiteX1-225" fmla="*/ 1365171 w 1365171"/>
              <a:gd name="connsiteY1-226" fmla="*/ 0 h 1360494"/>
              <a:gd name="connsiteX2-227" fmla="*/ 1365171 w 1365171"/>
              <a:gd name="connsiteY2-228" fmla="*/ 1359755 h 1360494"/>
              <a:gd name="connsiteX3-229" fmla="*/ 518117 w 1365171"/>
              <a:gd name="connsiteY3-230" fmla="*/ 1360494 h 1360494"/>
              <a:gd name="connsiteX4-231" fmla="*/ 192628 w 1365171"/>
              <a:gd name="connsiteY4-232" fmla="*/ 916955 h 1360494"/>
              <a:gd name="connsiteX5-233" fmla="*/ 274 w 1365171"/>
              <a:gd name="connsiteY5-234" fmla="*/ 1041736 h 1360494"/>
              <a:gd name="connsiteX6-235" fmla="*/ 0 w 1365171"/>
              <a:gd name="connsiteY6-236" fmla="*/ 0 h 1360494"/>
              <a:gd name="connsiteX0-237" fmla="*/ 0 w 1365171"/>
              <a:gd name="connsiteY0-238" fmla="*/ 0 h 1360494"/>
              <a:gd name="connsiteX1-239" fmla="*/ 1365171 w 1365171"/>
              <a:gd name="connsiteY1-240" fmla="*/ 0 h 1360494"/>
              <a:gd name="connsiteX2-241" fmla="*/ 1365171 w 1365171"/>
              <a:gd name="connsiteY2-242" fmla="*/ 1359755 h 1360494"/>
              <a:gd name="connsiteX3-243" fmla="*/ 518117 w 1365171"/>
              <a:gd name="connsiteY3-244" fmla="*/ 1360494 h 1360494"/>
              <a:gd name="connsiteX4-245" fmla="*/ 192628 w 1365171"/>
              <a:gd name="connsiteY4-246" fmla="*/ 916955 h 1360494"/>
              <a:gd name="connsiteX5-247" fmla="*/ 274 w 1365171"/>
              <a:gd name="connsiteY5-248" fmla="*/ 1041736 h 1360494"/>
              <a:gd name="connsiteX6-249" fmla="*/ 0 w 1365171"/>
              <a:gd name="connsiteY6-250" fmla="*/ 0 h 13604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95" y="connsiteY6-9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3193358" y="1257905"/>
            <a:ext cx="1818015" cy="1821608"/>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1" fmla="*/ 0 w 1358514"/>
              <a:gd name="connsiteY0-2" fmla="*/ 0 h 1363740"/>
              <a:gd name="connsiteX1-3" fmla="*/ 1358514 w 1358514"/>
              <a:gd name="connsiteY1-4" fmla="*/ 0 h 1363740"/>
              <a:gd name="connsiteX2-5" fmla="*/ 1358514 w 1358514"/>
              <a:gd name="connsiteY2-6" fmla="*/ 1363740 h 1363740"/>
              <a:gd name="connsiteX3-7" fmla="*/ 1199144 w 1358514"/>
              <a:gd name="connsiteY3-8" fmla="*/ 1362684 h 1363740"/>
              <a:gd name="connsiteX4-9" fmla="*/ 0 w 1358514"/>
              <a:gd name="connsiteY4-10" fmla="*/ 1363740 h 1363740"/>
              <a:gd name="connsiteX5" fmla="*/ 0 w 1358514"/>
              <a:gd name="connsiteY5" fmla="*/ 0 h 1363740"/>
              <a:gd name="connsiteX0-11" fmla="*/ 0 w 1361498"/>
              <a:gd name="connsiteY0-12" fmla="*/ 0 h 1363740"/>
              <a:gd name="connsiteX1-13" fmla="*/ 1358514 w 1361498"/>
              <a:gd name="connsiteY1-14" fmla="*/ 0 h 1363740"/>
              <a:gd name="connsiteX2-15" fmla="*/ 1361498 w 1361498"/>
              <a:gd name="connsiteY2-16" fmla="*/ 1104967 h 1363740"/>
              <a:gd name="connsiteX3-17" fmla="*/ 1199144 w 1361498"/>
              <a:gd name="connsiteY3-18" fmla="*/ 1362684 h 1363740"/>
              <a:gd name="connsiteX4-19" fmla="*/ 0 w 1361498"/>
              <a:gd name="connsiteY4-20" fmla="*/ 1363740 h 1363740"/>
              <a:gd name="connsiteX5-21" fmla="*/ 0 w 1361498"/>
              <a:gd name="connsiteY5-22" fmla="*/ 0 h 1363740"/>
              <a:gd name="connsiteX0-23" fmla="*/ 0 w 1361498"/>
              <a:gd name="connsiteY0-24" fmla="*/ 0 h 1363740"/>
              <a:gd name="connsiteX1-25" fmla="*/ 1358514 w 1361498"/>
              <a:gd name="connsiteY1-26" fmla="*/ 0 h 1363740"/>
              <a:gd name="connsiteX2-27" fmla="*/ 1361498 w 1361498"/>
              <a:gd name="connsiteY2-28" fmla="*/ 1104967 h 1363740"/>
              <a:gd name="connsiteX3-29" fmla="*/ 1199144 w 1361498"/>
              <a:gd name="connsiteY3-30" fmla="*/ 1362684 h 1363740"/>
              <a:gd name="connsiteX4-31" fmla="*/ 0 w 1361498"/>
              <a:gd name="connsiteY4-32" fmla="*/ 1363740 h 1363740"/>
              <a:gd name="connsiteX5-33" fmla="*/ 0 w 1361498"/>
              <a:gd name="connsiteY5-34" fmla="*/ 0 h 1363740"/>
              <a:gd name="connsiteX0-35" fmla="*/ 0 w 1361498"/>
              <a:gd name="connsiteY0-36" fmla="*/ 0 h 1363740"/>
              <a:gd name="connsiteX1-37" fmla="*/ 1358514 w 1361498"/>
              <a:gd name="connsiteY1-38" fmla="*/ 0 h 1363740"/>
              <a:gd name="connsiteX2-39" fmla="*/ 1361498 w 1361498"/>
              <a:gd name="connsiteY2-40" fmla="*/ 1104967 h 1363740"/>
              <a:gd name="connsiteX3-41" fmla="*/ 1199144 w 1361498"/>
              <a:gd name="connsiteY3-42" fmla="*/ 1362684 h 1363740"/>
              <a:gd name="connsiteX4-43" fmla="*/ 0 w 1361498"/>
              <a:gd name="connsiteY4-44" fmla="*/ 1363740 h 1363740"/>
              <a:gd name="connsiteX5-45" fmla="*/ 0 w 1361498"/>
              <a:gd name="connsiteY5-46" fmla="*/ 0 h 1363740"/>
              <a:gd name="connsiteX0-47" fmla="*/ 0 w 1361498"/>
              <a:gd name="connsiteY0-48" fmla="*/ 0 h 1363740"/>
              <a:gd name="connsiteX1-49" fmla="*/ 1358514 w 1361498"/>
              <a:gd name="connsiteY1-50" fmla="*/ 0 h 1363740"/>
              <a:gd name="connsiteX2-51" fmla="*/ 1361498 w 1361498"/>
              <a:gd name="connsiteY2-52" fmla="*/ 1104967 h 1363740"/>
              <a:gd name="connsiteX3-53" fmla="*/ 1199144 w 1361498"/>
              <a:gd name="connsiteY3-54" fmla="*/ 1362684 h 1363740"/>
              <a:gd name="connsiteX4-55" fmla="*/ 0 w 1361498"/>
              <a:gd name="connsiteY4-56" fmla="*/ 1363740 h 1363740"/>
              <a:gd name="connsiteX5-57" fmla="*/ 0 w 1361498"/>
              <a:gd name="connsiteY5-58" fmla="*/ 0 h 1363740"/>
              <a:gd name="connsiteX0-59" fmla="*/ 0 w 1361498"/>
              <a:gd name="connsiteY0-60" fmla="*/ 0 h 1363740"/>
              <a:gd name="connsiteX1-61" fmla="*/ 1358514 w 1361498"/>
              <a:gd name="connsiteY1-62" fmla="*/ 0 h 1363740"/>
              <a:gd name="connsiteX2-63" fmla="*/ 1361498 w 1361498"/>
              <a:gd name="connsiteY2-64" fmla="*/ 1104967 h 1363740"/>
              <a:gd name="connsiteX3-65" fmla="*/ 1199144 w 1361498"/>
              <a:gd name="connsiteY3-66" fmla="*/ 1362684 h 1363740"/>
              <a:gd name="connsiteX4-67" fmla="*/ 0 w 1361498"/>
              <a:gd name="connsiteY4-68" fmla="*/ 1363740 h 1363740"/>
              <a:gd name="connsiteX5-69" fmla="*/ 0 w 1361498"/>
              <a:gd name="connsiteY5-70" fmla="*/ 0 h 1363740"/>
              <a:gd name="connsiteX0-71" fmla="*/ 0 w 1361498"/>
              <a:gd name="connsiteY0-72" fmla="*/ 0 h 1363740"/>
              <a:gd name="connsiteX1-73" fmla="*/ 1358514 w 1361498"/>
              <a:gd name="connsiteY1-74" fmla="*/ 0 h 1363740"/>
              <a:gd name="connsiteX2-75" fmla="*/ 1361498 w 1361498"/>
              <a:gd name="connsiteY2-76" fmla="*/ 1104967 h 1363740"/>
              <a:gd name="connsiteX3-77" fmla="*/ 1199144 w 1361498"/>
              <a:gd name="connsiteY3-78" fmla="*/ 1362684 h 1363740"/>
              <a:gd name="connsiteX4-79" fmla="*/ 0 w 1361498"/>
              <a:gd name="connsiteY4-80" fmla="*/ 1363740 h 1363740"/>
              <a:gd name="connsiteX5-81" fmla="*/ 0 w 1361498"/>
              <a:gd name="connsiteY5-82" fmla="*/ 0 h 1363740"/>
              <a:gd name="connsiteX0-83" fmla="*/ 0 w 1363511"/>
              <a:gd name="connsiteY0-84" fmla="*/ 0 h 1363740"/>
              <a:gd name="connsiteX1-85" fmla="*/ 1358514 w 1363511"/>
              <a:gd name="connsiteY1-86" fmla="*/ 0 h 1363740"/>
              <a:gd name="connsiteX2-87" fmla="*/ 1363511 w 1363511"/>
              <a:gd name="connsiteY2-88" fmla="*/ 1094400 h 1363740"/>
              <a:gd name="connsiteX3-89" fmla="*/ 1199144 w 1363511"/>
              <a:gd name="connsiteY3-90" fmla="*/ 1362684 h 1363740"/>
              <a:gd name="connsiteX4-91" fmla="*/ 0 w 1363511"/>
              <a:gd name="connsiteY4-92" fmla="*/ 1363740 h 1363740"/>
              <a:gd name="connsiteX5-93" fmla="*/ 0 w 1363511"/>
              <a:gd name="connsiteY5-94" fmla="*/ 0 h 1363740"/>
              <a:gd name="connsiteX0-95" fmla="*/ 0 w 1363511"/>
              <a:gd name="connsiteY0-96" fmla="*/ 0 h 1366206"/>
              <a:gd name="connsiteX1-97" fmla="*/ 1358514 w 1363511"/>
              <a:gd name="connsiteY1-98" fmla="*/ 0 h 1366206"/>
              <a:gd name="connsiteX2-99" fmla="*/ 1363511 w 1363511"/>
              <a:gd name="connsiteY2-100" fmla="*/ 1094400 h 1366206"/>
              <a:gd name="connsiteX3-101" fmla="*/ 1198473 w 1363511"/>
              <a:gd name="connsiteY3-102" fmla="*/ 1366206 h 1366206"/>
              <a:gd name="connsiteX4-103" fmla="*/ 0 w 1363511"/>
              <a:gd name="connsiteY4-104" fmla="*/ 1363740 h 1366206"/>
              <a:gd name="connsiteX5-105" fmla="*/ 0 w 1363511"/>
              <a:gd name="connsiteY5-106" fmla="*/ 0 h 1366206"/>
              <a:gd name="connsiteX0-107" fmla="*/ 0 w 1363511"/>
              <a:gd name="connsiteY0-108" fmla="*/ 0 h 1366206"/>
              <a:gd name="connsiteX1-109" fmla="*/ 1358514 w 1363511"/>
              <a:gd name="connsiteY1-110" fmla="*/ 0 h 1366206"/>
              <a:gd name="connsiteX2-111" fmla="*/ 1363511 w 1363511"/>
              <a:gd name="connsiteY2-112" fmla="*/ 1094400 h 1366206"/>
              <a:gd name="connsiteX3-113" fmla="*/ 1198473 w 1363511"/>
              <a:gd name="connsiteY3-114" fmla="*/ 1366206 h 1366206"/>
              <a:gd name="connsiteX4-115" fmla="*/ 0 w 1363511"/>
              <a:gd name="connsiteY4-116" fmla="*/ 1363740 h 1366206"/>
              <a:gd name="connsiteX5-117" fmla="*/ 0 w 1363511"/>
              <a:gd name="connsiteY5-118" fmla="*/ 0 h 1366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425351" y="2095929"/>
            <a:ext cx="1805707" cy="1823532"/>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1" fmla="*/ 0 w 1354082"/>
              <a:gd name="connsiteY0-2" fmla="*/ 0 h 1362713"/>
              <a:gd name="connsiteX1-3" fmla="*/ 971109 w 1354082"/>
              <a:gd name="connsiteY1-4" fmla="*/ 145 h 1362713"/>
              <a:gd name="connsiteX2-5" fmla="*/ 1354082 w 1354082"/>
              <a:gd name="connsiteY2-6" fmla="*/ 0 h 1362713"/>
              <a:gd name="connsiteX3-7" fmla="*/ 1354082 w 1354082"/>
              <a:gd name="connsiteY3-8" fmla="*/ 1362713 h 1362713"/>
              <a:gd name="connsiteX4-9" fmla="*/ 0 w 1354082"/>
              <a:gd name="connsiteY4-10" fmla="*/ 1362713 h 1362713"/>
              <a:gd name="connsiteX5" fmla="*/ 0 w 1354082"/>
              <a:gd name="connsiteY5" fmla="*/ 0 h 1362713"/>
              <a:gd name="connsiteX0-11" fmla="*/ 0 w 1356793"/>
              <a:gd name="connsiteY0-12" fmla="*/ 0 h 1362713"/>
              <a:gd name="connsiteX1-13" fmla="*/ 971109 w 1356793"/>
              <a:gd name="connsiteY1-14" fmla="*/ 145 h 1362713"/>
              <a:gd name="connsiteX2-15" fmla="*/ 1356793 w 1356793"/>
              <a:gd name="connsiteY2-16" fmla="*/ 921257 h 1362713"/>
              <a:gd name="connsiteX3-17" fmla="*/ 1354082 w 1356793"/>
              <a:gd name="connsiteY3-18" fmla="*/ 1362713 h 1362713"/>
              <a:gd name="connsiteX4-19" fmla="*/ 0 w 1356793"/>
              <a:gd name="connsiteY4-20" fmla="*/ 1362713 h 1362713"/>
              <a:gd name="connsiteX5-21" fmla="*/ 0 w 1356793"/>
              <a:gd name="connsiteY5-22" fmla="*/ 0 h 1362713"/>
              <a:gd name="connsiteX0-23" fmla="*/ 0 w 1356793"/>
              <a:gd name="connsiteY0-24" fmla="*/ 4936 h 1367649"/>
              <a:gd name="connsiteX1-25" fmla="*/ 980228 w 1356793"/>
              <a:gd name="connsiteY1-26" fmla="*/ 0 h 1367649"/>
              <a:gd name="connsiteX2-27" fmla="*/ 1356793 w 1356793"/>
              <a:gd name="connsiteY2-28" fmla="*/ 926193 h 1367649"/>
              <a:gd name="connsiteX3-29" fmla="*/ 1354082 w 1356793"/>
              <a:gd name="connsiteY3-30" fmla="*/ 1367649 h 1367649"/>
              <a:gd name="connsiteX4-31" fmla="*/ 0 w 1356793"/>
              <a:gd name="connsiteY4-32" fmla="*/ 1367649 h 1367649"/>
              <a:gd name="connsiteX5-33" fmla="*/ 0 w 1356793"/>
              <a:gd name="connsiteY5-34" fmla="*/ 4936 h 1367649"/>
              <a:gd name="connsiteX0-35" fmla="*/ 0 w 1354280"/>
              <a:gd name="connsiteY0-36" fmla="*/ 4936 h 1367649"/>
              <a:gd name="connsiteX1-37" fmla="*/ 980228 w 1354280"/>
              <a:gd name="connsiteY1-38" fmla="*/ 0 h 1367649"/>
              <a:gd name="connsiteX2-39" fmla="*/ 1353367 w 1354280"/>
              <a:gd name="connsiteY2-40" fmla="*/ 943636 h 1367649"/>
              <a:gd name="connsiteX3-41" fmla="*/ 1354082 w 1354280"/>
              <a:gd name="connsiteY3-42" fmla="*/ 1367649 h 1367649"/>
              <a:gd name="connsiteX4-43" fmla="*/ 0 w 1354280"/>
              <a:gd name="connsiteY4-44" fmla="*/ 1367649 h 1367649"/>
              <a:gd name="connsiteX5-45" fmla="*/ 0 w 1354280"/>
              <a:gd name="connsiteY5-46" fmla="*/ 4936 h 1367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30" name="Picture Placeholder 3"/>
          <p:cNvSpPr>
            <a:spLocks noGrp="1"/>
          </p:cNvSpPr>
          <p:nvPr>
            <p:ph type="pic" sz="quarter" idx="10"/>
          </p:nvPr>
        </p:nvSpPr>
        <p:spPr>
          <a:xfrm>
            <a:off x="1050811" y="988909"/>
            <a:ext cx="4875301" cy="488723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5997565" y="988909"/>
            <a:ext cx="6204428" cy="1539432"/>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5997565" y="2597853"/>
            <a:ext cx="6204428" cy="1539432"/>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5997565" y="4206798"/>
            <a:ext cx="1667407" cy="166934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7756410" y="4206798"/>
            <a:ext cx="1667407" cy="166934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9505261" y="4206798"/>
            <a:ext cx="2712139" cy="1669345"/>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39" name="Picture Placeholder 3"/>
          <p:cNvSpPr>
            <a:spLocks noGrp="1"/>
          </p:cNvSpPr>
          <p:nvPr>
            <p:ph type="pic" sz="quarter" idx="10"/>
          </p:nvPr>
        </p:nvSpPr>
        <p:spPr>
          <a:xfrm>
            <a:off x="1271264" y="1019174"/>
            <a:ext cx="2566219" cy="4597140"/>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3945938" y="-19987"/>
            <a:ext cx="2200029" cy="391631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3945937" y="3997379"/>
            <a:ext cx="6547177" cy="1618936"/>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6244429" y="1828800"/>
            <a:ext cx="2070115" cy="206753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6244429" y="-19986"/>
            <a:ext cx="2070115" cy="175773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8413007" y="1828800"/>
            <a:ext cx="2070115" cy="206753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39" name="Picture Placeholder 3"/>
          <p:cNvSpPr>
            <a:spLocks noGrp="1"/>
          </p:cNvSpPr>
          <p:nvPr>
            <p:ph type="pic" sz="quarter" idx="10"/>
          </p:nvPr>
        </p:nvSpPr>
        <p:spPr>
          <a:xfrm>
            <a:off x="4064795" y="1143795"/>
            <a:ext cx="8147192" cy="45656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39" name="Picture Placeholder 3"/>
          <p:cNvSpPr>
            <a:spLocks noGrp="1"/>
          </p:cNvSpPr>
          <p:nvPr>
            <p:ph type="pic" sz="quarter" idx="10"/>
          </p:nvPr>
        </p:nvSpPr>
        <p:spPr>
          <a:xfrm>
            <a:off x="948220" y="789481"/>
            <a:ext cx="4788017" cy="267824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808517" y="789481"/>
            <a:ext cx="2682217" cy="267824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8559958" y="789481"/>
            <a:ext cx="2682217" cy="2678243"/>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948219" y="3537866"/>
            <a:ext cx="10290899" cy="254814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39" name="Picture Placeholder 3"/>
          <p:cNvSpPr>
            <a:spLocks noGrp="1"/>
          </p:cNvSpPr>
          <p:nvPr>
            <p:ph type="pic" sz="quarter" idx="10"/>
          </p:nvPr>
        </p:nvSpPr>
        <p:spPr>
          <a:xfrm>
            <a:off x="3537846" y="808523"/>
            <a:ext cx="2551737" cy="25528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989444" y="3366092"/>
            <a:ext cx="2551737" cy="25528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8643818" y="808523"/>
            <a:ext cx="2551737" cy="25528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6095416" y="3366092"/>
            <a:ext cx="2551737" cy="2552851"/>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defTabSz="1219200" fontAlgn="base">
              <a:spcBef>
                <a:spcPct val="0"/>
              </a:spcBef>
              <a:spcAft>
                <a:spcPct val="0"/>
              </a:spcAft>
            </a:pPr>
            <a:fld id="{C3929991-3F91-D343-BFF2-32848ABE790B}" type="slidenum">
              <a:rPr lang="en-US" smtClean="0">
                <a:solidFill>
                  <a:srgbClr val="051423">
                    <a:alpha val="30000"/>
                  </a:srgbClr>
                </a:solidFill>
                <a:sym typeface="Gill Sans" charset="0"/>
              </a:r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
        <p:nvSpPr>
          <p:cNvPr id="32" name="Picture Placeholder 3"/>
          <p:cNvSpPr>
            <a:spLocks noGrp="1"/>
          </p:cNvSpPr>
          <p:nvPr>
            <p:ph type="pic" sz="quarter" idx="14"/>
          </p:nvPr>
        </p:nvSpPr>
        <p:spPr>
          <a:xfrm>
            <a:off x="1039991" y="798340"/>
            <a:ext cx="3341796" cy="334510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440918" y="798340"/>
            <a:ext cx="3341796" cy="334510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841845" y="798340"/>
            <a:ext cx="3341796" cy="3345107"/>
          </a:xfrm>
          <a:prstGeom prst="rect">
            <a:avLst/>
          </a:prstGeom>
        </p:spPr>
        <p:txBody>
          <a:bodyPr/>
          <a:lstStyle>
            <a:lvl1pPr>
              <a:defRPr sz="1335"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p:cNvPicPr>
            <a:picLocks noChangeAspect="1"/>
          </p:cNvPicPr>
          <p:nvPr userDrawn="1"/>
        </p:nvPicPr>
        <p:blipFill>
          <a:blip r:embed="rId2"/>
          <a:stretch>
            <a:fillRect/>
          </a:stretch>
        </p:blipFill>
        <p:spPr>
          <a:xfrm>
            <a:off x="9451285" y="6498885"/>
            <a:ext cx="2405356" cy="328003"/>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 y="0"/>
            <a:ext cx="12178325" cy="6858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837" y="6421785"/>
            <a:ext cx="2342959" cy="561547"/>
          </a:xfrm>
          <a:prstGeom prst="rect">
            <a:avLst/>
          </a:prstGeom>
        </p:spPr>
      </p:pic>
      <p:sp>
        <p:nvSpPr>
          <p:cNvPr id="10" name="Text Placeholder 9"/>
          <p:cNvSpPr>
            <a:spLocks noGrp="1"/>
          </p:cNvSpPr>
          <p:nvPr>
            <p:ph type="body" sz="quarter" idx="10" hasCustomPrompt="1"/>
          </p:nvPr>
        </p:nvSpPr>
        <p:spPr>
          <a:xfrm>
            <a:off x="1238251" y="89537"/>
            <a:ext cx="4597400" cy="575311"/>
          </a:xfrm>
        </p:spPr>
        <p:txBody>
          <a:bodyPr/>
          <a:lstStyle>
            <a:lvl1pPr marL="0" indent="0">
              <a:buNone/>
              <a:defRPr b="1" baseline="0">
                <a:solidFill>
                  <a:srgbClr val="F39020"/>
                </a:solidFill>
                <a:latin typeface="Century Gothic" panose="020B0502020202020204" pitchFamily="34" charset="0"/>
              </a:defRPr>
            </a:lvl1pPr>
          </a:lstStyle>
          <a:p>
            <a:pPr lvl="0"/>
            <a:r>
              <a:rPr lang="vi-VN" b="1" dirty="0"/>
              <a:t>TITLE HERE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C8C36-32BB-4313-9F81-C335491DFB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8"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slideLayout" Target="../slideLayouts/slideLayout70.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slideLayout" Target="../slideLayouts/slideLayout69.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C8C36-32BB-4313-9F81-C335491DFB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5"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defTabSz="1219200" fontAlgn="base">
              <a:spcBef>
                <a:spcPct val="0"/>
              </a:spcBef>
              <a:spcAft>
                <a:spcPct val="0"/>
              </a:spcAft>
            </a:pPr>
            <a:endParaRPr lang="en-US" dirty="0">
              <a:solidFill>
                <a:srgbClr val="051423">
                  <a:alpha val="50000"/>
                </a:srgbClr>
              </a:solidFill>
              <a:sym typeface="Gill Sans"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Lst>
  <p:transition/>
  <p:hf hdr="0" ftr="0" dt="0"/>
  <p:txStyles>
    <p:titleStyle>
      <a:lvl1pPr algn="ctr" rtl="0" fontAlgn="base">
        <a:spcBef>
          <a:spcPct val="0"/>
        </a:spcBef>
        <a:spcAft>
          <a:spcPct val="0"/>
        </a:spcAft>
        <a:defRPr sz="5865">
          <a:solidFill>
            <a:schemeClr val="tx1"/>
          </a:solidFill>
          <a:latin typeface="+mj-lt"/>
          <a:ea typeface="+mj-ea"/>
          <a:cs typeface="+mj-cs"/>
          <a:sym typeface="Gill Sans" charset="0"/>
        </a:defRPr>
      </a:lvl1pPr>
      <a:lvl2pPr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5pPr>
      <a:lvl6pPr marL="228600"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6pPr>
      <a:lvl7pPr marL="457200"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7pPr>
      <a:lvl8pPr marL="685800"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8pPr>
      <a:lvl9pPr marL="914400" algn="ctr" rtl="0" fontAlgn="base">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2400">
          <a:solidFill>
            <a:schemeClr val="tx1"/>
          </a:solidFill>
          <a:latin typeface="+mn-lt"/>
          <a:ea typeface="+mn-ea"/>
          <a:cs typeface="+mn-cs"/>
          <a:sym typeface="Gill Sans" charset="0"/>
        </a:defRPr>
      </a:lvl1pPr>
      <a:lvl2pPr algn="ctr" rtl="0" fontAlgn="base">
        <a:spcBef>
          <a:spcPct val="0"/>
        </a:spcBef>
        <a:spcAft>
          <a:spcPct val="0"/>
        </a:spcAft>
        <a:defRPr sz="2400">
          <a:solidFill>
            <a:schemeClr val="tx1"/>
          </a:solidFill>
          <a:latin typeface="+mn-lt"/>
          <a:ea typeface="+mn-ea"/>
          <a:cs typeface="+mn-cs"/>
          <a:sym typeface="Gill Sans" charset="0"/>
        </a:defRPr>
      </a:lvl2pPr>
      <a:lvl3pPr algn="ctr" rtl="0" fontAlgn="base">
        <a:spcBef>
          <a:spcPct val="0"/>
        </a:spcBef>
        <a:spcAft>
          <a:spcPct val="0"/>
        </a:spcAft>
        <a:defRPr sz="2400">
          <a:solidFill>
            <a:schemeClr val="tx1"/>
          </a:solidFill>
          <a:latin typeface="+mn-lt"/>
          <a:ea typeface="+mn-ea"/>
          <a:cs typeface="+mn-cs"/>
          <a:sym typeface="Gill Sans" charset="0"/>
        </a:defRPr>
      </a:lvl3pPr>
      <a:lvl4pPr algn="ctr" rtl="0" fontAlgn="base">
        <a:spcBef>
          <a:spcPct val="0"/>
        </a:spcBef>
        <a:spcAft>
          <a:spcPct val="0"/>
        </a:spcAft>
        <a:defRPr sz="2400">
          <a:solidFill>
            <a:schemeClr val="tx1"/>
          </a:solidFill>
          <a:latin typeface="+mn-lt"/>
          <a:ea typeface="+mn-ea"/>
          <a:cs typeface="+mn-cs"/>
          <a:sym typeface="Gill Sans" charset="0"/>
        </a:defRPr>
      </a:lvl4pPr>
      <a:lvl5pPr algn="ctr" rtl="0" fontAlgn="base">
        <a:spcBef>
          <a:spcPct val="0"/>
        </a:spcBef>
        <a:spcAft>
          <a:spcPct val="0"/>
        </a:spcAft>
        <a:defRPr sz="2400">
          <a:solidFill>
            <a:schemeClr val="tx1"/>
          </a:solidFill>
          <a:latin typeface="+mn-lt"/>
          <a:ea typeface="+mn-ea"/>
          <a:cs typeface="+mn-cs"/>
          <a:sym typeface="Gill Sans" charset="0"/>
        </a:defRPr>
      </a:lvl5pPr>
      <a:lvl6pPr marL="228600" algn="ctr" rtl="0" fontAlgn="base">
        <a:spcBef>
          <a:spcPct val="0"/>
        </a:spcBef>
        <a:spcAft>
          <a:spcPct val="0"/>
        </a:spcAft>
        <a:defRPr sz="2400">
          <a:solidFill>
            <a:schemeClr val="tx1"/>
          </a:solidFill>
          <a:latin typeface="+mn-lt"/>
          <a:ea typeface="+mn-ea"/>
          <a:cs typeface="+mn-cs"/>
          <a:sym typeface="Gill Sans" charset="0"/>
        </a:defRPr>
      </a:lvl6pPr>
      <a:lvl7pPr marL="457200" algn="ctr" rtl="0" fontAlgn="base">
        <a:spcBef>
          <a:spcPct val="0"/>
        </a:spcBef>
        <a:spcAft>
          <a:spcPct val="0"/>
        </a:spcAft>
        <a:defRPr sz="2400">
          <a:solidFill>
            <a:schemeClr val="tx1"/>
          </a:solidFill>
          <a:latin typeface="+mn-lt"/>
          <a:ea typeface="+mn-ea"/>
          <a:cs typeface="+mn-cs"/>
          <a:sym typeface="Gill Sans" charset="0"/>
        </a:defRPr>
      </a:lvl7pPr>
      <a:lvl8pPr marL="685800" algn="ctr" rtl="0" fontAlgn="base">
        <a:spcBef>
          <a:spcPct val="0"/>
        </a:spcBef>
        <a:spcAft>
          <a:spcPct val="0"/>
        </a:spcAft>
        <a:defRPr sz="2400">
          <a:solidFill>
            <a:schemeClr val="tx1"/>
          </a:solidFill>
          <a:latin typeface="+mn-lt"/>
          <a:ea typeface="+mn-ea"/>
          <a:cs typeface="+mn-cs"/>
          <a:sym typeface="Gill Sans" charset="0"/>
        </a:defRPr>
      </a:lvl8pPr>
      <a:lvl9pPr marL="914400"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228600" rtl="0" eaLnBrk="1" latinLnBrk="0" hangingPunct="1">
        <a:defRPr sz="935" kern="1200">
          <a:solidFill>
            <a:schemeClr val="tx1"/>
          </a:solidFill>
          <a:latin typeface="+mn-lt"/>
          <a:ea typeface="+mn-ea"/>
          <a:cs typeface="+mn-cs"/>
        </a:defRPr>
      </a:lvl1pPr>
      <a:lvl2pPr marL="228600" algn="l" defTabSz="228600" rtl="0" eaLnBrk="1" latinLnBrk="0" hangingPunct="1">
        <a:defRPr sz="935" kern="1200">
          <a:solidFill>
            <a:schemeClr val="tx1"/>
          </a:solidFill>
          <a:latin typeface="+mn-lt"/>
          <a:ea typeface="+mn-ea"/>
          <a:cs typeface="+mn-cs"/>
        </a:defRPr>
      </a:lvl2pPr>
      <a:lvl3pPr marL="457200" algn="l" defTabSz="228600" rtl="0" eaLnBrk="1" latinLnBrk="0" hangingPunct="1">
        <a:defRPr sz="935" kern="1200">
          <a:solidFill>
            <a:schemeClr val="tx1"/>
          </a:solidFill>
          <a:latin typeface="+mn-lt"/>
          <a:ea typeface="+mn-ea"/>
          <a:cs typeface="+mn-cs"/>
        </a:defRPr>
      </a:lvl3pPr>
      <a:lvl4pPr marL="685800" algn="l" defTabSz="228600" rtl="0" eaLnBrk="1" latinLnBrk="0" hangingPunct="1">
        <a:defRPr sz="935" kern="1200">
          <a:solidFill>
            <a:schemeClr val="tx1"/>
          </a:solidFill>
          <a:latin typeface="+mn-lt"/>
          <a:ea typeface="+mn-ea"/>
          <a:cs typeface="+mn-cs"/>
        </a:defRPr>
      </a:lvl4pPr>
      <a:lvl5pPr marL="914400" algn="l" defTabSz="228600" rtl="0" eaLnBrk="1" latinLnBrk="0" hangingPunct="1">
        <a:defRPr sz="935" kern="1200">
          <a:solidFill>
            <a:schemeClr val="tx1"/>
          </a:solidFill>
          <a:latin typeface="+mn-lt"/>
          <a:ea typeface="+mn-ea"/>
          <a:cs typeface="+mn-cs"/>
        </a:defRPr>
      </a:lvl5pPr>
      <a:lvl6pPr marL="1143000" algn="l" defTabSz="228600" rtl="0" eaLnBrk="1" latinLnBrk="0" hangingPunct="1">
        <a:defRPr sz="935" kern="1200">
          <a:solidFill>
            <a:schemeClr val="tx1"/>
          </a:solidFill>
          <a:latin typeface="+mn-lt"/>
          <a:ea typeface="+mn-ea"/>
          <a:cs typeface="+mn-cs"/>
        </a:defRPr>
      </a:lvl6pPr>
      <a:lvl7pPr marL="1371600" algn="l" defTabSz="228600" rtl="0" eaLnBrk="1" latinLnBrk="0" hangingPunct="1">
        <a:defRPr sz="935" kern="1200">
          <a:solidFill>
            <a:schemeClr val="tx1"/>
          </a:solidFill>
          <a:latin typeface="+mn-lt"/>
          <a:ea typeface="+mn-ea"/>
          <a:cs typeface="+mn-cs"/>
        </a:defRPr>
      </a:lvl7pPr>
      <a:lvl8pPr marL="1600200" algn="l" defTabSz="228600" rtl="0" eaLnBrk="1" latinLnBrk="0" hangingPunct="1">
        <a:defRPr sz="935" kern="1200">
          <a:solidFill>
            <a:schemeClr val="tx1"/>
          </a:solidFill>
          <a:latin typeface="+mn-lt"/>
          <a:ea typeface="+mn-ea"/>
          <a:cs typeface="+mn-cs"/>
        </a:defRPr>
      </a:lvl8pPr>
      <a:lvl9pPr marL="1828800" algn="l" defTabSz="228600" rtl="0" eaLnBrk="1" latinLnBrk="0" hangingPunct="1">
        <a:defRPr sz="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chart" Target="../charts/char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hyperlink" Target="https://tinhte.vn/threads/tren-tay-may-lanh-daikin-ftkc25uavmv-lam-lanh-de-chiu-hoat-dong-em-co-cam-bien-tiet-kiem-dien.2977564/#post-54210357" TargetMode="External"/><Relationship Id="rId13" Type="http://schemas.openxmlformats.org/officeDocument/2006/relationships/image" Target="../media/image12.png"/><Relationship Id="rId3" Type="http://schemas.openxmlformats.org/officeDocument/2006/relationships/chart" Target="../charts/chart1.xml"/><Relationship Id="rId7" Type="http://schemas.openxmlformats.org/officeDocument/2006/relationships/hyperlink" Target="https://tinhte.vn/threads/tren-tay-may-lanh-daikin-ftkc25uavmv-lam-lanh-de-chiu-hoat-dong-em-co-cam-bien-tiet-kiem-dien.2977564/#post-54215258" TargetMode="External"/><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tinhte.vn/threads/tren-tay-may-lanh-daikin-ftkc25uavmv-lam-lanh-de-chiu-hoat-dong-em-co-cam-bien-tiet-kiem-dien.2977564/#post-54210285" TargetMode="External"/><Relationship Id="rId11" Type="http://schemas.openxmlformats.org/officeDocument/2006/relationships/image" Target="../media/image10.png"/><Relationship Id="rId5" Type="http://schemas.openxmlformats.org/officeDocument/2006/relationships/hyperlink" Target="https://tinhte.vn/threads/tren-tay-may-lanh-daikin-ftkc25uavmv-lam-lanh-de-chiu-hoat-dong-em-co-cam-bien-tiet-kiem-dien.2977564/#post-54210166" TargetMode="External"/><Relationship Id="rId10" Type="http://schemas.openxmlformats.org/officeDocument/2006/relationships/image" Target="../media/image9.png"/><Relationship Id="rId4" Type="http://schemas.openxmlformats.org/officeDocument/2006/relationships/chart" Target="../charts/chart2.xml"/><Relationship Id="rId9" Type="http://schemas.openxmlformats.org/officeDocument/2006/relationships/hyperlink" Target="https://www.dienmayxanh.com/may-lanh/daikin-atkq35tavmv?itm_source=sp-da-xem-chi-tiet&amp;itm_campaign=sp-da-xe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facebook.com/DaikinVietnam/photos/a.1597239540517822/2332651996976569/?type=3&amp;__xts__%5B0%5D=68.ARC6awqBkUhn1Q3VPYZxdV_U9xCom5aQGuRYQcYBEoIHxJyTz6zon-BAfrxviouz4TLpFbtS7ZINUx0znD5KVf-_A-qDpWvjgRaaDI5xh_F3y0GYqt2-dnlkq4fjn-VQBox4R7KtGv4ge9oktZ4-Z0gVwEfMyc_uCl5OgJKcEh5yDwS07C849Jwd2VbuY6OSUkU0FNHG397qcobimpjDb2QQpHnfR2QfT67P11hasbYSwGPGaHNH-B030K__5PpG9OhOTvCGthjHH1GGdRbaJEkhNMSpnsb2uzrpdz3SRFmiD6r3UAE-venVdg9dbDcGlxRZRlLb8dQOt1zDGLSqNvbMKyHb&amp;__tn__=-R" TargetMode="External"/><Relationship Id="rId3" Type="http://schemas.openxmlformats.org/officeDocument/2006/relationships/chart" Target="../charts/chart3.xml"/><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www.facebook.com/media/set/?set=a.2333743523572742&amp;type=3&amp;__xts__%5B0%5D=68.ARDhRBVBUKB998aSKQPpjeVxWWvp4RvCBk_J3qSazvF-xUgiGOf1xcfc9Y1ojB67HwKBqfm_FoJaKQVkXm4MY6A0SOEZP6qbpml0lniSM3LI7HrOPW60aCIuwfoYT2XE9dKQ2Xfcx5cursHEMJh3PxgR7PY5cLTl6ZArnphMv9_5faVhZMQxXJoQD3raReYy_fZziX_UbAb6eadcObqkMgp9so6DHdT_8ObQUtrL5yXSfZpCLgE8GGbKJs3oii9BmkGZWPFTXQ1oS-rrMnThq-mjBBhPkhqUjNDmwjidPlivPzJf1-CqlVrWY5gcff_EUQgoan8wDQi_9dT9RHF3sXJf_EWF&amp;__tn__=-UC-R" TargetMode="External"/><Relationship Id="rId3" Type="http://schemas.openxmlformats.org/officeDocument/2006/relationships/image" Target="../media/image9.png"/><Relationship Id="rId7"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facebook.com/CasperElectric/photos/a.2333743523572742/2336195809994180/?type=3&amp;__xts__%5B0%5D=68.ARDhRBVBUKB998aSKQPpjeVxWWvp4RvCBk_J3qSazvF-xUgiGOf1xcfc9Y1ojB67HwKBqfm_FoJaKQVkXm4MY6A0SOEZP6qbpml0lniSM3LI7HrOPW60aCIuwfoYT2XE9dKQ2Xfcx5cursHEMJh3PxgR7PY5cLTl6ZArnphMv9_5faVhZMQxXJoQD3raReYy_fZziX_UbAb6eadcObqkMgp9so6DHdT_8ObQUtrL5yXSfZpCLgE8GGbKJs3oii9BmkGZWPFTXQ1oS-rrMnThq-mjBBhPkhqUjNDmwjidPlivPzJf1-CqlVrWY5gcff_EUQgoan8wDQi_9dT9RHF3sXJf_EWF&amp;__tn__=-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www.facebook.com/DaikinVietnam/posts/2341104912797944?comment_id=2341164746125294" TargetMode="External"/><Relationship Id="rId5" Type="http://schemas.openxmlformats.org/officeDocument/2006/relationships/hyperlink" Target="https://www.dienmayxanh.com/may-lanh/daikin-atkq35tavmv?itm_source=sp-da-xem-chi-tiet&amp;itm_campaign=sp-da-xem" TargetMode="External"/><Relationship Id="rId4" Type="http://schemas.openxmlformats.org/officeDocument/2006/relationships/hyperlink" Target="https://www.dienmayxanh.com/may-lanh/daikin-atkc35tavmv"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www.dienmayxanh.com/may-lanh/daikin-atkq35tavmv?itm_source=sp-da-xem-chi-tiet&amp;itm_campaign=sp-da-xem" TargetMode="Externa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73EE4D-0A52-4787-B125-9C6FAB0955DD}"/>
              </a:ext>
            </a:extLst>
          </p:cNvPr>
          <p:cNvSpPr txBox="1"/>
          <p:nvPr/>
        </p:nvSpPr>
        <p:spPr>
          <a:xfrm>
            <a:off x="0" y="4582825"/>
            <a:ext cx="12191999" cy="769441"/>
          </a:xfrm>
          <a:prstGeom prst="rect">
            <a:avLst/>
          </a:prstGeom>
          <a:noFill/>
        </p:spPr>
        <p:txBody>
          <a:bodyPr wrap="square" rtlCol="0">
            <a:spAutoFit/>
          </a:bodyPr>
          <a:lstStyle/>
          <a:p>
            <a:pPr algn="ctr"/>
            <a:r>
              <a:rPr lang="en-US" sz="4400" dirty="0">
                <a:solidFill>
                  <a:schemeClr val="bg1"/>
                </a:solidFill>
                <a:latin typeface="Helvetica" panose="020B0604020202020204" pitchFamily="34" charset="0"/>
                <a:cs typeface="Helvetica" panose="020B0604020202020204" pitchFamily="34" charset="0"/>
              </a:rPr>
              <a:t>ĐO L</a:t>
            </a:r>
            <a:r>
              <a:rPr lang="vi-VN" sz="4400" dirty="0">
                <a:solidFill>
                  <a:schemeClr val="bg1"/>
                </a:solidFill>
                <a:latin typeface="Helvetica" panose="020B0604020202020204" pitchFamily="34" charset="0"/>
                <a:cs typeface="Helvetica" panose="020B0604020202020204" pitchFamily="34" charset="0"/>
              </a:rPr>
              <a:t>Ư</a:t>
            </a:r>
            <a:r>
              <a:rPr lang="en-US" sz="4400" dirty="0">
                <a:solidFill>
                  <a:schemeClr val="bg1"/>
                </a:solidFill>
                <a:latin typeface="Helvetica" panose="020B0604020202020204" pitchFamily="34" charset="0"/>
                <a:cs typeface="Helvetica" panose="020B0604020202020204" pitchFamily="34" charset="0"/>
              </a:rPr>
              <a:t>ỜNG SỨC KHỎE TH</a:t>
            </a:r>
            <a:r>
              <a:rPr lang="vi-VN" sz="4400" dirty="0">
                <a:solidFill>
                  <a:schemeClr val="bg1"/>
                </a:solidFill>
                <a:latin typeface="Helvetica" panose="020B0604020202020204" pitchFamily="34" charset="0"/>
                <a:cs typeface="Helvetica" panose="020B0604020202020204" pitchFamily="34" charset="0"/>
              </a:rPr>
              <a:t>Ư</a:t>
            </a:r>
            <a:r>
              <a:rPr lang="en-US" sz="4400" dirty="0">
                <a:solidFill>
                  <a:schemeClr val="bg1"/>
                </a:solidFill>
                <a:latin typeface="Helvetica" panose="020B0604020202020204" pitchFamily="34" charset="0"/>
                <a:cs typeface="Helvetica" panose="020B0604020202020204" pitchFamily="34" charset="0"/>
              </a:rPr>
              <a:t>ƠNG HIỆU</a:t>
            </a:r>
          </a:p>
        </p:txBody>
      </p:sp>
      <p:pic>
        <p:nvPicPr>
          <p:cNvPr id="24" name="Picture Placeholder 23">
            <a:extLst>
              <a:ext uri="{FF2B5EF4-FFF2-40B4-BE49-F238E27FC236}">
                <a16:creationId xmlns:a16="http://schemas.microsoft.com/office/drawing/2014/main" id="{B401BD6B-FF45-4DE6-9974-BE123C9C8E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7" b="17"/>
          <a:stretch>
            <a:fillRect/>
          </a:stretch>
        </p:blipFill>
        <p:spPr>
          <a:xfrm>
            <a:off x="0" y="0"/>
            <a:ext cx="12192000" cy="6858000"/>
          </a:xfrm>
        </p:spPr>
      </p:pic>
      <p:pic>
        <p:nvPicPr>
          <p:cNvPr id="25" name="Picture 24">
            <a:extLst>
              <a:ext uri="{FF2B5EF4-FFF2-40B4-BE49-F238E27FC236}">
                <a16:creationId xmlns:a16="http://schemas.microsoft.com/office/drawing/2014/main" id="{A3177DE1-3B96-4D64-9B7D-5D0C743F5C3A}"/>
              </a:ext>
            </a:extLst>
          </p:cNvPr>
          <p:cNvPicPr>
            <a:picLocks noChangeAspect="1"/>
          </p:cNvPicPr>
          <p:nvPr/>
        </p:nvPicPr>
        <p:blipFill>
          <a:blip r:embed="rId3"/>
          <a:stretch>
            <a:fillRect/>
          </a:stretch>
        </p:blipFill>
        <p:spPr>
          <a:xfrm>
            <a:off x="10063395" y="162985"/>
            <a:ext cx="1998637" cy="1368152"/>
          </a:xfrm>
          <a:prstGeom prst="rect">
            <a:avLst/>
          </a:prstGeom>
        </p:spPr>
      </p:pic>
      <p:sp>
        <p:nvSpPr>
          <p:cNvPr id="26" name="Rectangle 2">
            <a:extLst>
              <a:ext uri="{FF2B5EF4-FFF2-40B4-BE49-F238E27FC236}">
                <a16:creationId xmlns:a16="http://schemas.microsoft.com/office/drawing/2014/main" id="{EDCB56F2-CBC8-4C3D-92EF-3A17C89FB405}"/>
              </a:ext>
            </a:extLst>
          </p:cNvPr>
          <p:cNvSpPr/>
          <p:nvPr/>
        </p:nvSpPr>
        <p:spPr bwMode="auto">
          <a:xfrm>
            <a:off x="0" y="4403174"/>
            <a:ext cx="12192000" cy="2468893"/>
          </a:xfrm>
          <a:prstGeom prst="rect">
            <a:avLst/>
          </a:prstGeom>
          <a:gradFill flip="none" rotWithShape="1">
            <a:gsLst>
              <a:gs pos="100000">
                <a:srgbClr val="0070C0"/>
              </a:gs>
              <a:gs pos="100000">
                <a:srgbClr val="0070C0">
                  <a:alpha val="90000"/>
                </a:srgbClr>
              </a:gs>
              <a:gs pos="0">
                <a:srgbClr val="114373">
                  <a:alpha val="90000"/>
                </a:srgbClr>
              </a:gs>
            </a:gsLst>
            <a:lin ang="19200000" scaled="0"/>
            <a:tileRect/>
          </a:gradFill>
          <a:ln>
            <a:noFill/>
          </a:ln>
        </p:spPr>
        <p:txBody>
          <a:bodyPr lIns="0" tIns="0" rIns="0" bIns="0"/>
          <a:lstStyle/>
          <a:p>
            <a:pPr marL="0" marR="0" lvl="0" indent="0" algn="ctr" defTabSz="12192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27" name="TextBox 26">
            <a:extLst>
              <a:ext uri="{FF2B5EF4-FFF2-40B4-BE49-F238E27FC236}">
                <a16:creationId xmlns:a16="http://schemas.microsoft.com/office/drawing/2014/main" id="{15A2C608-7ED3-4B3D-84B1-3169C2699A8E}"/>
              </a:ext>
            </a:extLst>
          </p:cNvPr>
          <p:cNvSpPr txBox="1"/>
          <p:nvPr/>
        </p:nvSpPr>
        <p:spPr>
          <a:xfrm>
            <a:off x="152400" y="4735225"/>
            <a:ext cx="12191999" cy="769441"/>
          </a:xfrm>
          <a:prstGeom prst="rect">
            <a:avLst/>
          </a:prstGeom>
          <a:noFill/>
        </p:spPr>
        <p:txBody>
          <a:bodyPr wrap="square" rtlCol="0">
            <a:spAutoFit/>
          </a:bodyPr>
          <a:lstStyle/>
          <a:p>
            <a:pPr algn="ctr"/>
            <a:r>
              <a:rPr lang="en-US" sz="4400" dirty="0">
                <a:solidFill>
                  <a:schemeClr val="bg1"/>
                </a:solidFill>
                <a:latin typeface="Helvetica" panose="020B0604020202020204" pitchFamily="34" charset="0"/>
                <a:cs typeface="Helvetica" panose="020B0604020202020204" pitchFamily="34" charset="0"/>
              </a:rPr>
              <a:t>ĐO L</a:t>
            </a:r>
            <a:r>
              <a:rPr lang="vi-VN" sz="4400" dirty="0">
                <a:solidFill>
                  <a:schemeClr val="bg1"/>
                </a:solidFill>
                <a:latin typeface="Helvetica" panose="020B0604020202020204" pitchFamily="34" charset="0"/>
                <a:cs typeface="Helvetica" panose="020B0604020202020204" pitchFamily="34" charset="0"/>
              </a:rPr>
              <a:t>Ư</a:t>
            </a:r>
            <a:r>
              <a:rPr lang="en-US" sz="4400" dirty="0">
                <a:solidFill>
                  <a:schemeClr val="bg1"/>
                </a:solidFill>
                <a:latin typeface="Helvetica" panose="020B0604020202020204" pitchFamily="34" charset="0"/>
                <a:cs typeface="Helvetica" panose="020B0604020202020204" pitchFamily="34" charset="0"/>
              </a:rPr>
              <a:t>ỜNG SỨC KHỎE TH</a:t>
            </a:r>
            <a:r>
              <a:rPr lang="vi-VN" sz="4400" dirty="0">
                <a:solidFill>
                  <a:schemeClr val="bg1"/>
                </a:solidFill>
                <a:latin typeface="Helvetica" panose="020B0604020202020204" pitchFamily="34" charset="0"/>
                <a:cs typeface="Helvetica" panose="020B0604020202020204" pitchFamily="34" charset="0"/>
              </a:rPr>
              <a:t>Ư</a:t>
            </a:r>
            <a:r>
              <a:rPr lang="en-US" sz="4400" dirty="0">
                <a:solidFill>
                  <a:schemeClr val="bg1"/>
                </a:solidFill>
                <a:latin typeface="Helvetica" panose="020B0604020202020204" pitchFamily="34" charset="0"/>
                <a:cs typeface="Helvetica" panose="020B0604020202020204" pitchFamily="34" charset="0"/>
              </a:rPr>
              <a:t>ƠNG HIỆU</a:t>
            </a:r>
          </a:p>
        </p:txBody>
      </p:sp>
      <p:sp>
        <p:nvSpPr>
          <p:cNvPr id="28" name="TextBox 27">
            <a:extLst>
              <a:ext uri="{FF2B5EF4-FFF2-40B4-BE49-F238E27FC236}">
                <a16:creationId xmlns:a16="http://schemas.microsoft.com/office/drawing/2014/main" id="{8911CCB2-3C22-4751-9872-4BEC62EA769F}"/>
              </a:ext>
            </a:extLst>
          </p:cNvPr>
          <p:cNvSpPr txBox="1"/>
          <p:nvPr/>
        </p:nvSpPr>
        <p:spPr>
          <a:xfrm>
            <a:off x="344905" y="5925816"/>
            <a:ext cx="5751095" cy="737235"/>
          </a:xfrm>
          <a:prstGeom prst="rect">
            <a:avLst/>
          </a:prstGeom>
          <a:noFill/>
        </p:spPr>
        <p:txBody>
          <a:bodyPr wrap="square" rtlCol="0">
            <a:spAutoFit/>
          </a:bodyPr>
          <a:lstStyle/>
          <a:p>
            <a:r>
              <a:rPr lang="en-US" sz="1400" dirty="0" err="1">
                <a:solidFill>
                  <a:schemeClr val="bg1"/>
                </a:solidFill>
                <a:latin typeface="Helvetica" panose="020B0604020202020204" pitchFamily="34" charset="0"/>
                <a:cs typeface="Helvetica" panose="020B0604020202020204" pitchFamily="34" charset="0"/>
              </a:rPr>
              <a:t>Khách</a:t>
            </a:r>
            <a:r>
              <a:rPr lang="en-US" sz="1400" dirty="0">
                <a:solidFill>
                  <a:schemeClr val="bg1"/>
                </a:solidFill>
                <a:latin typeface="Helvetica" panose="020B0604020202020204" pitchFamily="34" charset="0"/>
                <a:cs typeface="Helvetica" panose="020B0604020202020204" pitchFamily="34" charset="0"/>
              </a:rPr>
              <a:t> </a:t>
            </a:r>
            <a:r>
              <a:rPr lang="en-US" sz="1400" dirty="0" err="1">
                <a:solidFill>
                  <a:schemeClr val="bg1"/>
                </a:solidFill>
                <a:latin typeface="Helvetica" panose="020B0604020202020204" pitchFamily="34" charset="0"/>
                <a:cs typeface="Helvetica" panose="020B0604020202020204" pitchFamily="34" charset="0"/>
              </a:rPr>
              <a:t>hàng</a:t>
            </a:r>
            <a:r>
              <a:rPr lang="en-US" sz="1400" dirty="0">
                <a:solidFill>
                  <a:schemeClr val="bg1"/>
                </a:solidFill>
                <a:latin typeface="Helvetica" panose="020B0604020202020204" pitchFamily="34" charset="0"/>
                <a:cs typeface="Helvetica" panose="020B0604020202020204" pitchFamily="34" charset="0"/>
              </a:rPr>
              <a:t>: Daikin</a:t>
            </a:r>
          </a:p>
          <a:p>
            <a:r>
              <a:rPr lang="en-US" sz="1400" dirty="0">
                <a:solidFill>
                  <a:schemeClr val="bg1"/>
                </a:solidFill>
                <a:latin typeface="Helvetica" panose="020B0604020202020204" pitchFamily="34" charset="0"/>
                <a:cs typeface="Helvetica" panose="020B0604020202020204" pitchFamily="34" charset="0"/>
              </a:rPr>
              <a:t>Agency: Reputable Asia </a:t>
            </a:r>
          </a:p>
          <a:p>
            <a:r>
              <a:rPr lang="en-US" sz="1400" dirty="0">
                <a:solidFill>
                  <a:schemeClr val="bg1"/>
                </a:solidFill>
                <a:latin typeface="Helvetica" panose="020B0604020202020204" pitchFamily="34" charset="0"/>
                <a:cs typeface="Helvetica" panose="020B0604020202020204" pitchFamily="34" charset="0"/>
              </a:rPr>
              <a:t>Giai đoạn: 01/03/19 – 31/07/2019</a:t>
            </a:r>
          </a:p>
        </p:txBody>
      </p:sp>
    </p:spTree>
    <p:extLst>
      <p:ext uri="{BB962C8B-B14F-4D97-AF65-F5344CB8AC3E}">
        <p14:creationId xmlns:p14="http://schemas.microsoft.com/office/powerpoint/2010/main" val="34697003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t>10</a:t>
            </a:fld>
            <a:endParaRPr lang="en-US" dirty="0">
              <a:solidFill>
                <a:srgbClr val="051423">
                  <a:alpha val="30000"/>
                </a:srgbClr>
              </a:solidFill>
              <a:sym typeface="Gill Sans"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24796671"/>
              </p:ext>
            </p:extLst>
          </p:nvPr>
        </p:nvGraphicFramePr>
        <p:xfrm>
          <a:off x="878954" y="4919874"/>
          <a:ext cx="3817853" cy="1099185"/>
        </p:xfrm>
        <a:graphic>
          <a:graphicData uri="http://schemas.openxmlformats.org/drawingml/2006/table">
            <a:tbl>
              <a:tblPr firstRow="1" bandRow="1">
                <a:tableStyleId>{5C22544A-7EE6-4342-B048-85BDC9FD1C3A}</a:tableStyleId>
              </a:tblPr>
              <a:tblGrid>
                <a:gridCol w="1746777">
                  <a:extLst>
                    <a:ext uri="{9D8B030D-6E8A-4147-A177-3AD203B41FA5}">
                      <a16:colId xmlns:a16="http://schemas.microsoft.com/office/drawing/2014/main" val="20000"/>
                    </a:ext>
                  </a:extLst>
                </a:gridCol>
                <a:gridCol w="2071076">
                  <a:extLst>
                    <a:ext uri="{9D8B030D-6E8A-4147-A177-3AD203B41FA5}">
                      <a16:colId xmlns:a16="http://schemas.microsoft.com/office/drawing/2014/main" val="20001"/>
                    </a:ext>
                  </a:extLst>
                </a:gridCol>
              </a:tblGrid>
              <a:tr h="364150">
                <a:tc>
                  <a:txBody>
                    <a:bodyPr/>
                    <a:lstStyle/>
                    <a:p>
                      <a:pPr algn="ctr"/>
                      <a:r>
                        <a:rPr lang="en-US" sz="1800" b="1" kern="1200" dirty="0" err="1">
                          <a:solidFill>
                            <a:schemeClr val="bg1"/>
                          </a:solidFill>
                          <a:latin typeface="Helvetica" panose="020B0604020202020204" pitchFamily="34" charset="0"/>
                          <a:ea typeface="Verdana" panose="020B0604030504040204" pitchFamily="34" charset="0"/>
                          <a:cs typeface="Helvetica" panose="020B0604020202020204" pitchFamily="34" charset="0"/>
                        </a:rPr>
                        <a:t>Khu</a:t>
                      </a:r>
                      <a:r>
                        <a:rPr lang="en-US" sz="1800" b="1" kern="1200" dirty="0">
                          <a:solidFill>
                            <a:schemeClr val="bg1"/>
                          </a:solidFill>
                          <a:latin typeface="Helvetica" panose="020B0604020202020204" pitchFamily="34" charset="0"/>
                          <a:ea typeface="Verdana" panose="020B0604030504040204" pitchFamily="34" charset="0"/>
                          <a:cs typeface="Helvetica" panose="020B0604020202020204" pitchFamily="34" charset="0"/>
                        </a:rPr>
                        <a:t> </a:t>
                      </a:r>
                      <a:r>
                        <a:rPr lang="en-US" sz="1800" b="1" kern="1200" dirty="0" err="1">
                          <a:solidFill>
                            <a:schemeClr val="bg1"/>
                          </a:solidFill>
                          <a:latin typeface="Helvetica" panose="020B0604020202020204" pitchFamily="34" charset="0"/>
                          <a:ea typeface="Verdana" panose="020B0604030504040204" pitchFamily="34" charset="0"/>
                          <a:cs typeface="Helvetica" panose="020B0604020202020204" pitchFamily="34" charset="0"/>
                        </a:rPr>
                        <a:t>vực</a:t>
                      </a:r>
                      <a:endParaRPr lang="en-US" sz="1800" b="1" kern="1200" dirty="0">
                        <a:solidFill>
                          <a:schemeClr val="bg1"/>
                        </a:solidFill>
                        <a:latin typeface="Helvetica" panose="020B0604020202020204" pitchFamily="34" charset="0"/>
                        <a:ea typeface="Verdana" panose="020B0604030504040204" pitchFamily="34" charset="0"/>
                        <a:cs typeface="Helvetica"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algn="ctr"/>
                      <a:r>
                        <a:rPr lang="en-US" sz="1800" b="1" kern="1200" dirty="0" err="1">
                          <a:solidFill>
                            <a:schemeClr val="bg1"/>
                          </a:solidFill>
                          <a:latin typeface="Helvetica" panose="020B0604020202020204" pitchFamily="34" charset="0"/>
                          <a:ea typeface="Verdana" panose="020B0604030504040204" pitchFamily="34" charset="0"/>
                          <a:cs typeface="Helvetica" panose="020B0604020202020204" pitchFamily="34" charset="0"/>
                        </a:rPr>
                        <a:t>Tỉ</a:t>
                      </a:r>
                      <a:r>
                        <a:rPr lang="en-US" sz="1800" b="1" kern="1200" dirty="0">
                          <a:solidFill>
                            <a:schemeClr val="bg1"/>
                          </a:solidFill>
                          <a:latin typeface="Helvetica" panose="020B0604020202020204" pitchFamily="34" charset="0"/>
                          <a:ea typeface="Verdana" panose="020B0604030504040204" pitchFamily="34" charset="0"/>
                          <a:cs typeface="Helvetica" panose="020B0604020202020204" pitchFamily="34" charset="0"/>
                        </a:rPr>
                        <a:t> </a:t>
                      </a:r>
                      <a:r>
                        <a:rPr lang="en-US" sz="1800" b="1" kern="1200" dirty="0" err="1">
                          <a:solidFill>
                            <a:schemeClr val="bg1"/>
                          </a:solidFill>
                          <a:latin typeface="Helvetica" panose="020B0604020202020204" pitchFamily="34" charset="0"/>
                          <a:ea typeface="Verdana" panose="020B0604030504040204" pitchFamily="34" charset="0"/>
                          <a:cs typeface="Helvetica" panose="020B0604020202020204" pitchFamily="34" charset="0"/>
                        </a:rPr>
                        <a:t>lệ</a:t>
                      </a:r>
                      <a:endParaRPr lang="en-US" sz="1800" b="1" kern="1200" dirty="0">
                        <a:solidFill>
                          <a:schemeClr val="bg1"/>
                        </a:solidFill>
                        <a:latin typeface="Helvetica" panose="020B0604020202020204" pitchFamily="34" charset="0"/>
                        <a:ea typeface="Verdana" panose="020B0604030504040204" pitchFamily="34" charset="0"/>
                        <a:cs typeface="Helvetica"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67030">
                <a:tc>
                  <a:txBody>
                    <a:bodyPr/>
                    <a:lstStyle/>
                    <a:p>
                      <a:pPr rtl="0" fontAlgn="b"/>
                      <a:r>
                        <a:rPr lang="en-US" sz="1800" dirty="0" err="1">
                          <a:effectLst/>
                          <a:latin typeface="Helvetica" panose="020B0604020202020204" pitchFamily="34" charset="0"/>
                          <a:cs typeface="Helvetica" panose="020B0604020202020204" pitchFamily="34" charset="0"/>
                        </a:rPr>
                        <a:t>Hồ</a:t>
                      </a:r>
                      <a:r>
                        <a:rPr lang="en-US" sz="1800" dirty="0">
                          <a:effectLst/>
                          <a:latin typeface="Helvetica" panose="020B0604020202020204" pitchFamily="34" charset="0"/>
                          <a:cs typeface="Helvetica" panose="020B0604020202020204" pitchFamily="34" charset="0"/>
                        </a:rPr>
                        <a:t> </a:t>
                      </a:r>
                      <a:r>
                        <a:rPr lang="en-US" sz="1800" dirty="0" err="1">
                          <a:effectLst/>
                          <a:latin typeface="Helvetica" panose="020B0604020202020204" pitchFamily="34" charset="0"/>
                          <a:cs typeface="Helvetica" panose="020B0604020202020204" pitchFamily="34" charset="0"/>
                        </a:rPr>
                        <a:t>Chí</a:t>
                      </a:r>
                      <a:r>
                        <a:rPr lang="en-US" sz="1800" dirty="0">
                          <a:effectLst/>
                          <a:latin typeface="Helvetica" panose="020B0604020202020204" pitchFamily="34" charset="0"/>
                          <a:cs typeface="Helvetica" panose="020B0604020202020204" pitchFamily="34" charset="0"/>
                        </a:rPr>
                        <a:t> Minh</a:t>
                      </a:r>
                    </a:p>
                  </a:txBody>
                  <a:tcPr marL="28575" marR="28575" marT="19050" marB="1905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r" rtl="0" fontAlgn="b"/>
                      <a:r>
                        <a:rPr lang="en-US" sz="1800" dirty="0">
                          <a:effectLst/>
                          <a:latin typeface="Helvetica" panose="020B0604020202020204" pitchFamily="34" charset="0"/>
                          <a:cs typeface="Helvetica" panose="020B0604020202020204" pitchFamily="34" charset="0"/>
                        </a:rPr>
                        <a:t>22.5%</a:t>
                      </a:r>
                    </a:p>
                  </a:txBody>
                  <a:tcPr marL="28575" marR="28575" marT="19050" marB="1905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1"/>
                  </a:ext>
                </a:extLst>
              </a:tr>
              <a:tr h="366395">
                <a:tc>
                  <a:txBody>
                    <a:bodyPr/>
                    <a:lstStyle/>
                    <a:p>
                      <a:pPr rtl="0" fontAlgn="b"/>
                      <a:r>
                        <a:rPr lang="en-US" sz="1800" dirty="0" err="1">
                          <a:solidFill>
                            <a:srgbClr val="000000"/>
                          </a:solidFill>
                          <a:effectLst/>
                          <a:latin typeface="Helvetica" panose="020B0604020202020204" pitchFamily="34" charset="0"/>
                          <a:cs typeface="Helvetica" panose="020B0604020202020204" pitchFamily="34" charset="0"/>
                        </a:rPr>
                        <a:t>Hà</a:t>
                      </a:r>
                      <a:r>
                        <a:rPr lang="en-US" sz="1800" dirty="0">
                          <a:solidFill>
                            <a:srgbClr val="000000"/>
                          </a:solidFill>
                          <a:effectLst/>
                          <a:latin typeface="Helvetica" panose="020B0604020202020204" pitchFamily="34" charset="0"/>
                          <a:cs typeface="Helvetica" panose="020B0604020202020204" pitchFamily="34" charset="0"/>
                        </a:rPr>
                        <a:t> </a:t>
                      </a:r>
                      <a:r>
                        <a:rPr lang="en-US" sz="1800" dirty="0" err="1">
                          <a:solidFill>
                            <a:srgbClr val="000000"/>
                          </a:solidFill>
                          <a:effectLst/>
                          <a:latin typeface="Helvetica" panose="020B0604020202020204" pitchFamily="34" charset="0"/>
                          <a:cs typeface="Helvetica" panose="020B0604020202020204" pitchFamily="34" charset="0"/>
                        </a:rPr>
                        <a:t>Nội</a:t>
                      </a:r>
                      <a:endParaRPr lang="en-US" sz="1800" dirty="0">
                        <a:solidFill>
                          <a:srgbClr val="000000"/>
                        </a:solidFill>
                        <a:effectLst/>
                        <a:latin typeface="Helvetica" panose="020B0604020202020204" pitchFamily="34" charset="0"/>
                        <a:cs typeface="Helvetica" panose="020B0604020202020204" pitchFamily="34" charset="0"/>
                      </a:endParaRPr>
                    </a:p>
                  </a:txBody>
                  <a:tcPr marL="28575" marR="28575" marT="19050" marB="1905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r" rtl="0" fontAlgn="b"/>
                      <a:r>
                        <a:rPr lang="en-US" sz="1800" dirty="0">
                          <a:effectLst/>
                          <a:latin typeface="Helvetica" panose="020B0604020202020204" pitchFamily="34" charset="0"/>
                          <a:cs typeface="Helvetica" panose="020B0604020202020204" pitchFamily="34" charset="0"/>
                        </a:rPr>
                        <a:t>13.6%</a:t>
                      </a:r>
                    </a:p>
                  </a:txBody>
                  <a:tcPr marL="28575" marR="28575" marT="19050" marB="1905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4" name="Group 3"/>
          <p:cNvGrpSpPr/>
          <p:nvPr/>
        </p:nvGrpSpPr>
        <p:grpSpPr>
          <a:xfrm>
            <a:off x="753189" y="3610185"/>
            <a:ext cx="4379735" cy="978292"/>
            <a:chOff x="1472856" y="4524585"/>
            <a:chExt cx="4379735" cy="978292"/>
          </a:xfrm>
        </p:grpSpPr>
        <p:grpSp>
          <p:nvGrpSpPr>
            <p:cNvPr id="5" name="Group 4"/>
            <p:cNvGrpSpPr/>
            <p:nvPr/>
          </p:nvGrpSpPr>
          <p:grpSpPr>
            <a:xfrm>
              <a:off x="1472856" y="4924871"/>
              <a:ext cx="1283752" cy="569768"/>
              <a:chOff x="838200" y="5419171"/>
              <a:chExt cx="1750098" cy="844100"/>
            </a:xfrm>
          </p:grpSpPr>
          <p:pic>
            <p:nvPicPr>
              <p:cNvPr id="6" name="Picture 5"/>
              <p:cNvPicPr>
                <a:picLocks noChangeAspect="1"/>
              </p:cNvPicPr>
              <p:nvPr/>
            </p:nvPicPr>
            <p:blipFill rotWithShape="1">
              <a:blip r:embed="rId3" cstate="email"/>
              <a:srcRect/>
              <a:stretch>
                <a:fillRect/>
              </a:stretch>
            </p:blipFill>
            <p:spPr>
              <a:xfrm>
                <a:off x="838200" y="5419171"/>
                <a:ext cx="762000" cy="762001"/>
              </a:xfrm>
              <a:prstGeom prst="rect">
                <a:avLst/>
              </a:prstGeom>
            </p:spPr>
          </p:pic>
          <p:sp>
            <p:nvSpPr>
              <p:cNvPr id="7" name="Flowchart: Alternate Process 6"/>
              <p:cNvSpPr/>
              <p:nvPr/>
            </p:nvSpPr>
            <p:spPr>
              <a:xfrm>
                <a:off x="1548055" y="5433316"/>
                <a:ext cx="1040243" cy="829955"/>
              </a:xfrm>
              <a:prstGeom prst="flowChartAlternateProcess">
                <a:avLst/>
              </a:prstGeom>
              <a:solidFill>
                <a:srgbClr val="1D9F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latin typeface="Helvetica" panose="020B0604020202020204" pitchFamily="34" charset="0"/>
                    <a:cs typeface="Helvetica" panose="020B0604020202020204" pitchFamily="34" charset="0"/>
                  </a:rPr>
                  <a:t>62</a:t>
                </a:r>
                <a:r>
                  <a:rPr lang="vi-VN" altLang="en-US" sz="1200" b="1" dirty="0">
                    <a:latin typeface="Helvetica" panose="020B0604020202020204" pitchFamily="34" charset="0"/>
                    <a:cs typeface="Helvetica" panose="020B0604020202020204" pitchFamily="34" charset="0"/>
                  </a:rPr>
                  <a:t>.</a:t>
                </a:r>
                <a:r>
                  <a:rPr lang="en-US" altLang="en-US" sz="1200" b="1" dirty="0">
                    <a:latin typeface="Helvetica" panose="020B0604020202020204" pitchFamily="34" charset="0"/>
                    <a:cs typeface="Helvetica" panose="020B0604020202020204" pitchFamily="34" charset="0"/>
                  </a:rPr>
                  <a:t>6</a:t>
                </a:r>
                <a:r>
                  <a:rPr lang="en-US" sz="1200" b="1" dirty="0">
                    <a:latin typeface="Helvetica" panose="020B0604020202020204" pitchFamily="34" charset="0"/>
                    <a:cs typeface="Helvetica" panose="020B0604020202020204" pitchFamily="34" charset="0"/>
                  </a:rPr>
                  <a:t>%</a:t>
                </a:r>
              </a:p>
            </p:txBody>
          </p:sp>
        </p:grpSp>
        <p:grpSp>
          <p:nvGrpSpPr>
            <p:cNvPr id="8" name="Group 7"/>
            <p:cNvGrpSpPr/>
            <p:nvPr/>
          </p:nvGrpSpPr>
          <p:grpSpPr>
            <a:xfrm>
              <a:off x="2981550" y="4931070"/>
              <a:ext cx="1326841" cy="555328"/>
              <a:chOff x="2591063" y="5392617"/>
              <a:chExt cx="1600969" cy="803917"/>
            </a:xfrm>
          </p:grpSpPr>
          <p:pic>
            <p:nvPicPr>
              <p:cNvPr id="9" name="Picture 8"/>
              <p:cNvPicPr>
                <a:picLocks noChangeAspect="1"/>
              </p:cNvPicPr>
              <p:nvPr/>
            </p:nvPicPr>
            <p:blipFill rotWithShape="1">
              <a:blip r:embed="rId4" cstate="email"/>
              <a:srcRect/>
              <a:stretch>
                <a:fillRect/>
              </a:stretch>
            </p:blipFill>
            <p:spPr>
              <a:xfrm>
                <a:off x="2591063" y="5392617"/>
                <a:ext cx="676681" cy="747851"/>
              </a:xfrm>
              <a:prstGeom prst="rect">
                <a:avLst/>
              </a:prstGeom>
            </p:spPr>
          </p:pic>
          <p:sp>
            <p:nvSpPr>
              <p:cNvPr id="10" name="Flowchart: Alternate Process 9"/>
              <p:cNvSpPr/>
              <p:nvPr/>
            </p:nvSpPr>
            <p:spPr>
              <a:xfrm>
                <a:off x="3217932" y="5412382"/>
                <a:ext cx="974100" cy="784152"/>
              </a:xfrm>
              <a:prstGeom prst="flowChartAlternateProcess">
                <a:avLst/>
              </a:prstGeom>
              <a:solidFill>
                <a:srgbClr val="FF408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latin typeface="Helvetica" panose="020B0604020202020204" pitchFamily="34" charset="0"/>
                    <a:cs typeface="Helvetica" panose="020B0604020202020204" pitchFamily="34" charset="0"/>
                  </a:rPr>
                  <a:t>29</a:t>
                </a:r>
                <a:r>
                  <a:rPr lang="vi-VN" altLang="en-US" sz="1200" b="1" dirty="0">
                    <a:latin typeface="Helvetica" panose="020B0604020202020204" pitchFamily="34" charset="0"/>
                    <a:cs typeface="Helvetica" panose="020B0604020202020204" pitchFamily="34" charset="0"/>
                  </a:rPr>
                  <a:t>.</a:t>
                </a:r>
                <a:r>
                  <a:rPr lang="en-US" altLang="en-US" sz="1200" b="1" dirty="0">
                    <a:latin typeface="Helvetica" panose="020B0604020202020204" pitchFamily="34" charset="0"/>
                    <a:cs typeface="Helvetica" panose="020B0604020202020204" pitchFamily="34" charset="0"/>
                  </a:rPr>
                  <a:t>5</a:t>
                </a:r>
                <a:r>
                  <a:rPr lang="en-US" sz="1200" b="1" dirty="0">
                    <a:latin typeface="Helvetica" panose="020B0604020202020204" pitchFamily="34" charset="0"/>
                    <a:cs typeface="Helvetica" panose="020B0604020202020204" pitchFamily="34" charset="0"/>
                  </a:rPr>
                  <a:t>%</a:t>
                </a:r>
              </a:p>
            </p:txBody>
          </p:sp>
        </p:grpSp>
        <p:grpSp>
          <p:nvGrpSpPr>
            <p:cNvPr id="11" name="Group 10"/>
            <p:cNvGrpSpPr/>
            <p:nvPr/>
          </p:nvGrpSpPr>
          <p:grpSpPr>
            <a:xfrm>
              <a:off x="4430689" y="4939311"/>
              <a:ext cx="1421902" cy="563566"/>
              <a:chOff x="4002869" y="5405010"/>
              <a:chExt cx="1717344" cy="834912"/>
            </a:xfrm>
          </p:grpSpPr>
          <p:sp>
            <p:nvSpPr>
              <p:cNvPr id="12" name="Rectangle 11"/>
              <p:cNvSpPr/>
              <p:nvPr/>
            </p:nvSpPr>
            <p:spPr>
              <a:xfrm>
                <a:off x="4002869" y="5480176"/>
                <a:ext cx="899010" cy="73371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Helvetica" panose="020B0604020202020204" pitchFamily="34" charset="0"/>
                    <a:cs typeface="Helvetica" panose="020B0604020202020204" pitchFamily="34" charset="0"/>
                  </a:rPr>
                  <a:t>Others</a:t>
                </a:r>
              </a:p>
            </p:txBody>
          </p:sp>
          <p:sp>
            <p:nvSpPr>
              <p:cNvPr id="13" name="Flowchart: Alternate Process 12"/>
              <p:cNvSpPr/>
              <p:nvPr/>
            </p:nvSpPr>
            <p:spPr>
              <a:xfrm>
                <a:off x="4770514" y="5405010"/>
                <a:ext cx="949699" cy="834912"/>
              </a:xfrm>
              <a:prstGeom prst="flowChartAlternateProcess">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latin typeface="Helvetica" panose="020B0604020202020204" pitchFamily="34" charset="0"/>
                    <a:cs typeface="Helvetica" panose="020B0604020202020204" pitchFamily="34" charset="0"/>
                  </a:rPr>
                  <a:t>7</a:t>
                </a:r>
                <a:r>
                  <a:rPr lang="vi-VN" altLang="en-US" sz="1200" b="1" dirty="0">
                    <a:latin typeface="Helvetica" panose="020B0604020202020204" pitchFamily="34" charset="0"/>
                    <a:cs typeface="Helvetica" panose="020B0604020202020204" pitchFamily="34" charset="0"/>
                  </a:rPr>
                  <a:t>.</a:t>
                </a:r>
                <a:r>
                  <a:rPr lang="en-US" altLang="en-US" sz="1200" b="1" dirty="0">
                    <a:latin typeface="Helvetica" panose="020B0604020202020204" pitchFamily="34" charset="0"/>
                    <a:cs typeface="Helvetica" panose="020B0604020202020204" pitchFamily="34" charset="0"/>
                  </a:rPr>
                  <a:t>9</a:t>
                </a:r>
                <a:r>
                  <a:rPr lang="en-US" sz="1200" b="1" dirty="0">
                    <a:latin typeface="Helvetica" panose="020B0604020202020204" pitchFamily="34" charset="0"/>
                    <a:cs typeface="Helvetica" panose="020B0604020202020204" pitchFamily="34" charset="0"/>
                  </a:rPr>
                  <a:t>%</a:t>
                </a:r>
              </a:p>
            </p:txBody>
          </p:sp>
        </p:grpSp>
        <p:sp>
          <p:nvSpPr>
            <p:cNvPr id="14" name="TextBox 13"/>
            <p:cNvSpPr txBox="1"/>
            <p:nvPr/>
          </p:nvSpPr>
          <p:spPr>
            <a:xfrm>
              <a:off x="1574242" y="4524585"/>
              <a:ext cx="827471" cy="276999"/>
            </a:xfrm>
            <a:prstGeom prst="rect">
              <a:avLst/>
            </a:prstGeom>
            <a:solidFill>
              <a:schemeClr val="tx1">
                <a:lumMod val="50000"/>
                <a:lumOff val="50000"/>
              </a:schemeClr>
            </a:solidFill>
            <a:ln>
              <a:noFill/>
            </a:ln>
            <a:effectLst>
              <a:outerShdw blurRad="50800" dist="38100" dir="2700000" algn="tl" rotWithShape="0">
                <a:prstClr val="black">
                  <a:alpha val="40000"/>
                </a:prstClr>
              </a:outerShdw>
            </a:effectLst>
          </p:spPr>
          <p:txBody>
            <a:bodyPr wrap="none" rtlCol="0">
              <a:spAutoFit/>
            </a:bodyPr>
            <a:lstStyle/>
            <a:p>
              <a:r>
                <a:rPr lang="en-US" sz="1200" b="1" dirty="0" err="1">
                  <a:solidFill>
                    <a:schemeClr val="bg1"/>
                  </a:solidFill>
                  <a:latin typeface="Helvetica" panose="020B0604020202020204" pitchFamily="34" charset="0"/>
                  <a:ea typeface="Segoe UI" panose="020B0502040204020203" pitchFamily="34" charset="0"/>
                  <a:cs typeface="Helvetica" panose="020B0604020202020204" pitchFamily="34" charset="0"/>
                </a:rPr>
                <a:t>Giới</a:t>
              </a:r>
              <a:r>
                <a:rPr lang="en-US" sz="1200" b="1" dirty="0">
                  <a:solidFill>
                    <a:schemeClr val="bg1"/>
                  </a:solidFill>
                  <a:latin typeface="Helvetica" panose="020B0604020202020204" pitchFamily="34" charset="0"/>
                  <a:ea typeface="Segoe UI" panose="020B0502040204020203" pitchFamily="34" charset="0"/>
                  <a:cs typeface="Helvetica" panose="020B0604020202020204" pitchFamily="34" charset="0"/>
                </a:rPr>
                <a:t> </a:t>
              </a:r>
              <a:r>
                <a:rPr lang="en-US" sz="1200" b="1" dirty="0" err="1">
                  <a:solidFill>
                    <a:schemeClr val="bg1"/>
                  </a:solidFill>
                  <a:latin typeface="Helvetica" panose="020B0604020202020204" pitchFamily="34" charset="0"/>
                  <a:ea typeface="Segoe UI" panose="020B0502040204020203" pitchFamily="34" charset="0"/>
                  <a:cs typeface="Helvetica" panose="020B0604020202020204" pitchFamily="34" charset="0"/>
                </a:rPr>
                <a:t>tính</a:t>
              </a:r>
              <a:endParaRPr lang="en-US" sz="1200" b="1" dirty="0">
                <a:solidFill>
                  <a:schemeClr val="bg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23" name="Group 22"/>
          <p:cNvGrpSpPr/>
          <p:nvPr/>
        </p:nvGrpSpPr>
        <p:grpSpPr>
          <a:xfrm>
            <a:off x="0" y="90798"/>
            <a:ext cx="12192000" cy="646331"/>
            <a:chOff x="0" y="154596"/>
            <a:chExt cx="12192000" cy="646331"/>
          </a:xfrm>
        </p:grpSpPr>
        <p:sp>
          <p:nvSpPr>
            <p:cNvPr id="24" name="TextBox 23"/>
            <p:cNvSpPr txBox="1"/>
            <p:nvPr/>
          </p:nvSpPr>
          <p:spPr>
            <a:xfrm>
              <a:off x="0" y="154596"/>
              <a:ext cx="12192000" cy="646331"/>
            </a:xfrm>
            <a:prstGeom prst="rect">
              <a:avLst/>
            </a:prstGeom>
            <a:noFill/>
          </p:spPr>
          <p:txBody>
            <a:bodyPr wrap="square" rtlCol="0">
              <a:spAutoFit/>
            </a:bodyPr>
            <a:lstStyle/>
            <a:p>
              <a:pPr algn="ctr"/>
              <a:r>
                <a:rPr lang="en-US" sz="3600" dirty="0" err="1">
                  <a:solidFill>
                    <a:srgbClr val="A40000"/>
                  </a:solidFill>
                  <a:latin typeface="Helvetica" panose="020B0604020202020204" pitchFamily="34" charset="0"/>
                  <a:cs typeface="Helvetica" panose="020B0604020202020204" pitchFamily="34" charset="0"/>
                </a:rPr>
                <a:t>Nhân</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A40000"/>
                  </a:solidFill>
                  <a:latin typeface="Helvetica" panose="020B0604020202020204" pitchFamily="34" charset="0"/>
                  <a:cs typeface="Helvetica" panose="020B0604020202020204" pitchFamily="34" charset="0"/>
                </a:rPr>
                <a:t>Khẩu</a:t>
              </a:r>
              <a:endParaRPr lang="en-US" sz="3600" dirty="0">
                <a:solidFill>
                  <a:srgbClr val="A40000"/>
                </a:solidFill>
                <a:latin typeface="Helvetica" panose="020B0604020202020204" pitchFamily="34" charset="0"/>
                <a:cs typeface="Helvetica" panose="020B0604020202020204" pitchFamily="34" charset="0"/>
              </a:endParaRPr>
            </a:p>
          </p:txBody>
        </p:sp>
        <p:sp>
          <p:nvSpPr>
            <p:cNvPr id="25" name="Line 13"/>
            <p:cNvSpPr>
              <a:spLocks noChangeShapeType="1"/>
            </p:cNvSpPr>
            <p:nvPr/>
          </p:nvSpPr>
          <p:spPr bwMode="auto">
            <a:xfrm>
              <a:off x="1319610" y="800927"/>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pSp>
      <p:grpSp>
        <p:nvGrpSpPr>
          <p:cNvPr id="21" name="Group 20">
            <a:extLst>
              <a:ext uri="{FF2B5EF4-FFF2-40B4-BE49-F238E27FC236}">
                <a16:creationId xmlns:a16="http://schemas.microsoft.com/office/drawing/2014/main" id="{C3E4B29B-1088-44A3-9E80-C030D61ADF03}"/>
              </a:ext>
            </a:extLst>
          </p:cNvPr>
          <p:cNvGrpSpPr/>
          <p:nvPr/>
        </p:nvGrpSpPr>
        <p:grpSpPr>
          <a:xfrm>
            <a:off x="583642" y="1262820"/>
            <a:ext cx="3727439" cy="2226948"/>
            <a:chOff x="1398237" y="1909990"/>
            <a:chExt cx="3727439" cy="2226948"/>
          </a:xfrm>
        </p:grpSpPr>
        <p:sp>
          <p:nvSpPr>
            <p:cNvPr id="15" name="TextBox 50"/>
            <p:cNvSpPr txBox="1"/>
            <p:nvPr/>
          </p:nvSpPr>
          <p:spPr>
            <a:xfrm>
              <a:off x="1574242" y="1909990"/>
              <a:ext cx="707733" cy="276999"/>
            </a:xfrm>
            <a:prstGeom prst="rect">
              <a:avLst/>
            </a:prstGeom>
            <a:solidFill>
              <a:schemeClr val="tx1">
                <a:lumMod val="50000"/>
                <a:lumOff val="50000"/>
              </a:schemeClr>
            </a:solidFill>
            <a:ln>
              <a:noFill/>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err="1">
                  <a:solidFill>
                    <a:schemeClr val="bg1"/>
                  </a:solidFill>
                  <a:latin typeface="Helvetica" panose="020B0604020202020204" pitchFamily="34" charset="0"/>
                  <a:ea typeface="Segoe UI" panose="020B0502040204020203" pitchFamily="34" charset="0"/>
                  <a:cs typeface="Helvetica" panose="020B0604020202020204" pitchFamily="34" charset="0"/>
                </a:rPr>
                <a:t>Tuổi</a:t>
              </a:r>
              <a:endParaRPr lang="en-US" sz="1200" b="1" dirty="0">
                <a:solidFill>
                  <a:schemeClr val="bg1"/>
                </a:solidFill>
                <a:latin typeface="Helvetica" panose="020B0604020202020204" pitchFamily="34" charset="0"/>
                <a:ea typeface="Segoe UI" panose="020B0502040204020203" pitchFamily="34" charset="0"/>
                <a:cs typeface="Helvetica" panose="020B0604020202020204" pitchFamily="34" charset="0"/>
              </a:endParaRPr>
            </a:p>
          </p:txBody>
        </p:sp>
        <p:graphicFrame>
          <p:nvGraphicFramePr>
            <p:cNvPr id="19" name="Chart 18">
              <a:extLst>
                <a:ext uri="{FF2B5EF4-FFF2-40B4-BE49-F238E27FC236}">
                  <a16:creationId xmlns:a16="http://schemas.microsoft.com/office/drawing/2014/main" id="{C65D3B20-1DAE-414A-9871-C7D741C4514F}"/>
                </a:ext>
              </a:extLst>
            </p:cNvPr>
            <p:cNvGraphicFramePr/>
            <p:nvPr>
              <p:extLst>
                <p:ext uri="{D42A27DB-BD31-4B8C-83A1-F6EECF244321}">
                  <p14:modId xmlns:p14="http://schemas.microsoft.com/office/powerpoint/2010/main" val="1354149822"/>
                </p:ext>
              </p:extLst>
            </p:nvPr>
          </p:nvGraphicFramePr>
          <p:xfrm>
            <a:off x="1398237" y="1926930"/>
            <a:ext cx="3727439" cy="2210008"/>
          </p:xfrm>
          <a:graphic>
            <a:graphicData uri="http://schemas.openxmlformats.org/drawingml/2006/chart">
              <c:chart xmlns:c="http://schemas.openxmlformats.org/drawingml/2006/chart" xmlns:r="http://schemas.openxmlformats.org/officeDocument/2006/relationships" r:id="rId5"/>
            </a:graphicData>
          </a:graphic>
        </p:graphicFrame>
      </p:grpSp>
      <p:sp>
        <p:nvSpPr>
          <p:cNvPr id="22" name="TextBox 21">
            <a:extLst>
              <a:ext uri="{FF2B5EF4-FFF2-40B4-BE49-F238E27FC236}">
                <a16:creationId xmlns:a16="http://schemas.microsoft.com/office/drawing/2014/main" id="{CE64ADC8-948D-4298-BF51-19575651549A}"/>
              </a:ext>
            </a:extLst>
          </p:cNvPr>
          <p:cNvSpPr txBox="1"/>
          <p:nvPr/>
        </p:nvSpPr>
        <p:spPr>
          <a:xfrm>
            <a:off x="4628496" y="1031957"/>
            <a:ext cx="2935008" cy="646331"/>
          </a:xfrm>
          <a:prstGeom prst="rect">
            <a:avLst/>
          </a:prstGeom>
          <a:solidFill>
            <a:srgbClr val="0070C0"/>
          </a:solidFill>
        </p:spPr>
        <p:txBody>
          <a:bodyPr wrap="square" rtlCol="0">
            <a:spAutoFit/>
          </a:bodyPr>
          <a:lstStyle/>
          <a:p>
            <a:pPr algn="ctr"/>
            <a:r>
              <a:rPr lang="en-US" dirty="0" err="1">
                <a:solidFill>
                  <a:schemeClr val="bg1"/>
                </a:solidFill>
                <a:latin typeface="Helvetica" panose="020B0604020202020204" pitchFamily="34" charset="0"/>
                <a:cs typeface="Helvetica" panose="020B0604020202020204" pitchFamily="34" charset="0"/>
              </a:rPr>
              <a:t>Tổng</a:t>
            </a:r>
            <a:r>
              <a:rPr lang="en-US" dirty="0">
                <a:solidFill>
                  <a:schemeClr val="bg1"/>
                </a:solidFill>
                <a:latin typeface="Helvetica" panose="020B0604020202020204" pitchFamily="34" charset="0"/>
                <a:cs typeface="Helvetica" panose="020B0604020202020204" pitchFamily="34" charset="0"/>
              </a:rPr>
              <a:t> </a:t>
            </a:r>
            <a:r>
              <a:rPr lang="en-US" dirty="0" err="1">
                <a:solidFill>
                  <a:schemeClr val="bg1"/>
                </a:solidFill>
                <a:latin typeface="Helvetica" panose="020B0604020202020204" pitchFamily="34" charset="0"/>
                <a:cs typeface="Helvetica" panose="020B0604020202020204" pitchFamily="34" charset="0"/>
              </a:rPr>
              <a:t>người</a:t>
            </a:r>
            <a:r>
              <a:rPr lang="en-US" dirty="0">
                <a:solidFill>
                  <a:schemeClr val="bg1"/>
                </a:solidFill>
                <a:latin typeface="Helvetica" panose="020B0604020202020204" pitchFamily="34" charset="0"/>
                <a:cs typeface="Helvetica" panose="020B0604020202020204" pitchFamily="34" charset="0"/>
              </a:rPr>
              <a:t> </a:t>
            </a:r>
            <a:r>
              <a:rPr lang="en-US" dirty="0" err="1">
                <a:solidFill>
                  <a:schemeClr val="bg1"/>
                </a:solidFill>
                <a:latin typeface="Helvetica" panose="020B0604020202020204" pitchFamily="34" charset="0"/>
                <a:cs typeface="Helvetica" panose="020B0604020202020204" pitchFamily="34" charset="0"/>
              </a:rPr>
              <a:t>thảo</a:t>
            </a:r>
            <a:r>
              <a:rPr lang="en-US" dirty="0">
                <a:solidFill>
                  <a:schemeClr val="bg1"/>
                </a:solidFill>
                <a:latin typeface="Helvetica" panose="020B0604020202020204" pitchFamily="34" charset="0"/>
                <a:cs typeface="Helvetica" panose="020B0604020202020204" pitchFamily="34" charset="0"/>
              </a:rPr>
              <a:t> </a:t>
            </a:r>
            <a:r>
              <a:rPr lang="en-US" dirty="0" err="1">
                <a:solidFill>
                  <a:schemeClr val="bg1"/>
                </a:solidFill>
                <a:latin typeface="Helvetica" panose="020B0604020202020204" pitchFamily="34" charset="0"/>
                <a:cs typeface="Helvetica" panose="020B0604020202020204" pitchFamily="34" charset="0"/>
              </a:rPr>
              <a:t>luận</a:t>
            </a:r>
            <a:endParaRPr lang="en-US" dirty="0">
              <a:solidFill>
                <a:schemeClr val="bg1"/>
              </a:solidFill>
              <a:latin typeface="Helvetica" panose="020B0604020202020204" pitchFamily="34" charset="0"/>
              <a:cs typeface="Helvetica" panose="020B0604020202020204" pitchFamily="34" charset="0"/>
            </a:endParaRPr>
          </a:p>
          <a:p>
            <a:pPr algn="ctr"/>
            <a:r>
              <a:rPr lang="en-US" dirty="0">
                <a:solidFill>
                  <a:schemeClr val="bg1"/>
                </a:solidFill>
                <a:latin typeface="Helvetica" panose="020B0604020202020204" pitchFamily="34" charset="0"/>
                <a:cs typeface="Helvetica" panose="020B0604020202020204" pitchFamily="34" charset="0"/>
              </a:rPr>
              <a:t>119,852</a:t>
            </a:r>
          </a:p>
        </p:txBody>
      </p:sp>
      <p:graphicFrame>
        <p:nvGraphicFramePr>
          <p:cNvPr id="26" name="Table 25"/>
          <p:cNvGraphicFramePr>
            <a:graphicFrameLocks noGrp="1"/>
          </p:cNvGraphicFramePr>
          <p:nvPr>
            <p:extLst>
              <p:ext uri="{D42A27DB-BD31-4B8C-83A1-F6EECF244321}">
                <p14:modId xmlns:p14="http://schemas.microsoft.com/office/powerpoint/2010/main" val="2524390243"/>
              </p:ext>
            </p:extLst>
          </p:nvPr>
        </p:nvGraphicFramePr>
        <p:xfrm>
          <a:off x="5935133" y="2582333"/>
          <a:ext cx="5579534" cy="3088909"/>
        </p:xfrm>
        <a:graphic>
          <a:graphicData uri="http://schemas.openxmlformats.org/drawingml/2006/table">
            <a:tbl>
              <a:tblPr firstRow="1" bandRow="1">
                <a:tableStyleId>{5C22544A-7EE6-4342-B048-85BDC9FD1C3A}</a:tableStyleId>
              </a:tblPr>
              <a:tblGrid>
                <a:gridCol w="5579534">
                  <a:extLst>
                    <a:ext uri="{9D8B030D-6E8A-4147-A177-3AD203B41FA5}">
                      <a16:colId xmlns:a16="http://schemas.microsoft.com/office/drawing/2014/main" val="20000"/>
                    </a:ext>
                  </a:extLst>
                </a:gridCol>
              </a:tblGrid>
              <a:tr h="267278">
                <a:tc>
                  <a:txBody>
                    <a:bodyPr/>
                    <a:lstStyle/>
                    <a:p>
                      <a:pPr algn="ctr"/>
                      <a:r>
                        <a:rPr lang="en-US" sz="1200" dirty="0"/>
                        <a:t>Nhận</a:t>
                      </a:r>
                      <a:r>
                        <a:rPr lang="en-US" sz="1200" baseline="0" dirty="0"/>
                        <a:t> xét</a:t>
                      </a:r>
                      <a:endParaRPr lang="en-US" sz="1200" dirty="0"/>
                    </a:p>
                  </a:txBody>
                  <a:tcPr>
                    <a:solidFill>
                      <a:srgbClr val="A40000"/>
                    </a:solidFill>
                  </a:tcPr>
                </a:tc>
                <a:extLst>
                  <a:ext uri="{0D108BD9-81ED-4DB2-BD59-A6C34878D82A}">
                    <a16:rowId xmlns:a16="http://schemas.microsoft.com/office/drawing/2014/main" val="10000"/>
                  </a:ext>
                </a:extLst>
              </a:tr>
              <a:tr h="2814589">
                <a:tc>
                  <a:txBody>
                    <a:bodyPr/>
                    <a:lstStyle/>
                    <a:p>
                      <a:pPr marL="171450" indent="-171450">
                        <a:lnSpc>
                          <a:spcPct val="150000"/>
                        </a:lnSpc>
                        <a:buFont typeface="Wingdings" panose="05000000000000000000" pitchFamily="2" charset="2"/>
                        <a:buChar char="§"/>
                      </a:pPr>
                      <a:r>
                        <a:rPr lang="en-US" sz="1200" dirty="0">
                          <a:latin typeface="Helvetica" panose="020B0604020202020204" pitchFamily="34" charset="0"/>
                          <a:cs typeface="Helvetica" panose="020B0604020202020204" pitchFamily="34" charset="0"/>
                        </a:rPr>
                        <a:t>Nam giới</a:t>
                      </a:r>
                      <a:r>
                        <a:rPr lang="en-US" sz="1200" baseline="0" dirty="0">
                          <a:latin typeface="Helvetica" panose="020B0604020202020204" pitchFamily="34" charset="0"/>
                          <a:cs typeface="Helvetica" panose="020B0604020202020204" pitchFamily="34" charset="0"/>
                        </a:rPr>
                        <a:t> chiếm tới gần 2/3 trong tổng số người thảo luận, đây là điều hiển nhiên vì nam giới thường là người quan tâm và quyết định mua sắm các thiết bị công nghệ, điện cũng như điện máy trong gia đình và hiểu biết về các thông số kỹ thuật.</a:t>
                      </a:r>
                    </a:p>
                    <a:p>
                      <a:pPr marL="171450" indent="-171450">
                        <a:lnSpc>
                          <a:spcPct val="150000"/>
                        </a:lnSpc>
                        <a:buFont typeface="Wingdings" panose="05000000000000000000" pitchFamily="2" charset="2"/>
                        <a:buChar char="§"/>
                      </a:pPr>
                      <a:r>
                        <a:rPr lang="en-US" sz="1200" baseline="0" dirty="0">
                          <a:latin typeface="Helvetica" panose="020B0604020202020204" pitchFamily="34" charset="0"/>
                          <a:cs typeface="Helvetica" panose="020B0604020202020204" pitchFamily="34" charset="0"/>
                        </a:rPr>
                        <a:t>Độ tuổi chiếm tỉ trọng lớn là 25-34 </a:t>
                      </a:r>
                      <a:r>
                        <a:rPr lang="en-US" sz="1200" b="0" baseline="0" dirty="0">
                          <a:latin typeface="Helvetica" panose="020B0604020202020204" pitchFamily="34" charset="0"/>
                          <a:cs typeface="Helvetica" panose="020B0604020202020204" pitchFamily="34" charset="0"/>
                        </a:rPr>
                        <a:t>tuổi. Đây </a:t>
                      </a:r>
                      <a:r>
                        <a:rPr lang="en-US" sz="1200" b="0" i="0" kern="1200" dirty="0">
                          <a:solidFill>
                            <a:schemeClr val="dk1"/>
                          </a:solidFill>
                          <a:effectLst/>
                          <a:latin typeface="Helvetica" panose="020B0604020202020204" pitchFamily="34" charset="0"/>
                          <a:ea typeface="+mn-ea"/>
                          <a:cs typeface="Helvetica" panose="020B0604020202020204" pitchFamily="34" charset="0"/>
                        </a:rPr>
                        <a:t>là nhóm bắt đầu có nhiều mối quan tâm và có đủ khả năng tài chính trong việc mua sắm các vật dụng và thiết bị dùng cho gia đình. </a:t>
                      </a:r>
                    </a:p>
                    <a:p>
                      <a:pPr marL="171450" indent="-171450">
                        <a:lnSpc>
                          <a:spcPct val="150000"/>
                        </a:lnSpc>
                        <a:buFont typeface="Wingdings" panose="05000000000000000000" pitchFamily="2" charset="2"/>
                        <a:buChar char="§"/>
                      </a:pPr>
                      <a:r>
                        <a:rPr lang="en-US" sz="1200" b="0" i="0" kern="1200" dirty="0">
                          <a:solidFill>
                            <a:schemeClr val="dk1"/>
                          </a:solidFill>
                          <a:effectLst/>
                          <a:latin typeface="Helvetica" panose="020B0604020202020204" pitchFamily="34" charset="0"/>
                          <a:ea typeface="+mn-ea"/>
                          <a:cs typeface="Helvetica" panose="020B0604020202020204" pitchFamily="34" charset="0"/>
                        </a:rPr>
                        <a:t>Hai thành</a:t>
                      </a:r>
                      <a:r>
                        <a:rPr lang="en-US" sz="1200" b="0" i="0" kern="1200" baseline="0" dirty="0">
                          <a:solidFill>
                            <a:schemeClr val="dk1"/>
                          </a:solidFill>
                          <a:effectLst/>
                          <a:latin typeface="Helvetica" panose="020B0604020202020204" pitchFamily="34" charset="0"/>
                          <a:ea typeface="+mn-ea"/>
                          <a:cs typeface="Helvetica" panose="020B0604020202020204" pitchFamily="34" charset="0"/>
                        </a:rPr>
                        <a:t> phố lớn là Hồ Chí Minh và Hà Nội có lượng người thảo luận và quan tâm tương đối lớn. Mức độ đông dân cư và mùa hè oi bức khiến như cầu ở 2 địa điểm này tăng cao trong thời gian qua.</a:t>
                      </a:r>
                      <a:endParaRPr lang="en-US" sz="1200" b="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D9A49E-3A7C-440B-9EBA-AC84CD0A0524}"/>
              </a:ext>
            </a:extLst>
          </p:cNvPr>
          <p:cNvSpPr>
            <a:spLocks noGrp="1"/>
          </p:cNvSpPr>
          <p:nvPr>
            <p:ph type="sldNum" sz="quarter" idx="11"/>
          </p:nvPr>
        </p:nvSpPr>
        <p:spPr/>
        <p:txBody>
          <a:bodyPr/>
          <a:lstStyle/>
          <a:p>
            <a:fld id="{C3929991-3F91-D343-BFF2-32848ABE790B}" type="slidenum">
              <a:rPr lang="en-US" smtClean="0"/>
              <a:t>11</a:t>
            </a:fld>
            <a:endParaRPr lang="en-US"/>
          </a:p>
        </p:txBody>
      </p:sp>
      <p:grpSp>
        <p:nvGrpSpPr>
          <p:cNvPr id="3" name="Group 2">
            <a:extLst>
              <a:ext uri="{FF2B5EF4-FFF2-40B4-BE49-F238E27FC236}">
                <a16:creationId xmlns:a16="http://schemas.microsoft.com/office/drawing/2014/main" id="{504EE7AB-7256-40AA-BAF2-0B9F43D123C9}"/>
              </a:ext>
            </a:extLst>
          </p:cNvPr>
          <p:cNvGrpSpPr/>
          <p:nvPr/>
        </p:nvGrpSpPr>
        <p:grpSpPr>
          <a:xfrm>
            <a:off x="0" y="90798"/>
            <a:ext cx="12192000" cy="646331"/>
            <a:chOff x="0" y="154596"/>
            <a:chExt cx="12192000" cy="646331"/>
          </a:xfrm>
        </p:grpSpPr>
        <p:sp>
          <p:nvSpPr>
            <p:cNvPr id="4" name="TextBox 3">
              <a:extLst>
                <a:ext uri="{FF2B5EF4-FFF2-40B4-BE49-F238E27FC236}">
                  <a16:creationId xmlns:a16="http://schemas.microsoft.com/office/drawing/2014/main" id="{DE442CAA-54C6-4C87-A14F-FCB5AB81EE3C}"/>
                </a:ext>
              </a:extLst>
            </p:cNvPr>
            <p:cNvSpPr txBox="1"/>
            <p:nvPr/>
          </p:nvSpPr>
          <p:spPr>
            <a:xfrm>
              <a:off x="0" y="154596"/>
              <a:ext cx="12192000" cy="646331"/>
            </a:xfrm>
            <a:prstGeom prst="rect">
              <a:avLst/>
            </a:prstGeom>
            <a:noFill/>
          </p:spPr>
          <p:txBody>
            <a:bodyPr wrap="square" rtlCol="0">
              <a:spAutoFit/>
            </a:bodyPr>
            <a:lstStyle/>
            <a:p>
              <a:pPr algn="ctr"/>
              <a:r>
                <a:rPr lang="en-US" sz="3600" dirty="0" err="1">
                  <a:solidFill>
                    <a:srgbClr val="A40000"/>
                  </a:solidFill>
                  <a:latin typeface="Helvetica" panose="020B0604020202020204" pitchFamily="34" charset="0"/>
                  <a:cs typeface="Helvetica" panose="020B0604020202020204" pitchFamily="34" charset="0"/>
                </a:rPr>
                <a:t>Nhận</a:t>
              </a:r>
              <a:r>
                <a:rPr lang="en-US" sz="3600" dirty="0">
                  <a:solidFill>
                    <a:srgbClr val="A40000"/>
                  </a:solidFill>
                  <a:latin typeface="Helvetica" panose="020B0604020202020204" pitchFamily="34" charset="0"/>
                  <a:cs typeface="Helvetica" panose="020B0604020202020204" pitchFamily="34" charset="0"/>
                </a:rPr>
                <a:t> </a:t>
              </a:r>
              <a:r>
                <a:rPr lang="en-US" sz="3600" err="1">
                  <a:solidFill>
                    <a:srgbClr val="A40000"/>
                  </a:solidFill>
                  <a:latin typeface="Helvetica" panose="020B0604020202020204" pitchFamily="34" charset="0"/>
                  <a:cs typeface="Helvetica" panose="020B0604020202020204" pitchFamily="34" charset="0"/>
                </a:rPr>
                <a:t>Định</a:t>
              </a:r>
              <a:r>
                <a:rPr lang="en-US" sz="3600">
                  <a:solidFill>
                    <a:srgbClr val="A40000"/>
                  </a:solidFill>
                  <a:latin typeface="Helvetica" panose="020B0604020202020204" pitchFamily="34" charset="0"/>
                  <a:cs typeface="Helvetica" panose="020B0604020202020204" pitchFamily="34" charset="0"/>
                </a:rPr>
                <a:t> </a:t>
              </a:r>
              <a:r>
                <a:rPr lang="en-US" sz="3600">
                  <a:solidFill>
                    <a:srgbClr val="0070C0"/>
                  </a:solidFill>
                  <a:latin typeface="Helvetica" panose="020B0604020202020204" pitchFamily="34" charset="0"/>
                  <a:cs typeface="Helvetica" panose="020B0604020202020204" pitchFamily="34" charset="0"/>
                </a:rPr>
                <a:t>Chung</a:t>
              </a:r>
              <a:endParaRPr lang="en-US" sz="3600" dirty="0">
                <a:solidFill>
                  <a:srgbClr val="0070C0"/>
                </a:solidFill>
                <a:latin typeface="Helvetica" panose="020B0604020202020204" pitchFamily="34" charset="0"/>
                <a:cs typeface="Helvetica" panose="020B0604020202020204" pitchFamily="34" charset="0"/>
              </a:endParaRPr>
            </a:p>
          </p:txBody>
        </p:sp>
        <p:sp>
          <p:nvSpPr>
            <p:cNvPr id="5" name="Line 13">
              <a:extLst>
                <a:ext uri="{FF2B5EF4-FFF2-40B4-BE49-F238E27FC236}">
                  <a16:creationId xmlns:a16="http://schemas.microsoft.com/office/drawing/2014/main" id="{D07A86C2-D97C-454F-884D-D02F68E89EE3}"/>
                </a:ext>
              </a:extLst>
            </p:cNvPr>
            <p:cNvSpPr>
              <a:spLocks noChangeShapeType="1"/>
            </p:cNvSpPr>
            <p:nvPr/>
          </p:nvSpPr>
          <p:spPr bwMode="auto">
            <a:xfrm>
              <a:off x="1319610" y="800927"/>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pSp>
      <p:sp>
        <p:nvSpPr>
          <p:cNvPr id="6" name="TextBox 5">
            <a:extLst>
              <a:ext uri="{FF2B5EF4-FFF2-40B4-BE49-F238E27FC236}">
                <a16:creationId xmlns:a16="http://schemas.microsoft.com/office/drawing/2014/main" id="{6D3787BD-636D-444B-ADFD-919B5A32D90C}"/>
              </a:ext>
            </a:extLst>
          </p:cNvPr>
          <p:cNvSpPr txBox="1"/>
          <p:nvPr/>
        </p:nvSpPr>
        <p:spPr>
          <a:xfrm>
            <a:off x="533995" y="899570"/>
            <a:ext cx="11124009" cy="6463308"/>
          </a:xfrm>
          <a:prstGeom prst="rect">
            <a:avLst/>
          </a:prstGeom>
          <a:noFill/>
        </p:spPr>
        <p:txBody>
          <a:bodyPr wrap="square" rtlCol="0">
            <a:spAutoFit/>
          </a:bodyPr>
          <a:lstStyle/>
          <a:p>
            <a:pPr marL="171450" indent="-171450" algn="just">
              <a:buFont typeface="Wingdings" panose="05000000000000000000" pitchFamily="2" charset="2"/>
              <a:buChar char="§"/>
            </a:pPr>
            <a:r>
              <a:rPr lang="en-US" dirty="0" err="1">
                <a:latin typeface="Helvetica" panose="020B0604020202020204" pitchFamily="34" charset="0"/>
                <a:cs typeface="Helvetica" panose="020B0604020202020204" pitchFamily="34" charset="0"/>
              </a:rPr>
              <a:t>Tiếp</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tục</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tập</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trung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vào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tính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năng</a:t>
            </a:r>
            <a:r>
              <a:rPr lang="en-US" dirty="0">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tiết</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kiệm</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điện</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khả</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năng</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làm</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mát</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và</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chất</a:t>
            </a:r>
            <a:r>
              <a:rPr lang="en-US" dirty="0">
                <a:solidFill>
                  <a:srgbClr val="0070C0"/>
                </a:solidFill>
                <a:latin typeface="Helvetica" panose="020B0604020202020204" pitchFamily="34" charset="0"/>
                <a:cs typeface="Helvetica" panose="020B0604020202020204" pitchFamily="34" charset="0"/>
              </a:rPr>
              <a:t> l</a:t>
            </a:r>
            <a:r>
              <a:rPr lang="vi-VN" dirty="0">
                <a:solidFill>
                  <a:srgbClr val="0070C0"/>
                </a:solidFill>
                <a:latin typeface="Helvetica" panose="020B0604020202020204" pitchFamily="34" charset="0"/>
                <a:cs typeface="Helvetica" panose="020B0604020202020204" pitchFamily="34" charset="0"/>
              </a:rPr>
              <a:t>ư</a:t>
            </a:r>
            <a:r>
              <a:rPr lang="en-US" dirty="0" err="1">
                <a:solidFill>
                  <a:srgbClr val="0070C0"/>
                </a:solidFill>
                <a:latin typeface="Helvetica" panose="020B0604020202020204" pitchFamily="34" charset="0"/>
                <a:cs typeface="Helvetica" panose="020B0604020202020204" pitchFamily="34" charset="0"/>
              </a:rPr>
              <a:t>ợng</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độ</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bền</a:t>
            </a:r>
            <a:r>
              <a:rPr lang="en-US" dirty="0">
                <a:solidFill>
                  <a:srgbClr val="0070C0"/>
                </a:solidFill>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của</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sản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phẩm</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Duy</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trì</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ơng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thức</a:t>
            </a:r>
            <a:r>
              <a:rPr lang="en-US" dirty="0">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bán</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hàng</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trả</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góp</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khuyến</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mãi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sản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phẩm</a:t>
            </a:r>
            <a:endParaRPr lang="en-US" dirty="0">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r>
              <a:rPr lang="en-US" dirty="0" err="1">
                <a:latin typeface="Helvetica" panose="020B0604020202020204" pitchFamily="34" charset="0"/>
                <a:cs typeface="Helvetica" panose="020B0604020202020204" pitchFamily="34" charset="0"/>
              </a:rPr>
              <a:t>Cải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thiện</a:t>
            </a:r>
            <a:r>
              <a:rPr lang="en-US" dirty="0">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tiếng</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ồn</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khi</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vận</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hành</a:t>
            </a:r>
            <a:r>
              <a:rPr lang="en-US" dirty="0">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dịch</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vụ</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lắp</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đặt</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vệ</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sinh</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bảo</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hành</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và</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sữa</a:t>
            </a:r>
            <a:r>
              <a:rPr lang="en-US" dirty="0">
                <a:solidFill>
                  <a:srgbClr val="A40000"/>
                </a:solidFill>
                <a:latin typeface="Helvetica" panose="020B0604020202020204" pitchFamily="34" charset="0"/>
                <a:cs typeface="Helvetica" panose="020B0604020202020204" pitchFamily="34" charset="0"/>
              </a:rPr>
              <a:t> </a:t>
            </a:r>
            <a:r>
              <a:rPr lang="en-US" dirty="0" err="1">
                <a:solidFill>
                  <a:srgbClr val="A40000"/>
                </a:solidFill>
                <a:latin typeface="Helvetica" panose="020B0604020202020204" pitchFamily="34" charset="0"/>
                <a:cs typeface="Helvetica" panose="020B0604020202020204" pitchFamily="34" charset="0"/>
              </a:rPr>
              <a:t>chữa</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phải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nhanh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chóng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và</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kịp</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thời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hài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lòng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khách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hàng</a:t>
            </a:r>
            <a:r>
              <a:rPr lang="en-US" dirty="0">
                <a:latin typeface="Helvetica" panose="020B0604020202020204" pitchFamily="34" charset="0"/>
                <a:cs typeface="Helvetica" panose="020B0604020202020204" pitchFamily="34" charset="0"/>
              </a:rPr>
              <a:t>. </a:t>
            </a:r>
          </a:p>
          <a:p>
            <a:pPr marL="171450" indent="-171450" algn="just">
              <a:buFont typeface="Wingdings" panose="05000000000000000000" pitchFamily="2" charset="2"/>
              <a:buChar char="§"/>
            </a:pPr>
            <a:r>
              <a:rPr lang="en-US" dirty="0" err="1">
                <a:latin typeface="Helvetica" panose="020B0604020202020204" pitchFamily="34" charset="0"/>
                <a:cs typeface="Helvetica" panose="020B0604020202020204" pitchFamily="34" charset="0"/>
              </a:rPr>
              <a:t>Tạo</a:t>
            </a:r>
            <a:r>
              <a:rPr lang="en-US" dirty="0">
                <a:latin typeface="Helvetica" panose="020B0604020202020204" pitchFamily="34" charset="0"/>
                <a:cs typeface="Helvetica" panose="020B0604020202020204" pitchFamily="34" charset="0"/>
              </a:rPr>
              <a:t> </a:t>
            </a:r>
            <a:r>
              <a:rPr lang="en-US" b="1" dirty="0">
                <a:latin typeface="Helvetica" panose="020B0604020202020204" pitchFamily="34" charset="0"/>
                <a:cs typeface="Helvetica" panose="020B0604020202020204" pitchFamily="34" charset="0"/>
              </a:rPr>
              <a:t>minigame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bài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đăng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về</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sản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phẩm</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dịch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vụ</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chú</a:t>
            </a:r>
            <a:r>
              <a:rPr lang="en-US" dirty="0">
                <a:latin typeface="Helvetica" panose="020B0604020202020204" pitchFamily="34" charset="0"/>
                <a:cs typeface="Helvetica" panose="020B0604020202020204" pitchFamily="34" charset="0"/>
              </a:rPr>
              <a:t> ý </a:t>
            </a:r>
            <a:r>
              <a:rPr lang="en-US" dirty="0" err="1">
                <a:latin typeface="Helvetica" panose="020B0604020202020204" pitchFamily="34" charset="0"/>
                <a:cs typeface="Helvetica" panose="020B0604020202020204" pitchFamily="34" charset="0"/>
              </a:rPr>
              <a:t>tăng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thảo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luận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và</a:t>
            </a:r>
            <a:r>
              <a:rPr lang="en-US" dirty="0">
                <a:latin typeface="Helvetica" panose="020B0604020202020204" pitchFamily="34" charset="0"/>
                <a:cs typeface="Helvetica" panose="020B0604020202020204" pitchFamily="34" charset="0"/>
              </a:rPr>
              <a:t> t</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ơng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tác</a:t>
            </a:r>
            <a:r>
              <a:rPr lang="en-US" dirty="0">
                <a:latin typeface="Helvetica" panose="020B0604020202020204" pitchFamily="34" charset="0"/>
                <a:cs typeface="Helvetica" panose="020B0604020202020204" pitchFamily="34" charset="0"/>
              </a:rPr>
              <a:t> ng</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ời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dùng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trên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fanpage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Đối</a:t>
            </a:r>
            <a:r>
              <a:rPr lang="en-US" dirty="0">
                <a:latin typeface="Helvetica" panose="020B0604020202020204" pitchFamily="34" charset="0"/>
                <a:cs typeface="Helvetica" panose="020B0604020202020204" pitchFamily="34" charset="0"/>
              </a:rPr>
              <a:t> t</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ợng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chính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là</a:t>
            </a:r>
            <a:r>
              <a:rPr lang="en-US"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nam</a:t>
            </a:r>
            <a:r>
              <a:rPr lang="en-US" b="1"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giới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cần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thu</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hút</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thảo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luận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theo</a:t>
            </a:r>
            <a:r>
              <a:rPr lang="en-US" dirty="0">
                <a:latin typeface="Helvetica" panose="020B0604020202020204" pitchFamily="34" charset="0"/>
                <a:cs typeface="Helvetica" panose="020B0604020202020204" pitchFamily="34" charset="0"/>
              </a:rPr>
              <a:t> h</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ớng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tạo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các</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góc</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nội</a:t>
            </a:r>
            <a:r>
              <a:rPr lang="en-US" dirty="0">
                <a:latin typeface="Helvetica" panose="020B0604020202020204" pitchFamily="34" charset="0"/>
                <a:cs typeface="Helvetica" panose="020B0604020202020204" pitchFamily="34" charset="0"/>
              </a:rPr>
              <a:t> dung </a:t>
            </a:r>
            <a:r>
              <a:rPr lang="en-US" dirty="0" err="1">
                <a:latin typeface="Helvetica" panose="020B0604020202020204" pitchFamily="34" charset="0"/>
                <a:cs typeface="Helvetica" panose="020B0604020202020204" pitchFamily="34" charset="0"/>
              </a:rPr>
              <a:t>liên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quan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đến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phái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nam</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nh</a:t>
            </a:r>
            <a:r>
              <a:rPr lang="vi-VN" dirty="0">
                <a:latin typeface="Helvetica" panose="020B0604020202020204" pitchFamily="34" charset="0"/>
                <a:cs typeface="Helvetica" panose="020B0604020202020204" pitchFamily="34" charset="0"/>
              </a:rPr>
              <a:t>ư</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thể</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thao</a:t>
            </a:r>
            <a:r>
              <a:rPr lang="en-US" dirty="0">
                <a:latin typeface="Helvetica" panose="020B0604020202020204" pitchFamily="34" charset="0"/>
                <a:cs typeface="Helvetica" panose="020B0604020202020204" pitchFamily="34" charset="0"/>
              </a:rPr>
              <a:t>. </a:t>
            </a:r>
          </a:p>
          <a:p>
            <a:pPr marL="171450" indent="-171450" algn="just">
              <a:buFont typeface="Wingdings" panose="05000000000000000000" pitchFamily="2" charset="2"/>
              <a:buChar char="§"/>
            </a:pPr>
            <a:r>
              <a:rPr lang="vi-VN" dirty="0">
                <a:latin typeface="Helvetica" panose="020B0604020202020204" pitchFamily="34" charset="0"/>
                <a:cs typeface="Helvetica" panose="020B0604020202020204" pitchFamily="34" charset="0"/>
              </a:rPr>
              <a:t>Tuy xuất phát từ nhu cầu về “mùa nóng" nhưng người dùng MXH vẫn rất cân nhắc và lựa chọn kĩ lưỡng trước khi ra quyết định. Vì vậy, thương hiệu cũng đừng quên chú trọng </a:t>
            </a:r>
            <a:r>
              <a:rPr lang="vi-VN" dirty="0">
                <a:solidFill>
                  <a:srgbClr val="0070C0"/>
                </a:solidFill>
                <a:latin typeface="Helvetica" panose="020B0604020202020204" pitchFamily="34" charset="0"/>
                <a:cs typeface="Helvetica" panose="020B0604020202020204" pitchFamily="34" charset="0"/>
              </a:rPr>
              <a:t>tăng cường các tuyến nội dung về tính năng </a:t>
            </a:r>
            <a:r>
              <a:rPr lang="vi-VN" dirty="0">
                <a:latin typeface="Helvetica" panose="020B0604020202020204" pitchFamily="34" charset="0"/>
                <a:cs typeface="Helvetica" panose="020B0604020202020204" pitchFamily="34" charset="0"/>
              </a:rPr>
              <a:t>hiện đại, nổi bật mang lợi ích thiết thực cũng như đáp ứng nhu cầu ngày càng cao của người dùng.</a:t>
            </a:r>
            <a:endParaRPr lang="en-US" dirty="0">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r>
              <a:rPr lang="en-US" b="1" dirty="0">
                <a:latin typeface="Helvetica" panose="020B0604020202020204" pitchFamily="34" charset="0"/>
                <a:cs typeface="Helvetica" panose="020B0604020202020204" pitchFamily="34" charset="0"/>
              </a:rPr>
              <a:t>T</a:t>
            </a:r>
            <a:r>
              <a:rPr lang="vi-VN" b="1" dirty="0">
                <a:latin typeface="Helvetica" panose="020B0604020202020204" pitchFamily="34" charset="0"/>
                <a:cs typeface="Helvetica" panose="020B0604020202020204" pitchFamily="34" charset="0"/>
              </a:rPr>
              <a:t>ư</a:t>
            </a:r>
            <a:r>
              <a:rPr lang="en-US" b="1"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vấn</a:t>
            </a:r>
            <a:r>
              <a:rPr lang="en-US" b="1"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kĩ</a:t>
            </a:r>
            <a:r>
              <a:rPr lang="en-US" b="1" dirty="0">
                <a:latin typeface="Helvetica" panose="020B0604020202020204" pitchFamily="34" charset="0"/>
                <a:cs typeface="Helvetica" panose="020B0604020202020204" pitchFamily="34" charset="0"/>
              </a:rPr>
              <a:t> </a:t>
            </a:r>
            <a:r>
              <a:rPr lang="en-US" b="1" dirty="0" err="1">
                <a:latin typeface="Helvetica" panose="020B0604020202020204" pitchFamily="34" charset="0"/>
                <a:cs typeface="Helvetica" panose="020B0604020202020204" pitchFamily="34" charset="0"/>
              </a:rPr>
              <a:t>càng</a:t>
            </a:r>
            <a:r>
              <a:rPr lang="en-US" b="1"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sản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phẩm</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theo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nhu</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cầu</a:t>
            </a:r>
            <a:r>
              <a:rPr lang="en-US" dirty="0">
                <a:latin typeface="Helvetica" panose="020B0604020202020204" pitchFamily="34" charset="0"/>
                <a:cs typeface="Helvetica" panose="020B0604020202020204" pitchFamily="34" charset="0"/>
              </a:rPr>
              <a:t> ng</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ời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dùng</a:t>
            </a:r>
            <a:r>
              <a:rPr lang="en-US" dirty="0">
                <a:latin typeface="Helvetica" panose="020B0604020202020204" pitchFamily="34" charset="0"/>
                <a:cs typeface="Helvetica" panose="020B0604020202020204" pitchFamily="34" charset="0"/>
              </a:rPr>
              <a:t>. Th</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ờng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xuyên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theo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dõi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và</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tiếp</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nhận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thông</a:t>
            </a:r>
            <a:r>
              <a:rPr lang="en-US" dirty="0">
                <a:latin typeface="Helvetica" panose="020B0604020202020204" pitchFamily="34" charset="0"/>
                <a:cs typeface="Helvetica" panose="020B0604020202020204" pitchFamily="34" charset="0"/>
              </a:rPr>
              <a:t> tin </a:t>
            </a:r>
            <a:r>
              <a:rPr lang="en-US" dirty="0" err="1">
                <a:latin typeface="Helvetica" panose="020B0604020202020204" pitchFamily="34" charset="0"/>
                <a:cs typeface="Helvetica" panose="020B0604020202020204" pitchFamily="34" charset="0"/>
              </a:rPr>
              <a:t>phản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hồi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của</a:t>
            </a:r>
            <a:r>
              <a:rPr lang="en-US" dirty="0">
                <a:latin typeface="Helvetica" panose="020B0604020202020204" pitchFamily="34" charset="0"/>
                <a:cs typeface="Helvetica" panose="020B0604020202020204" pitchFamily="34" charset="0"/>
              </a:rPr>
              <a:t> ng</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ời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dùng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trong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quá</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trình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sử</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dụng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sản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phẩm</a:t>
            </a:r>
            <a:r>
              <a:rPr lang="en-US" dirty="0">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Kịp</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thời</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theo</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dõi</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thắc</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mắc</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của</a:t>
            </a:r>
            <a:r>
              <a:rPr lang="en-US" dirty="0">
                <a:solidFill>
                  <a:srgbClr val="0070C0"/>
                </a:solidFill>
                <a:latin typeface="Helvetica" panose="020B0604020202020204" pitchFamily="34" charset="0"/>
                <a:cs typeface="Helvetica" panose="020B0604020202020204" pitchFamily="34" charset="0"/>
              </a:rPr>
              <a:t> ng</a:t>
            </a:r>
            <a:r>
              <a:rPr lang="vi-VN" dirty="0">
                <a:solidFill>
                  <a:srgbClr val="0070C0"/>
                </a:solidFill>
                <a:latin typeface="Helvetica" panose="020B0604020202020204" pitchFamily="34" charset="0"/>
                <a:cs typeface="Helvetica" panose="020B0604020202020204" pitchFamily="34" charset="0"/>
              </a:rPr>
              <a:t>ư</a:t>
            </a:r>
            <a:r>
              <a:rPr lang="en-US" dirty="0" err="1">
                <a:solidFill>
                  <a:srgbClr val="0070C0"/>
                </a:solidFill>
                <a:latin typeface="Helvetica" panose="020B0604020202020204" pitchFamily="34" charset="0"/>
                <a:cs typeface="Helvetica" panose="020B0604020202020204" pitchFamily="34" charset="0"/>
              </a:rPr>
              <a:t>ời</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dùng</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trên</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các</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trang</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th</a:t>
            </a:r>
            <a:r>
              <a:rPr lang="vi-VN" dirty="0">
                <a:solidFill>
                  <a:srgbClr val="0070C0"/>
                </a:solidFill>
                <a:latin typeface="Helvetica" panose="020B0604020202020204" pitchFamily="34" charset="0"/>
                <a:cs typeface="Helvetica" panose="020B0604020202020204" pitchFamily="34" charset="0"/>
              </a:rPr>
              <a:t>ư</a:t>
            </a:r>
            <a:r>
              <a:rPr lang="en-US" dirty="0" err="1">
                <a:solidFill>
                  <a:srgbClr val="0070C0"/>
                </a:solidFill>
                <a:latin typeface="Helvetica" panose="020B0604020202020204" pitchFamily="34" charset="0"/>
                <a:cs typeface="Helvetica" panose="020B0604020202020204" pitchFamily="34" charset="0"/>
              </a:rPr>
              <a:t>ơng</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mại</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điện</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70C0"/>
                </a:solidFill>
                <a:latin typeface="Helvetica" panose="020B0604020202020204" pitchFamily="34" charset="0"/>
                <a:cs typeface="Helvetica" panose="020B0604020202020204" pitchFamily="34" charset="0"/>
              </a:rPr>
              <a:t>tử</a:t>
            </a:r>
            <a:r>
              <a:rPr lang="en-US" dirty="0">
                <a:solidFill>
                  <a:srgbClr val="0070C0"/>
                </a:solidFill>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để</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có</a:t>
            </a:r>
            <a:r>
              <a:rPr lang="en-US" dirty="0">
                <a:latin typeface="Helvetica" panose="020B0604020202020204" pitchFamily="34" charset="0"/>
                <a:cs typeface="Helvetica" panose="020B0604020202020204" pitchFamily="34" charset="0"/>
              </a:rPr>
              <a:t> h</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ớng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giải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đáp</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và</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truyền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thông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các</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đại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lý</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cách</a:t>
            </a:r>
            <a:r>
              <a:rPr lang="en-US" dirty="0">
                <a:latin typeface="Helvetica" panose="020B0604020202020204" pitchFamily="34" charset="0"/>
                <a:cs typeface="Helvetica" panose="020B0604020202020204" pitchFamily="34" charset="0"/>
              </a:rPr>
              <a:t> t</a:t>
            </a:r>
            <a:r>
              <a:rPr lang="vi-VN" dirty="0">
                <a:latin typeface="Helvetica" panose="020B0604020202020204" pitchFamily="34" charset="0"/>
                <a:cs typeface="Helvetica" panose="020B0604020202020204" pitchFamily="34" charset="0"/>
              </a:rPr>
              <a:t>ư</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vấn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trả</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lời</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các</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vấn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đề</a:t>
            </a:r>
            <a:r>
              <a:rPr lang="en-US" dirty="0">
                <a:latin typeface="Helvetica" panose="020B0604020202020204" pitchFamily="34" charset="0"/>
                <a:cs typeface="Helvetica" panose="020B0604020202020204" pitchFamily="34" charset="0"/>
              </a:rPr>
              <a:t> t</a:t>
            </a:r>
            <a:r>
              <a:rPr lang="vi-VN" dirty="0">
                <a:latin typeface="Helvetica" panose="020B0604020202020204" pitchFamily="34" charset="0"/>
                <a:cs typeface="Helvetica" panose="020B0604020202020204" pitchFamily="34" charset="0"/>
              </a:rPr>
              <a:t>ư</a:t>
            </a:r>
            <a:r>
              <a:rPr lang="en-US" dirty="0" err="1">
                <a:latin typeface="Helvetica" panose="020B0604020202020204" pitchFamily="34" charset="0"/>
                <a:cs typeface="Helvetica" panose="020B0604020202020204" pitchFamily="34" charset="0"/>
              </a:rPr>
              <a:t>ơng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tự</a:t>
            </a:r>
            <a:r>
              <a:rPr lang="en-US" dirty="0">
                <a:latin typeface="Helvetica" panose="020B0604020202020204" pitchFamily="34" charset="0"/>
                <a:cs typeface="Helvetica" panose="020B0604020202020204" pitchFamily="34" charset="0"/>
              </a:rPr>
              <a:t>.</a:t>
            </a:r>
          </a:p>
          <a:p>
            <a:pPr marL="171450" indent="-171450" algn="just">
              <a:buFont typeface="Wingdings" panose="05000000000000000000" pitchFamily="2" charset="2"/>
              <a:buChar char="§"/>
            </a:pPr>
            <a:r>
              <a:rPr lang="vi-VN" dirty="0">
                <a:solidFill>
                  <a:srgbClr val="000000"/>
                </a:solidFill>
                <a:latin typeface="Helvetica" panose="020B0604020202020204" pitchFamily="34" charset="0"/>
                <a:cs typeface="Helvetica" panose="020B0604020202020204" pitchFamily="34" charset="0"/>
              </a:rPr>
              <a:t>Thông tin trên </a:t>
            </a:r>
            <a:r>
              <a:rPr lang="vi-VN" dirty="0">
                <a:solidFill>
                  <a:srgbClr val="0070C0"/>
                </a:solidFill>
                <a:latin typeface="Helvetica" panose="020B0604020202020204" pitchFamily="34" charset="0"/>
                <a:cs typeface="Helvetica" panose="020B0604020202020204" pitchFamily="34" charset="0"/>
              </a:rPr>
              <a:t>Facebook group và Forum</a:t>
            </a:r>
            <a:r>
              <a:rPr lang="en-US" dirty="0">
                <a:solidFill>
                  <a:srgbClr val="0070C0"/>
                </a:solidFill>
                <a:latin typeface="Helvetica" panose="020B0604020202020204" pitchFamily="34" charset="0"/>
                <a:cs typeface="Helvetica" panose="020B0604020202020204" pitchFamily="34" charset="0"/>
              </a:rPr>
              <a:t> </a:t>
            </a:r>
            <a:r>
              <a:rPr lang="en-US" dirty="0" err="1">
                <a:solidFill>
                  <a:srgbClr val="000000"/>
                </a:solidFill>
                <a:latin typeface="Helvetica" panose="020B0604020202020204" pitchFamily="34" charset="0"/>
                <a:cs typeface="Helvetica" panose="020B0604020202020204" pitchFamily="34" charset="0"/>
              </a:rPr>
              <a:t>cũng</a:t>
            </a:r>
            <a:r>
              <a:rPr lang="vi-VN" dirty="0">
                <a:solidFill>
                  <a:srgbClr val="000000"/>
                </a:solidFill>
                <a:latin typeface="Helvetica" panose="020B0604020202020204" pitchFamily="34" charset="0"/>
                <a:cs typeface="Helvetica" panose="020B0604020202020204" pitchFamily="34" charset="0"/>
              </a:rPr>
              <a:t> tác động đến </a:t>
            </a:r>
            <a:r>
              <a:rPr lang="vi-VN" b="1" dirty="0">
                <a:solidFill>
                  <a:srgbClr val="000000"/>
                </a:solidFill>
                <a:latin typeface="Helvetica" panose="020B0604020202020204" pitchFamily="34" charset="0"/>
                <a:cs typeface="Helvetica" panose="020B0604020202020204" pitchFamily="34" charset="0"/>
              </a:rPr>
              <a:t>giai đoạn đầu</a:t>
            </a:r>
            <a:r>
              <a:rPr lang="vi-VN" dirty="0">
                <a:solidFill>
                  <a:srgbClr val="000000"/>
                </a:solidFill>
                <a:latin typeface="Helvetica" panose="020B0604020202020204" pitchFamily="34" charset="0"/>
                <a:cs typeface="Helvetica" panose="020B0604020202020204" pitchFamily="34" charset="0"/>
              </a:rPr>
              <a:t> trong quá trình cân nhắc mua máy lạnh của người dùng MXH. </a:t>
            </a:r>
            <a:r>
              <a:rPr lang="vi-VN" b="1" dirty="0">
                <a:solidFill>
                  <a:srgbClr val="000000"/>
                </a:solidFill>
                <a:latin typeface="Helvetica" panose="020B0604020202020204" pitchFamily="34" charset="0"/>
                <a:cs typeface="Helvetica" panose="020B0604020202020204" pitchFamily="34" charset="0"/>
              </a:rPr>
              <a:t>Tham gia trực tiếp</a:t>
            </a:r>
            <a:r>
              <a:rPr lang="vi-VN" dirty="0">
                <a:solidFill>
                  <a:srgbClr val="000000"/>
                </a:solidFill>
                <a:latin typeface="Helvetica" panose="020B0604020202020204" pitchFamily="34" charset="0"/>
                <a:cs typeface="Helvetica" panose="020B0604020202020204" pitchFamily="34" charset="0"/>
              </a:rPr>
              <a:t> các hội nhóm và </a:t>
            </a:r>
            <a:r>
              <a:rPr lang="vi-VN" b="1" dirty="0">
                <a:solidFill>
                  <a:srgbClr val="000000"/>
                </a:solidFill>
                <a:latin typeface="Helvetica" panose="020B0604020202020204" pitchFamily="34" charset="0"/>
                <a:cs typeface="Helvetica" panose="020B0604020202020204" pitchFamily="34" charset="0"/>
              </a:rPr>
              <a:t>thường xuyên tương tác</a:t>
            </a:r>
            <a:r>
              <a:rPr lang="vi-VN" dirty="0">
                <a:solidFill>
                  <a:srgbClr val="000000"/>
                </a:solidFill>
                <a:latin typeface="Helvetica" panose="020B0604020202020204" pitchFamily="34" charset="0"/>
                <a:cs typeface="Helvetica" panose="020B0604020202020204" pitchFamily="34" charset="0"/>
              </a:rPr>
              <a:t> là cách để các thương hiệu máy lạnh tiếp cận và cung cấp nhiều thông tin cho khách hàng.</a:t>
            </a:r>
            <a:endParaRPr lang="en-US" dirty="0">
              <a:solidFill>
                <a:srgbClr val="000000"/>
              </a:solidFill>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endParaRPr lang="vi-VN" dirty="0">
              <a:solidFill>
                <a:srgbClr val="555555"/>
              </a:solidFill>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357099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p:nvPr/>
        </p:nvSpPr>
        <p:spPr>
          <a:xfrm>
            <a:off x="444416" y="6480129"/>
            <a:ext cx="514955" cy="257388"/>
          </a:xfrm>
          <a:prstGeom prst="rect">
            <a:avLst/>
          </a:prstGeom>
        </p:spPr>
        <p:txBody>
          <a:bodyPr/>
          <a:lstStyle>
            <a:defPPr>
              <a:defRPr lang="en-US"/>
            </a:defPPr>
            <a:lvl1pPr algn="ctr" rtl="0" fontAlgn="base">
              <a:spcBef>
                <a:spcPct val="0"/>
              </a:spcBef>
              <a:spcAft>
                <a:spcPct val="0"/>
              </a:spcAft>
              <a:defRPr sz="900" b="1" i="0" kern="120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defTabSz="1219200"/>
            <a:fld id="{C3929991-3F91-D343-BFF2-32848ABE790B}" type="slidenum">
              <a:rPr lang="en-US" sz="1200">
                <a:solidFill>
                  <a:srgbClr val="051423">
                    <a:alpha val="30000"/>
                  </a:srgbClr>
                </a:solidFill>
              </a:rPr>
              <a:t>12</a:t>
            </a:fld>
            <a:endParaRPr lang="en-US" sz="1200" dirty="0">
              <a:solidFill>
                <a:srgbClr val="051423">
                  <a:alpha val="30000"/>
                </a:srgbClr>
              </a:solidFill>
            </a:endParaRPr>
          </a:p>
        </p:txBody>
      </p:sp>
      <p:pic>
        <p:nvPicPr>
          <p:cNvPr id="4" name="Picture Placeholder 11"/>
          <p:cNvPicPr>
            <a:picLocks noChangeAspect="1"/>
          </p:cNvPicPr>
          <p:nvPr/>
        </p:nvPicPr>
        <p:blipFill>
          <a:blip r:embed="rId2"/>
          <a:srcRect t="182" b="182"/>
          <a:stretch>
            <a:fillRect/>
          </a:stretch>
        </p:blipFill>
        <p:spPr>
          <a:xfrm>
            <a:off x="0" y="0"/>
            <a:ext cx="12236451" cy="6858000"/>
          </a:xfrm>
          <a:prstGeom prst="rect">
            <a:avLst/>
          </a:prstGeom>
        </p:spPr>
      </p:pic>
      <p:sp>
        <p:nvSpPr>
          <p:cNvPr id="5" name="Rectangle 2"/>
          <p:cNvSpPr/>
          <p:nvPr/>
        </p:nvSpPr>
        <p:spPr bwMode="auto">
          <a:xfrm>
            <a:off x="-12700" y="-4280"/>
            <a:ext cx="12249151" cy="6883400"/>
          </a:xfrm>
          <a:prstGeom prst="rect">
            <a:avLst/>
          </a:prstGeom>
          <a:gradFill>
            <a:gsLst>
              <a:gs pos="20000">
                <a:schemeClr val="tx1">
                  <a:alpha val="75000"/>
                </a:schemeClr>
              </a:gs>
              <a:gs pos="100000">
                <a:schemeClr val="accent3">
                  <a:lumMod val="50000"/>
                </a:schemeClr>
              </a:gs>
            </a:gsLst>
            <a:lin ang="15000000" scaled="0"/>
          </a:gradFill>
          <a:ln>
            <a:noFill/>
          </a:ln>
        </p:spPr>
        <p:txBody>
          <a:bodyPr lIns="0" tIns="0" rIns="0" bIns="0"/>
          <a:lstStyle/>
          <a:p>
            <a:pPr algn="ctr" defTabSz="1219200"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pic>
        <p:nvPicPr>
          <p:cNvPr id="6" name="Picture 5"/>
          <p:cNvPicPr>
            <a:picLocks noChangeAspect="1"/>
          </p:cNvPicPr>
          <p:nvPr/>
        </p:nvPicPr>
        <p:blipFill>
          <a:blip r:embed="rId3"/>
          <a:stretch>
            <a:fillRect/>
          </a:stretch>
        </p:blipFill>
        <p:spPr>
          <a:xfrm>
            <a:off x="5294047" y="1508787"/>
            <a:ext cx="1689100" cy="1689100"/>
          </a:xfrm>
          <a:prstGeom prst="rect">
            <a:avLst/>
          </a:prstGeom>
        </p:spPr>
      </p:pic>
      <p:sp>
        <p:nvSpPr>
          <p:cNvPr id="8" name="Rectangle 3"/>
          <p:cNvSpPr/>
          <p:nvPr/>
        </p:nvSpPr>
        <p:spPr bwMode="auto">
          <a:xfrm>
            <a:off x="943173" y="3111500"/>
            <a:ext cx="1033740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1219200" fontAlgn="base">
              <a:lnSpc>
                <a:spcPct val="70000"/>
              </a:lnSpc>
              <a:spcBef>
                <a:spcPct val="0"/>
              </a:spcBef>
              <a:spcAft>
                <a:spcPct val="0"/>
              </a:spcAft>
            </a:pPr>
            <a:r>
              <a:rPr lang="en-US" sz="6665" dirty="0" err="1">
                <a:solidFill>
                  <a:srgbClr val="FFFFFF"/>
                </a:solidFill>
                <a:latin typeface="Helvetica" panose="020B0604020202020204" pitchFamily="34" charset="0"/>
                <a:ea typeface="Bebas Neue" charset="0"/>
                <a:cs typeface="Helvetica" panose="020B0604020202020204" pitchFamily="34" charset="0"/>
                <a:sym typeface="Bebas Neue" charset="0"/>
              </a:rPr>
              <a:t>Chân</a:t>
            </a:r>
            <a:r>
              <a:rPr lang="en-US" sz="6665" dirty="0">
                <a:solidFill>
                  <a:srgbClr val="FFFFFF"/>
                </a:solidFill>
                <a:latin typeface="Helvetica" panose="020B0604020202020204" pitchFamily="34" charset="0"/>
                <a:ea typeface="Bebas Neue" charset="0"/>
                <a:cs typeface="Helvetica" panose="020B0604020202020204" pitchFamily="34" charset="0"/>
                <a:sym typeface="Bebas Neue" charset="0"/>
              </a:rPr>
              <a:t> </a:t>
            </a:r>
            <a:r>
              <a:rPr lang="en-US" sz="6665" dirty="0" err="1">
                <a:solidFill>
                  <a:srgbClr val="FFFFFF"/>
                </a:solidFill>
                <a:latin typeface="Helvetica" panose="020B0604020202020204" pitchFamily="34" charset="0"/>
                <a:ea typeface="Bebas Neue" charset="0"/>
                <a:cs typeface="Helvetica" panose="020B0604020202020204" pitchFamily="34" charset="0"/>
                <a:sym typeface="Bebas Neue" charset="0"/>
              </a:rPr>
              <a:t>Thành</a:t>
            </a:r>
            <a:r>
              <a:rPr lang="en-US" sz="6665" dirty="0">
                <a:solidFill>
                  <a:srgbClr val="FFFFFF"/>
                </a:solidFill>
                <a:latin typeface="Helvetica" panose="020B0604020202020204" pitchFamily="34" charset="0"/>
                <a:ea typeface="Bebas Neue" charset="0"/>
                <a:cs typeface="Helvetica" panose="020B0604020202020204" pitchFamily="34" charset="0"/>
                <a:sym typeface="Bebas Neue" charset="0"/>
              </a:rPr>
              <a:t> </a:t>
            </a:r>
            <a:r>
              <a:rPr lang="en-US" sz="6665" dirty="0" err="1">
                <a:solidFill>
                  <a:srgbClr val="FFFFFF"/>
                </a:solidFill>
                <a:latin typeface="Helvetica" panose="020B0604020202020204" pitchFamily="34" charset="0"/>
                <a:ea typeface="Bebas Neue" charset="0"/>
                <a:cs typeface="Helvetica" panose="020B0604020202020204" pitchFamily="34" charset="0"/>
                <a:sym typeface="Bebas Neue" charset="0"/>
              </a:rPr>
              <a:t>Cảm</a:t>
            </a:r>
            <a:r>
              <a:rPr lang="en-US" sz="6665" dirty="0">
                <a:solidFill>
                  <a:srgbClr val="FFFFFF"/>
                </a:solidFill>
                <a:latin typeface="Helvetica" panose="020B0604020202020204" pitchFamily="34" charset="0"/>
                <a:ea typeface="Bebas Neue" charset="0"/>
                <a:cs typeface="Helvetica" panose="020B0604020202020204" pitchFamily="34" charset="0"/>
                <a:sym typeface="Bebas Neue" charset="0"/>
              </a:rPr>
              <a:t> </a:t>
            </a:r>
            <a:r>
              <a:rPr lang="vi-VN" sz="6665" dirty="0">
                <a:solidFill>
                  <a:srgbClr val="FFFFFF"/>
                </a:solidFill>
                <a:latin typeface="Helvetica" panose="020B0604020202020204" pitchFamily="34" charset="0"/>
                <a:ea typeface="Bebas Neue" charset="0"/>
                <a:cs typeface="Helvetica" panose="020B0604020202020204" pitchFamily="34" charset="0"/>
                <a:sym typeface="Bebas Neue" charset="0"/>
              </a:rPr>
              <a:t>Ơ</a:t>
            </a:r>
            <a:r>
              <a:rPr lang="en-US" sz="6665" dirty="0">
                <a:solidFill>
                  <a:srgbClr val="FFFFFF"/>
                </a:solidFill>
                <a:latin typeface="Helvetica" panose="020B0604020202020204" pitchFamily="34" charset="0"/>
                <a:ea typeface="Bebas Neue" charset="0"/>
                <a:cs typeface="Helvetica" panose="020B0604020202020204" pitchFamily="34" charset="0"/>
                <a:sym typeface="Bebas Neue" charset="0"/>
              </a:rPr>
              <a:t>n</a:t>
            </a:r>
            <a:endParaRPr lang="en-US" sz="6665" dirty="0">
              <a:solidFill>
                <a:srgbClr val="4496FA"/>
              </a:solidFill>
              <a:latin typeface="Helvetica" panose="020B0604020202020204" pitchFamily="34" charset="0"/>
              <a:ea typeface="Bebas Neue" charset="0"/>
              <a:cs typeface="Helvetica" panose="020B0604020202020204" pitchFamily="34" charset="0"/>
              <a:sym typeface="Bebas Neue" charset="0"/>
            </a:endParaRPr>
          </a:p>
        </p:txBody>
      </p:sp>
      <p:sp>
        <p:nvSpPr>
          <p:cNvPr id="9" name="Slide Number Placeholder 8"/>
          <p:cNvSpPr>
            <a:spLocks noGrp="1"/>
          </p:cNvSpPr>
          <p:nvPr>
            <p:ph type="sldNum" sz="quarter" idx="11"/>
          </p:nvPr>
        </p:nvSpPr>
        <p:spPr/>
        <p:txBody>
          <a:bodyPr/>
          <a:lstStyle/>
          <a:p>
            <a:pPr algn="ctr" defTabSz="1219200" fontAlgn="base">
              <a:spcBef>
                <a:spcPct val="0"/>
              </a:spcBef>
              <a:spcAft>
                <a:spcPct val="0"/>
              </a:spcAft>
            </a:pPr>
            <a:fld id="{C3929991-3F91-D343-BFF2-32848ABE790B}" type="slidenum">
              <a:rPr lang="en-US">
                <a:solidFill>
                  <a:srgbClr val="051423">
                    <a:alpha val="30000"/>
                  </a:srgbClr>
                </a:solidFill>
                <a:sym typeface="Gill Sans" charset="0"/>
              </a:rPr>
              <a:t>12</a:t>
            </a:fld>
            <a:endParaRPr lang="en-US" dirty="0">
              <a:solidFill>
                <a:srgbClr val="051423">
                  <a:alpha val="30000"/>
                </a:srgbClr>
              </a:solidFill>
              <a:sym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8AE77EB-4843-4D00-B2D7-7B85A2ED800C}"/>
              </a:ext>
            </a:extLst>
          </p:cNvPr>
          <p:cNvSpPr/>
          <p:nvPr/>
        </p:nvSpPr>
        <p:spPr bwMode="auto">
          <a:xfrm>
            <a:off x="1265002" y="5266177"/>
            <a:ext cx="322100" cy="37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1219200" fontAlgn="base">
              <a:spcBef>
                <a:spcPct val="0"/>
              </a:spcBef>
              <a:spcAft>
                <a:spcPct val="0"/>
              </a:spcAft>
              <a:defRPr/>
            </a:pPr>
            <a:r>
              <a:rPr lang="en-US" sz="1465" b="1" dirty="0">
                <a:solidFill>
                  <a:srgbClr val="FFFFFF"/>
                </a:solidFill>
                <a:latin typeface="Helvetica" panose="020B0604020202020204" pitchFamily="34" charset="0"/>
                <a:ea typeface="Lato" charset="0"/>
                <a:cs typeface="Helvetica" panose="020B0604020202020204" pitchFamily="34" charset="0"/>
                <a:sym typeface="Bebas Neue" charset="0"/>
              </a:rPr>
              <a:t>3</a:t>
            </a:r>
          </a:p>
        </p:txBody>
      </p:sp>
      <p:pic>
        <p:nvPicPr>
          <p:cNvPr id="24" name="Picture Placeholder 23">
            <a:extLst>
              <a:ext uri="{FF2B5EF4-FFF2-40B4-BE49-F238E27FC236}">
                <a16:creationId xmlns:a16="http://schemas.microsoft.com/office/drawing/2014/main" id="{D03850C0-AEB7-4D46-ADD7-78C204353A9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991" b="4991"/>
          <a:stretch>
            <a:fillRect/>
          </a:stretch>
        </p:blipFill>
        <p:spPr>
          <a:xfrm>
            <a:off x="0" y="0"/>
            <a:ext cx="12192000" cy="6858000"/>
          </a:xfrm>
        </p:spPr>
      </p:pic>
      <p:sp>
        <p:nvSpPr>
          <p:cNvPr id="36" name="Rectangle 3">
            <a:extLst>
              <a:ext uri="{FF2B5EF4-FFF2-40B4-BE49-F238E27FC236}">
                <a16:creationId xmlns:a16="http://schemas.microsoft.com/office/drawing/2014/main" id="{6BF25E33-9AF9-4625-8A26-5048C869B6DD}"/>
              </a:ext>
            </a:extLst>
          </p:cNvPr>
          <p:cNvSpPr/>
          <p:nvPr/>
        </p:nvSpPr>
        <p:spPr bwMode="auto">
          <a:xfrm flipH="1">
            <a:off x="0" y="2664636"/>
            <a:ext cx="12234864" cy="789229"/>
          </a:xfrm>
          <a:prstGeom prst="rect">
            <a:avLst/>
          </a:prstGeom>
          <a:solidFill>
            <a:srgbClr val="0070C0">
              <a:alpha val="83000"/>
            </a:srgbClr>
          </a:solidFill>
          <a:ln>
            <a:noFill/>
          </a:ln>
        </p:spPr>
        <p:txBody>
          <a:bodyPr lIns="0" tIns="0" rIns="0" bIns="0" anchor="ctr"/>
          <a:lstStyle/>
          <a:p>
            <a:pPr defTabSz="1219200" fontAlgn="base">
              <a:spcBef>
                <a:spcPct val="0"/>
              </a:spcBef>
              <a:spcAft>
                <a:spcPct val="0"/>
              </a:spcAft>
              <a:defRPr/>
            </a:pPr>
            <a:r>
              <a:rPr lang="en-US" sz="3500" b="1" dirty="0">
                <a:solidFill>
                  <a:schemeClr val="bg1"/>
                </a:solidFill>
                <a:latin typeface="Helvetica" panose="020B0604020202020204" pitchFamily="34" charset="0"/>
                <a:cs typeface="Helvetica" panose="020B0604020202020204" pitchFamily="34" charset="0"/>
                <a:sym typeface="Gill Sans" charset="0"/>
              </a:rPr>
              <a:t>	</a:t>
            </a:r>
            <a:r>
              <a:rPr lang="en-US" sz="3500" b="1" dirty="0" err="1">
                <a:solidFill>
                  <a:schemeClr val="bg1"/>
                </a:solidFill>
                <a:latin typeface="Helvetica" panose="020B0604020202020204" pitchFamily="34" charset="0"/>
                <a:cs typeface="Helvetica" panose="020B0604020202020204" pitchFamily="34" charset="0"/>
                <a:sym typeface="Gill Sans" charset="0"/>
              </a:rPr>
              <a:t>Nội</a:t>
            </a:r>
            <a:r>
              <a:rPr lang="en-US" sz="3500" b="1" dirty="0">
                <a:solidFill>
                  <a:schemeClr val="bg1"/>
                </a:solidFill>
                <a:latin typeface="Helvetica" panose="020B0604020202020204" pitchFamily="34" charset="0"/>
                <a:cs typeface="Helvetica" panose="020B0604020202020204" pitchFamily="34" charset="0"/>
                <a:sym typeface="Gill Sans" charset="0"/>
              </a:rPr>
              <a:t> dung</a:t>
            </a:r>
          </a:p>
        </p:txBody>
      </p:sp>
      <p:sp>
        <p:nvSpPr>
          <p:cNvPr id="37" name="Rectangle 2">
            <a:extLst>
              <a:ext uri="{FF2B5EF4-FFF2-40B4-BE49-F238E27FC236}">
                <a16:creationId xmlns:a16="http://schemas.microsoft.com/office/drawing/2014/main" id="{2CA0A4AA-720A-4D95-B808-2D915B46FC9C}"/>
              </a:ext>
            </a:extLst>
          </p:cNvPr>
          <p:cNvSpPr/>
          <p:nvPr/>
        </p:nvSpPr>
        <p:spPr bwMode="auto">
          <a:xfrm>
            <a:off x="16736" y="3453865"/>
            <a:ext cx="12220576" cy="3404135"/>
          </a:xfrm>
          <a:prstGeom prst="rect">
            <a:avLst/>
          </a:prstGeom>
          <a:solidFill>
            <a:schemeClr val="tx1">
              <a:lumMod val="75000"/>
              <a:lumOff val="25000"/>
              <a:alpha val="86000"/>
            </a:schemeClr>
          </a:solidFill>
          <a:ln>
            <a:noFill/>
          </a:ln>
        </p:spPr>
        <p:txBody>
          <a:bodyPr lIns="0" tIns="0" rIns="0" bIns="0"/>
          <a:lstStyle/>
          <a:p>
            <a:endParaRPr lang="en-US"/>
          </a:p>
        </p:txBody>
      </p:sp>
      <p:grpSp>
        <p:nvGrpSpPr>
          <p:cNvPr id="38" name="Group 37">
            <a:extLst>
              <a:ext uri="{FF2B5EF4-FFF2-40B4-BE49-F238E27FC236}">
                <a16:creationId xmlns:a16="http://schemas.microsoft.com/office/drawing/2014/main" id="{E5AAFAC5-986B-4524-B183-8C5FCF9C0C21}"/>
              </a:ext>
            </a:extLst>
          </p:cNvPr>
          <p:cNvGrpSpPr/>
          <p:nvPr/>
        </p:nvGrpSpPr>
        <p:grpSpPr>
          <a:xfrm>
            <a:off x="1160392" y="3732263"/>
            <a:ext cx="3923462" cy="1954595"/>
            <a:chOff x="1160392" y="3732263"/>
            <a:chExt cx="3923462" cy="1954595"/>
          </a:xfrm>
        </p:grpSpPr>
        <p:grpSp>
          <p:nvGrpSpPr>
            <p:cNvPr id="39" name="Group 38">
              <a:extLst>
                <a:ext uri="{FF2B5EF4-FFF2-40B4-BE49-F238E27FC236}">
                  <a16:creationId xmlns:a16="http://schemas.microsoft.com/office/drawing/2014/main" id="{5DB59253-BC16-4EEA-9696-27CEFB552D91}"/>
                </a:ext>
              </a:extLst>
            </p:cNvPr>
            <p:cNvGrpSpPr/>
            <p:nvPr/>
          </p:nvGrpSpPr>
          <p:grpSpPr>
            <a:xfrm>
              <a:off x="1160392" y="3732263"/>
              <a:ext cx="3917546" cy="1217482"/>
              <a:chOff x="1093693" y="4842838"/>
              <a:chExt cx="3917546" cy="1217482"/>
            </a:xfrm>
          </p:grpSpPr>
          <p:grpSp>
            <p:nvGrpSpPr>
              <p:cNvPr id="50" name="Group 49">
                <a:extLst>
                  <a:ext uri="{FF2B5EF4-FFF2-40B4-BE49-F238E27FC236}">
                    <a16:creationId xmlns:a16="http://schemas.microsoft.com/office/drawing/2014/main" id="{35CA83FF-3FC0-4212-87A9-F62BEABF8B82}"/>
                  </a:ext>
                </a:extLst>
              </p:cNvPr>
              <p:cNvGrpSpPr/>
              <p:nvPr/>
            </p:nvGrpSpPr>
            <p:grpSpPr bwMode="auto">
              <a:xfrm>
                <a:off x="1113344" y="5586420"/>
                <a:ext cx="450851" cy="473900"/>
                <a:chOff x="0" y="-33"/>
                <a:chExt cx="568" cy="596"/>
              </a:xfrm>
            </p:grpSpPr>
            <p:sp>
              <p:nvSpPr>
                <p:cNvPr id="63" name="Oval 62">
                  <a:extLst>
                    <a:ext uri="{FF2B5EF4-FFF2-40B4-BE49-F238E27FC236}">
                      <a16:creationId xmlns:a16="http://schemas.microsoft.com/office/drawing/2014/main" id="{79D132A2-C0D2-4372-9CF2-89777D9BC0E3}"/>
                    </a:ext>
                  </a:extLst>
                </p:cNvPr>
                <p:cNvSpPr/>
                <p:nvPr/>
              </p:nvSpPr>
              <p:spPr bwMode="auto">
                <a:xfrm>
                  <a:off x="0" y="0"/>
                  <a:ext cx="568" cy="563"/>
                </a:xfrm>
                <a:prstGeom prst="ellipse">
                  <a:avLst/>
                </a:prstGeom>
                <a:solidFill>
                  <a:srgbClr val="00B0F0"/>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lgn="ctr" defTabSz="1219200" fontAlgn="base">
                    <a:spcBef>
                      <a:spcPct val="0"/>
                    </a:spcBef>
                    <a:spcAft>
                      <a:spcPct val="0"/>
                    </a:spcAft>
                    <a:defRPr/>
                  </a:pPr>
                  <a:endParaRPr lang="en-US" sz="1465" b="1">
                    <a:solidFill>
                      <a:srgbClr val="FFFFFF"/>
                    </a:solidFill>
                    <a:latin typeface="Helvetica" panose="020B0604020202020204" pitchFamily="34" charset="0"/>
                    <a:ea typeface="Lato" charset="0"/>
                    <a:cs typeface="Helvetica" panose="020B0604020202020204" pitchFamily="34" charset="0"/>
                    <a:sym typeface="Gill Sans" charset="0"/>
                  </a:endParaRPr>
                </a:p>
              </p:txBody>
            </p:sp>
            <p:sp>
              <p:nvSpPr>
                <p:cNvPr id="64" name="Rectangle 63">
                  <a:extLst>
                    <a:ext uri="{FF2B5EF4-FFF2-40B4-BE49-F238E27FC236}">
                      <a16:creationId xmlns:a16="http://schemas.microsoft.com/office/drawing/2014/main" id="{2C4DBC4D-EBD8-4404-90C1-77967EEAD6AF}"/>
                    </a:ext>
                  </a:extLst>
                </p:cNvPr>
                <p:cNvSpPr/>
                <p:nvPr/>
              </p:nvSpPr>
              <p:spPr bwMode="auto">
                <a:xfrm>
                  <a:off x="48" y="-33"/>
                  <a:ext cx="46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1219200" fontAlgn="base">
                    <a:spcBef>
                      <a:spcPct val="0"/>
                    </a:spcBef>
                    <a:spcAft>
                      <a:spcPct val="0"/>
                    </a:spcAft>
                    <a:defRPr/>
                  </a:pPr>
                  <a:r>
                    <a:rPr lang="en-US" sz="1465" b="1" dirty="0">
                      <a:solidFill>
                        <a:srgbClr val="FFFFFF"/>
                      </a:solidFill>
                      <a:latin typeface="Helvetica" panose="020B0604020202020204" pitchFamily="34" charset="0"/>
                      <a:ea typeface="Lato" charset="0"/>
                      <a:cs typeface="Helvetica" panose="020B0604020202020204" pitchFamily="34" charset="0"/>
                      <a:sym typeface="Bebas Neue" charset="0"/>
                    </a:rPr>
                    <a:t>2</a:t>
                  </a:r>
                </a:p>
              </p:txBody>
            </p:sp>
          </p:grpSp>
          <p:grpSp>
            <p:nvGrpSpPr>
              <p:cNvPr id="52" name="Group 51">
                <a:extLst>
                  <a:ext uri="{FF2B5EF4-FFF2-40B4-BE49-F238E27FC236}">
                    <a16:creationId xmlns:a16="http://schemas.microsoft.com/office/drawing/2014/main" id="{80AFD91E-A370-4998-B597-D02D8DBA6ABB}"/>
                  </a:ext>
                </a:extLst>
              </p:cNvPr>
              <p:cNvGrpSpPr/>
              <p:nvPr/>
            </p:nvGrpSpPr>
            <p:grpSpPr bwMode="auto">
              <a:xfrm>
                <a:off x="1093693" y="4842838"/>
                <a:ext cx="450851" cy="446881"/>
                <a:chOff x="0" y="0"/>
                <a:chExt cx="568" cy="563"/>
              </a:xfrm>
            </p:grpSpPr>
            <p:sp>
              <p:nvSpPr>
                <p:cNvPr id="59" name="Oval 58">
                  <a:extLst>
                    <a:ext uri="{FF2B5EF4-FFF2-40B4-BE49-F238E27FC236}">
                      <a16:creationId xmlns:a16="http://schemas.microsoft.com/office/drawing/2014/main" id="{B666FA08-3494-4DD5-BD9D-3ACC8505DD40}"/>
                    </a:ext>
                  </a:extLst>
                </p:cNvPr>
                <p:cNvSpPr/>
                <p:nvPr/>
              </p:nvSpPr>
              <p:spPr bwMode="auto">
                <a:xfrm>
                  <a:off x="0" y="0"/>
                  <a:ext cx="568" cy="563"/>
                </a:xfrm>
                <a:prstGeom prst="ellipse">
                  <a:avLst/>
                </a:prstGeom>
                <a:solidFill>
                  <a:srgbClr val="00B0F0"/>
                </a:solidFill>
                <a:ln w="25400" cap="flat">
                  <a:noFill/>
                  <a:miter lim="800000"/>
                  <a:headEnd type="none" w="med" len="med"/>
                  <a:tailEnd type="none" w="med" len="med"/>
                </a:ln>
              </p:spPr>
              <p:txBody>
                <a:bodyPr lIns="0" tIns="0" rIns="0" bIns="0"/>
                <a:lstStyle/>
                <a:p>
                  <a:pPr algn="ctr" defTabSz="1219200" fontAlgn="base">
                    <a:spcBef>
                      <a:spcPct val="0"/>
                    </a:spcBef>
                    <a:spcAft>
                      <a:spcPct val="0"/>
                    </a:spcAft>
                    <a:defRPr/>
                  </a:pPr>
                  <a:endParaRPr lang="en-US" sz="1465" b="1">
                    <a:solidFill>
                      <a:srgbClr val="FFFFFF"/>
                    </a:solidFill>
                    <a:latin typeface="Helvetica" panose="020B0604020202020204" pitchFamily="34" charset="0"/>
                    <a:ea typeface="Lato" charset="0"/>
                    <a:cs typeface="Helvetica" panose="020B0604020202020204" pitchFamily="34" charset="0"/>
                    <a:sym typeface="Gill Sans" charset="0"/>
                  </a:endParaRPr>
                </a:p>
              </p:txBody>
            </p:sp>
            <p:sp>
              <p:nvSpPr>
                <p:cNvPr id="60" name="Rectangle 59">
                  <a:extLst>
                    <a:ext uri="{FF2B5EF4-FFF2-40B4-BE49-F238E27FC236}">
                      <a16:creationId xmlns:a16="http://schemas.microsoft.com/office/drawing/2014/main" id="{FB9BA55B-0CDE-4B56-B1A8-3151CAFE8E36}"/>
                    </a:ext>
                  </a:extLst>
                </p:cNvPr>
                <p:cNvSpPr/>
                <p:nvPr/>
              </p:nvSpPr>
              <p:spPr bwMode="auto">
                <a:xfrm>
                  <a:off x="48" y="16"/>
                  <a:ext cx="464" cy="544"/>
                </a:xfrm>
                <a:prstGeom prst="rect">
                  <a:avLst/>
                </a:prstGeom>
                <a:noFill/>
                <a:ln w="12700" cap="flat">
                  <a:no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1219200" fontAlgn="base">
                    <a:spcBef>
                      <a:spcPct val="0"/>
                    </a:spcBef>
                    <a:spcAft>
                      <a:spcPct val="0"/>
                    </a:spcAft>
                    <a:defRPr/>
                  </a:pPr>
                  <a:r>
                    <a:rPr lang="en-US" sz="1465" b="1" dirty="0">
                      <a:solidFill>
                        <a:srgbClr val="FFFFFF"/>
                      </a:solidFill>
                      <a:latin typeface="Helvetica" panose="020B0604020202020204" pitchFamily="34" charset="0"/>
                      <a:ea typeface="Lato" charset="0"/>
                      <a:cs typeface="Helvetica" panose="020B0604020202020204" pitchFamily="34" charset="0"/>
                      <a:sym typeface="Bebas Neue" charset="0"/>
                    </a:rPr>
                    <a:t>1</a:t>
                  </a:r>
                </a:p>
              </p:txBody>
            </p:sp>
          </p:grpSp>
          <p:sp>
            <p:nvSpPr>
              <p:cNvPr id="53" name="Rectangle 20">
                <a:extLst>
                  <a:ext uri="{FF2B5EF4-FFF2-40B4-BE49-F238E27FC236}">
                    <a16:creationId xmlns:a16="http://schemas.microsoft.com/office/drawing/2014/main" id="{23049C45-6F82-434E-874E-13671AB7C2F7}"/>
                  </a:ext>
                </a:extLst>
              </p:cNvPr>
              <p:cNvSpPr/>
              <p:nvPr/>
            </p:nvSpPr>
            <p:spPr bwMode="auto">
              <a:xfrm>
                <a:off x="2105955" y="4855538"/>
                <a:ext cx="2905284"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defTabSz="1219200" fontAlgn="base">
                  <a:lnSpc>
                    <a:spcPts val="1600"/>
                  </a:lnSpc>
                  <a:spcBef>
                    <a:spcPct val="0"/>
                  </a:spcBef>
                  <a:spcAft>
                    <a:spcPct val="0"/>
                  </a:spcAft>
                  <a:defRPr/>
                </a:pP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Tổng</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Quan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Ngành</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Hàng</a:t>
                </a:r>
                <a:endPar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endParaRPr>
              </a:p>
            </p:txBody>
          </p:sp>
          <p:sp>
            <p:nvSpPr>
              <p:cNvPr id="54" name="Rectangle 22">
                <a:extLst>
                  <a:ext uri="{FF2B5EF4-FFF2-40B4-BE49-F238E27FC236}">
                    <a16:creationId xmlns:a16="http://schemas.microsoft.com/office/drawing/2014/main" id="{69A76F77-1EFF-445D-B598-14E809B8B31A}"/>
                  </a:ext>
                </a:extLst>
              </p:cNvPr>
              <p:cNvSpPr/>
              <p:nvPr/>
            </p:nvSpPr>
            <p:spPr bwMode="auto">
              <a:xfrm>
                <a:off x="2105955" y="5609625"/>
                <a:ext cx="2905284"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defTabSz="1219200" fontAlgn="base">
                  <a:lnSpc>
                    <a:spcPts val="1600"/>
                  </a:lnSpc>
                  <a:spcBef>
                    <a:spcPct val="0"/>
                  </a:spcBef>
                  <a:spcAft>
                    <a:spcPct val="0"/>
                  </a:spcAft>
                  <a:defRPr/>
                </a:pP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Thuộc</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Tính</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Thảo</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Luận</a:t>
                </a:r>
                <a:endPar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endParaRPr>
              </a:p>
            </p:txBody>
          </p:sp>
        </p:grpSp>
        <p:sp>
          <p:nvSpPr>
            <p:cNvPr id="40" name="Oval 39">
              <a:extLst>
                <a:ext uri="{FF2B5EF4-FFF2-40B4-BE49-F238E27FC236}">
                  <a16:creationId xmlns:a16="http://schemas.microsoft.com/office/drawing/2014/main" id="{1F991AD6-CB54-4834-B2FB-ADC387C800D7}"/>
                </a:ext>
              </a:extLst>
            </p:cNvPr>
            <p:cNvSpPr/>
            <p:nvPr/>
          </p:nvSpPr>
          <p:spPr bwMode="auto">
            <a:xfrm>
              <a:off x="1195714" y="5239183"/>
              <a:ext cx="450851" cy="447675"/>
            </a:xfrm>
            <a:prstGeom prst="ellipse">
              <a:avLst/>
            </a:prstGeom>
            <a:solidFill>
              <a:srgbClr val="00B0F0"/>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lgn="ctr" defTabSz="1219200" fontAlgn="base">
                <a:spcBef>
                  <a:spcPct val="0"/>
                </a:spcBef>
                <a:spcAft>
                  <a:spcPct val="0"/>
                </a:spcAft>
                <a:defRPr/>
              </a:pPr>
              <a:endParaRPr lang="en-US" sz="1465" b="1" dirty="0">
                <a:solidFill>
                  <a:srgbClr val="FFFFFF"/>
                </a:solidFill>
                <a:latin typeface="Helvetica" panose="020B0604020202020204" pitchFamily="34" charset="0"/>
                <a:ea typeface="Lato" charset="0"/>
                <a:cs typeface="Helvetica" panose="020B0604020202020204" pitchFamily="34" charset="0"/>
                <a:sym typeface="Gill Sans" charset="0"/>
              </a:endParaRPr>
            </a:p>
          </p:txBody>
        </p:sp>
        <p:sp>
          <p:nvSpPr>
            <p:cNvPr id="41" name="Rectangle 22">
              <a:extLst>
                <a:ext uri="{FF2B5EF4-FFF2-40B4-BE49-F238E27FC236}">
                  <a16:creationId xmlns:a16="http://schemas.microsoft.com/office/drawing/2014/main" id="{8061F92F-A27F-47CC-BCE8-2F2F12D296EE}"/>
                </a:ext>
              </a:extLst>
            </p:cNvPr>
            <p:cNvSpPr/>
            <p:nvPr/>
          </p:nvSpPr>
          <p:spPr bwMode="auto">
            <a:xfrm>
              <a:off x="2178570" y="5253137"/>
              <a:ext cx="2905284"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defTabSz="1219200" fontAlgn="base">
                <a:lnSpc>
                  <a:spcPts val="1600"/>
                </a:lnSpc>
                <a:spcBef>
                  <a:spcPct val="0"/>
                </a:spcBef>
                <a:spcAft>
                  <a:spcPct val="0"/>
                </a:spcAft>
                <a:defRPr/>
              </a:pP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Thông</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Tin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Nhân</a:t>
              </a:r>
              <a:r>
                <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 </a:t>
              </a:r>
              <a:r>
                <a:rPr lang="en-US" sz="1335" dirty="0" err="1">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rPr>
                <a:t>Khẩu</a:t>
              </a:r>
              <a:endParaRPr lang="en-US" sz="1335" dirty="0">
                <a:solidFill>
                  <a:srgbClr val="FFFFFF"/>
                </a:solidFill>
                <a:latin typeface="Helvetica" panose="020B0604020202020204" pitchFamily="34" charset="0"/>
                <a:ea typeface="MS PGothic" panose="020B0600070205080204" charset="-128"/>
                <a:cs typeface="Helvetica" panose="020B0604020202020204" pitchFamily="34" charset="0"/>
                <a:sym typeface="Lato Regular" charset="0"/>
              </a:endParaRPr>
            </a:p>
          </p:txBody>
        </p:sp>
        <p:sp>
          <p:nvSpPr>
            <p:cNvPr id="44" name="Rectangle 43">
              <a:extLst>
                <a:ext uri="{FF2B5EF4-FFF2-40B4-BE49-F238E27FC236}">
                  <a16:creationId xmlns:a16="http://schemas.microsoft.com/office/drawing/2014/main" id="{AE3F89E9-CFDF-4D9F-8456-2DDCEF2F049A}"/>
                </a:ext>
              </a:extLst>
            </p:cNvPr>
            <p:cNvSpPr/>
            <p:nvPr/>
          </p:nvSpPr>
          <p:spPr bwMode="auto">
            <a:xfrm>
              <a:off x="1265002" y="5266177"/>
              <a:ext cx="322100" cy="37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1219200" fontAlgn="base">
                <a:spcBef>
                  <a:spcPct val="0"/>
                </a:spcBef>
                <a:spcAft>
                  <a:spcPct val="0"/>
                </a:spcAft>
                <a:defRPr/>
              </a:pPr>
              <a:r>
                <a:rPr lang="en-US" sz="1465" b="1" dirty="0">
                  <a:solidFill>
                    <a:srgbClr val="FFFFFF"/>
                  </a:solidFill>
                  <a:latin typeface="Helvetica" panose="020B0604020202020204" pitchFamily="34" charset="0"/>
                  <a:ea typeface="Lato" charset="0"/>
                  <a:cs typeface="Helvetica" panose="020B0604020202020204" pitchFamily="34" charset="0"/>
                  <a:sym typeface="Bebas Neue" charset="0"/>
                </a:rPr>
                <a:t>3</a:t>
              </a:r>
            </a:p>
          </p:txBody>
        </p:sp>
      </p:grpSp>
    </p:spTree>
    <p:extLst>
      <p:ext uri="{BB962C8B-B14F-4D97-AF65-F5344CB8AC3E}">
        <p14:creationId xmlns:p14="http://schemas.microsoft.com/office/powerpoint/2010/main" val="293622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BDC481E3-3472-4895-94CB-9E9F8CF4E9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1" name="Rectangle 2">
            <a:extLst>
              <a:ext uri="{FF2B5EF4-FFF2-40B4-BE49-F238E27FC236}">
                <a16:creationId xmlns:a16="http://schemas.microsoft.com/office/drawing/2014/main" id="{EC278BC3-E677-4E52-A0CC-26C7249CD535}"/>
              </a:ext>
            </a:extLst>
          </p:cNvPr>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algn="ctr" defTabSz="1219170" fontAlgn="base">
              <a:spcBef>
                <a:spcPct val="0"/>
              </a:spcBef>
              <a:spcAft>
                <a:spcPct val="0"/>
              </a:spcAft>
            </a:pPr>
            <a:endParaRPr lang="en-US" sz="2800">
              <a:solidFill>
                <a:srgbClr val="000000"/>
              </a:solidFill>
              <a:latin typeface="Gill Sans" charset="0"/>
              <a:sym typeface="Gill Sans" charset="0"/>
            </a:endParaRPr>
          </a:p>
        </p:txBody>
      </p:sp>
      <p:sp>
        <p:nvSpPr>
          <p:cNvPr id="12" name="TextBox 11">
            <a:extLst>
              <a:ext uri="{FF2B5EF4-FFF2-40B4-BE49-F238E27FC236}">
                <a16:creationId xmlns:a16="http://schemas.microsoft.com/office/drawing/2014/main" id="{D3CD8A09-BF62-4A91-8113-75FC5BE21E6D}"/>
              </a:ext>
            </a:extLst>
          </p:cNvPr>
          <p:cNvSpPr txBox="1"/>
          <p:nvPr/>
        </p:nvSpPr>
        <p:spPr>
          <a:xfrm>
            <a:off x="1075762" y="2997181"/>
            <a:ext cx="10040471" cy="1118319"/>
          </a:xfrm>
          <a:prstGeom prst="rect">
            <a:avLst/>
          </a:prstGeom>
          <a:noFill/>
        </p:spPr>
        <p:txBody>
          <a:bodyPr wrap="square" rtlCol="0">
            <a:spAutoFit/>
          </a:bodyPr>
          <a:lstStyle/>
          <a:p>
            <a:pPr algn="ctr" defTabSz="1219170" fontAlgn="base">
              <a:spcBef>
                <a:spcPct val="0"/>
              </a:spcBef>
              <a:spcAft>
                <a:spcPct val="0"/>
              </a:spcAft>
            </a:pPr>
            <a:r>
              <a:rPr lang="en-US" sz="6667" dirty="0" err="1">
                <a:solidFill>
                  <a:srgbClr val="6EB9FF"/>
                </a:solidFill>
                <a:latin typeface="Helvetica" panose="020B0604020202020204" pitchFamily="34" charset="0"/>
                <a:cs typeface="Helvetica" panose="020B0604020202020204" pitchFamily="34" charset="0"/>
                <a:sym typeface="Gill Sans" charset="0"/>
              </a:rPr>
              <a:t>Tổng</a:t>
            </a:r>
            <a:r>
              <a:rPr lang="en-US" sz="6667" dirty="0">
                <a:solidFill>
                  <a:srgbClr val="6EB9FF"/>
                </a:solidFill>
                <a:latin typeface="Helvetica" panose="020B0604020202020204" pitchFamily="34" charset="0"/>
                <a:cs typeface="Helvetica" panose="020B0604020202020204" pitchFamily="34" charset="0"/>
                <a:sym typeface="Gill Sans" charset="0"/>
              </a:rPr>
              <a:t> Quan </a:t>
            </a:r>
            <a:r>
              <a:rPr lang="en-US" sz="6667" dirty="0" err="1">
                <a:solidFill>
                  <a:schemeClr val="bg1"/>
                </a:solidFill>
                <a:latin typeface="Helvetica" panose="020B0604020202020204" pitchFamily="34" charset="0"/>
                <a:cs typeface="Helvetica" panose="020B0604020202020204" pitchFamily="34" charset="0"/>
                <a:sym typeface="Gill Sans" charset="0"/>
              </a:rPr>
              <a:t>Ngành</a:t>
            </a:r>
            <a:r>
              <a:rPr lang="en-US" sz="6667" dirty="0">
                <a:solidFill>
                  <a:schemeClr val="bg1"/>
                </a:solidFill>
                <a:latin typeface="Helvetica" panose="020B0604020202020204" pitchFamily="34" charset="0"/>
                <a:cs typeface="Helvetica" panose="020B0604020202020204" pitchFamily="34" charset="0"/>
                <a:sym typeface="Gill Sans" charset="0"/>
              </a:rPr>
              <a:t> </a:t>
            </a:r>
            <a:r>
              <a:rPr lang="en-US" sz="6667" dirty="0" err="1">
                <a:solidFill>
                  <a:schemeClr val="bg1"/>
                </a:solidFill>
                <a:latin typeface="Helvetica" panose="020B0604020202020204" pitchFamily="34" charset="0"/>
                <a:cs typeface="Helvetica" panose="020B0604020202020204" pitchFamily="34" charset="0"/>
                <a:sym typeface="Gill Sans" charset="0"/>
              </a:rPr>
              <a:t>Hàng</a:t>
            </a:r>
            <a:endParaRPr lang="en-US" sz="6667" dirty="0">
              <a:solidFill>
                <a:schemeClr val="bg1"/>
              </a:solidFill>
              <a:latin typeface="Helvetica" panose="020B0604020202020204" pitchFamily="34" charset="0"/>
              <a:cs typeface="Helvetica" panose="020B0604020202020204" pitchFamily="34" charset="0"/>
              <a:sym typeface="Gill Sans" charset="0"/>
            </a:endParaRPr>
          </a:p>
        </p:txBody>
      </p:sp>
      <p:sp>
        <p:nvSpPr>
          <p:cNvPr id="13" name="Rectangle 12">
            <a:extLst>
              <a:ext uri="{FF2B5EF4-FFF2-40B4-BE49-F238E27FC236}">
                <a16:creationId xmlns:a16="http://schemas.microsoft.com/office/drawing/2014/main" id="{10CAE886-69FD-4FBF-B779-81A9319C8AFB}"/>
              </a:ext>
            </a:extLst>
          </p:cNvPr>
          <p:cNvSpPr>
            <a:spLocks/>
          </p:cNvSpPr>
          <p:nvPr/>
        </p:nvSpPr>
        <p:spPr bwMode="auto">
          <a:xfrm>
            <a:off x="3333000" y="4297824"/>
            <a:ext cx="5525995" cy="6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defTabSz="1219170">
              <a:lnSpc>
                <a:spcPts val="1600"/>
              </a:lnSpc>
            </a:pPr>
            <a:r>
              <a:rPr lang="en-US" sz="2400" dirty="0">
                <a:solidFill>
                  <a:srgbClr val="FFFFFF"/>
                </a:solidFill>
                <a:latin typeface="Helvetica" panose="020B0604020202020204" pitchFamily="34" charset="0"/>
                <a:ea typeface="ＭＳ Ｐゴシック" charset="0"/>
                <a:cs typeface="Helvetica" panose="020B0604020202020204" pitchFamily="34" charset="0"/>
                <a:sym typeface="Lato Regular" charset="0"/>
              </a:rPr>
              <a:t>01/03 – 31/07/2019</a:t>
            </a:r>
          </a:p>
        </p:txBody>
      </p:sp>
      <p:sp>
        <p:nvSpPr>
          <p:cNvPr id="14" name="Line 5">
            <a:extLst>
              <a:ext uri="{FF2B5EF4-FFF2-40B4-BE49-F238E27FC236}">
                <a16:creationId xmlns:a16="http://schemas.microsoft.com/office/drawing/2014/main" id="{2F0C1420-0CA9-415F-8C7C-CF79694356A3}"/>
              </a:ext>
            </a:extLst>
          </p:cNvPr>
          <p:cNvSpPr>
            <a:spLocks noChangeShapeType="1"/>
          </p:cNvSpPr>
          <p:nvPr/>
        </p:nvSpPr>
        <p:spPr bwMode="auto">
          <a:xfrm flipV="1">
            <a:off x="2639616" y="410107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latin typeface="Gill Sans" charset="0"/>
              <a:sym typeface="Gill Sans" charset="0"/>
            </a:endParaRPr>
          </a:p>
        </p:txBody>
      </p:sp>
    </p:spTree>
    <p:extLst>
      <p:ext uri="{BB962C8B-B14F-4D97-AF65-F5344CB8AC3E}">
        <p14:creationId xmlns:p14="http://schemas.microsoft.com/office/powerpoint/2010/main" val="1052844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3"/>
          <p:cNvSpPr>
            <a:spLocks noChangeShapeType="1"/>
          </p:cNvSpPr>
          <p:nvPr/>
        </p:nvSpPr>
        <p:spPr bwMode="auto">
          <a:xfrm>
            <a:off x="1319610" y="737129"/>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1"/>
          </p:nvPr>
        </p:nvSpPr>
        <p:spPr/>
        <p:txBody>
          <a:bodyPr/>
          <a:lstStyle/>
          <a:p>
            <a:fld id="{C3929991-3F91-D343-BFF2-32848ABE790B}" type="slidenum">
              <a:rPr lang="en-US" smtClean="0"/>
              <a:t>4</a:t>
            </a:fld>
            <a:endParaRPr lang="en-US"/>
          </a:p>
        </p:txBody>
      </p:sp>
      <p:grpSp>
        <p:nvGrpSpPr>
          <p:cNvPr id="12" name="Group 11"/>
          <p:cNvGrpSpPr/>
          <p:nvPr/>
        </p:nvGrpSpPr>
        <p:grpSpPr>
          <a:xfrm>
            <a:off x="0" y="90798"/>
            <a:ext cx="12192000" cy="646331"/>
            <a:chOff x="0" y="154596"/>
            <a:chExt cx="12192000" cy="646331"/>
          </a:xfrm>
        </p:grpSpPr>
        <p:sp>
          <p:nvSpPr>
            <p:cNvPr id="13" name="TextBox 12"/>
            <p:cNvSpPr txBox="1"/>
            <p:nvPr/>
          </p:nvSpPr>
          <p:spPr>
            <a:xfrm>
              <a:off x="0" y="154596"/>
              <a:ext cx="12192000" cy="646331"/>
            </a:xfrm>
            <a:prstGeom prst="rect">
              <a:avLst/>
            </a:prstGeom>
            <a:noFill/>
            <a:ln>
              <a:noFill/>
            </a:ln>
          </p:spPr>
          <p:txBody>
            <a:bodyPr wrap="square" rtlCol="0">
              <a:spAutoFit/>
            </a:bodyPr>
            <a:lstStyle/>
            <a:p>
              <a:pPr algn="ctr"/>
              <a:r>
                <a:rPr lang="en-US" sz="3600" dirty="0" err="1">
                  <a:solidFill>
                    <a:srgbClr val="A40000"/>
                  </a:solidFill>
                  <a:latin typeface="Helvetica" panose="020B0604020202020204" pitchFamily="34" charset="0"/>
                  <a:cs typeface="Helvetica" panose="020B0604020202020204" pitchFamily="34" charset="0"/>
                </a:rPr>
                <a:t>Tổng</a:t>
              </a:r>
              <a:r>
                <a:rPr lang="en-US" sz="3600" dirty="0">
                  <a:solidFill>
                    <a:srgbClr val="A40000"/>
                  </a:solidFill>
                  <a:latin typeface="Helvetica" panose="020B0604020202020204" pitchFamily="34" charset="0"/>
                  <a:cs typeface="Helvetica" panose="020B0604020202020204" pitchFamily="34" charset="0"/>
                </a:rPr>
                <a:t> Quan </a:t>
              </a:r>
              <a:r>
                <a:rPr lang="en-US" sz="3600" dirty="0" err="1">
                  <a:solidFill>
                    <a:srgbClr val="0070C0"/>
                  </a:solidFill>
                  <a:latin typeface="Helvetica" panose="020B0604020202020204" pitchFamily="34" charset="0"/>
                  <a:cs typeface="Helvetica" panose="020B0604020202020204" pitchFamily="34" charset="0"/>
                </a:rPr>
                <a:t>Thảo</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Luận</a:t>
              </a:r>
              <a:endParaRPr lang="en-US" sz="3600" dirty="0">
                <a:solidFill>
                  <a:srgbClr val="0070C0"/>
                </a:solidFill>
                <a:latin typeface="Helvetica" panose="020B0604020202020204" pitchFamily="34" charset="0"/>
                <a:cs typeface="Helvetica" panose="020B0604020202020204" pitchFamily="34" charset="0"/>
              </a:endParaRPr>
            </a:p>
          </p:txBody>
        </p:sp>
        <p:sp>
          <p:nvSpPr>
            <p:cNvPr id="14" name="Line 13"/>
            <p:cNvSpPr>
              <a:spLocks noChangeShapeType="1"/>
            </p:cNvSpPr>
            <p:nvPr/>
          </p:nvSpPr>
          <p:spPr bwMode="auto">
            <a:xfrm>
              <a:off x="1319610" y="800927"/>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pSp>
      <p:graphicFrame>
        <p:nvGraphicFramePr>
          <p:cNvPr id="5" name="Chart 4">
            <a:extLst>
              <a:ext uri="{FF2B5EF4-FFF2-40B4-BE49-F238E27FC236}">
                <a16:creationId xmlns:a16="http://schemas.microsoft.com/office/drawing/2014/main" id="{8BF233BD-8889-4EA8-BA61-1188B32575C4}"/>
              </a:ext>
            </a:extLst>
          </p:cNvPr>
          <p:cNvGraphicFramePr/>
          <p:nvPr>
            <p:extLst>
              <p:ext uri="{D42A27DB-BD31-4B8C-83A1-F6EECF244321}">
                <p14:modId xmlns:p14="http://schemas.microsoft.com/office/powerpoint/2010/main" val="487751499"/>
              </p:ext>
            </p:extLst>
          </p:nvPr>
        </p:nvGraphicFramePr>
        <p:xfrm>
          <a:off x="4622800" y="858534"/>
          <a:ext cx="7239001" cy="28797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a:extLst>
              <a:ext uri="{FF2B5EF4-FFF2-40B4-BE49-F238E27FC236}">
                <a16:creationId xmlns:a16="http://schemas.microsoft.com/office/drawing/2014/main" id="{E11EE1C5-74FF-4E21-BC2E-29405AF7AB59}"/>
              </a:ext>
            </a:extLst>
          </p:cNvPr>
          <p:cNvGraphicFramePr/>
          <p:nvPr>
            <p:extLst>
              <p:ext uri="{D42A27DB-BD31-4B8C-83A1-F6EECF244321}">
                <p14:modId xmlns:p14="http://schemas.microsoft.com/office/powerpoint/2010/main" val="3376948653"/>
              </p:ext>
            </p:extLst>
          </p:nvPr>
        </p:nvGraphicFramePr>
        <p:xfrm>
          <a:off x="197372" y="1117355"/>
          <a:ext cx="4152900" cy="28797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12803992"/>
              </p:ext>
            </p:extLst>
          </p:nvPr>
        </p:nvGraphicFramePr>
        <p:xfrm>
          <a:off x="342900" y="4203701"/>
          <a:ext cx="11696699" cy="2852103"/>
        </p:xfrm>
        <a:graphic>
          <a:graphicData uri="http://schemas.openxmlformats.org/drawingml/2006/table">
            <a:tbl>
              <a:tblPr firstRow="1" bandRow="1">
                <a:tableStyleId>{5C22544A-7EE6-4342-B048-85BDC9FD1C3A}</a:tableStyleId>
              </a:tblPr>
              <a:tblGrid>
                <a:gridCol w="5778500">
                  <a:extLst>
                    <a:ext uri="{9D8B030D-6E8A-4147-A177-3AD203B41FA5}">
                      <a16:colId xmlns:a16="http://schemas.microsoft.com/office/drawing/2014/main" val="20000"/>
                    </a:ext>
                  </a:extLst>
                </a:gridCol>
                <a:gridCol w="5918199">
                  <a:extLst>
                    <a:ext uri="{9D8B030D-6E8A-4147-A177-3AD203B41FA5}">
                      <a16:colId xmlns:a16="http://schemas.microsoft.com/office/drawing/2014/main" val="2795319827"/>
                    </a:ext>
                  </a:extLst>
                </a:gridCol>
              </a:tblGrid>
              <a:tr h="235810">
                <a:tc>
                  <a:txBody>
                    <a:bodyPr/>
                    <a:lstStyle/>
                    <a:p>
                      <a:pPr algn="ctr"/>
                      <a:r>
                        <a:rPr lang="en-US" sz="1200" dirty="0">
                          <a:latin typeface="Helvetica" panose="020B0604020202020204" pitchFamily="34" charset="0"/>
                          <a:cs typeface="Helvetica" panose="020B0604020202020204" pitchFamily="34" charset="0"/>
                        </a:rPr>
                        <a:t>Nhận</a:t>
                      </a:r>
                      <a:r>
                        <a:rPr lang="en-US" sz="1200" baseline="0" dirty="0">
                          <a:latin typeface="Helvetica" panose="020B0604020202020204" pitchFamily="34" charset="0"/>
                          <a:cs typeface="Helvetica" panose="020B0604020202020204" pitchFamily="34" charset="0"/>
                        </a:rPr>
                        <a:t> xét</a:t>
                      </a:r>
                      <a:endParaRPr lang="en-US" sz="1200" dirty="0">
                        <a:latin typeface="Helvetica" panose="020B0604020202020204" pitchFamily="34" charset="0"/>
                        <a:cs typeface="Helvetica" panose="020B0604020202020204" pitchFamily="34" charset="0"/>
                      </a:endParaRPr>
                    </a:p>
                  </a:txBody>
                  <a:tcPr>
                    <a:solidFill>
                      <a:srgbClr val="A40000"/>
                    </a:solidFill>
                  </a:tcPr>
                </a:tc>
                <a:tc>
                  <a:txBody>
                    <a:bodyPr/>
                    <a:lstStyle/>
                    <a:p>
                      <a:pPr algn="ctr"/>
                      <a:r>
                        <a:rPr lang="en-US" sz="1200" dirty="0" err="1">
                          <a:latin typeface="Helvetica" panose="020B0604020202020204" pitchFamily="34" charset="0"/>
                          <a:cs typeface="Helvetica" panose="020B0604020202020204" pitchFamily="34" charset="0"/>
                        </a:rPr>
                        <a:t>Ví</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dụ</a:t>
                      </a:r>
                      <a:endParaRPr lang="en-US" sz="1200" dirty="0">
                        <a:latin typeface="Helvetica" panose="020B0604020202020204" pitchFamily="34" charset="0"/>
                        <a:cs typeface="Helvetica" panose="020B0604020202020204" pitchFamily="34" charset="0"/>
                      </a:endParaRPr>
                    </a:p>
                  </a:txBody>
                  <a:tcPr>
                    <a:solidFill>
                      <a:srgbClr val="A40000"/>
                    </a:solidFill>
                  </a:tcPr>
                </a:tc>
                <a:extLst>
                  <a:ext uri="{0D108BD9-81ED-4DB2-BD59-A6C34878D82A}">
                    <a16:rowId xmlns:a16="http://schemas.microsoft.com/office/drawing/2014/main" val="10000"/>
                  </a:ext>
                </a:extLst>
              </a:tr>
              <a:tr h="2019393">
                <a:tc>
                  <a:txBody>
                    <a:bodyPr/>
                    <a:lstStyle/>
                    <a:p>
                      <a:pPr marL="171450" indent="-171450" algn="just">
                        <a:lnSpc>
                          <a:spcPct val="150000"/>
                        </a:lnSpc>
                        <a:buFont typeface="Wingdings" panose="05000000000000000000" pitchFamily="2" charset="2"/>
                        <a:buChar char="§"/>
                      </a:pPr>
                      <a:r>
                        <a:rPr lang="en-US" sz="1000" dirty="0" err="1">
                          <a:latin typeface="Helvetica" panose="020B0604020202020204" pitchFamily="34" charset="0"/>
                          <a:cs typeface="Helvetica" panose="020B0604020202020204" pitchFamily="34" charset="0"/>
                        </a:rPr>
                        <a:t>Tổng</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thảo</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luận</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về</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ngành</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hàng</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máy</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lanh</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điều</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hòa</a:t>
                      </a:r>
                      <a:r>
                        <a:rPr lang="en-US" sz="1000" baseline="0" dirty="0">
                          <a:latin typeface="Helvetica" panose="020B0604020202020204" pitchFamily="34" charset="0"/>
                          <a:cs typeface="Helvetica" panose="020B0604020202020204" pitchFamily="34" charset="0"/>
                        </a:rPr>
                        <a:t>: LG </a:t>
                      </a:r>
                      <a:r>
                        <a:rPr lang="en-US" sz="1000" baseline="0" dirty="0" err="1">
                          <a:latin typeface="Helvetica" panose="020B0604020202020204" pitchFamily="34" charset="0"/>
                          <a:cs typeface="Helvetica" panose="020B0604020202020204" pitchFamily="34" charset="0"/>
                        </a:rPr>
                        <a:t>là</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thương</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hiệu</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được</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nhắc</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đến</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nhiều</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nhất</a:t>
                      </a:r>
                      <a:r>
                        <a:rPr lang="en-US" sz="1000" baseline="0" dirty="0">
                          <a:latin typeface="Helvetica" panose="020B0604020202020204" pitchFamily="34" charset="0"/>
                          <a:cs typeface="Helvetica" panose="020B0604020202020204" pitchFamily="34" charset="0"/>
                        </a:rPr>
                        <a:t>. Daikin </a:t>
                      </a:r>
                      <a:r>
                        <a:rPr lang="en-US" sz="1000" baseline="0" dirty="0" err="1">
                          <a:latin typeface="Helvetica" panose="020B0604020202020204" pitchFamily="34" charset="0"/>
                          <a:cs typeface="Helvetica" panose="020B0604020202020204" pitchFamily="34" charset="0"/>
                        </a:rPr>
                        <a:t>đứng</a:t>
                      </a:r>
                      <a:r>
                        <a:rPr lang="en-US" sz="1000" baseline="0" dirty="0">
                          <a:latin typeface="Helvetica" panose="020B0604020202020204" pitchFamily="34" charset="0"/>
                          <a:cs typeface="Helvetica" panose="020B0604020202020204" pitchFamily="34" charset="0"/>
                        </a:rPr>
                        <a:t> ở </a:t>
                      </a:r>
                      <a:r>
                        <a:rPr lang="en-US" sz="1000" baseline="0" dirty="0" err="1">
                          <a:latin typeface="Helvetica" panose="020B0604020202020204" pitchFamily="34" charset="0"/>
                          <a:cs typeface="Helvetica" panose="020B0604020202020204" pitchFamily="34" charset="0"/>
                        </a:rPr>
                        <a:t>vị</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trí</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thứ</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ba</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sau</a:t>
                      </a:r>
                      <a:r>
                        <a:rPr lang="en-US" sz="1000" baseline="0" dirty="0">
                          <a:latin typeface="Helvetica" panose="020B0604020202020204" pitchFamily="34" charset="0"/>
                          <a:cs typeface="Helvetica" panose="020B0604020202020204" pitchFamily="34" charset="0"/>
                        </a:rPr>
                        <a:t> LG, Panasonic </a:t>
                      </a:r>
                      <a:r>
                        <a:rPr lang="en-US" sz="1000" baseline="0" dirty="0" err="1">
                          <a:latin typeface="Helvetica" panose="020B0604020202020204" pitchFamily="34" charset="0"/>
                          <a:cs typeface="Helvetica" panose="020B0604020202020204" pitchFamily="34" charset="0"/>
                        </a:rPr>
                        <a:t>và</a:t>
                      </a:r>
                      <a:r>
                        <a:rPr lang="en-US" sz="1000" baseline="0" dirty="0">
                          <a:latin typeface="Helvetica" panose="020B0604020202020204" pitchFamily="34" charset="0"/>
                          <a:cs typeface="Helvetica" panose="020B0604020202020204" pitchFamily="34" charset="0"/>
                        </a:rPr>
                        <a:t> tr</a:t>
                      </a:r>
                      <a:r>
                        <a:rPr lang="vi-VN" sz="1000" baseline="0" dirty="0">
                          <a:latin typeface="Helvetica" panose="020B0604020202020204" pitchFamily="34" charset="0"/>
                          <a:cs typeface="Helvetica" panose="020B0604020202020204" pitchFamily="34" charset="0"/>
                        </a:rPr>
                        <a:t>ư</a:t>
                      </a:r>
                      <a:r>
                        <a:rPr lang="en-US" sz="1000" baseline="0" dirty="0" err="1">
                          <a:latin typeface="Helvetica" panose="020B0604020202020204" pitchFamily="34" charset="0"/>
                          <a:cs typeface="Helvetica" panose="020B0604020202020204" pitchFamily="34" charset="0"/>
                        </a:rPr>
                        <a:t>ớc</a:t>
                      </a:r>
                      <a:r>
                        <a:rPr lang="en-US" sz="1000" baseline="0" dirty="0">
                          <a:latin typeface="Helvetica" panose="020B0604020202020204" pitchFamily="34" charset="0"/>
                          <a:cs typeface="Helvetica" panose="020B0604020202020204" pitchFamily="34" charset="0"/>
                        </a:rPr>
                        <a:t> Casper. </a:t>
                      </a:r>
                    </a:p>
                    <a:p>
                      <a:pPr marL="171450" indent="-171450" algn="just">
                        <a:lnSpc>
                          <a:spcPct val="150000"/>
                        </a:lnSpc>
                        <a:buFont typeface="Wingdings" panose="05000000000000000000" pitchFamily="2" charset="2"/>
                        <a:buChar char="§"/>
                      </a:pPr>
                      <a:r>
                        <a:rPr lang="en-US" sz="1000" baseline="0" dirty="0">
                          <a:latin typeface="Helvetica" panose="020B0604020202020204" pitchFamily="34" charset="0"/>
                          <a:cs typeface="Helvetica" panose="020B0604020202020204" pitchFamily="34" charset="0"/>
                        </a:rPr>
                        <a:t>Daikin </a:t>
                      </a:r>
                      <a:r>
                        <a:rPr lang="en-US" sz="1000" baseline="0" dirty="0" err="1">
                          <a:latin typeface="Helvetica" panose="020B0604020202020204" pitchFamily="34" charset="0"/>
                          <a:cs typeface="Helvetica" panose="020B0604020202020204" pitchFamily="34" charset="0"/>
                        </a:rPr>
                        <a:t>và</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các</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th</a:t>
                      </a:r>
                      <a:r>
                        <a:rPr lang="vi-VN" sz="1000" baseline="0" dirty="0">
                          <a:latin typeface="Helvetica" panose="020B0604020202020204" pitchFamily="34" charset="0"/>
                          <a:cs typeface="Helvetica" panose="020B0604020202020204" pitchFamily="34" charset="0"/>
                        </a:rPr>
                        <a:t>ư</a:t>
                      </a:r>
                      <a:r>
                        <a:rPr lang="en-US" sz="1000" baseline="0" dirty="0" err="1">
                          <a:latin typeface="Helvetica" panose="020B0604020202020204" pitchFamily="34" charset="0"/>
                          <a:cs typeface="Helvetica" panose="020B0604020202020204" pitchFamily="34" charset="0"/>
                        </a:rPr>
                        <a:t>ơng</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hiệu</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đối</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thủ</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tạo</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thảo</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luận</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nhiều</a:t>
                      </a:r>
                      <a:r>
                        <a:rPr lang="en-US" sz="1000" baseline="0" dirty="0">
                          <a:latin typeface="Helvetica" panose="020B0604020202020204" pitchFamily="34" charset="0"/>
                          <a:cs typeface="Helvetica" panose="020B0604020202020204" pitchFamily="34" charset="0"/>
                        </a:rPr>
                        <a:t> ở Platform Facebook.</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baseline="0" dirty="0" err="1">
                          <a:latin typeface="Helvetica" panose="020B0604020202020204" pitchFamily="34" charset="0"/>
                          <a:cs typeface="Helvetica" panose="020B0604020202020204" pitchFamily="34" charset="0"/>
                        </a:rPr>
                        <a:t>Thảo</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luận</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ngành</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hàng</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chủ</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yếu</a:t>
                      </a:r>
                      <a:r>
                        <a:rPr lang="en-US" sz="1000" baseline="0" dirty="0">
                          <a:latin typeface="Helvetica" panose="020B0604020202020204" pitchFamily="34" charset="0"/>
                          <a:cs typeface="Helvetica" panose="020B0604020202020204" pitchFamily="34" charset="0"/>
                        </a:rPr>
                        <a:t> ở </a:t>
                      </a:r>
                      <a:r>
                        <a:rPr lang="en-US" sz="1000" baseline="0" dirty="0" err="1">
                          <a:latin typeface="Helvetica" panose="020B0604020202020204" pitchFamily="34" charset="0"/>
                          <a:cs typeface="Helvetica" panose="020B0604020202020204" pitchFamily="34" charset="0"/>
                        </a:rPr>
                        <a:t>các</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nguồn</a:t>
                      </a:r>
                      <a:r>
                        <a:rPr lang="en-US" sz="1000" baseline="0" dirty="0">
                          <a:latin typeface="Helvetica" panose="020B0604020202020204" pitchFamily="34" charset="0"/>
                          <a:cs typeface="Helvetica" panose="020B0604020202020204" pitchFamily="34" charset="0"/>
                        </a:rPr>
                        <a:t> : Facebook (</a:t>
                      </a:r>
                      <a:r>
                        <a:rPr lang="en-US" sz="1000" b="1" baseline="0" dirty="0" err="1">
                          <a:latin typeface="Helvetica" panose="020B0604020202020204" pitchFamily="34" charset="0"/>
                          <a:cs typeface="Helvetica" panose="020B0604020202020204" pitchFamily="34" charset="0"/>
                        </a:rPr>
                        <a:t>Fanpage</a:t>
                      </a:r>
                      <a:r>
                        <a:rPr lang="en-US" sz="1000" b="1" baseline="0" dirty="0">
                          <a:latin typeface="Helvetica" panose="020B0604020202020204" pitchFamily="34" charset="0"/>
                          <a:cs typeface="Helvetica" panose="020B0604020202020204" pitchFamily="34" charset="0"/>
                        </a:rPr>
                        <a:t>)</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Các</a:t>
                      </a:r>
                      <a:r>
                        <a:rPr lang="en-US" sz="1000" baseline="0" dirty="0">
                          <a:latin typeface="Helvetica" panose="020B0604020202020204" pitchFamily="34" charset="0"/>
                          <a:cs typeface="Helvetica" panose="020B0604020202020204" pitchFamily="34" charset="0"/>
                        </a:rPr>
                        <a:t> </a:t>
                      </a:r>
                      <a:r>
                        <a:rPr lang="en-US" sz="1000" b="1" baseline="0" dirty="0">
                          <a:latin typeface="Helvetica" panose="020B0604020202020204" pitchFamily="34" charset="0"/>
                          <a:cs typeface="Helvetica" panose="020B0604020202020204" pitchFamily="34" charset="0"/>
                        </a:rPr>
                        <a:t>Forum</a:t>
                      </a:r>
                      <a:r>
                        <a:rPr lang="en-US" sz="1000" baseline="0" dirty="0">
                          <a:latin typeface="Helvetica" panose="020B0604020202020204" pitchFamily="34" charset="0"/>
                          <a:cs typeface="Helvetica" panose="020B0604020202020204" pitchFamily="34" charset="0"/>
                        </a:rPr>
                        <a:t> (</a:t>
                      </a:r>
                      <a:r>
                        <a:rPr lang="en-US" sz="1000" b="1" baseline="0" dirty="0" err="1">
                          <a:latin typeface="Helvetica" panose="020B0604020202020204" pitchFamily="34" charset="0"/>
                          <a:cs typeface="Helvetica" panose="020B0604020202020204" pitchFamily="34" charset="0"/>
                        </a:rPr>
                        <a:t>Tinh</a:t>
                      </a:r>
                      <a:r>
                        <a:rPr lang="en-US" sz="1000" b="1" baseline="0" dirty="0">
                          <a:latin typeface="Helvetica" panose="020B0604020202020204" pitchFamily="34" charset="0"/>
                          <a:cs typeface="Helvetica" panose="020B0604020202020204" pitchFamily="34" charset="0"/>
                        </a:rPr>
                        <a:t> </a:t>
                      </a:r>
                      <a:r>
                        <a:rPr lang="en-US" sz="1000" b="1" baseline="0" dirty="0" err="1">
                          <a:latin typeface="Helvetica" panose="020B0604020202020204" pitchFamily="34" charset="0"/>
                          <a:cs typeface="Helvetica" panose="020B0604020202020204" pitchFamily="34" charset="0"/>
                        </a:rPr>
                        <a:t>Tế</a:t>
                      </a:r>
                      <a:r>
                        <a:rPr lang="en-US" sz="1000" baseline="0" dirty="0">
                          <a:latin typeface="Helvetica" panose="020B0604020202020204" pitchFamily="34" charset="0"/>
                          <a:cs typeface="Helvetica" panose="020B0604020202020204" pitchFamily="34" charset="0"/>
                        </a:rPr>
                        <a:t>, </a:t>
                      </a:r>
                      <a:r>
                        <a:rPr lang="en-US" sz="1000" b="1" baseline="0" dirty="0" err="1">
                          <a:latin typeface="Helvetica" panose="020B0604020202020204" pitchFamily="34" charset="0"/>
                          <a:cs typeface="Helvetica" panose="020B0604020202020204" pitchFamily="34" charset="0"/>
                        </a:rPr>
                        <a:t>Otofun</a:t>
                      </a:r>
                      <a:r>
                        <a:rPr lang="en-US" sz="1000" b="1" baseline="0" dirty="0">
                          <a:latin typeface="Helvetica" panose="020B0604020202020204" pitchFamily="34" charset="0"/>
                          <a:cs typeface="Helvetica" panose="020B0604020202020204" pitchFamily="34" charset="0"/>
                        </a:rPr>
                        <a:t>,…), </a:t>
                      </a:r>
                      <a:r>
                        <a:rPr lang="en-US" sz="1000" baseline="0" dirty="0">
                          <a:latin typeface="Helvetica" panose="020B0604020202020204" pitchFamily="34" charset="0"/>
                          <a:cs typeface="Helvetica" panose="020B0604020202020204" pitchFamily="34" charset="0"/>
                        </a:rPr>
                        <a:t>Ecommerce (</a:t>
                      </a:r>
                      <a:r>
                        <a:rPr lang="en-US" sz="1000" baseline="0" dirty="0" err="1">
                          <a:latin typeface="Helvetica" panose="020B0604020202020204" pitchFamily="34" charset="0"/>
                          <a:cs typeface="Helvetica" panose="020B0604020202020204" pitchFamily="34" charset="0"/>
                        </a:rPr>
                        <a:t>Điện</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máy</a:t>
                      </a:r>
                      <a:r>
                        <a:rPr lang="en-US" sz="1000" baseline="0" dirty="0">
                          <a:latin typeface="Helvetica" panose="020B0604020202020204" pitchFamily="34" charset="0"/>
                          <a:cs typeface="Helvetica" panose="020B0604020202020204" pitchFamily="34" charset="0"/>
                        </a:rPr>
                        <a:t> </a:t>
                      </a:r>
                      <a:r>
                        <a:rPr lang="en-US" sz="1000" baseline="0" dirty="0" err="1">
                          <a:latin typeface="Helvetica" panose="020B0604020202020204" pitchFamily="34" charset="0"/>
                          <a:cs typeface="Helvetica" panose="020B0604020202020204" pitchFamily="34" charset="0"/>
                        </a:rPr>
                        <a:t>xanh</a:t>
                      </a:r>
                      <a:r>
                        <a:rPr lang="en-US" sz="1000" baseline="0" dirty="0">
                          <a:latin typeface="Helvetica" panose="020B0604020202020204" pitchFamily="34" charset="0"/>
                          <a:cs typeface="Helvetica" panose="020B0604020202020204" pitchFamily="34" charset="0"/>
                        </a:rPr>
                        <a:t>, Lazada)</a:t>
                      </a:r>
                      <a:endParaRPr lang="en-US" sz="1000" b="0" i="0" kern="1200" dirty="0">
                        <a:solidFill>
                          <a:schemeClr val="tx1"/>
                        </a:solidFill>
                        <a:effectLst/>
                        <a:latin typeface="Helvetica" panose="020B0604020202020204" pitchFamily="34" charset="0"/>
                        <a:ea typeface="+mn-ea"/>
                        <a:cs typeface="Helvetica" panose="020B0604020202020204" pitchFamily="34" charset="0"/>
                      </a:endParaRPr>
                    </a:p>
                    <a:p>
                      <a:pPr marL="0" indent="0" algn="just">
                        <a:lnSpc>
                          <a:spcPct val="150000"/>
                        </a:lnSpc>
                        <a:buFont typeface="Wingdings" panose="05000000000000000000" pitchFamily="2" charset="2"/>
                        <a:buNone/>
                      </a:pPr>
                      <a:endParaRPr lang="en-US" sz="1000" baseline="0" dirty="0">
                        <a:latin typeface="Helvetica" panose="020B0604020202020204" pitchFamily="34" charset="0"/>
                        <a:cs typeface="Helvetica" panose="020B0604020202020204" pitchFamily="34" charset="0"/>
                      </a:endParaRPr>
                    </a:p>
                  </a:txBody>
                  <a:tcPr>
                    <a:noFill/>
                  </a:tcPr>
                </a:tc>
                <a:tc>
                  <a:txBody>
                    <a:bodyPr/>
                    <a:lstStyle/>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Điều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hòa</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đúng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là</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cứ</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phải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Daikin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thật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Máy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lạnh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đời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cũ</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dùng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tốn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điện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kinh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khủng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Tháng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&gt;200kw</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Tùy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suy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luận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về</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lĩnh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vực</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nhiệt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lạnh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Panasonic ko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có</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cửa</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ngồi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cùng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mâm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với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Daikin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đâu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7"/>
                        </a:rPr>
                        <a:t>bạn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7"/>
                        </a:rPr>
                        <a:t>.</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8"/>
                        </a:rPr>
                        <a:t>Ngu mới đi mua Daikin j j đó.cty mình vừa cho Điện Máy Xanh gỡ về 1 con đó.9000 phòng dưới 15m éo mát tý nào...bữa nói xếp mua Panasonic thì k nghe giờ cho gỡ về..cứ Pana mà táng or LG hết</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Phòng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mình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25 m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vuông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cao</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3m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sử</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dụng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tran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laphong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tôn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có</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thể</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bắt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loại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máy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điều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hòa</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nào</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hợp</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lý</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nhất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9"/>
                        </a:rPr>
                        <a:t>bạn</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endParaRPr lang="en-US" sz="1000" b="0" i="0" kern="1200" dirty="0">
                        <a:solidFill>
                          <a:schemeClr val="dk1"/>
                        </a:solidFill>
                        <a:effectLst/>
                        <a:latin typeface="Helvetica" panose="020B0604020202020204" pitchFamily="34" charset="0"/>
                        <a:ea typeface="+mn-ea"/>
                        <a:cs typeface="Helvetica" panose="020B0604020202020204" pitchFamily="34" charset="0"/>
                      </a:endParaRPr>
                    </a:p>
                    <a:p>
                      <a:pPr marL="171450" indent="-171450" algn="just">
                        <a:lnSpc>
                          <a:spcPct val="150000"/>
                        </a:lnSpc>
                        <a:buFont typeface="Wingdings" panose="05000000000000000000" pitchFamily="2" charset="2"/>
                        <a:buChar char="§"/>
                      </a:pPr>
                      <a:endParaRPr lang="en-US" sz="1000" b="0" i="0" kern="1200" dirty="0">
                        <a:solidFill>
                          <a:schemeClr val="dk1"/>
                        </a:solidFill>
                        <a:effectLst/>
                        <a:latin typeface="Helvetica" panose="020B0604020202020204" pitchFamily="34" charset="0"/>
                        <a:ea typeface="+mn-ea"/>
                        <a:cs typeface="Helvetica" panose="020B0604020202020204" pitchFamily="34" charset="0"/>
                      </a:endParaRPr>
                    </a:p>
                    <a:p>
                      <a:pPr marL="171450" indent="-171450" algn="just">
                        <a:lnSpc>
                          <a:spcPct val="150000"/>
                        </a:lnSpc>
                        <a:buFont typeface="Wingdings" panose="05000000000000000000" pitchFamily="2" charset="2"/>
                        <a:buChar char="§"/>
                      </a:pPr>
                      <a:endParaRPr lang="en-US" sz="1000" baseline="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5467FE7D-ACE5-4263-9F00-888F845F39C1}"/>
              </a:ext>
            </a:extLst>
          </p:cNvPr>
          <p:cNvPicPr>
            <a:picLocks noChangeAspect="1"/>
          </p:cNvPicPr>
          <p:nvPr/>
        </p:nvPicPr>
        <p:blipFill>
          <a:blip r:embed="rId10"/>
          <a:stretch>
            <a:fillRect/>
          </a:stretch>
        </p:blipFill>
        <p:spPr>
          <a:xfrm>
            <a:off x="5787902" y="3631781"/>
            <a:ext cx="809285" cy="455789"/>
          </a:xfrm>
          <a:prstGeom prst="rect">
            <a:avLst/>
          </a:prstGeom>
        </p:spPr>
      </p:pic>
      <p:pic>
        <p:nvPicPr>
          <p:cNvPr id="9" name="Picture 8">
            <a:extLst>
              <a:ext uri="{FF2B5EF4-FFF2-40B4-BE49-F238E27FC236}">
                <a16:creationId xmlns:a16="http://schemas.microsoft.com/office/drawing/2014/main" id="{B930A4C3-1049-44D5-B624-BD8D8E9DE5CC}"/>
              </a:ext>
            </a:extLst>
          </p:cNvPr>
          <p:cNvPicPr>
            <a:picLocks noChangeAspect="1"/>
          </p:cNvPicPr>
          <p:nvPr/>
        </p:nvPicPr>
        <p:blipFill>
          <a:blip r:embed="rId11"/>
          <a:stretch>
            <a:fillRect/>
          </a:stretch>
        </p:blipFill>
        <p:spPr>
          <a:xfrm>
            <a:off x="7323773" y="3669935"/>
            <a:ext cx="898051" cy="417635"/>
          </a:xfrm>
          <a:prstGeom prst="rect">
            <a:avLst/>
          </a:prstGeom>
        </p:spPr>
      </p:pic>
      <p:pic>
        <p:nvPicPr>
          <p:cNvPr id="17" name="Picture 16">
            <a:extLst>
              <a:ext uri="{FF2B5EF4-FFF2-40B4-BE49-F238E27FC236}">
                <a16:creationId xmlns:a16="http://schemas.microsoft.com/office/drawing/2014/main" id="{87C36491-B833-4C88-81E7-08E01ACA00CA}"/>
              </a:ext>
            </a:extLst>
          </p:cNvPr>
          <p:cNvPicPr>
            <a:picLocks noChangeAspect="1"/>
          </p:cNvPicPr>
          <p:nvPr/>
        </p:nvPicPr>
        <p:blipFill>
          <a:blip r:embed="rId12"/>
          <a:stretch>
            <a:fillRect/>
          </a:stretch>
        </p:blipFill>
        <p:spPr>
          <a:xfrm>
            <a:off x="10494138" y="3738272"/>
            <a:ext cx="747588" cy="279072"/>
          </a:xfrm>
          <a:prstGeom prst="rect">
            <a:avLst/>
          </a:prstGeom>
        </p:spPr>
      </p:pic>
      <p:pic>
        <p:nvPicPr>
          <p:cNvPr id="18" name="Picture 17">
            <a:extLst>
              <a:ext uri="{FF2B5EF4-FFF2-40B4-BE49-F238E27FC236}">
                <a16:creationId xmlns:a16="http://schemas.microsoft.com/office/drawing/2014/main" id="{356F4F0E-292C-4629-AEE5-A8D6F9B1BA7A}"/>
              </a:ext>
            </a:extLst>
          </p:cNvPr>
          <p:cNvPicPr>
            <a:picLocks noChangeAspect="1"/>
          </p:cNvPicPr>
          <p:nvPr/>
        </p:nvPicPr>
        <p:blipFill>
          <a:blip r:embed="rId13"/>
          <a:stretch>
            <a:fillRect/>
          </a:stretch>
        </p:blipFill>
        <p:spPr>
          <a:xfrm>
            <a:off x="9137591" y="3764626"/>
            <a:ext cx="439520" cy="191321"/>
          </a:xfrm>
          <a:prstGeom prst="rect">
            <a:avLst/>
          </a:prstGeom>
        </p:spPr>
      </p:pic>
    </p:spTree>
    <p:extLst>
      <p:ext uri="{BB962C8B-B14F-4D97-AF65-F5344CB8AC3E}">
        <p14:creationId xmlns:p14="http://schemas.microsoft.com/office/powerpoint/2010/main" val="4543990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3"/>
          <p:cNvSpPr>
            <a:spLocks noChangeShapeType="1"/>
          </p:cNvSpPr>
          <p:nvPr/>
        </p:nvSpPr>
        <p:spPr bwMode="auto">
          <a:xfrm>
            <a:off x="1319610" y="737129"/>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1"/>
          </p:nvPr>
        </p:nvSpPr>
        <p:spPr/>
        <p:txBody>
          <a:bodyPr/>
          <a:lstStyle/>
          <a:p>
            <a:fld id="{C3929991-3F91-D343-BFF2-32848ABE790B}" type="slidenum">
              <a:rPr lang="en-US" smtClean="0"/>
              <a:t>5</a:t>
            </a:fld>
            <a:endParaRPr lang="en-US"/>
          </a:p>
        </p:txBody>
      </p:sp>
      <p:grpSp>
        <p:nvGrpSpPr>
          <p:cNvPr id="12" name="Group 11"/>
          <p:cNvGrpSpPr/>
          <p:nvPr/>
        </p:nvGrpSpPr>
        <p:grpSpPr>
          <a:xfrm>
            <a:off x="0" y="90798"/>
            <a:ext cx="12192000" cy="646331"/>
            <a:chOff x="0" y="154596"/>
            <a:chExt cx="12192000" cy="646331"/>
          </a:xfrm>
        </p:grpSpPr>
        <p:sp>
          <p:nvSpPr>
            <p:cNvPr id="13" name="TextBox 12"/>
            <p:cNvSpPr txBox="1"/>
            <p:nvPr/>
          </p:nvSpPr>
          <p:spPr>
            <a:xfrm>
              <a:off x="0" y="154596"/>
              <a:ext cx="12192000" cy="646331"/>
            </a:xfrm>
            <a:prstGeom prst="rect">
              <a:avLst/>
            </a:prstGeom>
            <a:noFill/>
            <a:ln>
              <a:noFill/>
            </a:ln>
          </p:spPr>
          <p:txBody>
            <a:bodyPr wrap="square" rtlCol="0">
              <a:spAutoFit/>
            </a:bodyPr>
            <a:lstStyle/>
            <a:p>
              <a:pPr algn="ctr"/>
              <a:r>
                <a:rPr lang="en-US" sz="3600" dirty="0" err="1">
                  <a:solidFill>
                    <a:srgbClr val="A40000"/>
                  </a:solidFill>
                  <a:latin typeface="Helvetica" panose="020B0604020202020204" pitchFamily="34" charset="0"/>
                  <a:cs typeface="Helvetica" panose="020B0604020202020204" pitchFamily="34" charset="0"/>
                </a:rPr>
                <a:t>Thảo</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A40000"/>
                  </a:solidFill>
                  <a:latin typeface="Helvetica" panose="020B0604020202020204" pitchFamily="34" charset="0"/>
                  <a:cs typeface="Helvetica" panose="020B0604020202020204" pitchFamily="34" charset="0"/>
                </a:rPr>
                <a:t>Luận</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Fanpage</a:t>
              </a:r>
              <a:endParaRPr lang="en-US" sz="3600" dirty="0">
                <a:solidFill>
                  <a:srgbClr val="0070C0"/>
                </a:solidFill>
                <a:latin typeface="Helvetica" panose="020B0604020202020204" pitchFamily="34" charset="0"/>
                <a:cs typeface="Helvetica" panose="020B0604020202020204" pitchFamily="34" charset="0"/>
              </a:endParaRPr>
            </a:p>
          </p:txBody>
        </p:sp>
        <p:sp>
          <p:nvSpPr>
            <p:cNvPr id="14" name="Line 13"/>
            <p:cNvSpPr>
              <a:spLocks noChangeShapeType="1"/>
            </p:cNvSpPr>
            <p:nvPr/>
          </p:nvSpPr>
          <p:spPr bwMode="auto">
            <a:xfrm>
              <a:off x="1319610" y="800927"/>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pSp>
      <p:graphicFrame>
        <p:nvGraphicFramePr>
          <p:cNvPr id="6" name="Chart 5">
            <a:extLst>
              <a:ext uri="{FF2B5EF4-FFF2-40B4-BE49-F238E27FC236}">
                <a16:creationId xmlns:a16="http://schemas.microsoft.com/office/drawing/2014/main" id="{FA35F2AA-B3C0-4AC9-A508-9B586794853B}"/>
              </a:ext>
            </a:extLst>
          </p:cNvPr>
          <p:cNvGraphicFramePr/>
          <p:nvPr>
            <p:extLst>
              <p:ext uri="{D42A27DB-BD31-4B8C-83A1-F6EECF244321}">
                <p14:modId xmlns:p14="http://schemas.microsoft.com/office/powerpoint/2010/main" val="2759323506"/>
              </p:ext>
            </p:extLst>
          </p:nvPr>
        </p:nvGraphicFramePr>
        <p:xfrm>
          <a:off x="1481666" y="459684"/>
          <a:ext cx="9552781" cy="3926051"/>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511FDC7D-7510-4815-8748-C8C2A7FFE003}"/>
              </a:ext>
            </a:extLst>
          </p:cNvPr>
          <p:cNvPicPr>
            <a:picLocks noChangeAspect="1"/>
          </p:cNvPicPr>
          <p:nvPr/>
        </p:nvPicPr>
        <p:blipFill>
          <a:blip r:embed="rId4"/>
          <a:stretch>
            <a:fillRect/>
          </a:stretch>
        </p:blipFill>
        <p:spPr>
          <a:xfrm>
            <a:off x="4950218" y="3369039"/>
            <a:ext cx="898051" cy="474558"/>
          </a:xfrm>
          <a:prstGeom prst="rect">
            <a:avLst/>
          </a:prstGeom>
        </p:spPr>
      </p:pic>
      <p:pic>
        <p:nvPicPr>
          <p:cNvPr id="15" name="Picture 14">
            <a:extLst>
              <a:ext uri="{FF2B5EF4-FFF2-40B4-BE49-F238E27FC236}">
                <a16:creationId xmlns:a16="http://schemas.microsoft.com/office/drawing/2014/main" id="{6FF9F3DA-A8F3-4386-8A36-633EBEE1F7E5}"/>
              </a:ext>
            </a:extLst>
          </p:cNvPr>
          <p:cNvPicPr>
            <a:picLocks noChangeAspect="1"/>
          </p:cNvPicPr>
          <p:nvPr/>
        </p:nvPicPr>
        <p:blipFill>
          <a:blip r:embed="rId5"/>
          <a:stretch>
            <a:fillRect/>
          </a:stretch>
        </p:blipFill>
        <p:spPr>
          <a:xfrm>
            <a:off x="9316821" y="3369039"/>
            <a:ext cx="898051" cy="417635"/>
          </a:xfrm>
          <a:prstGeom prst="rect">
            <a:avLst/>
          </a:prstGeom>
        </p:spPr>
      </p:pic>
      <p:pic>
        <p:nvPicPr>
          <p:cNvPr id="17" name="Picture 16">
            <a:extLst>
              <a:ext uri="{FF2B5EF4-FFF2-40B4-BE49-F238E27FC236}">
                <a16:creationId xmlns:a16="http://schemas.microsoft.com/office/drawing/2014/main" id="{356F4F0E-292C-4629-AEE5-A8D6F9B1BA7A}"/>
              </a:ext>
            </a:extLst>
          </p:cNvPr>
          <p:cNvPicPr>
            <a:picLocks noChangeAspect="1"/>
          </p:cNvPicPr>
          <p:nvPr/>
        </p:nvPicPr>
        <p:blipFill>
          <a:blip r:embed="rId6"/>
          <a:stretch>
            <a:fillRect/>
          </a:stretch>
        </p:blipFill>
        <p:spPr>
          <a:xfrm>
            <a:off x="7362785" y="3482195"/>
            <a:ext cx="439520" cy="191321"/>
          </a:xfrm>
          <a:prstGeom prst="rect">
            <a:avLst/>
          </a:prstGeom>
        </p:spPr>
      </p:pic>
      <p:pic>
        <p:nvPicPr>
          <p:cNvPr id="18" name="Picture 17">
            <a:extLst>
              <a:ext uri="{FF2B5EF4-FFF2-40B4-BE49-F238E27FC236}">
                <a16:creationId xmlns:a16="http://schemas.microsoft.com/office/drawing/2014/main" id="{87C36491-B833-4C88-81E7-08E01ACA00CA}"/>
              </a:ext>
            </a:extLst>
          </p:cNvPr>
          <p:cNvPicPr>
            <a:picLocks noChangeAspect="1"/>
          </p:cNvPicPr>
          <p:nvPr/>
        </p:nvPicPr>
        <p:blipFill>
          <a:blip r:embed="rId7"/>
          <a:stretch>
            <a:fillRect/>
          </a:stretch>
        </p:blipFill>
        <p:spPr>
          <a:xfrm>
            <a:off x="2968731" y="3438319"/>
            <a:ext cx="747588" cy="279072"/>
          </a:xfrm>
          <a:prstGeom prst="rect">
            <a:avLst/>
          </a:prstGeom>
        </p:spPr>
      </p:pic>
      <p:graphicFrame>
        <p:nvGraphicFramePr>
          <p:cNvPr id="19" name="Table 18">
            <a:extLst>
              <a:ext uri="{FF2B5EF4-FFF2-40B4-BE49-F238E27FC236}">
                <a16:creationId xmlns:a16="http://schemas.microsoft.com/office/drawing/2014/main" id="{107ED4C9-7CF4-44E9-8A0B-CD42949DEBE4}"/>
              </a:ext>
            </a:extLst>
          </p:cNvPr>
          <p:cNvGraphicFramePr>
            <a:graphicFrameLocks noGrp="1"/>
          </p:cNvGraphicFramePr>
          <p:nvPr>
            <p:extLst>
              <p:ext uri="{D42A27DB-BD31-4B8C-83A1-F6EECF244321}">
                <p14:modId xmlns:p14="http://schemas.microsoft.com/office/powerpoint/2010/main" val="3089008111"/>
              </p:ext>
            </p:extLst>
          </p:nvPr>
        </p:nvGraphicFramePr>
        <p:xfrm>
          <a:off x="342900" y="4229106"/>
          <a:ext cx="11734800" cy="2277104"/>
        </p:xfrm>
        <a:graphic>
          <a:graphicData uri="http://schemas.openxmlformats.org/drawingml/2006/table">
            <a:tbl>
              <a:tblPr firstRow="1" bandRow="1">
                <a:tableStyleId>{5C22544A-7EE6-4342-B048-85BDC9FD1C3A}</a:tableStyleId>
              </a:tblPr>
              <a:tblGrid>
                <a:gridCol w="11734800">
                  <a:extLst>
                    <a:ext uri="{9D8B030D-6E8A-4147-A177-3AD203B41FA5}">
                      <a16:colId xmlns:a16="http://schemas.microsoft.com/office/drawing/2014/main" val="20000"/>
                    </a:ext>
                  </a:extLst>
                </a:gridCol>
              </a:tblGrid>
              <a:tr h="299269">
                <a:tc>
                  <a:txBody>
                    <a:bodyPr/>
                    <a:lstStyle/>
                    <a:p>
                      <a:pPr algn="ctr"/>
                      <a:r>
                        <a:rPr lang="en-US" sz="1200" dirty="0">
                          <a:latin typeface="Helvetica" panose="020B0604020202020204" pitchFamily="34" charset="0"/>
                          <a:cs typeface="Helvetica" panose="020B0604020202020204" pitchFamily="34" charset="0"/>
                        </a:rPr>
                        <a:t>Nhận</a:t>
                      </a:r>
                      <a:r>
                        <a:rPr lang="en-US" sz="1200" baseline="0" dirty="0">
                          <a:latin typeface="Helvetica" panose="020B0604020202020204" pitchFamily="34" charset="0"/>
                          <a:cs typeface="Helvetica" panose="020B0604020202020204" pitchFamily="34" charset="0"/>
                        </a:rPr>
                        <a:t> xét</a:t>
                      </a:r>
                      <a:endParaRPr lang="en-US" sz="1200" dirty="0">
                        <a:latin typeface="Helvetica" panose="020B0604020202020204" pitchFamily="34" charset="0"/>
                        <a:cs typeface="Helvetica" panose="020B0604020202020204" pitchFamily="34" charset="0"/>
                      </a:endParaRPr>
                    </a:p>
                  </a:txBody>
                  <a:tcPr>
                    <a:solidFill>
                      <a:srgbClr val="A40000"/>
                    </a:solidFill>
                  </a:tcPr>
                </a:tc>
                <a:extLst>
                  <a:ext uri="{0D108BD9-81ED-4DB2-BD59-A6C34878D82A}">
                    <a16:rowId xmlns:a16="http://schemas.microsoft.com/office/drawing/2014/main" val="10000"/>
                  </a:ext>
                </a:extLst>
              </a:tr>
              <a:tr h="1883189">
                <a:tc>
                  <a:txBody>
                    <a:bodyPr/>
                    <a:lstStyle/>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dirty="0" err="1">
                          <a:latin typeface="Helvetica" panose="020B0604020202020204" pitchFamily="34" charset="0"/>
                          <a:cs typeface="Helvetica" panose="020B0604020202020204" pitchFamily="34" charset="0"/>
                        </a:rPr>
                        <a:t>Trong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thời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gian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này</a:t>
                      </a:r>
                      <a:r>
                        <a:rPr lang="en-US" sz="1200" dirty="0">
                          <a:latin typeface="Helvetica" panose="020B0604020202020204" pitchFamily="34" charset="0"/>
                          <a:cs typeface="Helvetica" panose="020B0604020202020204" pitchFamily="34" charset="0"/>
                        </a:rPr>
                        <a:t>, LG </a:t>
                      </a:r>
                      <a:r>
                        <a:rPr lang="en-US" sz="1200" dirty="0" err="1">
                          <a:latin typeface="Helvetica" panose="020B0604020202020204" pitchFamily="34" charset="0"/>
                          <a:cs typeface="Helvetica" panose="020B0604020202020204" pitchFamily="34" charset="0"/>
                        </a:rPr>
                        <a:t>th</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ờng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tạo</a:t>
                      </a:r>
                      <a:r>
                        <a:rPr lang="en-US" sz="1200" dirty="0">
                          <a:latin typeface="Helvetica" panose="020B0604020202020204" pitchFamily="34" charset="0"/>
                          <a:cs typeface="Helvetica" panose="020B0604020202020204" pitchFamily="34" charset="0"/>
                        </a:rPr>
                        <a:t> ra minigame h</a:t>
                      </a:r>
                      <a:r>
                        <a:rPr lang="vi-VN" sz="1200" dirty="0">
                          <a:latin typeface="Helvetica" panose="020B0604020202020204" pitchFamily="34" charset="0"/>
                          <a:cs typeface="Helvetica" panose="020B0604020202020204" pitchFamily="34" charset="0"/>
                        </a:rPr>
                        <a:t>ơ</a:t>
                      </a:r>
                      <a:r>
                        <a:rPr lang="en-US" sz="1200" dirty="0">
                          <a:latin typeface="Helvetica" panose="020B0604020202020204" pitchFamily="34" charset="0"/>
                          <a:cs typeface="Helvetica" panose="020B0604020202020204" pitchFamily="34" charset="0"/>
                        </a:rPr>
                        <a:t>n </a:t>
                      </a:r>
                      <a:r>
                        <a:rPr lang="en-US" sz="1200" dirty="0" err="1">
                          <a:latin typeface="Helvetica" panose="020B0604020202020204" pitchFamily="34" charset="0"/>
                          <a:cs typeface="Helvetica" panose="020B0604020202020204" pitchFamily="34" charset="0"/>
                        </a:rPr>
                        <a:t>các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đối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thủ</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khác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và</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tạo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thảo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luận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cao</a:t>
                      </a:r>
                      <a:r>
                        <a:rPr lang="en-US" sz="1200" dirty="0">
                          <a:latin typeface="Helvetica" panose="020B0604020202020204" pitchFamily="34" charset="0"/>
                          <a:cs typeface="Helvetica" panose="020B0604020202020204" pitchFamily="34" charset="0"/>
                        </a:rPr>
                        <a:t>. L</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ợng</a:t>
                      </a:r>
                      <a:r>
                        <a:rPr lang="en-US" sz="1200" dirty="0">
                          <a:latin typeface="Helvetica" panose="020B0604020202020204" pitchFamily="34" charset="0"/>
                          <a:cs typeface="Helvetica" panose="020B0604020202020204" pitchFamily="34" charset="0"/>
                        </a:rPr>
                        <a:t> ng</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ời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theo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dõi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của</a:t>
                      </a:r>
                      <a:r>
                        <a:rPr lang="en-US" sz="1200" dirty="0">
                          <a:latin typeface="Helvetica" panose="020B0604020202020204" pitchFamily="34" charset="0"/>
                          <a:cs typeface="Helvetica" panose="020B0604020202020204" pitchFamily="34" charset="0"/>
                        </a:rPr>
                        <a:t> Casper </a:t>
                      </a:r>
                      <a:r>
                        <a:rPr lang="en-US" sz="1200" dirty="0" err="1">
                          <a:latin typeface="Helvetica" panose="020B0604020202020204" pitchFamily="34" charset="0"/>
                          <a:cs typeface="Helvetica" panose="020B0604020202020204" pitchFamily="34" charset="0"/>
                        </a:rPr>
                        <a:t>ít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nhất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trong</a:t>
                      </a:r>
                      <a:r>
                        <a:rPr lang="en-US" sz="1200" dirty="0">
                          <a:latin typeface="Helvetica" panose="020B0604020202020204" pitchFamily="34" charset="0"/>
                          <a:cs typeface="Helvetica" panose="020B0604020202020204" pitchFamily="34" charset="0"/>
                        </a:rPr>
                        <a:t> 4 </a:t>
                      </a:r>
                      <a:r>
                        <a:rPr lang="en-US" sz="1200" dirty="0" err="1">
                          <a:latin typeface="Helvetica" panose="020B0604020202020204" pitchFamily="34" charset="0"/>
                          <a:cs typeface="Helvetica" panose="020B0604020202020204" pitchFamily="34" charset="0"/>
                        </a:rPr>
                        <a:t>th</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ơng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hiệu</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nh</a:t>
                      </a:r>
                      <a:r>
                        <a:rPr lang="vi-VN" sz="1200" dirty="0">
                          <a:latin typeface="Helvetica" panose="020B0604020202020204" pitchFamily="34" charset="0"/>
                          <a:cs typeface="Helvetica" panose="020B0604020202020204" pitchFamily="34" charset="0"/>
                        </a:rPr>
                        <a:t>ư</a:t>
                      </a:r>
                      <a:r>
                        <a:rPr lang="en-US" sz="1200" dirty="0">
                          <a:latin typeface="Helvetica" panose="020B0604020202020204" pitchFamily="34" charset="0"/>
                          <a:cs typeface="Helvetica" panose="020B0604020202020204" pitchFamily="34" charset="0"/>
                        </a:rPr>
                        <a:t>ng </a:t>
                      </a:r>
                      <a:r>
                        <a:rPr lang="en-US" sz="1200" dirty="0" err="1">
                          <a:latin typeface="Helvetica" panose="020B0604020202020204" pitchFamily="34" charset="0"/>
                          <a:cs typeface="Helvetica" panose="020B0604020202020204" pitchFamily="34" charset="0"/>
                        </a:rPr>
                        <a:t>vẫn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tạo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thảo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luận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tốt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là</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vì</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ờng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xuyên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đăng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bài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theo</a:t>
                      </a:r>
                      <a:r>
                        <a:rPr lang="en-US" sz="1200" dirty="0">
                          <a:latin typeface="Helvetica" panose="020B0604020202020204" pitchFamily="34" charset="0"/>
                          <a:cs typeface="Helvetica" panose="020B0604020202020204" pitchFamily="34" charset="0"/>
                        </a:rPr>
                        <a:t> h</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ớng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mừng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các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ngày</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lễ</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kỷ</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niệm</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giới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thiệu</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sản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phẩm</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tạo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tò</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mò</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thảo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luận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cho</a:t>
                      </a:r>
                      <a:r>
                        <a:rPr lang="en-US" sz="1200" dirty="0">
                          <a:latin typeface="Helvetica" panose="020B0604020202020204" pitchFamily="34" charset="0"/>
                          <a:cs typeface="Helvetica" panose="020B0604020202020204" pitchFamily="34" charset="0"/>
                        </a:rPr>
                        <a:t> ng</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ời</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dùng</a:t>
                      </a:r>
                      <a:r>
                        <a:rPr lang="en-US" sz="1200" dirty="0">
                          <a:latin typeface="Helvetica" panose="020B0604020202020204" pitchFamily="34" charset="0"/>
                          <a:cs typeface="Helvetica" panose="020B0604020202020204" pitchFamily="34" charset="0"/>
                        </a:rPr>
                        <a:t>. Daikin </a:t>
                      </a:r>
                      <a:r>
                        <a:rPr lang="en-US" sz="1200" dirty="0" err="1">
                          <a:latin typeface="Helvetica" panose="020B0604020202020204" pitchFamily="34" charset="0"/>
                          <a:cs typeface="Helvetica" panose="020B0604020202020204" pitchFamily="34" charset="0"/>
                        </a:rPr>
                        <a:t>và</a:t>
                      </a:r>
                      <a:r>
                        <a:rPr lang="en-US" sz="1200" dirty="0">
                          <a:latin typeface="Helvetica" panose="020B0604020202020204" pitchFamily="34" charset="0"/>
                          <a:cs typeface="Helvetica" panose="020B0604020202020204" pitchFamily="34" charset="0"/>
                        </a:rPr>
                        <a:t> Panasonic </a:t>
                      </a:r>
                      <a:r>
                        <a:rPr lang="en-US" sz="1200" dirty="0" err="1">
                          <a:latin typeface="Helvetica" panose="020B0604020202020204" pitchFamily="34" charset="0"/>
                          <a:cs typeface="Helvetica" panose="020B0604020202020204" pitchFamily="34" charset="0"/>
                        </a:rPr>
                        <a:t>ít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đăng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bài</a:t>
                      </a:r>
                      <a:r>
                        <a:rPr lang="en-US" sz="1200" dirty="0">
                          <a:latin typeface="Helvetica" panose="020B0604020202020204" pitchFamily="34" charset="0"/>
                          <a:cs typeface="Helvetica" panose="020B0604020202020204" pitchFamily="34" charset="0"/>
                        </a:rPr>
                        <a:t> t</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ơng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tác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và</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không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có</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những</a:t>
                      </a:r>
                      <a:r>
                        <a:rPr lang="en-US" sz="1200" dirty="0">
                          <a:latin typeface="Helvetica" panose="020B0604020202020204" pitchFamily="34" charset="0"/>
                          <a:cs typeface="Helvetica" panose="020B0604020202020204" pitchFamily="34" charset="0"/>
                        </a:rPr>
                        <a:t> minigame </a:t>
                      </a:r>
                      <a:r>
                        <a:rPr lang="en-US" sz="1200" dirty="0" err="1">
                          <a:latin typeface="Helvetica" panose="020B0604020202020204" pitchFamily="34" charset="0"/>
                          <a:cs typeface="Helvetica" panose="020B0604020202020204" pitchFamily="34" charset="0"/>
                        </a:rPr>
                        <a:t>nên</a:t>
                      </a:r>
                      <a:r>
                        <a:rPr lang="en-US" sz="1200" dirty="0">
                          <a:latin typeface="Helvetica" panose="020B0604020202020204" pitchFamily="34" charset="0"/>
                          <a:cs typeface="Helvetica" panose="020B0604020202020204" pitchFamily="34" charset="0"/>
                        </a:rPr>
                        <a:t> l</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ợng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thảo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luận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trên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fanpage</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khá</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ít</a:t>
                      </a:r>
                      <a:r>
                        <a:rPr lang="en-US" sz="1200" dirty="0">
                          <a:latin typeface="Helvetica" panose="020B0604020202020204" pitchFamily="34" charset="0"/>
                          <a:cs typeface="Helvetica" panose="020B0604020202020204" pitchFamily="34" charset="0"/>
                        </a:rPr>
                        <a:t>. Daikin </a:t>
                      </a:r>
                      <a:r>
                        <a:rPr lang="en-US" sz="1200" dirty="0" err="1">
                          <a:latin typeface="Helvetica" panose="020B0604020202020204" pitchFamily="34" charset="0"/>
                          <a:cs typeface="Helvetica" panose="020B0604020202020204" pitchFamily="34" charset="0"/>
                        </a:rPr>
                        <a:t>cần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bắt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kịp</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các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xu</a:t>
                      </a:r>
                      <a:r>
                        <a:rPr lang="en-US" sz="1200" dirty="0">
                          <a:latin typeface="Helvetica" panose="020B0604020202020204" pitchFamily="34" charset="0"/>
                          <a:cs typeface="Helvetica" panose="020B0604020202020204" pitchFamily="34" charset="0"/>
                        </a:rPr>
                        <a:t> h</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ớng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và</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tôt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chức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nhiều</a:t>
                      </a:r>
                      <a:r>
                        <a:rPr lang="en-US" sz="1200" dirty="0">
                          <a:latin typeface="Helvetica" panose="020B0604020202020204" pitchFamily="34" charset="0"/>
                          <a:cs typeface="Helvetica" panose="020B0604020202020204" pitchFamily="34" charset="0"/>
                        </a:rPr>
                        <a:t> minigame </a:t>
                      </a:r>
                      <a:r>
                        <a:rPr lang="en-US" sz="1200" dirty="0" err="1">
                          <a:latin typeface="Helvetica" panose="020B0604020202020204" pitchFamily="34" charset="0"/>
                          <a:cs typeface="Helvetica" panose="020B0604020202020204" pitchFamily="34" charset="0"/>
                        </a:rPr>
                        <a:t>để</a:t>
                      </a:r>
                      <a:r>
                        <a:rPr lang="en-US" sz="1200" dirty="0">
                          <a:latin typeface="Helvetica" panose="020B0604020202020204" pitchFamily="34" charset="0"/>
                          <a:cs typeface="Helvetica" panose="020B0604020202020204" pitchFamily="34" charset="0"/>
                        </a:rPr>
                        <a:t> tang t</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ơng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tác</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và</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thu</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hút</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thảo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luận</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và</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chú</a:t>
                      </a:r>
                      <a:r>
                        <a:rPr lang="en-US" sz="1200" dirty="0">
                          <a:latin typeface="Helvetica" panose="020B0604020202020204" pitchFamily="34" charset="0"/>
                          <a:cs typeface="Helvetica" panose="020B0604020202020204" pitchFamily="34" charset="0"/>
                        </a:rPr>
                        <a:t> ý </a:t>
                      </a:r>
                      <a:r>
                        <a:rPr lang="en-US" sz="1200" dirty="0" err="1">
                          <a:latin typeface="Helvetica" panose="020B0604020202020204" pitchFamily="34" charset="0"/>
                          <a:cs typeface="Helvetica" panose="020B0604020202020204" pitchFamily="34" charset="0"/>
                        </a:rPr>
                        <a:t>vào</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th</a:t>
                      </a:r>
                      <a:r>
                        <a:rPr lang="vi-VN" sz="1200" dirty="0">
                          <a:latin typeface="Helvetica" panose="020B0604020202020204" pitchFamily="34" charset="0"/>
                          <a:cs typeface="Helvetica" panose="020B0604020202020204" pitchFamily="34" charset="0"/>
                        </a:rPr>
                        <a:t>ư</a:t>
                      </a:r>
                      <a:r>
                        <a:rPr lang="en-US" sz="1200" dirty="0" err="1">
                          <a:latin typeface="Helvetica" panose="020B0604020202020204" pitchFamily="34" charset="0"/>
                          <a:cs typeface="Helvetica" panose="020B0604020202020204" pitchFamily="34" charset="0"/>
                        </a:rPr>
                        <a:t>ơng</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hiệu</a:t>
                      </a:r>
                      <a:r>
                        <a:rPr lang="en-US" sz="1200" dirty="0">
                          <a:latin typeface="Helvetica" panose="020B0604020202020204" pitchFamily="34" charset="0"/>
                          <a:cs typeface="Helvetica" panose="020B0604020202020204" pitchFamily="34" charset="0"/>
                        </a:rPr>
                        <a:t>.</a:t>
                      </a: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dirty="0">
                          <a:latin typeface="Helvetica" panose="020B0604020202020204" pitchFamily="34" charset="0"/>
                          <a:cs typeface="Helvetica" panose="020B0604020202020204" pitchFamily="34" charset="0"/>
                        </a:rPr>
                        <a:t>Minigame Daikin:“</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hlinkClick r:id="rId8"/>
                        </a:rPr>
                        <a:t>📝</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Mời</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bạn</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cùng</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tham</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gia</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Cuộc</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8"/>
                        </a:rPr>
                        <a:t>thi</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8"/>
                        </a:rPr>
                        <a:t> SHARE KHOẢNH KHẮC, BẮT DAIKIN </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hlinkClick r:id="rId8"/>
                        </a:rPr>
                        <a:t>📸📸📸</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tạo</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nhiều</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thảo</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luận</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cần</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tạo</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nhiều</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nội</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dung t</a:t>
                      </a:r>
                      <a:r>
                        <a:rPr lang="vi-VN" sz="1200" b="0" i="0" u="none" strike="noStrike" kern="1200" dirty="0">
                          <a:solidFill>
                            <a:schemeClr val="dk1"/>
                          </a:solidFill>
                          <a:effectLst/>
                          <a:latin typeface="Helvetica" panose="020B0604020202020204" pitchFamily="34" charset="0"/>
                          <a:ea typeface="+mn-ea"/>
                          <a:cs typeface="Helvetica" panose="020B0604020202020204" pitchFamily="34" charset="0"/>
                        </a:rPr>
                        <a:t>ư</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tự</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để</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lan</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tỏa</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và</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tạo</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t</a:t>
                      </a:r>
                      <a:r>
                        <a:rPr lang="vi-VN" sz="1200" b="0" i="0" u="none" strike="noStrike" kern="1200" dirty="0">
                          <a:solidFill>
                            <a:schemeClr val="dk1"/>
                          </a:solidFill>
                          <a:effectLst/>
                          <a:latin typeface="Helvetica" panose="020B0604020202020204" pitchFamily="34" charset="0"/>
                          <a:ea typeface="+mn-ea"/>
                          <a:cs typeface="Helvetica" panose="020B0604020202020204" pitchFamily="34" charset="0"/>
                        </a:rPr>
                        <a:t>ư</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tác</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th</a:t>
                      </a:r>
                      <a:r>
                        <a:rPr lang="vi-VN" sz="1200" b="0" i="0" u="none" strike="noStrike" kern="1200" dirty="0">
                          <a:solidFill>
                            <a:schemeClr val="dk1"/>
                          </a:solidFill>
                          <a:effectLst/>
                          <a:latin typeface="Helvetica" panose="020B0604020202020204" pitchFamily="34" charset="0"/>
                          <a:ea typeface="+mn-ea"/>
                          <a:cs typeface="Helvetica" panose="020B0604020202020204" pitchFamily="34" charset="0"/>
                        </a:rPr>
                        <a:t>ư</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err="1">
                          <a:solidFill>
                            <a:schemeClr val="dk1"/>
                          </a:solidFill>
                          <a:effectLst/>
                          <a:latin typeface="Helvetica" panose="020B0604020202020204" pitchFamily="34" charset="0"/>
                          <a:ea typeface="+mn-ea"/>
                          <a:cs typeface="Helvetica" panose="020B0604020202020204" pitchFamily="34" charset="0"/>
                        </a:rPr>
                        <a:t>hiệu</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rPr>
                        <a:t>.</a:t>
                      </a:r>
                      <a:endParaRPr lang="en-US" sz="1200" dirty="0">
                        <a:latin typeface="Helvetica" panose="020B0604020202020204" pitchFamily="34" charset="0"/>
                        <a:cs typeface="Helvetica" panose="020B0604020202020204" pitchFamily="34" charset="0"/>
                      </a:endParaRPr>
                    </a:p>
                    <a:p>
                      <a:pPr marL="0" indent="0">
                        <a:lnSpc>
                          <a:spcPct val="150000"/>
                        </a:lnSpc>
                        <a:buFont typeface="Wingdings" panose="05000000000000000000" pitchFamily="2" charset="2"/>
                        <a:buNone/>
                      </a:pPr>
                      <a:endParaRPr lang="en-US" sz="1200" baseline="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843847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3"/>
          <p:cNvSpPr>
            <a:spLocks noChangeShapeType="1"/>
          </p:cNvSpPr>
          <p:nvPr/>
        </p:nvSpPr>
        <p:spPr bwMode="auto">
          <a:xfrm>
            <a:off x="1319610" y="737129"/>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1"/>
          </p:nvPr>
        </p:nvSpPr>
        <p:spPr/>
        <p:txBody>
          <a:bodyPr/>
          <a:lstStyle/>
          <a:p>
            <a:fld id="{C3929991-3F91-D343-BFF2-32848ABE790B}" type="slidenum">
              <a:rPr lang="en-US" smtClean="0"/>
              <a:t>6</a:t>
            </a:fld>
            <a:endParaRPr lang="en-US"/>
          </a:p>
        </p:txBody>
      </p:sp>
      <p:grpSp>
        <p:nvGrpSpPr>
          <p:cNvPr id="12" name="Group 11"/>
          <p:cNvGrpSpPr/>
          <p:nvPr/>
        </p:nvGrpSpPr>
        <p:grpSpPr>
          <a:xfrm>
            <a:off x="0" y="90798"/>
            <a:ext cx="12192000" cy="646331"/>
            <a:chOff x="0" y="154596"/>
            <a:chExt cx="12192000" cy="646331"/>
          </a:xfrm>
        </p:grpSpPr>
        <p:sp>
          <p:nvSpPr>
            <p:cNvPr id="13" name="TextBox 12"/>
            <p:cNvSpPr txBox="1"/>
            <p:nvPr/>
          </p:nvSpPr>
          <p:spPr>
            <a:xfrm>
              <a:off x="0" y="154596"/>
              <a:ext cx="12192000" cy="646331"/>
            </a:xfrm>
            <a:prstGeom prst="rect">
              <a:avLst/>
            </a:prstGeom>
            <a:noFill/>
            <a:ln>
              <a:noFill/>
            </a:ln>
          </p:spPr>
          <p:txBody>
            <a:bodyPr wrap="square" rtlCol="0">
              <a:spAutoFit/>
            </a:bodyPr>
            <a:lstStyle/>
            <a:p>
              <a:pPr algn="ctr"/>
              <a:r>
                <a:rPr lang="en-US" sz="3600" dirty="0">
                  <a:solidFill>
                    <a:srgbClr val="A40000"/>
                  </a:solidFill>
                  <a:latin typeface="Helvetica" panose="020B0604020202020204" pitchFamily="34" charset="0"/>
                  <a:cs typeface="Helvetica" panose="020B0604020202020204" pitchFamily="34" charset="0"/>
                </a:rPr>
                <a:t>Xu H</a:t>
              </a:r>
              <a:r>
                <a:rPr lang="vi-VN" sz="3600" dirty="0">
                  <a:solidFill>
                    <a:srgbClr val="A40000"/>
                  </a:solidFill>
                  <a:latin typeface="Helvetica" panose="020B0604020202020204" pitchFamily="34" charset="0"/>
                  <a:cs typeface="Helvetica" panose="020B0604020202020204" pitchFamily="34" charset="0"/>
                </a:rPr>
                <a:t>ư</a:t>
              </a:r>
              <a:r>
                <a:rPr lang="en-US" sz="3600" dirty="0" err="1">
                  <a:solidFill>
                    <a:srgbClr val="A40000"/>
                  </a:solidFill>
                  <a:latin typeface="Helvetica" panose="020B0604020202020204" pitchFamily="34" charset="0"/>
                  <a:cs typeface="Helvetica" panose="020B0604020202020204" pitchFamily="34" charset="0"/>
                </a:rPr>
                <a:t>ớng</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Thảo</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Luận</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Fanpage</a:t>
              </a:r>
              <a:endParaRPr lang="en-US" sz="3600" dirty="0">
                <a:solidFill>
                  <a:srgbClr val="0070C0"/>
                </a:solidFill>
                <a:latin typeface="Helvetica" panose="020B0604020202020204" pitchFamily="34" charset="0"/>
                <a:cs typeface="Helvetica" panose="020B0604020202020204" pitchFamily="34" charset="0"/>
              </a:endParaRPr>
            </a:p>
          </p:txBody>
        </p:sp>
        <p:sp>
          <p:nvSpPr>
            <p:cNvPr id="14" name="Line 13"/>
            <p:cNvSpPr>
              <a:spLocks noChangeShapeType="1"/>
            </p:cNvSpPr>
            <p:nvPr/>
          </p:nvSpPr>
          <p:spPr bwMode="auto">
            <a:xfrm>
              <a:off x="1319610" y="800927"/>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pSp>
      <p:pic>
        <p:nvPicPr>
          <p:cNvPr id="3" name="Picture 2">
            <a:extLst>
              <a:ext uri="{FF2B5EF4-FFF2-40B4-BE49-F238E27FC236}">
                <a16:creationId xmlns:a16="http://schemas.microsoft.com/office/drawing/2014/main" id="{5467FE7D-ACE5-4263-9F00-888F845F39C1}"/>
              </a:ext>
            </a:extLst>
          </p:cNvPr>
          <p:cNvPicPr>
            <a:picLocks noChangeAspect="1"/>
          </p:cNvPicPr>
          <p:nvPr/>
        </p:nvPicPr>
        <p:blipFill>
          <a:blip r:embed="rId3"/>
          <a:stretch>
            <a:fillRect/>
          </a:stretch>
        </p:blipFill>
        <p:spPr>
          <a:xfrm>
            <a:off x="3617541" y="3861401"/>
            <a:ext cx="809285" cy="455789"/>
          </a:xfrm>
          <a:prstGeom prst="rect">
            <a:avLst/>
          </a:prstGeom>
        </p:spPr>
      </p:pic>
      <p:pic>
        <p:nvPicPr>
          <p:cNvPr id="9" name="Picture 8">
            <a:extLst>
              <a:ext uri="{FF2B5EF4-FFF2-40B4-BE49-F238E27FC236}">
                <a16:creationId xmlns:a16="http://schemas.microsoft.com/office/drawing/2014/main" id="{B930A4C3-1049-44D5-B624-BD8D8E9DE5CC}"/>
              </a:ext>
            </a:extLst>
          </p:cNvPr>
          <p:cNvPicPr>
            <a:picLocks noChangeAspect="1"/>
          </p:cNvPicPr>
          <p:nvPr/>
        </p:nvPicPr>
        <p:blipFill>
          <a:blip r:embed="rId4"/>
          <a:stretch>
            <a:fillRect/>
          </a:stretch>
        </p:blipFill>
        <p:spPr>
          <a:xfrm>
            <a:off x="7765176" y="3870377"/>
            <a:ext cx="898051" cy="417635"/>
          </a:xfrm>
          <a:prstGeom prst="rect">
            <a:avLst/>
          </a:prstGeom>
        </p:spPr>
      </p:pic>
      <p:pic>
        <p:nvPicPr>
          <p:cNvPr id="17" name="Picture 16">
            <a:extLst>
              <a:ext uri="{FF2B5EF4-FFF2-40B4-BE49-F238E27FC236}">
                <a16:creationId xmlns:a16="http://schemas.microsoft.com/office/drawing/2014/main" id="{87C36491-B833-4C88-81E7-08E01ACA00CA}"/>
              </a:ext>
            </a:extLst>
          </p:cNvPr>
          <p:cNvPicPr>
            <a:picLocks noChangeAspect="1"/>
          </p:cNvPicPr>
          <p:nvPr/>
        </p:nvPicPr>
        <p:blipFill>
          <a:blip r:embed="rId5"/>
          <a:stretch>
            <a:fillRect/>
          </a:stretch>
        </p:blipFill>
        <p:spPr>
          <a:xfrm>
            <a:off x="4866564" y="3915030"/>
            <a:ext cx="747588" cy="279072"/>
          </a:xfrm>
          <a:prstGeom prst="rect">
            <a:avLst/>
          </a:prstGeom>
        </p:spPr>
      </p:pic>
      <p:pic>
        <p:nvPicPr>
          <p:cNvPr id="18" name="Picture 17">
            <a:extLst>
              <a:ext uri="{FF2B5EF4-FFF2-40B4-BE49-F238E27FC236}">
                <a16:creationId xmlns:a16="http://schemas.microsoft.com/office/drawing/2014/main" id="{356F4F0E-292C-4629-AEE5-A8D6F9B1BA7A}"/>
              </a:ext>
            </a:extLst>
          </p:cNvPr>
          <p:cNvPicPr>
            <a:picLocks noChangeAspect="1"/>
          </p:cNvPicPr>
          <p:nvPr/>
        </p:nvPicPr>
        <p:blipFill>
          <a:blip r:embed="rId6"/>
          <a:stretch>
            <a:fillRect/>
          </a:stretch>
        </p:blipFill>
        <p:spPr>
          <a:xfrm>
            <a:off x="6487780" y="3995680"/>
            <a:ext cx="439520" cy="191321"/>
          </a:xfrm>
          <a:prstGeom prst="rect">
            <a:avLst/>
          </a:prstGeom>
        </p:spPr>
      </p:pic>
      <p:graphicFrame>
        <p:nvGraphicFramePr>
          <p:cNvPr id="20" name="Chart 19">
            <a:extLst>
              <a:ext uri="{FF2B5EF4-FFF2-40B4-BE49-F238E27FC236}">
                <a16:creationId xmlns:a16="http://schemas.microsoft.com/office/drawing/2014/main" id="{237CBDDE-F67A-4AE8-A906-D9761234BC34}"/>
              </a:ext>
            </a:extLst>
          </p:cNvPr>
          <p:cNvGraphicFramePr/>
          <p:nvPr>
            <p:extLst>
              <p:ext uri="{D42A27DB-BD31-4B8C-83A1-F6EECF244321}">
                <p14:modId xmlns:p14="http://schemas.microsoft.com/office/powerpoint/2010/main" val="3976745549"/>
              </p:ext>
            </p:extLst>
          </p:nvPr>
        </p:nvGraphicFramePr>
        <p:xfrm>
          <a:off x="774700" y="891985"/>
          <a:ext cx="10642600" cy="31672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able 14">
            <a:extLst>
              <a:ext uri="{FF2B5EF4-FFF2-40B4-BE49-F238E27FC236}">
                <a16:creationId xmlns:a16="http://schemas.microsoft.com/office/drawing/2014/main" id="{101CF3E6-6861-4A85-A67C-AE9CF1238FD7}"/>
              </a:ext>
            </a:extLst>
          </p:cNvPr>
          <p:cNvGraphicFramePr>
            <a:graphicFrameLocks noGrp="1"/>
          </p:cNvGraphicFramePr>
          <p:nvPr>
            <p:extLst>
              <p:ext uri="{D42A27DB-BD31-4B8C-83A1-F6EECF244321}">
                <p14:modId xmlns:p14="http://schemas.microsoft.com/office/powerpoint/2010/main" val="2444486578"/>
              </p:ext>
            </p:extLst>
          </p:nvPr>
        </p:nvGraphicFramePr>
        <p:xfrm>
          <a:off x="444416" y="4565542"/>
          <a:ext cx="11087100" cy="2526475"/>
        </p:xfrm>
        <a:graphic>
          <a:graphicData uri="http://schemas.openxmlformats.org/drawingml/2006/table">
            <a:tbl>
              <a:tblPr firstRow="1" bandRow="1">
                <a:tableStyleId>{5C22544A-7EE6-4342-B048-85BDC9FD1C3A}</a:tableStyleId>
              </a:tblPr>
              <a:tblGrid>
                <a:gridCol w="11087100">
                  <a:extLst>
                    <a:ext uri="{9D8B030D-6E8A-4147-A177-3AD203B41FA5}">
                      <a16:colId xmlns:a16="http://schemas.microsoft.com/office/drawing/2014/main" val="20000"/>
                    </a:ext>
                  </a:extLst>
                </a:gridCol>
              </a:tblGrid>
              <a:tr h="249097">
                <a:tc>
                  <a:txBody>
                    <a:bodyPr/>
                    <a:lstStyle/>
                    <a:p>
                      <a:pPr algn="ctr"/>
                      <a:r>
                        <a:rPr lang="en-US" sz="1200" dirty="0">
                          <a:latin typeface="Helvetica" panose="020B0604020202020204" pitchFamily="34" charset="0"/>
                          <a:cs typeface="Helvetica" panose="020B0604020202020204" pitchFamily="34" charset="0"/>
                        </a:rPr>
                        <a:t>Nhận</a:t>
                      </a:r>
                      <a:r>
                        <a:rPr lang="en-US" sz="1200" baseline="0" dirty="0">
                          <a:latin typeface="Helvetica" panose="020B0604020202020204" pitchFamily="34" charset="0"/>
                          <a:cs typeface="Helvetica" panose="020B0604020202020204" pitchFamily="34" charset="0"/>
                        </a:rPr>
                        <a:t> xét</a:t>
                      </a:r>
                      <a:endParaRPr lang="en-US" sz="1200" dirty="0">
                        <a:latin typeface="Helvetica" panose="020B0604020202020204" pitchFamily="34" charset="0"/>
                        <a:cs typeface="Helvetica" panose="020B0604020202020204" pitchFamily="34" charset="0"/>
                      </a:endParaRPr>
                    </a:p>
                  </a:txBody>
                  <a:tcPr>
                    <a:solidFill>
                      <a:srgbClr val="A40000"/>
                    </a:solidFill>
                  </a:tcPr>
                </a:tc>
                <a:extLst>
                  <a:ext uri="{0D108BD9-81ED-4DB2-BD59-A6C34878D82A}">
                    <a16:rowId xmlns:a16="http://schemas.microsoft.com/office/drawing/2014/main" val="10000"/>
                  </a:ext>
                </a:extLst>
              </a:tr>
              <a:tr h="1640267">
                <a:tc>
                  <a:txBody>
                    <a:bodyPr/>
                    <a:lstStyle/>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aseline="0" dirty="0">
                          <a:latin typeface="Helvetica" panose="020B0604020202020204" pitchFamily="34" charset="0"/>
                          <a:cs typeface="Helvetica" panose="020B0604020202020204" pitchFamily="34" charset="0"/>
                        </a:rPr>
                        <a:t>Trendline </a:t>
                      </a:r>
                      <a:r>
                        <a:rPr lang="en-US" sz="1200" baseline="0" dirty="0" err="1">
                          <a:latin typeface="Helvetica" panose="020B0604020202020204" pitchFamily="34" charset="0"/>
                          <a:cs typeface="Helvetica" panose="020B0604020202020204" pitchFamily="34" charset="0"/>
                        </a:rPr>
                        <a:t>thảo</a:t>
                      </a:r>
                      <a:r>
                        <a:rPr lang="en-US" sz="1200" baseline="0" dirty="0">
                          <a:latin typeface="Helvetica" panose="020B0604020202020204" pitchFamily="34" charset="0"/>
                          <a:cs typeface="Helvetica" panose="020B0604020202020204" pitchFamily="34" charset="0"/>
                        </a:rPr>
                        <a:t> </a:t>
                      </a:r>
                      <a:r>
                        <a:rPr lang="en-US" sz="1200" baseline="0" dirty="0" err="1">
                          <a:latin typeface="Helvetica" panose="020B0604020202020204" pitchFamily="34" charset="0"/>
                          <a:cs typeface="Helvetica" panose="020B0604020202020204" pitchFamily="34" charset="0"/>
                        </a:rPr>
                        <a:t>luận</a:t>
                      </a:r>
                      <a:r>
                        <a:rPr lang="en-US" sz="1200" baseline="0" dirty="0">
                          <a:latin typeface="Helvetica" panose="020B0604020202020204" pitchFamily="34" charset="0"/>
                          <a:cs typeface="Helvetica" panose="020B0604020202020204" pitchFamily="34" charset="0"/>
                        </a:rPr>
                        <a:t> </a:t>
                      </a:r>
                      <a:r>
                        <a:rPr lang="en-US" sz="1200" baseline="0" dirty="0" err="1">
                          <a:latin typeface="Helvetica" panose="020B0604020202020204" pitchFamily="34" charset="0"/>
                          <a:cs typeface="Helvetica" panose="020B0604020202020204" pitchFamily="34" charset="0"/>
                        </a:rPr>
                        <a:t>dựa</a:t>
                      </a:r>
                      <a:r>
                        <a:rPr lang="en-US" sz="1200" baseline="0" dirty="0">
                          <a:latin typeface="Helvetica" panose="020B0604020202020204" pitchFamily="34" charset="0"/>
                          <a:cs typeface="Helvetica" panose="020B0604020202020204" pitchFamily="34" charset="0"/>
                        </a:rPr>
                        <a:t> </a:t>
                      </a:r>
                      <a:r>
                        <a:rPr lang="en-US" sz="1200" baseline="0" dirty="0" err="1">
                          <a:latin typeface="Helvetica" panose="020B0604020202020204" pitchFamily="34" charset="0"/>
                          <a:cs typeface="Helvetica" panose="020B0604020202020204" pitchFamily="34" charset="0"/>
                        </a:rPr>
                        <a:t>trên</a:t>
                      </a:r>
                      <a:r>
                        <a:rPr lang="en-US" sz="1200" baseline="0" dirty="0">
                          <a:latin typeface="Helvetica" panose="020B0604020202020204" pitchFamily="34" charset="0"/>
                          <a:cs typeface="Helvetica" panose="020B0604020202020204" pitchFamily="34" charset="0"/>
                        </a:rPr>
                        <a:t> trend </a:t>
                      </a:r>
                      <a:r>
                        <a:rPr lang="en-US" sz="1200" baseline="0" dirty="0" err="1">
                          <a:latin typeface="Helvetica" panose="020B0604020202020204" pitchFamily="34" charset="0"/>
                          <a:cs typeface="Helvetica" panose="020B0604020202020204" pitchFamily="34" charset="0"/>
                        </a:rPr>
                        <a:t>của</a:t>
                      </a:r>
                      <a:r>
                        <a:rPr lang="en-US" sz="1200" baseline="0" dirty="0">
                          <a:latin typeface="Helvetica" panose="020B0604020202020204" pitchFamily="34" charset="0"/>
                          <a:cs typeface="Helvetica" panose="020B0604020202020204" pitchFamily="34" charset="0"/>
                        </a:rPr>
                        <a:t> Facebook page (</a:t>
                      </a:r>
                      <a:r>
                        <a:rPr lang="vi-VN" sz="1200" b="0" i="0" kern="1200" dirty="0">
                          <a:solidFill>
                            <a:schemeClr val="tx1"/>
                          </a:solidFill>
                          <a:effectLst/>
                          <a:latin typeface="Helvetica" panose="020B0604020202020204" pitchFamily="34" charset="0"/>
                          <a:ea typeface="+mn-ea"/>
                          <a:cs typeface="Helvetica" panose="020B0604020202020204" pitchFamily="34" charset="0"/>
                        </a:rPr>
                        <a:t>bắt đầu từ tháng 3, thị trường máy lạnh đã bắt đầu sôi nổi hơn, đỉnh điểm là tháng </a:t>
                      </a:r>
                      <a:r>
                        <a:rPr lang="en-US" sz="1200" b="0" i="0" kern="1200" dirty="0">
                          <a:solidFill>
                            <a:schemeClr val="tx1"/>
                          </a:solidFill>
                          <a:effectLst/>
                          <a:latin typeface="Helvetica" panose="020B0604020202020204" pitchFamily="34" charset="0"/>
                          <a:ea typeface="+mn-ea"/>
                          <a:cs typeface="Helvetica" panose="020B0604020202020204" pitchFamily="34" charset="0"/>
                        </a:rPr>
                        <a:t>6</a:t>
                      </a:r>
                      <a:r>
                        <a:rPr lang="vi-VN" sz="1200" b="0" i="0" kern="1200" dirty="0">
                          <a:solidFill>
                            <a:schemeClr val="tx1"/>
                          </a:solidFill>
                          <a:effectLst/>
                          <a:latin typeface="Helvetica" panose="020B0604020202020204" pitchFamily="34" charset="0"/>
                          <a:ea typeface="+mn-ea"/>
                          <a:cs typeface="Helvetica" panose="020B0604020202020204" pitchFamily="34" charset="0"/>
                        </a:rPr>
                        <a:t>,</a:t>
                      </a:r>
                      <a:r>
                        <a:rPr lang="en-US" sz="1200" b="0" i="0" kern="1200" dirty="0">
                          <a:solidFill>
                            <a:schemeClr val="tx1"/>
                          </a:solidFill>
                          <a:effectLst/>
                          <a:latin typeface="Helvetica" panose="020B0604020202020204" pitchFamily="34" charset="0"/>
                          <a:ea typeface="+mn-ea"/>
                          <a:cs typeface="Helvetica" panose="020B0604020202020204" pitchFamily="34" charset="0"/>
                        </a:rPr>
                        <a:t>7</a:t>
                      </a:r>
                      <a:r>
                        <a:rPr lang="vi-VN" sz="1200" b="0" i="0" kern="1200" dirty="0">
                          <a:solidFill>
                            <a:schemeClr val="tx1"/>
                          </a:solidFill>
                          <a:effectLst/>
                          <a:latin typeface="Helvetica" panose="020B0604020202020204" pitchFamily="34" charset="0"/>
                          <a:ea typeface="+mn-ea"/>
                          <a:cs typeface="Helvetica" panose="020B0604020202020204" pitchFamily="34" charset="0"/>
                        </a:rPr>
                        <a:t> khi nhiệt độ cao khiến người dùng </a:t>
                      </a:r>
                      <a:r>
                        <a:rPr lang="vi-VN" sz="1200" b="1" i="0" kern="1200" dirty="0">
                          <a:solidFill>
                            <a:schemeClr val="tx1"/>
                          </a:solidFill>
                          <a:effectLst/>
                          <a:latin typeface="Helvetica" panose="020B0604020202020204" pitchFamily="34" charset="0"/>
                          <a:ea typeface="+mn-ea"/>
                          <a:cs typeface="Helvetica" panose="020B0604020202020204" pitchFamily="34" charset="0"/>
                        </a:rPr>
                        <a:t>chọn giải pháp mua máy lạnh ngay</a:t>
                      </a:r>
                      <a:r>
                        <a:rPr lang="vi-VN" sz="1200" b="0" i="0" kern="1200" dirty="0">
                          <a:solidFill>
                            <a:schemeClr val="tx1"/>
                          </a:solidFill>
                          <a:effectLst/>
                          <a:latin typeface="Helvetica" panose="020B0604020202020204" pitchFamily="34" charset="0"/>
                          <a:ea typeface="+mn-ea"/>
                          <a:cs typeface="Helvetica" panose="020B0604020202020204" pitchFamily="34" charset="0"/>
                        </a:rPr>
                        <a:t> để có thể “chống chọi qua mùa nắng nóng này”</a:t>
                      </a:r>
                      <a:r>
                        <a:rPr lang="en-US" sz="1200" b="0" i="0" kern="1200" dirty="0">
                          <a:solidFill>
                            <a:schemeClr val="tx1"/>
                          </a:solidFill>
                          <a:effectLst/>
                          <a:latin typeface="Helvetica" panose="020B0604020202020204" pitchFamily="34" charset="0"/>
                          <a:ea typeface="+mn-ea"/>
                          <a:cs typeface="Helvetica" panose="020B0604020202020204" pitchFamily="34" charset="0"/>
                        </a:rPr>
                        <a:t>)</a:t>
                      </a: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i="0" kern="1200" dirty="0">
                          <a:solidFill>
                            <a:schemeClr val="tx1"/>
                          </a:solidFill>
                          <a:effectLst/>
                          <a:latin typeface="Helvetica" panose="020B0604020202020204" pitchFamily="34" charset="0"/>
                          <a:ea typeface="+mn-ea"/>
                          <a:cs typeface="Helvetica" panose="020B0604020202020204" pitchFamily="34" charset="0"/>
                        </a:rPr>
                        <a:t>Casper </a:t>
                      </a:r>
                      <a:r>
                        <a:rPr lang="en-US" sz="1200" b="0" i="0" kern="1200" dirty="0" err="1">
                          <a:solidFill>
                            <a:schemeClr val="tx1"/>
                          </a:solidFill>
                          <a:effectLst/>
                          <a:latin typeface="Helvetica" panose="020B0604020202020204" pitchFamily="34" charset="0"/>
                          <a:ea typeface="+mn-ea"/>
                          <a:cs typeface="Helvetica" panose="020B0604020202020204" pitchFamily="34" charset="0"/>
                        </a:rPr>
                        <a:t>nổi</a:t>
                      </a:r>
                      <a:r>
                        <a:rPr lang="en-US" sz="1200" b="0" i="0" kern="1200" dirty="0">
                          <a:solidFill>
                            <a:schemeClr val="tx1"/>
                          </a:solidFill>
                          <a:effectLst/>
                          <a:latin typeface="Helvetica" panose="020B0604020202020204" pitchFamily="34" charset="0"/>
                          <a:ea typeface="+mn-ea"/>
                          <a:cs typeface="Helvetica" panose="020B0604020202020204" pitchFamily="34" charset="0"/>
                        </a:rPr>
                        <a:t> </a:t>
                      </a:r>
                      <a:r>
                        <a:rPr lang="en-US" sz="1200" b="0" i="0" kern="1200" dirty="0" err="1">
                          <a:solidFill>
                            <a:schemeClr val="tx1"/>
                          </a:solidFill>
                          <a:effectLst/>
                          <a:latin typeface="Helvetica" panose="020B0604020202020204" pitchFamily="34" charset="0"/>
                          <a:ea typeface="+mn-ea"/>
                          <a:cs typeface="Helvetica" panose="020B0604020202020204" pitchFamily="34" charset="0"/>
                        </a:rPr>
                        <a:t>bật</a:t>
                      </a:r>
                      <a:r>
                        <a:rPr lang="en-US" sz="1200" b="0" i="0" kern="1200" dirty="0">
                          <a:solidFill>
                            <a:schemeClr val="tx1"/>
                          </a:solidFill>
                          <a:effectLst/>
                          <a:latin typeface="Helvetica" panose="020B0604020202020204" pitchFamily="34" charset="0"/>
                          <a:ea typeface="+mn-ea"/>
                          <a:cs typeface="Helvetica" panose="020B0604020202020204" pitchFamily="34" charset="0"/>
                        </a:rPr>
                        <a:t> </a:t>
                      </a:r>
                      <a:r>
                        <a:rPr lang="en-US" sz="1200" b="0" i="0" kern="1200" dirty="0" err="1">
                          <a:solidFill>
                            <a:schemeClr val="tx1"/>
                          </a:solidFill>
                          <a:effectLst/>
                          <a:latin typeface="Helvetica" panose="020B0604020202020204" pitchFamily="34" charset="0"/>
                          <a:ea typeface="+mn-ea"/>
                          <a:cs typeface="Helvetica" panose="020B0604020202020204" pitchFamily="34" charset="0"/>
                        </a:rPr>
                        <a:t>với</a:t>
                      </a:r>
                      <a:r>
                        <a:rPr lang="en-US" sz="1200" b="0" i="0" kern="1200" dirty="0">
                          <a:solidFill>
                            <a:schemeClr val="tx1"/>
                          </a:solidFill>
                          <a:effectLst/>
                          <a:latin typeface="Helvetica" panose="020B0604020202020204" pitchFamily="34" charset="0"/>
                          <a:ea typeface="+mn-ea"/>
                          <a:cs typeface="Helvetica" panose="020B0604020202020204" pitchFamily="34" charset="0"/>
                        </a:rPr>
                        <a:t> </a:t>
                      </a:r>
                      <a:r>
                        <a:rPr lang="en-US" sz="1200" b="0" i="0" kern="1200" dirty="0" err="1">
                          <a:solidFill>
                            <a:schemeClr val="tx1"/>
                          </a:solidFill>
                          <a:effectLst/>
                          <a:latin typeface="Helvetica" panose="020B0604020202020204" pitchFamily="34" charset="0"/>
                          <a:ea typeface="+mn-ea"/>
                          <a:cs typeface="Helvetica" panose="020B0604020202020204" pitchFamily="34" charset="0"/>
                        </a:rPr>
                        <a:t>cuộc</a:t>
                      </a:r>
                      <a:r>
                        <a:rPr lang="en-US" sz="1200" b="0" i="0" kern="1200" dirty="0">
                          <a:solidFill>
                            <a:schemeClr val="tx1"/>
                          </a:solidFill>
                          <a:effectLst/>
                          <a:latin typeface="Helvetica" panose="020B0604020202020204" pitchFamily="34" charset="0"/>
                          <a:ea typeface="+mn-ea"/>
                          <a:cs typeface="Helvetica" panose="020B0604020202020204" pitchFamily="34" charset="0"/>
                        </a:rPr>
                        <a:t> </a:t>
                      </a:r>
                      <a:r>
                        <a:rPr lang="en-US" sz="1200" b="0" i="0" kern="1200" dirty="0" err="1">
                          <a:solidFill>
                            <a:schemeClr val="tx1"/>
                          </a:solidFill>
                          <a:effectLst/>
                          <a:latin typeface="Helvetica" panose="020B0604020202020204" pitchFamily="34" charset="0"/>
                          <a:ea typeface="+mn-ea"/>
                          <a:cs typeface="Helvetica" panose="020B0604020202020204" pitchFamily="34" charset="0"/>
                        </a:rPr>
                        <a:t>thi</a:t>
                      </a:r>
                      <a:r>
                        <a:rPr lang="en-US" sz="1200" b="0" i="0" kern="1200" dirty="0">
                          <a:solidFill>
                            <a:schemeClr val="tx1"/>
                          </a:solidFill>
                          <a:effectLst/>
                          <a:latin typeface="Helvetica" panose="020B0604020202020204" pitchFamily="34" charset="0"/>
                          <a:ea typeface="+mn-ea"/>
                          <a:cs typeface="Helvetica" panose="020B0604020202020204" pitchFamily="34" charset="0"/>
                        </a:rPr>
                        <a:t>: </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u="none" strike="noStrike" kern="1200" dirty="0">
                          <a:solidFill>
                            <a:schemeClr val="dk1"/>
                          </a:solidFill>
                          <a:effectLst/>
                          <a:latin typeface="Helvetica" panose="020B0604020202020204" pitchFamily="34" charset="0"/>
                          <a:ea typeface="+mn-ea"/>
                          <a:cs typeface="Helvetica" panose="020B0604020202020204" pitchFamily="34" charset="0"/>
                          <a:hlinkClick r:id="rId8"/>
                        </a:rPr>
                        <a:t>BÌNH CHỌN TOP 3 MISS CASPER 2019</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với</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bài</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viết</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SBD 09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Trần</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Thị</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Diễm</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Chi</a:t>
                      </a:r>
                      <a:br>
                        <a:rPr lang="en-US" sz="1200" dirty="0">
                          <a:latin typeface="Helvetica" panose="020B0604020202020204" pitchFamily="34" charset="0"/>
                          <a:cs typeface="Helvetica" panose="020B0604020202020204" pitchFamily="34" charset="0"/>
                          <a:hlinkClick r:id="rId9"/>
                        </a:rPr>
                      </a:b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Trong</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cuộc</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sống</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hiện</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đại</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ngày</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nay,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mỗi</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gia</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đình</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chúng</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ta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đều</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cần</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có</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một</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chiếc</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điều</a:t>
                      </a:r>
                      <a:r>
                        <a:rPr lang="en-US" sz="1200" b="0" i="0" kern="1200" dirty="0">
                          <a:solidFill>
                            <a:schemeClr val="dk1"/>
                          </a:solidFill>
                          <a:effectLst/>
                          <a:latin typeface="Helvetica" panose="020B0604020202020204" pitchFamily="34" charset="0"/>
                          <a:ea typeface="+mn-ea"/>
                          <a:cs typeface="Helvetica" panose="020B0604020202020204" pitchFamily="34" charset="0"/>
                          <a:hlinkClick r:id="rId9"/>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hlinkClick r:id="rId9"/>
                        </a:rPr>
                        <a:t>hòa</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tạo</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thảo</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luận</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cao</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dù</a:t>
                      </a:r>
                      <a:r>
                        <a:rPr lang="en-US" sz="1200" b="0" i="0" kern="1200" dirty="0">
                          <a:solidFill>
                            <a:schemeClr val="dk1"/>
                          </a:solidFill>
                          <a:effectLst/>
                          <a:latin typeface="Helvetica" panose="020B0604020202020204" pitchFamily="34" charset="0"/>
                          <a:ea typeface="+mn-ea"/>
                          <a:cs typeface="Helvetica" panose="020B0604020202020204" pitchFamily="34" charset="0"/>
                        </a:rPr>
                        <a:t> l</a:t>
                      </a:r>
                      <a:r>
                        <a:rPr lang="vi-VN" sz="1200" b="0" i="0" kern="1200" dirty="0">
                          <a:solidFill>
                            <a:schemeClr val="dk1"/>
                          </a:solidFill>
                          <a:effectLst/>
                          <a:latin typeface="Helvetica" panose="020B0604020202020204" pitchFamily="34" charset="0"/>
                          <a:ea typeface="+mn-ea"/>
                          <a:cs typeface="Helvetica" panose="020B0604020202020204" pitchFamily="34" charset="0"/>
                        </a:rPr>
                        <a:t>ư</a:t>
                      </a:r>
                      <a:r>
                        <a:rPr lang="en-US" sz="1200" b="0" i="0" kern="1200" dirty="0" err="1">
                          <a:solidFill>
                            <a:schemeClr val="dk1"/>
                          </a:solidFill>
                          <a:effectLst/>
                          <a:latin typeface="Helvetica" panose="020B0604020202020204" pitchFamily="34" charset="0"/>
                          <a:ea typeface="+mn-ea"/>
                          <a:cs typeface="Helvetica" panose="020B0604020202020204" pitchFamily="34" charset="0"/>
                        </a:rPr>
                        <a:t>ợng</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theo</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dõi</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fanpage</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thấp</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nhất</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trong</a:t>
                      </a:r>
                      <a:r>
                        <a:rPr lang="en-US" sz="1200" b="0" i="0" kern="1200" dirty="0">
                          <a:solidFill>
                            <a:schemeClr val="dk1"/>
                          </a:solidFill>
                          <a:effectLst/>
                          <a:latin typeface="Helvetica" panose="020B0604020202020204" pitchFamily="34" charset="0"/>
                          <a:ea typeface="+mn-ea"/>
                          <a:cs typeface="Helvetica" panose="020B0604020202020204" pitchFamily="34" charset="0"/>
                        </a:rPr>
                        <a:t> 4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a:t>
                      </a:r>
                      <a:r>
                        <a:rPr lang="vi-VN" sz="1200" b="0" i="0" kern="1200" dirty="0">
                          <a:solidFill>
                            <a:schemeClr val="dk1"/>
                          </a:solidFill>
                          <a:effectLst/>
                          <a:latin typeface="Helvetica" panose="020B0604020202020204" pitchFamily="34" charset="0"/>
                          <a:ea typeface="+mn-ea"/>
                          <a:cs typeface="Helvetica" panose="020B0604020202020204" pitchFamily="34" charset="0"/>
                        </a:rPr>
                        <a:t>ư</a:t>
                      </a:r>
                      <a:r>
                        <a:rPr lang="en-US" sz="1200" b="0" i="0"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hiệu</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Tạo</a:t>
                      </a:r>
                      <a:r>
                        <a:rPr lang="en-US" sz="1200" b="0" i="0" kern="1200" dirty="0">
                          <a:solidFill>
                            <a:schemeClr val="dk1"/>
                          </a:solidFill>
                          <a:effectLst/>
                          <a:latin typeface="Helvetica" panose="020B0604020202020204" pitchFamily="34" charset="0"/>
                          <a:ea typeface="+mn-ea"/>
                          <a:cs typeface="Helvetica" panose="020B0604020202020204" pitchFamily="34" charset="0"/>
                        </a:rPr>
                        <a:t> t</a:t>
                      </a:r>
                      <a:r>
                        <a:rPr lang="vi-VN" sz="1200" b="0" i="0" kern="1200" dirty="0">
                          <a:solidFill>
                            <a:schemeClr val="dk1"/>
                          </a:solidFill>
                          <a:effectLst/>
                          <a:latin typeface="Helvetica" panose="020B0604020202020204" pitchFamily="34" charset="0"/>
                          <a:ea typeface="+mn-ea"/>
                          <a:cs typeface="Helvetica" panose="020B0604020202020204" pitchFamily="34" charset="0"/>
                        </a:rPr>
                        <a:t>ư</a:t>
                      </a:r>
                      <a:r>
                        <a:rPr lang="en-US" sz="1200" b="0" i="0"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tác</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thông</a:t>
                      </a:r>
                      <a:r>
                        <a:rPr lang="en-US" sz="1200" b="0" i="0" kern="1200" dirty="0">
                          <a:solidFill>
                            <a:schemeClr val="dk1"/>
                          </a:solidFill>
                          <a:effectLst/>
                          <a:latin typeface="Helvetica" panose="020B0604020202020204" pitchFamily="34" charset="0"/>
                          <a:ea typeface="+mn-ea"/>
                          <a:cs typeface="Helvetica" panose="020B0604020202020204" pitchFamily="34" charset="0"/>
                        </a:rPr>
                        <a:t> qua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các</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cuộc</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thi</a:t>
                      </a:r>
                      <a:r>
                        <a:rPr lang="en-US" sz="1200" b="0" i="0" kern="1200" dirty="0">
                          <a:solidFill>
                            <a:schemeClr val="dk1"/>
                          </a:solidFill>
                          <a:effectLst/>
                          <a:latin typeface="Helvetica" panose="020B0604020202020204" pitchFamily="34" charset="0"/>
                          <a:ea typeface="+mn-ea"/>
                          <a:cs typeface="Helvetica" panose="020B0604020202020204" pitchFamily="34" charset="0"/>
                        </a:rPr>
                        <a:t> hay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bắt</a:t>
                      </a:r>
                      <a:r>
                        <a:rPr lang="en-US" sz="1200" b="0" i="0" kern="1200" dirty="0">
                          <a:solidFill>
                            <a:schemeClr val="dk1"/>
                          </a:solidFill>
                          <a:effectLst/>
                          <a:latin typeface="Helvetica" panose="020B0604020202020204" pitchFamily="34" charset="0"/>
                          <a:ea typeface="+mn-ea"/>
                          <a:cs typeface="Helvetica" panose="020B0604020202020204" pitchFamily="34" charset="0"/>
                        </a:rPr>
                        <a:t> trend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hợp</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lý</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là</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cách</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mà</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a:t>
                      </a:r>
                      <a:r>
                        <a:rPr lang="vi-VN" sz="1200" b="0" i="0" kern="1200" dirty="0">
                          <a:solidFill>
                            <a:schemeClr val="dk1"/>
                          </a:solidFill>
                          <a:effectLst/>
                          <a:latin typeface="Helvetica" panose="020B0604020202020204" pitchFamily="34" charset="0"/>
                          <a:ea typeface="+mn-ea"/>
                          <a:cs typeface="Helvetica" panose="020B0604020202020204" pitchFamily="34" charset="0"/>
                        </a:rPr>
                        <a:t>ư</a:t>
                      </a:r>
                      <a:r>
                        <a:rPr lang="en-US" sz="1200" b="0" i="0"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hiệu</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có</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thể</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tận</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dụng</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để</a:t>
                      </a:r>
                      <a:r>
                        <a:rPr lang="en-US" sz="1200" b="0" i="0" kern="1200" dirty="0">
                          <a:solidFill>
                            <a:schemeClr val="dk1"/>
                          </a:solidFill>
                          <a:effectLst/>
                          <a:latin typeface="Helvetica" panose="020B0604020202020204" pitchFamily="34" charset="0"/>
                          <a:ea typeface="+mn-ea"/>
                          <a:cs typeface="Helvetica" panose="020B0604020202020204" pitchFamily="34" charset="0"/>
                        </a:rPr>
                        <a:t> t</a:t>
                      </a:r>
                      <a:r>
                        <a:rPr lang="vi-VN" sz="1200" b="0" i="0" kern="1200" dirty="0">
                          <a:solidFill>
                            <a:schemeClr val="dk1"/>
                          </a:solidFill>
                          <a:effectLst/>
                          <a:latin typeface="Helvetica" panose="020B0604020202020204" pitchFamily="34" charset="0"/>
                          <a:ea typeface="+mn-ea"/>
                          <a:cs typeface="Helvetica" panose="020B0604020202020204" pitchFamily="34" charset="0"/>
                        </a:rPr>
                        <a:t>ư</a:t>
                      </a:r>
                      <a:r>
                        <a:rPr lang="en-US" sz="1200" b="0" i="0" kern="1200" dirty="0" err="1">
                          <a:solidFill>
                            <a:schemeClr val="dk1"/>
                          </a:solidFill>
                          <a:effectLst/>
                          <a:latin typeface="Helvetica" panose="020B0604020202020204" pitchFamily="34" charset="0"/>
                          <a:ea typeface="+mn-ea"/>
                          <a:cs typeface="Helvetica" panose="020B0604020202020204" pitchFamily="34" charset="0"/>
                        </a:rPr>
                        <a:t>ơng</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tác</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với</a:t>
                      </a:r>
                      <a:r>
                        <a:rPr lang="en-US" sz="1200" b="0" i="0" kern="1200" dirty="0">
                          <a:solidFill>
                            <a:schemeClr val="dk1"/>
                          </a:solidFill>
                          <a:effectLst/>
                          <a:latin typeface="Helvetica" panose="020B0604020202020204" pitchFamily="34" charset="0"/>
                          <a:ea typeface="+mn-ea"/>
                          <a:cs typeface="Helvetica" panose="020B0604020202020204" pitchFamily="34" charset="0"/>
                        </a:rPr>
                        <a:t> ng</a:t>
                      </a:r>
                      <a:r>
                        <a:rPr lang="vi-VN" sz="1200" b="0" i="0" kern="1200" dirty="0">
                          <a:solidFill>
                            <a:schemeClr val="dk1"/>
                          </a:solidFill>
                          <a:effectLst/>
                          <a:latin typeface="Helvetica" panose="020B0604020202020204" pitchFamily="34" charset="0"/>
                          <a:ea typeface="+mn-ea"/>
                          <a:cs typeface="Helvetica" panose="020B0604020202020204" pitchFamily="34" charset="0"/>
                        </a:rPr>
                        <a:t>ư</a:t>
                      </a:r>
                      <a:r>
                        <a:rPr lang="en-US" sz="1200" b="0" i="0" kern="1200" dirty="0" err="1">
                          <a:solidFill>
                            <a:schemeClr val="dk1"/>
                          </a:solidFill>
                          <a:effectLst/>
                          <a:latin typeface="Helvetica" panose="020B0604020202020204" pitchFamily="34" charset="0"/>
                          <a:ea typeface="+mn-ea"/>
                          <a:cs typeface="Helvetica" panose="020B0604020202020204" pitchFamily="34" charset="0"/>
                        </a:rPr>
                        <a:t>ời</a:t>
                      </a:r>
                      <a:r>
                        <a:rPr lang="en-US" sz="1200" b="0" i="0" kern="1200" dirty="0">
                          <a:solidFill>
                            <a:schemeClr val="dk1"/>
                          </a:solidFill>
                          <a:effectLst/>
                          <a:latin typeface="Helvetica" panose="020B0604020202020204" pitchFamily="34" charset="0"/>
                          <a:ea typeface="+mn-ea"/>
                          <a:cs typeface="Helvetica" panose="020B0604020202020204" pitchFamily="34" charset="0"/>
                        </a:rPr>
                        <a:t>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dùng</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p>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lang="en-US" sz="1200" b="0" i="0" kern="1200" dirty="0">
                        <a:solidFill>
                          <a:schemeClr val="tx1"/>
                        </a:solidFill>
                        <a:effectLst/>
                        <a:latin typeface="Helvetica" panose="020B0604020202020204" pitchFamily="34" charset="0"/>
                        <a:ea typeface="+mn-ea"/>
                        <a:cs typeface="Helvetica"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sz="1200" b="0" i="0" kern="1200" dirty="0">
                        <a:solidFill>
                          <a:schemeClr val="tx1"/>
                        </a:solidFill>
                        <a:effectLst/>
                        <a:latin typeface="Helvetica" panose="020B0604020202020204" pitchFamily="34" charset="0"/>
                        <a:ea typeface="+mn-ea"/>
                        <a:cs typeface="Helvetica" panose="020B0604020202020204" pitchFamily="34" charset="0"/>
                      </a:endParaRPr>
                    </a:p>
                    <a:p>
                      <a:pPr marL="0" indent="0">
                        <a:lnSpc>
                          <a:spcPct val="150000"/>
                        </a:lnSpc>
                        <a:buFont typeface="Wingdings" panose="05000000000000000000" pitchFamily="2" charset="2"/>
                        <a:buNone/>
                      </a:pPr>
                      <a:endParaRPr lang="en-US" sz="1200" baseline="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41086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1B74CC2-D630-4AD6-9C7A-5BDAB930013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095" b="16095"/>
          <a:stretch>
            <a:fillRect/>
          </a:stretch>
        </p:blipFill>
        <p:spPr/>
      </p:pic>
      <p:sp>
        <p:nvSpPr>
          <p:cNvPr id="15" name="Rectangle 2">
            <a:extLst>
              <a:ext uri="{FF2B5EF4-FFF2-40B4-BE49-F238E27FC236}">
                <a16:creationId xmlns:a16="http://schemas.microsoft.com/office/drawing/2014/main" id="{B5F6291D-6225-4BC3-B13A-A130AC641DF3}"/>
              </a:ext>
            </a:extLst>
          </p:cNvPr>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algn="ctr" defTabSz="1219170" fontAlgn="base">
              <a:spcBef>
                <a:spcPct val="0"/>
              </a:spcBef>
              <a:spcAft>
                <a:spcPct val="0"/>
              </a:spcAft>
            </a:pPr>
            <a:endParaRPr lang="en-US" sz="2800">
              <a:solidFill>
                <a:srgbClr val="000000"/>
              </a:solidFill>
              <a:latin typeface="Gill Sans" charset="0"/>
              <a:sym typeface="Gill Sans" charset="0"/>
            </a:endParaRPr>
          </a:p>
        </p:txBody>
      </p:sp>
      <p:sp>
        <p:nvSpPr>
          <p:cNvPr id="16" name="TextBox 15">
            <a:extLst>
              <a:ext uri="{FF2B5EF4-FFF2-40B4-BE49-F238E27FC236}">
                <a16:creationId xmlns:a16="http://schemas.microsoft.com/office/drawing/2014/main" id="{955C0B20-9FC3-4473-B27F-81051F723974}"/>
              </a:ext>
            </a:extLst>
          </p:cNvPr>
          <p:cNvSpPr txBox="1"/>
          <p:nvPr/>
        </p:nvSpPr>
        <p:spPr>
          <a:xfrm>
            <a:off x="1075762" y="2997181"/>
            <a:ext cx="10040471" cy="1118319"/>
          </a:xfrm>
          <a:prstGeom prst="rect">
            <a:avLst/>
          </a:prstGeom>
          <a:noFill/>
        </p:spPr>
        <p:txBody>
          <a:bodyPr wrap="square" rtlCol="0">
            <a:spAutoFit/>
          </a:bodyPr>
          <a:lstStyle/>
          <a:p>
            <a:pPr algn="ctr" defTabSz="1219170" fontAlgn="base">
              <a:spcBef>
                <a:spcPct val="0"/>
              </a:spcBef>
              <a:spcAft>
                <a:spcPct val="0"/>
              </a:spcAft>
            </a:pPr>
            <a:r>
              <a:rPr lang="en-US" sz="6667" dirty="0" err="1">
                <a:solidFill>
                  <a:srgbClr val="6EB9FF"/>
                </a:solidFill>
                <a:latin typeface="Helvetica" panose="020B0604020202020204" pitchFamily="34" charset="0"/>
                <a:cs typeface="Helvetica" panose="020B0604020202020204" pitchFamily="34" charset="0"/>
                <a:sym typeface="Gill Sans" charset="0"/>
              </a:rPr>
              <a:t>Thuộc</a:t>
            </a:r>
            <a:r>
              <a:rPr lang="en-US" sz="6667" dirty="0">
                <a:solidFill>
                  <a:srgbClr val="6EB9FF"/>
                </a:solidFill>
                <a:latin typeface="Helvetica" panose="020B0604020202020204" pitchFamily="34" charset="0"/>
                <a:cs typeface="Helvetica" panose="020B0604020202020204" pitchFamily="34" charset="0"/>
                <a:sym typeface="Gill Sans" charset="0"/>
              </a:rPr>
              <a:t> </a:t>
            </a:r>
            <a:r>
              <a:rPr lang="en-US" sz="6667" dirty="0" err="1">
                <a:solidFill>
                  <a:srgbClr val="6EB9FF"/>
                </a:solidFill>
                <a:latin typeface="Helvetica" panose="020B0604020202020204" pitchFamily="34" charset="0"/>
                <a:cs typeface="Helvetica" panose="020B0604020202020204" pitchFamily="34" charset="0"/>
                <a:sym typeface="Gill Sans" charset="0"/>
              </a:rPr>
              <a:t>Tính</a:t>
            </a:r>
            <a:r>
              <a:rPr lang="en-US" sz="6667" dirty="0">
                <a:solidFill>
                  <a:srgbClr val="6EB9FF"/>
                </a:solidFill>
                <a:latin typeface="Helvetica" panose="020B0604020202020204" pitchFamily="34" charset="0"/>
                <a:cs typeface="Helvetica" panose="020B0604020202020204" pitchFamily="34" charset="0"/>
                <a:sym typeface="Gill Sans" charset="0"/>
              </a:rPr>
              <a:t> </a:t>
            </a:r>
            <a:r>
              <a:rPr lang="en-US" sz="6667" dirty="0" err="1">
                <a:solidFill>
                  <a:schemeClr val="bg1"/>
                </a:solidFill>
                <a:latin typeface="Helvetica" panose="020B0604020202020204" pitchFamily="34" charset="0"/>
                <a:cs typeface="Helvetica" panose="020B0604020202020204" pitchFamily="34" charset="0"/>
                <a:sym typeface="Gill Sans" charset="0"/>
              </a:rPr>
              <a:t>Thảo</a:t>
            </a:r>
            <a:r>
              <a:rPr lang="en-US" sz="6667" dirty="0">
                <a:solidFill>
                  <a:schemeClr val="bg1"/>
                </a:solidFill>
                <a:latin typeface="Helvetica" panose="020B0604020202020204" pitchFamily="34" charset="0"/>
                <a:cs typeface="Helvetica" panose="020B0604020202020204" pitchFamily="34" charset="0"/>
                <a:sym typeface="Gill Sans" charset="0"/>
              </a:rPr>
              <a:t> </a:t>
            </a:r>
            <a:r>
              <a:rPr lang="en-US" sz="6667" dirty="0" err="1">
                <a:solidFill>
                  <a:schemeClr val="bg1"/>
                </a:solidFill>
                <a:latin typeface="Helvetica" panose="020B0604020202020204" pitchFamily="34" charset="0"/>
                <a:cs typeface="Helvetica" panose="020B0604020202020204" pitchFamily="34" charset="0"/>
                <a:sym typeface="Gill Sans" charset="0"/>
              </a:rPr>
              <a:t>Luận</a:t>
            </a:r>
            <a:endParaRPr lang="en-US" sz="6667" dirty="0">
              <a:solidFill>
                <a:schemeClr val="bg1"/>
              </a:solidFill>
              <a:latin typeface="Helvetica" panose="020B0604020202020204" pitchFamily="34" charset="0"/>
              <a:cs typeface="Helvetica" panose="020B0604020202020204" pitchFamily="34" charset="0"/>
              <a:sym typeface="Gill Sans" charset="0"/>
            </a:endParaRPr>
          </a:p>
        </p:txBody>
      </p:sp>
      <p:sp>
        <p:nvSpPr>
          <p:cNvPr id="17" name="Line 5">
            <a:extLst>
              <a:ext uri="{FF2B5EF4-FFF2-40B4-BE49-F238E27FC236}">
                <a16:creationId xmlns:a16="http://schemas.microsoft.com/office/drawing/2014/main" id="{262D8D5F-662C-4CCE-8520-857CD0BEF532}"/>
              </a:ext>
            </a:extLst>
          </p:cNvPr>
          <p:cNvSpPr>
            <a:spLocks noChangeShapeType="1"/>
          </p:cNvSpPr>
          <p:nvPr/>
        </p:nvSpPr>
        <p:spPr bwMode="auto">
          <a:xfrm flipV="1">
            <a:off x="2639616" y="410107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latin typeface="Gill Sans" charset="0"/>
              <a:sym typeface="Gill Sans" charset="0"/>
            </a:endParaRPr>
          </a:p>
        </p:txBody>
      </p:sp>
      <p:sp>
        <p:nvSpPr>
          <p:cNvPr id="18" name="Rectangle 17">
            <a:extLst>
              <a:ext uri="{FF2B5EF4-FFF2-40B4-BE49-F238E27FC236}">
                <a16:creationId xmlns:a16="http://schemas.microsoft.com/office/drawing/2014/main" id="{1A5B881A-0578-42DD-84EE-9C3AE7FF2637}"/>
              </a:ext>
            </a:extLst>
          </p:cNvPr>
          <p:cNvSpPr>
            <a:spLocks/>
          </p:cNvSpPr>
          <p:nvPr/>
        </p:nvSpPr>
        <p:spPr bwMode="auto">
          <a:xfrm>
            <a:off x="3333000" y="4297824"/>
            <a:ext cx="5525995" cy="6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defTabSz="1219170">
              <a:lnSpc>
                <a:spcPts val="1600"/>
              </a:lnSpc>
            </a:pPr>
            <a:r>
              <a:rPr lang="en-US" sz="2400" dirty="0">
                <a:solidFill>
                  <a:srgbClr val="FFFFFF"/>
                </a:solidFill>
                <a:latin typeface="Helvetica" panose="020B0604020202020204" pitchFamily="34" charset="0"/>
                <a:ea typeface="ＭＳ Ｐゴシック" charset="0"/>
                <a:cs typeface="Helvetica" panose="020B0604020202020204" pitchFamily="34" charset="0"/>
                <a:sym typeface="Lato Regular" charset="0"/>
              </a:rPr>
              <a:t>01/03 – 31/07/2019</a:t>
            </a:r>
          </a:p>
        </p:txBody>
      </p:sp>
    </p:spTree>
    <p:extLst>
      <p:ext uri="{BB962C8B-B14F-4D97-AF65-F5344CB8AC3E}">
        <p14:creationId xmlns:p14="http://schemas.microsoft.com/office/powerpoint/2010/main" val="2167460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300B19-4CD2-4E9E-B09F-93CD0BDC4EEE}"/>
              </a:ext>
            </a:extLst>
          </p:cNvPr>
          <p:cNvSpPr>
            <a:spLocks noGrp="1"/>
          </p:cNvSpPr>
          <p:nvPr>
            <p:ph type="sldNum" sz="quarter" idx="11"/>
          </p:nvPr>
        </p:nvSpPr>
        <p:spPr/>
        <p:txBody>
          <a:bodyPr/>
          <a:lstStyle/>
          <a:p>
            <a:fld id="{C3929991-3F91-D343-BFF2-32848ABE790B}" type="slidenum">
              <a:rPr lang="en-US" smtClean="0"/>
              <a:t>8</a:t>
            </a:fld>
            <a:endParaRPr lang="en-US"/>
          </a:p>
        </p:txBody>
      </p:sp>
      <p:sp>
        <p:nvSpPr>
          <p:cNvPr id="8" name="TextBox 7">
            <a:extLst>
              <a:ext uri="{FF2B5EF4-FFF2-40B4-BE49-F238E27FC236}">
                <a16:creationId xmlns:a16="http://schemas.microsoft.com/office/drawing/2014/main" id="{4E18286B-2A9C-4BAA-AB0A-6F5C48970C75}"/>
              </a:ext>
            </a:extLst>
          </p:cNvPr>
          <p:cNvSpPr txBox="1"/>
          <p:nvPr/>
        </p:nvSpPr>
        <p:spPr>
          <a:xfrm>
            <a:off x="0" y="90798"/>
            <a:ext cx="12192000" cy="646331"/>
          </a:xfrm>
          <a:prstGeom prst="rect">
            <a:avLst/>
          </a:prstGeom>
          <a:noFill/>
          <a:ln>
            <a:noFill/>
          </a:ln>
        </p:spPr>
        <p:txBody>
          <a:bodyPr wrap="square" rtlCol="0">
            <a:spAutoFit/>
          </a:bodyPr>
          <a:lstStyle/>
          <a:p>
            <a:pPr algn="ctr"/>
            <a:r>
              <a:rPr lang="en-US" sz="3600" dirty="0" err="1">
                <a:solidFill>
                  <a:srgbClr val="A40000"/>
                </a:solidFill>
                <a:latin typeface="Helvetica" panose="020B0604020202020204" pitchFamily="34" charset="0"/>
                <a:cs typeface="Helvetica" panose="020B0604020202020204" pitchFamily="34" charset="0"/>
              </a:rPr>
              <a:t>Thuộc</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A40000"/>
                </a:solidFill>
                <a:latin typeface="Helvetica" panose="020B0604020202020204" pitchFamily="34" charset="0"/>
                <a:cs typeface="Helvetica" panose="020B0604020202020204" pitchFamily="34" charset="0"/>
              </a:rPr>
              <a:t>Tính</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Thảo</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Luận</a:t>
            </a:r>
            <a:endParaRPr lang="en-US" sz="3600" dirty="0">
              <a:solidFill>
                <a:srgbClr val="0070C0"/>
              </a:solidFill>
              <a:latin typeface="Helvetica" panose="020B0604020202020204" pitchFamily="34" charset="0"/>
              <a:cs typeface="Helvetica" panose="020B0604020202020204" pitchFamily="34" charset="0"/>
            </a:endParaRPr>
          </a:p>
        </p:txBody>
      </p:sp>
      <p:sp>
        <p:nvSpPr>
          <p:cNvPr id="9" name="Line 13">
            <a:extLst>
              <a:ext uri="{FF2B5EF4-FFF2-40B4-BE49-F238E27FC236}">
                <a16:creationId xmlns:a16="http://schemas.microsoft.com/office/drawing/2014/main" id="{A0763E40-A267-4920-8E49-EDF301EA99A5}"/>
              </a:ext>
            </a:extLst>
          </p:cNvPr>
          <p:cNvSpPr>
            <a:spLocks noChangeShapeType="1"/>
          </p:cNvSpPr>
          <p:nvPr/>
        </p:nvSpPr>
        <p:spPr bwMode="auto">
          <a:xfrm>
            <a:off x="1319610" y="737129"/>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aphicFrame>
        <p:nvGraphicFramePr>
          <p:cNvPr id="13" name="Chart 12">
            <a:extLst>
              <a:ext uri="{FF2B5EF4-FFF2-40B4-BE49-F238E27FC236}">
                <a16:creationId xmlns:a16="http://schemas.microsoft.com/office/drawing/2014/main" id="{8A86D169-AD65-41B1-8451-E8361668383E}"/>
              </a:ext>
            </a:extLst>
          </p:cNvPr>
          <p:cNvGraphicFramePr/>
          <p:nvPr>
            <p:extLst>
              <p:ext uri="{D42A27DB-BD31-4B8C-83A1-F6EECF244321}">
                <p14:modId xmlns:p14="http://schemas.microsoft.com/office/powerpoint/2010/main" val="3616665850"/>
              </p:ext>
            </p:extLst>
          </p:nvPr>
        </p:nvGraphicFramePr>
        <p:xfrm>
          <a:off x="111212" y="820740"/>
          <a:ext cx="4740190" cy="53895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C82C634E-46B9-46CF-A3C9-8EADCAD1FB8F}"/>
              </a:ext>
            </a:extLst>
          </p:cNvPr>
          <p:cNvGraphicFramePr>
            <a:graphicFrameLocks noGrp="1"/>
          </p:cNvGraphicFramePr>
          <p:nvPr>
            <p:extLst>
              <p:ext uri="{D42A27DB-BD31-4B8C-83A1-F6EECF244321}">
                <p14:modId xmlns:p14="http://schemas.microsoft.com/office/powerpoint/2010/main" val="4113857341"/>
              </p:ext>
            </p:extLst>
          </p:nvPr>
        </p:nvGraphicFramePr>
        <p:xfrm>
          <a:off x="4724401" y="778892"/>
          <a:ext cx="7264399" cy="5806280"/>
        </p:xfrm>
        <a:graphic>
          <a:graphicData uri="http://schemas.openxmlformats.org/drawingml/2006/table">
            <a:tbl>
              <a:tblPr firstRow="1" bandRow="1">
                <a:tableStyleId>{5C22544A-7EE6-4342-B048-85BDC9FD1C3A}</a:tableStyleId>
              </a:tblPr>
              <a:tblGrid>
                <a:gridCol w="3591723">
                  <a:extLst>
                    <a:ext uri="{9D8B030D-6E8A-4147-A177-3AD203B41FA5}">
                      <a16:colId xmlns:a16="http://schemas.microsoft.com/office/drawing/2014/main" val="20000"/>
                    </a:ext>
                  </a:extLst>
                </a:gridCol>
                <a:gridCol w="3672676">
                  <a:extLst>
                    <a:ext uri="{9D8B030D-6E8A-4147-A177-3AD203B41FA5}">
                      <a16:colId xmlns:a16="http://schemas.microsoft.com/office/drawing/2014/main" val="2795319827"/>
                    </a:ext>
                  </a:extLst>
                </a:gridCol>
              </a:tblGrid>
              <a:tr h="256697">
                <a:tc>
                  <a:txBody>
                    <a:bodyPr/>
                    <a:lstStyle/>
                    <a:p>
                      <a:pPr algn="ctr"/>
                      <a:r>
                        <a:rPr lang="en-US" sz="1000" dirty="0">
                          <a:latin typeface="Helvetica" panose="020B0604020202020204" pitchFamily="34" charset="0"/>
                          <a:cs typeface="Helvetica" panose="020B0604020202020204" pitchFamily="34" charset="0"/>
                        </a:rPr>
                        <a:t>Nhận</a:t>
                      </a:r>
                      <a:r>
                        <a:rPr lang="en-US" sz="1000" baseline="0" dirty="0">
                          <a:latin typeface="Helvetica" panose="020B0604020202020204" pitchFamily="34" charset="0"/>
                          <a:cs typeface="Helvetica" panose="020B0604020202020204" pitchFamily="34" charset="0"/>
                        </a:rPr>
                        <a:t> xét</a:t>
                      </a:r>
                      <a:endParaRPr lang="en-US" sz="1000" dirty="0">
                        <a:latin typeface="Helvetica" panose="020B0604020202020204" pitchFamily="34" charset="0"/>
                        <a:cs typeface="Helvetica" panose="020B0604020202020204" pitchFamily="34" charset="0"/>
                      </a:endParaRPr>
                    </a:p>
                  </a:txBody>
                  <a:tcPr>
                    <a:solidFill>
                      <a:srgbClr val="A40000"/>
                    </a:solidFill>
                  </a:tcPr>
                </a:tc>
                <a:tc>
                  <a:txBody>
                    <a:bodyPr/>
                    <a:lstStyle/>
                    <a:p>
                      <a:pPr algn="ctr"/>
                      <a:r>
                        <a:rPr lang="en-US" sz="1000" dirty="0" err="1">
                          <a:latin typeface="Helvetica" panose="020B0604020202020204" pitchFamily="34" charset="0"/>
                          <a:cs typeface="Helvetica" panose="020B0604020202020204" pitchFamily="34" charset="0"/>
                        </a:rPr>
                        <a:t>Ví</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dụ</a:t>
                      </a:r>
                      <a:endParaRPr lang="en-US" sz="1000" dirty="0">
                        <a:latin typeface="Helvetica" panose="020B0604020202020204" pitchFamily="34" charset="0"/>
                        <a:cs typeface="Helvetica" panose="020B0604020202020204" pitchFamily="34" charset="0"/>
                      </a:endParaRPr>
                    </a:p>
                  </a:txBody>
                  <a:tcPr>
                    <a:solidFill>
                      <a:srgbClr val="A40000"/>
                    </a:solidFill>
                  </a:tcPr>
                </a:tc>
                <a:extLst>
                  <a:ext uri="{0D108BD9-81ED-4DB2-BD59-A6C34878D82A}">
                    <a16:rowId xmlns:a16="http://schemas.microsoft.com/office/drawing/2014/main" val="10000"/>
                  </a:ext>
                </a:extLst>
              </a:tr>
              <a:tr h="5444537">
                <a:tc>
                  <a:txBody>
                    <a:bodyPr/>
                    <a:lstStyle/>
                    <a:p>
                      <a:pPr marL="171450" indent="-171450" algn="just">
                        <a:lnSpc>
                          <a:spcPct val="150000"/>
                        </a:lnSpc>
                        <a:buFont typeface="Wingdings" panose="05000000000000000000" pitchFamily="2" charset="2"/>
                        <a:buChar char="§"/>
                      </a:pPr>
                      <a:r>
                        <a:rPr lang="en-US" sz="1000" dirty="0" err="1">
                          <a:latin typeface="Helvetica" panose="020B0604020202020204" pitchFamily="34" charset="0"/>
                          <a:cs typeface="Helvetica" panose="020B0604020202020204" pitchFamily="34" charset="0"/>
                        </a:rPr>
                        <a:t>Thảo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luận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tập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trung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vào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chủ</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đề</a:t>
                      </a:r>
                      <a:r>
                        <a:rPr lang="en-US" sz="1000" dirty="0">
                          <a:latin typeface="Helvetica" panose="020B0604020202020204" pitchFamily="34" charset="0"/>
                          <a:cs typeface="Helvetica" panose="020B0604020202020204" pitchFamily="34" charset="0"/>
                        </a:rPr>
                        <a:t> </a:t>
                      </a:r>
                      <a:r>
                        <a:rPr lang="en-US" sz="1000" b="1" dirty="0" err="1">
                          <a:latin typeface="Helvetica" panose="020B0604020202020204" pitchFamily="34" charset="0"/>
                          <a:cs typeface="Helvetica" panose="020B0604020202020204" pitchFamily="34" charset="0"/>
                        </a:rPr>
                        <a:t>sản</a:t>
                      </a:r>
                      <a:r>
                        <a:rPr lang="en-US" sz="1000" b="1" dirty="0">
                          <a:latin typeface="Helvetica" panose="020B0604020202020204" pitchFamily="34" charset="0"/>
                          <a:cs typeface="Helvetica" panose="020B0604020202020204" pitchFamily="34" charset="0"/>
                        </a:rPr>
                        <a:t> </a:t>
                      </a:r>
                      <a:r>
                        <a:rPr lang="en-US" sz="1000" b="1" dirty="0" err="1">
                          <a:latin typeface="Helvetica" panose="020B0604020202020204" pitchFamily="34" charset="0"/>
                          <a:cs typeface="Helvetica" panose="020B0604020202020204" pitchFamily="34" charset="0"/>
                        </a:rPr>
                        <a:t>phẩm</a:t>
                      </a:r>
                      <a:r>
                        <a:rPr lang="en-US" sz="1000" b="1"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và</a:t>
                      </a:r>
                      <a:r>
                        <a:rPr lang="en-US" sz="1000" dirty="0">
                          <a:latin typeface="Helvetica" panose="020B0604020202020204" pitchFamily="34" charset="0"/>
                          <a:cs typeface="Helvetica" panose="020B0604020202020204" pitchFamily="34" charset="0"/>
                        </a:rPr>
                        <a:t> </a:t>
                      </a:r>
                      <a:r>
                        <a:rPr lang="en-US" sz="1000" b="1" dirty="0" err="1">
                          <a:latin typeface="Helvetica" panose="020B0604020202020204" pitchFamily="34" charset="0"/>
                          <a:cs typeface="Helvetica" panose="020B0604020202020204" pitchFamily="34" charset="0"/>
                        </a:rPr>
                        <a:t>th</a:t>
                      </a:r>
                      <a:r>
                        <a:rPr lang="vi-VN" sz="1000" b="1" dirty="0">
                          <a:latin typeface="Helvetica" panose="020B0604020202020204" pitchFamily="34" charset="0"/>
                          <a:cs typeface="Helvetica" panose="020B0604020202020204" pitchFamily="34" charset="0"/>
                        </a:rPr>
                        <a:t>ư</a:t>
                      </a:r>
                      <a:r>
                        <a:rPr lang="en-US" sz="1000" b="1" dirty="0" err="1">
                          <a:latin typeface="Helvetica" panose="020B0604020202020204" pitchFamily="34" charset="0"/>
                          <a:cs typeface="Helvetica" panose="020B0604020202020204" pitchFamily="34" charset="0"/>
                        </a:rPr>
                        <a:t>ơng</a:t>
                      </a:r>
                      <a:r>
                        <a:rPr lang="en-US" sz="1000" b="1" dirty="0">
                          <a:latin typeface="Helvetica" panose="020B0604020202020204" pitchFamily="34" charset="0"/>
                          <a:cs typeface="Helvetica" panose="020B0604020202020204" pitchFamily="34" charset="0"/>
                        </a:rPr>
                        <a:t> </a:t>
                      </a:r>
                      <a:r>
                        <a:rPr lang="en-US" sz="1000" b="1" dirty="0" err="1">
                          <a:latin typeface="Helvetica" panose="020B0604020202020204" pitchFamily="34" charset="0"/>
                          <a:cs typeface="Helvetica" panose="020B0604020202020204" pitchFamily="34" charset="0"/>
                        </a:rPr>
                        <a:t>hiệu</a:t>
                      </a:r>
                      <a:r>
                        <a:rPr lang="en-US" sz="1000" dirty="0">
                          <a:latin typeface="Helvetica" panose="020B0604020202020204" pitchFamily="34" charset="0"/>
                          <a:cs typeface="Helvetica" panose="020B0604020202020204" pitchFamily="34" charset="0"/>
                        </a:rPr>
                        <a:t>. Hai </a:t>
                      </a:r>
                      <a:r>
                        <a:rPr lang="en-US" sz="1000" dirty="0" err="1">
                          <a:latin typeface="Helvetica" panose="020B0604020202020204" pitchFamily="34" charset="0"/>
                          <a:cs typeface="Helvetica" panose="020B0604020202020204" pitchFamily="34" charset="0"/>
                        </a:rPr>
                        <a:t>yếu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tố</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này</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chiếm</a:t>
                      </a:r>
                      <a:r>
                        <a:rPr lang="en-US" sz="1000" dirty="0">
                          <a:latin typeface="Helvetica" panose="020B0604020202020204" pitchFamily="34" charset="0"/>
                          <a:cs typeface="Helvetica" panose="020B0604020202020204" pitchFamily="34" charset="0"/>
                        </a:rPr>
                        <a:t> h</a:t>
                      </a:r>
                      <a:r>
                        <a:rPr lang="vi-VN" sz="1000" dirty="0">
                          <a:latin typeface="Helvetica" panose="020B0604020202020204" pitchFamily="34" charset="0"/>
                          <a:cs typeface="Helvetica" panose="020B0604020202020204" pitchFamily="34" charset="0"/>
                        </a:rPr>
                        <a:t>ơ</a:t>
                      </a:r>
                      <a:r>
                        <a:rPr lang="en-US" sz="1000" dirty="0">
                          <a:latin typeface="Helvetica" panose="020B0604020202020204" pitchFamily="34" charset="0"/>
                          <a:cs typeface="Helvetica" panose="020B0604020202020204" pitchFamily="34" charset="0"/>
                        </a:rPr>
                        <a:t>n 2/3 </a:t>
                      </a:r>
                      <a:r>
                        <a:rPr lang="en-US" sz="1000" dirty="0" err="1">
                          <a:latin typeface="Helvetica" panose="020B0604020202020204" pitchFamily="34" charset="0"/>
                          <a:cs typeface="Helvetica" panose="020B0604020202020204" pitchFamily="34" charset="0"/>
                        </a:rPr>
                        <a:t>tổng</a:t>
                      </a:r>
                      <a:r>
                        <a:rPr lang="en-US" sz="1000" dirty="0">
                          <a:latin typeface="Helvetica" panose="020B0604020202020204" pitchFamily="34" charset="0"/>
                          <a:cs typeface="Helvetica" panose="020B0604020202020204" pitchFamily="34" charset="0"/>
                        </a:rPr>
                        <a:t> l</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ợng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luận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luận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sản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phẩm</a:t>
                      </a:r>
                      <a:r>
                        <a:rPr lang="en-US" sz="1000" dirty="0">
                          <a:latin typeface="Helvetica" panose="020B0604020202020204" pitchFamily="34" charset="0"/>
                          <a:cs typeface="Helvetica" panose="020B0604020202020204" pitchFamily="34" charset="0"/>
                        </a:rPr>
                        <a:t>, ng</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ời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dùng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hỏi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tính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năng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sử</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dụng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mức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độ</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tiêu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thụ</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điện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xử</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lý</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một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số</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vấn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gặp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phải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trong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quá</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trình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sử</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dụng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vấn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gặp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phải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nh</a:t>
                      </a:r>
                      <a:r>
                        <a:rPr lang="vi-VN" sz="1000" dirty="0">
                          <a:latin typeface="Helvetica" panose="020B0604020202020204" pitchFamily="34" charset="0"/>
                          <a:cs typeface="Helvetica" panose="020B0604020202020204" pitchFamily="34" charset="0"/>
                        </a:rPr>
                        <a:t>ư</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tiếng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ồn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hành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không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có</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chức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năng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hẹn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giờ</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khả</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năng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làm</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lạnh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kém</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bảo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vệ</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sức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khỏe</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trẻ</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trong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quá</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trình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sử</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dụng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khiến</a:t>
                      </a:r>
                      <a:r>
                        <a:rPr lang="en-US" sz="1000" dirty="0">
                          <a:latin typeface="Helvetica" panose="020B0604020202020204" pitchFamily="34" charset="0"/>
                          <a:cs typeface="Helvetica" panose="020B0604020202020204" pitchFamily="34" charset="0"/>
                        </a:rPr>
                        <a:t> ng</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ời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dùng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phàn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nàn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luận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ơng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hiệu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xoay</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quanh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cập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bày</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tỏ</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sự</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yêu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thích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ơng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hiệu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tham</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nên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lựa</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chọn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sản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phẩm</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của</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hãng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nào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thì</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tốt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nhất</a:t>
                      </a:r>
                      <a:r>
                        <a:rPr lang="en-US" sz="1000" dirty="0">
                          <a:latin typeface="Helvetica" panose="020B0604020202020204" pitchFamily="34" charset="0"/>
                          <a:cs typeface="Helvetica" panose="020B0604020202020204" pitchFamily="34" charset="0"/>
                        </a:rPr>
                        <a:t>.</a:t>
                      </a:r>
                    </a:p>
                    <a:p>
                      <a:pPr marL="171450" indent="-171450" algn="just">
                        <a:lnSpc>
                          <a:spcPct val="150000"/>
                        </a:lnSpc>
                        <a:buFont typeface="Wingdings" panose="05000000000000000000" pitchFamily="2" charset="2"/>
                        <a:buChar char="§"/>
                      </a:pPr>
                      <a:r>
                        <a:rPr lang="en-US" sz="1000" dirty="0" err="1">
                          <a:latin typeface="Helvetica" panose="020B0604020202020204" pitchFamily="34" charset="0"/>
                          <a:cs typeface="Helvetica" panose="020B0604020202020204" pitchFamily="34" charset="0"/>
                        </a:rPr>
                        <a:t>Dịch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vụ</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cũng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nh</a:t>
                      </a:r>
                      <a:r>
                        <a:rPr lang="vi-VN" sz="1000" dirty="0">
                          <a:latin typeface="Helvetica" panose="020B0604020202020204" pitchFamily="34" charset="0"/>
                          <a:cs typeface="Helvetica" panose="020B0604020202020204" pitchFamily="34" charset="0"/>
                        </a:rPr>
                        <a:t>ư</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chế</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độ</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trả</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góp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là</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hai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yếu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tố</a:t>
                      </a:r>
                      <a:r>
                        <a:rPr lang="en-US" sz="1000" dirty="0">
                          <a:latin typeface="Helvetica" panose="020B0604020202020204" pitchFamily="34" charset="0"/>
                          <a:cs typeface="Helvetica" panose="020B0604020202020204" pitchFamily="34" charset="0"/>
                        </a:rPr>
                        <a:t> đ</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ợc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luận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kế</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tiếp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dịch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vụ</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nh</a:t>
                      </a:r>
                      <a:r>
                        <a:rPr lang="vi-VN" sz="1000" dirty="0">
                          <a:latin typeface="Helvetica" panose="020B0604020202020204" pitchFamily="34" charset="0"/>
                          <a:cs typeface="Helvetica" panose="020B0604020202020204" pitchFamily="34" charset="0"/>
                        </a:rPr>
                        <a:t>ư</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vệ</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sinh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máy</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lạnh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lắp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đặt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bảo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hành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và</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ơng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thức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trả</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góp</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hút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sự</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quan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tâm</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đáng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kể</a:t>
                      </a:r>
                      <a:r>
                        <a:rPr lang="en-US" sz="1000" dirty="0">
                          <a:latin typeface="Helvetica" panose="020B0604020202020204" pitchFamily="34" charset="0"/>
                          <a:cs typeface="Helvetica" panose="020B0604020202020204" pitchFamily="34" charset="0"/>
                        </a:rPr>
                        <a:t>.</a:t>
                      </a:r>
                    </a:p>
                    <a:p>
                      <a:pPr marL="171450" indent="-171450" algn="just">
                        <a:lnSpc>
                          <a:spcPct val="150000"/>
                        </a:lnSpc>
                        <a:buFont typeface="Wingdings" panose="05000000000000000000" pitchFamily="2" charset="2"/>
                        <a:buChar char="§"/>
                      </a:pPr>
                      <a:r>
                        <a:rPr lang="en-US" sz="1000" dirty="0" err="1">
                          <a:latin typeface="Helvetica" panose="020B0604020202020204" pitchFamily="34" charset="0"/>
                          <a:cs typeface="Helvetica" panose="020B0604020202020204" pitchFamily="34" charset="0"/>
                        </a:rPr>
                        <a:t>Khuyến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mãi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Giá</a:t>
                      </a:r>
                      <a:r>
                        <a:rPr lang="en-US" sz="1000" dirty="0">
                          <a:latin typeface="Helvetica" panose="020B0604020202020204" pitchFamily="34" charset="0"/>
                          <a:cs typeface="Helvetica" panose="020B0604020202020204" pitchFamily="34" charset="0"/>
                        </a:rPr>
                        <a:t>, N</a:t>
                      </a:r>
                      <a:r>
                        <a:rPr lang="vi-VN" sz="1000" dirty="0">
                          <a:latin typeface="Helvetica" panose="020B0604020202020204" pitchFamily="34" charset="0"/>
                          <a:cs typeface="Helvetica" panose="020B0604020202020204" pitchFamily="34" charset="0"/>
                        </a:rPr>
                        <a:t>ơ</a:t>
                      </a:r>
                      <a:r>
                        <a:rPr lang="en-US" sz="1000" dirty="0" err="1">
                          <a:latin typeface="Helvetica" panose="020B0604020202020204" pitchFamily="34" charset="0"/>
                          <a:cs typeface="Helvetica" panose="020B0604020202020204" pitchFamily="34" charset="0"/>
                        </a:rPr>
                        <a:t>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mua</a:t>
                      </a:r>
                      <a:r>
                        <a:rPr lang="en-US" sz="1000" dirty="0">
                          <a:latin typeface="Helvetica" panose="020B0604020202020204" pitchFamily="34" charset="0"/>
                          <a:cs typeface="Helvetica" panose="020B0604020202020204" pitchFamily="34" charset="0"/>
                        </a:rPr>
                        <a:t> đ</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ợc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thảo</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luận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rất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ít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Giá</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cũng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nh</a:t>
                      </a:r>
                      <a:r>
                        <a:rPr lang="vi-VN" sz="1000" dirty="0">
                          <a:latin typeface="Helvetica" panose="020B0604020202020204" pitchFamily="34" charset="0"/>
                          <a:cs typeface="Helvetica" panose="020B0604020202020204" pitchFamily="34" charset="0"/>
                        </a:rPr>
                        <a:t>ư</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địa</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điểm</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mua</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và</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ch</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ơng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trình</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khuyến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mãi</a:t>
                      </a:r>
                      <a:r>
                        <a:rPr lang="en-US" sz="1000" dirty="0">
                          <a:latin typeface="Helvetica" panose="020B0604020202020204" pitchFamily="34" charset="0"/>
                          <a:cs typeface="Helvetica" panose="020B0604020202020204" pitchFamily="34" charset="0"/>
                        </a:rPr>
                        <a:t> đ</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ợc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thông</a:t>
                      </a:r>
                      <a:r>
                        <a:rPr lang="en-US" sz="1000" dirty="0">
                          <a:latin typeface="Helvetica" panose="020B0604020202020204" pitchFamily="34" charset="0"/>
                          <a:cs typeface="Helvetica" panose="020B0604020202020204" pitchFamily="34" charset="0"/>
                        </a:rPr>
                        <a:t> tin </a:t>
                      </a:r>
                      <a:r>
                        <a:rPr lang="en-US" sz="1000" dirty="0" err="1">
                          <a:latin typeface="Helvetica" panose="020B0604020202020204" pitchFamily="34" charset="0"/>
                          <a:cs typeface="Helvetica" panose="020B0604020202020204" pitchFamily="34" charset="0"/>
                        </a:rPr>
                        <a:t>rõ</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ràng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trên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fanpage</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và</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trang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thương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mại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điện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tử</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nên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người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dùng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ít</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hỏi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các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vấn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này</a:t>
                      </a:r>
                      <a:r>
                        <a:rPr lang="en-US" sz="1000" dirty="0">
                          <a:latin typeface="Helvetica" panose="020B0604020202020204" pitchFamily="34" charset="0"/>
                          <a:cs typeface="Helvetica" panose="020B0604020202020204" pitchFamily="34" charset="0"/>
                        </a:rPr>
                        <a:t>. Ng</a:t>
                      </a:r>
                      <a:r>
                        <a:rPr lang="vi-VN" sz="1000" dirty="0">
                          <a:latin typeface="Helvetica" panose="020B0604020202020204" pitchFamily="34" charset="0"/>
                          <a:cs typeface="Helvetica" panose="020B0604020202020204" pitchFamily="34" charset="0"/>
                        </a:rPr>
                        <a:t>ư</a:t>
                      </a:r>
                      <a:r>
                        <a:rPr lang="en-US" sz="1000" dirty="0" err="1">
                          <a:latin typeface="Helvetica" panose="020B0604020202020204" pitchFamily="34" charset="0"/>
                          <a:cs typeface="Helvetica" panose="020B0604020202020204" pitchFamily="34" charset="0"/>
                        </a:rPr>
                        <a:t>ời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dùng</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hỏi</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về</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mức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độ</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sẵn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có</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của</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sản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phẩm</a:t>
                      </a:r>
                      <a:r>
                        <a:rPr lang="en-US" sz="1000" dirty="0">
                          <a:latin typeface="Helvetica" panose="020B0604020202020204" pitchFamily="34" charset="0"/>
                          <a:cs typeface="Helvetica" panose="020B0604020202020204" pitchFamily="34" charset="0"/>
                        </a:rPr>
                        <a:t>  ở </a:t>
                      </a:r>
                      <a:r>
                        <a:rPr lang="en-US" sz="1000" dirty="0" err="1">
                          <a:latin typeface="Helvetica" panose="020B0604020202020204" pitchFamily="34" charset="0"/>
                          <a:cs typeface="Helvetica" panose="020B0604020202020204" pitchFamily="34" charset="0"/>
                        </a:rPr>
                        <a:t>khu</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vực</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gần</a:t>
                      </a:r>
                      <a:r>
                        <a:rPr lang="en-US" sz="1000" dirty="0">
                          <a:latin typeface="Helvetica" panose="020B0604020202020204" pitchFamily="34" charset="0"/>
                          <a:cs typeface="Helvetica" panose="020B0604020202020204" pitchFamily="34" charset="0"/>
                        </a:rPr>
                        <a:t> </a:t>
                      </a:r>
                      <a:r>
                        <a:rPr lang="en-US" sz="1000" dirty="0" err="1">
                          <a:latin typeface="Helvetica" panose="020B0604020202020204" pitchFamily="34" charset="0"/>
                          <a:cs typeface="Helvetica" panose="020B0604020202020204" pitchFamily="34" charset="0"/>
                        </a:rPr>
                        <a:t>họ</a:t>
                      </a:r>
                      <a:r>
                        <a:rPr lang="en-US" sz="1000" dirty="0">
                          <a:latin typeface="Helvetica" panose="020B0604020202020204" pitchFamily="34" charset="0"/>
                          <a:cs typeface="Helvetica" panose="020B0604020202020204" pitchFamily="34" charset="0"/>
                        </a:rPr>
                        <a:t>.</a:t>
                      </a:r>
                      <a:endParaRPr lang="en-US" sz="1000" baseline="0" dirty="0">
                        <a:latin typeface="Helvetica" panose="020B0604020202020204" pitchFamily="34" charset="0"/>
                        <a:cs typeface="Helvetica" panose="020B0604020202020204" pitchFamily="34" charset="0"/>
                      </a:endParaRPr>
                    </a:p>
                  </a:txBody>
                  <a:tcPr>
                    <a:noFill/>
                  </a:tcPr>
                </a:tc>
                <a:tc>
                  <a:txBody>
                    <a:bodyPr/>
                    <a:lstStyle/>
                    <a:p>
                      <a:pPr marL="171450" indent="-171450" algn="just">
                        <a:lnSpc>
                          <a:spcPct val="150000"/>
                        </a:lnSpc>
                        <a:buFont typeface="Wingdings" panose="05000000000000000000" pitchFamily="2" charset="2"/>
                        <a:buChar char="§"/>
                      </a:pPr>
                      <a:r>
                        <a:rPr lang="en-US" sz="1000" b="0" i="0" kern="1200" baseline="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Cục</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nóng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kêu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to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wa.lam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sao</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để</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giảm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kêu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đây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ad</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baseline="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Thật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thất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vọng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với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mẫu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"Daikin Inverter 1.5 HP ATKQ35TAVMV"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cục</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nóng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kêu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to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kinh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khủng</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endParaRPr lang="en-US" sz="1000" b="0" i="0" kern="1200" baseline="0" dirty="0">
                        <a:solidFill>
                          <a:schemeClr val="dk1"/>
                        </a:solidFill>
                        <a:effectLst/>
                        <a:latin typeface="Helvetica" panose="020B0604020202020204" pitchFamily="34" charset="0"/>
                        <a:ea typeface="+mn-ea"/>
                        <a:cs typeface="Helvetica" panose="020B0604020202020204" pitchFamily="34" charset="0"/>
                      </a:endParaRPr>
                    </a:p>
                    <a:p>
                      <a:pPr marL="171450" indent="-171450" algn="just">
                        <a:lnSpc>
                          <a:spcPct val="150000"/>
                        </a:lnSpc>
                        <a:buFont typeface="Wingdings" panose="05000000000000000000" pitchFamily="2" charset="2"/>
                        <a:buChar char="§"/>
                      </a:pPr>
                      <a:r>
                        <a:rPr lang="en-US" sz="1000" b="0" i="0" kern="1200" baseline="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4"/>
                        </a:rPr>
                        <a:t>Cho mình hỏi lúc mình đi ra ngoài mình bật chế độ tiết kiệm(econo)được ko à</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baseline="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Moi rap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hom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qua.hôm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nay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mình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bất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18°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mà</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vẫn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còn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đổ</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mồ</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hôi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là</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sau</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đmx</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4"/>
                        </a:rPr>
                        <a:t>Mai qua tháo ngay và luôn trả lại hãng đi. Hàng ngàn cái bán cho tui đúng cái lỗi. Hết ù ù như máy bay xong thì nhiệt độ bật 18 độ từ 6h tối đến 23h vẫn mát mát tí cho vui. Ko lạnh buốt như mới mua</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Thích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Daikin ko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uổng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công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6"/>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6"/>
                        </a:rPr>
                        <a:t>mua</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4"/>
                        </a:rPr>
                        <a:t>em đang phân vân giữa máy lạnh Máy lạnh Daikin Inverter 1.5 HP và 1 HP. PHÒNG e diện tích dưới 10m2 nên xài loại nào ạ. loại nào có chế độ diệt khuẩn cho trẻ em</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4"/>
                        </a:rPr>
                        <a:t>Cho e hỏi máy này mở 24h là tiêu hao bao nhiêu kg điện ạ</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5"/>
                        </a:rPr>
                        <a:t>Mình mới mua điều hòa daiki inverter được 2 hôm tại điện máy xanh bây giờ mình muốn đổi sang loại thường có được không được thì tính như nào mình mua trả góp</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r>
                        <a:rPr lang="en-US" sz="1000" b="0" i="0" kern="120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Cho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mình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hỏi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sản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phẩm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này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hiện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tai ĐMX PHẠM VĂN ĐÔNG HN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còn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hàng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ko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vậy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để</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mình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chay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4"/>
                        </a:rPr>
                        <a:t> qua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4"/>
                        </a:rPr>
                        <a:t>mua</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gn="just">
                        <a:lnSpc>
                          <a:spcPct val="150000"/>
                        </a:lnSpc>
                        <a:buFont typeface="Wingdings" panose="05000000000000000000" pitchFamily="2" charset="2"/>
                        <a:buChar char="§"/>
                      </a:pPr>
                      <a:endParaRPr lang="en-US" sz="1000" baseline="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81447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t>9</a:t>
            </a:fld>
            <a:endParaRPr lang="en-US"/>
          </a:p>
        </p:txBody>
      </p:sp>
      <p:graphicFrame>
        <p:nvGraphicFramePr>
          <p:cNvPr id="9" name="Chart 8">
            <a:extLst>
              <a:ext uri="{FF2B5EF4-FFF2-40B4-BE49-F238E27FC236}">
                <a16:creationId xmlns:a16="http://schemas.microsoft.com/office/drawing/2014/main" id="{E8DCC9B8-23F9-49C2-85C2-8493BE6EF1A0}"/>
              </a:ext>
            </a:extLst>
          </p:cNvPr>
          <p:cNvGraphicFramePr/>
          <p:nvPr>
            <p:extLst>
              <p:ext uri="{D42A27DB-BD31-4B8C-83A1-F6EECF244321}">
                <p14:modId xmlns:p14="http://schemas.microsoft.com/office/powerpoint/2010/main" val="2449388011"/>
              </p:ext>
            </p:extLst>
          </p:nvPr>
        </p:nvGraphicFramePr>
        <p:xfrm>
          <a:off x="6750050" y="1016530"/>
          <a:ext cx="52959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7475BA1D-D0DF-421C-AB5A-42707DACE88B}"/>
              </a:ext>
            </a:extLst>
          </p:cNvPr>
          <p:cNvGraphicFramePr/>
          <p:nvPr>
            <p:extLst>
              <p:ext uri="{D42A27DB-BD31-4B8C-83A1-F6EECF244321}">
                <p14:modId xmlns:p14="http://schemas.microsoft.com/office/powerpoint/2010/main" val="1267997642"/>
              </p:ext>
            </p:extLst>
          </p:nvPr>
        </p:nvGraphicFramePr>
        <p:xfrm>
          <a:off x="-12700" y="737129"/>
          <a:ext cx="6083300" cy="3022601"/>
        </p:xfrm>
        <a:graphic>
          <a:graphicData uri="http://schemas.openxmlformats.org/drawingml/2006/chart">
            <c:chart xmlns:c="http://schemas.openxmlformats.org/drawingml/2006/chart" xmlns:r="http://schemas.openxmlformats.org/officeDocument/2006/relationships" r:id="rId4"/>
          </a:graphicData>
        </a:graphic>
      </p:graphicFrame>
      <p:sp>
        <p:nvSpPr>
          <p:cNvPr id="14" name="Arrow: Right 13">
            <a:extLst>
              <a:ext uri="{FF2B5EF4-FFF2-40B4-BE49-F238E27FC236}">
                <a16:creationId xmlns:a16="http://schemas.microsoft.com/office/drawing/2014/main" id="{7288EE0E-1703-4947-AB2A-5F2CBB25A81C}"/>
              </a:ext>
            </a:extLst>
          </p:cNvPr>
          <p:cNvSpPr/>
          <p:nvPr/>
        </p:nvSpPr>
        <p:spPr>
          <a:xfrm>
            <a:off x="5962650" y="1152584"/>
            <a:ext cx="812800" cy="468110"/>
          </a:xfrm>
          <a:prstGeom prst="rightArrow">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83367A6-7FD4-4018-8A2F-A0F04AEC5DC4}"/>
              </a:ext>
            </a:extLst>
          </p:cNvPr>
          <p:cNvSpPr txBox="1"/>
          <p:nvPr/>
        </p:nvSpPr>
        <p:spPr>
          <a:xfrm>
            <a:off x="0" y="90798"/>
            <a:ext cx="12192000" cy="646331"/>
          </a:xfrm>
          <a:prstGeom prst="rect">
            <a:avLst/>
          </a:prstGeom>
          <a:noFill/>
          <a:ln>
            <a:noFill/>
          </a:ln>
        </p:spPr>
        <p:txBody>
          <a:bodyPr wrap="square" rtlCol="0">
            <a:spAutoFit/>
          </a:bodyPr>
          <a:lstStyle/>
          <a:p>
            <a:pPr algn="ctr"/>
            <a:r>
              <a:rPr lang="en-US" sz="3600" dirty="0" err="1">
                <a:solidFill>
                  <a:srgbClr val="A40000"/>
                </a:solidFill>
                <a:latin typeface="Helvetica" panose="020B0604020202020204" pitchFamily="34" charset="0"/>
                <a:cs typeface="Helvetica" panose="020B0604020202020204" pitchFamily="34" charset="0"/>
              </a:rPr>
              <a:t>Yếu</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A40000"/>
                </a:solidFill>
                <a:latin typeface="Helvetica" panose="020B0604020202020204" pitchFamily="34" charset="0"/>
                <a:cs typeface="Helvetica" panose="020B0604020202020204" pitchFamily="34" charset="0"/>
              </a:rPr>
              <a:t>Tố</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A40000"/>
                </a:solidFill>
                <a:latin typeface="Helvetica" panose="020B0604020202020204" pitchFamily="34" charset="0"/>
                <a:cs typeface="Helvetica" panose="020B0604020202020204" pitchFamily="34" charset="0"/>
              </a:rPr>
              <a:t>Cân</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A40000"/>
                </a:solidFill>
                <a:latin typeface="Helvetica" panose="020B0604020202020204" pitchFamily="34" charset="0"/>
                <a:cs typeface="Helvetica" panose="020B0604020202020204" pitchFamily="34" charset="0"/>
              </a:rPr>
              <a:t>Nhắc</a:t>
            </a:r>
            <a:r>
              <a:rPr lang="en-US" sz="3600" dirty="0">
                <a:solidFill>
                  <a:srgbClr val="A4000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Quyết</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Định</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Mua</a:t>
            </a:r>
            <a:r>
              <a:rPr lang="en-US" sz="3600" dirty="0">
                <a:solidFill>
                  <a:srgbClr val="0070C0"/>
                </a:solidFill>
                <a:latin typeface="Helvetica" panose="020B0604020202020204" pitchFamily="34" charset="0"/>
                <a:cs typeface="Helvetica" panose="020B0604020202020204" pitchFamily="34" charset="0"/>
              </a:rPr>
              <a:t> </a:t>
            </a:r>
            <a:r>
              <a:rPr lang="en-US" sz="3600" dirty="0" err="1">
                <a:solidFill>
                  <a:srgbClr val="0070C0"/>
                </a:solidFill>
                <a:latin typeface="Helvetica" panose="020B0604020202020204" pitchFamily="34" charset="0"/>
                <a:cs typeface="Helvetica" panose="020B0604020202020204" pitchFamily="34" charset="0"/>
              </a:rPr>
              <a:t>Hàng</a:t>
            </a:r>
            <a:endParaRPr lang="en-US" sz="3600" dirty="0">
              <a:solidFill>
                <a:srgbClr val="0070C0"/>
              </a:solidFill>
              <a:latin typeface="Helvetica" panose="020B0604020202020204" pitchFamily="34" charset="0"/>
              <a:cs typeface="Helvetica" panose="020B0604020202020204" pitchFamily="34" charset="0"/>
            </a:endParaRPr>
          </a:p>
        </p:txBody>
      </p:sp>
      <p:sp>
        <p:nvSpPr>
          <p:cNvPr id="16" name="Line 13">
            <a:extLst>
              <a:ext uri="{FF2B5EF4-FFF2-40B4-BE49-F238E27FC236}">
                <a16:creationId xmlns:a16="http://schemas.microsoft.com/office/drawing/2014/main" id="{31F06A69-E168-451A-AA52-FD56CF8B43A9}"/>
              </a:ext>
            </a:extLst>
          </p:cNvPr>
          <p:cNvSpPr>
            <a:spLocks noChangeShapeType="1"/>
          </p:cNvSpPr>
          <p:nvPr/>
        </p:nvSpPr>
        <p:spPr bwMode="auto">
          <a:xfrm>
            <a:off x="1319610" y="737129"/>
            <a:ext cx="9552781" cy="0"/>
          </a:xfrm>
          <a:prstGeom prst="line">
            <a:avLst/>
          </a:prstGeom>
          <a:noFill/>
          <a:ln w="6350" cap="flat">
            <a:solidFill>
              <a:schemeClr val="bg1">
                <a:lumMod val="65000"/>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latin typeface="Helvetica" panose="020B0604020202020204" pitchFamily="34" charset="0"/>
              <a:cs typeface="Helvetica" panose="020B0604020202020204" pitchFamily="34" charset="0"/>
            </a:endParaRPr>
          </a:p>
        </p:txBody>
      </p:sp>
      <p:graphicFrame>
        <p:nvGraphicFramePr>
          <p:cNvPr id="10" name="Table 9">
            <a:extLst>
              <a:ext uri="{FF2B5EF4-FFF2-40B4-BE49-F238E27FC236}">
                <a16:creationId xmlns:a16="http://schemas.microsoft.com/office/drawing/2014/main" id="{E74804CB-7BD0-4A0F-B7B8-D94C6FF2B246}"/>
              </a:ext>
            </a:extLst>
          </p:cNvPr>
          <p:cNvGraphicFramePr>
            <a:graphicFrameLocks noGrp="1"/>
          </p:cNvGraphicFramePr>
          <p:nvPr>
            <p:extLst>
              <p:ext uri="{D42A27DB-BD31-4B8C-83A1-F6EECF244321}">
                <p14:modId xmlns:p14="http://schemas.microsoft.com/office/powerpoint/2010/main" val="2490297409"/>
              </p:ext>
            </p:extLst>
          </p:nvPr>
        </p:nvGraphicFramePr>
        <p:xfrm>
          <a:off x="177800" y="3895784"/>
          <a:ext cx="11677651" cy="2743693"/>
        </p:xfrm>
        <a:graphic>
          <a:graphicData uri="http://schemas.openxmlformats.org/drawingml/2006/table">
            <a:tbl>
              <a:tblPr firstRow="1" bandRow="1">
                <a:tableStyleId>{5C22544A-7EE6-4342-B048-85BDC9FD1C3A}</a:tableStyleId>
              </a:tblPr>
              <a:tblGrid>
                <a:gridCol w="6146800">
                  <a:extLst>
                    <a:ext uri="{9D8B030D-6E8A-4147-A177-3AD203B41FA5}">
                      <a16:colId xmlns:a16="http://schemas.microsoft.com/office/drawing/2014/main" val="20000"/>
                    </a:ext>
                  </a:extLst>
                </a:gridCol>
                <a:gridCol w="5530851">
                  <a:extLst>
                    <a:ext uri="{9D8B030D-6E8A-4147-A177-3AD203B41FA5}">
                      <a16:colId xmlns:a16="http://schemas.microsoft.com/office/drawing/2014/main" val="2795319827"/>
                    </a:ext>
                  </a:extLst>
                </a:gridCol>
              </a:tblGrid>
              <a:tr h="354378">
                <a:tc>
                  <a:txBody>
                    <a:bodyPr/>
                    <a:lstStyle/>
                    <a:p>
                      <a:pPr algn="ctr"/>
                      <a:r>
                        <a:rPr lang="en-US" sz="1200" dirty="0">
                          <a:latin typeface="Helvetica" panose="020B0604020202020204" pitchFamily="34" charset="0"/>
                          <a:cs typeface="Helvetica" panose="020B0604020202020204" pitchFamily="34" charset="0"/>
                        </a:rPr>
                        <a:t>Nhận</a:t>
                      </a:r>
                      <a:r>
                        <a:rPr lang="en-US" sz="1200" baseline="0" dirty="0">
                          <a:latin typeface="Helvetica" panose="020B0604020202020204" pitchFamily="34" charset="0"/>
                          <a:cs typeface="Helvetica" panose="020B0604020202020204" pitchFamily="34" charset="0"/>
                        </a:rPr>
                        <a:t> xét</a:t>
                      </a:r>
                      <a:endParaRPr lang="en-US" sz="1200" dirty="0">
                        <a:latin typeface="Helvetica" panose="020B0604020202020204" pitchFamily="34" charset="0"/>
                        <a:cs typeface="Helvetica" panose="020B0604020202020204" pitchFamily="34" charset="0"/>
                      </a:endParaRPr>
                    </a:p>
                  </a:txBody>
                  <a:tcPr>
                    <a:solidFill>
                      <a:srgbClr val="A40000"/>
                    </a:solidFill>
                  </a:tcPr>
                </a:tc>
                <a:tc>
                  <a:txBody>
                    <a:bodyPr/>
                    <a:lstStyle/>
                    <a:p>
                      <a:pPr algn="ctr"/>
                      <a:r>
                        <a:rPr lang="en-US" sz="1200" dirty="0" err="1">
                          <a:latin typeface="Helvetica" panose="020B0604020202020204" pitchFamily="34" charset="0"/>
                          <a:cs typeface="Helvetica" panose="020B0604020202020204" pitchFamily="34" charset="0"/>
                        </a:rPr>
                        <a:t>Ví</a:t>
                      </a:r>
                      <a:r>
                        <a:rPr lang="en-US" sz="1200" dirty="0">
                          <a:latin typeface="Helvetica" panose="020B0604020202020204" pitchFamily="34" charset="0"/>
                          <a:cs typeface="Helvetica" panose="020B0604020202020204" pitchFamily="34" charset="0"/>
                        </a:rPr>
                        <a:t> </a:t>
                      </a:r>
                      <a:r>
                        <a:rPr lang="en-US" sz="1200" dirty="0" err="1">
                          <a:latin typeface="Helvetica" panose="020B0604020202020204" pitchFamily="34" charset="0"/>
                          <a:cs typeface="Helvetica" panose="020B0604020202020204" pitchFamily="34" charset="0"/>
                        </a:rPr>
                        <a:t>dụ</a:t>
                      </a:r>
                      <a:endParaRPr lang="en-US" sz="1200" dirty="0">
                        <a:latin typeface="Helvetica" panose="020B0604020202020204" pitchFamily="34" charset="0"/>
                        <a:cs typeface="Helvetica" panose="020B0604020202020204" pitchFamily="34" charset="0"/>
                      </a:endParaRPr>
                    </a:p>
                  </a:txBody>
                  <a:tcPr>
                    <a:solidFill>
                      <a:srgbClr val="A40000"/>
                    </a:solidFill>
                  </a:tcPr>
                </a:tc>
                <a:extLst>
                  <a:ext uri="{0D108BD9-81ED-4DB2-BD59-A6C34878D82A}">
                    <a16:rowId xmlns:a16="http://schemas.microsoft.com/office/drawing/2014/main" val="10000"/>
                  </a:ext>
                </a:extLst>
              </a:tr>
              <a:tr h="2229967">
                <a:tc>
                  <a:txBody>
                    <a:bodyPr/>
                    <a:lstStyle/>
                    <a:p>
                      <a:pPr marL="171450" indent="-171450" algn="just">
                        <a:buFont typeface="Wingdings" panose="05000000000000000000" pitchFamily="2" charset="2"/>
                        <a:buChar char="§"/>
                      </a:pPr>
                      <a:r>
                        <a:rPr lang="vi-VN" sz="1000" b="1" dirty="0">
                          <a:solidFill>
                            <a:srgbClr val="000000"/>
                          </a:solidFill>
                          <a:latin typeface="Helvetica" panose="020B0604020202020204" pitchFamily="34" charset="0"/>
                          <a:cs typeface="Helvetica" panose="020B0604020202020204" pitchFamily="34" charset="0"/>
                        </a:rPr>
                        <a:t>Giải pháp trả góp</a:t>
                      </a:r>
                      <a:r>
                        <a:rPr lang="vi-VN" sz="1000" dirty="0">
                          <a:solidFill>
                            <a:srgbClr val="000000"/>
                          </a:solidFill>
                          <a:latin typeface="Helvetica" panose="020B0604020202020204" pitchFamily="34" charset="0"/>
                          <a:cs typeface="Helvetica" panose="020B0604020202020204" pitchFamily="34" charset="0"/>
                        </a:rPr>
                        <a:t> là yếu tố được nhắc đến nhiều nhất trong quá trình cân nhắc mua hàng (chiếm 2</a:t>
                      </a:r>
                      <a:r>
                        <a:rPr lang="en-US" sz="1000" dirty="0">
                          <a:solidFill>
                            <a:srgbClr val="000000"/>
                          </a:solidFill>
                          <a:latin typeface="Helvetica" panose="020B0604020202020204" pitchFamily="34" charset="0"/>
                          <a:cs typeface="Helvetica" panose="020B0604020202020204" pitchFamily="34" charset="0"/>
                        </a:rPr>
                        <a:t>6</a:t>
                      </a:r>
                      <a:r>
                        <a:rPr lang="vi-VN"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Đây</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là</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giải</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pháp</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tối</a:t>
                      </a:r>
                      <a:r>
                        <a:rPr lang="en-US" sz="1000" dirty="0">
                          <a:solidFill>
                            <a:srgbClr val="000000"/>
                          </a:solidFill>
                          <a:latin typeface="Helvetica" panose="020B0604020202020204" pitchFamily="34" charset="0"/>
                          <a:cs typeface="Helvetica" panose="020B0604020202020204" pitchFamily="34" charset="0"/>
                        </a:rPr>
                        <a:t> </a:t>
                      </a:r>
                      <a:r>
                        <a:rPr lang="vi-VN" sz="1000" dirty="0">
                          <a:solidFill>
                            <a:srgbClr val="000000"/>
                          </a:solidFill>
                          <a:latin typeface="Helvetica" panose="020B0604020202020204" pitchFamily="34" charset="0"/>
                          <a:cs typeface="Helvetica" panose="020B0604020202020204" pitchFamily="34" charset="0"/>
                        </a:rPr>
                        <a:t>ư</a:t>
                      </a:r>
                      <a:r>
                        <a:rPr lang="en-US" sz="1000" dirty="0">
                          <a:solidFill>
                            <a:srgbClr val="000000"/>
                          </a:solidFill>
                          <a:latin typeface="Helvetica" panose="020B0604020202020204" pitchFamily="34" charset="0"/>
                          <a:cs typeface="Helvetica" panose="020B0604020202020204" pitchFamily="34" charset="0"/>
                        </a:rPr>
                        <a:t>u </a:t>
                      </a:r>
                      <a:r>
                        <a:rPr lang="en-US" sz="1000" dirty="0" err="1">
                          <a:solidFill>
                            <a:srgbClr val="000000"/>
                          </a:solidFill>
                          <a:latin typeface="Helvetica" panose="020B0604020202020204" pitchFamily="34" charset="0"/>
                          <a:cs typeface="Helvetica" panose="020B0604020202020204" pitchFamily="34" charset="0"/>
                        </a:rPr>
                        <a:t>và</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quyết</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định</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tài</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chính</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khôn</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khéo</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trong</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bối</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cảnh</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nhu</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cầu</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phát</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sinh</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đột</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ngột</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là</a:t>
                      </a:r>
                      <a:r>
                        <a:rPr lang="en-US" sz="1000" dirty="0">
                          <a:solidFill>
                            <a:srgbClr val="000000"/>
                          </a:solidFill>
                          <a:latin typeface="Helvetica" panose="020B0604020202020204" pitchFamily="34" charset="0"/>
                          <a:cs typeface="Helvetica" panose="020B0604020202020204" pitchFamily="34" charset="0"/>
                        </a:rPr>
                        <a:t> </a:t>
                      </a:r>
                      <a:r>
                        <a:rPr lang="vi-VN" sz="1000" dirty="0">
                          <a:solidFill>
                            <a:srgbClr val="000000"/>
                          </a:solidFill>
                          <a:latin typeface="Helvetica" panose="020B0604020202020204" pitchFamily="34" charset="0"/>
                          <a:cs typeface="Helvetica" panose="020B0604020202020204" pitchFamily="34" charset="0"/>
                        </a:rPr>
                        <a:t>ư</a:t>
                      </a:r>
                      <a:r>
                        <a:rPr lang="en-US" sz="1000" dirty="0">
                          <a:solidFill>
                            <a:srgbClr val="000000"/>
                          </a:solidFill>
                          <a:latin typeface="Helvetica" panose="020B0604020202020204" pitchFamily="34" charset="0"/>
                          <a:cs typeface="Helvetica" panose="020B0604020202020204" pitchFamily="34" charset="0"/>
                        </a:rPr>
                        <a:t>u </a:t>
                      </a:r>
                      <a:r>
                        <a:rPr lang="en-US" sz="1000" dirty="0" err="1">
                          <a:solidFill>
                            <a:srgbClr val="000000"/>
                          </a:solidFill>
                          <a:latin typeface="Helvetica" panose="020B0604020202020204" pitchFamily="34" charset="0"/>
                          <a:cs typeface="Helvetica" panose="020B0604020202020204" pitchFamily="34" charset="0"/>
                        </a:rPr>
                        <a:t>tiên</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của</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nhiều</a:t>
                      </a:r>
                      <a:r>
                        <a:rPr lang="en-US" sz="1000" dirty="0">
                          <a:solidFill>
                            <a:srgbClr val="000000"/>
                          </a:solidFill>
                          <a:latin typeface="Helvetica" panose="020B0604020202020204" pitchFamily="34" charset="0"/>
                          <a:cs typeface="Helvetica" panose="020B0604020202020204" pitchFamily="34" charset="0"/>
                        </a:rPr>
                        <a:t> ng</a:t>
                      </a:r>
                      <a:r>
                        <a:rPr lang="vi-VN" sz="1000" dirty="0">
                          <a:solidFill>
                            <a:srgbClr val="000000"/>
                          </a:solidFill>
                          <a:latin typeface="Helvetica" panose="020B0604020202020204" pitchFamily="34" charset="0"/>
                          <a:cs typeface="Helvetica" panose="020B0604020202020204" pitchFamily="34" charset="0"/>
                        </a:rPr>
                        <a:t>ư</a:t>
                      </a:r>
                      <a:r>
                        <a:rPr lang="en-US" sz="1000" dirty="0" err="1">
                          <a:solidFill>
                            <a:srgbClr val="000000"/>
                          </a:solidFill>
                          <a:latin typeface="Helvetica" panose="020B0604020202020204" pitchFamily="34" charset="0"/>
                          <a:cs typeface="Helvetica" panose="020B0604020202020204" pitchFamily="34" charset="0"/>
                        </a:rPr>
                        <a:t>ời</a:t>
                      </a:r>
                      <a:r>
                        <a:rPr lang="en-US" sz="1000" dirty="0">
                          <a:solidFill>
                            <a:srgbClr val="000000"/>
                          </a:solidFill>
                          <a:latin typeface="Helvetica" panose="020B0604020202020204" pitchFamily="34" charset="0"/>
                          <a:cs typeface="Helvetica" panose="020B0604020202020204" pitchFamily="34" charset="0"/>
                        </a:rPr>
                        <a:t>.</a:t>
                      </a:r>
                      <a:endParaRPr lang="vi-VN" sz="1000" dirty="0">
                        <a:solidFill>
                          <a:srgbClr val="555555"/>
                        </a:solidFill>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r>
                        <a:rPr lang="vi-VN" sz="1000" dirty="0">
                          <a:solidFill>
                            <a:srgbClr val="000000"/>
                          </a:solidFill>
                          <a:latin typeface="Helvetica" panose="020B0604020202020204" pitchFamily="34" charset="0"/>
                          <a:cs typeface="Helvetica" panose="020B0604020202020204" pitchFamily="34" charset="0"/>
                        </a:rPr>
                        <a:t>Thay vì tìm những dòng sản phẩm giá rẻ, đáp ứng được các tính năng cơ bản, người mua hàng ngày nay quan tâm nhiều hơn đến các dòng sản phẩm có giá cao hơn với những lợi ích về lâu dài như các dòng </a:t>
                      </a:r>
                      <a:r>
                        <a:rPr lang="vi-VN" sz="1000" b="1" dirty="0">
                          <a:solidFill>
                            <a:srgbClr val="000000"/>
                          </a:solidFill>
                          <a:latin typeface="Helvetica" panose="020B0604020202020204" pitchFamily="34" charset="0"/>
                          <a:cs typeface="Helvetica" panose="020B0604020202020204" pitchFamily="34" charset="0"/>
                        </a:rPr>
                        <a:t>Máy lạnh tiết kiệm điện</a:t>
                      </a:r>
                      <a:r>
                        <a:rPr lang="en-US" sz="1000" b="1" dirty="0">
                          <a:solidFill>
                            <a:srgbClr val="000000"/>
                          </a:solidFill>
                          <a:latin typeface="Helvetica" panose="020B0604020202020204" pitchFamily="34" charset="0"/>
                          <a:cs typeface="Helvetica" panose="020B0604020202020204" pitchFamily="34" charset="0"/>
                        </a:rPr>
                        <a:t> </a:t>
                      </a:r>
                      <a:r>
                        <a:rPr lang="vi-VN" sz="1000" dirty="0">
                          <a:solidFill>
                            <a:srgbClr val="000000"/>
                          </a:solidFill>
                          <a:latin typeface="Helvetica" panose="020B0604020202020204" pitchFamily="34" charset="0"/>
                          <a:cs typeface="Helvetica" panose="020B0604020202020204" pitchFamily="34" charset="0"/>
                        </a:rPr>
                        <a:t>hay </a:t>
                      </a:r>
                      <a:r>
                        <a:rPr lang="vi-VN" sz="1000" b="1" dirty="0">
                          <a:solidFill>
                            <a:srgbClr val="000000"/>
                          </a:solidFill>
                          <a:latin typeface="Helvetica" panose="020B0604020202020204" pitchFamily="34" charset="0"/>
                          <a:cs typeface="Helvetica" panose="020B0604020202020204" pitchFamily="34" charset="0"/>
                        </a:rPr>
                        <a:t>Máy lạnh có chế độ tốt cho sức khỏe.</a:t>
                      </a:r>
                      <a:endParaRPr lang="vi-VN" sz="1000" dirty="0">
                        <a:solidFill>
                          <a:srgbClr val="555555"/>
                        </a:solidFill>
                        <a:latin typeface="Helvetica" panose="020B0604020202020204" pitchFamily="34" charset="0"/>
                        <a:cs typeface="Helvetica" panose="020B0604020202020204" pitchFamily="34" charset="0"/>
                      </a:endParaRPr>
                    </a:p>
                    <a:p>
                      <a:pPr marL="171450" indent="-171450" algn="just">
                        <a:buFont typeface="Wingdings" panose="05000000000000000000" pitchFamily="2" charset="2"/>
                        <a:buChar char="§"/>
                      </a:pPr>
                      <a:r>
                        <a:rPr lang="vi-VN" sz="1000" dirty="0">
                          <a:solidFill>
                            <a:srgbClr val="000000"/>
                          </a:solidFill>
                          <a:latin typeface="Helvetica" panose="020B0604020202020204" pitchFamily="34" charset="0"/>
                          <a:cs typeface="Helvetica" panose="020B0604020202020204" pitchFamily="34" charset="0"/>
                        </a:rPr>
                        <a:t>Một</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số</a:t>
                      </a:r>
                      <a:r>
                        <a:rPr lang="vi-VN" sz="1000" dirty="0">
                          <a:solidFill>
                            <a:srgbClr val="000000"/>
                          </a:solidFill>
                          <a:latin typeface="Helvetica" panose="020B0604020202020204" pitchFamily="34" charset="0"/>
                          <a:cs typeface="Helvetica" panose="020B0604020202020204" pitchFamily="34" charset="0"/>
                        </a:rPr>
                        <a:t> yếu tố khác cũng được nhiều khách hàng băn khoăn là liệu thương hiệu/nhà cung cấp có sẳn </a:t>
                      </a:r>
                      <a:r>
                        <a:rPr lang="vi-VN" sz="1000" b="1" dirty="0">
                          <a:solidFill>
                            <a:srgbClr val="000000"/>
                          </a:solidFill>
                          <a:latin typeface="Helvetica" panose="020B0604020202020204" pitchFamily="34" charset="0"/>
                          <a:cs typeface="Helvetica" panose="020B0604020202020204" pitchFamily="34" charset="0"/>
                        </a:rPr>
                        <a:t>dịch vụ lắp đặt miễn phí</a:t>
                      </a:r>
                      <a:r>
                        <a:rPr lang="en-US" sz="1000" b="1" dirty="0">
                          <a:solidFill>
                            <a:srgbClr val="000000"/>
                          </a:solidFill>
                          <a:latin typeface="Helvetica" panose="020B0604020202020204" pitchFamily="34" charset="0"/>
                          <a:cs typeface="Helvetica" panose="020B0604020202020204" pitchFamily="34" charset="0"/>
                        </a:rPr>
                        <a:t> </a:t>
                      </a:r>
                      <a:r>
                        <a:rPr lang="en-US" sz="1000" b="1" dirty="0" err="1">
                          <a:solidFill>
                            <a:srgbClr val="000000"/>
                          </a:solidFill>
                          <a:latin typeface="Helvetica" panose="020B0604020202020204" pitchFamily="34" charset="0"/>
                          <a:cs typeface="Helvetica" panose="020B0604020202020204" pitchFamily="34" charset="0"/>
                        </a:rPr>
                        <a:t>và</a:t>
                      </a:r>
                      <a:r>
                        <a:rPr lang="en-US" sz="1000" b="1" dirty="0">
                          <a:solidFill>
                            <a:srgbClr val="000000"/>
                          </a:solidFill>
                          <a:latin typeface="Helvetica" panose="020B0604020202020204" pitchFamily="34" charset="0"/>
                          <a:cs typeface="Helvetica" panose="020B0604020202020204" pitchFamily="34" charset="0"/>
                        </a:rPr>
                        <a:t> </a:t>
                      </a:r>
                      <a:r>
                        <a:rPr lang="en-US" sz="1000" b="1" dirty="0" err="1">
                          <a:solidFill>
                            <a:srgbClr val="000000"/>
                          </a:solidFill>
                          <a:latin typeface="Helvetica" panose="020B0604020202020204" pitchFamily="34" charset="0"/>
                          <a:cs typeface="Helvetica" panose="020B0604020202020204" pitchFamily="34" charset="0"/>
                        </a:rPr>
                        <a:t>dịch</a:t>
                      </a:r>
                      <a:r>
                        <a:rPr lang="en-US" sz="1000" b="1" dirty="0">
                          <a:solidFill>
                            <a:srgbClr val="000000"/>
                          </a:solidFill>
                          <a:latin typeface="Helvetica" panose="020B0604020202020204" pitchFamily="34" charset="0"/>
                          <a:cs typeface="Helvetica" panose="020B0604020202020204" pitchFamily="34" charset="0"/>
                        </a:rPr>
                        <a:t> </a:t>
                      </a:r>
                      <a:r>
                        <a:rPr lang="en-US" sz="1000" b="1" dirty="0" err="1">
                          <a:solidFill>
                            <a:srgbClr val="000000"/>
                          </a:solidFill>
                          <a:latin typeface="Helvetica" panose="020B0604020202020204" pitchFamily="34" charset="0"/>
                          <a:cs typeface="Helvetica" panose="020B0604020202020204" pitchFamily="34" charset="0"/>
                        </a:rPr>
                        <a:t>vụ</a:t>
                      </a:r>
                      <a:r>
                        <a:rPr lang="en-US" sz="1000" b="1" dirty="0">
                          <a:solidFill>
                            <a:srgbClr val="000000"/>
                          </a:solidFill>
                          <a:latin typeface="Helvetica" panose="020B0604020202020204" pitchFamily="34" charset="0"/>
                          <a:cs typeface="Helvetica" panose="020B0604020202020204" pitchFamily="34" charset="0"/>
                        </a:rPr>
                        <a:t> </a:t>
                      </a:r>
                      <a:r>
                        <a:rPr lang="en-US" sz="1000" b="1" dirty="0" err="1">
                          <a:solidFill>
                            <a:srgbClr val="000000"/>
                          </a:solidFill>
                          <a:latin typeface="Helvetica" panose="020B0604020202020204" pitchFamily="34" charset="0"/>
                          <a:cs typeface="Helvetica" panose="020B0604020202020204" pitchFamily="34" charset="0"/>
                        </a:rPr>
                        <a:t>vệ</a:t>
                      </a:r>
                      <a:r>
                        <a:rPr lang="en-US" sz="1000" b="1" dirty="0">
                          <a:solidFill>
                            <a:srgbClr val="000000"/>
                          </a:solidFill>
                          <a:latin typeface="Helvetica" panose="020B0604020202020204" pitchFamily="34" charset="0"/>
                          <a:cs typeface="Helvetica" panose="020B0604020202020204" pitchFamily="34" charset="0"/>
                        </a:rPr>
                        <a:t> </a:t>
                      </a:r>
                      <a:r>
                        <a:rPr lang="en-US" sz="1000" b="1" dirty="0" err="1">
                          <a:solidFill>
                            <a:srgbClr val="000000"/>
                          </a:solidFill>
                          <a:latin typeface="Helvetica" panose="020B0604020202020204" pitchFamily="34" charset="0"/>
                          <a:cs typeface="Helvetica" panose="020B0604020202020204" pitchFamily="34" charset="0"/>
                        </a:rPr>
                        <a:t>sinh</a:t>
                      </a:r>
                      <a:r>
                        <a:rPr lang="vi-VN" sz="1000" dirty="0">
                          <a:solidFill>
                            <a:srgbClr val="000000"/>
                          </a:solidFill>
                          <a:latin typeface="Helvetica" panose="020B0604020202020204" pitchFamily="34" charset="0"/>
                          <a:cs typeface="Helvetica" panose="020B0604020202020204" pitchFamily="34" charset="0"/>
                        </a:rPr>
                        <a:t> (hoặc hỗ trợ chi phí lắp đặt</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vệ</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sinh</a:t>
                      </a:r>
                      <a:r>
                        <a:rPr lang="vi-VN" sz="1000" dirty="0">
                          <a:solidFill>
                            <a:srgbClr val="000000"/>
                          </a:solidFill>
                          <a:latin typeface="Helvetica" panose="020B0604020202020204" pitchFamily="34" charset="0"/>
                          <a:cs typeface="Helvetica" panose="020B0604020202020204" pitchFamily="34" charset="0"/>
                        </a:rPr>
                        <a:t>) khi mua hàng hay không? </a:t>
                      </a:r>
                      <a:r>
                        <a:rPr lang="en-US" sz="1000" dirty="0" err="1">
                          <a:solidFill>
                            <a:srgbClr val="000000"/>
                          </a:solidFill>
                          <a:latin typeface="Helvetica" panose="020B0604020202020204" pitchFamily="34" charset="0"/>
                          <a:cs typeface="Helvetica" panose="020B0604020202020204" pitchFamily="34" charset="0"/>
                        </a:rPr>
                        <a:t>Và</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khách</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hàng</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băn</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khoăn</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hỏi</a:t>
                      </a:r>
                      <a:r>
                        <a:rPr lang="en-US" sz="1000" dirty="0">
                          <a:solidFill>
                            <a:srgbClr val="000000"/>
                          </a:solidFill>
                          <a:latin typeface="Helvetica" panose="020B0604020202020204" pitchFamily="34" charset="0"/>
                          <a:cs typeface="Helvetica" panose="020B0604020202020204" pitchFamily="34" charset="0"/>
                        </a:rPr>
                        <a:t> t</a:t>
                      </a:r>
                      <a:r>
                        <a:rPr lang="vi-VN" sz="1000" dirty="0">
                          <a:solidFill>
                            <a:srgbClr val="000000"/>
                          </a:solidFill>
                          <a:latin typeface="Helvetica" panose="020B0604020202020204" pitchFamily="34" charset="0"/>
                          <a:cs typeface="Helvetica" panose="020B0604020202020204" pitchFamily="34" charset="0"/>
                        </a:rPr>
                        <a:t>ư</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vấn</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về</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loại</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sản</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phẩm</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phù</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hợp</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với</a:t>
                      </a:r>
                      <a:r>
                        <a:rPr lang="en-US" sz="1000" dirty="0">
                          <a:solidFill>
                            <a:srgbClr val="000000"/>
                          </a:solidFill>
                          <a:latin typeface="Helvetica" panose="020B0604020202020204" pitchFamily="34" charset="0"/>
                          <a:cs typeface="Helvetica" panose="020B0604020202020204" pitchFamily="34" charset="0"/>
                        </a:rPr>
                        <a:t> dung </a:t>
                      </a:r>
                      <a:r>
                        <a:rPr lang="en-US" sz="1000" dirty="0" err="1">
                          <a:solidFill>
                            <a:srgbClr val="000000"/>
                          </a:solidFill>
                          <a:latin typeface="Helvetica" panose="020B0604020202020204" pitchFamily="34" charset="0"/>
                          <a:cs typeface="Helvetica" panose="020B0604020202020204" pitchFamily="34" charset="0"/>
                        </a:rPr>
                        <a:t>tích</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phòng</a:t>
                      </a:r>
                      <a:r>
                        <a:rPr lang="en-US" sz="1000" dirty="0">
                          <a:solidFill>
                            <a:srgbClr val="000000"/>
                          </a:solidFill>
                          <a:latin typeface="Helvetica" panose="020B0604020202020204" pitchFamily="34" charset="0"/>
                          <a:cs typeface="Helvetica" panose="020B0604020202020204" pitchFamily="34" charset="0"/>
                        </a:rPr>
                        <a:t> tr</a:t>
                      </a:r>
                      <a:r>
                        <a:rPr lang="vi-VN" sz="1000" dirty="0">
                          <a:solidFill>
                            <a:srgbClr val="000000"/>
                          </a:solidFill>
                          <a:latin typeface="Helvetica" panose="020B0604020202020204" pitchFamily="34" charset="0"/>
                          <a:cs typeface="Helvetica" panose="020B0604020202020204" pitchFamily="34" charset="0"/>
                        </a:rPr>
                        <a:t>ư</a:t>
                      </a:r>
                      <a:r>
                        <a:rPr lang="en-US" sz="1000" dirty="0" err="1">
                          <a:solidFill>
                            <a:srgbClr val="000000"/>
                          </a:solidFill>
                          <a:latin typeface="Helvetica" panose="020B0604020202020204" pitchFamily="34" charset="0"/>
                          <a:cs typeface="Helvetica" panose="020B0604020202020204" pitchFamily="34" charset="0"/>
                        </a:rPr>
                        <a:t>ớc</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khi</a:t>
                      </a:r>
                      <a:r>
                        <a:rPr lang="en-US" sz="1000" dirty="0">
                          <a:solidFill>
                            <a:srgbClr val="000000"/>
                          </a:solidFill>
                          <a:latin typeface="Helvetica" panose="020B0604020202020204" pitchFamily="34" charset="0"/>
                          <a:cs typeface="Helvetica" panose="020B0604020202020204" pitchFamily="34" charset="0"/>
                        </a:rPr>
                        <a:t> </a:t>
                      </a:r>
                      <a:r>
                        <a:rPr lang="en-US" sz="1000" dirty="0" err="1">
                          <a:solidFill>
                            <a:srgbClr val="000000"/>
                          </a:solidFill>
                          <a:latin typeface="Helvetica" panose="020B0604020202020204" pitchFamily="34" charset="0"/>
                          <a:cs typeface="Helvetica" panose="020B0604020202020204" pitchFamily="34" charset="0"/>
                        </a:rPr>
                        <a:t>mua</a:t>
                      </a:r>
                      <a:r>
                        <a:rPr lang="en-US" sz="1000" dirty="0">
                          <a:solidFill>
                            <a:srgbClr val="000000"/>
                          </a:solidFill>
                          <a:latin typeface="Helvetica" panose="020B0604020202020204" pitchFamily="34" charset="0"/>
                          <a:cs typeface="Helvetica" panose="020B0604020202020204" pitchFamily="34" charset="0"/>
                        </a:rPr>
                        <a:t>.</a:t>
                      </a:r>
                    </a:p>
                    <a:p>
                      <a:pPr marL="171450" indent="-171450" algn="just">
                        <a:buFont typeface="Wingdings" panose="05000000000000000000" pitchFamily="2" charset="2"/>
                        <a:buChar char="§"/>
                      </a:pPr>
                      <a:r>
                        <a:rPr lang="en-US" sz="1000" b="0" i="0" dirty="0" err="1">
                          <a:solidFill>
                            <a:srgbClr val="000000"/>
                          </a:solidFill>
                          <a:effectLst/>
                          <a:latin typeface="Helvetica" panose="020B0604020202020204" pitchFamily="34" charset="0"/>
                          <a:cs typeface="Helvetica" panose="020B0604020202020204" pitchFamily="34" charset="0"/>
                        </a:rPr>
                        <a:t>Các</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yếu</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tố</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còn</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lại</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nh</a:t>
                      </a:r>
                      <a:r>
                        <a:rPr lang="vi-VN" sz="1000" b="0" i="0" dirty="0">
                          <a:solidFill>
                            <a:srgbClr val="000000"/>
                          </a:solidFill>
                          <a:effectLst/>
                          <a:latin typeface="Helvetica" panose="020B0604020202020204" pitchFamily="34" charset="0"/>
                          <a:cs typeface="Helvetica" panose="020B0604020202020204" pitchFamily="34" charset="0"/>
                        </a:rPr>
                        <a:t>ư</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Khuyến</a:t>
                      </a:r>
                      <a:r>
                        <a:rPr lang="en-US" sz="1000" b="1"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mãi</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Giá</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Bảo</a:t>
                      </a:r>
                      <a:r>
                        <a:rPr lang="en-US" sz="1000" b="1"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hành</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Xuất</a:t>
                      </a:r>
                      <a:r>
                        <a:rPr lang="en-US" sz="1000" b="1" i="0" dirty="0">
                          <a:solidFill>
                            <a:srgbClr val="000000"/>
                          </a:solidFill>
                          <a:effectLst/>
                          <a:latin typeface="Helvetica" panose="020B0604020202020204" pitchFamily="34" charset="0"/>
                          <a:cs typeface="Helvetica" panose="020B0604020202020204" pitchFamily="34" charset="0"/>
                        </a:rPr>
                        <a:t> </a:t>
                      </a:r>
                      <a:r>
                        <a:rPr lang="en-US" sz="1000" b="1" i="0" dirty="0" err="1">
                          <a:solidFill>
                            <a:srgbClr val="000000"/>
                          </a:solidFill>
                          <a:effectLst/>
                          <a:latin typeface="Helvetica" panose="020B0604020202020204" pitchFamily="34" charset="0"/>
                          <a:cs typeface="Helvetica" panose="020B0604020202020204" pitchFamily="34" charset="0"/>
                        </a:rPr>
                        <a:t>xứ</a:t>
                      </a:r>
                      <a:r>
                        <a:rPr lang="en-US" sz="1000" b="1"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cũng</a:t>
                      </a:r>
                      <a:r>
                        <a:rPr lang="en-US" sz="1000" b="0" i="0" dirty="0">
                          <a:solidFill>
                            <a:srgbClr val="000000"/>
                          </a:solidFill>
                          <a:effectLst/>
                          <a:latin typeface="Helvetica" panose="020B0604020202020204" pitchFamily="34" charset="0"/>
                          <a:cs typeface="Helvetica" panose="020B0604020202020204" pitchFamily="34" charset="0"/>
                        </a:rPr>
                        <a:t> đ</a:t>
                      </a:r>
                      <a:r>
                        <a:rPr lang="vi-VN" sz="1000" b="0" i="0" dirty="0">
                          <a:solidFill>
                            <a:srgbClr val="000000"/>
                          </a:solidFill>
                          <a:effectLst/>
                          <a:latin typeface="Helvetica" panose="020B0604020202020204" pitchFamily="34" charset="0"/>
                          <a:cs typeface="Helvetica" panose="020B0604020202020204" pitchFamily="34" charset="0"/>
                        </a:rPr>
                        <a:t>ư</a:t>
                      </a:r>
                      <a:r>
                        <a:rPr lang="en-US" sz="1000" b="0" i="0" dirty="0" err="1">
                          <a:solidFill>
                            <a:srgbClr val="000000"/>
                          </a:solidFill>
                          <a:effectLst/>
                          <a:latin typeface="Helvetica" panose="020B0604020202020204" pitchFamily="34" charset="0"/>
                          <a:cs typeface="Helvetica" panose="020B0604020202020204" pitchFamily="34" charset="0"/>
                        </a:rPr>
                        <a:t>ợc</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một</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số</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khách</a:t>
                      </a:r>
                      <a:r>
                        <a:rPr lang="en-US" sz="1000" b="0" i="0" dirty="0">
                          <a:solidFill>
                            <a:srgbClr val="000000"/>
                          </a:solidFill>
                          <a:effectLst/>
                          <a:latin typeface="Helvetica" panose="020B0604020202020204" pitchFamily="34" charset="0"/>
                          <a:cs typeface="Helvetica" panose="020B0604020202020204" pitchFamily="34" charset="0"/>
                        </a:rPr>
                        <a:t> hang </a:t>
                      </a:r>
                      <a:r>
                        <a:rPr lang="en-US" sz="1000" b="0" i="0" dirty="0" err="1">
                          <a:solidFill>
                            <a:srgbClr val="000000"/>
                          </a:solidFill>
                          <a:effectLst/>
                          <a:latin typeface="Helvetica" panose="020B0604020202020204" pitchFamily="34" charset="0"/>
                          <a:cs typeface="Helvetica" panose="020B0604020202020204" pitchFamily="34" charset="0"/>
                        </a:rPr>
                        <a:t>quan</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tâm</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nh</a:t>
                      </a:r>
                      <a:r>
                        <a:rPr lang="vi-VN" sz="1000" b="0" i="0" dirty="0">
                          <a:solidFill>
                            <a:srgbClr val="000000"/>
                          </a:solidFill>
                          <a:effectLst/>
                          <a:latin typeface="Helvetica" panose="020B0604020202020204" pitchFamily="34" charset="0"/>
                          <a:cs typeface="Helvetica" panose="020B0604020202020204" pitchFamily="34" charset="0"/>
                        </a:rPr>
                        <a:t>ư</a:t>
                      </a:r>
                      <a:r>
                        <a:rPr lang="en-US" sz="1000" b="0" i="0" dirty="0">
                          <a:solidFill>
                            <a:srgbClr val="000000"/>
                          </a:solidFill>
                          <a:effectLst/>
                          <a:latin typeface="Helvetica" panose="020B0604020202020204" pitchFamily="34" charset="0"/>
                          <a:cs typeface="Helvetica" panose="020B0604020202020204" pitchFamily="34" charset="0"/>
                        </a:rPr>
                        <a:t>ng </a:t>
                      </a:r>
                      <a:r>
                        <a:rPr lang="en-US" sz="1000" b="0" i="0" dirty="0" err="1">
                          <a:solidFill>
                            <a:srgbClr val="000000"/>
                          </a:solidFill>
                          <a:effectLst/>
                          <a:latin typeface="Helvetica" panose="020B0604020202020204" pitchFamily="34" charset="0"/>
                          <a:cs typeface="Helvetica" panose="020B0604020202020204" pitchFamily="34" charset="0"/>
                        </a:rPr>
                        <a:t>không</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quá</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nổi</a:t>
                      </a:r>
                      <a:r>
                        <a:rPr lang="en-US" sz="1000" b="0" i="0" dirty="0">
                          <a:solidFill>
                            <a:srgbClr val="000000"/>
                          </a:solidFill>
                          <a:effectLst/>
                          <a:latin typeface="Helvetica" panose="020B0604020202020204" pitchFamily="34" charset="0"/>
                          <a:cs typeface="Helvetica" panose="020B0604020202020204" pitchFamily="34" charset="0"/>
                        </a:rPr>
                        <a:t> </a:t>
                      </a:r>
                      <a:r>
                        <a:rPr lang="en-US" sz="1000" b="0" i="0" dirty="0" err="1">
                          <a:solidFill>
                            <a:srgbClr val="000000"/>
                          </a:solidFill>
                          <a:effectLst/>
                          <a:latin typeface="Helvetica" panose="020B0604020202020204" pitchFamily="34" charset="0"/>
                          <a:cs typeface="Helvetica" panose="020B0604020202020204" pitchFamily="34" charset="0"/>
                        </a:rPr>
                        <a:t>bật</a:t>
                      </a:r>
                      <a:r>
                        <a:rPr lang="en-US" sz="1000" b="0" i="0" dirty="0">
                          <a:solidFill>
                            <a:srgbClr val="000000"/>
                          </a:solidFill>
                          <a:effectLst/>
                          <a:latin typeface="Helvetica" panose="020B0604020202020204" pitchFamily="34" charset="0"/>
                          <a:cs typeface="Helvetica" panose="020B0604020202020204" pitchFamily="34" charset="0"/>
                        </a:rPr>
                        <a:t>.</a:t>
                      </a:r>
                      <a:endParaRPr lang="vi-VN" sz="1000" b="0" i="0" dirty="0">
                        <a:solidFill>
                          <a:srgbClr val="555555"/>
                        </a:solidFill>
                        <a:effectLst/>
                        <a:latin typeface="Helvetica" panose="020B0604020202020204" pitchFamily="34" charset="0"/>
                        <a:cs typeface="Helvetica" panose="020B0604020202020204" pitchFamily="34" charset="0"/>
                      </a:endParaRPr>
                    </a:p>
                    <a:p>
                      <a:pPr marL="0" indent="0">
                        <a:lnSpc>
                          <a:spcPct val="150000"/>
                        </a:lnSpc>
                        <a:buFont typeface="Wingdings" panose="05000000000000000000" pitchFamily="2" charset="2"/>
                        <a:buNone/>
                      </a:pPr>
                      <a:endParaRPr lang="en-US" sz="1200" baseline="0" dirty="0">
                        <a:latin typeface="Helvetica" panose="020B0604020202020204" pitchFamily="34" charset="0"/>
                        <a:cs typeface="Helvetica" panose="020B0604020202020204" pitchFamily="34" charset="0"/>
                      </a:endParaRPr>
                    </a:p>
                  </a:txBody>
                  <a:tcPr>
                    <a:noFill/>
                  </a:tcPr>
                </a:tc>
                <a:tc>
                  <a:txBody>
                    <a:bodyPr/>
                    <a:lstStyle/>
                    <a:p>
                      <a:pPr marL="171450" indent="-171450">
                        <a:lnSpc>
                          <a:spcPct val="150000"/>
                        </a:lnSpc>
                        <a:buFont typeface="Wingdings" panose="05000000000000000000" pitchFamily="2" charset="2"/>
                        <a:buChar char="§"/>
                      </a:pPr>
                      <a:r>
                        <a:rPr lang="en-US" sz="1000" baseline="0" dirty="0">
                          <a:latin typeface="Helvetica" panose="020B0604020202020204" pitchFamily="34" charset="0"/>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5"/>
                        </a:rPr>
                        <a:t>Sao mình thấy máy này có inveter mà sao lượng tiêu thụ điện lại cao hơn máy ko inveter cùng ngựa rưỡi của hãng vậy ạ</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nSpc>
                          <a:spcPct val="150000"/>
                        </a:lnSpc>
                        <a:buFont typeface="Wingdings" panose="05000000000000000000" pitchFamily="2" charset="2"/>
                        <a:buChar char="§"/>
                      </a:pPr>
                      <a:r>
                        <a:rPr lang="en-US" sz="1000" b="0" i="0" kern="1200" baseline="0" dirty="0">
                          <a:solidFill>
                            <a:schemeClr val="dk1"/>
                          </a:solidFill>
                          <a:effectLst/>
                          <a:latin typeface="Helvetica" panose="020B0604020202020204" pitchFamily="34" charset="0"/>
                          <a:ea typeface="+mn-ea"/>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5"/>
                        </a:rPr>
                        <a:t>Ad ơi mình mún liên hệ bộ phận kỹ thuật để dời vị trí máy lạnh trong phòng thì cửa hàng mình có hỗ trợ không ạ</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endParaRPr lang="en-US" sz="1000" baseline="0" dirty="0">
                        <a:latin typeface="Helvetica" panose="020B0604020202020204" pitchFamily="34" charset="0"/>
                        <a:cs typeface="Helvetica" panose="020B0604020202020204" pitchFamily="34" charset="0"/>
                      </a:endParaRPr>
                    </a:p>
                    <a:p>
                      <a:pPr marL="171450" indent="-171450">
                        <a:lnSpc>
                          <a:spcPct val="150000"/>
                        </a:lnSpc>
                        <a:buFont typeface="Wingdings" panose="05000000000000000000" pitchFamily="2" charset="2"/>
                        <a:buChar char="§"/>
                      </a:pPr>
                      <a:r>
                        <a:rPr lang="en-US" sz="1000" baseline="0" dirty="0">
                          <a:latin typeface="Helvetica" panose="020B0604020202020204" pitchFamily="34" charset="0"/>
                          <a:cs typeface="Helvetica" panose="020B0604020202020204" pitchFamily="34" charset="0"/>
                        </a:rPr>
                        <a:t>“</a:t>
                      </a:r>
                      <a:r>
                        <a:rPr lang="vi-VN" sz="1000" b="0" i="0" kern="1200" dirty="0">
                          <a:solidFill>
                            <a:schemeClr val="dk1"/>
                          </a:solidFill>
                          <a:effectLst/>
                          <a:latin typeface="Helvetica" panose="020B0604020202020204" pitchFamily="34" charset="0"/>
                          <a:ea typeface="+mn-ea"/>
                          <a:cs typeface="Helvetica" panose="020B0604020202020204" pitchFamily="34" charset="0"/>
                          <a:hlinkClick r:id="rId5"/>
                        </a:rPr>
                        <a:t>Điện máy xanh mình nhập máy điều hòa tại công ty hay lấy lại cửa hàng tư nhân giao cho khách vậy vì mình thấy nhân viên lắp đặt lại là 1 chủ cửa hàng điện lạnh mình hơi băn khoăn suất sứ của máy</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nSpc>
                          <a:spcPct val="150000"/>
                        </a:lnSpc>
                        <a:buFont typeface="Wingdings" panose="05000000000000000000" pitchFamily="2" charset="2"/>
                        <a:buChar char="§"/>
                      </a:pPr>
                      <a:r>
                        <a:rPr lang="en-US" sz="1000" b="0" i="0" kern="1200" baseline="0" dirty="0">
                          <a:solidFill>
                            <a:schemeClr val="dk1"/>
                          </a:solidFill>
                          <a:effectLst/>
                          <a:latin typeface="Helvetica" panose="020B0604020202020204" pitchFamily="34" charset="0"/>
                          <a:ea typeface="+mn-ea"/>
                          <a:cs typeface="Helvetica" panose="020B0604020202020204" pitchFamily="34" charset="0"/>
                        </a:rPr>
                        <a: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Cho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em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hỏi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thêm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e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sinh</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tháng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6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mà</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khi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em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đặt</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hàng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ko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có</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áp</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dụng</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khuyến</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mãi</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giảm</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giá</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a:t>
                      </a:r>
                      <a:r>
                        <a:rPr lang="en-US" sz="1000" b="0" i="0" kern="1200" dirty="0" err="1">
                          <a:solidFill>
                            <a:schemeClr val="dk1"/>
                          </a:solidFill>
                          <a:effectLst/>
                          <a:latin typeface="Helvetica" panose="020B0604020202020204" pitchFamily="34" charset="0"/>
                          <a:ea typeface="+mn-ea"/>
                          <a:cs typeface="Helvetica" panose="020B0604020202020204" pitchFamily="34" charset="0"/>
                          <a:hlinkClick r:id="rId5"/>
                        </a:rPr>
                        <a:t>vậy</a:t>
                      </a:r>
                      <a:r>
                        <a:rPr lang="en-US" sz="1000" b="0" i="0" kern="1200" dirty="0">
                          <a:solidFill>
                            <a:schemeClr val="dk1"/>
                          </a:solidFill>
                          <a:effectLst/>
                          <a:latin typeface="Helvetica" panose="020B0604020202020204" pitchFamily="34" charset="0"/>
                          <a:ea typeface="+mn-ea"/>
                          <a:cs typeface="Helvetica" panose="020B0604020202020204" pitchFamily="34" charset="0"/>
                          <a:hlinkClick r:id="rId5"/>
                        </a:rPr>
                        <a:t> ạ</a:t>
                      </a:r>
                      <a:r>
                        <a:rPr lang="en-US" sz="1000" b="0" i="0" kern="1200" dirty="0">
                          <a:solidFill>
                            <a:schemeClr val="dk1"/>
                          </a:solidFill>
                          <a:effectLst/>
                          <a:latin typeface="Helvetica" panose="020B0604020202020204" pitchFamily="34" charset="0"/>
                          <a:ea typeface="+mn-ea"/>
                          <a:cs typeface="Helvetica" panose="020B0604020202020204" pitchFamily="34" charset="0"/>
                        </a:rPr>
                        <a:t>”</a:t>
                      </a:r>
                    </a:p>
                    <a:p>
                      <a:pPr marL="171450" indent="-171450">
                        <a:lnSpc>
                          <a:spcPct val="150000"/>
                        </a:lnSpc>
                        <a:buFont typeface="Wingdings" panose="05000000000000000000" pitchFamily="2" charset="2"/>
                        <a:buChar char="§"/>
                      </a:pPr>
                      <a:endParaRPr lang="en-US" sz="1200" baseline="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9755562"/>
      </p:ext>
    </p:extLst>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2156</Words>
  <Application>Microsoft Office PowerPoint</Application>
  <PresentationFormat>Widescreen</PresentationFormat>
  <Paragraphs>118</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Century Gothic</vt:lpstr>
      <vt:lpstr>Gill Sans</vt:lpstr>
      <vt:lpstr>Helvetica</vt:lpstr>
      <vt:lpstr>Wingdings</vt:lpstr>
      <vt:lpstr>Office Theme</vt:lpstr>
      <vt:lpstr>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PHUYEN_PLASTICS</dc:creator>
  <cp:lastModifiedBy>Daniel Hwang</cp:lastModifiedBy>
  <cp:revision>269</cp:revision>
  <dcterms:created xsi:type="dcterms:W3CDTF">2019-10-17T10:52:00Z</dcterms:created>
  <dcterms:modified xsi:type="dcterms:W3CDTF">2019-12-18T11:22:10Z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