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handoutMasterIdLst>
    <p:handoutMasterId r:id="rId13"/>
  </p:handoutMasterIdLst>
  <p:sldIdLst>
    <p:sldId id="258" r:id="rId2"/>
    <p:sldId id="462" r:id="rId3"/>
    <p:sldId id="463" r:id="rId4"/>
    <p:sldId id="460" r:id="rId5"/>
    <p:sldId id="461" r:id="rId6"/>
    <p:sldId id="458" r:id="rId7"/>
    <p:sldId id="455" r:id="rId8"/>
    <p:sldId id="456" r:id="rId9"/>
    <p:sldId id="459" r:id="rId10"/>
    <p:sldId id="385" r:id="rId11"/>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4496FA"/>
    <a:srgbClr val="2E88DA"/>
    <a:srgbClr val="2E2E2E"/>
    <a:srgbClr val="79848F"/>
    <a:srgbClr val="84BAFC"/>
    <a:srgbClr val="2276BF"/>
    <a:srgbClr val="D2D2D2"/>
    <a:srgbClr val="C8C8C8"/>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p:restoredTop sz="97013" autoAdjust="0"/>
  </p:normalViewPr>
  <p:slideViewPr>
    <p:cSldViewPr>
      <p:cViewPr varScale="1">
        <p:scale>
          <a:sx n="92" d="100"/>
          <a:sy n="92" d="100"/>
        </p:scale>
        <p:origin x="726" y="66"/>
      </p:cViewPr>
      <p:guideLst>
        <p:guide orient="horz" pos="1620"/>
        <p:guide pos="2880"/>
      </p:guideLst>
    </p:cSldViewPr>
  </p:slideViewPr>
  <p:notesTextViewPr>
    <p:cViewPr>
      <p:scale>
        <a:sx n="100" d="100"/>
        <a:sy n="100" d="100"/>
      </p:scale>
      <p:origin x="0" y="0"/>
    </p:cViewPr>
  </p:notesTextViewPr>
  <p:notesViewPr>
    <p:cSldViewPr>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1649D-7942-6D44-A605-D8AD3FFC4148}" type="datetimeFigureOut">
              <a:rPr lang="en-US" smtClean="0"/>
              <a:t>7/26/2018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A84F7-ED2F-6A49-BFA4-C158FEEE1215}" type="slidenum">
              <a:rPr lang="en-US" smtClean="0"/>
              <a:t>‹#›</a:t>
            </a:fld>
            <a:endParaRPr lang="en-US"/>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5A59D-70F8-D247-82DD-BA5A6D366B3E}" type="datetimeFigureOut">
              <a:rPr lang="en-US" smtClean="0"/>
              <a:t>7/26/2018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35223-E47F-1946-8A6D-4B121950ACDE}" type="slidenum">
              <a:rPr lang="en-US" smtClean="0"/>
              <a:t>‹#›</a:t>
            </a:fld>
            <a:endParaRPr lang="en-US"/>
          </a:p>
        </p:txBody>
      </p:sp>
    </p:spTree>
    <p:extLst>
      <p:ext uri="{BB962C8B-B14F-4D97-AF65-F5344CB8AC3E}">
        <p14:creationId xmlns:p14="http://schemas.microsoft.com/office/powerpoint/2010/main" val="3919652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885799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002832" y="2062162"/>
            <a:ext cx="3190345" cy="779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8A4A53C-267F-4597-8CDB-C332B807D3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713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347788" y="2947987"/>
            <a:ext cx="1347788" cy="1347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AA1B513A-0324-4225-9A11-D385B54DB53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368026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small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567543" y="2112160"/>
            <a:ext cx="5897880" cy="141518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6CB9AC1-FAE0-47EC-9D9D-9D839CB933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860390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l Image without footer">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76489243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Moc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760158" y="627534"/>
            <a:ext cx="5620154" cy="28587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9D066BEC-D051-406D-A104-EA16B33785D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73506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Small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3810000"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5382567"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960158"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E2F9C190-5752-4EBD-AFAE-CBF356EBECF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2234344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cup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230351" y="839449"/>
            <a:ext cx="2575906" cy="372678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3AD11A05-EC24-434B-9FE6-6185A5ECDF6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156642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ple Img Mockup">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2644367" y="2000250"/>
            <a:ext cx="1651408" cy="16478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644367" y="661392"/>
            <a:ext cx="992386" cy="133776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1E08EB37-12A2-4073-B00B-1FA8CE8A8C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425375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036513" y="699543"/>
            <a:ext cx="3855420" cy="26079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09F9338D-AACD-498F-AE24-824AF4CF6F1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022978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uple Mockup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88760" y="1183034"/>
            <a:ext cx="5381469" cy="12912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5276538" y="1761343"/>
            <a:ext cx="2449186" cy="18512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4C2B567B-FCB9-4A13-A818-600F52BEA80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267829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all footer">
    <p:spTree>
      <p:nvGrpSpPr>
        <p:cNvPr id="1" name=""/>
        <p:cNvGrpSpPr/>
        <p:nvPr/>
      </p:nvGrpSpPr>
      <p:grpSpPr>
        <a:xfrm>
          <a:off x="0" y="0"/>
          <a:ext cx="0" cy="0"/>
          <a:chOff x="0" y="0"/>
          <a:chExt cx="0" cy="0"/>
        </a:xfrm>
      </p:grpSpPr>
      <p:sp>
        <p:nvSpPr>
          <p:cNvPr id="17" name="Rectangle 17">
            <a:extLst>
              <a:ext uri="{FF2B5EF4-FFF2-40B4-BE49-F238E27FC236}">
                <a16:creationId xmlns:a16="http://schemas.microsoft.com/office/drawing/2014/main" id="{2D95BA69-F294-489A-A5E3-9EB17BCBAA5E}"/>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4" name="Picture 3">
            <a:extLst>
              <a:ext uri="{FF2B5EF4-FFF2-40B4-BE49-F238E27FC236}">
                <a16:creationId xmlns:a16="http://schemas.microsoft.com/office/drawing/2014/main" id="{29454930-4B41-4A0B-958B-2BF8FB9916A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3734286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Mockup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35312" y="571804"/>
            <a:ext cx="3357796" cy="276350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4883257F-E28D-4923-AC4F-1456B035869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7512243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Coup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145770" y="1014413"/>
            <a:ext cx="1961535" cy="110669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434829" y="1689350"/>
            <a:ext cx="1335198" cy="11213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88DBAF59-F1C8-4FF2-8429-22BD955F3B8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948605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ide Img Bi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004031" y="1645694"/>
            <a:ext cx="7166543" cy="171959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DC07F127-35EF-49AA-A384-505D7F49F31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420245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Img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59424" y="904875"/>
            <a:ext cx="1985554" cy="19807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BEAFABD3-E72E-4E2A-8DD5-854AAF97AC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0744498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Small Midd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14700" y="1466850"/>
            <a:ext cx="1619250" cy="161531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F4EED913-3F85-438A-8464-B1B9E091BEAA}"/>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9942964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462087"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3116364"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783068"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6437345"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29940954-1370-4340-8AC9-D339733CFB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036522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1137906"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5"/>
          </p:nvPr>
        </p:nvSpPr>
        <p:spPr>
          <a:xfrm>
            <a:off x="4640831"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6"/>
          </p:nvPr>
        </p:nvSpPr>
        <p:spPr>
          <a:xfrm>
            <a:off x="2324100"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7"/>
          </p:nvPr>
        </p:nvSpPr>
        <p:spPr>
          <a:xfrm>
            <a:off x="5822476"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85EB8651-E37E-4C5D-B7A2-AC46FA5DB3D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379516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4167188" y="1390915"/>
            <a:ext cx="1700808" cy="30236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CC44A2F9-1A64-4884-BEC1-63A71C290C2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225697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cial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2184201" y="2223492"/>
            <a:ext cx="5715389" cy="13859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CACE3B71-1E6F-41D0-8FCC-5ACDC75B947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8026839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908704" y="204880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5"/>
          </p:nvPr>
        </p:nvSpPr>
        <p:spPr>
          <a:xfrm>
            <a:off x="3521276" y="2241312"/>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6051345" y="257819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0E7C4069-854A-426D-9877-5BC3FCDC37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634850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0"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96070985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1013483" y="1514475"/>
            <a:ext cx="7124178" cy="17335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30C6490D-8EE5-4EC5-B557-0BDEC84E99D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784674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2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888878"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6518902"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38F829F7-0387-4ED5-A13D-1C700E70B8E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624764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BG &amp; Man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7494" y="1839591"/>
            <a:ext cx="9151494" cy="21777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6"/>
          </p:nvPr>
        </p:nvSpPr>
        <p:spPr>
          <a:xfrm>
            <a:off x="3417756" y="472190"/>
            <a:ext cx="2306371" cy="35451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EA1E2D2B-AE16-4776-A9AB-ECCAB928784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2297172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ic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730066" y="2259720"/>
            <a:ext cx="3678293" cy="20687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16ACFFB-B289-4F9C-8E3A-32C7F7C4676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4131532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ctor Group Mockup">
    <p:spTree>
      <p:nvGrpSpPr>
        <p:cNvPr id="1" name=""/>
        <p:cNvGrpSpPr/>
        <p:nvPr/>
      </p:nvGrpSpPr>
      <p:grpSpPr>
        <a:xfrm>
          <a:off x="0" y="0"/>
          <a:ext cx="0" cy="0"/>
          <a:chOff x="0" y="0"/>
          <a:chExt cx="0" cy="0"/>
        </a:xfrm>
      </p:grpSpPr>
      <p:sp>
        <p:nvSpPr>
          <p:cNvPr id="16" name="Picture Placeholder 3"/>
          <p:cNvSpPr>
            <a:spLocks noGrp="1"/>
          </p:cNvSpPr>
          <p:nvPr>
            <p:ph type="pic" sz="quarter" idx="15"/>
          </p:nvPr>
        </p:nvSpPr>
        <p:spPr>
          <a:xfrm>
            <a:off x="2836279" y="2723525"/>
            <a:ext cx="2996789" cy="168770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4" name="Picture Placeholder 3"/>
          <p:cNvSpPr>
            <a:spLocks noGrp="1"/>
          </p:cNvSpPr>
          <p:nvPr>
            <p:ph type="pic" sz="quarter" idx="16"/>
          </p:nvPr>
        </p:nvSpPr>
        <p:spPr>
          <a:xfrm>
            <a:off x="1641502" y="4243827"/>
            <a:ext cx="1860349" cy="89088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5" name="Picture Placeholder 3"/>
          <p:cNvSpPr>
            <a:spLocks noGrp="1"/>
          </p:cNvSpPr>
          <p:nvPr>
            <p:ph type="pic" sz="quarter" idx="17"/>
          </p:nvPr>
        </p:nvSpPr>
        <p:spPr>
          <a:xfrm>
            <a:off x="5753165" y="4146380"/>
            <a:ext cx="1376405" cy="1006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6" name="Picture Placeholder 3"/>
          <p:cNvSpPr>
            <a:spLocks noGrp="1"/>
          </p:cNvSpPr>
          <p:nvPr>
            <p:ph type="pic" sz="quarter" idx="18"/>
          </p:nvPr>
        </p:nvSpPr>
        <p:spPr>
          <a:xfrm>
            <a:off x="5131041" y="4469441"/>
            <a:ext cx="595992" cy="676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6314184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ic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535459" y="1721679"/>
            <a:ext cx="2792627" cy="267812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11D47A13-8033-4192-981D-469E56683B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281951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eneric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1" y="1369732"/>
            <a:ext cx="9147585" cy="34720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89E57289-8953-4BD2-B0A6-176A7D2BEC5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883087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896307" y="3413760"/>
            <a:ext cx="1218493" cy="12192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0DA55F8-FDEF-40DC-AAE4-59AFCE27EFA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208842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3976687" y="1682795"/>
            <a:ext cx="1201948" cy="120264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B510AE7E-D171-482E-AE18-9B53381FFD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175686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4830126" y="1855515"/>
            <a:ext cx="1377633" cy="13784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9886FE4-2330-447B-834B-AFA713EE716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171615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with all footer">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8155" y="12206"/>
            <a:ext cx="9144000" cy="484405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936358C7-948C-4F7B-AD23-C2FBB2A9DDB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8723101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3997007" y="2698795"/>
            <a:ext cx="1164274" cy="116494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3013367-BC3E-4B8D-B118-4A2F0A069DA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127387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graphic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0" y="2570813"/>
            <a:ext cx="9144000" cy="227106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B7CFC6B-BBBB-46A9-8312-3169CE022D0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674731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 Mock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11560" y="483518"/>
            <a:ext cx="5184576" cy="427199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BE818003-1D19-473B-AC2C-89E462D0185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8411066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ew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4527029" y="230019"/>
            <a:ext cx="4116911" cy="492659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4"/>
          </p:nvPr>
        </p:nvSpPr>
        <p:spPr>
          <a:xfrm>
            <a:off x="-14767" y="1688758"/>
            <a:ext cx="2255459" cy="168052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91E24CC6-E2CD-413A-B5D8-514CC554456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3659972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ew Mockup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723320" y="1059582"/>
            <a:ext cx="3578626"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5D4A2BFD-CCE3-49FE-A95B-949D6DAA255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8008119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ew Mockup 4">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11231" y="2067694"/>
            <a:ext cx="9158817" cy="1706180"/>
          </a:xfrm>
          <a:prstGeom prst="rect">
            <a:avLst/>
          </a:prstGeom>
        </p:spPr>
        <p:txBody>
          <a:bodyPr/>
          <a:lstStyle>
            <a:lvl1pPr algn="l">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1772506" y="1059582"/>
            <a:ext cx="5591342"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016829E8-D15B-43B2-AB84-FFB841EC33B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3843345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Mockup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012160" y="627534"/>
            <a:ext cx="4104456" cy="42070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BCCB8134-952F-4993-B263-035B47A26B7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130890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ew Portfolio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907456" y="872878"/>
            <a:ext cx="6098181" cy="340384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7282674B-A6F4-4101-BDC4-CBC74A0CF2D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3160242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3702249" y="872878"/>
            <a:ext cx="4505325" cy="338658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1BD94755-E377-45BC-B3CF-67AAFA9152F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7257633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w 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23029"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623029"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99180"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3399180"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7"/>
          </p:nvPr>
        </p:nvSpPr>
        <p:spPr>
          <a:xfrm>
            <a:off x="6175332" y="537264"/>
            <a:ext cx="2334354" cy="40841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F7CC98EF-3C59-421F-9D70-C0A81AC631A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63344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29" name="Rectangle 17">
            <a:extLst>
              <a:ext uri="{FF2B5EF4-FFF2-40B4-BE49-F238E27FC236}">
                <a16:creationId xmlns:a16="http://schemas.microsoft.com/office/drawing/2014/main" id="{89FFF12E-E21A-487C-B780-AE337250E955}"/>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82464" y="2917032"/>
            <a:ext cx="2946400" cy="16573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52222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62128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7204075"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9" name="Picture 18">
            <a:extLst>
              <a:ext uri="{FF2B5EF4-FFF2-40B4-BE49-F238E27FC236}">
                <a16:creationId xmlns:a16="http://schemas.microsoft.com/office/drawing/2014/main" id="{D1F73E45-CAC4-48D1-AFA9-E3ED611D2D4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6003832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ew Portfolio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rot="20733342">
            <a:off x="2741290" y="2848244"/>
            <a:ext cx="1363640" cy="136561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5" name="Picture Placeholder 3"/>
          <p:cNvSpPr>
            <a:spLocks noGrp="1"/>
          </p:cNvSpPr>
          <p:nvPr>
            <p:ph type="pic" sz="quarter" idx="14"/>
          </p:nvPr>
        </p:nvSpPr>
        <p:spPr>
          <a:xfrm rot="1224953">
            <a:off x="3906038" y="1725352"/>
            <a:ext cx="1365171" cy="1360494"/>
          </a:xfrm>
          <a:custGeom>
            <a:avLst/>
            <a:gdLst>
              <a:gd name="connsiteX0" fmla="*/ 0 w 1365171"/>
              <a:gd name="connsiteY0" fmla="*/ 0 h 1359755"/>
              <a:gd name="connsiteX1" fmla="*/ 1365171 w 1365171"/>
              <a:gd name="connsiteY1" fmla="*/ 0 h 1359755"/>
              <a:gd name="connsiteX2" fmla="*/ 1365171 w 1365171"/>
              <a:gd name="connsiteY2" fmla="*/ 1359755 h 1359755"/>
              <a:gd name="connsiteX3" fmla="*/ 0 w 1365171"/>
              <a:gd name="connsiteY3" fmla="*/ 1359755 h 1359755"/>
              <a:gd name="connsiteX4" fmla="*/ 0 w 1365171"/>
              <a:gd name="connsiteY4" fmla="*/ 0 h 1359755"/>
              <a:gd name="connsiteX0" fmla="*/ 0 w 1365171"/>
              <a:gd name="connsiteY0" fmla="*/ 0 h 1370217"/>
              <a:gd name="connsiteX1" fmla="*/ 1365171 w 1365171"/>
              <a:gd name="connsiteY1" fmla="*/ 0 h 1370217"/>
              <a:gd name="connsiteX2" fmla="*/ 1365171 w 1365171"/>
              <a:gd name="connsiteY2" fmla="*/ 1359755 h 1370217"/>
              <a:gd name="connsiteX3" fmla="*/ 528825 w 1365171"/>
              <a:gd name="connsiteY3" fmla="*/ 1370139 h 1370217"/>
              <a:gd name="connsiteX4" fmla="*/ 0 w 1365171"/>
              <a:gd name="connsiteY4" fmla="*/ 1359755 h 1370217"/>
              <a:gd name="connsiteX5" fmla="*/ 0 w 1365171"/>
              <a:gd name="connsiteY5" fmla="*/ 0 h 1370217"/>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5469 w 1370640"/>
              <a:gd name="connsiteY0" fmla="*/ 0 h 1365223"/>
              <a:gd name="connsiteX1" fmla="*/ 1370640 w 1370640"/>
              <a:gd name="connsiteY1" fmla="*/ 0 h 1365223"/>
              <a:gd name="connsiteX2" fmla="*/ 1370640 w 1370640"/>
              <a:gd name="connsiteY2" fmla="*/ 1359755 h 1365223"/>
              <a:gd name="connsiteX3" fmla="*/ 513457 w 1370640"/>
              <a:gd name="connsiteY3" fmla="*/ 1365223 h 1365223"/>
              <a:gd name="connsiteX4" fmla="*/ 0 w 1370640"/>
              <a:gd name="connsiteY4" fmla="*/ 1038673 h 1365223"/>
              <a:gd name="connsiteX5" fmla="*/ 5469 w 1370640"/>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274 w 1365171"/>
              <a:gd name="connsiteY5" fmla="*/ 1041736 h 1365223"/>
              <a:gd name="connsiteX6" fmla="*/ 0 w 1365171"/>
              <a:gd name="connsiteY6" fmla="*/ 0 h 1365223"/>
              <a:gd name="connsiteX0" fmla="*/ 0 w 1365171"/>
              <a:gd name="connsiteY0" fmla="*/ 0 h 1362775"/>
              <a:gd name="connsiteX1" fmla="*/ 1365171 w 1365171"/>
              <a:gd name="connsiteY1" fmla="*/ 0 h 1362775"/>
              <a:gd name="connsiteX2" fmla="*/ 1365171 w 1365171"/>
              <a:gd name="connsiteY2" fmla="*/ 1359755 h 1362775"/>
              <a:gd name="connsiteX3" fmla="*/ 539293 w 1365171"/>
              <a:gd name="connsiteY3" fmla="*/ 1362775 h 1362775"/>
              <a:gd name="connsiteX4" fmla="*/ 203356 w 1365171"/>
              <a:gd name="connsiteY4" fmla="*/ 936676 h 1362775"/>
              <a:gd name="connsiteX5" fmla="*/ 274 w 1365171"/>
              <a:gd name="connsiteY5" fmla="*/ 1041736 h 1362775"/>
              <a:gd name="connsiteX6" fmla="*/ 0 w 1365171"/>
              <a:gd name="connsiteY6" fmla="*/ 0 h 1362775"/>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171" h="1360494">
                <a:moveTo>
                  <a:pt x="0" y="0"/>
                </a:moveTo>
                <a:lnTo>
                  <a:pt x="1365171" y="0"/>
                </a:lnTo>
                <a:lnTo>
                  <a:pt x="1365171" y="1359755"/>
                </a:lnTo>
                <a:lnTo>
                  <a:pt x="518117" y="1360494"/>
                </a:lnTo>
                <a:cubicBezTo>
                  <a:pt x="301821" y="1058384"/>
                  <a:pt x="252916" y="977626"/>
                  <a:pt x="192628" y="916955"/>
                </a:cubicBezTo>
                <a:cubicBezTo>
                  <a:pt x="165319" y="918093"/>
                  <a:pt x="93864" y="967877"/>
                  <a:pt x="274" y="1041736"/>
                </a:cubicBezTo>
                <a:cubicBezTo>
                  <a:pt x="26" y="689947"/>
                  <a:pt x="248" y="351789"/>
                  <a:pt x="0" y="0"/>
                </a:cubicBez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6" name="Picture Placeholder 3"/>
          <p:cNvSpPr>
            <a:spLocks noGrp="1"/>
          </p:cNvSpPr>
          <p:nvPr>
            <p:ph type="pic" sz="quarter" idx="15"/>
          </p:nvPr>
        </p:nvSpPr>
        <p:spPr>
          <a:xfrm rot="20952885">
            <a:off x="2395018" y="943429"/>
            <a:ext cx="1363511" cy="1366206"/>
          </a:xfrm>
          <a:custGeom>
            <a:avLst/>
            <a:gdLst>
              <a:gd name="connsiteX0" fmla="*/ 0 w 1358514"/>
              <a:gd name="connsiteY0" fmla="*/ 0 h 1363740"/>
              <a:gd name="connsiteX1" fmla="*/ 1358514 w 1358514"/>
              <a:gd name="connsiteY1" fmla="*/ 0 h 1363740"/>
              <a:gd name="connsiteX2" fmla="*/ 1358514 w 1358514"/>
              <a:gd name="connsiteY2" fmla="*/ 1363740 h 1363740"/>
              <a:gd name="connsiteX3" fmla="*/ 0 w 1358514"/>
              <a:gd name="connsiteY3" fmla="*/ 1363740 h 1363740"/>
              <a:gd name="connsiteX4" fmla="*/ 0 w 1358514"/>
              <a:gd name="connsiteY4" fmla="*/ 0 h 1363740"/>
              <a:gd name="connsiteX0" fmla="*/ 0 w 1358514"/>
              <a:gd name="connsiteY0" fmla="*/ 0 h 1363740"/>
              <a:gd name="connsiteX1" fmla="*/ 1358514 w 1358514"/>
              <a:gd name="connsiteY1" fmla="*/ 0 h 1363740"/>
              <a:gd name="connsiteX2" fmla="*/ 1358514 w 1358514"/>
              <a:gd name="connsiteY2" fmla="*/ 1363740 h 1363740"/>
              <a:gd name="connsiteX3" fmla="*/ 1199144 w 1358514"/>
              <a:gd name="connsiteY3" fmla="*/ 1362684 h 1363740"/>
              <a:gd name="connsiteX4" fmla="*/ 0 w 1358514"/>
              <a:gd name="connsiteY4" fmla="*/ 1363740 h 1363740"/>
              <a:gd name="connsiteX5" fmla="*/ 0 w 1358514"/>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3511"/>
              <a:gd name="connsiteY0" fmla="*/ 0 h 1363740"/>
              <a:gd name="connsiteX1" fmla="*/ 1358514 w 1363511"/>
              <a:gd name="connsiteY1" fmla="*/ 0 h 1363740"/>
              <a:gd name="connsiteX2" fmla="*/ 1363511 w 1363511"/>
              <a:gd name="connsiteY2" fmla="*/ 1094400 h 1363740"/>
              <a:gd name="connsiteX3" fmla="*/ 1199144 w 1363511"/>
              <a:gd name="connsiteY3" fmla="*/ 1362684 h 1363740"/>
              <a:gd name="connsiteX4" fmla="*/ 0 w 1363511"/>
              <a:gd name="connsiteY4" fmla="*/ 1363740 h 1363740"/>
              <a:gd name="connsiteX5" fmla="*/ 0 w 1363511"/>
              <a:gd name="connsiteY5" fmla="*/ 0 h 1363740"/>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11" h="1366206">
                <a:moveTo>
                  <a:pt x="0" y="0"/>
                </a:moveTo>
                <a:lnTo>
                  <a:pt x="1358514" y="0"/>
                </a:lnTo>
                <a:cubicBezTo>
                  <a:pt x="1359509" y="368322"/>
                  <a:pt x="1362516" y="726078"/>
                  <a:pt x="1363511" y="1094400"/>
                </a:cubicBezTo>
                <a:cubicBezTo>
                  <a:pt x="1317230" y="1151086"/>
                  <a:pt x="1276460" y="1238901"/>
                  <a:pt x="1198473" y="1366206"/>
                </a:cubicBezTo>
                <a:lnTo>
                  <a:pt x="0" y="1363740"/>
                </a:lnTo>
                <a:lnTo>
                  <a:pt x="0" y="0"/>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7" name="Picture Placeholder 3"/>
          <p:cNvSpPr>
            <a:spLocks noGrp="1"/>
          </p:cNvSpPr>
          <p:nvPr>
            <p:ph type="pic" sz="quarter" idx="16"/>
          </p:nvPr>
        </p:nvSpPr>
        <p:spPr>
          <a:xfrm rot="641361">
            <a:off x="1069013" y="1571946"/>
            <a:ext cx="1354280" cy="1367649"/>
          </a:xfrm>
          <a:custGeom>
            <a:avLst/>
            <a:gdLst>
              <a:gd name="connsiteX0" fmla="*/ 0 w 1354082"/>
              <a:gd name="connsiteY0" fmla="*/ 0 h 1362713"/>
              <a:gd name="connsiteX1" fmla="*/ 1354082 w 1354082"/>
              <a:gd name="connsiteY1" fmla="*/ 0 h 1362713"/>
              <a:gd name="connsiteX2" fmla="*/ 1354082 w 1354082"/>
              <a:gd name="connsiteY2" fmla="*/ 1362713 h 1362713"/>
              <a:gd name="connsiteX3" fmla="*/ 0 w 1354082"/>
              <a:gd name="connsiteY3" fmla="*/ 1362713 h 1362713"/>
              <a:gd name="connsiteX4" fmla="*/ 0 w 1354082"/>
              <a:gd name="connsiteY4" fmla="*/ 0 h 1362713"/>
              <a:gd name="connsiteX0" fmla="*/ 0 w 1354082"/>
              <a:gd name="connsiteY0" fmla="*/ 0 h 1362713"/>
              <a:gd name="connsiteX1" fmla="*/ 971109 w 1354082"/>
              <a:gd name="connsiteY1" fmla="*/ 145 h 1362713"/>
              <a:gd name="connsiteX2" fmla="*/ 1354082 w 1354082"/>
              <a:gd name="connsiteY2" fmla="*/ 0 h 1362713"/>
              <a:gd name="connsiteX3" fmla="*/ 1354082 w 1354082"/>
              <a:gd name="connsiteY3" fmla="*/ 1362713 h 1362713"/>
              <a:gd name="connsiteX4" fmla="*/ 0 w 1354082"/>
              <a:gd name="connsiteY4" fmla="*/ 1362713 h 1362713"/>
              <a:gd name="connsiteX5" fmla="*/ 0 w 1354082"/>
              <a:gd name="connsiteY5" fmla="*/ 0 h 1362713"/>
              <a:gd name="connsiteX0" fmla="*/ 0 w 1356793"/>
              <a:gd name="connsiteY0" fmla="*/ 0 h 1362713"/>
              <a:gd name="connsiteX1" fmla="*/ 971109 w 1356793"/>
              <a:gd name="connsiteY1" fmla="*/ 145 h 1362713"/>
              <a:gd name="connsiteX2" fmla="*/ 1356793 w 1356793"/>
              <a:gd name="connsiteY2" fmla="*/ 921257 h 1362713"/>
              <a:gd name="connsiteX3" fmla="*/ 1354082 w 1356793"/>
              <a:gd name="connsiteY3" fmla="*/ 1362713 h 1362713"/>
              <a:gd name="connsiteX4" fmla="*/ 0 w 1356793"/>
              <a:gd name="connsiteY4" fmla="*/ 1362713 h 1362713"/>
              <a:gd name="connsiteX5" fmla="*/ 0 w 1356793"/>
              <a:gd name="connsiteY5" fmla="*/ 0 h 1362713"/>
              <a:gd name="connsiteX0" fmla="*/ 0 w 1356793"/>
              <a:gd name="connsiteY0" fmla="*/ 4936 h 1367649"/>
              <a:gd name="connsiteX1" fmla="*/ 980228 w 1356793"/>
              <a:gd name="connsiteY1" fmla="*/ 0 h 1367649"/>
              <a:gd name="connsiteX2" fmla="*/ 1356793 w 1356793"/>
              <a:gd name="connsiteY2" fmla="*/ 926193 h 1367649"/>
              <a:gd name="connsiteX3" fmla="*/ 1354082 w 1356793"/>
              <a:gd name="connsiteY3" fmla="*/ 1367649 h 1367649"/>
              <a:gd name="connsiteX4" fmla="*/ 0 w 1356793"/>
              <a:gd name="connsiteY4" fmla="*/ 1367649 h 1367649"/>
              <a:gd name="connsiteX5" fmla="*/ 0 w 1356793"/>
              <a:gd name="connsiteY5" fmla="*/ 4936 h 1367649"/>
              <a:gd name="connsiteX0" fmla="*/ 0 w 1354280"/>
              <a:gd name="connsiteY0" fmla="*/ 4936 h 1367649"/>
              <a:gd name="connsiteX1" fmla="*/ 980228 w 1354280"/>
              <a:gd name="connsiteY1" fmla="*/ 0 h 1367649"/>
              <a:gd name="connsiteX2" fmla="*/ 1353367 w 1354280"/>
              <a:gd name="connsiteY2" fmla="*/ 943636 h 1367649"/>
              <a:gd name="connsiteX3" fmla="*/ 1354082 w 1354280"/>
              <a:gd name="connsiteY3" fmla="*/ 1367649 h 1367649"/>
              <a:gd name="connsiteX4" fmla="*/ 0 w 1354280"/>
              <a:gd name="connsiteY4" fmla="*/ 1367649 h 1367649"/>
              <a:gd name="connsiteX5" fmla="*/ 0 w 1354280"/>
              <a:gd name="connsiteY5" fmla="*/ 4936 h 136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0" h="1367649">
                <a:moveTo>
                  <a:pt x="0" y="4936"/>
                </a:moveTo>
                <a:lnTo>
                  <a:pt x="980228" y="0"/>
                </a:lnTo>
                <a:lnTo>
                  <a:pt x="1353367" y="943636"/>
                </a:lnTo>
                <a:cubicBezTo>
                  <a:pt x="1352463" y="1090788"/>
                  <a:pt x="1354986" y="1220497"/>
                  <a:pt x="1354082" y="1367649"/>
                </a:cubicBezTo>
                <a:lnTo>
                  <a:pt x="0" y="1367649"/>
                </a:lnTo>
                <a:lnTo>
                  <a:pt x="0" y="4936"/>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F0948CA0-8624-4F85-8E70-D616670FDF5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263341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ew Portfolio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0"/>
          </p:nvPr>
        </p:nvSpPr>
        <p:spPr>
          <a:xfrm>
            <a:off x="788108" y="741682"/>
            <a:ext cx="3656476" cy="36654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4"/>
          </p:nvPr>
        </p:nvSpPr>
        <p:spPr>
          <a:xfrm>
            <a:off x="4498173" y="741682"/>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5"/>
          </p:nvPr>
        </p:nvSpPr>
        <p:spPr>
          <a:xfrm>
            <a:off x="4498173" y="1948390"/>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6"/>
          </p:nvPr>
        </p:nvSpPr>
        <p:spPr>
          <a:xfrm>
            <a:off x="4498173"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7"/>
          </p:nvPr>
        </p:nvSpPr>
        <p:spPr>
          <a:xfrm>
            <a:off x="5817307"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6" name="Picture Placeholder 3"/>
          <p:cNvSpPr>
            <a:spLocks noGrp="1"/>
          </p:cNvSpPr>
          <p:nvPr>
            <p:ph type="pic" sz="quarter" idx="18"/>
          </p:nvPr>
        </p:nvSpPr>
        <p:spPr>
          <a:xfrm>
            <a:off x="7128946" y="3155098"/>
            <a:ext cx="2034104"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id="{9E49417B-0BAB-499A-AEFA-DD27B31046D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05934423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ew Portfolio 6">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953448" y="764380"/>
            <a:ext cx="1924664" cy="34478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0" name="Picture Placeholder 3"/>
          <p:cNvSpPr>
            <a:spLocks noGrp="1"/>
          </p:cNvSpPr>
          <p:nvPr>
            <p:ph type="pic" sz="quarter" idx="14"/>
          </p:nvPr>
        </p:nvSpPr>
        <p:spPr>
          <a:xfrm>
            <a:off x="2959453" y="-14990"/>
            <a:ext cx="1650022" cy="2937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1" name="Picture Placeholder 3"/>
          <p:cNvSpPr>
            <a:spLocks noGrp="1"/>
          </p:cNvSpPr>
          <p:nvPr>
            <p:ph type="pic" sz="quarter" idx="15"/>
          </p:nvPr>
        </p:nvSpPr>
        <p:spPr>
          <a:xfrm>
            <a:off x="2959452" y="2998034"/>
            <a:ext cx="4910383" cy="121420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2" name="Picture Placeholder 3"/>
          <p:cNvSpPr>
            <a:spLocks noGrp="1"/>
          </p:cNvSpPr>
          <p:nvPr>
            <p:ph type="pic" sz="quarter" idx="16"/>
          </p:nvPr>
        </p:nvSpPr>
        <p:spPr>
          <a:xfrm>
            <a:off x="4683322"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3" name="Picture Placeholder 3"/>
          <p:cNvSpPr>
            <a:spLocks noGrp="1"/>
          </p:cNvSpPr>
          <p:nvPr>
            <p:ph type="pic" sz="quarter" idx="17"/>
          </p:nvPr>
        </p:nvSpPr>
        <p:spPr>
          <a:xfrm>
            <a:off x="4683322" y="-14990"/>
            <a:ext cx="1552586" cy="13183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4" name="Picture Placeholder 3"/>
          <p:cNvSpPr>
            <a:spLocks noGrp="1"/>
          </p:cNvSpPr>
          <p:nvPr>
            <p:ph type="pic" sz="quarter" idx="18"/>
          </p:nvPr>
        </p:nvSpPr>
        <p:spPr>
          <a:xfrm>
            <a:off x="6309755"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id="{6F3126CC-6422-49D4-8CA5-FEC53C5068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401703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3048596" y="857846"/>
            <a:ext cx="6110394" cy="3424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43C56F2F-9E20-4344-BE70-385F2E0A854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653314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711164" y="592111"/>
            <a:ext cx="359101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4356387"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419968"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711164" y="2653399"/>
            <a:ext cx="7718174" cy="19111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B552CAAE-9FD9-4EFE-BB8E-987FC85BEDD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1048650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w Portfolio 9">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2653384"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42082"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5"/>
          </p:nvPr>
        </p:nvSpPr>
        <p:spPr>
          <a:xfrm>
            <a:off x="6482863"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6"/>
          </p:nvPr>
        </p:nvSpPr>
        <p:spPr>
          <a:xfrm>
            <a:off x="4571561"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E3F6B60E-93B4-4902-96D4-53B3FE392E0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4319551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w Portfolio 10">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7999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30688"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588138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80C440C2-169D-4348-8E5E-C03BFF122CD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698931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0" y="0"/>
            <a:ext cx="9140257" cy="21931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258EAA9-1B71-454D-8ED4-3FF1A07AFBF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968648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97744"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4"/>
          </p:nvPr>
        </p:nvSpPr>
        <p:spPr>
          <a:xfrm>
            <a:off x="2902171"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5"/>
          </p:nvPr>
        </p:nvSpPr>
        <p:spPr>
          <a:xfrm>
            <a:off x="4810620"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6"/>
          </p:nvPr>
        </p:nvSpPr>
        <p:spPr>
          <a:xfrm>
            <a:off x="6715047"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460639CB-AEA2-444A-BFA1-F8845B70CD6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939676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quare Singl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1005001" y="1945481"/>
            <a:ext cx="1662113" cy="16621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7B321E9-FD97-4198-A1B7-2A8D0E5F160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473722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ll Image P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7AE27AC7-B7F1-41AA-80F1-BBEE2D9687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15935710"/>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3" r:id="rId2"/>
    <p:sldLayoutId id="2147483664" r:id="rId3"/>
    <p:sldLayoutId id="2147483665"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Lst>
  <p:transition/>
  <p:hf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www.bichchi.com.vn/banh-phong-tom/banh-phong-gao-lut.html" TargetMode="External"/><Relationship Id="rId3" Type="http://schemas.openxmlformats.org/officeDocument/2006/relationships/hyperlink" Target="http://www.bichchi.com.vn/banh-phong-tom/banh-phong-tao-200g-hop.html" TargetMode="External"/><Relationship Id="rId7" Type="http://schemas.openxmlformats.org/officeDocument/2006/relationships/hyperlink" Target="http://www.bichchi.com.vn/banh-phong-tom/banh-phong-gao-lut-200g-hop.html" TargetMode="External"/><Relationship Id="rId2" Type="http://schemas.openxmlformats.org/officeDocument/2006/relationships/hyperlink" Target="http://www.bichchi.com.vn/banh-phong-tom/banh-phong-ca-lang.html" TargetMode="External"/><Relationship Id="rId1" Type="http://schemas.openxmlformats.org/officeDocument/2006/relationships/slideLayout" Target="../slideLayouts/slideLayout2.xml"/><Relationship Id="rId6" Type="http://schemas.openxmlformats.org/officeDocument/2006/relationships/hyperlink" Target="http://www.bichchi.com.vn/banh-phong-tom/banh-phong-chay-100g-goi.html" TargetMode="External"/><Relationship Id="rId5" Type="http://schemas.openxmlformats.org/officeDocument/2006/relationships/hyperlink" Target="http://www.bichchi.com.vn/banh-phong-tom/banh-phong-chay-200g-hop.html" TargetMode="External"/><Relationship Id="rId10" Type="http://schemas.openxmlformats.org/officeDocument/2006/relationships/hyperlink" Target="http://www.bichchi.com.vn/banh-phong-tom/banh-phong-tom-tho.html" TargetMode="External"/><Relationship Id="rId4" Type="http://schemas.openxmlformats.org/officeDocument/2006/relationships/hyperlink" Target="http://www.bichchi.com.vn/banh-phong-tom/banh-phong-tao.html" TargetMode="External"/><Relationship Id="rId9" Type="http://schemas.openxmlformats.org/officeDocument/2006/relationships/hyperlink" Target="http://www.bichchi.com.vn/banh-phong-tom/banh-phong-tom-tho-200g-hop.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9E7132D6-B32D-47F0-AADF-08AEFD088288}"/>
              </a:ext>
            </a:extLst>
          </p:cNvPr>
          <p:cNvPicPr>
            <a:picLocks noGrp="1" noChangeAspect="1"/>
          </p:cNvPicPr>
          <p:nvPr>
            <p:ph type="pic" sz="quarter" idx="10"/>
          </p:nvPr>
        </p:nvPicPr>
        <p:blipFill>
          <a:blip r:embed="rId2"/>
          <a:stretch>
            <a:fillRect/>
          </a:stretch>
        </p:blipFill>
        <p:spPr>
          <a:xfrm>
            <a:off x="0" y="0"/>
            <a:ext cx="9144000" cy="5143500"/>
          </a:xfrm>
        </p:spPr>
      </p:pic>
      <p:sp>
        <p:nvSpPr>
          <p:cNvPr id="16386" name="Rectangle 2"/>
          <p:cNvSpPr>
            <a:spLocks/>
          </p:cNvSpPr>
          <p:nvPr/>
        </p:nvSpPr>
        <p:spPr bwMode="auto">
          <a:xfrm>
            <a:off x="0" y="2928937"/>
            <a:ext cx="9144000" cy="2214563"/>
          </a:xfrm>
          <a:prstGeom prst="rect">
            <a:avLst/>
          </a:prstGeom>
          <a:gradFill flip="none" rotWithShape="1">
            <a:gsLst>
              <a:gs pos="100000">
                <a:srgbClr val="2276BF">
                  <a:alpha val="89804"/>
                </a:srgbClr>
              </a:gs>
              <a:gs pos="0">
                <a:srgbClr val="114373">
                  <a:alpha val="90000"/>
                </a:srgbClr>
              </a:gs>
              <a:gs pos="65000">
                <a:schemeClr val="accent3">
                  <a:alpha val="85000"/>
                </a:schemeClr>
              </a:gs>
            </a:gsLst>
            <a:lin ang="19200000" scaled="0"/>
            <a:tileRect/>
          </a:gradFill>
          <a:ln>
            <a:noFill/>
          </a:ln>
          <a:extLst/>
        </p:spPr>
        <p:txBody>
          <a:bodyPr lIns="0" tIns="0" rIns="0" bIns="0"/>
          <a:lstStyle/>
          <a:p>
            <a:endParaRPr lang="en-US" dirty="0"/>
          </a:p>
        </p:txBody>
      </p:sp>
      <p:sp>
        <p:nvSpPr>
          <p:cNvPr id="16389" name="Rectangle 5"/>
          <p:cNvSpPr>
            <a:spLocks/>
          </p:cNvSpPr>
          <p:nvPr/>
        </p:nvSpPr>
        <p:spPr bwMode="auto">
          <a:xfrm>
            <a:off x="153227" y="3116560"/>
            <a:ext cx="883602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500" dirty="0" smtClean="0">
                <a:solidFill>
                  <a:schemeClr val="bg1"/>
                </a:solidFill>
                <a:latin typeface="Helvetica" panose="020B0604020202020204" pitchFamily="34" charset="0"/>
                <a:ea typeface="ＭＳ Ｐゴシック" charset="0"/>
                <a:cs typeface="Helvetica" panose="020B0604020202020204" pitchFamily="34" charset="0"/>
                <a:sym typeface="Bebas Neue" charset="0"/>
              </a:rPr>
              <a:t>CONTENT TUẦN 3 + 4</a:t>
            </a:r>
            <a:endParaRPr lang="en-US" sz="4500" dirty="0">
              <a:solidFill>
                <a:schemeClr val="bg1"/>
              </a:solidFill>
              <a:latin typeface="Helvetica" panose="020B0604020202020204" pitchFamily="34" charset="0"/>
              <a:ea typeface="ＭＳ Ｐゴシック" charset="0"/>
              <a:cs typeface="Helvetica" panose="020B0604020202020204" pitchFamily="34" charset="0"/>
              <a:sym typeface="Bebas Neue" charset="0"/>
            </a:endParaRPr>
          </a:p>
        </p:txBody>
      </p:sp>
      <p:pic>
        <p:nvPicPr>
          <p:cNvPr id="6" name="Picture 5">
            <a:extLst>
              <a:ext uri="{FF2B5EF4-FFF2-40B4-BE49-F238E27FC236}">
                <a16:creationId xmlns:a16="http://schemas.microsoft.com/office/drawing/2014/main" id="{EE108554-AA76-45DA-AE80-2436C17ABE5F}"/>
              </a:ext>
            </a:extLst>
          </p:cNvPr>
          <p:cNvPicPr>
            <a:picLocks noChangeAspect="1"/>
          </p:cNvPicPr>
          <p:nvPr/>
        </p:nvPicPr>
        <p:blipFill>
          <a:blip r:embed="rId3"/>
          <a:stretch>
            <a:fillRect/>
          </a:stretch>
        </p:blipFill>
        <p:spPr>
          <a:xfrm>
            <a:off x="190375" y="168590"/>
            <a:ext cx="1998637" cy="1368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91FCAECF-8661-4181-90E1-A485E864813F}"/>
              </a:ext>
            </a:extLst>
          </p:cNvPr>
          <p:cNvPicPr>
            <a:picLocks noGrp="1" noChangeAspect="1"/>
          </p:cNvPicPr>
          <p:nvPr>
            <p:ph type="pic" sz="quarter" idx="10"/>
          </p:nvPr>
        </p:nvPicPr>
        <p:blipFill>
          <a:blip r:embed="rId2"/>
          <a:srcRect t="182" b="182"/>
          <a:stretch>
            <a:fillRect/>
          </a:stretch>
        </p:blipFill>
        <p:spPr>
          <a:xfrm>
            <a:off x="0" y="0"/>
            <a:ext cx="9177338" cy="5143500"/>
          </a:xfrm>
        </p:spPr>
      </p:pic>
      <p:sp>
        <p:nvSpPr>
          <p:cNvPr id="29" name="Rectangle 2">
            <a:extLst>
              <a:ext uri="{FF2B5EF4-FFF2-40B4-BE49-F238E27FC236}">
                <a16:creationId xmlns:a16="http://schemas.microsoft.com/office/drawing/2014/main" id="{FA177D50-0EC5-4320-9F29-FA8CD47B3B8B}"/>
              </a:ext>
            </a:extLst>
          </p:cNvPr>
          <p:cNvSpPr>
            <a:spLocks/>
          </p:cNvSpPr>
          <p:nvPr/>
        </p:nvSpPr>
        <p:spPr bwMode="auto">
          <a:xfrm>
            <a:off x="-9525" y="-3210"/>
            <a:ext cx="9186863" cy="5162550"/>
          </a:xfrm>
          <a:prstGeom prst="rect">
            <a:avLst/>
          </a:prstGeom>
          <a:gradFill>
            <a:gsLst>
              <a:gs pos="20000">
                <a:schemeClr val="tx1">
                  <a:alpha val="75000"/>
                </a:schemeClr>
              </a:gs>
              <a:gs pos="100000">
                <a:schemeClr val="accent3">
                  <a:lumMod val="50000"/>
                </a:schemeClr>
              </a:gs>
            </a:gsLst>
            <a:lin ang="15000000" scaled="0"/>
          </a:gradFill>
          <a:ln>
            <a:noFill/>
          </a:ln>
          <a:extLst/>
        </p:spPr>
        <p:txBody>
          <a:bodyPr lIns="0" tIns="0" rIns="0" bIns="0"/>
          <a:lstStyle/>
          <a:p>
            <a:endParaRPr lang="en-US">
              <a:latin typeface="Helvetica" panose="020B0604020202020204" pitchFamily="34" charset="0"/>
              <a:cs typeface="Helvetica" panose="020B0604020202020204" pitchFamily="34" charset="0"/>
            </a:endParaRPr>
          </a:p>
        </p:txBody>
      </p:sp>
      <p:pic>
        <p:nvPicPr>
          <p:cNvPr id="14" name="Picture 13">
            <a:extLst>
              <a:ext uri="{FF2B5EF4-FFF2-40B4-BE49-F238E27FC236}">
                <a16:creationId xmlns:a16="http://schemas.microsoft.com/office/drawing/2014/main" id="{31A71AA2-FB30-4ADF-8EFF-81DB3C432B5F}"/>
              </a:ext>
            </a:extLst>
          </p:cNvPr>
          <p:cNvPicPr>
            <a:picLocks noChangeAspect="1"/>
          </p:cNvPicPr>
          <p:nvPr/>
        </p:nvPicPr>
        <p:blipFill>
          <a:blip r:embed="rId3"/>
          <a:stretch>
            <a:fillRect/>
          </a:stretch>
        </p:blipFill>
        <p:spPr>
          <a:xfrm>
            <a:off x="3970535" y="1131590"/>
            <a:ext cx="1266825" cy="1266825"/>
          </a:xfrm>
          <a:prstGeom prst="rect">
            <a:avLst/>
          </a:prstGeom>
        </p:spPr>
      </p:pic>
      <p:sp>
        <p:nvSpPr>
          <p:cNvPr id="33" name="Rectangle 5">
            <a:extLst>
              <a:ext uri="{FF2B5EF4-FFF2-40B4-BE49-F238E27FC236}">
                <a16:creationId xmlns:a16="http://schemas.microsoft.com/office/drawing/2014/main" id="{8ECE5AEB-5BCA-4520-B05C-C2EF827B67D9}"/>
              </a:ext>
            </a:extLst>
          </p:cNvPr>
          <p:cNvSpPr>
            <a:spLocks/>
          </p:cNvSpPr>
          <p:nvPr/>
        </p:nvSpPr>
        <p:spPr bwMode="auto">
          <a:xfrm>
            <a:off x="993577" y="3219822"/>
            <a:ext cx="7169944" cy="32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ts val="1200"/>
              </a:lnSpc>
            </a:pPr>
            <a:r>
              <a:rPr lang="en-US" sz="1800" dirty="0">
                <a:solidFill>
                  <a:srgbClr val="FFFFFF"/>
                </a:solidFill>
                <a:latin typeface="Helvetica" panose="020B0604020202020204" pitchFamily="34" charset="0"/>
                <a:ea typeface="Lato" charset="0"/>
                <a:cs typeface="Helvetica" panose="020B0604020202020204" pitchFamily="34" charset="0"/>
                <a:sym typeface="Lato Light" charset="0"/>
              </a:rPr>
              <a:t>For Your Interest</a:t>
            </a:r>
          </a:p>
        </p:txBody>
      </p:sp>
      <p:sp>
        <p:nvSpPr>
          <p:cNvPr id="35" name="Rectangle 3">
            <a:extLst>
              <a:ext uri="{FF2B5EF4-FFF2-40B4-BE49-F238E27FC236}">
                <a16:creationId xmlns:a16="http://schemas.microsoft.com/office/drawing/2014/main" id="{1820BE75-0B19-42E6-829B-027FE17604BD}"/>
              </a:ext>
            </a:extLst>
          </p:cNvPr>
          <p:cNvSpPr>
            <a:spLocks/>
          </p:cNvSpPr>
          <p:nvPr/>
        </p:nvSpPr>
        <p:spPr bwMode="auto">
          <a:xfrm>
            <a:off x="1715492" y="2333625"/>
            <a:ext cx="573682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5600" dirty="0">
                <a:solidFill>
                  <a:schemeClr val="bg1"/>
                </a:solidFill>
                <a:latin typeface="Helvetica" panose="020B0604020202020204" pitchFamily="34" charset="0"/>
                <a:ea typeface="Bebas Neue" charset="0"/>
                <a:cs typeface="Helvetica" panose="020B0604020202020204" pitchFamily="34" charset="0"/>
                <a:sym typeface="Bebas Neue" charset="0"/>
              </a:rPr>
              <a:t>Thank </a:t>
            </a:r>
            <a:r>
              <a:rPr lang="en-US" sz="5600" dirty="0">
                <a:solidFill>
                  <a:srgbClr val="4496FA"/>
                </a:solidFill>
                <a:latin typeface="Helvetica" panose="020B0604020202020204" pitchFamily="34" charset="0"/>
                <a:ea typeface="Bebas Neue" charset="0"/>
                <a:cs typeface="Helvetica" panose="020B0604020202020204" pitchFamily="34" charset="0"/>
                <a:sym typeface="Bebas Neue" charset="0"/>
              </a:rPr>
              <a:t>You!</a:t>
            </a:r>
          </a:p>
        </p:txBody>
      </p:sp>
    </p:spTree>
    <p:extLst>
      <p:ext uri="{BB962C8B-B14F-4D97-AF65-F5344CB8AC3E}">
        <p14:creationId xmlns:p14="http://schemas.microsoft.com/office/powerpoint/2010/main" val="21434933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9" name="Rectangle 23"/>
          <p:cNvSpPr>
            <a:spLocks/>
          </p:cNvSpPr>
          <p:nvPr/>
        </p:nvSpPr>
        <p:spPr bwMode="auto">
          <a:xfrm>
            <a:off x="1597819" y="155550"/>
            <a:ext cx="59483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a:t>BÁNH PHỒNG TÔM BÍCH CHI – CÁCH THƯỞNG THỨC MÓN ĂN ĐẦY TINH TẾ</a:t>
            </a:r>
          </a:p>
        </p:txBody>
      </p:sp>
      <p:sp>
        <p:nvSpPr>
          <p:cNvPr id="39960" name="Rectangle 24"/>
          <p:cNvSpPr>
            <a:spLocks/>
          </p:cNvSpPr>
          <p:nvPr/>
        </p:nvSpPr>
        <p:spPr bwMode="auto">
          <a:xfrm>
            <a:off x="2286000" y="699542"/>
            <a:ext cx="45862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ts val="1200"/>
              </a:lnSpc>
            </a:pPr>
            <a:r>
              <a:rPr lang="en-US" sz="900" i="1" smtClean="0">
                <a:solidFill>
                  <a:schemeClr val="bg2">
                    <a:lumMod val="60000"/>
                    <a:lumOff val="40000"/>
                  </a:schemeClr>
                </a:solidFill>
                <a:latin typeface="Helvetica" panose="020B0604020202020204" pitchFamily="34" charset="0"/>
                <a:ea typeface="Lato" charset="0"/>
                <a:cs typeface="Helvetica" panose="020B0604020202020204" pitchFamily="34" charset="0"/>
                <a:sym typeface="Lato Light" charset="0"/>
              </a:rPr>
              <a:t>Đăng 16h 6/6/2018</a:t>
            </a:r>
            <a:endParaRPr lang="en-US" sz="900" i="1" dirty="0">
              <a:solidFill>
                <a:schemeClr val="bg2">
                  <a:lumMod val="60000"/>
                  <a:lumOff val="40000"/>
                </a:schemeClr>
              </a:solidFill>
              <a:latin typeface="Helvetica" panose="020B0604020202020204" pitchFamily="34" charset="0"/>
              <a:ea typeface="Lato" charset="0"/>
              <a:cs typeface="Helvetica" panose="020B0604020202020204" pitchFamily="34" charset="0"/>
              <a:sym typeface="Lato Light" charset="0"/>
            </a:endParaRPr>
          </a:p>
        </p:txBody>
      </p:sp>
      <p:sp>
        <p:nvSpPr>
          <p:cNvPr id="2" name="Slide Number Placeholder 1"/>
          <p:cNvSpPr>
            <a:spLocks noGrp="1"/>
          </p:cNvSpPr>
          <p:nvPr>
            <p:ph type="sldNum" sz="quarter" idx="11"/>
          </p:nvPr>
        </p:nvSpPr>
        <p:spPr/>
        <p:txBody>
          <a:bodyPr/>
          <a:lstStyle/>
          <a:p>
            <a:fld id="{C3929991-3F91-D343-BFF2-32848ABE790B}" type="slidenum">
              <a:rPr lang="en-US" smtClean="0"/>
              <a:pPr/>
              <a:t>2</a:t>
            </a:fld>
            <a:endParaRPr lang="en-US" dirty="0"/>
          </a:p>
        </p:txBody>
      </p:sp>
      <p:sp>
        <p:nvSpPr>
          <p:cNvPr id="6" name="Line 14"/>
          <p:cNvSpPr>
            <a:spLocks noChangeShapeType="1"/>
          </p:cNvSpPr>
          <p:nvPr/>
        </p:nvSpPr>
        <p:spPr bwMode="auto">
          <a:xfrm>
            <a:off x="998935" y="771550"/>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Helvetica" panose="020B0604020202020204" pitchFamily="34" charset="0"/>
              <a:cs typeface="Helvetica" panose="020B0604020202020204" pitchFamily="34" charset="0"/>
            </a:endParaRPr>
          </a:p>
        </p:txBody>
      </p:sp>
      <p:sp>
        <p:nvSpPr>
          <p:cNvPr id="3" name="TextBox 2"/>
          <p:cNvSpPr txBox="1"/>
          <p:nvPr/>
        </p:nvSpPr>
        <p:spPr>
          <a:xfrm>
            <a:off x="333313" y="987136"/>
            <a:ext cx="8487160" cy="3508653"/>
          </a:xfrm>
          <a:prstGeom prst="rect">
            <a:avLst/>
          </a:prstGeom>
          <a:noFill/>
        </p:spPr>
        <p:txBody>
          <a:bodyPr wrap="square" rtlCol="0">
            <a:spAutoFit/>
          </a:bodyPr>
          <a:lstStyle/>
          <a:p>
            <a:pPr algn="l"/>
            <a:r>
              <a:rPr lang="en-US" sz="600">
                <a:latin typeface="Helvetica" panose="020B0604020202020204" pitchFamily="34" charset="0"/>
                <a:cs typeface="Helvetica" panose="020B0604020202020204" pitchFamily="34" charset="0"/>
              </a:rPr>
              <a:t>Bánh phồng tôm là món ăn kèm rất đỗi thân thuộc với người dân Việt Nam và thường được dùng kèm với các món gỏi đầy thơm ngon! </a:t>
            </a:r>
          </a:p>
          <a:p>
            <a:pPr algn="l"/>
            <a:r>
              <a:rPr lang="en-US" sz="600">
                <a:latin typeface="Helvetica" panose="020B0604020202020204" pitchFamily="34" charset="0"/>
                <a:cs typeface="Helvetica" panose="020B0604020202020204" pitchFamily="34" charset="0"/>
              </a:rPr>
              <a:t>Gắp một đũa gỏi, đặt vào miếng bánh phồng tôm trắng tươm, vị chua ngọt của gỏi hoà quyện cùng cảm giác giòn giòn từ bánh phồng tôm béo thơm mang đến cảm giác “tận hưởng cuộc sống” thật tuyệt vời! Ngoài ra, bạn còn có thể sử dụng bánh phồng tôm như một món ăn vặt ở các dịp khác nhau. Đặc biệt, bánh phồng tôm từ Bích Chi Food với nhiều hương vị khác nhau giúp bạn có thể dễ dàng lựa chọn tùy theo các món ăn chính.</a:t>
            </a:r>
          </a:p>
          <a:p>
            <a:pPr algn="l"/>
            <a:r>
              <a:rPr lang="en-US" sz="600">
                <a:latin typeface="Helvetica" panose="020B0604020202020204" pitchFamily="34" charset="0"/>
                <a:cs typeface="Helvetica" panose="020B0604020202020204" pitchFamily="34" charset="0"/>
              </a:rPr>
              <a:t>Cùng Ad tìm hiểu về các loại bánh thơm ngon, hấp dẫn này nhé!</a:t>
            </a:r>
          </a:p>
          <a:p>
            <a:pPr algn="l"/>
            <a:r>
              <a:rPr lang="en-US" sz="600">
                <a:latin typeface="Helvetica" panose="020B0604020202020204" pitchFamily="34" charset="0"/>
                <a:cs typeface="Helvetica" panose="020B0604020202020204" pitchFamily="34" charset="0"/>
              </a:rPr>
              <a:t>#BichChiFood #BanhPhongTom </a:t>
            </a:r>
          </a:p>
          <a:p>
            <a:pPr algn="l"/>
            <a:r>
              <a:rPr lang="en-US" sz="600" b="1">
                <a:latin typeface="Helvetica" panose="020B0604020202020204" pitchFamily="34" charset="0"/>
                <a:cs typeface="Helvetica" panose="020B0604020202020204" pitchFamily="34" charset="0"/>
              </a:rPr>
              <a:t> </a:t>
            </a:r>
            <a:endParaRPr lang="en-US" sz="600">
              <a:latin typeface="Helvetica" panose="020B0604020202020204" pitchFamily="34" charset="0"/>
              <a:cs typeface="Helvetica" panose="020B0604020202020204" pitchFamily="34" charset="0"/>
            </a:endParaRPr>
          </a:p>
          <a:p>
            <a:pPr algn="l"/>
            <a:r>
              <a:rPr lang="en-US" sz="600" b="1">
                <a:latin typeface="Helvetica" panose="020B0604020202020204" pitchFamily="34" charset="0"/>
                <a:cs typeface="Helvetica" panose="020B0604020202020204" pitchFamily="34" charset="0"/>
              </a:rPr>
              <a:t>CAPTION RIÊNG TỪNG HÌNH</a:t>
            </a:r>
            <a:endParaRPr lang="en-US" sz="600">
              <a:latin typeface="Helvetica" panose="020B0604020202020204" pitchFamily="34" charset="0"/>
              <a:cs typeface="Helvetica" panose="020B0604020202020204" pitchFamily="34" charset="0"/>
            </a:endParaRPr>
          </a:p>
          <a:p>
            <a:pPr algn="l"/>
            <a:r>
              <a:rPr lang="en-US" sz="600">
                <a:latin typeface="Helvetica" panose="020B0604020202020204" pitchFamily="34" charset="0"/>
                <a:cs typeface="Helvetica" panose="020B0604020202020204" pitchFamily="34" charset="0"/>
              </a:rPr>
              <a:t>Bánh phồng tôm cá lăng</a:t>
            </a:r>
          </a:p>
          <a:p>
            <a:pPr algn="l"/>
            <a:r>
              <a:rPr lang="en-US" sz="600">
                <a:latin typeface="Helvetica" panose="020B0604020202020204" pitchFamily="34" charset="0"/>
                <a:cs typeface="Helvetica" panose="020B0604020202020204" pitchFamily="34" charset="0"/>
              </a:rPr>
              <a:t>Thành phần chính của bánh phồng tôm cá lăng Bích Chi chính là cá lăng – đặc sản sông Tiền. Miếng bánh khi chiên phồng sẽ vẫn giữ được độ xốp tự nhiên, kèm theo vị béo nhẹ của cá lăng sẽ làm bạn hài lòng ngay lần ăn đầu tiên.</a:t>
            </a:r>
          </a:p>
          <a:p>
            <a:pPr algn="l"/>
            <a:r>
              <a:rPr lang="en-US" sz="600">
                <a:latin typeface="Helvetica" panose="020B0604020202020204" pitchFamily="34" charset="0"/>
                <a:cs typeface="Helvetica" panose="020B0604020202020204" pitchFamily="34" charset="0"/>
              </a:rPr>
              <a:t>Tham khảo thông tin chi tiết sản phẩm tại </a:t>
            </a:r>
            <a:r>
              <a:rPr lang="en-US" sz="600" u="sng">
                <a:latin typeface="Helvetica" panose="020B0604020202020204" pitchFamily="34" charset="0"/>
                <a:cs typeface="Helvetica" panose="020B0604020202020204" pitchFamily="34" charset="0"/>
                <a:hlinkClick r:id="rId2"/>
              </a:rPr>
              <a:t>http://www.bichchi.com.vn/banh-phong-tom/banh-phong-ca-lang.html</a:t>
            </a:r>
            <a:endParaRPr lang="en-US" sz="600">
              <a:latin typeface="Helvetica" panose="020B0604020202020204" pitchFamily="34" charset="0"/>
              <a:cs typeface="Helvetica" panose="020B0604020202020204" pitchFamily="34" charset="0"/>
            </a:endParaRPr>
          </a:p>
          <a:p>
            <a:pPr algn="l"/>
            <a:r>
              <a:rPr lang="en-US" sz="600">
                <a:latin typeface="Helvetica" panose="020B0604020202020204" pitchFamily="34" charset="0"/>
                <a:cs typeface="Helvetica" panose="020B0604020202020204" pitchFamily="34" charset="0"/>
              </a:rPr>
              <a:t> </a:t>
            </a:r>
          </a:p>
          <a:p>
            <a:pPr algn="l"/>
            <a:r>
              <a:rPr lang="en-US" sz="600" b="1">
                <a:latin typeface="Helvetica" panose="020B0604020202020204" pitchFamily="34" charset="0"/>
                <a:cs typeface="Helvetica" panose="020B0604020202020204" pitchFamily="34" charset="0"/>
              </a:rPr>
              <a:t>Bánh phồng tảo</a:t>
            </a:r>
            <a:endParaRPr lang="en-US" sz="600">
              <a:latin typeface="Helvetica" panose="020B0604020202020204" pitchFamily="34" charset="0"/>
              <a:cs typeface="Helvetica" panose="020B0604020202020204" pitchFamily="34" charset="0"/>
            </a:endParaRPr>
          </a:p>
          <a:p>
            <a:pPr algn="l"/>
            <a:r>
              <a:rPr lang="en-US" sz="600">
                <a:latin typeface="Helvetica" panose="020B0604020202020204" pitchFamily="34" charset="0"/>
                <a:cs typeface="Helvetica" panose="020B0604020202020204" pitchFamily="34" charset="0"/>
              </a:rPr>
              <a:t>Bánh phồng tảo Bích Chi là một biến tấu tuyệt vời từ tảo biển. Khi chiên, bánh có màu xanh nhạt đẹp mắt và sử dụng được cho người ăn chay. Đặc biệt, vị thanh của tảo kết hợp với vị béo của bánh sẽ mang lại sự trải nghiệm thú vị cho vị giác của bạn. </a:t>
            </a:r>
          </a:p>
          <a:p>
            <a:pPr algn="l"/>
            <a:r>
              <a:rPr lang="en-US" sz="600">
                <a:latin typeface="Helvetica" panose="020B0604020202020204" pitchFamily="34" charset="0"/>
                <a:cs typeface="Helvetica" panose="020B0604020202020204" pitchFamily="34" charset="0"/>
              </a:rPr>
              <a:t>Tham khảo thông tin chi tiết sản phẩm tại: </a:t>
            </a:r>
          </a:p>
          <a:p>
            <a:pPr algn="l"/>
            <a:r>
              <a:rPr lang="en-US" sz="600" u="sng">
                <a:latin typeface="Helvetica" panose="020B0604020202020204" pitchFamily="34" charset="0"/>
                <a:cs typeface="Helvetica" panose="020B0604020202020204" pitchFamily="34" charset="0"/>
                <a:hlinkClick r:id="rId3"/>
              </a:rPr>
              <a:t>http://www.bichchi.com.vn/banh-phong-tom/banh-phong-tao-200g-hop.html</a:t>
            </a:r>
            <a:endParaRPr lang="en-US" sz="600">
              <a:latin typeface="Helvetica" panose="020B0604020202020204" pitchFamily="34" charset="0"/>
              <a:cs typeface="Helvetica" panose="020B0604020202020204" pitchFamily="34" charset="0"/>
            </a:endParaRPr>
          </a:p>
          <a:p>
            <a:pPr algn="l"/>
            <a:r>
              <a:rPr lang="en-US" sz="600" u="sng">
                <a:latin typeface="Helvetica" panose="020B0604020202020204" pitchFamily="34" charset="0"/>
                <a:cs typeface="Helvetica" panose="020B0604020202020204" pitchFamily="34" charset="0"/>
                <a:hlinkClick r:id="rId4"/>
              </a:rPr>
              <a:t>http://www.bichchi.com.vn/banh-phong-tom/banh-phong-tao.html</a:t>
            </a:r>
            <a:endParaRPr lang="en-US" sz="600">
              <a:latin typeface="Helvetica" panose="020B0604020202020204" pitchFamily="34" charset="0"/>
              <a:cs typeface="Helvetica" panose="020B0604020202020204" pitchFamily="34" charset="0"/>
            </a:endParaRPr>
          </a:p>
          <a:p>
            <a:pPr algn="l"/>
            <a:r>
              <a:rPr lang="en-US" sz="600">
                <a:latin typeface="Helvetica" panose="020B0604020202020204" pitchFamily="34" charset="0"/>
                <a:cs typeface="Helvetica" panose="020B0604020202020204" pitchFamily="34" charset="0"/>
              </a:rPr>
              <a:t> </a:t>
            </a:r>
          </a:p>
          <a:p>
            <a:pPr algn="l"/>
            <a:r>
              <a:rPr lang="en-US" sz="600" b="1">
                <a:latin typeface="Helvetica" panose="020B0604020202020204" pitchFamily="34" charset="0"/>
                <a:cs typeface="Helvetica" panose="020B0604020202020204" pitchFamily="34" charset="0"/>
              </a:rPr>
              <a:t>Bánh phồng chay</a:t>
            </a:r>
            <a:endParaRPr lang="en-US" sz="600">
              <a:latin typeface="Helvetica" panose="020B0604020202020204" pitchFamily="34" charset="0"/>
              <a:cs typeface="Helvetica" panose="020B0604020202020204" pitchFamily="34" charset="0"/>
            </a:endParaRPr>
          </a:p>
          <a:p>
            <a:pPr algn="l"/>
            <a:r>
              <a:rPr lang="en-US" sz="600">
                <a:latin typeface="Helvetica" panose="020B0604020202020204" pitchFamily="34" charset="0"/>
                <a:cs typeface="Helvetica" panose="020B0604020202020204" pitchFamily="34" charset="0"/>
              </a:rPr>
              <a:t>Được sản xuất từ những loại rau củ tươi sạch và giàu dinh dưỡng như khoai mì, cà rốt,… nhưng bánh phồng chay Bích Chi vẫn đảm bảo độ giòn, xốp, thơm ngon vốn có của loại bánh truyền thống này và là lựa chọn hoàn hảo cho những ngày chay.</a:t>
            </a:r>
          </a:p>
          <a:p>
            <a:pPr algn="l"/>
            <a:r>
              <a:rPr lang="en-US" sz="600">
                <a:latin typeface="Helvetica" panose="020B0604020202020204" pitchFamily="34" charset="0"/>
                <a:cs typeface="Helvetica" panose="020B0604020202020204" pitchFamily="34" charset="0"/>
              </a:rPr>
              <a:t>Tham khảo thông tin chi tiết sản phẩm tại </a:t>
            </a:r>
          </a:p>
          <a:p>
            <a:pPr algn="l"/>
            <a:r>
              <a:rPr lang="en-US" sz="600" u="sng">
                <a:latin typeface="Helvetica" panose="020B0604020202020204" pitchFamily="34" charset="0"/>
                <a:cs typeface="Helvetica" panose="020B0604020202020204" pitchFamily="34" charset="0"/>
                <a:hlinkClick r:id="rId5"/>
              </a:rPr>
              <a:t>http://www.bichchi.com.vn/banh-phong-tom/banh-phong-chay-200g-hop.html</a:t>
            </a:r>
            <a:endParaRPr lang="en-US" sz="600">
              <a:latin typeface="Helvetica" panose="020B0604020202020204" pitchFamily="34" charset="0"/>
              <a:cs typeface="Helvetica" panose="020B0604020202020204" pitchFamily="34" charset="0"/>
            </a:endParaRPr>
          </a:p>
          <a:p>
            <a:pPr algn="l"/>
            <a:r>
              <a:rPr lang="en-US" sz="600" u="sng">
                <a:latin typeface="Helvetica" panose="020B0604020202020204" pitchFamily="34" charset="0"/>
                <a:cs typeface="Helvetica" panose="020B0604020202020204" pitchFamily="34" charset="0"/>
                <a:hlinkClick r:id="rId6"/>
              </a:rPr>
              <a:t>http://www.bichchi.com.vn/banh-phong-tom/banh-phong-chay-100g-goi.html</a:t>
            </a:r>
            <a:endParaRPr lang="en-US" sz="600">
              <a:latin typeface="Helvetica" panose="020B0604020202020204" pitchFamily="34" charset="0"/>
              <a:cs typeface="Helvetica" panose="020B0604020202020204" pitchFamily="34" charset="0"/>
            </a:endParaRPr>
          </a:p>
          <a:p>
            <a:pPr algn="l"/>
            <a:r>
              <a:rPr lang="en-US" sz="600">
                <a:latin typeface="Helvetica" panose="020B0604020202020204" pitchFamily="34" charset="0"/>
                <a:cs typeface="Helvetica" panose="020B0604020202020204" pitchFamily="34" charset="0"/>
              </a:rPr>
              <a:t> </a:t>
            </a:r>
          </a:p>
          <a:p>
            <a:pPr algn="l"/>
            <a:r>
              <a:rPr lang="en-US" sz="600" b="1">
                <a:latin typeface="Helvetica" panose="020B0604020202020204" pitchFamily="34" charset="0"/>
                <a:cs typeface="Helvetica" panose="020B0604020202020204" pitchFamily="34" charset="0"/>
              </a:rPr>
              <a:t>Bánh phồng gạo lứt</a:t>
            </a:r>
            <a:endParaRPr lang="en-US" sz="600">
              <a:latin typeface="Helvetica" panose="020B0604020202020204" pitchFamily="34" charset="0"/>
              <a:cs typeface="Helvetica" panose="020B0604020202020204" pitchFamily="34" charset="0"/>
            </a:endParaRPr>
          </a:p>
          <a:p>
            <a:pPr algn="l"/>
            <a:r>
              <a:rPr lang="en-US" sz="600">
                <a:latin typeface="Helvetica" panose="020B0604020202020204" pitchFamily="34" charset="0"/>
                <a:cs typeface="Helvetica" panose="020B0604020202020204" pitchFamily="34" charset="0"/>
              </a:rPr>
              <a:t>Chế biến từ những hạt gạo lứt căng bóng chất lương, bánh phồng gạo lứt Bích Chi có hàm lượng dinh dưỡng cao, mùi vị đậm đà cùng hương thơm nhẹ của gạo cùng màu đỏ hồng bắt mắt. Bánh phồng gạo lứt Bích Chi cũng có thể sử dụng cho người ăn chay. </a:t>
            </a:r>
          </a:p>
          <a:p>
            <a:pPr algn="l"/>
            <a:r>
              <a:rPr lang="en-US" sz="600">
                <a:latin typeface="Helvetica" panose="020B0604020202020204" pitchFamily="34" charset="0"/>
                <a:cs typeface="Helvetica" panose="020B0604020202020204" pitchFamily="34" charset="0"/>
              </a:rPr>
              <a:t>Tham khảo thông tin chi tiết sản phẩm tại </a:t>
            </a:r>
          </a:p>
          <a:p>
            <a:pPr algn="l"/>
            <a:r>
              <a:rPr lang="en-US" sz="600" u="sng">
                <a:latin typeface="Helvetica" panose="020B0604020202020204" pitchFamily="34" charset="0"/>
                <a:cs typeface="Helvetica" panose="020B0604020202020204" pitchFamily="34" charset="0"/>
                <a:hlinkClick r:id="rId7"/>
              </a:rPr>
              <a:t>http://www.bichchi.com.vn/banh-phong-tom/banh-phong-gao-lut-200g-hop.html</a:t>
            </a:r>
            <a:endParaRPr lang="en-US" sz="600">
              <a:latin typeface="Helvetica" panose="020B0604020202020204" pitchFamily="34" charset="0"/>
              <a:cs typeface="Helvetica" panose="020B0604020202020204" pitchFamily="34" charset="0"/>
            </a:endParaRPr>
          </a:p>
          <a:p>
            <a:pPr algn="l"/>
            <a:r>
              <a:rPr lang="en-US" sz="600" u="sng">
                <a:latin typeface="Helvetica" panose="020B0604020202020204" pitchFamily="34" charset="0"/>
                <a:cs typeface="Helvetica" panose="020B0604020202020204" pitchFamily="34" charset="0"/>
                <a:hlinkClick r:id="rId8"/>
              </a:rPr>
              <a:t>http://www.bichchi.com.vn/banh-phong-tom/banh-phong-gao-lut.html</a:t>
            </a:r>
            <a:endParaRPr lang="en-US" sz="600">
              <a:latin typeface="Helvetica" panose="020B0604020202020204" pitchFamily="34" charset="0"/>
              <a:cs typeface="Helvetica" panose="020B0604020202020204" pitchFamily="34" charset="0"/>
            </a:endParaRPr>
          </a:p>
          <a:p>
            <a:pPr algn="l"/>
            <a:r>
              <a:rPr lang="en-US" sz="600">
                <a:latin typeface="Helvetica" panose="020B0604020202020204" pitchFamily="34" charset="0"/>
                <a:cs typeface="Helvetica" panose="020B0604020202020204" pitchFamily="34" charset="0"/>
              </a:rPr>
              <a:t> </a:t>
            </a:r>
          </a:p>
          <a:p>
            <a:pPr algn="l"/>
            <a:r>
              <a:rPr lang="en-US" sz="600" b="1">
                <a:latin typeface="Helvetica" panose="020B0604020202020204" pitchFamily="34" charset="0"/>
                <a:cs typeface="Helvetica" panose="020B0604020202020204" pitchFamily="34" charset="0"/>
              </a:rPr>
              <a:t>Bánh phồng tôm Thơ</a:t>
            </a:r>
            <a:endParaRPr lang="en-US" sz="600">
              <a:latin typeface="Helvetica" panose="020B0604020202020204" pitchFamily="34" charset="0"/>
              <a:cs typeface="Helvetica" panose="020B0604020202020204" pitchFamily="34" charset="0"/>
            </a:endParaRPr>
          </a:p>
          <a:p>
            <a:pPr algn="l"/>
            <a:r>
              <a:rPr lang="en-US" sz="600">
                <a:latin typeface="Helvetica" panose="020B0604020202020204" pitchFamily="34" charset="0"/>
                <a:cs typeface="Helvetica" panose="020B0604020202020204" pitchFamily="34" charset="0"/>
              </a:rPr>
              <a:t>Bánh phồng tôm Thơ là sự hòa quyện tuyệt vời từ những con tôm nước ngọt kết hợp với các nguyên liệu khác. Đặc biệt, vị cay nồng của hạt tiêu sẽ khiến người thưởng thức ngay lập tức bị mê hoặc bởi hương vị quyến rũ, đậm đà này.</a:t>
            </a:r>
          </a:p>
          <a:p>
            <a:pPr algn="l"/>
            <a:r>
              <a:rPr lang="en-US" sz="600">
                <a:latin typeface="Helvetica" panose="020B0604020202020204" pitchFamily="34" charset="0"/>
                <a:cs typeface="Helvetica" panose="020B0604020202020204" pitchFamily="34" charset="0"/>
              </a:rPr>
              <a:t>Tham khảo thông tin chi tiết sản phẩm tại </a:t>
            </a:r>
          </a:p>
          <a:p>
            <a:pPr algn="l"/>
            <a:r>
              <a:rPr lang="en-US" sz="600" u="sng">
                <a:latin typeface="Helvetica" panose="020B0604020202020204" pitchFamily="34" charset="0"/>
                <a:cs typeface="Helvetica" panose="020B0604020202020204" pitchFamily="34" charset="0"/>
                <a:hlinkClick r:id="rId9"/>
              </a:rPr>
              <a:t>http://www.bichchi.com.vn/banh-phong-tom/banh-phong-tom-tho-200g-hop.html</a:t>
            </a:r>
            <a:endParaRPr lang="en-US" sz="600">
              <a:latin typeface="Helvetica" panose="020B0604020202020204" pitchFamily="34" charset="0"/>
              <a:cs typeface="Helvetica" panose="020B0604020202020204" pitchFamily="34" charset="0"/>
            </a:endParaRPr>
          </a:p>
          <a:p>
            <a:pPr algn="l"/>
            <a:r>
              <a:rPr lang="en-US" sz="600" u="sng">
                <a:latin typeface="Helvetica" panose="020B0604020202020204" pitchFamily="34" charset="0"/>
                <a:cs typeface="Helvetica" panose="020B0604020202020204" pitchFamily="34" charset="0"/>
                <a:hlinkClick r:id="rId10"/>
              </a:rPr>
              <a:t>http://www.bichchi.com.vn/banh-phong-tom/banh-phong-tom-tho.html</a:t>
            </a:r>
            <a:endParaRPr lang="en-US" sz="6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472807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9" name="Rectangle 23"/>
          <p:cNvSpPr>
            <a:spLocks/>
          </p:cNvSpPr>
          <p:nvPr/>
        </p:nvSpPr>
        <p:spPr bwMode="auto">
          <a:xfrm>
            <a:off x="1597819" y="155550"/>
            <a:ext cx="59483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vi-VN" sz="2400">
                <a:latin typeface="Helvetica" panose="020B0604020202020204" pitchFamily="34" charset="0"/>
                <a:cs typeface="Helvetica" panose="020B0604020202020204" pitchFamily="34" charset="0"/>
              </a:rPr>
              <a:t>ĐÓI BỤNG 12 GIỜ ĐÊM, TÍNH </a:t>
            </a:r>
            <a:r>
              <a:rPr lang="vi-VN" sz="2400" smtClean="0">
                <a:latin typeface="Helvetica" panose="020B0604020202020204" pitchFamily="34" charset="0"/>
                <a:cs typeface="Helvetica" panose="020B0604020202020204" pitchFamily="34" charset="0"/>
              </a:rPr>
              <a:t>SAO</a:t>
            </a:r>
            <a:r>
              <a:rPr lang="en-US" sz="2400" smtClean="0">
                <a:latin typeface="Helvetica" panose="020B0604020202020204" pitchFamily="34" charset="0"/>
                <a:cs typeface="Helvetica" panose="020B0604020202020204" pitchFamily="34" charset="0"/>
              </a:rPr>
              <a:t> </a:t>
            </a:r>
            <a:r>
              <a:rPr lang="vi-VN" sz="2400" smtClean="0">
                <a:latin typeface="Helvetica" panose="020B0604020202020204" pitchFamily="34" charset="0"/>
                <a:cs typeface="Helvetica" panose="020B0604020202020204" pitchFamily="34" charset="0"/>
              </a:rPr>
              <a:t>ĐÂY</a:t>
            </a:r>
            <a:r>
              <a:rPr lang="vi-VN" sz="2400">
                <a:latin typeface="Helvetica" panose="020B0604020202020204" pitchFamily="34" charset="0"/>
                <a:cs typeface="Helvetica" panose="020B0604020202020204" pitchFamily="34" charset="0"/>
              </a:rPr>
              <a:t>?</a:t>
            </a:r>
          </a:p>
        </p:txBody>
      </p:sp>
      <p:sp>
        <p:nvSpPr>
          <p:cNvPr id="39960" name="Rectangle 24"/>
          <p:cNvSpPr>
            <a:spLocks/>
          </p:cNvSpPr>
          <p:nvPr/>
        </p:nvSpPr>
        <p:spPr bwMode="auto">
          <a:xfrm>
            <a:off x="2286000" y="699542"/>
            <a:ext cx="45862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ts val="1200"/>
              </a:lnSpc>
            </a:pPr>
            <a:r>
              <a:rPr lang="en-US" sz="900" i="1" smtClean="0">
                <a:solidFill>
                  <a:schemeClr val="bg2">
                    <a:lumMod val="60000"/>
                    <a:lumOff val="40000"/>
                  </a:schemeClr>
                </a:solidFill>
                <a:latin typeface="Helvetica" panose="020B0604020202020204" pitchFamily="34" charset="0"/>
                <a:ea typeface="Lato" charset="0"/>
                <a:cs typeface="Helvetica" panose="020B0604020202020204" pitchFamily="34" charset="0"/>
                <a:sym typeface="Lato Light" charset="0"/>
              </a:rPr>
              <a:t>Đăng 16h 8/6/2018</a:t>
            </a:r>
            <a:endParaRPr lang="en-US" sz="900" i="1" dirty="0">
              <a:solidFill>
                <a:schemeClr val="bg2">
                  <a:lumMod val="60000"/>
                  <a:lumOff val="40000"/>
                </a:schemeClr>
              </a:solidFill>
              <a:latin typeface="Helvetica" panose="020B0604020202020204" pitchFamily="34" charset="0"/>
              <a:ea typeface="Lato" charset="0"/>
              <a:cs typeface="Helvetica" panose="020B0604020202020204" pitchFamily="34" charset="0"/>
              <a:sym typeface="Lato Light" charset="0"/>
            </a:endParaRPr>
          </a:p>
        </p:txBody>
      </p:sp>
      <p:sp>
        <p:nvSpPr>
          <p:cNvPr id="2" name="Slide Number Placeholder 1"/>
          <p:cNvSpPr>
            <a:spLocks noGrp="1"/>
          </p:cNvSpPr>
          <p:nvPr>
            <p:ph type="sldNum" sz="quarter" idx="11"/>
          </p:nvPr>
        </p:nvSpPr>
        <p:spPr/>
        <p:txBody>
          <a:bodyPr/>
          <a:lstStyle/>
          <a:p>
            <a:fld id="{C3929991-3F91-D343-BFF2-32848ABE790B}" type="slidenum">
              <a:rPr lang="en-US" smtClean="0"/>
              <a:pPr/>
              <a:t>3</a:t>
            </a:fld>
            <a:endParaRPr lang="en-US" dirty="0"/>
          </a:p>
        </p:txBody>
      </p:sp>
      <p:sp>
        <p:nvSpPr>
          <p:cNvPr id="6" name="Line 14"/>
          <p:cNvSpPr>
            <a:spLocks noChangeShapeType="1"/>
          </p:cNvSpPr>
          <p:nvPr/>
        </p:nvSpPr>
        <p:spPr bwMode="auto">
          <a:xfrm>
            <a:off x="998935" y="771550"/>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Helvetica" panose="020B0604020202020204" pitchFamily="34" charset="0"/>
              <a:cs typeface="Helvetica" panose="020B0604020202020204" pitchFamily="34" charset="0"/>
            </a:endParaRPr>
          </a:p>
        </p:txBody>
      </p:sp>
      <p:sp>
        <p:nvSpPr>
          <p:cNvPr id="3" name="TextBox 2"/>
          <p:cNvSpPr txBox="1"/>
          <p:nvPr/>
        </p:nvSpPr>
        <p:spPr>
          <a:xfrm>
            <a:off x="333313" y="987136"/>
            <a:ext cx="4382703" cy="2031325"/>
          </a:xfrm>
          <a:prstGeom prst="rect">
            <a:avLst/>
          </a:prstGeom>
          <a:noFill/>
        </p:spPr>
        <p:txBody>
          <a:bodyPr wrap="square" rtlCol="0">
            <a:spAutoFit/>
          </a:bodyPr>
          <a:lstStyle/>
          <a:p>
            <a:pPr algn="l"/>
            <a:r>
              <a:rPr lang="vi-VN" sz="900" smtClean="0">
                <a:latin typeface="Helvetica" panose="020B0604020202020204" pitchFamily="34" charset="0"/>
                <a:cs typeface="Helvetica" panose="020B0604020202020204" pitchFamily="34" charset="0"/>
              </a:rPr>
              <a:t>Xong </a:t>
            </a:r>
            <a:r>
              <a:rPr lang="vi-VN" sz="900">
                <a:latin typeface="Helvetica" panose="020B0604020202020204" pitchFamily="34" charset="0"/>
                <a:cs typeface="Helvetica" panose="020B0604020202020204" pitchFamily="34" charset="0"/>
              </a:rPr>
              <a:t>phim rồi!</a:t>
            </a:r>
          </a:p>
          <a:p>
            <a:pPr algn="l"/>
            <a:r>
              <a:rPr lang="vi-VN" sz="900">
                <a:latin typeface="Helvetica" panose="020B0604020202020204" pitchFamily="34" charset="0"/>
                <a:cs typeface="Helvetica" panose="020B0604020202020204" pitchFamily="34" charset="0"/>
              </a:rPr>
              <a:t>12 giờ đêm, nhà khóa cửa, đường tối thui, tiệm hủ tiếu đối diện đóng cửa, cô</a:t>
            </a:r>
          </a:p>
          <a:p>
            <a:pPr algn="l"/>
            <a:r>
              <a:rPr lang="vi-VN" sz="900">
                <a:latin typeface="Helvetica" panose="020B0604020202020204" pitchFamily="34" charset="0"/>
                <a:cs typeface="Helvetica" panose="020B0604020202020204" pitchFamily="34" charset="0"/>
              </a:rPr>
              <a:t>Chín bán bánh mì cũng vừa dọn hàng về, làm sao đây? Việc chưa xong mà</a:t>
            </a:r>
          </a:p>
          <a:p>
            <a:pPr algn="l"/>
            <a:r>
              <a:rPr lang="vi-VN" sz="900">
                <a:latin typeface="Helvetica" panose="020B0604020202020204" pitchFamily="34" charset="0"/>
                <a:cs typeface="Helvetica" panose="020B0604020202020204" pitchFamily="34" charset="0"/>
              </a:rPr>
              <a:t>đồ ăn hổng cóthì sống saochođặng?</a:t>
            </a:r>
          </a:p>
          <a:p>
            <a:pPr algn="l"/>
            <a:r>
              <a:rPr lang="vi-VN" sz="900">
                <a:latin typeface="Helvetica" panose="020B0604020202020204" pitchFamily="34" charset="0"/>
                <a:cs typeface="Helvetica" panose="020B0604020202020204" pitchFamily="34" charset="0"/>
              </a:rPr>
              <a:t>- Anhmua đồ ăn qua </a:t>
            </a:r>
            <a:r>
              <a:rPr lang="vi-VN" sz="900" smtClean="0">
                <a:latin typeface="Helvetica" panose="020B0604020202020204" pitchFamily="34" charset="0"/>
                <a:cs typeface="Helvetica" panose="020B0604020202020204" pitchFamily="34" charset="0"/>
              </a:rPr>
              <a:t>cho</a:t>
            </a:r>
            <a:r>
              <a:rPr lang="en-US" sz="900" smtClean="0">
                <a:latin typeface="Helvetica" panose="020B0604020202020204" pitchFamily="34" charset="0"/>
                <a:cs typeface="Helvetica" panose="020B0604020202020204" pitchFamily="34" charset="0"/>
              </a:rPr>
              <a:t> </a:t>
            </a:r>
            <a:r>
              <a:rPr lang="vi-VN" sz="900" smtClean="0">
                <a:latin typeface="Helvetica" panose="020B0604020202020204" pitchFamily="34" charset="0"/>
                <a:cs typeface="Helvetica" panose="020B0604020202020204" pitchFamily="34" charset="0"/>
              </a:rPr>
              <a:t>em </a:t>
            </a:r>
            <a:r>
              <a:rPr lang="vi-VN" sz="900">
                <a:latin typeface="Helvetica" panose="020B0604020202020204" pitchFamily="34" charset="0"/>
                <a:cs typeface="Helvetica" panose="020B0604020202020204" pitchFamily="34" charset="0"/>
              </a:rPr>
              <a:t>với</a:t>
            </a:r>
          </a:p>
          <a:p>
            <a:pPr algn="l"/>
            <a:r>
              <a:rPr lang="vi-VN" sz="900">
                <a:latin typeface="Helvetica" panose="020B0604020202020204" pitchFamily="34" charset="0"/>
                <a:cs typeface="Helvetica" panose="020B0604020202020204" pitchFamily="34" charset="0"/>
              </a:rPr>
              <a:t>- Khuya rồi, em xuống tủ lục đồ ăn đỡ đi, hôm qua anh có đi siêu thị mua</a:t>
            </a:r>
          </a:p>
          <a:p>
            <a:pPr algn="l"/>
            <a:r>
              <a:rPr lang="vi-VN" sz="900">
                <a:latin typeface="Helvetica" panose="020B0604020202020204" pitchFamily="34" charset="0"/>
                <a:cs typeface="Helvetica" panose="020B0604020202020204" pitchFamily="34" charset="0"/>
              </a:rPr>
              <a:t>thêm đồ choem ấy!</a:t>
            </a:r>
          </a:p>
          <a:p>
            <a:pPr algn="l"/>
            <a:r>
              <a:rPr lang="vi-VN" sz="900">
                <a:latin typeface="Helvetica" panose="020B0604020202020204" pitchFamily="34" charset="0"/>
                <a:cs typeface="Helvetica" panose="020B0604020202020204" pitchFamily="34" charset="0"/>
              </a:rPr>
              <a:t>- Hí hí …ok</a:t>
            </a:r>
          </a:p>
          <a:p>
            <a:pPr algn="l"/>
            <a:r>
              <a:rPr lang="vi-VN" sz="900">
                <a:latin typeface="Helvetica" panose="020B0604020202020204" pitchFamily="34" charset="0"/>
                <a:cs typeface="Helvetica" panose="020B0604020202020204" pitchFamily="34" charset="0"/>
              </a:rPr>
              <a:t>Bánh mìsanwich – khô!Bánh quy – cứng lắm, không no! Cơmcháy – khô cổ!</a:t>
            </a:r>
          </a:p>
          <a:p>
            <a:pPr algn="l"/>
            <a:r>
              <a:rPr lang="vi-VN" sz="900">
                <a:latin typeface="Helvetica" panose="020B0604020202020204" pitchFamily="34" charset="0"/>
                <a:cs typeface="Helvetica" panose="020B0604020202020204" pitchFamily="34" charset="0"/>
              </a:rPr>
              <a:t>Ăn gì giờ? Có phở gói Bích Chi kìa, quất thôi!!! 5 phút xong liền, ngon lành</a:t>
            </a:r>
          </a:p>
          <a:p>
            <a:pPr algn="l"/>
            <a:r>
              <a:rPr lang="vi-VN" sz="900">
                <a:latin typeface="Helvetica" panose="020B0604020202020204" pitchFamily="34" charset="0"/>
                <a:cs typeface="Helvetica" panose="020B0604020202020204" pitchFamily="34" charset="0"/>
              </a:rPr>
              <a:t>nhanh gọn hì hì … giải pháp cứu đói </a:t>
            </a:r>
            <a:r>
              <a:rPr lang="vi-VN" sz="900" smtClean="0">
                <a:latin typeface="Helvetica" panose="020B0604020202020204" pitchFamily="34" charset="0"/>
                <a:cs typeface="Helvetica" panose="020B0604020202020204" pitchFamily="34" charset="0"/>
              </a:rPr>
              <a:t>xuất</a:t>
            </a:r>
            <a:r>
              <a:rPr lang="en-US" sz="900" smtClean="0">
                <a:latin typeface="Helvetica" panose="020B0604020202020204" pitchFamily="34" charset="0"/>
                <a:cs typeface="Helvetica" panose="020B0604020202020204" pitchFamily="34" charset="0"/>
              </a:rPr>
              <a:t> </a:t>
            </a:r>
            <a:r>
              <a:rPr lang="vi-VN" sz="900" smtClean="0">
                <a:latin typeface="Helvetica" panose="020B0604020202020204" pitchFamily="34" charset="0"/>
                <a:cs typeface="Helvetica" panose="020B0604020202020204" pitchFamily="34" charset="0"/>
              </a:rPr>
              <a:t>sắc </a:t>
            </a:r>
            <a:r>
              <a:rPr lang="vi-VN" sz="900">
                <a:latin typeface="Helvetica" panose="020B0604020202020204" pitchFamily="34" charset="0"/>
                <a:cs typeface="Helvetica" panose="020B0604020202020204" pitchFamily="34" charset="0"/>
              </a:rPr>
              <a:t>giữa </a:t>
            </a:r>
            <a:r>
              <a:rPr lang="vi-VN" sz="900" smtClean="0">
                <a:latin typeface="Helvetica" panose="020B0604020202020204" pitchFamily="34" charset="0"/>
                <a:cs typeface="Helvetica" panose="020B0604020202020204" pitchFamily="34" charset="0"/>
              </a:rPr>
              <a:t>đêm</a:t>
            </a:r>
            <a:r>
              <a:rPr lang="en-US" sz="900" smtClean="0">
                <a:latin typeface="Helvetica" panose="020B0604020202020204" pitchFamily="34" charset="0"/>
                <a:cs typeface="Helvetica" panose="020B0604020202020204" pitchFamily="34" charset="0"/>
              </a:rPr>
              <a:t> </a:t>
            </a:r>
            <a:r>
              <a:rPr lang="vi-VN" sz="900" smtClean="0">
                <a:latin typeface="Helvetica" panose="020B0604020202020204" pitchFamily="34" charset="0"/>
                <a:cs typeface="Helvetica" panose="020B0604020202020204" pitchFamily="34" charset="0"/>
              </a:rPr>
              <a:t>khuya </a:t>
            </a:r>
            <a:r>
              <a:rPr lang="vi-VN" sz="900">
                <a:latin typeface="Helvetica" panose="020B0604020202020204" pitchFamily="34" charset="0"/>
                <a:cs typeface="Helvetica" panose="020B0604020202020204" pitchFamily="34" charset="0"/>
              </a:rPr>
              <a:t>à nha.</a:t>
            </a:r>
          </a:p>
          <a:p>
            <a:pPr algn="l"/>
            <a:r>
              <a:rPr lang="vi-VN" sz="900">
                <a:latin typeface="Helvetica" panose="020B0604020202020204" pitchFamily="34" charset="0"/>
                <a:cs typeface="Helvetica" panose="020B0604020202020204" pitchFamily="34" charset="0"/>
              </a:rPr>
              <a:t>Like nếu bạn cũng đang đói bụng vào giờ này và cũng đang ngồi ăn phở, bún</a:t>
            </a:r>
          </a:p>
          <a:p>
            <a:pPr algn="l"/>
            <a:r>
              <a:rPr lang="vi-VN" sz="900">
                <a:latin typeface="Helvetica" panose="020B0604020202020204" pitchFamily="34" charset="0"/>
                <a:cs typeface="Helvetica" panose="020B0604020202020204" pitchFamily="34" charset="0"/>
              </a:rPr>
              <a:t>từ Bích Chi Food!</a:t>
            </a:r>
          </a:p>
          <a:p>
            <a:pPr algn="l"/>
            <a:r>
              <a:rPr lang="vi-VN" sz="900">
                <a:latin typeface="Helvetica" panose="020B0604020202020204" pitchFamily="34" charset="0"/>
                <a:cs typeface="Helvetica" panose="020B0604020202020204" pitchFamily="34" charset="0"/>
              </a:rPr>
              <a:t>#BichChiFood #BichChiPho</a:t>
            </a:r>
            <a:endParaRPr lang="en-US" sz="9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34914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4</a:t>
            </a:fld>
            <a:endParaRPr lang="en-US" dirty="0"/>
          </a:p>
        </p:txBody>
      </p:sp>
      <p:sp>
        <p:nvSpPr>
          <p:cNvPr id="3" name="TextBox 2"/>
          <p:cNvSpPr txBox="1"/>
          <p:nvPr/>
        </p:nvSpPr>
        <p:spPr>
          <a:xfrm>
            <a:off x="3491880" y="267494"/>
            <a:ext cx="5328592" cy="4185761"/>
          </a:xfrm>
          <a:prstGeom prst="rect">
            <a:avLst/>
          </a:prstGeom>
          <a:noFill/>
        </p:spPr>
        <p:txBody>
          <a:bodyPr wrap="square" rtlCol="0">
            <a:spAutoFit/>
          </a:bodyPr>
          <a:lstStyle/>
          <a:p>
            <a:pPr algn="just"/>
            <a:r>
              <a:rPr lang="vi-VN" sz="1400" dirty="0">
                <a:latin typeface="Helvetica" panose="020B0604020202020204" pitchFamily="34" charset="0"/>
                <a:cs typeface="Helvetica" panose="020B0604020202020204" pitchFamily="34" charset="0"/>
              </a:rPr>
              <a:t>MÁCH MẸ CÁC LOẠI CHÁO GIẢI CẢM MÙA MƯA CHO TRẺ </a:t>
            </a:r>
            <a:endParaRPr lang="en-US" sz="1400" dirty="0" smtClean="0">
              <a:latin typeface="Helvetica" panose="020B0604020202020204" pitchFamily="34" charset="0"/>
              <a:cs typeface="Helvetica" panose="020B0604020202020204" pitchFamily="34" charset="0"/>
            </a:endParaRPr>
          </a:p>
          <a:p>
            <a:pPr algn="just"/>
            <a:endParaRPr lang="en-US" sz="1400" dirty="0">
              <a:latin typeface="Helvetica" panose="020B0604020202020204" pitchFamily="34" charset="0"/>
              <a:cs typeface="Helvetica" panose="020B0604020202020204" pitchFamily="34" charset="0"/>
            </a:endParaRPr>
          </a:p>
          <a:p>
            <a:pPr algn="just"/>
            <a:r>
              <a:rPr lang="vi-VN" sz="1400" dirty="0" smtClean="0">
                <a:latin typeface="Helvetica" panose="020B0604020202020204" pitchFamily="34" charset="0"/>
                <a:cs typeface="Helvetica" panose="020B0604020202020204" pitchFamily="34" charset="0"/>
              </a:rPr>
              <a:t>Trời </a:t>
            </a:r>
            <a:r>
              <a:rPr lang="vi-VN" sz="1400" dirty="0">
                <a:latin typeface="Helvetica" panose="020B0604020202020204" pitchFamily="34" charset="0"/>
                <a:cs typeface="Helvetica" panose="020B0604020202020204" pitchFamily="34" charset="0"/>
              </a:rPr>
              <a:t>đã vào mùa mưa, cũng là lúc thời tiết thay đổi thất thường. Sức đề kháng của con trẻ còn yếu vì vậy cảm cúm là chuyện khó tránh khỏi. Lúc bệnh, các bé mệt mỏi và cực kỳ lười ăn. Những lúc thế này</a:t>
            </a:r>
            <a:r>
              <a:rPr lang="vi-VN" sz="1400" dirty="0" smtClean="0">
                <a:latin typeface="Helvetica" panose="020B0604020202020204" pitchFamily="34" charset="0"/>
                <a:cs typeface="Helvetica" panose="020B0604020202020204" pitchFamily="34" charset="0"/>
              </a:rPr>
              <a:t>,</a:t>
            </a:r>
            <a:r>
              <a:rPr lang="en-US" sz="1400" dirty="0" smtClean="0">
                <a:latin typeface="Helvetica" panose="020B0604020202020204" pitchFamily="34" charset="0"/>
                <a:cs typeface="Helvetica" panose="020B0604020202020204" pitchFamily="34" charset="0"/>
              </a:rPr>
              <a:t> </a:t>
            </a:r>
            <a:r>
              <a:rPr lang="vi-VN" sz="1400" dirty="0" smtClean="0">
                <a:latin typeface="Helvetica" panose="020B0604020202020204" pitchFamily="34" charset="0"/>
                <a:cs typeface="Helvetica" panose="020B0604020202020204" pitchFamily="34" charset="0"/>
              </a:rPr>
              <a:t>mẹ </a:t>
            </a:r>
            <a:r>
              <a:rPr lang="vi-VN" sz="1400" dirty="0">
                <a:latin typeface="Helvetica" panose="020B0604020202020204" pitchFamily="34" charset="0"/>
                <a:cs typeface="Helvetica" panose="020B0604020202020204" pitchFamily="34" charset="0"/>
              </a:rPr>
              <a:t>hãy yên tâm nhé, Bích Chi Food sẽ giúp các mẹ chăm sóc bé. </a:t>
            </a:r>
            <a:endParaRPr lang="en-US" sz="1400" dirty="0" smtClean="0">
              <a:latin typeface="Helvetica" panose="020B0604020202020204" pitchFamily="34" charset="0"/>
              <a:cs typeface="Helvetica" panose="020B0604020202020204" pitchFamily="34" charset="0"/>
            </a:endParaRPr>
          </a:p>
          <a:p>
            <a:pPr algn="just"/>
            <a:endParaRPr lang="en-US" sz="1400" dirty="0">
              <a:latin typeface="Helvetica" panose="020B0604020202020204" pitchFamily="34" charset="0"/>
              <a:cs typeface="Helvetica" panose="020B0604020202020204" pitchFamily="34" charset="0"/>
            </a:endParaRPr>
          </a:p>
          <a:p>
            <a:pPr algn="just"/>
            <a:r>
              <a:rPr lang="vi-VN" sz="1400" dirty="0" smtClean="0">
                <a:latin typeface="Helvetica" panose="020B0604020202020204" pitchFamily="34" charset="0"/>
                <a:cs typeface="Helvetica" panose="020B0604020202020204" pitchFamily="34" charset="0"/>
              </a:rPr>
              <a:t>Cháo </a:t>
            </a:r>
            <a:r>
              <a:rPr lang="vi-VN" sz="1400" dirty="0">
                <a:latin typeface="Helvetica" panose="020B0604020202020204" pitchFamily="34" charset="0"/>
                <a:cs typeface="Helvetica" panose="020B0604020202020204" pitchFamily="34" charset="0"/>
              </a:rPr>
              <a:t>ăn liền Bích Chi với nhiều hương vị như cháo yến thịt bằm, cháo bí đỏ tôm cua và cháo nấm đông cô sẽ là những lựa chọn hoàn hảo để giúp bé ăn ngon hơn trong những ngày yếu ớt. Với thành phần tươi sạch (tổ yến, thịt, tôm, cua, rau củ), cháo ăn liền Bích Chi sẽ bổ sung chất dinh dưỡng như chất đạm và chất xơ cần thiết cho bé. Vậy là chỉ với 2 phút chuẩn bị, mẹ đã có ngay một tô cháo nóng hổi, ngon lành cho bé giải cảm. Ngoài ra, với hương vị đậm đà, cháo ăn liền Bích Chi cũng giúp kích thích vị giác, cho bé đỡ nhạt miệng trong lúc bệnh. </a:t>
            </a:r>
            <a:endParaRPr lang="en-US" sz="1400" dirty="0" smtClean="0">
              <a:latin typeface="Helvetica" panose="020B0604020202020204" pitchFamily="34" charset="0"/>
              <a:cs typeface="Helvetica" panose="020B0604020202020204" pitchFamily="34" charset="0"/>
            </a:endParaRPr>
          </a:p>
          <a:p>
            <a:pPr algn="just"/>
            <a:endParaRPr lang="en-US" sz="1400" dirty="0">
              <a:latin typeface="Helvetica" panose="020B0604020202020204" pitchFamily="34" charset="0"/>
              <a:cs typeface="Helvetica" panose="020B0604020202020204" pitchFamily="34" charset="0"/>
            </a:endParaRPr>
          </a:p>
          <a:p>
            <a:pPr algn="just"/>
            <a:r>
              <a:rPr lang="vi-VN" sz="1400" dirty="0" smtClean="0">
                <a:latin typeface="Helvetica" panose="020B0604020202020204" pitchFamily="34" charset="0"/>
                <a:cs typeface="Helvetica" panose="020B0604020202020204" pitchFamily="34" charset="0"/>
              </a:rPr>
              <a:t>#</a:t>
            </a:r>
            <a:r>
              <a:rPr lang="vi-VN" sz="1400" dirty="0">
                <a:latin typeface="Helvetica" panose="020B0604020202020204" pitchFamily="34" charset="0"/>
                <a:cs typeface="Helvetica" panose="020B0604020202020204" pitchFamily="34" charset="0"/>
              </a:rPr>
              <a:t>BichChiFood #ChaoBichChi</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942269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5</a:t>
            </a:fld>
            <a:endParaRPr lang="en-US" dirty="0"/>
          </a:p>
        </p:txBody>
      </p:sp>
      <p:sp>
        <p:nvSpPr>
          <p:cNvPr id="3" name="TextBox 2"/>
          <p:cNvSpPr txBox="1"/>
          <p:nvPr/>
        </p:nvSpPr>
        <p:spPr>
          <a:xfrm>
            <a:off x="2627784" y="69175"/>
            <a:ext cx="6408712" cy="4662815"/>
          </a:xfrm>
          <a:prstGeom prst="rect">
            <a:avLst/>
          </a:prstGeom>
          <a:noFill/>
        </p:spPr>
        <p:txBody>
          <a:bodyPr wrap="square" rtlCol="0">
            <a:spAutoFit/>
          </a:bodyPr>
          <a:lstStyle/>
          <a:p>
            <a:pPr algn="just"/>
            <a:r>
              <a:rPr lang="vi-VN" sz="1100" dirty="0"/>
              <a:t>ĂN NGON TẠI NHÀ CÙNG BÍCH CHI FOOD </a:t>
            </a:r>
            <a:endParaRPr lang="en-US" sz="1100" dirty="0" smtClean="0"/>
          </a:p>
          <a:p>
            <a:pPr algn="just"/>
            <a:endParaRPr lang="en-US" sz="1100" dirty="0"/>
          </a:p>
          <a:p>
            <a:pPr algn="just"/>
            <a:r>
              <a:rPr lang="vi-VN" sz="1100" dirty="0" smtClean="0"/>
              <a:t>Bạn </a:t>
            </a:r>
            <a:r>
              <a:rPr lang="vi-VN" sz="1100" dirty="0"/>
              <a:t>không đủ thời gian để dậy sớm mỗi bữa sáng đi chợ rồi hì hục nấu nướng trước khi đi làm và quá mệt mỏi với món mì gói thần thánh! </a:t>
            </a:r>
            <a:endParaRPr lang="en-US" sz="1100" dirty="0" smtClean="0"/>
          </a:p>
          <a:p>
            <a:pPr algn="just"/>
            <a:endParaRPr lang="en-US" sz="1100" dirty="0"/>
          </a:p>
          <a:p>
            <a:pPr algn="just"/>
            <a:r>
              <a:rPr lang="vi-VN" sz="1100" dirty="0" smtClean="0"/>
              <a:t>Thế </a:t>
            </a:r>
            <a:r>
              <a:rPr lang="vi-VN" sz="1100" dirty="0"/>
              <a:t>thì yên tâm nhé! Bích Chi Food với đa dạng các món ăn từ bún bò Huế, hủ tiếu Nam Vang hay phở sẽ là giải pháp hữu ích cho bạn. Không cần đi chợ trả giá, không cần rửa thịt nhặt rau. Chỉ cần bóc mở gói thức ăn, cho gia vị, đổ nước sôi và đợi 5 phút, có ngay bữa ăn vừa ngon, vừa no! </a:t>
            </a:r>
            <a:endParaRPr lang="en-US" sz="1100" dirty="0" smtClean="0"/>
          </a:p>
          <a:p>
            <a:pPr algn="just"/>
            <a:endParaRPr lang="en-US" sz="1100" dirty="0"/>
          </a:p>
          <a:p>
            <a:pPr algn="just"/>
            <a:r>
              <a:rPr lang="vi-VN" sz="1100" dirty="0" smtClean="0"/>
              <a:t>Ad </a:t>
            </a:r>
            <a:r>
              <a:rPr lang="vi-VN" sz="1100" dirty="0"/>
              <a:t>đang ăn đây, thả tim nếu bạn cũng thế nhé! </a:t>
            </a:r>
            <a:endParaRPr lang="en-US" sz="1100" dirty="0" smtClean="0"/>
          </a:p>
          <a:p>
            <a:pPr algn="just"/>
            <a:endParaRPr lang="en-US" sz="1100" dirty="0"/>
          </a:p>
          <a:p>
            <a:pPr algn="just"/>
            <a:r>
              <a:rPr lang="vi-VN" sz="1100" dirty="0" smtClean="0"/>
              <a:t>#</a:t>
            </a:r>
            <a:r>
              <a:rPr lang="vi-VN" sz="1100" dirty="0"/>
              <a:t>BichChiFood #BunBoBichChi #HutieuNamVangBichChi #PhoBichChi </a:t>
            </a:r>
            <a:endParaRPr lang="en-US" sz="1100" dirty="0" smtClean="0"/>
          </a:p>
          <a:p>
            <a:pPr algn="just"/>
            <a:endParaRPr lang="en-US" sz="1100" dirty="0"/>
          </a:p>
          <a:p>
            <a:pPr algn="just"/>
            <a:r>
              <a:rPr lang="vi-VN" sz="1100" dirty="0" smtClean="0"/>
              <a:t>CAPTION </a:t>
            </a:r>
            <a:r>
              <a:rPr lang="vi-VN" sz="1100" dirty="0"/>
              <a:t>TRÊN TỪNG HÌNH </a:t>
            </a:r>
            <a:endParaRPr lang="en-US" sz="1100" dirty="0" smtClean="0"/>
          </a:p>
          <a:p>
            <a:pPr algn="just"/>
            <a:endParaRPr lang="en-US" sz="1100" dirty="0"/>
          </a:p>
          <a:p>
            <a:pPr algn="just"/>
            <a:r>
              <a:rPr lang="vi-VN" sz="1100" dirty="0" smtClean="0"/>
              <a:t>Hình </a:t>
            </a:r>
            <a:r>
              <a:rPr lang="vi-VN" sz="1100" dirty="0"/>
              <a:t>1: </a:t>
            </a:r>
            <a:endParaRPr lang="en-US" sz="1100" dirty="0" smtClean="0"/>
          </a:p>
          <a:p>
            <a:pPr algn="just"/>
            <a:endParaRPr lang="en-US" sz="1100" dirty="0"/>
          </a:p>
          <a:p>
            <a:pPr algn="just"/>
            <a:r>
              <a:rPr lang="vi-VN" sz="1100" dirty="0" smtClean="0"/>
              <a:t>Hình </a:t>
            </a:r>
            <a:r>
              <a:rPr lang="vi-VN" sz="1100" dirty="0"/>
              <a:t>2: Chỉ cần vài phút có ngay một tô bún bò Huế thơm nứt mũi, nhiều dinh dưỡng cho bữa ăn hàng ngày. Bún bò Huế Bích Chi khi nấu chín có vị đậm đà, sợi bún dai tạo sự kích thích vị giác cho người thưởng thức. </a:t>
            </a:r>
            <a:endParaRPr lang="en-US" sz="1100" dirty="0" smtClean="0"/>
          </a:p>
          <a:p>
            <a:pPr algn="just"/>
            <a:endParaRPr lang="en-US" sz="1100" dirty="0"/>
          </a:p>
          <a:p>
            <a:pPr algn="just"/>
            <a:r>
              <a:rPr lang="vi-VN" sz="1100" dirty="0" smtClean="0"/>
              <a:t>Hình </a:t>
            </a:r>
            <a:r>
              <a:rPr lang="vi-VN" sz="1100" dirty="0"/>
              <a:t>3: Hủ tiếu Nam Vang Bích Chi được sản xuất từ những nguyên liệu tự nhiên. Với những thao tác chuẩn bị đơn giản, bạn sẽ có ngay một tô hủ tiếu nam vang đậm vị với sợi hủ tiếu dai giòn, thơm ngon. </a:t>
            </a:r>
            <a:endParaRPr lang="en-US" sz="1100" dirty="0" smtClean="0"/>
          </a:p>
          <a:p>
            <a:pPr algn="just"/>
            <a:endParaRPr lang="en-US" sz="1100" dirty="0"/>
          </a:p>
          <a:p>
            <a:pPr algn="just"/>
            <a:r>
              <a:rPr lang="vi-VN" sz="1100" dirty="0" smtClean="0"/>
              <a:t>Hình </a:t>
            </a:r>
            <a:r>
              <a:rPr lang="vi-VN" sz="1100" dirty="0"/>
              <a:t>4: Phở chay nấm hương Bích Chi và phở chay rau thơm Bích Chi là những sự lựa chọn hoàn hảo cho những ngày chay tịnh với vị ngọt tự nhiên từ các loại nấm và rau củ sạch.</a:t>
            </a:r>
            <a:endParaRPr lang="en-US" sz="11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944664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6</a:t>
            </a:fld>
            <a:endParaRPr lang="en-US" dirty="0"/>
          </a:p>
        </p:txBody>
      </p:sp>
      <p:sp>
        <p:nvSpPr>
          <p:cNvPr id="3" name="TextBox 2"/>
          <p:cNvSpPr txBox="1"/>
          <p:nvPr/>
        </p:nvSpPr>
        <p:spPr>
          <a:xfrm>
            <a:off x="3995936" y="74814"/>
            <a:ext cx="5040560" cy="4770537"/>
          </a:xfrm>
          <a:prstGeom prst="rect">
            <a:avLst/>
          </a:prstGeom>
          <a:noFill/>
        </p:spPr>
        <p:txBody>
          <a:bodyPr wrap="square" rtlCol="0">
            <a:spAutoFit/>
          </a:bodyPr>
          <a:lstStyle/>
          <a:p>
            <a:pPr algn="just"/>
            <a:r>
              <a:rPr lang="vi-VN" sz="950" dirty="0">
                <a:latin typeface="Helvetica" panose="020B0604020202020204" pitchFamily="34" charset="0"/>
                <a:cs typeface="Helvetica" panose="020B0604020202020204" pitchFamily="34" charset="0"/>
              </a:rPr>
              <a:t>3 MÓN ĂN MẸ CÓ THỂ "HÔ BIẾN" ĐỂ ĐÃI CẢ NHÀ TỪ VINA PHỞ BÍCH CHI FOOD </a:t>
            </a:r>
            <a:endParaRPr lang="en-US" sz="950" dirty="0" smtClean="0">
              <a:latin typeface="Helvetica" panose="020B0604020202020204" pitchFamily="34" charset="0"/>
              <a:cs typeface="Helvetica" panose="020B0604020202020204" pitchFamily="34" charset="0"/>
            </a:endParaRPr>
          </a:p>
          <a:p>
            <a:pPr algn="just"/>
            <a:endParaRPr lang="en-US" sz="950" dirty="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Vina </a:t>
            </a:r>
            <a:r>
              <a:rPr lang="vi-VN" sz="950" dirty="0">
                <a:latin typeface="Helvetica" panose="020B0604020202020204" pitchFamily="34" charset="0"/>
                <a:cs typeface="Helvetica" panose="020B0604020202020204" pitchFamily="34" charset="0"/>
              </a:rPr>
              <a:t>phở từ Bích Chi Food được sản xuất từ bột gạo nguyên chất kết hợp cùng muối và nước theo công thức đặc biệt mang đến hương vị đặc trưng hơn so với các sản phẩm cùng loại. Cách sơ chế sản phẩm rất đơn giản, tiết kiệm thời gian, bạn có thể kết hợp sản phẩm cùng các nguyên liệu khác để chế biến những món ăn ngon cho cả gia đình. Hôm nay, Bích Chi Food sẽ gợi ý cho bạn 3 món ăn có thể "hô biến" từ Vina Phở nhé! </a:t>
            </a:r>
            <a:endParaRPr lang="en-US" sz="950" dirty="0" smtClean="0">
              <a:latin typeface="Helvetica" panose="020B0604020202020204" pitchFamily="34" charset="0"/>
              <a:cs typeface="Helvetica" panose="020B0604020202020204" pitchFamily="34" charset="0"/>
            </a:endParaRPr>
          </a:p>
          <a:p>
            <a:pPr algn="just"/>
            <a:endParaRPr lang="en-US" sz="950" dirty="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Đừng </a:t>
            </a:r>
            <a:r>
              <a:rPr lang="vi-VN" sz="950" dirty="0">
                <a:latin typeface="Helvetica" panose="020B0604020202020204" pitchFamily="34" charset="0"/>
                <a:cs typeface="Helvetica" panose="020B0604020202020204" pitchFamily="34" charset="0"/>
              </a:rPr>
              <a:t>quên comment ngay dưới bài viết này thành quả của bạn từ Vina phở Bích Chi nhé! </a:t>
            </a:r>
            <a:endParaRPr lang="en-US" sz="950" dirty="0" smtClean="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a:t>
            </a:r>
            <a:r>
              <a:rPr lang="vi-VN" sz="950" dirty="0">
                <a:latin typeface="Helvetica" panose="020B0604020202020204" pitchFamily="34" charset="0"/>
                <a:cs typeface="Helvetica" panose="020B0604020202020204" pitchFamily="34" charset="0"/>
              </a:rPr>
              <a:t>BichChiFood #VinaPhoBichChiFood </a:t>
            </a:r>
            <a:endParaRPr lang="en-US" sz="950" dirty="0" smtClean="0">
              <a:latin typeface="Helvetica" panose="020B0604020202020204" pitchFamily="34" charset="0"/>
              <a:cs typeface="Helvetica" panose="020B0604020202020204" pitchFamily="34" charset="0"/>
            </a:endParaRPr>
          </a:p>
          <a:p>
            <a:pPr algn="just"/>
            <a:endParaRPr lang="en-US" sz="950" dirty="0" smtClean="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CAPTION </a:t>
            </a:r>
            <a:r>
              <a:rPr lang="vi-VN" sz="950" dirty="0">
                <a:latin typeface="Helvetica" panose="020B0604020202020204" pitchFamily="34" charset="0"/>
                <a:cs typeface="Helvetica" panose="020B0604020202020204" pitchFamily="34" charset="0"/>
              </a:rPr>
              <a:t>TRONG TỪNG HÌNH: </a:t>
            </a:r>
            <a:endParaRPr lang="en-US" sz="950" dirty="0" smtClean="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Hình </a:t>
            </a:r>
            <a:r>
              <a:rPr lang="vi-VN" sz="950" dirty="0">
                <a:latin typeface="Helvetica" panose="020B0604020202020204" pitchFamily="34" charset="0"/>
                <a:cs typeface="Helvetica" panose="020B0604020202020204" pitchFamily="34" charset="0"/>
              </a:rPr>
              <a:t>1: </a:t>
            </a:r>
            <a:endParaRPr lang="en-US" sz="950" dirty="0" smtClean="0">
              <a:latin typeface="Helvetica" panose="020B0604020202020204" pitchFamily="34" charset="0"/>
              <a:cs typeface="Helvetica" panose="020B0604020202020204" pitchFamily="34" charset="0"/>
            </a:endParaRPr>
          </a:p>
          <a:p>
            <a:pPr algn="just"/>
            <a:endParaRPr lang="en-US" sz="950" dirty="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Hình </a:t>
            </a:r>
            <a:r>
              <a:rPr lang="vi-VN" sz="950" dirty="0">
                <a:latin typeface="Helvetica" panose="020B0604020202020204" pitchFamily="34" charset="0"/>
                <a:cs typeface="Helvetica" panose="020B0604020202020204" pitchFamily="34" charset="0"/>
              </a:rPr>
              <a:t>2: Phở nước truyền thống Với một nồi nước dùng ngọt thanh nấu từ xương, bạn chỉ cần trụng Vina Phở với nước sôi là món phở thơm ngon đã sẵn sàng để cả nhà bồi bổ vào ngày cuối tuần rồi. Một lưu ý nho nhỏ từ Bích Chi Food: khi nấu xương làm nước dùng, bạn có thể lọc bỏ chất bẩn bằng cách bỏ nước luộc đầu. Nước dùng sẽ thơm, trong và sạch hơn. </a:t>
            </a:r>
            <a:endParaRPr lang="en-US" sz="950" dirty="0" smtClean="0">
              <a:latin typeface="Helvetica" panose="020B0604020202020204" pitchFamily="34" charset="0"/>
              <a:cs typeface="Helvetica" panose="020B0604020202020204" pitchFamily="34" charset="0"/>
            </a:endParaRPr>
          </a:p>
          <a:p>
            <a:pPr algn="just"/>
            <a:endParaRPr lang="en-US" sz="950" dirty="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Hình </a:t>
            </a:r>
            <a:r>
              <a:rPr lang="vi-VN" sz="950" dirty="0">
                <a:latin typeface="Helvetica" panose="020B0604020202020204" pitchFamily="34" charset="0"/>
                <a:cs typeface="Helvetica" panose="020B0604020202020204" pitchFamily="34" charset="0"/>
              </a:rPr>
              <a:t>3: Phở xào bò bổ dưỡng Phở xào bò quen thuộc sẽ ngon hơn khi có những gợi ý này từ Bích Chi Food.Thịt bò cần thấm gia vị ít nhất 15 phút trước khi xào để có vị ngon đậm đà, thịt nên xào chín tới, đừng để lâu quá thịt sẽ dai. Bên cạnh đó, sau khi trụng Vina Phở Bích Chi với nước sôi, hãy vớt ra trộn với một ít dầu ăn để bánh phở không dính lại và dai ngon hơn. </a:t>
            </a:r>
            <a:endParaRPr lang="en-US" sz="950" dirty="0" smtClean="0">
              <a:latin typeface="Helvetica" panose="020B0604020202020204" pitchFamily="34" charset="0"/>
              <a:cs typeface="Helvetica" panose="020B0604020202020204" pitchFamily="34" charset="0"/>
            </a:endParaRPr>
          </a:p>
          <a:p>
            <a:pPr algn="just"/>
            <a:endParaRPr lang="en-US" sz="950" dirty="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Hình </a:t>
            </a:r>
            <a:r>
              <a:rPr lang="vi-VN" sz="950" dirty="0">
                <a:latin typeface="Helvetica" panose="020B0604020202020204" pitchFamily="34" charset="0"/>
                <a:cs typeface="Helvetica" panose="020B0604020202020204" pitchFamily="34" charset="0"/>
              </a:rPr>
              <a:t>4: Phở trộn lạ miệng Nếu gia đình bạn đã quá quen thuộc với phở nước hay phở xào, hãy thử nghĩ đến món phở trộn lạ miệng nhé! Bạn chỉ cần luộc thịt heo, xắt thành từng lát vừa ăn. Dưa leo bào thành từng lát mỏng. Kế tiếp, trụng Vina Phở Bích Chi với nước sôi. Cuối cùng, xếp phở, thịt và dưa leo lên đĩa. Khi ăn rưới nước sốt từ dầu hào và tương đen lên, trộn đều. Chỉ với các bước đơn giản, món phở trộn với sợi phở dai ngon, nước sốt đậm đà đã sẵn sàng!</a:t>
            </a:r>
            <a:endParaRPr lang="en-US" sz="95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9323148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7</a:t>
            </a:fld>
            <a:endParaRPr lang="en-US" dirty="0"/>
          </a:p>
        </p:txBody>
      </p:sp>
      <p:sp>
        <p:nvSpPr>
          <p:cNvPr id="3" name="TextBox 2"/>
          <p:cNvSpPr txBox="1"/>
          <p:nvPr/>
        </p:nvSpPr>
        <p:spPr>
          <a:xfrm>
            <a:off x="3275856" y="154751"/>
            <a:ext cx="5688632" cy="4662815"/>
          </a:xfrm>
          <a:prstGeom prst="rect">
            <a:avLst/>
          </a:prstGeom>
          <a:noFill/>
        </p:spPr>
        <p:txBody>
          <a:bodyPr wrap="square" rtlCol="0">
            <a:spAutoFit/>
          </a:bodyPr>
          <a:lstStyle/>
          <a:p>
            <a:pPr algn="just"/>
            <a:r>
              <a:rPr lang="vi-VN" sz="900" dirty="0">
                <a:latin typeface="Helvetica" panose="020B0604020202020204" pitchFamily="34" charset="0"/>
                <a:cs typeface="Helvetica" panose="020B0604020202020204" pitchFamily="34" charset="0"/>
              </a:rPr>
              <a:t>GỎI ỔI TAI HEO - GIẢI NHIỆT MÙA HÈ CÙNG BÍCH CHI FOOD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Thời </a:t>
            </a:r>
            <a:r>
              <a:rPr lang="vi-VN" sz="900" dirty="0">
                <a:latin typeface="Helvetica" panose="020B0604020202020204" pitchFamily="34" charset="0"/>
                <a:cs typeface="Helvetica" panose="020B0604020202020204" pitchFamily="34" charset="0"/>
              </a:rPr>
              <a:t>tiết mùa hè nóng nực, những món lẩu, nướng, chiên xào sẽ gây nóng nhiệt cho cơ thể. Vì thế, hôm nay Bích Chi Food mang đến cho các bạn món "Gỏi ổi tai heo" thanh mát mùa hè. Vị dai giòn sần sật của tai heo cộng thêm vị ngọt thanh của ổi hòa quyện với vị béo đặc biệt từ bánh phồng tôm sẽ là món ăn hoàn hảo cho gia đình bạn.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Nguyên </a:t>
            </a:r>
            <a:r>
              <a:rPr lang="vi-VN" sz="900" dirty="0">
                <a:latin typeface="Helvetica" panose="020B0604020202020204" pitchFamily="34" charset="0"/>
                <a:cs typeface="Helvetica" panose="020B0604020202020204" pitchFamily="34" charset="0"/>
              </a:rPr>
              <a:t>liệu: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Tai </a:t>
            </a:r>
            <a:r>
              <a:rPr lang="vi-VN" sz="900" dirty="0">
                <a:latin typeface="Helvetica" panose="020B0604020202020204" pitchFamily="34" charset="0"/>
                <a:cs typeface="Helvetica" panose="020B0604020202020204" pitchFamily="34" charset="0"/>
              </a:rPr>
              <a:t>heo: 1 cái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Ổi </a:t>
            </a:r>
            <a:r>
              <a:rPr lang="vi-VN" sz="900" dirty="0">
                <a:latin typeface="Helvetica" panose="020B0604020202020204" pitchFamily="34" charset="0"/>
                <a:cs typeface="Helvetica" panose="020B0604020202020204" pitchFamily="34" charset="0"/>
              </a:rPr>
              <a:t>không hạt</a:t>
            </a:r>
            <a:r>
              <a:rPr lang="vi-VN" sz="900" dirty="0" smtClean="0">
                <a:latin typeface="Helvetica" panose="020B0604020202020204" pitchFamily="34" charset="0"/>
                <a:cs typeface="Helvetica" panose="020B0604020202020204" pitchFamily="34" charset="0"/>
              </a:rPr>
              <a:t>:</a:t>
            </a:r>
            <a:r>
              <a:rPr lang="en-US" sz="900" dirty="0" smtClean="0">
                <a:latin typeface="Helvetica" panose="020B0604020202020204" pitchFamily="34" charset="0"/>
                <a:cs typeface="Helvetica" panose="020B0604020202020204" pitchFamily="34" charset="0"/>
              </a:rPr>
              <a:t> </a:t>
            </a:r>
            <a:r>
              <a:rPr lang="vi-VN" sz="900" dirty="0" smtClean="0">
                <a:latin typeface="Helvetica" panose="020B0604020202020204" pitchFamily="34" charset="0"/>
                <a:cs typeface="Helvetica" panose="020B0604020202020204" pitchFamily="34" charset="0"/>
              </a:rPr>
              <a:t>1 </a:t>
            </a:r>
            <a:r>
              <a:rPr lang="vi-VN" sz="900" dirty="0">
                <a:latin typeface="Helvetica" panose="020B0604020202020204" pitchFamily="34" charset="0"/>
                <a:cs typeface="Helvetica" panose="020B0604020202020204" pitchFamily="34" charset="0"/>
              </a:rPr>
              <a:t>trái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Cà </a:t>
            </a:r>
            <a:r>
              <a:rPr lang="vi-VN" sz="900" dirty="0">
                <a:latin typeface="Helvetica" panose="020B0604020202020204" pitchFamily="34" charset="0"/>
                <a:cs typeface="Helvetica" panose="020B0604020202020204" pitchFamily="34" charset="0"/>
              </a:rPr>
              <a:t>rốt: nửa củ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Hành </a:t>
            </a:r>
            <a:r>
              <a:rPr lang="vi-VN" sz="900" dirty="0">
                <a:latin typeface="Helvetica" panose="020B0604020202020204" pitchFamily="34" charset="0"/>
                <a:cs typeface="Helvetica" panose="020B0604020202020204" pitchFamily="34" charset="0"/>
              </a:rPr>
              <a:t>tây: nửa củ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Nguyên </a:t>
            </a:r>
            <a:r>
              <a:rPr lang="vi-VN" sz="900" dirty="0">
                <a:latin typeface="Helvetica" panose="020B0604020202020204" pitchFamily="34" charset="0"/>
                <a:cs typeface="Helvetica" panose="020B0604020202020204" pitchFamily="34" charset="0"/>
              </a:rPr>
              <a:t>liệu khác: rau răm, ớt sừng, hành phi, đậu phộng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Gia </a:t>
            </a:r>
            <a:r>
              <a:rPr lang="vi-VN" sz="900" dirty="0">
                <a:latin typeface="Helvetica" panose="020B0604020202020204" pitchFamily="34" charset="0"/>
                <a:cs typeface="Helvetica" panose="020B0604020202020204" pitchFamily="34" charset="0"/>
              </a:rPr>
              <a:t>vị: các gia vị cơ bản, gừng, ớt băm, tỏi băm, nước cốt chanh, ngò rí băm.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Bánh </a:t>
            </a:r>
            <a:r>
              <a:rPr lang="vi-VN" sz="900" dirty="0">
                <a:latin typeface="Helvetica" panose="020B0604020202020204" pitchFamily="34" charset="0"/>
                <a:cs typeface="Helvetica" panose="020B0604020202020204" pitchFamily="34" charset="0"/>
              </a:rPr>
              <a:t>phồng tôm Bích Chi: 1 bịch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Thực </a:t>
            </a:r>
            <a:r>
              <a:rPr lang="vi-VN" sz="900" dirty="0">
                <a:latin typeface="Helvetica" panose="020B0604020202020204" pitchFamily="34" charset="0"/>
                <a:cs typeface="Helvetica" panose="020B0604020202020204" pitchFamily="34" charset="0"/>
              </a:rPr>
              <a:t>hiện: </a:t>
            </a:r>
            <a:endParaRPr lang="en-US" sz="900" dirty="0" smtClean="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Bước </a:t>
            </a:r>
            <a:r>
              <a:rPr lang="vi-VN" sz="900" dirty="0">
                <a:latin typeface="Helvetica" panose="020B0604020202020204" pitchFamily="34" charset="0"/>
                <a:cs typeface="Helvetica" panose="020B0604020202020204" pitchFamily="34" charset="0"/>
              </a:rPr>
              <a:t>1: Rửa sạch tai heo với gừng đập dập và giấm. Sau đó, luộc tai heo với gừng xắt lát và một muỗng cà phê muối để khử mùi tai heo. Sau khi chín, vớt tai heo cho vào tô nước đá lạnh ngay lặp tức để giữ độ giòn và màu trắng cho tai heo. Xắt tai heo thành từng miếng dài mỏng vừa ăn.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Bước </a:t>
            </a:r>
            <a:r>
              <a:rPr lang="vi-VN" sz="900" dirty="0">
                <a:latin typeface="Helvetica" panose="020B0604020202020204" pitchFamily="34" charset="0"/>
                <a:cs typeface="Helvetica" panose="020B0604020202020204" pitchFamily="34" charset="0"/>
              </a:rPr>
              <a:t>2: Cắt ổi và cà rốt ra thành từng lát mỏng. Còn lại hành tây cắt mỏng và rau răm cắt nhỏ.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Bước </a:t>
            </a:r>
            <a:r>
              <a:rPr lang="vi-VN" sz="900" dirty="0">
                <a:latin typeface="Helvetica" panose="020B0604020202020204" pitchFamily="34" charset="0"/>
                <a:cs typeface="Helvetica" panose="020B0604020202020204" pitchFamily="34" charset="0"/>
              </a:rPr>
              <a:t>3: Pha nước mắm, đường, bột ngọt cho hòa quyện với nhau. Thêm tương ớt, tỏi băm, ngò rí băm, ớt băm và nước cốt chanh rồi khuấy đều.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Bước </a:t>
            </a:r>
            <a:r>
              <a:rPr lang="vi-VN" sz="900" dirty="0">
                <a:latin typeface="Helvetica" panose="020B0604020202020204" pitchFamily="34" charset="0"/>
                <a:cs typeface="Helvetica" panose="020B0604020202020204" pitchFamily="34" charset="0"/>
              </a:rPr>
              <a:t>4: Cho tai heo, ổi, cà rốt và nước mắm gỏi vào trộn đều cho các nguyên liệu thấm với nước mắm. Rắc đậu phộng, hành phi lên trên mặt để tạo điểm nhấn và làm món gỏi ngon hơn. Bày gỏi ra đĩa và thưởng thức cùng bánh phồng tôm Bích Chi giòn </a:t>
            </a:r>
            <a:r>
              <a:rPr lang="vi-VN" sz="900" dirty="0" smtClean="0">
                <a:latin typeface="Helvetica" panose="020B0604020202020204" pitchFamily="34" charset="0"/>
                <a:cs typeface="Helvetica" panose="020B0604020202020204" pitchFamily="34" charset="0"/>
              </a:rPr>
              <a:t>thơm</a:t>
            </a:r>
            <a:r>
              <a:rPr lang="en-US" sz="900" dirty="0" smtClean="0">
                <a:latin typeface="Helvetica" panose="020B0604020202020204" pitchFamily="34" charset="0"/>
                <a:cs typeface="Helvetica" panose="020B0604020202020204" pitchFamily="34" charset="0"/>
              </a:rPr>
              <a:t>.</a:t>
            </a:r>
            <a:r>
              <a:rPr lang="vi-VN" sz="900" dirty="0" smtClean="0">
                <a:latin typeface="Helvetica" panose="020B0604020202020204" pitchFamily="34" charset="0"/>
                <a:cs typeface="Helvetica" panose="020B0604020202020204" pitchFamily="34" charset="0"/>
              </a:rPr>
              <a:t>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Nào</a:t>
            </a:r>
            <a:r>
              <a:rPr lang="vi-VN" sz="900" dirty="0">
                <a:latin typeface="Helvetica" panose="020B0604020202020204" pitchFamily="34" charset="0"/>
                <a:cs typeface="Helvetica" panose="020B0604020202020204" pitchFamily="34" charset="0"/>
              </a:rPr>
              <a:t>! Còn chần chờ gì nữa, hãy cùng Bích Chi Food bắt tay vào thực hiện món ăn mới lạ và hấp dẫn này nhé! Khi làm xong, đừng quên chia sẻ thành quả bằng cách comment dưới bài viết này nhé! #BichChiFood #VaoBepCungBichChi</a:t>
            </a:r>
            <a:endParaRPr lang="en-US" sz="9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386643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8</a:t>
            </a:fld>
            <a:endParaRPr lang="en-US" dirty="0"/>
          </a:p>
        </p:txBody>
      </p:sp>
      <p:sp>
        <p:nvSpPr>
          <p:cNvPr id="3" name="TextBox 2"/>
          <p:cNvSpPr txBox="1"/>
          <p:nvPr/>
        </p:nvSpPr>
        <p:spPr>
          <a:xfrm>
            <a:off x="2915816" y="123478"/>
            <a:ext cx="6048672" cy="4524315"/>
          </a:xfrm>
          <a:prstGeom prst="rect">
            <a:avLst/>
          </a:prstGeom>
          <a:noFill/>
        </p:spPr>
        <p:txBody>
          <a:bodyPr wrap="square" rtlCol="0">
            <a:spAutoFit/>
          </a:bodyPr>
          <a:lstStyle/>
          <a:p>
            <a:pPr algn="just"/>
            <a:r>
              <a:rPr lang="vi-VN" sz="1200" dirty="0">
                <a:latin typeface="Helvetica" panose="020B0604020202020204" pitchFamily="34" charset="0"/>
                <a:cs typeface="Helvetica" panose="020B0604020202020204" pitchFamily="34" charset="0"/>
              </a:rPr>
              <a:t>TÌM BÚN BÒ HUẾ BÍCH CHI - RINH NGAY QUÀ HOT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Minigame </a:t>
            </a:r>
            <a:r>
              <a:rPr lang="vi-VN" sz="1200" dirty="0">
                <a:latin typeface="Helvetica" panose="020B0604020202020204" pitchFamily="34" charset="0"/>
                <a:cs typeface="Helvetica" panose="020B0604020202020204" pitchFamily="34" charset="0"/>
              </a:rPr>
              <a:t>tháng 6 từ Bích Chi Food đã sẵn sàng rồi đây, những món quà hấp dẫn đang chờ đón tất cả mọi người. Hãy cùng luyện mắt và nhanh tay comment để nhận bộ quà tặng từ Bích Chi Food!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Thể </a:t>
            </a:r>
            <a:r>
              <a:rPr lang="vi-VN" sz="1200" dirty="0">
                <a:latin typeface="Helvetica" panose="020B0604020202020204" pitchFamily="34" charset="0"/>
                <a:cs typeface="Helvetica" panose="020B0604020202020204" pitchFamily="34" charset="0"/>
              </a:rPr>
              <a:t>lệ: </a:t>
            </a:r>
            <a:endParaRPr lang="en-US" sz="1200" dirty="0" smtClean="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Bước </a:t>
            </a:r>
            <a:r>
              <a:rPr lang="vi-VN" sz="1200" dirty="0">
                <a:latin typeface="Helvetica" panose="020B0604020202020204" pitchFamily="34" charset="0"/>
                <a:cs typeface="Helvetica" panose="020B0604020202020204" pitchFamily="34" charset="0"/>
              </a:rPr>
              <a:t>1: Like Fanpage Bích Chi Family </a:t>
            </a:r>
            <a:endParaRPr lang="en-US" sz="1200" dirty="0" smtClean="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Bước </a:t>
            </a:r>
            <a:r>
              <a:rPr lang="vi-VN" sz="1200" dirty="0">
                <a:latin typeface="Helvetica" panose="020B0604020202020204" pitchFamily="34" charset="0"/>
                <a:cs typeface="Helvetica" panose="020B0604020202020204" pitchFamily="34" charset="0"/>
              </a:rPr>
              <a:t>2: Comment bên dưới hình chụp khoảnh khắc gói Bún bò Huế Bích Chi Food xuất hiện và tag tên 3 người bạn </a:t>
            </a:r>
            <a:endParaRPr lang="en-US" sz="1200" dirty="0" smtClean="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Bước </a:t>
            </a:r>
            <a:r>
              <a:rPr lang="vi-VN" sz="1200" dirty="0">
                <a:latin typeface="Helvetica" panose="020B0604020202020204" pitchFamily="34" charset="0"/>
                <a:cs typeface="Helvetica" panose="020B0604020202020204" pitchFamily="34" charset="0"/>
              </a:rPr>
              <a:t>3: Share bài viết này ở chế độ công khai với hashtag #BichChiFood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Lưu </a:t>
            </a:r>
            <a:r>
              <a:rPr lang="vi-VN" sz="1200" dirty="0">
                <a:latin typeface="Helvetica" panose="020B0604020202020204" pitchFamily="34" charset="0"/>
                <a:cs typeface="Helvetica" panose="020B0604020202020204" pitchFamily="34" charset="0"/>
              </a:rPr>
              <a:t>ý: </a:t>
            </a:r>
            <a:endParaRPr lang="en-US" sz="1200" dirty="0" smtClean="0">
              <a:latin typeface="Helvetica" panose="020B0604020202020204" pitchFamily="34" charset="0"/>
              <a:cs typeface="Helvetica" panose="020B0604020202020204" pitchFamily="34" charset="0"/>
            </a:endParaRPr>
          </a:p>
          <a:p>
            <a:pPr marL="285750" indent="-285750" algn="just">
              <a:buFontTx/>
              <a:buChar char="-"/>
            </a:pPr>
            <a:r>
              <a:rPr lang="vi-VN" sz="1200" dirty="0" smtClean="0">
                <a:latin typeface="Helvetica" panose="020B0604020202020204" pitchFamily="34" charset="0"/>
                <a:cs typeface="Helvetica" panose="020B0604020202020204" pitchFamily="34" charset="0"/>
              </a:rPr>
              <a:t>Comment </a:t>
            </a:r>
            <a:r>
              <a:rPr lang="vi-VN" sz="1200" dirty="0">
                <a:latin typeface="Helvetica" panose="020B0604020202020204" pitchFamily="34" charset="0"/>
                <a:cs typeface="Helvetica" panose="020B0604020202020204" pitchFamily="34" charset="0"/>
              </a:rPr>
              <a:t>gửi sau 0h ngày dd/mm/yyyy được xem là không hợp lệ </a:t>
            </a:r>
            <a:endParaRPr lang="en-US" sz="1200" dirty="0" smtClean="0">
              <a:latin typeface="Helvetica" panose="020B0604020202020204" pitchFamily="34" charset="0"/>
              <a:cs typeface="Helvetica" panose="020B0604020202020204" pitchFamily="34" charset="0"/>
            </a:endParaRPr>
          </a:p>
          <a:p>
            <a:pPr marL="285750" indent="-285750" algn="just">
              <a:buFontTx/>
              <a:buChar char="-"/>
            </a:pPr>
            <a:r>
              <a:rPr lang="vi-VN" sz="1200" dirty="0" smtClean="0">
                <a:latin typeface="Helvetica" panose="020B0604020202020204" pitchFamily="34" charset="0"/>
                <a:cs typeface="Helvetica" panose="020B0604020202020204" pitchFamily="34" charset="0"/>
              </a:rPr>
              <a:t>Kết </a:t>
            </a:r>
            <a:r>
              <a:rPr lang="vi-VN" sz="1200" dirty="0">
                <a:latin typeface="Helvetica" panose="020B0604020202020204" pitchFamily="34" charset="0"/>
                <a:cs typeface="Helvetica" panose="020B0604020202020204" pitchFamily="34" charset="0"/>
              </a:rPr>
              <a:t>quả sẽ được công bố vào ngày dd/mm/yyyy </a:t>
            </a:r>
            <a:endParaRPr lang="en-US" sz="1200" dirty="0" smtClean="0">
              <a:latin typeface="Helvetica" panose="020B0604020202020204" pitchFamily="34" charset="0"/>
              <a:cs typeface="Helvetica" panose="020B0604020202020204" pitchFamily="34" charset="0"/>
            </a:endParaRPr>
          </a:p>
          <a:p>
            <a:pPr marL="285750" indent="-285750" algn="just">
              <a:buFontTx/>
              <a:buChar char="-"/>
            </a:pPr>
            <a:r>
              <a:rPr lang="vi-VN" sz="1200" dirty="0" smtClean="0">
                <a:latin typeface="Helvetica" panose="020B0604020202020204" pitchFamily="34" charset="0"/>
                <a:cs typeface="Helvetica" panose="020B0604020202020204" pitchFamily="34" charset="0"/>
              </a:rPr>
              <a:t>Bích </a:t>
            </a:r>
            <a:r>
              <a:rPr lang="vi-VN" sz="1200" dirty="0">
                <a:latin typeface="Helvetica" panose="020B0604020202020204" pitchFamily="34" charset="0"/>
                <a:cs typeface="Helvetica" panose="020B0604020202020204" pitchFamily="34" charset="0"/>
              </a:rPr>
              <a:t>Chi Food sẽ lựa chọn ngẫu nhiên 3 bạn may mắn nhất để gửi tặng 3 phần thưởng </a:t>
            </a:r>
            <a:endParaRPr lang="en-US" sz="1200" dirty="0" smtClean="0">
              <a:latin typeface="Helvetica" panose="020B0604020202020204" pitchFamily="34" charset="0"/>
              <a:cs typeface="Helvetica" panose="020B0604020202020204" pitchFamily="34" charset="0"/>
            </a:endParaRPr>
          </a:p>
          <a:p>
            <a:pPr marL="285750" indent="-285750" algn="just">
              <a:buFontTx/>
              <a:buChar char="-"/>
            </a:pPr>
            <a:r>
              <a:rPr lang="vi-VN" sz="1200" dirty="0" smtClean="0">
                <a:latin typeface="Helvetica" panose="020B0604020202020204" pitchFamily="34" charset="0"/>
                <a:cs typeface="Helvetica" panose="020B0604020202020204" pitchFamily="34" charset="0"/>
              </a:rPr>
              <a:t>Người </a:t>
            </a:r>
            <a:r>
              <a:rPr lang="vi-VN" sz="1200" dirty="0">
                <a:latin typeface="Helvetica" panose="020B0604020202020204" pitchFamily="34" charset="0"/>
                <a:cs typeface="Helvetica" panose="020B0604020202020204" pitchFamily="34" charset="0"/>
              </a:rPr>
              <a:t>chiến thắng phải thực hiện đủ 3 bước, không được chỉnh sửa comment và chỉ comment 1 lần duy nhất. Nếu không đáp ứng được đầy đủ yêu cầu, Bích Chi Food sẽ trao thưởng cho bạn may mắn tiếp theo </a:t>
            </a:r>
            <a:endParaRPr lang="en-US" sz="1200" dirty="0" smtClean="0">
              <a:latin typeface="Helvetica" panose="020B0604020202020204" pitchFamily="34" charset="0"/>
              <a:cs typeface="Helvetica" panose="020B0604020202020204" pitchFamily="34" charset="0"/>
            </a:endParaRPr>
          </a:p>
          <a:p>
            <a:pPr marL="285750" indent="-285750" algn="just">
              <a:buFontTx/>
              <a:buChar char="-"/>
            </a:pPr>
            <a:r>
              <a:rPr lang="vi-VN" sz="1200" dirty="0" smtClean="0">
                <a:latin typeface="Helvetica" panose="020B0604020202020204" pitchFamily="34" charset="0"/>
                <a:cs typeface="Helvetica" panose="020B0604020202020204" pitchFamily="34" charset="0"/>
              </a:rPr>
              <a:t>Mọi </a:t>
            </a:r>
            <a:r>
              <a:rPr lang="vi-VN" sz="1200" dirty="0">
                <a:latin typeface="Helvetica" panose="020B0604020202020204" pitchFamily="34" charset="0"/>
                <a:cs typeface="Helvetica" panose="020B0604020202020204" pitchFamily="34" charset="0"/>
              </a:rPr>
              <a:t>tranh chấp (nếu có) sẽ do BTC là người quyết định cuối cùng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l"/>
            <a:r>
              <a:rPr lang="vi-VN" sz="1200" dirty="0" smtClean="0">
                <a:latin typeface="Helvetica" panose="020B0604020202020204" pitchFamily="34" charset="0"/>
                <a:cs typeface="Helvetica" panose="020B0604020202020204" pitchFamily="34" charset="0"/>
              </a:rPr>
              <a:t>#</a:t>
            </a:r>
            <a:r>
              <a:rPr lang="vi-VN" sz="1200" dirty="0">
                <a:latin typeface="Helvetica" panose="020B0604020202020204" pitchFamily="34" charset="0"/>
                <a:cs typeface="Helvetica" panose="020B0604020202020204" pitchFamily="34" charset="0"/>
              </a:rPr>
              <a:t>BichChiFood #MiniGame #BunboHueBichChi </a:t>
            </a:r>
            <a:br>
              <a:rPr lang="vi-VN" sz="1200" dirty="0">
                <a:latin typeface="Helvetica" panose="020B0604020202020204" pitchFamily="34" charset="0"/>
                <a:cs typeface="Helvetica" panose="020B0604020202020204" pitchFamily="34" charset="0"/>
              </a:rPr>
            </a:br>
            <a:endParaRPr lang="en-US" sz="1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507231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9</a:t>
            </a:fld>
            <a:endParaRPr lang="en-US" dirty="0"/>
          </a:p>
        </p:txBody>
      </p:sp>
      <p:sp>
        <p:nvSpPr>
          <p:cNvPr id="3" name="TextBox 2"/>
          <p:cNvSpPr txBox="1"/>
          <p:nvPr/>
        </p:nvSpPr>
        <p:spPr>
          <a:xfrm>
            <a:off x="3779912" y="0"/>
            <a:ext cx="5256584" cy="4893647"/>
          </a:xfrm>
          <a:prstGeom prst="rect">
            <a:avLst/>
          </a:prstGeom>
          <a:noFill/>
        </p:spPr>
        <p:txBody>
          <a:bodyPr wrap="square" rtlCol="0">
            <a:spAutoFit/>
          </a:bodyPr>
          <a:lstStyle/>
          <a:p>
            <a:pPr algn="just"/>
            <a:r>
              <a:rPr lang="vi-VN" sz="1200" dirty="0">
                <a:latin typeface="Helvetica" panose="020B0604020202020204" pitchFamily="34" charset="0"/>
                <a:cs typeface="Helvetica" panose="020B0604020202020204" pitchFamily="34" charset="0"/>
              </a:rPr>
              <a:t>VỊ NGON KHÔNG THỂ CƯỠNG LẠI VỚI BÁNH PHỒNG TÔM SỐT PHÔ MAI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15 </a:t>
            </a:r>
            <a:r>
              <a:rPr lang="vi-VN" sz="1200" dirty="0">
                <a:latin typeface="Helvetica" panose="020B0604020202020204" pitchFamily="34" charset="0"/>
                <a:cs typeface="Helvetica" panose="020B0604020202020204" pitchFamily="34" charset="0"/>
              </a:rPr>
              <a:t>phút vào bếp cùng Ad là có ngay món bánh phồng tôm sốt phô mai cực ngon miệng chongày mưa rồi đấy!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Bạn cần</a:t>
            </a:r>
            <a:r>
              <a:rPr lang="en-US" sz="1200" dirty="0" smtClean="0">
                <a:latin typeface="Helvetica" panose="020B0604020202020204" pitchFamily="34" charset="0"/>
                <a:cs typeface="Helvetica" panose="020B0604020202020204" pitchFamily="34" charset="0"/>
              </a:rPr>
              <a:t> </a:t>
            </a:r>
            <a:r>
              <a:rPr lang="vi-VN" sz="1200" dirty="0" smtClean="0">
                <a:latin typeface="Helvetica" panose="020B0604020202020204" pitchFamily="34" charset="0"/>
                <a:cs typeface="Helvetica" panose="020B0604020202020204" pitchFamily="34" charset="0"/>
              </a:rPr>
              <a:t>chuẩn </a:t>
            </a:r>
            <a:r>
              <a:rPr lang="vi-VN" sz="1200" dirty="0">
                <a:latin typeface="Helvetica" panose="020B0604020202020204" pitchFamily="34" charset="0"/>
                <a:cs typeface="Helvetica" panose="020B0604020202020204" pitchFamily="34" charset="0"/>
              </a:rPr>
              <a:t>bị: </a:t>
            </a:r>
            <a:endParaRPr lang="en-US" sz="1200" dirty="0" smtClean="0">
              <a:latin typeface="Helvetica" panose="020B0604020202020204" pitchFamily="34" charset="0"/>
              <a:cs typeface="Helvetica" panose="020B0604020202020204" pitchFamily="34" charset="0"/>
            </a:endParaRPr>
          </a:p>
          <a:p>
            <a:pPr marL="171450" indent="-171450" algn="just">
              <a:buFontTx/>
              <a:buChar char="-"/>
            </a:pPr>
            <a:r>
              <a:rPr lang="vi-VN" sz="1200" dirty="0" smtClean="0">
                <a:latin typeface="Helvetica" panose="020B0604020202020204" pitchFamily="34" charset="0"/>
                <a:cs typeface="Helvetica" panose="020B0604020202020204" pitchFamily="34" charset="0"/>
              </a:rPr>
              <a:t>1 </a:t>
            </a:r>
            <a:r>
              <a:rPr lang="vi-VN" sz="1200" dirty="0">
                <a:latin typeface="Helvetica" panose="020B0604020202020204" pitchFamily="34" charset="0"/>
                <a:cs typeface="Helvetica" panose="020B0604020202020204" pitchFamily="34" charset="0"/>
              </a:rPr>
              <a:t>bịch bánh phồng tômhiệu Bích Chi </a:t>
            </a:r>
            <a:endParaRPr lang="en-US" sz="1200" dirty="0" smtClean="0">
              <a:latin typeface="Helvetica" panose="020B0604020202020204" pitchFamily="34" charset="0"/>
              <a:cs typeface="Helvetica" panose="020B0604020202020204" pitchFamily="34" charset="0"/>
            </a:endParaRPr>
          </a:p>
          <a:p>
            <a:pPr marL="171450" indent="-171450" algn="just">
              <a:buFontTx/>
              <a:buChar char="-"/>
            </a:pPr>
            <a:r>
              <a:rPr lang="vi-VN" sz="1200" dirty="0" smtClean="0">
                <a:latin typeface="Helvetica" panose="020B0604020202020204" pitchFamily="34" charset="0"/>
                <a:cs typeface="Helvetica" panose="020B0604020202020204" pitchFamily="34" charset="0"/>
              </a:rPr>
              <a:t>3 </a:t>
            </a:r>
            <a:r>
              <a:rPr lang="vi-VN" sz="1200" dirty="0">
                <a:latin typeface="Helvetica" panose="020B0604020202020204" pitchFamily="34" charset="0"/>
                <a:cs typeface="Helvetica" panose="020B0604020202020204" pitchFamily="34" charset="0"/>
              </a:rPr>
              <a:t>miếng phô mai </a:t>
            </a:r>
            <a:endParaRPr lang="en-US" sz="1200" dirty="0" smtClean="0">
              <a:latin typeface="Helvetica" panose="020B0604020202020204" pitchFamily="34" charset="0"/>
              <a:cs typeface="Helvetica" panose="020B0604020202020204" pitchFamily="34" charset="0"/>
            </a:endParaRPr>
          </a:p>
          <a:p>
            <a:pPr marL="171450" indent="-171450" algn="just">
              <a:buFontTx/>
              <a:buChar char="-"/>
            </a:pPr>
            <a:r>
              <a:rPr lang="vi-VN" sz="1200" dirty="0" smtClean="0">
                <a:latin typeface="Helvetica" panose="020B0604020202020204" pitchFamily="34" charset="0"/>
                <a:cs typeface="Helvetica" panose="020B0604020202020204" pitchFamily="34" charset="0"/>
              </a:rPr>
              <a:t>Tương </a:t>
            </a:r>
            <a:r>
              <a:rPr lang="vi-VN" sz="1200" dirty="0">
                <a:latin typeface="Helvetica" panose="020B0604020202020204" pitchFamily="34" charset="0"/>
                <a:cs typeface="Helvetica" panose="020B0604020202020204" pitchFamily="34" charset="0"/>
              </a:rPr>
              <a:t>cà,tương ớt </a:t>
            </a:r>
            <a:endParaRPr lang="en-US" sz="1200" dirty="0" smtClean="0">
              <a:latin typeface="Helvetica" panose="020B0604020202020204" pitchFamily="34" charset="0"/>
              <a:cs typeface="Helvetica" panose="020B0604020202020204" pitchFamily="34" charset="0"/>
            </a:endParaRPr>
          </a:p>
          <a:p>
            <a:pPr marL="171450" indent="-171450" algn="just">
              <a:buFontTx/>
              <a:buChar char="-"/>
            </a:pPr>
            <a:r>
              <a:rPr lang="vi-VN" sz="1200" dirty="0" smtClean="0">
                <a:latin typeface="Helvetica" panose="020B0604020202020204" pitchFamily="34" charset="0"/>
                <a:cs typeface="Helvetica" panose="020B0604020202020204" pitchFamily="34" charset="0"/>
              </a:rPr>
              <a:t>Tỏi</a:t>
            </a:r>
            <a:r>
              <a:rPr lang="vi-VN" sz="1200" dirty="0">
                <a:latin typeface="Helvetica" panose="020B0604020202020204" pitchFamily="34" charset="0"/>
                <a:cs typeface="Helvetica" panose="020B0604020202020204" pitchFamily="34" charset="0"/>
              </a:rPr>
              <a:t>, ngò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Thực </a:t>
            </a:r>
            <a:r>
              <a:rPr lang="vi-VN" sz="1200" dirty="0">
                <a:latin typeface="Helvetica" panose="020B0604020202020204" pitchFamily="34" charset="0"/>
                <a:cs typeface="Helvetica" panose="020B0604020202020204" pitchFamily="34" charset="0"/>
              </a:rPr>
              <a:t>hiện: </a:t>
            </a:r>
            <a:endParaRPr lang="en-US" sz="1200" dirty="0" smtClean="0">
              <a:latin typeface="Helvetica" panose="020B0604020202020204" pitchFamily="34" charset="0"/>
              <a:cs typeface="Helvetica" panose="020B0604020202020204" pitchFamily="34" charset="0"/>
            </a:endParaRPr>
          </a:p>
          <a:p>
            <a:pPr marL="171450" indent="-171450" algn="just">
              <a:buFontTx/>
              <a:buChar char="-"/>
            </a:pPr>
            <a:r>
              <a:rPr lang="vi-VN" sz="1200" dirty="0" smtClean="0">
                <a:latin typeface="Helvetica" panose="020B0604020202020204" pitchFamily="34" charset="0"/>
                <a:cs typeface="Helvetica" panose="020B0604020202020204" pitchFamily="34" charset="0"/>
              </a:rPr>
              <a:t>Chiên </a:t>
            </a:r>
            <a:r>
              <a:rPr lang="vi-VN" sz="1200" dirty="0">
                <a:latin typeface="Helvetica" panose="020B0604020202020204" pitchFamily="34" charset="0"/>
                <a:cs typeface="Helvetica" panose="020B0604020202020204" pitchFamily="34" charset="0"/>
              </a:rPr>
              <a:t>bánh phồng Bích Chi ở lửa nóng sôi, chiên với số lượng ít để có thể quan sát bánh cẩn thận giúp bạn cóđộ giòn xốp ngon nhất, không bị chai hay cháy. </a:t>
            </a:r>
            <a:endParaRPr lang="en-US" sz="1200" dirty="0" smtClean="0">
              <a:latin typeface="Helvetica" panose="020B0604020202020204" pitchFamily="34" charset="0"/>
              <a:cs typeface="Helvetica" panose="020B0604020202020204" pitchFamily="34" charset="0"/>
            </a:endParaRPr>
          </a:p>
          <a:p>
            <a:pPr marL="171450" indent="-171450" algn="just">
              <a:buFontTx/>
              <a:buChar char="-"/>
            </a:pPr>
            <a:r>
              <a:rPr lang="vi-VN" sz="1200" dirty="0" smtClean="0">
                <a:latin typeface="Helvetica" panose="020B0604020202020204" pitchFamily="34" charset="0"/>
                <a:cs typeface="Helvetica" panose="020B0604020202020204" pitchFamily="34" charset="0"/>
              </a:rPr>
              <a:t>Phi </a:t>
            </a:r>
            <a:r>
              <a:rPr lang="vi-VN" sz="1200" dirty="0">
                <a:latin typeface="Helvetica" panose="020B0604020202020204" pitchFamily="34" charset="0"/>
                <a:cs typeface="Helvetica" panose="020B0604020202020204" pitchFamily="34" charset="0"/>
              </a:rPr>
              <a:t>tỏi thật thơm, cho 3 miếng phô mai vào đảo đến khi chảy mịn thì cho tương ớt vào khuấy đều, bỏ ngò băm nhuyễn vào, tắt bếp. Thưởng thức ngay khi sốt còn nóng, cầm một miếng bánh phồng Bích Chi chấm cùng phô mai thì ôi thôi là tuyệt vời!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Cùng </a:t>
            </a:r>
            <a:r>
              <a:rPr lang="vi-VN" sz="1200" dirty="0">
                <a:latin typeface="Helvetica" panose="020B0604020202020204" pitchFamily="34" charset="0"/>
                <a:cs typeface="Helvetica" panose="020B0604020202020204" pitchFamily="34" charset="0"/>
              </a:rPr>
              <a:t>theo dõi Facebook Page của Bích Chi để cập nhật thêm nhiều công thức nấu ăn thú vị, độc đáo nữa nhé!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a:t>
            </a:r>
            <a:r>
              <a:rPr lang="vi-VN" sz="1200" dirty="0">
                <a:latin typeface="Helvetica" panose="020B0604020202020204" pitchFamily="34" charset="0"/>
                <a:cs typeface="Helvetica" panose="020B0604020202020204" pitchFamily="34" charset="0"/>
              </a:rPr>
              <a:t>BichChiFood #PhongTomBichChi #BichChiMix</a:t>
            </a:r>
            <a:endParaRPr lang="en-US" sz="1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2718770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mon Slide">
  <a:themeElements>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6742</TotalTime>
  <Pages>0</Pages>
  <Words>2173</Words>
  <Characters>0</Characters>
  <Application>Microsoft Office PowerPoint</Application>
  <PresentationFormat>On-screen Show (16:9)</PresentationFormat>
  <Lines>0</Lines>
  <Paragraphs>160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ＭＳ Ｐゴシック</vt:lpstr>
      <vt:lpstr>Bebas Neue</vt:lpstr>
      <vt:lpstr>Calibri</vt:lpstr>
      <vt:lpstr>Gill Sans</vt:lpstr>
      <vt:lpstr>Helvetica</vt:lpstr>
      <vt:lpstr>Lato</vt:lpstr>
      <vt:lpstr>Lato Light</vt:lpstr>
      <vt:lpstr>ヒラギノ角ゴ ProN W3</vt:lpstr>
      <vt:lpstr>Common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Doan Thai Kien</dc:creator>
  <cp:keywords/>
  <dc:description/>
  <cp:lastModifiedBy>Admin</cp:lastModifiedBy>
  <cp:revision>1535</cp:revision>
  <dcterms:modified xsi:type="dcterms:W3CDTF">2018-07-26T10:59:48Z</dcterms:modified>
</cp:coreProperties>
</file>