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8" r:id="rId3"/>
    <p:sldId id="521" r:id="rId4"/>
    <p:sldId id="394" r:id="rId5"/>
    <p:sldId id="468" r:id="rId6"/>
    <p:sldId id="462" r:id="rId7"/>
    <p:sldId id="470" r:id="rId8"/>
    <p:sldId id="466" r:id="rId9"/>
    <p:sldId id="465" r:id="rId10"/>
    <p:sldId id="469" r:id="rId11"/>
    <p:sldId id="471" r:id="rId12"/>
    <p:sldId id="524" r:id="rId13"/>
    <p:sldId id="525" r:id="rId14"/>
    <p:sldId id="526" r:id="rId15"/>
    <p:sldId id="355" r:id="rId16"/>
  </p:sldIdLst>
  <p:sldSz cx="24384000" cy="13716000"/>
  <p:notesSz cx="6858000" cy="9144000"/>
  <p:defaultTextStyle>
    <a:defPPr marL="0" marR="0" indent="0" algn="l" defTabSz="91437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9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89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83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77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971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566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16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75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297"/>
    <a:srgbClr val="E99627"/>
    <a:srgbClr val="3698DA"/>
    <a:srgbClr val="CA3427"/>
    <a:srgbClr val="FFFFFF"/>
    <a:srgbClr val="119FFF"/>
    <a:srgbClr val="98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44" autoAdjust="0"/>
    <p:restoredTop sz="91770" autoAdjust="0"/>
  </p:normalViewPr>
  <p:slideViewPr>
    <p:cSldViewPr snapToGrid="0" snapToObjects="1">
      <p:cViewPr varScale="1">
        <p:scale>
          <a:sx n="47" d="100"/>
          <a:sy n="47" d="100"/>
        </p:scale>
        <p:origin x="256" y="288"/>
      </p:cViewPr>
      <p:guideLst>
        <p:guide orient="horz" pos="2219"/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7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30" name="Shape 8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89" latinLnBrk="0">
      <a:lnSpc>
        <a:spcPct val="117999"/>
      </a:lnSpc>
      <a:defRPr sz="2100">
        <a:latin typeface="Calibri"/>
        <a:ea typeface="Calibri"/>
        <a:cs typeface="Calibri"/>
        <a:sym typeface="Helvetica Neue"/>
      </a:defRPr>
    </a:lvl1pPr>
    <a:lvl2pPr indent="22859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89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83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77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71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66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160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75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5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5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6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1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5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3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3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3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 userDrawn="1"/>
        </p:nvGrpSpPr>
        <p:grpSpPr>
          <a:xfrm>
            <a:off x="1358899" y="1196683"/>
            <a:ext cx="2493435" cy="713771"/>
            <a:chOff x="0" y="0"/>
            <a:chExt cx="2493433" cy="713769"/>
          </a:xfrm>
        </p:grpSpPr>
        <p:sp>
          <p:nvSpPr>
            <p:cNvPr id="16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7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8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rgbClr val="3698D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9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rgbClr val="119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7" y="12725250"/>
            <a:ext cx="3933410" cy="629345"/>
          </a:xfrm>
          <a:prstGeom prst="rect">
            <a:avLst/>
          </a:prstGeom>
        </p:spPr>
      </p:pic>
      <p:sp>
        <p:nvSpPr>
          <p:cNvPr id="44" name="Shape 44"/>
          <p:cNvSpPr/>
          <p:nvPr/>
        </p:nvSpPr>
        <p:spPr>
          <a:xfrm>
            <a:off x="4688017" y="2298701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+mj-lt"/>
              <a:ea typeface="Calibri"/>
              <a:cs typeface="Calibri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650792" y="904697"/>
            <a:ext cx="18403954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+mj-lt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3295659" y="1344017"/>
            <a:ext cx="431206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+mj-lt"/>
                <a:ea typeface="Calibri"/>
                <a:cs typeface="Calibri"/>
                <a:sym typeface="Helvetic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>
                <a:latin typeface="+mj-lt"/>
              </a:defRPr>
            </a:lvl1pPr>
            <a:lvl2pPr marL="0" indent="228594" algn="ctr">
              <a:spcBef>
                <a:spcPts val="0"/>
              </a:spcBef>
              <a:buSzTx/>
              <a:buNone/>
              <a:defRPr sz="4500">
                <a:latin typeface="+mj-lt"/>
              </a:defRPr>
            </a:lvl2pPr>
            <a:lvl3pPr marL="0" indent="457189" algn="ctr">
              <a:spcBef>
                <a:spcPts val="0"/>
              </a:spcBef>
              <a:buSzTx/>
              <a:buNone/>
              <a:defRPr sz="4500">
                <a:latin typeface="+mj-lt"/>
              </a:defRPr>
            </a:lvl3pPr>
            <a:lvl4pPr marL="0" indent="685783" algn="ctr">
              <a:spcBef>
                <a:spcPts val="0"/>
              </a:spcBef>
              <a:buSzTx/>
              <a:buNone/>
              <a:defRPr sz="4500">
                <a:latin typeface="+mj-lt"/>
              </a:defRPr>
            </a:lvl4pPr>
            <a:lvl5pPr marL="0" indent="914377" algn="ctr">
              <a:spcBef>
                <a:spcPts val="0"/>
              </a:spcBef>
              <a:buSzTx/>
              <a:buNone/>
              <a:defRPr sz="4500">
                <a:latin typeface="+mj-l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</p:sldLayoutIdLst>
  <p:transition spd="med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lex@youdigital.v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lan@youdigital.vn" TargetMode="External"/><Relationship Id="rId4" Type="http://schemas.openxmlformats.org/officeDocument/2006/relationships/hyperlink" Target="mailto:tony@youdigital.v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lex@youdigital.v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lan@youdigital.vn" TargetMode="External"/><Relationship Id="rId4" Type="http://schemas.openxmlformats.org/officeDocument/2006/relationships/hyperlink" Target="mailto:tony@youdigital.v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429662" y="4483278"/>
            <a:ext cx="23485415" cy="1333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/>
          <a:p>
            <a:pPr>
              <a:defRPr sz="25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pPr>
            <a:r>
              <a:rPr lang="en-US" sz="8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NOKIA PROJECT</a:t>
            </a:r>
            <a:endParaRPr sz="8000" b="1" spc="-150" dirty="0">
              <a:solidFill>
                <a:srgbClr val="C00000"/>
              </a:solidFill>
              <a:latin typeface="Arial" panose="020B0604020202020204" pitchFamily="34" charset="0"/>
              <a:ea typeface="Lato Black"/>
              <a:cs typeface="Arial" panose="020B0604020202020204" pitchFamily="34" charset="0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4656896" y="6129596"/>
            <a:ext cx="15070208" cy="1456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Social Listening &amp; Community Management</a:t>
            </a:r>
          </a:p>
          <a:p>
            <a:r>
              <a:rPr lang="en-US" sz="44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QUY TRÌNH</a:t>
            </a:r>
            <a:endParaRPr sz="420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358" y="4841489"/>
            <a:ext cx="8970808" cy="9466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2" y="819637"/>
            <a:ext cx="18403954" cy="1131656"/>
          </a:xfrm>
        </p:spPr>
        <p:txBody>
          <a:bodyPr>
            <a:normAutofit/>
          </a:bodyPr>
          <a:lstStyle/>
          <a:p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Nhân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Tham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Gia</a:t>
            </a:r>
            <a:endParaRPr lang="en-US" sz="6600" b="1" dirty="0">
              <a:solidFill>
                <a:srgbClr val="C00000"/>
              </a:solidFill>
            </a:endParaRPr>
          </a:p>
        </p:txBody>
      </p:sp>
      <p:sp>
        <p:nvSpPr>
          <p:cNvPr id="4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A0B56D-3F28-0E49-8E75-1750CE626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93132"/>
              </p:ext>
            </p:extLst>
          </p:nvPr>
        </p:nvGraphicFramePr>
        <p:xfrm>
          <a:off x="2799976" y="2918509"/>
          <a:ext cx="18607740" cy="69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612">
                  <a:extLst>
                    <a:ext uri="{9D8B030D-6E8A-4147-A177-3AD203B41FA5}">
                      <a16:colId xmlns:a16="http://schemas.microsoft.com/office/drawing/2014/main" val="1427506841"/>
                    </a:ext>
                  </a:extLst>
                </a:gridCol>
                <a:gridCol w="6074484">
                  <a:extLst>
                    <a:ext uri="{9D8B030D-6E8A-4147-A177-3AD203B41FA5}">
                      <a16:colId xmlns:a16="http://schemas.microsoft.com/office/drawing/2014/main" val="1964757635"/>
                    </a:ext>
                  </a:extLst>
                </a:gridCol>
                <a:gridCol w="3721548">
                  <a:extLst>
                    <a:ext uri="{9D8B030D-6E8A-4147-A177-3AD203B41FA5}">
                      <a16:colId xmlns:a16="http://schemas.microsoft.com/office/drawing/2014/main" val="2461736061"/>
                    </a:ext>
                  </a:extLst>
                </a:gridCol>
                <a:gridCol w="3721548">
                  <a:extLst>
                    <a:ext uri="{9D8B030D-6E8A-4147-A177-3AD203B41FA5}">
                      <a16:colId xmlns:a16="http://schemas.microsoft.com/office/drawing/2014/main" val="2006904527"/>
                    </a:ext>
                  </a:extLst>
                </a:gridCol>
                <a:gridCol w="3721548">
                  <a:extLst>
                    <a:ext uri="{9D8B030D-6E8A-4147-A177-3AD203B41FA5}">
                      <a16:colId xmlns:a16="http://schemas.microsoft.com/office/drawing/2014/main" val="1804590965"/>
                    </a:ext>
                  </a:extLst>
                </a:gridCol>
              </a:tblGrid>
              <a:tr h="409887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NHÂN SỰ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VỊ TRÍ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TEAM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VAI TRÒ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545420"/>
                  </a:ext>
                </a:extLst>
              </a:tr>
              <a:tr h="409887"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Socialyze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Account </a:t>
                      </a:r>
                      <a:r>
                        <a:rPr lang="en-US" sz="2600" dirty="0" err="1"/>
                        <a:t>chính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liên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lạc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phía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Socialyze</a:t>
                      </a:r>
                      <a:endParaRPr 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8271"/>
                  </a:ext>
                </a:extLst>
              </a:tr>
              <a:tr h="409887"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Socialyze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Phụ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trách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việc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cung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cấp</a:t>
                      </a:r>
                      <a:r>
                        <a:rPr lang="en-US" sz="2600" dirty="0"/>
                        <a:t> link </a:t>
                      </a:r>
                      <a:r>
                        <a:rPr lang="en-US" sz="2600" dirty="0" err="1"/>
                        <a:t>hàng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ngày</a:t>
                      </a:r>
                      <a:endParaRPr 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070669"/>
                  </a:ext>
                </a:extLst>
              </a:tr>
              <a:tr h="409887">
                <a:tc>
                  <a:txBody>
                    <a:bodyPr/>
                    <a:lstStyle/>
                    <a:p>
                      <a:r>
                        <a:rPr lang="en-US" sz="2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Seeding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Contact </a:t>
                      </a:r>
                      <a:r>
                        <a:rPr lang="en-US" sz="2600" dirty="0" err="1"/>
                        <a:t>chính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liên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lạc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cho</a:t>
                      </a:r>
                      <a:r>
                        <a:rPr lang="en-US" sz="2600" dirty="0"/>
                        <a:t> team seeding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194985"/>
                  </a:ext>
                </a:extLst>
              </a:tr>
              <a:tr h="409887">
                <a:tc>
                  <a:txBody>
                    <a:bodyPr/>
                    <a:lstStyle/>
                    <a:p>
                      <a:r>
                        <a:rPr lang="en-US" sz="2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Mr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Đinh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Tiên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Hoàng</a:t>
                      </a:r>
                      <a:r>
                        <a:rPr lang="en-US" sz="2600" dirty="0"/>
                        <a:t> </a:t>
                      </a:r>
                    </a:p>
                    <a:p>
                      <a:r>
                        <a:rPr lang="en-US" sz="2600" dirty="0">
                          <a:hlinkClick r:id="rId3"/>
                        </a:rPr>
                        <a:t>alex@youdigital.vn</a:t>
                      </a:r>
                      <a:endParaRPr lang="en-US" sz="2600" dirty="0"/>
                    </a:p>
                    <a:p>
                      <a:r>
                        <a:rPr lang="en-US" sz="2600" dirty="0"/>
                        <a:t>0932780877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You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Account </a:t>
                      </a:r>
                      <a:r>
                        <a:rPr lang="en-US" sz="2600" dirty="0" err="1"/>
                        <a:t>phụ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trách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dự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án</a:t>
                      </a:r>
                      <a:endParaRPr 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275962"/>
                  </a:ext>
                </a:extLst>
              </a:tr>
              <a:tr h="409887">
                <a:tc>
                  <a:txBody>
                    <a:bodyPr/>
                    <a:lstStyle/>
                    <a:p>
                      <a:r>
                        <a:rPr lang="en-US" sz="2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Mr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Trương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Trọng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Tín</a:t>
                      </a:r>
                      <a:r>
                        <a:rPr lang="en-US" sz="2600" dirty="0"/>
                        <a:t> </a:t>
                      </a:r>
                    </a:p>
                    <a:p>
                      <a:r>
                        <a:rPr lang="en-US" sz="2600" dirty="0">
                          <a:hlinkClick r:id="rId4"/>
                        </a:rPr>
                        <a:t>tony@youdigital.vn</a:t>
                      </a:r>
                      <a:endParaRPr lang="en-US" sz="2600" dirty="0"/>
                    </a:p>
                    <a:p>
                      <a:r>
                        <a:rPr lang="en-US" sz="2600" dirty="0"/>
                        <a:t>0906810644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You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Phụ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trách</a:t>
                      </a:r>
                      <a:r>
                        <a:rPr lang="en-US" sz="2600" dirty="0"/>
                        <a:t> tracking seeding </a:t>
                      </a:r>
                      <a:r>
                        <a:rPr lang="en-US" sz="2600" dirty="0" err="1"/>
                        <a:t>hàng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ngày</a:t>
                      </a:r>
                      <a:endParaRPr 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63371"/>
                  </a:ext>
                </a:extLst>
              </a:tr>
              <a:tr h="409887">
                <a:tc>
                  <a:txBody>
                    <a:bodyPr/>
                    <a:lstStyle/>
                    <a:p>
                      <a:r>
                        <a:rPr lang="en-US" sz="2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Mr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Phạm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Lâm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Duy</a:t>
                      </a:r>
                      <a:r>
                        <a:rPr lang="en-US" sz="2600" dirty="0"/>
                        <a:t> Anh</a:t>
                      </a:r>
                    </a:p>
                    <a:p>
                      <a:r>
                        <a:rPr lang="en-US" sz="2600" dirty="0">
                          <a:hlinkClick r:id="rId5"/>
                        </a:rPr>
                        <a:t>alan@youdigital.vn</a:t>
                      </a:r>
                      <a:endParaRPr lang="en-US" sz="2600" dirty="0"/>
                    </a:p>
                    <a:p>
                      <a:r>
                        <a:rPr lang="en-US" sz="2600" dirty="0"/>
                        <a:t>0933992018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You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Phụ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trách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về</a:t>
                      </a:r>
                      <a:r>
                        <a:rPr lang="en-US" sz="2600" dirty="0"/>
                        <a:t> direction seeding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900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6B543C-B112-3146-83D0-7B4C59A27CAB}"/>
              </a:ext>
            </a:extLst>
          </p:cNvPr>
          <p:cNvSpPr txBox="1"/>
          <p:nvPr/>
        </p:nvSpPr>
        <p:spPr>
          <a:xfrm>
            <a:off x="7478381" y="10402665"/>
            <a:ext cx="925093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***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Danh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sách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nhân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sự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phía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trên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không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bao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gồm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BOM</a:t>
            </a:r>
          </a:p>
        </p:txBody>
      </p:sp>
    </p:spTree>
    <p:extLst>
      <p:ext uri="{BB962C8B-B14F-4D97-AF65-F5344CB8AC3E}">
        <p14:creationId xmlns:p14="http://schemas.microsoft.com/office/powerpoint/2010/main" val="31665775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054A59-E6A7-6248-97E4-3D3B7DE75AB6}"/>
              </a:ext>
            </a:extLst>
          </p:cNvPr>
          <p:cNvGrpSpPr/>
          <p:nvPr/>
        </p:nvGrpSpPr>
        <p:grpSpPr>
          <a:xfrm>
            <a:off x="1900335" y="2366250"/>
            <a:ext cx="21710712" cy="10010230"/>
            <a:chOff x="837649" y="2366250"/>
            <a:chExt cx="21710712" cy="1001023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1FD495-74D2-7047-BD69-A63FBE767749}"/>
                </a:ext>
              </a:extLst>
            </p:cNvPr>
            <p:cNvSpPr txBox="1"/>
            <p:nvPr/>
          </p:nvSpPr>
          <p:spPr>
            <a:xfrm>
              <a:off x="837650" y="5499469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4CB29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/>
                <a:t>Socialyze</a:t>
              </a:r>
              <a:r>
                <a:rPr lang="en-US" sz="3000" dirty="0"/>
                <a:t> </a:t>
              </a:r>
              <a:r>
                <a:rPr lang="en-US" sz="3000" dirty="0" err="1"/>
                <a:t>cập</a:t>
              </a:r>
              <a:r>
                <a:rPr lang="en-US" sz="3000" dirty="0"/>
                <a:t> </a:t>
              </a:r>
              <a:r>
                <a:rPr lang="en-US" sz="3000" dirty="0" err="1"/>
                <a:t>nhật</a:t>
              </a:r>
              <a:r>
                <a:rPr lang="en-US" sz="3000" dirty="0"/>
                <a:t> link </a:t>
              </a:r>
              <a:r>
                <a:rPr lang="en-US" sz="3000" dirty="0" err="1"/>
                <a:t>vào</a:t>
              </a:r>
              <a:r>
                <a:rPr lang="en-US" sz="3000" dirty="0"/>
                <a:t> sheet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039ABC-593B-4C4E-BFE3-6D616F6F7F2F}"/>
                </a:ext>
              </a:extLst>
            </p:cNvPr>
            <p:cNvSpPr txBox="1"/>
            <p:nvPr/>
          </p:nvSpPr>
          <p:spPr>
            <a:xfrm>
              <a:off x="8394419" y="5730301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Câu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hỏi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</a:t>
              </a:r>
              <a:r>
                <a:rPr lang="en-US" sz="3000" dirty="0" err="1"/>
                <a:t>ó</a:t>
              </a:r>
              <a:r>
                <a:rPr lang="en-US" sz="3000" dirty="0"/>
                <a:t> </a:t>
              </a:r>
              <a:r>
                <a:rPr lang="en-US" sz="3000" dirty="0" err="1"/>
                <a:t>trong</a:t>
              </a:r>
              <a:r>
                <a:rPr lang="en-US" sz="3000" dirty="0"/>
                <a:t> FAQ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54E994-1318-CB48-B6E8-960765FDEEE3}"/>
                </a:ext>
              </a:extLst>
            </p:cNvPr>
            <p:cNvSpPr txBox="1"/>
            <p:nvPr/>
          </p:nvSpPr>
          <p:spPr>
            <a:xfrm>
              <a:off x="12010455" y="5730300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E9962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Seeding team </a:t>
              </a:r>
              <a:r>
                <a:rPr lang="en-US" sz="3000" dirty="0" err="1"/>
                <a:t>làm</a:t>
              </a:r>
              <a:r>
                <a:rPr lang="en-US" sz="3000" dirty="0"/>
                <a:t> </a:t>
              </a:r>
              <a:r>
                <a:rPr lang="en-US" sz="3000" dirty="0" err="1"/>
                <a:t>việc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1B7245-90A4-FB4D-81BE-96694629AF43}"/>
                </a:ext>
              </a:extLst>
            </p:cNvPr>
            <p:cNvSpPr txBox="1"/>
            <p:nvPr/>
          </p:nvSpPr>
          <p:spPr>
            <a:xfrm>
              <a:off x="12010456" y="3178451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E9962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Seeding team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cập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nhật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báo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cáo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theo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ngày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18B063-4FE5-5B44-B806-109EE8674E00}"/>
                </a:ext>
              </a:extLst>
            </p:cNvPr>
            <p:cNvSpPr txBox="1"/>
            <p:nvPr/>
          </p:nvSpPr>
          <p:spPr>
            <a:xfrm>
              <a:off x="19727986" y="3533019"/>
              <a:ext cx="2820375" cy="564257"/>
            </a:xfrm>
            <a:prstGeom prst="rect">
              <a:avLst/>
            </a:prstGeom>
            <a:solidFill>
              <a:srgbClr val="3698DA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b="1" dirty="0">
                  <a:solidFill>
                    <a:schemeClr val="bg1"/>
                  </a:solidFill>
                </a:rPr>
                <a:t>DONE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20F8438-FE93-104C-802C-834AF1FBC63A}"/>
                </a:ext>
              </a:extLst>
            </p:cNvPr>
            <p:cNvSpPr txBox="1"/>
            <p:nvPr/>
          </p:nvSpPr>
          <p:spPr>
            <a:xfrm>
              <a:off x="8394418" y="7469162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CE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đề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xuất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câu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trả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lời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03F894-BCC5-EE4E-B52D-FD430C8BEA7A}"/>
                </a:ext>
              </a:extLst>
            </p:cNvPr>
            <p:cNvSpPr txBox="1"/>
            <p:nvPr/>
          </p:nvSpPr>
          <p:spPr>
            <a:xfrm>
              <a:off x="8394417" y="9277069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CM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xem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xét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câu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trả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lời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D70259E-F730-484D-9FAA-152C1A519CB9}"/>
                </a:ext>
              </a:extLst>
            </p:cNvPr>
            <p:cNvSpPr txBox="1"/>
            <p:nvPr/>
          </p:nvSpPr>
          <p:spPr>
            <a:xfrm>
              <a:off x="12010455" y="9277069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AM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gửi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phần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trả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lời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cho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38F9649-D0D7-0E44-9D62-2A3C61DD1FE4}"/>
                </a:ext>
              </a:extLst>
            </p:cNvPr>
            <p:cNvSpPr txBox="1"/>
            <p:nvPr/>
          </p:nvSpPr>
          <p:spPr>
            <a:xfrm>
              <a:off x="15869221" y="5519910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CE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cập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nhật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câu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trả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lời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vào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FAQ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9FFCE2-76FF-4D46-BACE-B6666C386CC4}"/>
                </a:ext>
              </a:extLst>
            </p:cNvPr>
            <p:cNvSpPr txBox="1"/>
            <p:nvPr/>
          </p:nvSpPr>
          <p:spPr>
            <a:xfrm>
              <a:off x="15869221" y="9277069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EB494B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Client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xem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xét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câu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trả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lời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0419D6-B071-FC43-B41B-70E2B44F0F0D}"/>
                </a:ext>
              </a:extLst>
            </p:cNvPr>
            <p:cNvSpPr txBox="1"/>
            <p:nvPr/>
          </p:nvSpPr>
          <p:spPr>
            <a:xfrm>
              <a:off x="15869220" y="11119724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AM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gửi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câu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hỏi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cho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CM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3F2D55E-7425-B04E-BBEF-B0B4B560C940}"/>
                </a:ext>
              </a:extLst>
            </p:cNvPr>
            <p:cNvCxnSpPr>
              <a:cxnSpLocks/>
              <a:stCxn id="39" idx="3"/>
              <a:endCxn id="51" idx="1"/>
            </p:cNvCxnSpPr>
            <p:nvPr/>
          </p:nvCxnSpPr>
          <p:spPr>
            <a:xfrm>
              <a:off x="7289172" y="6243261"/>
              <a:ext cx="1105247" cy="1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FA99F7-7678-A148-AEAA-95455AC25B73}"/>
                </a:ext>
              </a:extLst>
            </p:cNvPr>
            <p:cNvCxnSpPr>
              <a:stCxn id="51" idx="3"/>
              <a:endCxn id="57" idx="1"/>
            </p:cNvCxnSpPr>
            <p:nvPr/>
          </p:nvCxnSpPr>
          <p:spPr>
            <a:xfrm flipV="1">
              <a:off x="11214794" y="6243261"/>
              <a:ext cx="795661" cy="1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ACD752F-4BB0-7446-945E-5C42EA4ED9F8}"/>
                </a:ext>
              </a:extLst>
            </p:cNvPr>
            <p:cNvCxnSpPr>
              <a:stCxn id="57" idx="0"/>
              <a:endCxn id="59" idx="2"/>
            </p:cNvCxnSpPr>
            <p:nvPr/>
          </p:nvCxnSpPr>
          <p:spPr>
            <a:xfrm flipV="1">
              <a:off x="13420643" y="4666038"/>
              <a:ext cx="1" cy="106426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93801FF-DD59-814E-9AC7-77C1A1CD48F6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 flipV="1">
              <a:off x="18689595" y="3815148"/>
              <a:ext cx="1038391" cy="1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D68EEEE-F8BA-6E4C-81CF-0D8E4FEBAE15}"/>
                </a:ext>
              </a:extLst>
            </p:cNvPr>
            <p:cNvCxnSpPr>
              <a:stCxn id="67" idx="1"/>
            </p:cNvCxnSpPr>
            <p:nvPr/>
          </p:nvCxnSpPr>
          <p:spPr>
            <a:xfrm flipH="1" flipV="1">
              <a:off x="14830831" y="6263703"/>
              <a:ext cx="1038390" cy="1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622451E-9580-F740-AB5D-E2B2CC0F4E91}"/>
                </a:ext>
              </a:extLst>
            </p:cNvPr>
            <p:cNvCxnSpPr>
              <a:stCxn id="51" idx="2"/>
              <a:endCxn id="62" idx="0"/>
            </p:cNvCxnSpPr>
            <p:nvPr/>
          </p:nvCxnSpPr>
          <p:spPr>
            <a:xfrm flipH="1">
              <a:off x="9804606" y="6756223"/>
              <a:ext cx="1" cy="712939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137E4CF-E764-3842-9183-43F3CB6E7D14}"/>
                </a:ext>
              </a:extLst>
            </p:cNvPr>
            <p:cNvCxnSpPr>
              <a:stCxn id="62" idx="2"/>
              <a:endCxn id="63" idx="0"/>
            </p:cNvCxnSpPr>
            <p:nvPr/>
          </p:nvCxnSpPr>
          <p:spPr>
            <a:xfrm flipH="1">
              <a:off x="9804605" y="8495084"/>
              <a:ext cx="1" cy="781985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5F8B88F-FAF7-6B44-8E92-7B367328B061}"/>
                </a:ext>
              </a:extLst>
            </p:cNvPr>
            <p:cNvCxnSpPr>
              <a:stCxn id="63" idx="3"/>
            </p:cNvCxnSpPr>
            <p:nvPr/>
          </p:nvCxnSpPr>
          <p:spPr>
            <a:xfrm>
              <a:off x="11214792" y="9790030"/>
              <a:ext cx="795663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93ED960-DF6E-3D44-90E2-BC885EC3D1D8}"/>
                </a:ext>
              </a:extLst>
            </p:cNvPr>
            <p:cNvCxnSpPr>
              <a:stCxn id="64" idx="3"/>
            </p:cNvCxnSpPr>
            <p:nvPr/>
          </p:nvCxnSpPr>
          <p:spPr>
            <a:xfrm>
              <a:off x="14830830" y="9790030"/>
              <a:ext cx="1038390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5F620E4-DF8D-4848-8614-5630110EC864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 flipH="1">
              <a:off x="17279408" y="10302991"/>
              <a:ext cx="1" cy="81673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368B7B7-F227-9747-96C9-3A6BAFF3B1A9}"/>
                </a:ext>
              </a:extLst>
            </p:cNvPr>
            <p:cNvSpPr txBox="1"/>
            <p:nvPr/>
          </p:nvSpPr>
          <p:spPr>
            <a:xfrm>
              <a:off x="12010454" y="10888893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CM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xem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xét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,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phản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hồi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và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assign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cho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CE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E569B72-7DB6-644B-B297-A64B4576DB38}"/>
                </a:ext>
              </a:extLst>
            </p:cNvPr>
            <p:cNvCxnSpPr>
              <a:stCxn id="72" idx="1"/>
              <a:endCxn id="83" idx="3"/>
            </p:cNvCxnSpPr>
            <p:nvPr/>
          </p:nvCxnSpPr>
          <p:spPr>
            <a:xfrm flipH="1">
              <a:off x="14830829" y="11632685"/>
              <a:ext cx="1038391" cy="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20A1D3A0-C91C-3E4A-B54A-7AEE43E14AA7}"/>
                </a:ext>
              </a:extLst>
            </p:cNvPr>
            <p:cNvCxnSpPr>
              <a:stCxn id="83" idx="1"/>
              <a:endCxn id="62" idx="1"/>
            </p:cNvCxnSpPr>
            <p:nvPr/>
          </p:nvCxnSpPr>
          <p:spPr>
            <a:xfrm rot="10800000">
              <a:off x="8394418" y="7982123"/>
              <a:ext cx="3616036" cy="3650564"/>
            </a:xfrm>
            <a:prstGeom prst="bentConnector3">
              <a:avLst>
                <a:gd name="adj1" fmla="val 106322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2E9E0C5-4425-6E45-8B72-39055494384E}"/>
                </a:ext>
              </a:extLst>
            </p:cNvPr>
            <p:cNvCxnSpPr>
              <a:stCxn id="71" idx="0"/>
              <a:endCxn id="67" idx="2"/>
            </p:cNvCxnSpPr>
            <p:nvPr/>
          </p:nvCxnSpPr>
          <p:spPr>
            <a:xfrm flipV="1">
              <a:off x="17279409" y="7007497"/>
              <a:ext cx="0" cy="226957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D8D31DA-8A46-FE42-8010-0CF3C5FDB39C}"/>
                </a:ext>
              </a:extLst>
            </p:cNvPr>
            <p:cNvSpPr txBox="1"/>
            <p:nvPr/>
          </p:nvSpPr>
          <p:spPr>
            <a:xfrm>
              <a:off x="11304044" y="5853333"/>
              <a:ext cx="61715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YES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285F77A-873B-F04B-880C-56545B7AB712}"/>
                </a:ext>
              </a:extLst>
            </p:cNvPr>
            <p:cNvSpPr txBox="1"/>
            <p:nvPr/>
          </p:nvSpPr>
          <p:spPr>
            <a:xfrm>
              <a:off x="9925352" y="6792091"/>
              <a:ext cx="48731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NO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D2AC596-9D6B-8B4D-A872-77F4DA2F4F62}"/>
                </a:ext>
              </a:extLst>
            </p:cNvPr>
            <p:cNvSpPr txBox="1"/>
            <p:nvPr/>
          </p:nvSpPr>
          <p:spPr>
            <a:xfrm>
              <a:off x="17491022" y="10390756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9C4F18-1AD7-D44A-8870-113EB35DEAFA}"/>
                </a:ext>
              </a:extLst>
            </p:cNvPr>
            <p:cNvSpPr txBox="1"/>
            <p:nvPr/>
          </p:nvSpPr>
          <p:spPr>
            <a:xfrm>
              <a:off x="17491022" y="8089498"/>
              <a:ext cx="48731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47A01A-360F-464F-BA9A-3AEB134CFE07}"/>
                </a:ext>
              </a:extLst>
            </p:cNvPr>
            <p:cNvSpPr txBox="1"/>
            <p:nvPr/>
          </p:nvSpPr>
          <p:spPr>
            <a:xfrm>
              <a:off x="837649" y="8495084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CE review top 10 links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FADE8F-A6CF-AE48-8C09-ABD4682EC8E8}"/>
                </a:ext>
              </a:extLst>
            </p:cNvPr>
            <p:cNvSpPr txBox="1"/>
            <p:nvPr/>
          </p:nvSpPr>
          <p:spPr>
            <a:xfrm>
              <a:off x="4468797" y="5499467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CE review link 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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số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lượng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seed?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D5D5015-68DB-9042-87AD-6C795F78348C}"/>
                </a:ext>
              </a:extLst>
            </p:cNvPr>
            <p:cNvCxnSpPr>
              <a:stCxn id="46" idx="3"/>
            </p:cNvCxnSpPr>
            <p:nvPr/>
          </p:nvCxnSpPr>
          <p:spPr>
            <a:xfrm flipV="1">
              <a:off x="3658025" y="6243260"/>
              <a:ext cx="810772" cy="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5CA75E13-CAB1-4F4E-9B19-E2980F39FE53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3658024" y="6263702"/>
              <a:ext cx="406461" cy="2744343"/>
            </a:xfrm>
            <a:prstGeom prst="bentConnector2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3E8862-2F4E-C945-B28F-E24F4F27B7DC}"/>
                </a:ext>
              </a:extLst>
            </p:cNvPr>
            <p:cNvSpPr txBox="1"/>
            <p:nvPr/>
          </p:nvSpPr>
          <p:spPr>
            <a:xfrm>
              <a:off x="15879596" y="2947619"/>
              <a:ext cx="2820375" cy="194925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CE review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báo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cáo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và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đề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xuất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định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hướng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tiếp</a:t>
              </a: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sz="30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theo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33EC803-7186-C847-B219-AFC173D67601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14830831" y="3922244"/>
              <a:ext cx="1038389" cy="1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2F0D4B-2FFD-EE4E-8F2D-1B5975ECABFC}"/>
                </a:ext>
              </a:extLst>
            </p:cNvPr>
            <p:cNvSpPr txBox="1"/>
            <p:nvPr/>
          </p:nvSpPr>
          <p:spPr>
            <a:xfrm>
              <a:off x="4394597" y="4819926"/>
              <a:ext cx="2854949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10h30 </a:t>
              </a:r>
              <a:r>
                <a:rPr kumimoji="0" lang="en-US" sz="3000" b="0" i="1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và</a:t>
              </a:r>
              <a:r>
                <a:rPr kumimoji="0" lang="en-US" sz="3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15h30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8D03D7-D522-DA44-9DCE-D50AB538F3EB}"/>
                </a:ext>
              </a:extLst>
            </p:cNvPr>
            <p:cNvSpPr txBox="1"/>
            <p:nvPr/>
          </p:nvSpPr>
          <p:spPr>
            <a:xfrm>
              <a:off x="1242522" y="4896871"/>
              <a:ext cx="2002151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i="1" dirty="0"/>
                <a:t>10h </a:t>
              </a:r>
              <a:r>
                <a:rPr lang="en-US" sz="3000" i="1" dirty="0" err="1"/>
                <a:t>và</a:t>
              </a:r>
              <a:r>
                <a:rPr lang="en-US" sz="3000" i="1" dirty="0"/>
                <a:t> 15h</a:t>
              </a:r>
              <a:endPara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880CC7-257B-5348-88B7-A5C6F84992C1}"/>
                </a:ext>
              </a:extLst>
            </p:cNvPr>
            <p:cNvSpPr txBox="1"/>
            <p:nvPr/>
          </p:nvSpPr>
          <p:spPr>
            <a:xfrm>
              <a:off x="12586277" y="2559229"/>
              <a:ext cx="1668727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1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Trước</a:t>
              </a:r>
              <a:r>
                <a:rPr kumimoji="0" lang="en-US" sz="3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9h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3D17A7-E6C4-D14C-957C-59A1C5AB3506}"/>
                </a:ext>
              </a:extLst>
            </p:cNvPr>
            <p:cNvSpPr txBox="1"/>
            <p:nvPr/>
          </p:nvSpPr>
          <p:spPr>
            <a:xfrm>
              <a:off x="16338444" y="2366250"/>
              <a:ext cx="1881926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1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Trước</a:t>
              </a:r>
              <a:r>
                <a:rPr kumimoji="0" lang="en-US" sz="3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12h</a:t>
              </a:r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DB0781B-8C18-5D45-9072-4526D927B3CD}"/>
              </a:ext>
            </a:extLst>
          </p:cNvPr>
          <p:cNvSpPr txBox="1">
            <a:spLocks/>
          </p:cNvSpPr>
          <p:nvPr/>
        </p:nvSpPr>
        <p:spPr>
          <a:xfrm>
            <a:off x="4778382" y="819637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Seeding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Hàng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Ngày</a:t>
            </a:r>
            <a:endParaRPr lang="en-US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619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22265"/>
              </p:ext>
            </p:extLst>
          </p:nvPr>
        </p:nvGraphicFramePr>
        <p:xfrm>
          <a:off x="1433785" y="2609962"/>
          <a:ext cx="21620961" cy="8968378"/>
        </p:xfrm>
        <a:graphic>
          <a:graphicData uri="http://schemas.openxmlformats.org/drawingml/2006/table">
            <a:tbl>
              <a:tblPr/>
              <a:tblGrid>
                <a:gridCol w="115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</a:rPr>
                        <a:t>STT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</a:rPr>
                        <a:t>TASK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</a:rPr>
                        <a:t>THỜI GIAN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</a:rPr>
                        <a:t>PIC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</a:rPr>
                        <a:t>GHI CHÚ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64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effectLst/>
                        </a:rPr>
                        <a:t>1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 sz="2800" dirty="0">
                          <a:effectLst/>
                        </a:rPr>
                        <a:t>Community (CE) kiểm tra số lượng seeding của ngày hôm trước và phản hồi lại với team seeding về số lượng, chất lượng của ngày trước đó </a:t>
                      </a:r>
                      <a:r>
                        <a:rPr lang="vi-VN" sz="2800" dirty="0">
                          <a:effectLst/>
                          <a:sym typeface="Wingdings" pitchFamily="2" charset="2"/>
                        </a:rPr>
                        <a:t> chốt số lượng </a:t>
                      </a:r>
                      <a:r>
                        <a:rPr lang="vi-VN" sz="2800" b="1" dirty="0">
                          <a:effectLst/>
                          <a:sym typeface="Wingdings" pitchFamily="2" charset="2"/>
                        </a:rPr>
                        <a:t>NGHIỆM THU THỰC</a:t>
                      </a:r>
                      <a:r>
                        <a:rPr lang="vi-VN" sz="2800" dirty="0">
                          <a:effectLst/>
                          <a:sym typeface="Wingdings" pitchFamily="2" charset="2"/>
                        </a:rPr>
                        <a:t> đối với team seeding bằng EMAIL </a:t>
                      </a:r>
                      <a:endParaRPr lang="vi-VN" sz="2800" dirty="0">
                        <a:effectLst/>
                      </a:endParaRP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2800" dirty="0">
                          <a:effectLst/>
                        </a:rPr>
                        <a:t>Trước 12h hàng ngày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dirty="0">
                          <a:effectLst/>
                        </a:rPr>
                        <a:t>CE </a:t>
                      </a:r>
                      <a:r>
                        <a:rPr lang="en-US" sz="2800" dirty="0" err="1">
                          <a:effectLst/>
                        </a:rPr>
                        <a:t>của</a:t>
                      </a:r>
                      <a:r>
                        <a:rPr lang="en-US" sz="2800" dirty="0">
                          <a:effectLst/>
                        </a:rPr>
                        <a:t> YD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2800" dirty="0">
                        <a:effectLst/>
                      </a:endParaRP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effectLst/>
                        </a:rPr>
                        <a:t>2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 sz="2800" dirty="0">
                          <a:effectLst/>
                        </a:rPr>
                        <a:t>Team seeding cần xem xét phản hồi từ CE --&gt; seeding bổ sung hoặc giảm bớt số lượng của ngày hiện tại 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dirty="0">
                          <a:effectLst/>
                        </a:rPr>
                        <a:t>-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dirty="0">
                          <a:effectLst/>
                        </a:rPr>
                        <a:t>Team seeding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2800">
                        <a:effectLst/>
                      </a:endParaRP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effectLst/>
                        </a:rPr>
                        <a:t>3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dirty="0" err="1">
                          <a:effectLst/>
                        </a:rPr>
                        <a:t>Socialyze</a:t>
                      </a:r>
                      <a:r>
                        <a:rPr lang="en-US" sz="2800" dirty="0">
                          <a:effectLst/>
                        </a:rPr>
                        <a:t> Team (ST) </a:t>
                      </a:r>
                      <a:r>
                        <a:rPr lang="en-US" sz="2800" dirty="0" err="1">
                          <a:effectLst/>
                        </a:rPr>
                        <a:t>cập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nhật</a:t>
                      </a:r>
                      <a:r>
                        <a:rPr lang="en-US" sz="2800" dirty="0">
                          <a:effectLst/>
                        </a:rPr>
                        <a:t> link </a:t>
                      </a:r>
                      <a:r>
                        <a:rPr lang="en-US" sz="2800" dirty="0" err="1">
                          <a:effectLst/>
                        </a:rPr>
                        <a:t>tích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cực</a:t>
                      </a:r>
                      <a:r>
                        <a:rPr lang="en-US" sz="2800" dirty="0">
                          <a:effectLst/>
                        </a:rPr>
                        <a:t>, link </a:t>
                      </a:r>
                      <a:r>
                        <a:rPr lang="en-US" sz="2800" dirty="0" err="1">
                          <a:effectLst/>
                        </a:rPr>
                        <a:t>tiêu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cực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để</a:t>
                      </a:r>
                      <a:r>
                        <a:rPr lang="en-US" sz="2800" dirty="0">
                          <a:effectLst/>
                        </a:rPr>
                        <a:t> team seeding </a:t>
                      </a:r>
                      <a:r>
                        <a:rPr lang="en-US" sz="2800" dirty="0" err="1">
                          <a:effectLst/>
                        </a:rPr>
                        <a:t>thực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hiện</a:t>
                      </a:r>
                      <a:endParaRPr lang="en-US" sz="2800" dirty="0">
                        <a:effectLst/>
                      </a:endParaRP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800">
                          <a:effectLst/>
                        </a:rPr>
                        <a:t>Lần 1: 10h</a:t>
                      </a:r>
                      <a:br>
                        <a:rPr lang="pt-BR" sz="2800">
                          <a:effectLst/>
                        </a:rPr>
                      </a:br>
                      <a:r>
                        <a:rPr lang="pt-BR" sz="2800">
                          <a:effectLst/>
                        </a:rPr>
                        <a:t>Lần 2: 15h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dirty="0" err="1">
                          <a:effectLst/>
                        </a:rPr>
                        <a:t>Socialyze</a:t>
                      </a:r>
                      <a:endParaRPr lang="en-US" sz="2800" dirty="0">
                        <a:effectLst/>
                      </a:endParaRP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2800" dirty="0">
                          <a:effectLst/>
                        </a:rPr>
                        <a:t>Team chỉ cập nhật những ngày trong tuần (Thứ 2 - Thứ 6). Các link phát sinh vào ngày thứ 7, chủ nhật sẽ được cập nhật vào ngày thứ 2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effectLst/>
                        </a:rPr>
                        <a:t>4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dirty="0">
                          <a:effectLst/>
                        </a:rPr>
                        <a:t>CE </a:t>
                      </a:r>
                      <a:r>
                        <a:rPr lang="en-US" sz="2800" dirty="0" err="1">
                          <a:effectLst/>
                        </a:rPr>
                        <a:t>sẽ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quyết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định</a:t>
                      </a:r>
                      <a:r>
                        <a:rPr lang="en-US" sz="2800" dirty="0">
                          <a:effectLst/>
                        </a:rPr>
                        <a:t> link </a:t>
                      </a:r>
                      <a:r>
                        <a:rPr lang="en-US" sz="2800" dirty="0" err="1">
                          <a:effectLst/>
                        </a:rPr>
                        <a:t>nào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nên</a:t>
                      </a:r>
                      <a:r>
                        <a:rPr lang="en-US" sz="2800" dirty="0">
                          <a:effectLst/>
                        </a:rPr>
                        <a:t> seed, </a:t>
                      </a:r>
                      <a:r>
                        <a:rPr lang="en-US" sz="2800" dirty="0" err="1">
                          <a:effectLst/>
                        </a:rPr>
                        <a:t>số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lượng</a:t>
                      </a:r>
                      <a:r>
                        <a:rPr lang="en-US" sz="2800" dirty="0">
                          <a:effectLst/>
                        </a:rPr>
                        <a:t> seed – </a:t>
                      </a:r>
                      <a:r>
                        <a:rPr lang="en-US" sz="2800" dirty="0" err="1">
                          <a:effectLst/>
                        </a:rPr>
                        <a:t>tối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đa</a:t>
                      </a:r>
                      <a:r>
                        <a:rPr lang="en-US" sz="2800" dirty="0">
                          <a:effectLst/>
                        </a:rPr>
                        <a:t> 10 comment/ link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dirty="0" err="1">
                          <a:effectLst/>
                        </a:rPr>
                        <a:t>Lần</a:t>
                      </a:r>
                      <a:r>
                        <a:rPr lang="en-US" sz="2800" dirty="0">
                          <a:effectLst/>
                        </a:rPr>
                        <a:t> 1: 10h30 </a:t>
                      </a:r>
                    </a:p>
                    <a:p>
                      <a:pPr algn="ctr" rtl="0" fontAlgn="ctr"/>
                      <a:r>
                        <a:rPr lang="en-US" sz="2800" dirty="0" err="1">
                          <a:effectLst/>
                        </a:rPr>
                        <a:t>Lần</a:t>
                      </a:r>
                      <a:r>
                        <a:rPr lang="en-US" sz="2800" dirty="0">
                          <a:effectLst/>
                        </a:rPr>
                        <a:t> 2: 15h30 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dirty="0">
                          <a:effectLst/>
                        </a:rPr>
                        <a:t>CE </a:t>
                      </a:r>
                      <a:r>
                        <a:rPr lang="en-US" sz="2800" dirty="0" err="1">
                          <a:effectLst/>
                        </a:rPr>
                        <a:t>của</a:t>
                      </a:r>
                      <a:r>
                        <a:rPr lang="en-US" sz="2800" dirty="0">
                          <a:effectLst/>
                        </a:rPr>
                        <a:t> YD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2800" dirty="0">
                        <a:effectLst/>
                      </a:endParaRP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471073"/>
                  </a:ext>
                </a:extLst>
              </a:tr>
              <a:tr h="1057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effectLst/>
                        </a:rPr>
                        <a:t>5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dirty="0">
                          <a:effectLst/>
                        </a:rPr>
                        <a:t>Team seeding </a:t>
                      </a:r>
                      <a:r>
                        <a:rPr lang="en-US" sz="2800" dirty="0" err="1">
                          <a:effectLst/>
                        </a:rPr>
                        <a:t>thực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hiện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phần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việc</a:t>
                      </a:r>
                      <a:r>
                        <a:rPr lang="en-US" sz="2800" dirty="0">
                          <a:effectLst/>
                        </a:rPr>
                        <a:t> hàng </a:t>
                      </a:r>
                      <a:r>
                        <a:rPr lang="en-US" sz="2800" dirty="0" err="1">
                          <a:effectLst/>
                        </a:rPr>
                        <a:t>ngày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của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mình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>
                          <a:effectLst/>
                        </a:rPr>
                        <a:t>-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>
                          <a:effectLst/>
                        </a:rPr>
                        <a:t>Team seeding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2800" dirty="0">
                        <a:effectLst/>
                      </a:endParaRP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effectLst/>
                        </a:rPr>
                        <a:t>6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 sz="2800" dirty="0">
                          <a:effectLst/>
                        </a:rPr>
                        <a:t>Team seeding cần ĐÁNH DẤU ĐÚNG MÀU và CẬP NHẬT ĐÚNG SỐ theo link/ theo ngày của ngày trước đó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2800">
                          <a:effectLst/>
                        </a:rPr>
                        <a:t>Trước 9h hàng ngày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>
                          <a:effectLst/>
                        </a:rPr>
                        <a:t>Team seeding</a:t>
                      </a: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2800" dirty="0">
                        <a:effectLst/>
                      </a:endParaRPr>
                    </a:p>
                  </a:txBody>
                  <a:tcPr marL="8544" marR="8544" marT="5696" marB="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706C6DC-B444-9940-B9BA-D422681CCC3B}"/>
              </a:ext>
            </a:extLst>
          </p:cNvPr>
          <p:cNvSpPr txBox="1">
            <a:spLocks/>
          </p:cNvSpPr>
          <p:nvPr/>
        </p:nvSpPr>
        <p:spPr>
          <a:xfrm>
            <a:off x="4778382" y="819637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6600" b="1" dirty="0" err="1">
                <a:solidFill>
                  <a:srgbClr val="C00000"/>
                </a:solidFill>
              </a:rPr>
              <a:t>Lưu</a:t>
            </a:r>
            <a:r>
              <a:rPr lang="en-US" sz="6600" b="1" dirty="0">
                <a:solidFill>
                  <a:srgbClr val="C00000"/>
                </a:solidFill>
              </a:rPr>
              <a:t> </a:t>
            </a:r>
            <a:r>
              <a:rPr lang="en-US" sz="6600" b="1" dirty="0" err="1">
                <a:solidFill>
                  <a:srgbClr val="C00000"/>
                </a:solidFill>
              </a:rPr>
              <a:t>Ý</a:t>
            </a:r>
            <a:r>
              <a:rPr lang="en-US" sz="6600" b="1" dirty="0">
                <a:solidFill>
                  <a:srgbClr val="C00000"/>
                </a:solidFill>
              </a:rPr>
              <a:t> </a:t>
            </a:r>
            <a:r>
              <a:rPr lang="en-US" sz="6600" b="1" dirty="0" err="1">
                <a:solidFill>
                  <a:srgbClr val="C00000"/>
                </a:solidFill>
              </a:rPr>
              <a:t>Khi</a:t>
            </a:r>
            <a:r>
              <a:rPr lang="en-US" sz="6600" b="1" dirty="0">
                <a:solidFill>
                  <a:srgbClr val="C00000"/>
                </a:solidFill>
              </a:rPr>
              <a:t> </a:t>
            </a:r>
            <a:r>
              <a:rPr lang="en-US" sz="6600" b="1" dirty="0" err="1">
                <a:solidFill>
                  <a:srgbClr val="C00000"/>
                </a:solidFill>
              </a:rPr>
              <a:t>Làm</a:t>
            </a:r>
            <a:r>
              <a:rPr lang="en-US" sz="6600" b="1" dirty="0">
                <a:solidFill>
                  <a:srgbClr val="C00000"/>
                </a:solidFill>
              </a:rPr>
              <a:t> </a:t>
            </a:r>
            <a:r>
              <a:rPr lang="en-US" sz="6600" b="1" dirty="0" err="1">
                <a:solidFill>
                  <a:srgbClr val="C00000"/>
                </a:solidFill>
              </a:rPr>
              <a:t>Việc</a:t>
            </a:r>
            <a:r>
              <a:rPr lang="en-US" sz="6600" b="1" dirty="0">
                <a:solidFill>
                  <a:srgbClr val="C00000"/>
                </a:solidFill>
              </a:rPr>
              <a:t> </a:t>
            </a:r>
            <a:r>
              <a:rPr lang="en-US" sz="6600" b="1" dirty="0" err="1">
                <a:solidFill>
                  <a:srgbClr val="C00000"/>
                </a:solidFill>
              </a:rPr>
              <a:t>Hàng</a:t>
            </a:r>
            <a:r>
              <a:rPr lang="en-US" sz="6600" b="1" dirty="0">
                <a:solidFill>
                  <a:srgbClr val="C00000"/>
                </a:solidFill>
              </a:rPr>
              <a:t> </a:t>
            </a:r>
            <a:r>
              <a:rPr lang="en-US" sz="6600" b="1" dirty="0" err="1">
                <a:solidFill>
                  <a:srgbClr val="C00000"/>
                </a:solidFill>
              </a:rPr>
              <a:t>Ngày</a:t>
            </a:r>
            <a:endParaRPr lang="en-US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382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89409"/>
              </p:ext>
            </p:extLst>
          </p:nvPr>
        </p:nvGraphicFramePr>
        <p:xfrm>
          <a:off x="1465618" y="2740395"/>
          <a:ext cx="22064869" cy="8176250"/>
        </p:xfrm>
        <a:graphic>
          <a:graphicData uri="http://schemas.openxmlformats.org/drawingml/2006/table">
            <a:tbl>
              <a:tblPr/>
              <a:tblGrid>
                <a:gridCol w="1088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1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60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0" b="1" dirty="0">
                          <a:solidFill>
                            <a:srgbClr val="FFFFFF"/>
                          </a:solidFill>
                          <a:effectLst/>
                        </a:rPr>
                        <a:t>STT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0" b="1" dirty="0">
                          <a:solidFill>
                            <a:srgbClr val="FFFFFF"/>
                          </a:solidFill>
                          <a:effectLst/>
                        </a:rPr>
                        <a:t>TASK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0" b="1" dirty="0">
                          <a:solidFill>
                            <a:srgbClr val="FFFFFF"/>
                          </a:solidFill>
                          <a:effectLst/>
                        </a:rPr>
                        <a:t>THỜI GIAN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0" b="1" dirty="0">
                          <a:solidFill>
                            <a:srgbClr val="FFFFFF"/>
                          </a:solidFill>
                          <a:effectLst/>
                        </a:rPr>
                        <a:t>PIC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4000" b="1" dirty="0">
                          <a:solidFill>
                            <a:srgbClr val="FFFFFF"/>
                          </a:solidFill>
                          <a:effectLst/>
                        </a:rPr>
                        <a:t>GHI CHÚ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4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dirty="0">
                          <a:effectLst/>
                        </a:rPr>
                        <a:t>1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0" dirty="0">
                          <a:effectLst/>
                        </a:rPr>
                        <a:t>Team seeding </a:t>
                      </a:r>
                      <a:r>
                        <a:rPr lang="en-US" sz="4000" dirty="0" err="1">
                          <a:effectLst/>
                        </a:rPr>
                        <a:t>gửi</a:t>
                      </a:r>
                      <a:r>
                        <a:rPr lang="en-US" sz="4000" dirty="0">
                          <a:effectLst/>
                        </a:rPr>
                        <a:t> report </a:t>
                      </a:r>
                      <a:r>
                        <a:rPr lang="en-US" sz="4000" dirty="0" err="1">
                          <a:effectLst/>
                        </a:rPr>
                        <a:t>tuần</a:t>
                      </a:r>
                      <a:r>
                        <a:rPr lang="en-US" sz="4000" dirty="0">
                          <a:effectLst/>
                        </a:rPr>
                        <a:t> (report </a:t>
                      </a:r>
                      <a:r>
                        <a:rPr lang="en-US" sz="4000" dirty="0" err="1">
                          <a:effectLst/>
                        </a:rPr>
                        <a:t>tuần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cần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đúng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theo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yêu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cầu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và</a:t>
                      </a:r>
                      <a:r>
                        <a:rPr lang="en-US" sz="4000" dirty="0">
                          <a:effectLst/>
                        </a:rPr>
                        <a:t> format </a:t>
                      </a:r>
                      <a:r>
                        <a:rPr lang="en-US" sz="4000" dirty="0" err="1">
                          <a:effectLst/>
                        </a:rPr>
                        <a:t>dự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án</a:t>
                      </a:r>
                      <a:r>
                        <a:rPr lang="en-US" sz="4000" dirty="0">
                          <a:effectLst/>
                        </a:rPr>
                        <a:t>) 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0" dirty="0" err="1">
                          <a:effectLst/>
                        </a:rPr>
                        <a:t>Thứ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ba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hàng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tuần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dirty="0">
                          <a:effectLst/>
                        </a:rPr>
                        <a:t>Team seeding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4000" dirty="0">
                        <a:effectLst/>
                      </a:endParaRP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dirty="0">
                          <a:effectLst/>
                        </a:rPr>
                        <a:t>2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0" dirty="0">
                          <a:effectLst/>
                        </a:rPr>
                        <a:t>CE, AE review report </a:t>
                      </a:r>
                      <a:r>
                        <a:rPr lang="en-US" sz="4000" dirty="0" err="1">
                          <a:effectLst/>
                        </a:rPr>
                        <a:t>từ</a:t>
                      </a:r>
                      <a:r>
                        <a:rPr lang="en-US" sz="4000" dirty="0">
                          <a:effectLst/>
                        </a:rPr>
                        <a:t> team seeding </a:t>
                      </a:r>
                      <a:r>
                        <a:rPr lang="en-US" sz="4000" dirty="0" err="1">
                          <a:effectLst/>
                        </a:rPr>
                        <a:t>lần</a:t>
                      </a:r>
                      <a:r>
                        <a:rPr lang="en-US" sz="4000" dirty="0">
                          <a:effectLst/>
                        </a:rPr>
                        <a:t> 1 </a:t>
                      </a:r>
                      <a:r>
                        <a:rPr lang="en-US" sz="4000" dirty="0" err="1">
                          <a:effectLst/>
                        </a:rPr>
                        <a:t>và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phản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hồi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để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sửa</a:t>
                      </a:r>
                      <a:r>
                        <a:rPr lang="en-US" sz="4000" dirty="0">
                          <a:effectLst/>
                        </a:rPr>
                        <a:t> (</a:t>
                      </a:r>
                      <a:r>
                        <a:rPr lang="en-US" sz="4000" dirty="0" err="1">
                          <a:effectLst/>
                        </a:rPr>
                        <a:t>nếu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cần</a:t>
                      </a:r>
                      <a:r>
                        <a:rPr lang="en-US" sz="4000" dirty="0">
                          <a:effectLst/>
                        </a:rPr>
                        <a:t>)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4000">
                        <a:effectLst/>
                      </a:endParaRP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dirty="0">
                          <a:effectLst/>
                        </a:rPr>
                        <a:t>YD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4000">
                        <a:effectLst/>
                      </a:endParaRP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1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dirty="0">
                          <a:effectLst/>
                        </a:rPr>
                        <a:t>3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0">
                          <a:effectLst/>
                        </a:rPr>
                        <a:t>Account Managent (AM) và Commuinity Manager (CM) từ YD sẽ review lần 2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4000">
                        <a:effectLst/>
                      </a:endParaRP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dirty="0">
                          <a:effectLst/>
                        </a:rPr>
                        <a:t>YD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4000">
                        <a:effectLst/>
                      </a:endParaRP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2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dirty="0">
                          <a:effectLst/>
                        </a:rPr>
                        <a:t>4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0" dirty="0">
                          <a:effectLst/>
                        </a:rPr>
                        <a:t>AM </a:t>
                      </a:r>
                      <a:r>
                        <a:rPr lang="en-US" sz="4000" dirty="0" err="1">
                          <a:effectLst/>
                        </a:rPr>
                        <a:t>gửi</a:t>
                      </a:r>
                      <a:r>
                        <a:rPr lang="en-US" sz="4000" dirty="0">
                          <a:effectLst/>
                        </a:rPr>
                        <a:t> report </a:t>
                      </a:r>
                      <a:r>
                        <a:rPr lang="en-US" sz="4000" dirty="0" err="1">
                          <a:effectLst/>
                        </a:rPr>
                        <a:t>tuần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cho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khách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hàng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đúng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thời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gian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quy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định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và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nhận</a:t>
                      </a:r>
                      <a:r>
                        <a:rPr lang="en-US" sz="4000" dirty="0">
                          <a:effectLst/>
                        </a:rPr>
                        <a:t> challenge </a:t>
                      </a:r>
                      <a:r>
                        <a:rPr lang="en-US" sz="4000" dirty="0" err="1">
                          <a:effectLst/>
                        </a:rPr>
                        <a:t>từ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khách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hàng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trên</a:t>
                      </a:r>
                      <a:r>
                        <a:rPr lang="en-US" sz="4000" dirty="0">
                          <a:effectLst/>
                        </a:rPr>
                        <a:t> report (</a:t>
                      </a:r>
                      <a:r>
                        <a:rPr lang="en-US" sz="4000" dirty="0" err="1">
                          <a:effectLst/>
                        </a:rPr>
                        <a:t>nếu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có</a:t>
                      </a:r>
                      <a:r>
                        <a:rPr lang="en-US" sz="4000" dirty="0">
                          <a:effectLst/>
                        </a:rPr>
                        <a:t>) 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0" dirty="0" err="1">
                          <a:effectLst/>
                        </a:rPr>
                        <a:t>Thứ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tư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hàng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  <a:r>
                        <a:rPr lang="en-US" sz="4000" dirty="0" err="1">
                          <a:effectLst/>
                        </a:rPr>
                        <a:t>tuần</a:t>
                      </a:r>
                      <a:endParaRPr lang="en-US" sz="4000" dirty="0">
                        <a:effectLst/>
                      </a:endParaRP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dirty="0">
                          <a:effectLst/>
                        </a:rPr>
                        <a:t>YD</a:t>
                      </a: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4000" dirty="0">
                        <a:effectLst/>
                      </a:endParaRPr>
                    </a:p>
                  </a:txBody>
                  <a:tcPr marL="10316" marR="10316" marT="6877" marB="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DD9B0F7-A34E-9441-AF0D-2D10B000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2" y="819637"/>
            <a:ext cx="18403954" cy="1131656"/>
          </a:xfrm>
        </p:spPr>
        <p:txBody>
          <a:bodyPr>
            <a:normAutofit/>
          </a:bodyPr>
          <a:lstStyle/>
          <a:p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Ý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Gửi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Báo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Cáo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Tuần</a:t>
            </a:r>
            <a:endParaRPr lang="en-US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617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06462"/>
              </p:ext>
            </p:extLst>
          </p:nvPr>
        </p:nvGraphicFramePr>
        <p:xfrm>
          <a:off x="1431236" y="2007705"/>
          <a:ext cx="21365846" cy="8431358"/>
        </p:xfrm>
        <a:graphic>
          <a:graphicData uri="http://schemas.openxmlformats.org/drawingml/2006/table">
            <a:tbl>
              <a:tblPr/>
              <a:tblGrid>
                <a:gridCol w="105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0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2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01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200" b="1">
                          <a:solidFill>
                            <a:srgbClr val="FFFFFF"/>
                          </a:solidFill>
                          <a:effectLst/>
                        </a:rPr>
                        <a:t>STT</a:t>
                      </a: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200" b="1" dirty="0">
                          <a:solidFill>
                            <a:srgbClr val="FFFFFF"/>
                          </a:solidFill>
                          <a:effectLst/>
                        </a:rPr>
                        <a:t>TASK</a:t>
                      </a: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200" b="1" dirty="0">
                          <a:solidFill>
                            <a:srgbClr val="FFFFFF"/>
                          </a:solidFill>
                          <a:effectLst/>
                        </a:rPr>
                        <a:t>THỜI GIAN</a:t>
                      </a: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200" b="1" dirty="0">
                          <a:solidFill>
                            <a:srgbClr val="FFFFFF"/>
                          </a:solidFill>
                          <a:effectLst/>
                        </a:rPr>
                        <a:t>PIC</a:t>
                      </a: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dirty="0">
                          <a:solidFill>
                            <a:srgbClr val="FFFFFF"/>
                          </a:solidFill>
                          <a:effectLst/>
                        </a:rPr>
                        <a:t>GHI CHÚ</a:t>
                      </a: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effectLst/>
                        </a:rPr>
                        <a:t>1</a:t>
                      </a:r>
                    </a:p>
                  </a:txBody>
                  <a:tcPr marL="8479" marR="8479" marT="5653" marB="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dirty="0">
                          <a:effectLst/>
                        </a:rPr>
                        <a:t>Team seeding </a:t>
                      </a:r>
                      <a:r>
                        <a:rPr lang="en-US" sz="3200" dirty="0" err="1">
                          <a:effectLst/>
                        </a:rPr>
                        <a:t>gửi</a:t>
                      </a:r>
                      <a:r>
                        <a:rPr lang="en-US" sz="3200" dirty="0">
                          <a:effectLst/>
                        </a:rPr>
                        <a:t> report </a:t>
                      </a:r>
                      <a:r>
                        <a:rPr lang="en-US" sz="3200" dirty="0" err="1">
                          <a:effectLst/>
                        </a:rPr>
                        <a:t>tháng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theo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đúng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yêu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cầu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và</a:t>
                      </a:r>
                      <a:r>
                        <a:rPr lang="en-US" sz="3200" dirty="0">
                          <a:effectLst/>
                        </a:rPr>
                        <a:t> format</a:t>
                      </a:r>
                    </a:p>
                  </a:txBody>
                  <a:tcPr marL="8479" marR="8479" marT="5653" marB="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ba</a:t>
                      </a:r>
                      <a:r>
                        <a:rPr lang="en-US" sz="3200" dirty="0">
                          <a:effectLst/>
                        </a:rPr>
                        <a:t> – </a:t>
                      </a:r>
                      <a:r>
                        <a:rPr lang="en-US" sz="3200" dirty="0" err="1">
                          <a:effectLst/>
                        </a:rPr>
                        <a:t>Tuần</a:t>
                      </a:r>
                      <a:r>
                        <a:rPr lang="en-US" sz="3200" dirty="0">
                          <a:effectLst/>
                        </a:rPr>
                        <a:t> 1/ </a:t>
                      </a:r>
                      <a:r>
                        <a:rPr lang="en-US" sz="3200" dirty="0" err="1">
                          <a:effectLst/>
                        </a:rPr>
                        <a:t>tháng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kế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tiếp</a:t>
                      </a:r>
                      <a:endParaRPr lang="en-US" sz="3200" dirty="0">
                        <a:effectLst/>
                      </a:endParaRP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dirty="0">
                          <a:effectLst/>
                        </a:rPr>
                        <a:t>Team seeding</a:t>
                      </a: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3200" dirty="0">
                        <a:effectLst/>
                      </a:endParaRP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0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effectLst/>
                        </a:rPr>
                        <a:t>2</a:t>
                      </a:r>
                    </a:p>
                  </a:txBody>
                  <a:tcPr marL="8479" marR="8479" marT="5653" marB="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dirty="0">
                          <a:effectLst/>
                        </a:rPr>
                        <a:t>CE, AE review report </a:t>
                      </a:r>
                      <a:r>
                        <a:rPr lang="en-US" sz="3200" dirty="0" err="1">
                          <a:effectLst/>
                        </a:rPr>
                        <a:t>từ</a:t>
                      </a:r>
                      <a:r>
                        <a:rPr lang="en-US" sz="3200" dirty="0">
                          <a:effectLst/>
                        </a:rPr>
                        <a:t> team seeding </a:t>
                      </a:r>
                      <a:r>
                        <a:rPr lang="en-US" sz="3200" dirty="0" err="1">
                          <a:effectLst/>
                        </a:rPr>
                        <a:t>lần</a:t>
                      </a:r>
                      <a:r>
                        <a:rPr lang="en-US" sz="3200" dirty="0">
                          <a:effectLst/>
                        </a:rPr>
                        <a:t> 1 </a:t>
                      </a:r>
                      <a:r>
                        <a:rPr lang="en-US" sz="3200" dirty="0" err="1">
                          <a:effectLst/>
                        </a:rPr>
                        <a:t>và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phản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hồi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để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sửa</a:t>
                      </a:r>
                      <a:r>
                        <a:rPr lang="en-US" sz="3200" dirty="0">
                          <a:effectLst/>
                        </a:rPr>
                        <a:t> (</a:t>
                      </a:r>
                      <a:r>
                        <a:rPr lang="en-US" sz="3200" dirty="0" err="1">
                          <a:effectLst/>
                        </a:rPr>
                        <a:t>nếu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cần</a:t>
                      </a:r>
                      <a:r>
                        <a:rPr lang="en-US" sz="3200" dirty="0">
                          <a:effectLst/>
                        </a:rPr>
                        <a:t>)</a:t>
                      </a:r>
                    </a:p>
                  </a:txBody>
                  <a:tcPr marL="8479" marR="8479" marT="5653" marB="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3200">
                        <a:effectLst/>
                      </a:endParaRP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>
                          <a:effectLst/>
                        </a:rPr>
                        <a:t>YD</a:t>
                      </a: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3200">
                        <a:effectLst/>
                      </a:endParaRP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8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effectLst/>
                        </a:rPr>
                        <a:t>3</a:t>
                      </a:r>
                    </a:p>
                  </a:txBody>
                  <a:tcPr marL="8479" marR="8479" marT="5653" marB="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>
                          <a:effectLst/>
                        </a:rPr>
                        <a:t>Account Managent (AM) và Commuinity Manager (CM) từ YD sẽ review lần 2</a:t>
                      </a:r>
                    </a:p>
                  </a:txBody>
                  <a:tcPr marL="8479" marR="8479" marT="5653" marB="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3200">
                        <a:effectLst/>
                      </a:endParaRP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>
                          <a:effectLst/>
                        </a:rPr>
                        <a:t>YD</a:t>
                      </a: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3200">
                        <a:effectLst/>
                      </a:endParaRP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5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effectLst/>
                        </a:rPr>
                        <a:t>4</a:t>
                      </a:r>
                    </a:p>
                  </a:txBody>
                  <a:tcPr marL="8479" marR="8479" marT="5653" marB="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>
                          <a:effectLst/>
                        </a:rPr>
                        <a:t>AM gửi report tháng cho khách hàng đúng thời gian quy định và nhận challenge từ khách hàng trên report (nếu có) </a:t>
                      </a:r>
                    </a:p>
                  </a:txBody>
                  <a:tcPr marL="8479" marR="8479" marT="5653" marB="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tư</a:t>
                      </a:r>
                      <a:r>
                        <a:rPr lang="en-US" sz="3200" dirty="0">
                          <a:effectLst/>
                        </a:rPr>
                        <a:t> – </a:t>
                      </a:r>
                      <a:r>
                        <a:rPr lang="en-US" sz="3200" dirty="0" err="1">
                          <a:effectLst/>
                        </a:rPr>
                        <a:t>Tuần</a:t>
                      </a:r>
                      <a:r>
                        <a:rPr lang="en-US" sz="3200" dirty="0">
                          <a:effectLst/>
                        </a:rPr>
                        <a:t> 1/ </a:t>
                      </a:r>
                      <a:r>
                        <a:rPr lang="en-US" sz="3200" dirty="0" err="1">
                          <a:effectLst/>
                        </a:rPr>
                        <a:t>tháng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kế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tiếp</a:t>
                      </a:r>
                      <a:endParaRPr lang="en-US" sz="3200" dirty="0">
                        <a:effectLst/>
                      </a:endParaRP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>
                          <a:effectLst/>
                        </a:rPr>
                        <a:t>YD</a:t>
                      </a: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3200">
                        <a:effectLst/>
                      </a:endParaRP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effectLst/>
                        </a:rPr>
                        <a:t>5</a:t>
                      </a:r>
                    </a:p>
                  </a:txBody>
                  <a:tcPr marL="8479" marR="8479" marT="5653" marB="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 sz="3200">
                          <a:effectLst/>
                        </a:rPr>
                        <a:t>Sau khi các concern của khách hàng được giải quyết --&gt; set up meeting với khách hàng để trình bày định kì hàng tháng</a:t>
                      </a:r>
                    </a:p>
                  </a:txBody>
                  <a:tcPr marL="8479" marR="8479" marT="5653" marB="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3200" dirty="0">
                        <a:effectLst/>
                      </a:endParaRP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>
                          <a:effectLst/>
                        </a:rPr>
                        <a:t>YD</a:t>
                      </a: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3200" dirty="0">
                        <a:effectLst/>
                      </a:endParaRPr>
                    </a:p>
                  </a:txBody>
                  <a:tcPr marL="8479" marR="8479" marT="5653" marB="565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870AC63-493B-2C4A-8F18-ECD19F9546A0}"/>
              </a:ext>
            </a:extLst>
          </p:cNvPr>
          <p:cNvSpPr txBox="1">
            <a:spLocks/>
          </p:cNvSpPr>
          <p:nvPr/>
        </p:nvSpPr>
        <p:spPr>
          <a:xfrm>
            <a:off x="4778382" y="819637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Ý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Gửi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Báo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Cáo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Tháng</a:t>
            </a:r>
            <a:endParaRPr lang="en-US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102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Shape 3347"/>
          <p:cNvSpPr/>
          <p:nvPr/>
        </p:nvSpPr>
        <p:spPr>
          <a:xfrm>
            <a:off x="51694" y="11141"/>
            <a:ext cx="24433016" cy="13704859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698DA"/>
              </a:gs>
            </a:gsLst>
            <a:lin ang="2400000" scaled="0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3349" name="Shape 3349"/>
          <p:cNvSpPr/>
          <p:nvPr/>
        </p:nvSpPr>
        <p:spPr>
          <a:xfrm>
            <a:off x="5225848" y="6328405"/>
            <a:ext cx="11285110" cy="2010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9" tIns="50799" rIns="50799" bIns="50799">
            <a:spAutoFit/>
          </a:bodyPr>
          <a:lstStyle>
            <a:lvl1pPr>
              <a:lnSpc>
                <a:spcPct val="140000"/>
              </a:lnSpc>
              <a:defRPr sz="10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b="1" dirty="0">
                <a:solidFill>
                  <a:srgbClr val="CA3427"/>
                </a:solidFill>
                <a:latin typeface="Lato Black"/>
                <a:ea typeface="Lato Black"/>
                <a:cs typeface="Lato Black"/>
              </a:rPr>
              <a:t>Thank</a:t>
            </a:r>
          </a:p>
        </p:txBody>
      </p:sp>
      <p:sp>
        <p:nvSpPr>
          <p:cNvPr id="3350" name="Shape 3350"/>
          <p:cNvSpPr/>
          <p:nvPr/>
        </p:nvSpPr>
        <p:spPr>
          <a:xfrm>
            <a:off x="5302049" y="8301599"/>
            <a:ext cx="13932304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For Your </a:t>
            </a:r>
            <a:r>
              <a:rPr lang="vi-VN" sz="32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Interest</a:t>
            </a:r>
            <a:endParaRPr sz="32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220071" y="4437004"/>
            <a:ext cx="2096261" cy="2096261"/>
            <a:chOff x="10921042" y="4656868"/>
            <a:chExt cx="2096261" cy="2096261"/>
          </a:xfrm>
        </p:grpSpPr>
        <p:sp>
          <p:nvSpPr>
            <p:cNvPr id="3348" name="Shape 3348"/>
            <p:cNvSpPr/>
            <p:nvPr/>
          </p:nvSpPr>
          <p:spPr>
            <a:xfrm>
              <a:off x="10921042" y="4656868"/>
              <a:ext cx="2096261" cy="209626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799" tIns="50799" rIns="50799" bIns="50799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11288709" y="5059211"/>
              <a:ext cx="1313537" cy="119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60" extrusionOk="0">
                  <a:moveTo>
                    <a:pt x="16074" y="20158"/>
                  </a:moveTo>
                  <a:lnTo>
                    <a:pt x="15243" y="18985"/>
                  </a:lnTo>
                  <a:lnTo>
                    <a:pt x="15520" y="18953"/>
                  </a:lnTo>
                  <a:cubicBezTo>
                    <a:pt x="15778" y="18924"/>
                    <a:pt x="16021" y="18835"/>
                    <a:pt x="16236" y="18692"/>
                  </a:cubicBezTo>
                  <a:cubicBezTo>
                    <a:pt x="16803" y="18479"/>
                    <a:pt x="17333" y="18169"/>
                    <a:pt x="17812" y="17767"/>
                  </a:cubicBezTo>
                  <a:cubicBezTo>
                    <a:pt x="18617" y="17091"/>
                    <a:pt x="19225" y="16199"/>
                    <a:pt x="19585" y="15193"/>
                  </a:cubicBezTo>
                  <a:lnTo>
                    <a:pt x="20481" y="16457"/>
                  </a:lnTo>
                  <a:cubicBezTo>
                    <a:pt x="20481" y="16457"/>
                    <a:pt x="16074" y="20158"/>
                    <a:pt x="16074" y="20158"/>
                  </a:cubicBezTo>
                  <a:close/>
                  <a:moveTo>
                    <a:pt x="7669" y="18875"/>
                  </a:moveTo>
                  <a:cubicBezTo>
                    <a:pt x="7263" y="18898"/>
                    <a:pt x="6856" y="18864"/>
                    <a:pt x="6458" y="18773"/>
                  </a:cubicBezTo>
                  <a:cubicBezTo>
                    <a:pt x="6332" y="18744"/>
                    <a:pt x="6199" y="18778"/>
                    <a:pt x="6097" y="18866"/>
                  </a:cubicBezTo>
                  <a:lnTo>
                    <a:pt x="4534" y="20215"/>
                  </a:lnTo>
                  <a:lnTo>
                    <a:pt x="1051" y="15479"/>
                  </a:lnTo>
                  <a:lnTo>
                    <a:pt x="2610" y="14112"/>
                  </a:lnTo>
                  <a:cubicBezTo>
                    <a:pt x="2711" y="14024"/>
                    <a:pt x="2771" y="13890"/>
                    <a:pt x="2773" y="13748"/>
                  </a:cubicBezTo>
                  <a:cubicBezTo>
                    <a:pt x="2792" y="12372"/>
                    <a:pt x="3308" y="11093"/>
                    <a:pt x="4226" y="10148"/>
                  </a:cubicBezTo>
                  <a:lnTo>
                    <a:pt x="7141" y="7145"/>
                  </a:lnTo>
                  <a:cubicBezTo>
                    <a:pt x="7142" y="7144"/>
                    <a:pt x="7143" y="7142"/>
                    <a:pt x="7144" y="7142"/>
                  </a:cubicBezTo>
                  <a:lnTo>
                    <a:pt x="8456" y="5789"/>
                  </a:lnTo>
                  <a:cubicBezTo>
                    <a:pt x="8457" y="5789"/>
                    <a:pt x="8457" y="5788"/>
                    <a:pt x="8458" y="5787"/>
                  </a:cubicBezTo>
                  <a:lnTo>
                    <a:pt x="8992" y="5237"/>
                  </a:lnTo>
                  <a:cubicBezTo>
                    <a:pt x="8996" y="5233"/>
                    <a:pt x="8999" y="5230"/>
                    <a:pt x="9003" y="5226"/>
                  </a:cubicBezTo>
                  <a:lnTo>
                    <a:pt x="9629" y="4581"/>
                  </a:lnTo>
                  <a:cubicBezTo>
                    <a:pt x="9791" y="4414"/>
                    <a:pt x="10004" y="4327"/>
                    <a:pt x="10225" y="4333"/>
                  </a:cubicBezTo>
                  <a:cubicBezTo>
                    <a:pt x="10447" y="4340"/>
                    <a:pt x="10654" y="4441"/>
                    <a:pt x="10807" y="4617"/>
                  </a:cubicBezTo>
                  <a:cubicBezTo>
                    <a:pt x="10959" y="4793"/>
                    <a:pt x="11040" y="5023"/>
                    <a:pt x="11034" y="5265"/>
                  </a:cubicBezTo>
                  <a:cubicBezTo>
                    <a:pt x="11028" y="5507"/>
                    <a:pt x="10935" y="5732"/>
                    <a:pt x="10774" y="5899"/>
                  </a:cubicBezTo>
                  <a:lnTo>
                    <a:pt x="10774" y="5899"/>
                  </a:lnTo>
                  <a:lnTo>
                    <a:pt x="8003" y="8753"/>
                  </a:lnTo>
                  <a:cubicBezTo>
                    <a:pt x="7828" y="8934"/>
                    <a:pt x="7819" y="9236"/>
                    <a:pt x="7986" y="9427"/>
                  </a:cubicBezTo>
                  <a:cubicBezTo>
                    <a:pt x="8072" y="9527"/>
                    <a:pt x="8188" y="9576"/>
                    <a:pt x="8304" y="9576"/>
                  </a:cubicBezTo>
                  <a:cubicBezTo>
                    <a:pt x="8412" y="9576"/>
                    <a:pt x="8520" y="9533"/>
                    <a:pt x="8605" y="9447"/>
                  </a:cubicBezTo>
                  <a:lnTo>
                    <a:pt x="13223" y="4688"/>
                  </a:lnTo>
                  <a:cubicBezTo>
                    <a:pt x="13385" y="4522"/>
                    <a:pt x="13597" y="4434"/>
                    <a:pt x="13818" y="4440"/>
                  </a:cubicBezTo>
                  <a:cubicBezTo>
                    <a:pt x="14041" y="4447"/>
                    <a:pt x="14248" y="4548"/>
                    <a:pt x="14401" y="4724"/>
                  </a:cubicBezTo>
                  <a:cubicBezTo>
                    <a:pt x="14553" y="4900"/>
                    <a:pt x="14634" y="5130"/>
                    <a:pt x="14628" y="5372"/>
                  </a:cubicBezTo>
                  <a:cubicBezTo>
                    <a:pt x="14622" y="5615"/>
                    <a:pt x="14529" y="5840"/>
                    <a:pt x="14367" y="6006"/>
                  </a:cubicBezTo>
                  <a:lnTo>
                    <a:pt x="14367" y="6007"/>
                  </a:lnTo>
                  <a:lnTo>
                    <a:pt x="9750" y="10764"/>
                  </a:lnTo>
                  <a:cubicBezTo>
                    <a:pt x="9573" y="10945"/>
                    <a:pt x="9566" y="11247"/>
                    <a:pt x="9732" y="11438"/>
                  </a:cubicBezTo>
                  <a:cubicBezTo>
                    <a:pt x="9898" y="11629"/>
                    <a:pt x="10175" y="11638"/>
                    <a:pt x="10351" y="11457"/>
                  </a:cubicBezTo>
                  <a:lnTo>
                    <a:pt x="15753" y="5892"/>
                  </a:lnTo>
                  <a:cubicBezTo>
                    <a:pt x="16086" y="5548"/>
                    <a:pt x="16614" y="5565"/>
                    <a:pt x="16930" y="5927"/>
                  </a:cubicBezTo>
                  <a:cubicBezTo>
                    <a:pt x="17246" y="6291"/>
                    <a:pt x="17231" y="6866"/>
                    <a:pt x="16897" y="7210"/>
                  </a:cubicBezTo>
                  <a:lnTo>
                    <a:pt x="11495" y="12775"/>
                  </a:lnTo>
                  <a:cubicBezTo>
                    <a:pt x="11319" y="12957"/>
                    <a:pt x="11312" y="13258"/>
                    <a:pt x="11478" y="13449"/>
                  </a:cubicBezTo>
                  <a:cubicBezTo>
                    <a:pt x="11564" y="13549"/>
                    <a:pt x="11680" y="13599"/>
                    <a:pt x="11796" y="13599"/>
                  </a:cubicBezTo>
                  <a:cubicBezTo>
                    <a:pt x="11904" y="13599"/>
                    <a:pt x="12012" y="13555"/>
                    <a:pt x="12097" y="13468"/>
                  </a:cubicBezTo>
                  <a:lnTo>
                    <a:pt x="16715" y="8710"/>
                  </a:lnTo>
                  <a:cubicBezTo>
                    <a:pt x="17049" y="8366"/>
                    <a:pt x="17577" y="8383"/>
                    <a:pt x="17892" y="8746"/>
                  </a:cubicBezTo>
                  <a:cubicBezTo>
                    <a:pt x="18209" y="9109"/>
                    <a:pt x="18193" y="9684"/>
                    <a:pt x="17859" y="10028"/>
                  </a:cubicBezTo>
                  <a:lnTo>
                    <a:pt x="12390" y="15663"/>
                  </a:lnTo>
                  <a:cubicBezTo>
                    <a:pt x="12253" y="15804"/>
                    <a:pt x="12214" y="16023"/>
                    <a:pt x="12292" y="16209"/>
                  </a:cubicBezTo>
                  <a:cubicBezTo>
                    <a:pt x="12370" y="16394"/>
                    <a:pt x="12549" y="16505"/>
                    <a:pt x="12735" y="16484"/>
                  </a:cubicBezTo>
                  <a:lnTo>
                    <a:pt x="15263" y="16200"/>
                  </a:lnTo>
                  <a:cubicBezTo>
                    <a:pt x="15719" y="16149"/>
                    <a:pt x="16129" y="16513"/>
                    <a:pt x="16176" y="17010"/>
                  </a:cubicBezTo>
                  <a:cubicBezTo>
                    <a:pt x="16198" y="17251"/>
                    <a:pt x="16133" y="17487"/>
                    <a:pt x="15993" y="17675"/>
                  </a:cubicBezTo>
                  <a:cubicBezTo>
                    <a:pt x="15853" y="17863"/>
                    <a:pt x="15653" y="17980"/>
                    <a:pt x="15432" y="18005"/>
                  </a:cubicBezTo>
                  <a:cubicBezTo>
                    <a:pt x="15432" y="18005"/>
                    <a:pt x="7669" y="18875"/>
                    <a:pt x="7669" y="18875"/>
                  </a:cubicBezTo>
                  <a:close/>
                  <a:moveTo>
                    <a:pt x="6683" y="5794"/>
                  </a:moveTo>
                  <a:cubicBezTo>
                    <a:pt x="6403" y="5397"/>
                    <a:pt x="6471" y="4827"/>
                    <a:pt x="6835" y="4522"/>
                  </a:cubicBezTo>
                  <a:cubicBezTo>
                    <a:pt x="7198" y="4216"/>
                    <a:pt x="7722" y="4290"/>
                    <a:pt x="8002" y="4686"/>
                  </a:cubicBezTo>
                  <a:lnTo>
                    <a:pt x="8108" y="4835"/>
                  </a:lnTo>
                  <a:lnTo>
                    <a:pt x="7806" y="5147"/>
                  </a:lnTo>
                  <a:cubicBezTo>
                    <a:pt x="7805" y="5147"/>
                    <a:pt x="7805" y="5148"/>
                    <a:pt x="7804" y="5149"/>
                  </a:cubicBezTo>
                  <a:lnTo>
                    <a:pt x="6892" y="6088"/>
                  </a:lnTo>
                  <a:cubicBezTo>
                    <a:pt x="6892" y="6088"/>
                    <a:pt x="6683" y="5794"/>
                    <a:pt x="6683" y="5794"/>
                  </a:cubicBezTo>
                  <a:close/>
                  <a:moveTo>
                    <a:pt x="8188" y="1902"/>
                  </a:moveTo>
                  <a:cubicBezTo>
                    <a:pt x="8365" y="1753"/>
                    <a:pt x="8584" y="1689"/>
                    <a:pt x="8804" y="1720"/>
                  </a:cubicBezTo>
                  <a:cubicBezTo>
                    <a:pt x="9025" y="1751"/>
                    <a:pt x="9221" y="1874"/>
                    <a:pt x="9357" y="2066"/>
                  </a:cubicBezTo>
                  <a:lnTo>
                    <a:pt x="10288" y="3382"/>
                  </a:lnTo>
                  <a:cubicBezTo>
                    <a:pt x="10275" y="3381"/>
                    <a:pt x="10262" y="3380"/>
                    <a:pt x="10249" y="3380"/>
                  </a:cubicBezTo>
                  <a:cubicBezTo>
                    <a:pt x="9792" y="3366"/>
                    <a:pt x="9359" y="3546"/>
                    <a:pt x="9028" y="3887"/>
                  </a:cubicBezTo>
                  <a:lnTo>
                    <a:pt x="8747" y="4176"/>
                  </a:lnTo>
                  <a:lnTo>
                    <a:pt x="8696" y="4104"/>
                  </a:lnTo>
                  <a:cubicBezTo>
                    <a:pt x="8696" y="4104"/>
                    <a:pt x="8696" y="4104"/>
                    <a:pt x="8696" y="4104"/>
                  </a:cubicBezTo>
                  <a:cubicBezTo>
                    <a:pt x="8696" y="4104"/>
                    <a:pt x="8695" y="4104"/>
                    <a:pt x="8695" y="4103"/>
                  </a:cubicBezTo>
                  <a:lnTo>
                    <a:pt x="8038" y="3174"/>
                  </a:lnTo>
                  <a:cubicBezTo>
                    <a:pt x="7757" y="2777"/>
                    <a:pt x="7825" y="2207"/>
                    <a:pt x="8188" y="1902"/>
                  </a:cubicBezTo>
                  <a:cubicBezTo>
                    <a:pt x="8188" y="1902"/>
                    <a:pt x="8188" y="1902"/>
                    <a:pt x="8188" y="1902"/>
                  </a:cubicBezTo>
                  <a:close/>
                  <a:moveTo>
                    <a:pt x="10542" y="1744"/>
                  </a:moveTo>
                  <a:cubicBezTo>
                    <a:pt x="10571" y="1504"/>
                    <a:pt x="10683" y="1290"/>
                    <a:pt x="10859" y="1142"/>
                  </a:cubicBezTo>
                  <a:cubicBezTo>
                    <a:pt x="11223" y="836"/>
                    <a:pt x="11747" y="910"/>
                    <a:pt x="12028" y="1306"/>
                  </a:cubicBezTo>
                  <a:lnTo>
                    <a:pt x="13580" y="3501"/>
                  </a:lnTo>
                  <a:cubicBezTo>
                    <a:pt x="13222" y="3550"/>
                    <a:pt x="12889" y="3720"/>
                    <a:pt x="12621" y="3995"/>
                  </a:cubicBezTo>
                  <a:lnTo>
                    <a:pt x="12163" y="4468"/>
                  </a:lnTo>
                  <a:lnTo>
                    <a:pt x="10709" y="2415"/>
                  </a:lnTo>
                  <a:cubicBezTo>
                    <a:pt x="10709" y="2414"/>
                    <a:pt x="10708" y="2414"/>
                    <a:pt x="10708" y="2414"/>
                  </a:cubicBezTo>
                  <a:cubicBezTo>
                    <a:pt x="10572" y="2222"/>
                    <a:pt x="10513" y="1984"/>
                    <a:pt x="10542" y="1744"/>
                  </a:cubicBezTo>
                  <a:cubicBezTo>
                    <a:pt x="10542" y="1744"/>
                    <a:pt x="10542" y="1744"/>
                    <a:pt x="10542" y="1744"/>
                  </a:cubicBezTo>
                  <a:close/>
                  <a:moveTo>
                    <a:pt x="17403" y="4742"/>
                  </a:moveTo>
                  <a:cubicBezTo>
                    <a:pt x="17403" y="4242"/>
                    <a:pt x="17776" y="3834"/>
                    <a:pt x="18235" y="3834"/>
                  </a:cubicBezTo>
                  <a:lnTo>
                    <a:pt x="18236" y="3834"/>
                  </a:lnTo>
                  <a:cubicBezTo>
                    <a:pt x="18695" y="3834"/>
                    <a:pt x="19068" y="4240"/>
                    <a:pt x="19068" y="4741"/>
                  </a:cubicBezTo>
                  <a:lnTo>
                    <a:pt x="19082" y="13240"/>
                  </a:lnTo>
                  <a:cubicBezTo>
                    <a:pt x="19017" y="14729"/>
                    <a:pt x="18360" y="16102"/>
                    <a:pt x="17278" y="17012"/>
                  </a:cubicBezTo>
                  <a:cubicBezTo>
                    <a:pt x="17205" y="17073"/>
                    <a:pt x="17130" y="17131"/>
                    <a:pt x="17054" y="17188"/>
                  </a:cubicBezTo>
                  <a:cubicBezTo>
                    <a:pt x="17057" y="17097"/>
                    <a:pt x="17055" y="17006"/>
                    <a:pt x="17046" y="16913"/>
                  </a:cubicBezTo>
                  <a:cubicBezTo>
                    <a:pt x="16951" y="15893"/>
                    <a:pt x="16111" y="15147"/>
                    <a:pt x="15173" y="15251"/>
                  </a:cubicBezTo>
                  <a:lnTo>
                    <a:pt x="13927" y="15391"/>
                  </a:lnTo>
                  <a:lnTo>
                    <a:pt x="18461" y="10721"/>
                  </a:lnTo>
                  <a:cubicBezTo>
                    <a:pt x="19145" y="10016"/>
                    <a:pt x="19176" y="8836"/>
                    <a:pt x="18528" y="8090"/>
                  </a:cubicBezTo>
                  <a:cubicBezTo>
                    <a:pt x="18308" y="7837"/>
                    <a:pt x="18037" y="7666"/>
                    <a:pt x="17749" y="7578"/>
                  </a:cubicBezTo>
                  <a:cubicBezTo>
                    <a:pt x="18177" y="6873"/>
                    <a:pt x="18122" y="5913"/>
                    <a:pt x="17565" y="5272"/>
                  </a:cubicBezTo>
                  <a:cubicBezTo>
                    <a:pt x="17514" y="5214"/>
                    <a:pt x="17459" y="5160"/>
                    <a:pt x="17404" y="5110"/>
                  </a:cubicBezTo>
                  <a:cubicBezTo>
                    <a:pt x="17404" y="5110"/>
                    <a:pt x="17403" y="4742"/>
                    <a:pt x="17403" y="4742"/>
                  </a:cubicBezTo>
                  <a:close/>
                  <a:moveTo>
                    <a:pt x="21442" y="16251"/>
                  </a:moveTo>
                  <a:lnTo>
                    <a:pt x="19878" y="14048"/>
                  </a:lnTo>
                  <a:cubicBezTo>
                    <a:pt x="19919" y="13793"/>
                    <a:pt x="19946" y="13534"/>
                    <a:pt x="19957" y="13272"/>
                  </a:cubicBezTo>
                  <a:cubicBezTo>
                    <a:pt x="19958" y="13265"/>
                    <a:pt x="19958" y="13257"/>
                    <a:pt x="19958" y="13250"/>
                  </a:cubicBezTo>
                  <a:lnTo>
                    <a:pt x="19944" y="4739"/>
                  </a:lnTo>
                  <a:cubicBezTo>
                    <a:pt x="19944" y="3714"/>
                    <a:pt x="19177" y="2880"/>
                    <a:pt x="18236" y="2880"/>
                  </a:cubicBezTo>
                  <a:lnTo>
                    <a:pt x="18235" y="2880"/>
                  </a:lnTo>
                  <a:cubicBezTo>
                    <a:pt x="17304" y="2881"/>
                    <a:pt x="16547" y="3696"/>
                    <a:pt x="16529" y="4705"/>
                  </a:cubicBezTo>
                  <a:cubicBezTo>
                    <a:pt x="16228" y="4666"/>
                    <a:pt x="15920" y="4712"/>
                    <a:pt x="15639" y="4847"/>
                  </a:cubicBezTo>
                  <a:lnTo>
                    <a:pt x="12721" y="724"/>
                  </a:lnTo>
                  <a:cubicBezTo>
                    <a:pt x="12146" y="-89"/>
                    <a:pt x="11071" y="-240"/>
                    <a:pt x="10325" y="386"/>
                  </a:cubicBezTo>
                  <a:cubicBezTo>
                    <a:pt x="10076" y="595"/>
                    <a:pt x="9889" y="868"/>
                    <a:pt x="9777" y="1178"/>
                  </a:cubicBezTo>
                  <a:cubicBezTo>
                    <a:pt x="9533" y="960"/>
                    <a:pt x="9237" y="819"/>
                    <a:pt x="8916" y="775"/>
                  </a:cubicBezTo>
                  <a:cubicBezTo>
                    <a:pt x="8464" y="711"/>
                    <a:pt x="8016" y="842"/>
                    <a:pt x="7654" y="1146"/>
                  </a:cubicBezTo>
                  <a:cubicBezTo>
                    <a:pt x="7014" y="1684"/>
                    <a:pt x="6821" y="2623"/>
                    <a:pt x="7144" y="3393"/>
                  </a:cubicBezTo>
                  <a:cubicBezTo>
                    <a:pt x="6846" y="3430"/>
                    <a:pt x="6554" y="3553"/>
                    <a:pt x="6301" y="3766"/>
                  </a:cubicBezTo>
                  <a:cubicBezTo>
                    <a:pt x="5554" y="4393"/>
                    <a:pt x="5415" y="5563"/>
                    <a:pt x="5991" y="6376"/>
                  </a:cubicBezTo>
                  <a:lnTo>
                    <a:pt x="6252" y="6747"/>
                  </a:lnTo>
                  <a:lnTo>
                    <a:pt x="3624" y="9454"/>
                  </a:lnTo>
                  <a:cubicBezTo>
                    <a:pt x="2584" y="10526"/>
                    <a:pt x="1978" y="11958"/>
                    <a:pt x="1905" y="13506"/>
                  </a:cubicBezTo>
                  <a:lnTo>
                    <a:pt x="162" y="15035"/>
                  </a:lnTo>
                  <a:cubicBezTo>
                    <a:pt x="-25" y="15200"/>
                    <a:pt x="-55" y="15499"/>
                    <a:pt x="96" y="15704"/>
                  </a:cubicBezTo>
                  <a:lnTo>
                    <a:pt x="4122" y="21181"/>
                  </a:lnTo>
                  <a:cubicBezTo>
                    <a:pt x="4209" y="21298"/>
                    <a:pt x="4336" y="21360"/>
                    <a:pt x="4464" y="21360"/>
                  </a:cubicBezTo>
                  <a:cubicBezTo>
                    <a:pt x="4559" y="21360"/>
                    <a:pt x="4656" y="21326"/>
                    <a:pt x="4736" y="21257"/>
                  </a:cubicBezTo>
                  <a:lnTo>
                    <a:pt x="6484" y="19749"/>
                  </a:lnTo>
                  <a:cubicBezTo>
                    <a:pt x="6894" y="19825"/>
                    <a:pt x="7311" y="19851"/>
                    <a:pt x="7728" y="19826"/>
                  </a:cubicBezTo>
                  <a:cubicBezTo>
                    <a:pt x="7735" y="19825"/>
                    <a:pt x="7742" y="19825"/>
                    <a:pt x="7748" y="19824"/>
                  </a:cubicBezTo>
                  <a:lnTo>
                    <a:pt x="14219" y="19099"/>
                  </a:lnTo>
                  <a:lnTo>
                    <a:pt x="15648" y="21119"/>
                  </a:lnTo>
                  <a:cubicBezTo>
                    <a:pt x="15719" y="21218"/>
                    <a:pt x="15823" y="21283"/>
                    <a:pt x="15938" y="21300"/>
                  </a:cubicBezTo>
                  <a:cubicBezTo>
                    <a:pt x="15957" y="21303"/>
                    <a:pt x="15976" y="21304"/>
                    <a:pt x="15995" y="21304"/>
                  </a:cubicBezTo>
                  <a:cubicBezTo>
                    <a:pt x="16091" y="21304"/>
                    <a:pt x="16185" y="21270"/>
                    <a:pt x="16262" y="21205"/>
                  </a:cubicBezTo>
                  <a:lnTo>
                    <a:pt x="21363" y="16921"/>
                  </a:lnTo>
                  <a:cubicBezTo>
                    <a:pt x="21455" y="16844"/>
                    <a:pt x="21515" y="16730"/>
                    <a:pt x="21530" y="16604"/>
                  </a:cubicBezTo>
                  <a:cubicBezTo>
                    <a:pt x="21545" y="16479"/>
                    <a:pt x="21513" y="16351"/>
                    <a:pt x="21442" y="16251"/>
                  </a:cubicBezTo>
                  <a:cubicBezTo>
                    <a:pt x="21442" y="16251"/>
                    <a:pt x="21442" y="16251"/>
                    <a:pt x="21442" y="1625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45718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252" y="7059449"/>
            <a:ext cx="2686050" cy="12192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819637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6600" b="1" dirty="0">
                <a:solidFill>
                  <a:srgbClr val="C00000"/>
                </a:solidFill>
                <a:cs typeface="Calibri" panose="020F0502020204030204" pitchFamily="34" charset="0"/>
              </a:rPr>
              <a:t>MỤC LỤC</a:t>
            </a:r>
          </a:p>
        </p:txBody>
      </p:sp>
      <p:sp>
        <p:nvSpPr>
          <p:cNvPr id="3126" name="Shape 3126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99669" y="3194520"/>
            <a:ext cx="17073931" cy="4060967"/>
            <a:chOff x="369870" y="1970654"/>
            <a:chExt cx="5219272" cy="1007876"/>
          </a:xfrm>
        </p:grpSpPr>
        <p:sp>
          <p:nvSpPr>
            <p:cNvPr id="7" name="Rectangle 6"/>
            <p:cNvSpPr/>
            <p:nvPr/>
          </p:nvSpPr>
          <p:spPr>
            <a:xfrm>
              <a:off x="369870" y="1970654"/>
              <a:ext cx="5219272" cy="445740"/>
            </a:xfrm>
            <a:prstGeom prst="rect">
              <a:avLst/>
            </a:prstGeom>
            <a:solidFill>
              <a:srgbClr val="057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eaLnBrk="1" hangingPunct="1"/>
              <a:r>
                <a:rPr lang="en-US" altLang="en-US" sz="5000" dirty="0">
                  <a:solidFill>
                    <a:srgbClr val="FFFFFF"/>
                  </a:solidFill>
                  <a:ea typeface="Roboto" panose="02000000000000000000" pitchFamily="2" charset="0"/>
                  <a:cs typeface="Roboto" panose="02000000000000000000" pitchFamily="2" charset="0"/>
                </a:rPr>
                <a:t>1. QUY TRÌNH KHI NHẬN REPORT SOCIAL LISTENING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9870" y="2531467"/>
              <a:ext cx="5219272" cy="447063"/>
            </a:xfrm>
            <a:prstGeom prst="rect">
              <a:avLst/>
            </a:prstGeom>
            <a:solidFill>
              <a:srgbClr val="057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eaLnBrk="1" hangingPunct="1"/>
              <a:r>
                <a:rPr lang="en-US" altLang="en-US" sz="5000" dirty="0">
                  <a:solidFill>
                    <a:srgbClr val="FFFFFF"/>
                  </a:solidFill>
                  <a:ea typeface="Roboto" panose="02000000000000000000" pitchFamily="2" charset="0"/>
                  <a:cs typeface="Roboto" panose="02000000000000000000" pitchFamily="2" charset="0"/>
                </a:rPr>
                <a:t>2. QUY TRÌNH COMMUNITY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75410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354" y="1130777"/>
            <a:ext cx="18403954" cy="1131656"/>
          </a:xfrm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rgbClr val="C00000"/>
                </a:solidFill>
              </a:rPr>
              <a:t>Thông</a:t>
            </a:r>
            <a:r>
              <a:rPr lang="en-US" sz="5400" b="1" dirty="0">
                <a:solidFill>
                  <a:srgbClr val="C00000"/>
                </a:solidFill>
              </a:rPr>
              <a:t> Tin </a:t>
            </a:r>
            <a:r>
              <a:rPr lang="en-US" sz="5400" b="1" dirty="0" err="1">
                <a:solidFill>
                  <a:srgbClr val="C00000"/>
                </a:solidFill>
              </a:rPr>
              <a:t>Dự</a:t>
            </a:r>
            <a:r>
              <a:rPr lang="en-US" sz="5400" b="1" dirty="0">
                <a:solidFill>
                  <a:srgbClr val="C00000"/>
                </a:solidFill>
              </a:rPr>
              <a:t> </a:t>
            </a:r>
            <a:r>
              <a:rPr lang="en-US" sz="5400" b="1" dirty="0" err="1">
                <a:solidFill>
                  <a:srgbClr val="C00000"/>
                </a:solidFill>
              </a:rPr>
              <a:t>Án</a:t>
            </a:r>
            <a:endParaRPr lang="en-US" sz="54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2355"/>
              </p:ext>
            </p:extLst>
          </p:nvPr>
        </p:nvGraphicFramePr>
        <p:xfrm>
          <a:off x="1868559" y="2962951"/>
          <a:ext cx="19997529" cy="7528690"/>
        </p:xfrm>
        <a:graphic>
          <a:graphicData uri="http://schemas.openxmlformats.org/drawingml/2006/table">
            <a:tbl>
              <a:tblPr/>
              <a:tblGrid>
                <a:gridCol w="2703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500" b="1" dirty="0">
                          <a:solidFill>
                            <a:srgbClr val="FFFFFF"/>
                          </a:solidFill>
                          <a:effectLst/>
                        </a:rPr>
                        <a:t>TG BẮT ĐẦU </a:t>
                      </a:r>
                    </a:p>
                  </a:txBody>
                  <a:tcPr marL="9164" marR="9164" marT="6109" marB="6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500" dirty="0">
                          <a:effectLst/>
                        </a:rPr>
                        <a:t>10/08/2018</a:t>
                      </a:r>
                    </a:p>
                  </a:txBody>
                  <a:tcPr marL="9164" marR="9164" marT="6109" marB="6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500" b="1" dirty="0">
                          <a:solidFill>
                            <a:srgbClr val="FFFFFF"/>
                          </a:solidFill>
                          <a:effectLst/>
                        </a:rPr>
                        <a:t>TG KẾT THÚC</a:t>
                      </a:r>
                    </a:p>
                  </a:txBody>
                  <a:tcPr marL="9164" marR="9164" marT="6109" marB="6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500" dirty="0">
                          <a:effectLst/>
                        </a:rPr>
                        <a:t>10/11/2018</a:t>
                      </a:r>
                    </a:p>
                  </a:txBody>
                  <a:tcPr marL="9164" marR="9164" marT="6109" marB="6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500" b="1" dirty="0">
                          <a:solidFill>
                            <a:srgbClr val="FFFFFF"/>
                          </a:solidFill>
                          <a:effectLst/>
                        </a:rPr>
                        <a:t>SOW </a:t>
                      </a:r>
                    </a:p>
                  </a:txBody>
                  <a:tcPr marL="9164" marR="9164" marT="6109" marB="6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vi-VN" sz="3500" dirty="0">
                          <a:effectLst/>
                        </a:rPr>
                        <a:t>- Seeding comment tích cực </a:t>
                      </a:r>
                      <a:br>
                        <a:rPr lang="vi-VN" sz="3500" dirty="0">
                          <a:effectLst/>
                        </a:rPr>
                      </a:br>
                      <a:r>
                        <a:rPr lang="vi-VN" sz="3500" dirty="0">
                          <a:effectLst/>
                        </a:rPr>
                        <a:t>- Trung hòa comment tiêu cực </a:t>
                      </a:r>
                      <a:br>
                        <a:rPr lang="vi-VN" sz="3500" dirty="0">
                          <a:effectLst/>
                        </a:rPr>
                      </a:br>
                      <a:r>
                        <a:rPr lang="vi-VN" sz="3500" dirty="0">
                          <a:effectLst/>
                        </a:rPr>
                        <a:t>- Báo cáo ngày (google sheet online) </a:t>
                      </a:r>
                      <a:br>
                        <a:rPr lang="vi-VN" sz="3500" dirty="0">
                          <a:effectLst/>
                        </a:rPr>
                      </a:br>
                      <a:r>
                        <a:rPr lang="vi-VN" sz="3500" dirty="0">
                          <a:effectLst/>
                        </a:rPr>
                        <a:t>- Báo cáo tuần (như báo cáo ngày + input nhận xét vào report Social Listening) </a:t>
                      </a:r>
                      <a:br>
                        <a:rPr lang="vi-VN" sz="3500" dirty="0">
                          <a:effectLst/>
                        </a:rPr>
                      </a:br>
                      <a:r>
                        <a:rPr lang="vi-VN" sz="3500" dirty="0">
                          <a:effectLst/>
                        </a:rPr>
                        <a:t>- Báo cáo tháng (như báo cáo ngày + input nhận xét vào report Social Listening) </a:t>
                      </a:r>
                    </a:p>
                  </a:txBody>
                  <a:tcPr marL="9164" marR="9164" marT="6109" marB="6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500" b="1" dirty="0">
                          <a:solidFill>
                            <a:srgbClr val="FFFFFF"/>
                          </a:solidFill>
                          <a:effectLst/>
                        </a:rPr>
                        <a:t>KPIs </a:t>
                      </a:r>
                    </a:p>
                  </a:txBody>
                  <a:tcPr marL="9164" marR="9164" marT="6109" marB="6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3500" dirty="0">
                          <a:effectLst/>
                        </a:rPr>
                        <a:t>- 9,000 comment </a:t>
                      </a:r>
                      <a:r>
                        <a:rPr lang="fr-FR" sz="3500" dirty="0" err="1">
                          <a:effectLst/>
                        </a:rPr>
                        <a:t>tích</a:t>
                      </a:r>
                      <a:r>
                        <a:rPr lang="fr-FR" sz="3500" dirty="0">
                          <a:effectLst/>
                        </a:rPr>
                        <a:t> </a:t>
                      </a:r>
                      <a:r>
                        <a:rPr lang="fr-FR" sz="3500" dirty="0" err="1">
                          <a:effectLst/>
                        </a:rPr>
                        <a:t>cực</a:t>
                      </a:r>
                      <a:r>
                        <a:rPr lang="fr-FR" sz="3500" dirty="0">
                          <a:effectLst/>
                        </a:rPr>
                        <a:t> </a:t>
                      </a:r>
                      <a:br>
                        <a:rPr lang="fr-FR" sz="3500" dirty="0">
                          <a:effectLst/>
                        </a:rPr>
                      </a:br>
                      <a:r>
                        <a:rPr lang="fr-FR" sz="3500" dirty="0">
                          <a:effectLst/>
                        </a:rPr>
                        <a:t>- 7,200 comment </a:t>
                      </a:r>
                      <a:r>
                        <a:rPr lang="fr-FR" sz="3500" dirty="0" err="1">
                          <a:effectLst/>
                        </a:rPr>
                        <a:t>trung</a:t>
                      </a:r>
                      <a:r>
                        <a:rPr lang="fr-FR" sz="3500" dirty="0">
                          <a:effectLst/>
                        </a:rPr>
                        <a:t> </a:t>
                      </a:r>
                      <a:r>
                        <a:rPr lang="fr-FR" sz="3500" dirty="0" err="1">
                          <a:effectLst/>
                        </a:rPr>
                        <a:t>hòa</a:t>
                      </a:r>
                      <a:endParaRPr lang="fr-FR" sz="3500" dirty="0">
                        <a:effectLst/>
                      </a:endParaRPr>
                    </a:p>
                  </a:txBody>
                  <a:tcPr marL="9164" marR="9164" marT="6109" marB="6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4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500" b="1" dirty="0">
                          <a:solidFill>
                            <a:srgbClr val="FFFFFF"/>
                          </a:solidFill>
                          <a:effectLst/>
                        </a:rPr>
                        <a:t>ĐỂ NGHIỆM THU CẦN:</a:t>
                      </a:r>
                    </a:p>
                  </a:txBody>
                  <a:tcPr marL="9164" marR="9164" marT="6109" marB="6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8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3500" dirty="0">
                          <a:effectLst/>
                        </a:rPr>
                        <a:t>- </a:t>
                      </a:r>
                      <a:r>
                        <a:rPr lang="en-US" sz="3500" dirty="0" err="1">
                          <a:effectLst/>
                        </a:rPr>
                        <a:t>Nghiệm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thu</a:t>
                      </a:r>
                      <a:r>
                        <a:rPr lang="en-US" sz="3500" dirty="0">
                          <a:effectLst/>
                        </a:rPr>
                        <a:t> hàng </a:t>
                      </a:r>
                      <a:r>
                        <a:rPr lang="en-US" sz="3500" dirty="0" err="1">
                          <a:effectLst/>
                        </a:rPr>
                        <a:t>tháng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br>
                        <a:rPr lang="en-US" sz="3500" dirty="0">
                          <a:effectLst/>
                        </a:rPr>
                      </a:br>
                      <a:r>
                        <a:rPr lang="en-US" sz="3500" dirty="0">
                          <a:effectLst/>
                        </a:rPr>
                        <a:t>- </a:t>
                      </a:r>
                      <a:r>
                        <a:rPr lang="en-US" sz="3500" dirty="0" err="1">
                          <a:effectLst/>
                        </a:rPr>
                        <a:t>Đầy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đủ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báo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cáo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ngày</a:t>
                      </a:r>
                      <a:r>
                        <a:rPr lang="en-US" sz="3500" dirty="0">
                          <a:effectLst/>
                        </a:rPr>
                        <a:t>, </a:t>
                      </a:r>
                      <a:r>
                        <a:rPr lang="en-US" sz="3500" dirty="0" err="1">
                          <a:effectLst/>
                        </a:rPr>
                        <a:t>báo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cáo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tuần</a:t>
                      </a:r>
                      <a:r>
                        <a:rPr lang="en-US" sz="3500" dirty="0">
                          <a:effectLst/>
                        </a:rPr>
                        <a:t>, </a:t>
                      </a:r>
                      <a:r>
                        <a:rPr lang="en-US" sz="3500" dirty="0" err="1">
                          <a:effectLst/>
                        </a:rPr>
                        <a:t>báo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cáo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tháng</a:t>
                      </a:r>
                      <a:br>
                        <a:rPr lang="en-US" sz="3500" dirty="0">
                          <a:effectLst/>
                        </a:rPr>
                      </a:br>
                      <a:r>
                        <a:rPr lang="en-US" sz="3500" dirty="0">
                          <a:effectLst/>
                        </a:rPr>
                        <a:t>- </a:t>
                      </a:r>
                      <a:r>
                        <a:rPr lang="en-US" sz="3500" dirty="0" err="1">
                          <a:effectLst/>
                        </a:rPr>
                        <a:t>Đầy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đủ</a:t>
                      </a:r>
                      <a:r>
                        <a:rPr lang="en-US" sz="3500" dirty="0">
                          <a:effectLst/>
                        </a:rPr>
                        <a:t> KPI </a:t>
                      </a:r>
                      <a:r>
                        <a:rPr lang="en-US" sz="3500" dirty="0" err="1">
                          <a:effectLst/>
                        </a:rPr>
                        <a:t>nghiệm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thu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theo</a:t>
                      </a:r>
                      <a:r>
                        <a:rPr lang="en-US" sz="3500" dirty="0">
                          <a:effectLst/>
                        </a:rPr>
                        <a:t> </a:t>
                      </a:r>
                      <a:r>
                        <a:rPr lang="en-US" sz="3500" dirty="0" err="1">
                          <a:effectLst/>
                        </a:rPr>
                        <a:t>tháng</a:t>
                      </a:r>
                      <a:endParaRPr lang="en-US" sz="3500" dirty="0">
                        <a:effectLst/>
                      </a:endParaRPr>
                    </a:p>
                  </a:txBody>
                  <a:tcPr marL="9164" marR="9164" marT="6109" marB="6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64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698" y="5566998"/>
            <a:ext cx="1792990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0000" b="1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QUY TRÌNH KHI NHẬN</a:t>
            </a:r>
          </a:p>
          <a:p>
            <a:pPr algn="l" eaLnBrk="1" hangingPunct="1"/>
            <a:r>
              <a:rPr lang="en-US" altLang="en-US" sz="10000" b="1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REPORT SOCIAL LISTENING</a:t>
            </a:r>
          </a:p>
        </p:txBody>
      </p:sp>
    </p:spTree>
    <p:extLst>
      <p:ext uri="{BB962C8B-B14F-4D97-AF65-F5344CB8AC3E}">
        <p14:creationId xmlns:p14="http://schemas.microsoft.com/office/powerpoint/2010/main" val="28923347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2" y="819637"/>
            <a:ext cx="18403954" cy="1131656"/>
          </a:xfrm>
        </p:spPr>
        <p:txBody>
          <a:bodyPr>
            <a:normAutofit/>
          </a:bodyPr>
          <a:lstStyle/>
          <a:p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Nhân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Tham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Gia</a:t>
            </a:r>
            <a:endParaRPr lang="en-US" sz="6600" b="1" dirty="0">
              <a:solidFill>
                <a:srgbClr val="C00000"/>
              </a:solidFill>
            </a:endParaRPr>
          </a:p>
        </p:txBody>
      </p:sp>
      <p:sp>
        <p:nvSpPr>
          <p:cNvPr id="4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A0B56D-3F28-0E49-8E75-1750CE626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164095"/>
              </p:ext>
            </p:extLst>
          </p:nvPr>
        </p:nvGraphicFramePr>
        <p:xfrm>
          <a:off x="2799976" y="2787880"/>
          <a:ext cx="18607740" cy="877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612">
                  <a:extLst>
                    <a:ext uri="{9D8B030D-6E8A-4147-A177-3AD203B41FA5}">
                      <a16:colId xmlns:a16="http://schemas.microsoft.com/office/drawing/2014/main" val="1427506841"/>
                    </a:ext>
                  </a:extLst>
                </a:gridCol>
                <a:gridCol w="6074484">
                  <a:extLst>
                    <a:ext uri="{9D8B030D-6E8A-4147-A177-3AD203B41FA5}">
                      <a16:colId xmlns:a16="http://schemas.microsoft.com/office/drawing/2014/main" val="1964757635"/>
                    </a:ext>
                  </a:extLst>
                </a:gridCol>
                <a:gridCol w="3721548">
                  <a:extLst>
                    <a:ext uri="{9D8B030D-6E8A-4147-A177-3AD203B41FA5}">
                      <a16:colId xmlns:a16="http://schemas.microsoft.com/office/drawing/2014/main" val="2461736061"/>
                    </a:ext>
                  </a:extLst>
                </a:gridCol>
                <a:gridCol w="3721548">
                  <a:extLst>
                    <a:ext uri="{9D8B030D-6E8A-4147-A177-3AD203B41FA5}">
                      <a16:colId xmlns:a16="http://schemas.microsoft.com/office/drawing/2014/main" val="2006904527"/>
                    </a:ext>
                  </a:extLst>
                </a:gridCol>
                <a:gridCol w="3721548">
                  <a:extLst>
                    <a:ext uri="{9D8B030D-6E8A-4147-A177-3AD203B41FA5}">
                      <a16:colId xmlns:a16="http://schemas.microsoft.com/office/drawing/2014/main" val="1804590965"/>
                    </a:ext>
                  </a:extLst>
                </a:gridCol>
              </a:tblGrid>
              <a:tr h="409887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NHÂN SỰ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VỊ TRÍ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TEAM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VAI TRÒ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545420"/>
                  </a:ext>
                </a:extLst>
              </a:tr>
              <a:tr h="409887">
                <a:tc>
                  <a:txBody>
                    <a:bodyPr/>
                    <a:lstStyle/>
                    <a:p>
                      <a:r>
                        <a:rPr lang="en-US" sz="3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Socialyze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Account </a:t>
                      </a:r>
                      <a:r>
                        <a:rPr lang="en-US" sz="3000" dirty="0" err="1"/>
                        <a:t>chính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liên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lạc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phía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Socialyze</a:t>
                      </a:r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8271"/>
                  </a:ext>
                </a:extLst>
              </a:tr>
              <a:tr h="409887">
                <a:tc>
                  <a:txBody>
                    <a:bodyPr/>
                    <a:lstStyle/>
                    <a:p>
                      <a:r>
                        <a:rPr lang="en-US" sz="3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Socialyze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Phụ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trách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chuyên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môn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về</a:t>
                      </a:r>
                      <a:r>
                        <a:rPr lang="en-US" sz="3000" dirty="0"/>
                        <a:t> report </a:t>
                      </a:r>
                      <a:r>
                        <a:rPr lang="en-US" sz="3000" dirty="0" err="1"/>
                        <a:t>phía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Socialyze</a:t>
                      </a:r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070669"/>
                  </a:ext>
                </a:extLst>
              </a:tr>
              <a:tr h="409887">
                <a:tc>
                  <a:txBody>
                    <a:bodyPr/>
                    <a:lstStyle/>
                    <a:p>
                      <a:r>
                        <a:rPr lang="en-US" sz="3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Mr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Đinh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Tiên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Hoàng</a:t>
                      </a:r>
                      <a:r>
                        <a:rPr lang="en-US" sz="3000" dirty="0"/>
                        <a:t> </a:t>
                      </a:r>
                    </a:p>
                    <a:p>
                      <a:r>
                        <a:rPr lang="en-US" sz="3000" dirty="0">
                          <a:hlinkClick r:id="rId3"/>
                        </a:rPr>
                        <a:t>alex@youdigital.vn</a:t>
                      </a:r>
                      <a:endParaRPr lang="en-US" sz="3000" dirty="0"/>
                    </a:p>
                    <a:p>
                      <a:r>
                        <a:rPr lang="en-US" sz="3000" dirty="0"/>
                        <a:t>0932780877</a:t>
                      </a:r>
                    </a:p>
                    <a:p>
                      <a:endParaRPr lang="en-US" sz="3000" dirty="0"/>
                    </a:p>
                    <a:p>
                      <a:r>
                        <a:rPr lang="en-US" sz="3000" dirty="0" err="1"/>
                        <a:t>Mr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Trương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Trọng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Tín</a:t>
                      </a:r>
                      <a:r>
                        <a:rPr lang="en-US" sz="3000" dirty="0"/>
                        <a:t> </a:t>
                      </a:r>
                    </a:p>
                    <a:p>
                      <a:r>
                        <a:rPr lang="en-US" sz="3000" dirty="0">
                          <a:hlinkClick r:id="rId4"/>
                        </a:rPr>
                        <a:t>tony@youdigital.vn</a:t>
                      </a:r>
                      <a:endParaRPr lang="en-US" sz="3000" dirty="0"/>
                    </a:p>
                    <a:p>
                      <a:r>
                        <a:rPr lang="en-US" sz="3000" dirty="0"/>
                        <a:t>0906810644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You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Account </a:t>
                      </a:r>
                      <a:r>
                        <a:rPr lang="en-US" sz="3000" dirty="0" err="1"/>
                        <a:t>chính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để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liên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lạc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phía</a:t>
                      </a:r>
                      <a:r>
                        <a:rPr lang="en-US" sz="3000" dirty="0"/>
                        <a:t> You Digital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275962"/>
                  </a:ext>
                </a:extLst>
              </a:tr>
              <a:tr h="409887">
                <a:tc>
                  <a:txBody>
                    <a:bodyPr/>
                    <a:lstStyle/>
                    <a:p>
                      <a:r>
                        <a:rPr lang="en-US" sz="3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Mr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Phạm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Lâm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Duy</a:t>
                      </a:r>
                      <a:r>
                        <a:rPr lang="en-US" sz="3000" dirty="0"/>
                        <a:t> Anh</a:t>
                      </a:r>
                    </a:p>
                    <a:p>
                      <a:r>
                        <a:rPr lang="en-US" sz="3000" dirty="0">
                          <a:hlinkClick r:id="rId5"/>
                        </a:rPr>
                        <a:t>alan@youdigital.vn</a:t>
                      </a:r>
                      <a:endParaRPr lang="en-US" sz="3000" dirty="0"/>
                    </a:p>
                    <a:p>
                      <a:r>
                        <a:rPr lang="en-US" sz="3000" dirty="0"/>
                        <a:t>0933992018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You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Phụ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trách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chuyên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môn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về</a:t>
                      </a:r>
                      <a:r>
                        <a:rPr lang="en-US" sz="3000" dirty="0"/>
                        <a:t> report </a:t>
                      </a:r>
                      <a:r>
                        <a:rPr lang="en-US" sz="3000" dirty="0" err="1"/>
                        <a:t>phía</a:t>
                      </a:r>
                      <a:r>
                        <a:rPr lang="en-US" sz="3000" dirty="0"/>
                        <a:t> You Digital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63371"/>
                  </a:ext>
                </a:extLst>
              </a:tr>
              <a:tr h="409887">
                <a:tc>
                  <a:txBody>
                    <a:bodyPr/>
                    <a:lstStyle/>
                    <a:p>
                      <a:r>
                        <a:rPr lang="en-US" sz="3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-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You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Executive </a:t>
                      </a:r>
                      <a:r>
                        <a:rPr lang="en-US" sz="3000" dirty="0" err="1"/>
                        <a:t>về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chuyên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môn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phía</a:t>
                      </a:r>
                      <a:r>
                        <a:rPr lang="en-US" sz="3000" dirty="0"/>
                        <a:t> You Digital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900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6B543C-B112-3146-83D0-7B4C59A27CAB}"/>
              </a:ext>
            </a:extLst>
          </p:cNvPr>
          <p:cNvSpPr txBox="1"/>
          <p:nvPr/>
        </p:nvSpPr>
        <p:spPr>
          <a:xfrm>
            <a:off x="7478381" y="12019970"/>
            <a:ext cx="925093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***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Danh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sách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nhân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sự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phía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trên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không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bao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gồm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BOM</a:t>
            </a:r>
          </a:p>
        </p:txBody>
      </p:sp>
    </p:spTree>
    <p:extLst>
      <p:ext uri="{BB962C8B-B14F-4D97-AF65-F5344CB8AC3E}">
        <p14:creationId xmlns:p14="http://schemas.microsoft.com/office/powerpoint/2010/main" val="20710370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2" y="819637"/>
            <a:ext cx="18403954" cy="1131656"/>
          </a:xfrm>
        </p:spPr>
        <p:txBody>
          <a:bodyPr>
            <a:normAutofit/>
          </a:bodyPr>
          <a:lstStyle/>
          <a:p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Report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Socialyze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(Weekly)</a:t>
            </a:r>
            <a:endParaRPr lang="en-US" sz="6600" b="1" dirty="0">
              <a:solidFill>
                <a:srgbClr val="C00000"/>
              </a:solidFill>
            </a:endParaRPr>
          </a:p>
        </p:txBody>
      </p:sp>
      <p:sp>
        <p:nvSpPr>
          <p:cNvPr id="4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A761D6-FA4A-C548-AC8D-8B8CC0FF73EB}"/>
              </a:ext>
            </a:extLst>
          </p:cNvPr>
          <p:cNvGrpSpPr/>
          <p:nvPr/>
        </p:nvGrpSpPr>
        <p:grpSpPr>
          <a:xfrm>
            <a:off x="1791752" y="5239139"/>
            <a:ext cx="21919142" cy="4627949"/>
            <a:chOff x="1958007" y="2911575"/>
            <a:chExt cx="21919142" cy="46279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DED20E-CAB0-EE46-95DF-35A89D86109A}"/>
                </a:ext>
              </a:extLst>
            </p:cNvPr>
            <p:cNvSpPr txBox="1"/>
            <p:nvPr/>
          </p:nvSpPr>
          <p:spPr>
            <a:xfrm>
              <a:off x="1958007" y="3373239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4CB29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/>
                <a:t>Socialyze</a:t>
              </a:r>
              <a:r>
                <a:rPr lang="en-US" sz="3000" dirty="0"/>
                <a:t> </a:t>
              </a:r>
              <a:r>
                <a:rPr lang="en-US" sz="3000" dirty="0" err="1"/>
                <a:t>gửi</a:t>
              </a:r>
              <a:r>
                <a:rPr lang="en-US" sz="3000" dirty="0"/>
                <a:t> report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5D3F6E-3D6F-1542-AF65-BE7A82B757C6}"/>
                </a:ext>
              </a:extLst>
            </p:cNvPr>
            <p:cNvSpPr txBox="1"/>
            <p:nvPr/>
          </p:nvSpPr>
          <p:spPr>
            <a:xfrm>
              <a:off x="5768007" y="2911576"/>
              <a:ext cx="2820375" cy="194925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Community Manager (CM) </a:t>
              </a:r>
              <a:r>
                <a:rPr lang="en-US" sz="3000" dirty="0" err="1"/>
                <a:t>xem</a:t>
              </a:r>
              <a:r>
                <a:rPr lang="en-US" sz="3000" dirty="0"/>
                <a:t> &amp; </a:t>
              </a:r>
              <a:r>
                <a:rPr lang="en-US" sz="3000" dirty="0" err="1"/>
                <a:t>đánh</a:t>
              </a:r>
              <a:r>
                <a:rPr lang="en-US" sz="3000" dirty="0"/>
                <a:t> </a:t>
              </a:r>
              <a:r>
                <a:rPr lang="en-US" sz="3000" dirty="0" err="1"/>
                <a:t>giá</a:t>
              </a:r>
              <a:r>
                <a:rPr lang="en-US" sz="3000" dirty="0"/>
                <a:t> report </a:t>
              </a:r>
              <a:r>
                <a:rPr lang="en-US" sz="3000" dirty="0" err="1"/>
                <a:t>lần</a:t>
              </a:r>
              <a:r>
                <a:rPr lang="en-US" sz="3000" dirty="0"/>
                <a:t>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7639D7-3838-A34D-9A6C-E1781318BFAA}"/>
                </a:ext>
              </a:extLst>
            </p:cNvPr>
            <p:cNvSpPr txBox="1"/>
            <p:nvPr/>
          </p:nvSpPr>
          <p:spPr>
            <a:xfrm>
              <a:off x="9882807" y="2911575"/>
              <a:ext cx="2820375" cy="194925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Account Manager (AM) </a:t>
              </a:r>
              <a:r>
                <a:rPr lang="en-US" sz="3000" dirty="0" err="1"/>
                <a:t>xem</a:t>
              </a:r>
              <a:r>
                <a:rPr lang="en-US" sz="3000" dirty="0"/>
                <a:t> &amp; </a:t>
              </a:r>
              <a:r>
                <a:rPr lang="en-US" sz="3000" dirty="0" err="1"/>
                <a:t>đánh</a:t>
              </a:r>
              <a:r>
                <a:rPr lang="en-US" sz="3000" dirty="0"/>
                <a:t> </a:t>
              </a:r>
              <a:r>
                <a:rPr lang="en-US" sz="3000" dirty="0" err="1"/>
                <a:t>giá</a:t>
              </a:r>
              <a:r>
                <a:rPr lang="en-US" sz="3000" dirty="0"/>
                <a:t> report </a:t>
              </a:r>
              <a:r>
                <a:rPr lang="en-US" sz="3000" dirty="0" err="1"/>
                <a:t>lần</a:t>
              </a:r>
              <a:r>
                <a:rPr lang="en-US" sz="3000" dirty="0"/>
                <a:t>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F49134-D69F-E44B-A2D0-6823DCFE6252}"/>
                </a:ext>
              </a:extLst>
            </p:cNvPr>
            <p:cNvSpPr txBox="1"/>
            <p:nvPr/>
          </p:nvSpPr>
          <p:spPr>
            <a:xfrm>
              <a:off x="17535815" y="3142405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CA342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/>
                <a:t>Khách</a:t>
              </a:r>
              <a:r>
                <a:rPr lang="en-US" sz="3000" dirty="0"/>
                <a:t> </a:t>
              </a:r>
              <a:r>
                <a:rPr lang="en-US" sz="3000" dirty="0" err="1"/>
                <a:t>hàng</a:t>
              </a:r>
              <a:r>
                <a:rPr lang="en-US" sz="3000" dirty="0"/>
                <a:t> </a:t>
              </a:r>
              <a:r>
                <a:rPr lang="en-US" sz="3000" dirty="0" err="1"/>
                <a:t>xem</a:t>
              </a:r>
              <a:r>
                <a:rPr lang="en-US" sz="3000" dirty="0"/>
                <a:t> </a:t>
              </a:r>
              <a:r>
                <a:rPr lang="en-US" sz="3000" dirty="0" err="1"/>
                <a:t>và</a:t>
              </a:r>
              <a:r>
                <a:rPr lang="en-US" sz="3000" dirty="0"/>
                <a:t> </a:t>
              </a:r>
              <a:r>
                <a:rPr lang="en-US" sz="3000" dirty="0" err="1"/>
                <a:t>đánh</a:t>
              </a:r>
              <a:r>
                <a:rPr lang="en-US" sz="3000" dirty="0"/>
                <a:t> </a:t>
              </a:r>
              <a:r>
                <a:rPr lang="en-US" sz="3000" dirty="0" err="1"/>
                <a:t>giá</a:t>
              </a:r>
              <a:r>
                <a:rPr lang="en-US" sz="3000" dirty="0"/>
                <a:t> report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C28B30-B3D2-EC41-9793-2B03A7007C13}"/>
                </a:ext>
              </a:extLst>
            </p:cNvPr>
            <p:cNvSpPr txBox="1"/>
            <p:nvPr/>
          </p:nvSpPr>
          <p:spPr>
            <a:xfrm>
              <a:off x="21056774" y="3604072"/>
              <a:ext cx="2820375" cy="564257"/>
            </a:xfrm>
            <a:prstGeom prst="rect">
              <a:avLst/>
            </a:prstGeom>
            <a:solidFill>
              <a:srgbClr val="3698DA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b="1" dirty="0">
                  <a:solidFill>
                    <a:schemeClr val="bg1"/>
                  </a:solidFill>
                </a:rPr>
                <a:t>HOÀN THÀNH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6A915-AF2A-4941-80A4-EF23DB4FC53B}"/>
                </a:ext>
              </a:extLst>
            </p:cNvPr>
            <p:cNvSpPr txBox="1"/>
            <p:nvPr/>
          </p:nvSpPr>
          <p:spPr>
            <a:xfrm>
              <a:off x="17518566" y="5590272"/>
              <a:ext cx="2820375" cy="1949252"/>
            </a:xfrm>
            <a:prstGeom prst="rect">
              <a:avLst/>
            </a:prstGeom>
            <a:noFill/>
            <a:ln w="5715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</a:t>
              </a:r>
              <a:r>
                <a:rPr lang="en-US" sz="3000" dirty="0" err="1"/>
                <a:t>nhận</a:t>
              </a:r>
              <a:r>
                <a:rPr lang="en-US" sz="3000" dirty="0"/>
                <a:t> </a:t>
              </a:r>
              <a:r>
                <a:rPr lang="en-US" sz="3000" dirty="0" err="1"/>
                <a:t>phản</a:t>
              </a:r>
              <a:r>
                <a:rPr lang="en-US" sz="3000" dirty="0"/>
                <a:t> </a:t>
              </a:r>
              <a:r>
                <a:rPr lang="en-US" sz="3000" dirty="0" err="1"/>
                <a:t>hồi</a:t>
              </a:r>
              <a:r>
                <a:rPr lang="en-US" sz="3000" dirty="0"/>
                <a:t> </a:t>
              </a:r>
              <a:r>
                <a:rPr lang="en-US" sz="3000" dirty="0" err="1"/>
                <a:t>từ</a:t>
              </a:r>
              <a:r>
                <a:rPr lang="en-US" sz="3000" dirty="0"/>
                <a:t> </a:t>
              </a:r>
              <a:r>
                <a:rPr lang="en-US" sz="3000" dirty="0" err="1"/>
                <a:t>khách</a:t>
              </a:r>
              <a:r>
                <a:rPr lang="en-US" sz="3000" dirty="0"/>
                <a:t> </a:t>
              </a:r>
              <a:r>
                <a:rPr lang="en-US" sz="3000" dirty="0" err="1"/>
                <a:t>hàng</a:t>
              </a:r>
              <a:r>
                <a:rPr lang="en-US" sz="3000" dirty="0"/>
                <a:t> </a:t>
              </a:r>
              <a:r>
                <a:rPr lang="en-US" sz="3000" dirty="0" err="1"/>
                <a:t>và</a:t>
              </a:r>
              <a:r>
                <a:rPr lang="en-US" sz="3000" dirty="0"/>
                <a:t> </a:t>
              </a:r>
              <a:r>
                <a:rPr lang="en-US" sz="3000" dirty="0" err="1"/>
                <a:t>gửi</a:t>
              </a:r>
              <a:r>
                <a:rPr lang="en-US" sz="3000" dirty="0"/>
                <a:t> </a:t>
              </a:r>
              <a:r>
                <a:rPr lang="en-US" sz="3000" dirty="0" err="1"/>
                <a:t>cho</a:t>
              </a:r>
              <a:r>
                <a:rPr lang="en-US" sz="3000" dirty="0"/>
                <a:t> CM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55BEC0-7B40-4C41-BCDF-F68EFC03A688}"/>
                </a:ext>
              </a:extLst>
            </p:cNvPr>
            <p:cNvSpPr txBox="1"/>
            <p:nvPr/>
          </p:nvSpPr>
          <p:spPr>
            <a:xfrm>
              <a:off x="13980357" y="5821104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CM </a:t>
              </a:r>
              <a:r>
                <a:rPr lang="en-US" sz="3000" dirty="0" err="1"/>
                <a:t>đánh</a:t>
              </a:r>
              <a:r>
                <a:rPr lang="en-US" sz="3000" dirty="0"/>
                <a:t> </a:t>
              </a:r>
              <a:r>
                <a:rPr lang="en-US" sz="3000" dirty="0" err="1"/>
                <a:t>giá</a:t>
              </a:r>
              <a:r>
                <a:rPr lang="en-US" sz="3000" dirty="0"/>
                <a:t> </a:t>
              </a:r>
              <a:r>
                <a:rPr lang="en-US" sz="3000" dirty="0" err="1"/>
                <a:t>phản</a:t>
              </a:r>
              <a:r>
                <a:rPr lang="en-US" sz="3000" dirty="0"/>
                <a:t> </a:t>
              </a:r>
              <a:r>
                <a:rPr lang="en-US" sz="3000" dirty="0" err="1"/>
                <a:t>hồi</a:t>
              </a:r>
              <a:r>
                <a:rPr lang="en-US" sz="3000" dirty="0"/>
                <a:t> </a:t>
              </a:r>
              <a:r>
                <a:rPr lang="en-US" sz="3000" dirty="0" err="1"/>
                <a:t>khách</a:t>
              </a:r>
              <a:r>
                <a:rPr lang="en-US" sz="3000" dirty="0"/>
                <a:t> </a:t>
              </a:r>
              <a:r>
                <a:rPr lang="en-US" sz="3000" dirty="0" err="1"/>
                <a:t>hàng</a:t>
              </a:r>
              <a:endParaRPr lang="en-US" sz="30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1C8A49-1DCC-AC41-BC3B-0DCF4D5E0E40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778382" y="3886200"/>
              <a:ext cx="9896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6AD432-3ECC-064D-9C44-A225EC6DF2BC}"/>
                </a:ext>
              </a:extLst>
            </p:cNvPr>
            <p:cNvCxnSpPr>
              <a:cxnSpLocks/>
            </p:cNvCxnSpPr>
            <p:nvPr/>
          </p:nvCxnSpPr>
          <p:spPr>
            <a:xfrm>
              <a:off x="8588382" y="3886200"/>
              <a:ext cx="12944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5B0A9F-E37E-2540-B052-375793D9F66D}"/>
                </a:ext>
              </a:extLst>
            </p:cNvPr>
            <p:cNvSpPr txBox="1"/>
            <p:nvPr/>
          </p:nvSpPr>
          <p:spPr>
            <a:xfrm>
              <a:off x="8991937" y="3475831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7E581A-F06C-0942-BB15-5E0A464141D1}"/>
                </a:ext>
              </a:extLst>
            </p:cNvPr>
            <p:cNvCxnSpPr>
              <a:cxnSpLocks/>
            </p:cNvCxnSpPr>
            <p:nvPr/>
          </p:nvCxnSpPr>
          <p:spPr>
            <a:xfrm>
              <a:off x="12703182" y="3886200"/>
              <a:ext cx="12944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6AD22-73C2-844E-B4BF-B0BF732A0C68}"/>
                </a:ext>
              </a:extLst>
            </p:cNvPr>
            <p:cNvSpPr txBox="1"/>
            <p:nvPr/>
          </p:nvSpPr>
          <p:spPr>
            <a:xfrm>
              <a:off x="13106737" y="3475830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658DF-163F-8C43-8C15-4CBCA9F99A55}"/>
                </a:ext>
              </a:extLst>
            </p:cNvPr>
            <p:cNvSpPr txBox="1"/>
            <p:nvPr/>
          </p:nvSpPr>
          <p:spPr>
            <a:xfrm>
              <a:off x="13980358" y="3373240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</a:t>
              </a:r>
              <a:r>
                <a:rPr lang="en-US" sz="3000" dirty="0" err="1"/>
                <a:t>gửi</a:t>
              </a:r>
              <a:r>
                <a:rPr lang="en-US" sz="3000" dirty="0"/>
                <a:t> report </a:t>
              </a:r>
              <a:r>
                <a:rPr lang="en-US" sz="3000" dirty="0" err="1"/>
                <a:t>cho</a:t>
              </a:r>
              <a:r>
                <a:rPr lang="en-US" sz="3000" dirty="0"/>
                <a:t> </a:t>
              </a:r>
              <a:r>
                <a:rPr lang="en-US" sz="3000" dirty="0" err="1"/>
                <a:t>khách</a:t>
              </a:r>
              <a:r>
                <a:rPr lang="en-US" sz="3000" dirty="0"/>
                <a:t> </a:t>
              </a:r>
              <a:r>
                <a:rPr lang="en-US" sz="3000" dirty="0" err="1"/>
                <a:t>hàng</a:t>
              </a:r>
              <a:endParaRPr lang="en-US" sz="30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432DA5-8A50-0A42-9F23-D7ED63DA075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7982" y="3886199"/>
              <a:ext cx="70058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0D445B-1AFA-C649-9C25-2345F77CE14A}"/>
                </a:ext>
              </a:extLst>
            </p:cNvPr>
            <p:cNvSpPr txBox="1"/>
            <p:nvPr/>
          </p:nvSpPr>
          <p:spPr>
            <a:xfrm>
              <a:off x="20462825" y="3439026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6148241-D8D8-0742-8A33-524414E682D0}"/>
                </a:ext>
              </a:extLst>
            </p:cNvPr>
            <p:cNvCxnSpPr>
              <a:cxnSpLocks/>
            </p:cNvCxnSpPr>
            <p:nvPr/>
          </p:nvCxnSpPr>
          <p:spPr>
            <a:xfrm>
              <a:off x="20356190" y="3886198"/>
              <a:ext cx="70058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CBCBF91-B0BD-3947-B990-7C013E8D08AA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8946002" y="4629992"/>
              <a:ext cx="1" cy="96028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529CDE-4E0F-0C41-9F08-6D5C80FBCAEB}"/>
                </a:ext>
              </a:extLst>
            </p:cNvPr>
            <p:cNvSpPr txBox="1"/>
            <p:nvPr/>
          </p:nvSpPr>
          <p:spPr>
            <a:xfrm>
              <a:off x="19041654" y="4926682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986F71C-56DB-1547-93CC-14EB74349C1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>
              <a:off x="16800732" y="6564898"/>
              <a:ext cx="71783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D22C57E3-7374-A248-AEC2-38BAB9EA0DB5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 flipH="1">
              <a:off x="5013707" y="2696341"/>
              <a:ext cx="461667" cy="3867309"/>
            </a:xfrm>
            <a:prstGeom prst="bentConnector4">
              <a:avLst>
                <a:gd name="adj1" fmla="val -261240"/>
                <a:gd name="adj2" fmla="val 99622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1AD077-B54E-344B-866B-63DA3063A6B3}"/>
                </a:ext>
              </a:extLst>
            </p:cNvPr>
            <p:cNvSpPr txBox="1"/>
            <p:nvPr/>
          </p:nvSpPr>
          <p:spPr>
            <a:xfrm>
              <a:off x="4478304" y="5590272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63C11C-4012-3D41-B16F-CEC06A7A40CB}"/>
                </a:ext>
              </a:extLst>
            </p:cNvPr>
            <p:cNvSpPr txBox="1"/>
            <p:nvPr/>
          </p:nvSpPr>
          <p:spPr>
            <a:xfrm>
              <a:off x="8463095" y="5590271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CF3597F5-8955-3842-B793-00F48EC9831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8631148" y="3407876"/>
              <a:ext cx="1208896" cy="4114799"/>
            </a:xfrm>
            <a:prstGeom prst="bentConnector2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D7367E1C-3143-6247-882C-6002F6BDBA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26653" y="6069724"/>
              <a:ext cx="10669471" cy="495174"/>
            </a:xfrm>
            <a:prstGeom prst="bentConnector3">
              <a:avLst>
                <a:gd name="adj1" fmla="val 99944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D8491D-38A5-2647-A9ED-4B58521A9C6A}"/>
                </a:ext>
              </a:extLst>
            </p:cNvPr>
            <p:cNvSpPr txBox="1"/>
            <p:nvPr/>
          </p:nvSpPr>
          <p:spPr>
            <a:xfrm>
              <a:off x="8463095" y="6154133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5275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2" y="819637"/>
            <a:ext cx="18403954" cy="1131656"/>
          </a:xfrm>
        </p:spPr>
        <p:txBody>
          <a:bodyPr>
            <a:normAutofit/>
          </a:bodyPr>
          <a:lstStyle/>
          <a:p>
            <a:r>
              <a:rPr lang="en-US" altLang="en-US" sz="55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altLang="en-US" sz="55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55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altLang="en-US" sz="55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Report </a:t>
            </a:r>
            <a:r>
              <a:rPr lang="en-US" altLang="en-US" sz="55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altLang="en-US" sz="55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55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Socialyze</a:t>
            </a:r>
            <a:r>
              <a:rPr lang="en-US" altLang="en-US" sz="55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(Monthly)</a:t>
            </a:r>
            <a:endParaRPr lang="en-US" sz="5500" b="1" dirty="0">
              <a:solidFill>
                <a:srgbClr val="C00000"/>
              </a:solidFill>
            </a:endParaRPr>
          </a:p>
        </p:txBody>
      </p:sp>
      <p:sp>
        <p:nvSpPr>
          <p:cNvPr id="4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54CE1A6-B216-F741-9F7E-7FFFFDD46671}"/>
              </a:ext>
            </a:extLst>
          </p:cNvPr>
          <p:cNvGrpSpPr/>
          <p:nvPr/>
        </p:nvGrpSpPr>
        <p:grpSpPr>
          <a:xfrm>
            <a:off x="849643" y="4205791"/>
            <a:ext cx="21919142" cy="7823707"/>
            <a:chOff x="1791752" y="5535828"/>
            <a:chExt cx="21919142" cy="78237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DED20E-CAB0-EE46-95DF-35A89D86109A}"/>
                </a:ext>
              </a:extLst>
            </p:cNvPr>
            <p:cNvSpPr txBox="1"/>
            <p:nvPr/>
          </p:nvSpPr>
          <p:spPr>
            <a:xfrm>
              <a:off x="1791752" y="5700803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4CB29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/>
                <a:t>Socialyze</a:t>
              </a:r>
              <a:r>
                <a:rPr lang="en-US" sz="3000" dirty="0"/>
                <a:t> </a:t>
              </a:r>
              <a:r>
                <a:rPr lang="en-US" sz="3000" dirty="0" err="1"/>
                <a:t>gửi</a:t>
              </a:r>
              <a:r>
                <a:rPr lang="en-US" sz="3000" dirty="0"/>
                <a:t> report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5D3F6E-3D6F-1542-AF65-BE7A82B757C6}"/>
                </a:ext>
              </a:extLst>
            </p:cNvPr>
            <p:cNvSpPr txBox="1"/>
            <p:nvPr/>
          </p:nvSpPr>
          <p:spPr>
            <a:xfrm>
              <a:off x="5601752" y="5700806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CM </a:t>
              </a:r>
              <a:r>
                <a:rPr lang="en-US" sz="3000" dirty="0" err="1"/>
                <a:t>xem</a:t>
              </a:r>
              <a:r>
                <a:rPr lang="en-US" sz="3000" dirty="0"/>
                <a:t> </a:t>
              </a:r>
              <a:r>
                <a:rPr lang="en-US" sz="3000" dirty="0" err="1"/>
                <a:t>và</a:t>
              </a:r>
              <a:r>
                <a:rPr lang="en-US" sz="3000" dirty="0"/>
                <a:t> </a:t>
              </a:r>
              <a:r>
                <a:rPr lang="en-US" sz="3000" dirty="0" err="1"/>
                <a:t>đánh</a:t>
              </a:r>
              <a:r>
                <a:rPr lang="en-US" sz="3000" dirty="0"/>
                <a:t> </a:t>
              </a:r>
              <a:r>
                <a:rPr lang="en-US" sz="3000" dirty="0" err="1"/>
                <a:t>giá</a:t>
              </a:r>
              <a:r>
                <a:rPr lang="en-US" sz="3000" dirty="0"/>
                <a:t> </a:t>
              </a:r>
              <a:r>
                <a:rPr lang="en-US" sz="3000" dirty="0" err="1"/>
                <a:t>lần</a:t>
              </a:r>
              <a:r>
                <a:rPr lang="en-US" sz="3000" dirty="0"/>
                <a:t>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7639D7-3838-A34D-9A6C-E1781318BFAA}"/>
                </a:ext>
              </a:extLst>
            </p:cNvPr>
            <p:cNvSpPr txBox="1"/>
            <p:nvPr/>
          </p:nvSpPr>
          <p:spPr>
            <a:xfrm>
              <a:off x="9716552" y="5700805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</a:t>
              </a:r>
              <a:r>
                <a:rPr lang="en-US" sz="3000" dirty="0" err="1"/>
                <a:t>xem</a:t>
              </a:r>
              <a:r>
                <a:rPr lang="en-US" sz="3000" dirty="0"/>
                <a:t> </a:t>
              </a:r>
              <a:r>
                <a:rPr lang="en-US" sz="3000" dirty="0" err="1"/>
                <a:t>và</a:t>
              </a:r>
              <a:r>
                <a:rPr lang="en-US" sz="3000" dirty="0"/>
                <a:t> </a:t>
              </a:r>
              <a:r>
                <a:rPr lang="en-US" sz="3000" dirty="0" err="1"/>
                <a:t>đánh</a:t>
              </a:r>
              <a:r>
                <a:rPr lang="en-US" sz="3000" dirty="0"/>
                <a:t> </a:t>
              </a:r>
              <a:r>
                <a:rPr lang="en-US" sz="3000" dirty="0" err="1"/>
                <a:t>giá</a:t>
              </a:r>
              <a:r>
                <a:rPr lang="en-US" sz="3000" dirty="0"/>
                <a:t> </a:t>
              </a:r>
              <a:r>
                <a:rPr lang="en-US" sz="3000" dirty="0" err="1"/>
                <a:t>lần</a:t>
              </a:r>
              <a:r>
                <a:rPr lang="en-US" sz="3000" dirty="0"/>
                <a:t>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F49134-D69F-E44B-A2D0-6823DCFE6252}"/>
                </a:ext>
              </a:extLst>
            </p:cNvPr>
            <p:cNvSpPr txBox="1"/>
            <p:nvPr/>
          </p:nvSpPr>
          <p:spPr>
            <a:xfrm>
              <a:off x="17369560" y="5700802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CA342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Client </a:t>
              </a:r>
              <a:r>
                <a:rPr lang="en-US" sz="3000" dirty="0" err="1"/>
                <a:t>xem</a:t>
              </a:r>
              <a:r>
                <a:rPr lang="en-US" sz="3000" dirty="0"/>
                <a:t> &amp; </a:t>
              </a:r>
              <a:r>
                <a:rPr lang="en-US" sz="3000" dirty="0" err="1"/>
                <a:t>đánh</a:t>
              </a:r>
              <a:r>
                <a:rPr lang="en-US" sz="3000" dirty="0"/>
                <a:t> </a:t>
              </a:r>
              <a:r>
                <a:rPr lang="en-US" sz="3000" dirty="0" err="1"/>
                <a:t>giá</a:t>
              </a:r>
              <a:r>
                <a:rPr lang="en-US" sz="3000" dirty="0"/>
                <a:t> report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C28B30-B3D2-EC41-9793-2B03A7007C13}"/>
                </a:ext>
              </a:extLst>
            </p:cNvPr>
            <p:cNvSpPr txBox="1"/>
            <p:nvPr/>
          </p:nvSpPr>
          <p:spPr>
            <a:xfrm>
              <a:off x="20890519" y="12795278"/>
              <a:ext cx="2820375" cy="564257"/>
            </a:xfrm>
            <a:prstGeom prst="rect">
              <a:avLst/>
            </a:prstGeom>
            <a:solidFill>
              <a:srgbClr val="3698DA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b="1" dirty="0">
                  <a:solidFill>
                    <a:schemeClr val="bg1"/>
                  </a:solidFill>
                </a:rPr>
                <a:t>HOÀN THÀNH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6A915-AF2A-4941-80A4-EF23DB4FC53B}"/>
                </a:ext>
              </a:extLst>
            </p:cNvPr>
            <p:cNvSpPr txBox="1"/>
            <p:nvPr/>
          </p:nvSpPr>
          <p:spPr>
            <a:xfrm>
              <a:off x="17352311" y="8148670"/>
              <a:ext cx="2820375" cy="1487587"/>
            </a:xfrm>
            <a:prstGeom prst="rect">
              <a:avLst/>
            </a:prstGeom>
            <a:noFill/>
            <a:ln w="5715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</a:t>
              </a:r>
              <a:r>
                <a:rPr lang="en-US" sz="3000" dirty="0" err="1"/>
                <a:t>nhận</a:t>
              </a:r>
              <a:r>
                <a:rPr lang="en-US" sz="3000" dirty="0"/>
                <a:t> </a:t>
              </a:r>
              <a:r>
                <a:rPr lang="en-US" sz="3000" dirty="0" err="1"/>
                <a:t>phản</a:t>
              </a:r>
              <a:r>
                <a:rPr lang="en-US" sz="3000" dirty="0"/>
                <a:t> </a:t>
              </a:r>
              <a:r>
                <a:rPr lang="en-US" sz="3000" dirty="0" err="1"/>
                <a:t>hồi</a:t>
              </a:r>
              <a:r>
                <a:rPr lang="en-US" sz="3000" dirty="0"/>
                <a:t> </a:t>
              </a:r>
              <a:r>
                <a:rPr lang="en-US" sz="3000" dirty="0" err="1"/>
                <a:t>và</a:t>
              </a:r>
              <a:r>
                <a:rPr lang="en-US" sz="3000" dirty="0"/>
                <a:t> </a:t>
              </a:r>
              <a:r>
                <a:rPr lang="en-US" sz="3000" dirty="0" err="1"/>
                <a:t>gửi</a:t>
              </a:r>
              <a:r>
                <a:rPr lang="en-US" sz="3000" dirty="0"/>
                <a:t> </a:t>
              </a:r>
              <a:r>
                <a:rPr lang="en-US" sz="3000" dirty="0" err="1"/>
                <a:t>cho</a:t>
              </a:r>
              <a:r>
                <a:rPr lang="en-US" sz="3000" dirty="0"/>
                <a:t> CM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55BEC0-7B40-4C41-BCDF-F68EFC03A688}"/>
                </a:ext>
              </a:extLst>
            </p:cNvPr>
            <p:cNvSpPr txBox="1"/>
            <p:nvPr/>
          </p:nvSpPr>
          <p:spPr>
            <a:xfrm>
              <a:off x="13814102" y="8148670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CM </a:t>
              </a:r>
              <a:r>
                <a:rPr lang="en-US" sz="3000" dirty="0" err="1"/>
                <a:t>xem</a:t>
              </a:r>
              <a:r>
                <a:rPr lang="en-US" sz="3000" dirty="0"/>
                <a:t> </a:t>
              </a:r>
              <a:r>
                <a:rPr lang="en-US" sz="3000" dirty="0" err="1"/>
                <a:t>xét</a:t>
              </a:r>
              <a:r>
                <a:rPr lang="en-US" sz="3000" dirty="0"/>
                <a:t> </a:t>
              </a:r>
              <a:r>
                <a:rPr lang="en-US" sz="3000" dirty="0" err="1"/>
                <a:t>phản</a:t>
              </a:r>
              <a:r>
                <a:rPr lang="en-US" sz="3000" dirty="0"/>
                <a:t> </a:t>
              </a:r>
              <a:r>
                <a:rPr lang="en-US" sz="3000" dirty="0" err="1"/>
                <a:t>hồi</a:t>
              </a:r>
              <a:r>
                <a:rPr lang="en-US" sz="3000" dirty="0"/>
                <a:t> </a:t>
              </a:r>
              <a:r>
                <a:rPr lang="en-US" sz="3000" dirty="0" err="1"/>
                <a:t>khách</a:t>
              </a:r>
              <a:r>
                <a:rPr lang="en-US" sz="3000" dirty="0"/>
                <a:t> </a:t>
              </a:r>
              <a:r>
                <a:rPr lang="en-US" sz="3000" dirty="0" err="1"/>
                <a:t>hàng</a:t>
              </a:r>
              <a:endParaRPr lang="en-US" sz="30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1C8A49-1DCC-AC41-BC3B-0DCF4D5E0E40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612127" y="6213764"/>
              <a:ext cx="9896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6AD432-3ECC-064D-9C44-A225EC6DF2BC}"/>
                </a:ext>
              </a:extLst>
            </p:cNvPr>
            <p:cNvCxnSpPr>
              <a:cxnSpLocks/>
            </p:cNvCxnSpPr>
            <p:nvPr/>
          </p:nvCxnSpPr>
          <p:spPr>
            <a:xfrm>
              <a:off x="8422127" y="6213764"/>
              <a:ext cx="12944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5B0A9F-E37E-2540-B052-375793D9F66D}"/>
                </a:ext>
              </a:extLst>
            </p:cNvPr>
            <p:cNvSpPr txBox="1"/>
            <p:nvPr/>
          </p:nvSpPr>
          <p:spPr>
            <a:xfrm>
              <a:off x="8825682" y="5803395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7E581A-F06C-0942-BB15-5E0A464141D1}"/>
                </a:ext>
              </a:extLst>
            </p:cNvPr>
            <p:cNvCxnSpPr>
              <a:cxnSpLocks/>
            </p:cNvCxnSpPr>
            <p:nvPr/>
          </p:nvCxnSpPr>
          <p:spPr>
            <a:xfrm>
              <a:off x="12536927" y="6213764"/>
              <a:ext cx="12944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6AD22-73C2-844E-B4BF-B0BF732A0C68}"/>
                </a:ext>
              </a:extLst>
            </p:cNvPr>
            <p:cNvSpPr txBox="1"/>
            <p:nvPr/>
          </p:nvSpPr>
          <p:spPr>
            <a:xfrm>
              <a:off x="12940482" y="5803394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658DF-163F-8C43-8C15-4CBCA9F99A55}"/>
                </a:ext>
              </a:extLst>
            </p:cNvPr>
            <p:cNvSpPr txBox="1"/>
            <p:nvPr/>
          </p:nvSpPr>
          <p:spPr>
            <a:xfrm>
              <a:off x="13814103" y="5700804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</a:t>
              </a:r>
              <a:r>
                <a:rPr lang="en-US" sz="3000" dirty="0" err="1"/>
                <a:t>gửi</a:t>
              </a:r>
              <a:r>
                <a:rPr lang="en-US" sz="3000" dirty="0"/>
                <a:t> report  </a:t>
              </a:r>
              <a:r>
                <a:rPr lang="en-US" sz="3000" dirty="0" err="1"/>
                <a:t>cho</a:t>
              </a:r>
              <a:r>
                <a:rPr lang="en-US" sz="3000" dirty="0"/>
                <a:t> client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432DA5-8A50-0A42-9F23-D7ED63DA075D}"/>
                </a:ext>
              </a:extLst>
            </p:cNvPr>
            <p:cNvCxnSpPr>
              <a:cxnSpLocks/>
            </p:cNvCxnSpPr>
            <p:nvPr/>
          </p:nvCxnSpPr>
          <p:spPr>
            <a:xfrm>
              <a:off x="16651727" y="6213763"/>
              <a:ext cx="70058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0D445B-1AFA-C649-9C25-2345F77CE14A}"/>
                </a:ext>
              </a:extLst>
            </p:cNvPr>
            <p:cNvSpPr txBox="1"/>
            <p:nvPr/>
          </p:nvSpPr>
          <p:spPr>
            <a:xfrm>
              <a:off x="20296570" y="5766590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6148241-D8D8-0742-8A33-524414E682D0}"/>
                </a:ext>
              </a:extLst>
            </p:cNvPr>
            <p:cNvCxnSpPr>
              <a:cxnSpLocks/>
            </p:cNvCxnSpPr>
            <p:nvPr/>
          </p:nvCxnSpPr>
          <p:spPr>
            <a:xfrm>
              <a:off x="20189935" y="6213762"/>
              <a:ext cx="70058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CBCBF91-B0BD-3947-B990-7C013E8D08AA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flipH="1">
              <a:off x="18762499" y="6726724"/>
              <a:ext cx="17249" cy="1421946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529CDE-4E0F-0C41-9F08-6D5C80FBCAEB}"/>
                </a:ext>
              </a:extLst>
            </p:cNvPr>
            <p:cNvSpPr txBox="1"/>
            <p:nvPr/>
          </p:nvSpPr>
          <p:spPr>
            <a:xfrm>
              <a:off x="18875399" y="7254246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986F71C-56DB-1547-93CC-14EB74349C1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>
              <a:off x="16634477" y="8892464"/>
              <a:ext cx="71783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D22C57E3-7374-A248-AEC2-38BAB9EA0DB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82738" y="6726734"/>
              <a:ext cx="3867309" cy="1670554"/>
            </a:xfrm>
            <a:prstGeom prst="bentConnector3">
              <a:avLst>
                <a:gd name="adj1" fmla="val 102214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1AD077-B54E-344B-866B-63DA3063A6B3}"/>
                </a:ext>
              </a:extLst>
            </p:cNvPr>
            <p:cNvSpPr txBox="1"/>
            <p:nvPr/>
          </p:nvSpPr>
          <p:spPr>
            <a:xfrm>
              <a:off x="4312049" y="7917836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63C11C-4012-3D41-B16F-CEC06A7A40CB}"/>
                </a:ext>
              </a:extLst>
            </p:cNvPr>
            <p:cNvSpPr txBox="1"/>
            <p:nvPr/>
          </p:nvSpPr>
          <p:spPr>
            <a:xfrm>
              <a:off x="8296840" y="7917835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CF3597F5-8955-3842-B793-00F48EC9831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8234063" y="5504610"/>
              <a:ext cx="1670561" cy="4114794"/>
            </a:xfrm>
            <a:prstGeom prst="bentConnector2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D7367E1C-3143-6247-882C-6002F6BDBA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0398" y="8397288"/>
              <a:ext cx="10669471" cy="495174"/>
            </a:xfrm>
            <a:prstGeom prst="bentConnector3">
              <a:avLst>
                <a:gd name="adj1" fmla="val 100463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D8491D-38A5-2647-A9ED-4B58521A9C6A}"/>
                </a:ext>
              </a:extLst>
            </p:cNvPr>
            <p:cNvSpPr txBox="1"/>
            <p:nvPr/>
          </p:nvSpPr>
          <p:spPr>
            <a:xfrm>
              <a:off x="8296840" y="8481697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2F85ED-BBF9-9C45-9448-B6089F4C75B9}"/>
                </a:ext>
              </a:extLst>
            </p:cNvPr>
            <p:cNvSpPr txBox="1"/>
            <p:nvPr/>
          </p:nvSpPr>
          <p:spPr>
            <a:xfrm>
              <a:off x="20890519" y="5535828"/>
              <a:ext cx="2820375" cy="1487587"/>
            </a:xfrm>
            <a:prstGeom prst="rect">
              <a:avLst/>
            </a:prstGeom>
            <a:noFill/>
            <a:ln w="5715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</a:t>
              </a:r>
              <a:r>
                <a:rPr lang="en-US" sz="3000" dirty="0" err="1"/>
                <a:t>hẹn</a:t>
              </a:r>
              <a:r>
                <a:rPr lang="en-US" sz="3000" dirty="0"/>
                <a:t> </a:t>
              </a:r>
              <a:r>
                <a:rPr lang="en-US" sz="3000" dirty="0" err="1"/>
                <a:t>họp</a:t>
              </a:r>
              <a:r>
                <a:rPr lang="en-US" sz="3000" dirty="0"/>
                <a:t> </a:t>
              </a:r>
              <a:r>
                <a:rPr lang="en-US" sz="3000" dirty="0" err="1"/>
                <a:t>định</a:t>
              </a:r>
              <a:r>
                <a:rPr lang="en-US" sz="3000" dirty="0"/>
                <a:t> </a:t>
              </a:r>
              <a:r>
                <a:rPr lang="en-US" sz="3000" dirty="0" err="1"/>
                <a:t>kì</a:t>
              </a:r>
              <a:r>
                <a:rPr lang="en-US" sz="3000" dirty="0"/>
                <a:t> </a:t>
              </a:r>
              <a:r>
                <a:rPr lang="en-US" sz="3000" dirty="0" err="1"/>
                <a:t>hàng</a:t>
              </a:r>
              <a:r>
                <a:rPr lang="en-US" sz="3000" dirty="0"/>
                <a:t> </a:t>
              </a:r>
              <a:r>
                <a:rPr lang="en-US" sz="3000" dirty="0" err="1"/>
                <a:t>tháng</a:t>
              </a:r>
              <a:endParaRPr lang="en-US" sz="3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997228-A11E-F647-BA59-96D5F6B03470}"/>
                </a:ext>
              </a:extLst>
            </p:cNvPr>
            <p:cNvSpPr txBox="1"/>
            <p:nvPr/>
          </p:nvSpPr>
          <p:spPr>
            <a:xfrm>
              <a:off x="20890519" y="10736119"/>
              <a:ext cx="2820375" cy="1025922"/>
            </a:xfrm>
            <a:prstGeom prst="rect">
              <a:avLst/>
            </a:prstGeom>
            <a:noFill/>
            <a:ln w="5715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/>
                <a:t>Họp</a:t>
              </a:r>
              <a:r>
                <a:rPr lang="en-US" sz="3000" dirty="0"/>
                <a:t> – </a:t>
              </a:r>
              <a:r>
                <a:rPr lang="en-US" sz="3000" dirty="0" err="1"/>
                <a:t>Trả</a:t>
              </a:r>
              <a:r>
                <a:rPr lang="en-US" sz="3000" dirty="0"/>
                <a:t> </a:t>
              </a:r>
              <a:r>
                <a:rPr lang="en-US" sz="3000" dirty="0" err="1"/>
                <a:t>lời</a:t>
              </a:r>
              <a:r>
                <a:rPr lang="en-US" sz="3000" dirty="0"/>
                <a:t> </a:t>
              </a:r>
              <a:r>
                <a:rPr lang="en-US" sz="3000" dirty="0" err="1"/>
                <a:t>câu</a:t>
              </a:r>
              <a:r>
                <a:rPr lang="en-US" sz="3000" dirty="0"/>
                <a:t> </a:t>
              </a:r>
              <a:r>
                <a:rPr lang="en-US" sz="3000" dirty="0" err="1"/>
                <a:t>hỏi</a:t>
              </a:r>
              <a:r>
                <a:rPr lang="en-US" sz="3000" dirty="0"/>
                <a:t> </a:t>
              </a:r>
              <a:r>
                <a:rPr lang="en-US" sz="3000" dirty="0" err="1"/>
                <a:t>từ</a:t>
              </a:r>
              <a:r>
                <a:rPr lang="en-US" sz="3000" dirty="0"/>
                <a:t> client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12F2F-116D-F146-ACCB-0490BD6FA230}"/>
                </a:ext>
              </a:extLst>
            </p:cNvPr>
            <p:cNvSpPr txBox="1"/>
            <p:nvPr/>
          </p:nvSpPr>
          <p:spPr>
            <a:xfrm>
              <a:off x="17401167" y="10527676"/>
              <a:ext cx="2820375" cy="1487587"/>
            </a:xfrm>
            <a:prstGeom prst="rect">
              <a:avLst/>
            </a:prstGeom>
            <a:noFill/>
            <a:ln w="5715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</a:t>
              </a:r>
              <a:r>
                <a:rPr lang="en-US" sz="3000" dirty="0" err="1"/>
                <a:t>gửi</a:t>
              </a:r>
              <a:r>
                <a:rPr lang="en-US" sz="3000" dirty="0"/>
                <a:t> </a:t>
              </a:r>
              <a:r>
                <a:rPr lang="en-US" sz="3000" dirty="0" err="1"/>
                <a:t>câu</a:t>
              </a:r>
              <a:r>
                <a:rPr lang="en-US" sz="3000" dirty="0"/>
                <a:t> </a:t>
              </a:r>
              <a:r>
                <a:rPr lang="en-US" sz="3000" dirty="0" err="1"/>
                <a:t>hỏi</a:t>
              </a:r>
              <a:r>
                <a:rPr lang="en-US" sz="3000" dirty="0"/>
                <a:t> </a:t>
              </a:r>
              <a:r>
                <a:rPr lang="en-US" sz="3000" dirty="0" err="1"/>
                <a:t>cho</a:t>
              </a:r>
              <a:r>
                <a:rPr lang="en-US" sz="3000" dirty="0"/>
                <a:t> CM &amp; </a:t>
              </a:r>
              <a:r>
                <a:rPr lang="en-US" sz="3000" dirty="0" err="1"/>
                <a:t>Socialyze</a:t>
              </a:r>
              <a:endParaRPr lang="en-US" sz="3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ADA75C-A62E-CA45-B84B-FDF66546504D}"/>
                </a:ext>
              </a:extLst>
            </p:cNvPr>
            <p:cNvSpPr txBox="1"/>
            <p:nvPr/>
          </p:nvSpPr>
          <p:spPr>
            <a:xfrm>
              <a:off x="13862958" y="10527676"/>
              <a:ext cx="2820375" cy="1487587"/>
            </a:xfrm>
            <a:prstGeom prst="rect">
              <a:avLst/>
            </a:prstGeom>
            <a:noFill/>
            <a:ln w="57150" cap="flat">
              <a:solidFill>
                <a:srgbClr val="4CB29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CM &amp; </a:t>
              </a:r>
              <a:r>
                <a:rPr lang="en-US" sz="3000" dirty="0" err="1"/>
                <a:t>Socialyze</a:t>
              </a:r>
              <a:r>
                <a:rPr lang="en-US" sz="3000" dirty="0"/>
                <a:t> </a:t>
              </a:r>
              <a:r>
                <a:rPr lang="en-US" sz="3000" dirty="0" err="1"/>
                <a:t>trả</a:t>
              </a:r>
              <a:r>
                <a:rPr lang="en-US" sz="3000" dirty="0"/>
                <a:t> </a:t>
              </a:r>
              <a:r>
                <a:rPr lang="en-US" sz="3000" dirty="0" err="1"/>
                <a:t>lời</a:t>
              </a:r>
              <a:r>
                <a:rPr lang="en-US" sz="3000" dirty="0"/>
                <a:t> </a:t>
              </a:r>
              <a:r>
                <a:rPr lang="en-US" sz="3000" dirty="0" err="1"/>
                <a:t>cho</a:t>
              </a:r>
              <a:r>
                <a:rPr lang="en-US" sz="3000" dirty="0"/>
                <a:t> </a:t>
              </a:r>
              <a:r>
                <a:rPr lang="en-US" sz="3000" dirty="0" err="1"/>
                <a:t>khách</a:t>
              </a:r>
              <a:r>
                <a:rPr lang="en-US" sz="3000" dirty="0"/>
                <a:t> </a:t>
              </a:r>
              <a:r>
                <a:rPr lang="en-US" sz="3000" dirty="0" err="1"/>
                <a:t>hàng</a:t>
              </a:r>
              <a:endParaRPr lang="en-US" sz="3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21A496-88E3-3347-9A84-22F2319D7A78}"/>
                </a:ext>
              </a:extLst>
            </p:cNvPr>
            <p:cNvSpPr txBox="1"/>
            <p:nvPr/>
          </p:nvSpPr>
          <p:spPr>
            <a:xfrm>
              <a:off x="10077257" y="10736119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CA342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Client </a:t>
              </a:r>
              <a:r>
                <a:rPr lang="en-US" sz="3000" dirty="0" err="1"/>
                <a:t>xem</a:t>
              </a:r>
              <a:r>
                <a:rPr lang="en-US" sz="3000" dirty="0"/>
                <a:t> </a:t>
              </a:r>
              <a:r>
                <a:rPr lang="en-US" sz="3000" dirty="0" err="1"/>
                <a:t>phần</a:t>
              </a:r>
              <a:r>
                <a:rPr lang="en-US" sz="3000" dirty="0"/>
                <a:t> </a:t>
              </a:r>
              <a:r>
                <a:rPr lang="en-US" sz="3000" dirty="0" err="1"/>
                <a:t>trả</a:t>
              </a:r>
              <a:r>
                <a:rPr lang="en-US" sz="3000" dirty="0"/>
                <a:t> </a:t>
              </a:r>
              <a:r>
                <a:rPr lang="en-US" sz="3000" dirty="0" err="1"/>
                <a:t>lời</a:t>
              </a:r>
              <a:endParaRPr lang="en-US" sz="30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94D0C47-B84F-064B-A4B1-641F178DB57A}"/>
                </a:ext>
              </a:extLst>
            </p:cNvPr>
            <p:cNvCxnSpPr>
              <a:cxnSpLocks/>
              <a:stCxn id="47" idx="2"/>
              <a:endCxn id="49" idx="0"/>
            </p:cNvCxnSpPr>
            <p:nvPr/>
          </p:nvCxnSpPr>
          <p:spPr>
            <a:xfrm>
              <a:off x="22300707" y="7023415"/>
              <a:ext cx="0" cy="3712704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329E58-E29A-8443-8E4A-AD31A84B60AB}"/>
                </a:ext>
              </a:extLst>
            </p:cNvPr>
            <p:cNvCxnSpPr>
              <a:stCxn id="49" idx="2"/>
              <a:endCxn id="11" idx="0"/>
            </p:cNvCxnSpPr>
            <p:nvPr/>
          </p:nvCxnSpPr>
          <p:spPr>
            <a:xfrm>
              <a:off x="22300707" y="11762041"/>
              <a:ext cx="0" cy="1033237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F77943-8FD8-2A47-A845-647FD88F3B52}"/>
                </a:ext>
              </a:extLst>
            </p:cNvPr>
            <p:cNvSpPr txBox="1"/>
            <p:nvPr/>
          </p:nvSpPr>
          <p:spPr>
            <a:xfrm>
              <a:off x="22518487" y="12304307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F2B7CC9-3C19-F147-A39C-ADBABE2E4E63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>
              <a:off x="20221542" y="11249080"/>
              <a:ext cx="668977" cy="2239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0828A2-1BA2-D948-B81C-04AA8A645341}"/>
                </a:ext>
              </a:extLst>
            </p:cNvPr>
            <p:cNvSpPr txBox="1"/>
            <p:nvPr/>
          </p:nvSpPr>
          <p:spPr>
            <a:xfrm>
              <a:off x="20333212" y="10801907"/>
              <a:ext cx="445636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54B7922-9318-084E-B216-C26691DD1C53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 flipV="1">
              <a:off x="16683333" y="11260275"/>
              <a:ext cx="717834" cy="11195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EBF97B-5573-EF4B-B3AD-051965DD600D}"/>
                </a:ext>
              </a:extLst>
            </p:cNvPr>
            <p:cNvCxnSpPr>
              <a:stCxn id="53" idx="1"/>
            </p:cNvCxnSpPr>
            <p:nvPr/>
          </p:nvCxnSpPr>
          <p:spPr>
            <a:xfrm flipH="1" flipV="1">
              <a:off x="12897632" y="11271469"/>
              <a:ext cx="965326" cy="1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250D8E69-FD43-9C4E-B0A4-0A59FD0DB73E}"/>
                </a:ext>
              </a:extLst>
            </p:cNvPr>
            <p:cNvCxnSpPr>
              <a:stCxn id="54" idx="2"/>
              <a:endCxn id="52" idx="2"/>
            </p:cNvCxnSpPr>
            <p:nvPr/>
          </p:nvCxnSpPr>
          <p:spPr>
            <a:xfrm rot="16200000" flipH="1">
              <a:off x="15022789" y="8226697"/>
              <a:ext cx="253222" cy="7323910"/>
            </a:xfrm>
            <a:prstGeom prst="bentConnector3">
              <a:avLst>
                <a:gd name="adj1" fmla="val 288076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F19F617-0526-2549-AAC3-9A90326D4BF2}"/>
                </a:ext>
              </a:extLst>
            </p:cNvPr>
            <p:cNvSpPr txBox="1"/>
            <p:nvPr/>
          </p:nvSpPr>
          <p:spPr>
            <a:xfrm>
              <a:off x="14383164" y="12050865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FEB9E8C8-15C8-6148-B110-561988041624}"/>
                </a:ext>
              </a:extLst>
            </p:cNvPr>
            <p:cNvCxnSpPr>
              <a:stCxn id="54" idx="1"/>
              <a:endCxn id="11" idx="1"/>
            </p:cNvCxnSpPr>
            <p:nvPr/>
          </p:nvCxnSpPr>
          <p:spPr>
            <a:xfrm rot="10800000" flipH="1" flipV="1">
              <a:off x="10077257" y="11249079"/>
              <a:ext cx="10813262" cy="1828327"/>
            </a:xfrm>
            <a:prstGeom prst="bentConnector3">
              <a:avLst>
                <a:gd name="adj1" fmla="val -2114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3277F8-5A2B-B04F-8186-F3C972619F34}"/>
                </a:ext>
              </a:extLst>
            </p:cNvPr>
            <p:cNvSpPr txBox="1"/>
            <p:nvPr/>
          </p:nvSpPr>
          <p:spPr>
            <a:xfrm>
              <a:off x="14905742" y="12701496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2F828E-8B90-E347-A632-FF29DBDFD855}"/>
              </a:ext>
            </a:extLst>
          </p:cNvPr>
          <p:cNvCxnSpPr>
            <a:stCxn id="8" idx="2"/>
          </p:cNvCxnSpPr>
          <p:nvPr/>
        </p:nvCxnSpPr>
        <p:spPr>
          <a:xfrm>
            <a:off x="6069831" y="5396691"/>
            <a:ext cx="6" cy="167056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66948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2" y="819637"/>
            <a:ext cx="18403954" cy="1131656"/>
          </a:xfrm>
        </p:spPr>
        <p:txBody>
          <a:bodyPr>
            <a:normAutofit/>
          </a:bodyPr>
          <a:lstStyle/>
          <a:p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Những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6600" b="1" dirty="0" err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Ở</a:t>
            </a:r>
            <a:r>
              <a:rPr lang="en-US" altLang="en-US" sz="66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Report </a:t>
            </a:r>
            <a:endParaRPr lang="en-US" sz="6600" b="1" dirty="0">
              <a:solidFill>
                <a:srgbClr val="C00000"/>
              </a:solidFill>
            </a:endParaRPr>
          </a:p>
        </p:txBody>
      </p:sp>
      <p:sp>
        <p:nvSpPr>
          <p:cNvPr id="4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FAEDF-10BE-AE49-AD79-8F8F8C8A5080}"/>
              </a:ext>
            </a:extLst>
          </p:cNvPr>
          <p:cNvSpPr txBox="1"/>
          <p:nvPr/>
        </p:nvSpPr>
        <p:spPr>
          <a:xfrm>
            <a:off x="1234997" y="2079224"/>
            <a:ext cx="21947339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YD </a:t>
            </a:r>
            <a:r>
              <a:rPr lang="en-US" sz="4000" dirty="0" err="1"/>
              <a:t>sẽ</a:t>
            </a:r>
            <a:r>
              <a:rPr lang="en-US" sz="4000" dirty="0"/>
              <a:t> </a:t>
            </a:r>
            <a:r>
              <a:rPr lang="en-US" sz="4000" dirty="0" err="1"/>
              <a:t>nhận</a:t>
            </a:r>
            <a:r>
              <a:rPr lang="en-US" sz="4000" dirty="0"/>
              <a:t> report </a:t>
            </a:r>
            <a:r>
              <a:rPr lang="en-US" sz="4000" dirty="0" err="1"/>
              <a:t>từ</a:t>
            </a:r>
            <a:r>
              <a:rPr lang="en-US" sz="4000" dirty="0"/>
              <a:t> SL </a:t>
            </a:r>
            <a:r>
              <a:rPr lang="en-US" sz="4000" dirty="0" err="1"/>
              <a:t>vào</a:t>
            </a:r>
            <a:r>
              <a:rPr lang="en-US" sz="4000" dirty="0"/>
              <a:t> </a:t>
            </a:r>
            <a:r>
              <a:rPr lang="en-US" sz="4000" dirty="0" err="1"/>
              <a:t>ngày</a:t>
            </a:r>
            <a:r>
              <a:rPr lang="en-US" sz="4000" dirty="0"/>
              <a:t> </a:t>
            </a:r>
            <a:r>
              <a:rPr lang="en-US" sz="4000" dirty="0" err="1"/>
              <a:t>thứ</a:t>
            </a:r>
            <a:r>
              <a:rPr lang="en-US" sz="4000" dirty="0"/>
              <a:t> 4 </a:t>
            </a:r>
            <a:r>
              <a:rPr lang="en-US" sz="4000" dirty="0" err="1"/>
              <a:t>hàng</a:t>
            </a:r>
            <a:r>
              <a:rPr lang="en-US" sz="4000" dirty="0"/>
              <a:t> </a:t>
            </a:r>
            <a:r>
              <a:rPr lang="en-US" sz="4000" dirty="0" err="1"/>
              <a:t>tuần</a:t>
            </a:r>
            <a:r>
              <a:rPr lang="en-US" sz="4000" dirty="0"/>
              <a:t> 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/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/>
              <a:t>VỀ TRÌNH BÀY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4000" dirty="0" err="1"/>
              <a:t>Sự</a:t>
            </a:r>
            <a:r>
              <a:rPr lang="en-US" sz="4000" dirty="0"/>
              <a:t> </a:t>
            </a:r>
            <a:r>
              <a:rPr lang="en-US" sz="4000" dirty="0" err="1"/>
              <a:t>thống</a:t>
            </a:r>
            <a:r>
              <a:rPr lang="en-US" sz="4000" dirty="0"/>
              <a:t> </a:t>
            </a:r>
            <a:r>
              <a:rPr lang="en-US" sz="4000" dirty="0" err="1"/>
              <a:t>nhất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font </a:t>
            </a:r>
            <a:r>
              <a:rPr lang="en-US" sz="4000" dirty="0" err="1"/>
              <a:t>chữ</a:t>
            </a:r>
            <a:r>
              <a:rPr lang="en-US" sz="4000" dirty="0"/>
              <a:t>, </a:t>
            </a:r>
            <a:r>
              <a:rPr lang="en-US" sz="4000" dirty="0" err="1"/>
              <a:t>kích</a:t>
            </a:r>
            <a:r>
              <a:rPr lang="en-US" sz="4000" dirty="0"/>
              <a:t> </a:t>
            </a:r>
            <a:r>
              <a:rPr lang="en-US" sz="4000" dirty="0" err="1"/>
              <a:t>thước</a:t>
            </a:r>
            <a:r>
              <a:rPr lang="en-US" sz="4000" dirty="0"/>
              <a:t> </a:t>
            </a:r>
            <a:r>
              <a:rPr lang="en-US" sz="4000" dirty="0" err="1"/>
              <a:t>chữ</a:t>
            </a:r>
            <a:r>
              <a:rPr lang="en-US" sz="4000" dirty="0"/>
              <a:t> 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lỗi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đánh</a:t>
            </a:r>
            <a:r>
              <a:rPr lang="en-US" sz="4000" dirty="0"/>
              <a:t> </a:t>
            </a:r>
            <a:r>
              <a:rPr lang="en-US" sz="4000" dirty="0" err="1"/>
              <a:t>máy</a:t>
            </a:r>
            <a:r>
              <a:rPr lang="en-US" sz="4000" dirty="0"/>
              <a:t>, </a:t>
            </a:r>
            <a:r>
              <a:rPr lang="en-US" sz="4000" dirty="0" err="1"/>
              <a:t>dùng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, … 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được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</a:t>
            </a:r>
            <a:r>
              <a:rPr lang="en-US" sz="4000" dirty="0" err="1"/>
              <a:t>hiện</a:t>
            </a:r>
            <a:r>
              <a:rPr lang="en-US" sz="4000" dirty="0"/>
              <a:t> </a:t>
            </a:r>
            <a:r>
              <a:rPr lang="en-US" sz="4000" dirty="0" err="1"/>
              <a:t>đúng</a:t>
            </a:r>
            <a:r>
              <a:rPr lang="en-US" sz="4000" dirty="0"/>
              <a:t> </a:t>
            </a:r>
            <a:r>
              <a:rPr lang="en-US" sz="4000" dirty="0" err="1"/>
              <a:t>chuẩn</a:t>
            </a:r>
            <a:r>
              <a:rPr lang="en-US" sz="4000" dirty="0"/>
              <a:t> hay </a:t>
            </a:r>
            <a:r>
              <a:rPr lang="en-US" sz="4000" dirty="0" err="1"/>
              <a:t>chưa</a:t>
            </a:r>
            <a:r>
              <a:rPr lang="en-US" sz="4000" dirty="0"/>
              <a:t>? (font </a:t>
            </a:r>
            <a:r>
              <a:rPr lang="en-US" sz="4000" dirty="0" err="1"/>
              <a:t>chữ</a:t>
            </a:r>
            <a:r>
              <a:rPr lang="en-US" sz="4000" dirty="0"/>
              <a:t>, </a:t>
            </a:r>
            <a:r>
              <a:rPr lang="en-US" sz="4000" dirty="0" err="1"/>
              <a:t>màu</a:t>
            </a:r>
            <a:r>
              <a:rPr lang="en-US" sz="4000" dirty="0"/>
              <a:t> </a:t>
            </a:r>
            <a:r>
              <a:rPr lang="en-US" sz="4000" dirty="0" err="1"/>
              <a:t>sắc</a:t>
            </a:r>
            <a:r>
              <a:rPr lang="en-US" sz="4000" dirty="0"/>
              <a:t>, </a:t>
            </a:r>
            <a:r>
              <a:rPr lang="en-US" sz="4000" dirty="0" err="1"/>
              <a:t>hiển</a:t>
            </a:r>
            <a:r>
              <a:rPr lang="en-US" sz="4000" dirty="0"/>
              <a:t> </a:t>
            </a:r>
            <a:r>
              <a:rPr lang="en-US" sz="4000" dirty="0" err="1"/>
              <a:t>thị</a:t>
            </a:r>
            <a:r>
              <a:rPr lang="en-US" sz="4000" dirty="0"/>
              <a:t> </a:t>
            </a:r>
            <a:r>
              <a:rPr lang="en-US" sz="4000" dirty="0" err="1"/>
              <a:t>chú</a:t>
            </a:r>
            <a:r>
              <a:rPr lang="en-US" sz="4000" dirty="0"/>
              <a:t> </a:t>
            </a:r>
            <a:r>
              <a:rPr lang="en-US" sz="4000" dirty="0" err="1"/>
              <a:t>thích</a:t>
            </a:r>
            <a:r>
              <a:rPr lang="en-US" sz="4000" dirty="0"/>
              <a:t>, …) 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/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/>
              <a:t>VỀ CHUYÊN MÔN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4000" dirty="0" err="1"/>
              <a:t>Đầy</a:t>
            </a:r>
            <a:r>
              <a:rPr lang="en-US" sz="4000" dirty="0"/>
              <a:t> </a:t>
            </a:r>
            <a:r>
              <a:rPr lang="en-US" sz="4000" dirty="0" err="1"/>
              <a:t>đủ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mục</a:t>
            </a:r>
            <a:r>
              <a:rPr lang="en-US" sz="4000" dirty="0"/>
              <a:t>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thỏa</a:t>
            </a:r>
            <a:r>
              <a:rPr lang="en-US" sz="4000" dirty="0"/>
              <a:t> </a:t>
            </a:r>
            <a:r>
              <a:rPr lang="en-US" sz="4000" dirty="0" err="1"/>
              <a:t>thuận</a:t>
            </a:r>
            <a:r>
              <a:rPr lang="en-US" sz="4000" dirty="0"/>
              <a:t> </a:t>
            </a:r>
            <a:r>
              <a:rPr lang="en-US" sz="4000" dirty="0" err="1"/>
              <a:t>giữa</a:t>
            </a:r>
            <a:r>
              <a:rPr lang="en-US" sz="4000" dirty="0"/>
              <a:t> YD </a:t>
            </a:r>
            <a:r>
              <a:rPr lang="en-US" sz="4000" dirty="0" err="1"/>
              <a:t>và</a:t>
            </a:r>
            <a:r>
              <a:rPr lang="en-US" sz="4000" dirty="0"/>
              <a:t> SL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Tính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chính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xác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của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dữ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liệu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nếu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có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sự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chênh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lệch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so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với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thời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gian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trước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–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cần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có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sự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giải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thích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từ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phía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SL)   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Các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biểu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đồ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thể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hiện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đúng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số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liệu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được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đề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cập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tới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hay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chưa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?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4000" dirty="0" err="1"/>
              <a:t>Những</a:t>
            </a:r>
            <a:r>
              <a:rPr lang="en-US" sz="4000" dirty="0"/>
              <a:t> </a:t>
            </a:r>
            <a:r>
              <a:rPr lang="en-US" sz="4000" dirty="0" err="1"/>
              <a:t>nhận</a:t>
            </a:r>
            <a:r>
              <a:rPr lang="en-US" sz="4000" dirty="0"/>
              <a:t> </a:t>
            </a:r>
            <a:r>
              <a:rPr lang="en-US" sz="4000" dirty="0" err="1"/>
              <a:t>xét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báo</a:t>
            </a:r>
            <a:r>
              <a:rPr lang="en-US" sz="4000" dirty="0"/>
              <a:t> </a:t>
            </a:r>
            <a:r>
              <a:rPr lang="en-US" sz="4000" dirty="0" err="1"/>
              <a:t>cáo</a:t>
            </a:r>
            <a:r>
              <a:rPr lang="en-US" sz="4000" dirty="0"/>
              <a:t> </a:t>
            </a:r>
            <a:r>
              <a:rPr lang="en-US" sz="4000" dirty="0" err="1"/>
              <a:t>đúng</a:t>
            </a:r>
            <a:r>
              <a:rPr lang="en-US" sz="4000" dirty="0"/>
              <a:t>, </a:t>
            </a:r>
            <a:r>
              <a:rPr lang="en-US" sz="4000" dirty="0" err="1"/>
              <a:t>chính</a:t>
            </a:r>
            <a:r>
              <a:rPr lang="en-US" sz="4000" dirty="0"/>
              <a:t> </a:t>
            </a:r>
            <a:r>
              <a:rPr lang="en-US" sz="4000" dirty="0" err="1"/>
              <a:t>xác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phù</a:t>
            </a:r>
            <a:r>
              <a:rPr lang="en-US" sz="4000" dirty="0"/>
              <a:t> </a:t>
            </a:r>
            <a:r>
              <a:rPr lang="en-US" sz="4000" dirty="0" err="1"/>
              <a:t>hợp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sản</a:t>
            </a:r>
            <a:r>
              <a:rPr lang="en-US" sz="4000" dirty="0"/>
              <a:t> </a:t>
            </a:r>
            <a:r>
              <a:rPr lang="en-US" sz="4000" dirty="0" err="1"/>
              <a:t>phẩm</a:t>
            </a:r>
            <a:r>
              <a:rPr lang="en-US" sz="4000" dirty="0"/>
              <a:t>, </a:t>
            </a:r>
            <a:r>
              <a:rPr lang="en-US" sz="4000" dirty="0" err="1"/>
              <a:t>thương</a:t>
            </a:r>
            <a:r>
              <a:rPr lang="en-US" sz="4000" dirty="0"/>
              <a:t> </a:t>
            </a:r>
            <a:r>
              <a:rPr lang="en-US" sz="4000" dirty="0" err="1"/>
              <a:t>hiệu</a:t>
            </a:r>
            <a:r>
              <a:rPr lang="en-US" sz="4000" dirty="0"/>
              <a:t> hay </a:t>
            </a:r>
            <a:r>
              <a:rPr lang="en-US" sz="4000" dirty="0" err="1"/>
              <a:t>chưa</a:t>
            </a:r>
            <a:r>
              <a:rPr lang="en-US" sz="4000" dirty="0"/>
              <a:t>? 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4000" dirty="0" err="1"/>
              <a:t>Đặt</a:t>
            </a:r>
            <a:r>
              <a:rPr lang="en-US" sz="4000" dirty="0"/>
              <a:t> </a:t>
            </a:r>
            <a:r>
              <a:rPr lang="en-US" sz="4000" dirty="0" err="1"/>
              <a:t>lại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câu</a:t>
            </a:r>
            <a:r>
              <a:rPr lang="en-US" sz="4000" dirty="0"/>
              <a:t> </a:t>
            </a:r>
            <a:r>
              <a:rPr lang="en-US" sz="4000" dirty="0" err="1"/>
              <a:t>hỏi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báo</a:t>
            </a:r>
            <a:r>
              <a:rPr lang="en-US" sz="4000" dirty="0"/>
              <a:t> </a:t>
            </a:r>
            <a:r>
              <a:rPr lang="en-US" sz="4000" dirty="0" err="1"/>
              <a:t>cáo</a:t>
            </a:r>
            <a:r>
              <a:rPr lang="en-US" sz="4000" dirty="0"/>
              <a:t> </a:t>
            </a:r>
            <a:r>
              <a:rPr lang="en-US" sz="4000" dirty="0" err="1"/>
              <a:t>đang</a:t>
            </a:r>
            <a:r>
              <a:rPr lang="en-US" sz="4000" dirty="0"/>
              <a:t> </a:t>
            </a:r>
            <a:r>
              <a:rPr lang="en-US" sz="4000" dirty="0" err="1"/>
              <a:t>nhận</a:t>
            </a:r>
            <a:r>
              <a:rPr lang="en-US" sz="4000" dirty="0"/>
              <a:t> </a:t>
            </a:r>
            <a:r>
              <a:rPr lang="en-US" sz="4000" dirty="0" err="1"/>
              <a:t>được</a:t>
            </a:r>
            <a:r>
              <a:rPr lang="en-US" sz="4000" dirty="0"/>
              <a:t> (</a:t>
            </a:r>
            <a:r>
              <a:rPr lang="en-US" sz="4000" dirty="0" err="1"/>
              <a:t>khi</a:t>
            </a:r>
            <a:r>
              <a:rPr lang="en-US" sz="4000" dirty="0"/>
              <a:t> </a:t>
            </a:r>
            <a:r>
              <a:rPr lang="en-US" sz="4000" dirty="0" err="1"/>
              <a:t>khách</a:t>
            </a:r>
            <a:r>
              <a:rPr lang="en-US" sz="4000" dirty="0"/>
              <a:t> </a:t>
            </a:r>
            <a:r>
              <a:rPr lang="en-US" sz="4000" dirty="0" err="1"/>
              <a:t>hàng</a:t>
            </a:r>
            <a:r>
              <a:rPr lang="en-US" sz="4000" dirty="0"/>
              <a:t> challenge)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</a:t>
            </a:r>
            <a:r>
              <a:rPr lang="en-US" sz="4000" dirty="0" err="1"/>
              <a:t>trả</a:t>
            </a:r>
            <a:r>
              <a:rPr lang="en-US" sz="4000" dirty="0"/>
              <a:t> </a:t>
            </a:r>
            <a:r>
              <a:rPr lang="en-US" sz="4000" dirty="0" err="1"/>
              <a:t>lời</a:t>
            </a:r>
            <a:r>
              <a:rPr lang="en-US" sz="4000" dirty="0"/>
              <a:t>.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63954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698" y="5566998"/>
            <a:ext cx="17782432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0000" b="1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QUY TRÌNH </a:t>
            </a:r>
          </a:p>
          <a:p>
            <a:pPr algn="l" eaLnBrk="1" hangingPunct="1"/>
            <a:r>
              <a:rPr lang="en-US" altLang="en-US" sz="10000" b="1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128765098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10244</TotalTime>
  <Words>1221</Words>
  <Application>Microsoft Macintosh PowerPoint</Application>
  <PresentationFormat>Custom</PresentationFormat>
  <Paragraphs>251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Bebas Neue Bold</vt:lpstr>
      <vt:lpstr>Calibri</vt:lpstr>
      <vt:lpstr>Gill Sans</vt:lpstr>
      <vt:lpstr>Helvetica</vt:lpstr>
      <vt:lpstr>Helvetica Light</vt:lpstr>
      <vt:lpstr>Helvetica Neue</vt:lpstr>
      <vt:lpstr>Lato Black</vt:lpstr>
      <vt:lpstr>Roboto</vt:lpstr>
      <vt:lpstr>Verdana</vt:lpstr>
      <vt:lpstr>Wingdings</vt:lpstr>
      <vt:lpstr>White</vt:lpstr>
      <vt:lpstr>PowerPoint Presentation</vt:lpstr>
      <vt:lpstr>MỤC LỤC</vt:lpstr>
      <vt:lpstr>Thông Tin Dự Án</vt:lpstr>
      <vt:lpstr>PowerPoint Presentation</vt:lpstr>
      <vt:lpstr>Nhân Sự Tham Gia</vt:lpstr>
      <vt:lpstr>Khi Nhận Report Từ Socialyze (Weekly)</vt:lpstr>
      <vt:lpstr>Khi Nhận Report Từ Socialyze (Monthly)</vt:lpstr>
      <vt:lpstr>Những Điểm Cần Đánh Giá Ở Report </vt:lpstr>
      <vt:lpstr>PowerPoint Presentation</vt:lpstr>
      <vt:lpstr>Nhân Sự Tham Gia</vt:lpstr>
      <vt:lpstr>PowerPoint Presentation</vt:lpstr>
      <vt:lpstr>PowerPoint Presentation</vt:lpstr>
      <vt:lpstr>Lưu Ý Khi Gửi Báo Cáo Tuần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Adrienne</dc:creator>
  <cp:lastModifiedBy>Microsoft Office User</cp:lastModifiedBy>
  <cp:revision>352</cp:revision>
  <dcterms:modified xsi:type="dcterms:W3CDTF">2018-08-09T03:57:36Z</dcterms:modified>
</cp:coreProperties>
</file>