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4" r:id="rId2"/>
  </p:sldMasterIdLst>
  <p:notesMasterIdLst>
    <p:notesMasterId r:id="rId12"/>
  </p:notesMasterIdLst>
  <p:sldIdLst>
    <p:sldId id="516" r:id="rId3"/>
    <p:sldId id="517" r:id="rId4"/>
    <p:sldId id="518" r:id="rId5"/>
    <p:sldId id="494" r:id="rId6"/>
    <p:sldId id="519" r:id="rId7"/>
    <p:sldId id="486" r:id="rId8"/>
    <p:sldId id="487" r:id="rId9"/>
    <p:sldId id="488" r:id="rId10"/>
    <p:sldId id="514" r:id="rId11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9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89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83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77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71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66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6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5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427"/>
    <a:srgbClr val="119FFF"/>
    <a:srgbClr val="EA5C42"/>
    <a:srgbClr val="4CB297"/>
    <a:srgbClr val="0066FF"/>
    <a:srgbClr val="FFFFFF"/>
    <a:srgbClr val="3698DA"/>
    <a:srgbClr val="E99627"/>
    <a:srgbClr val="98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 autoAdjust="0"/>
    <p:restoredTop sz="91705" autoAdjust="0"/>
  </p:normalViewPr>
  <p:slideViewPr>
    <p:cSldViewPr snapToGrid="0" snapToObjects="1">
      <p:cViewPr varScale="1">
        <p:scale>
          <a:sx n="52" d="100"/>
          <a:sy n="52" d="100"/>
        </p:scale>
        <p:origin x="672" y="84"/>
      </p:cViewPr>
      <p:guideLst>
        <p:guide orient="horz" pos="2219"/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7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0" name="Shape 8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89" latinLnBrk="0">
      <a:lnSpc>
        <a:spcPct val="117999"/>
      </a:lnSpc>
      <a:defRPr sz="2100">
        <a:latin typeface="Calibri"/>
        <a:ea typeface="Calibri"/>
        <a:cs typeface="Calibri"/>
        <a:sym typeface="Helvetica Neue"/>
      </a:defRPr>
    </a:lvl1pPr>
    <a:lvl2pPr indent="22859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89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83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77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71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66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60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5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9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0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1196683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+mj-lt"/>
                <a:ea typeface="Calibri"/>
                <a:cs typeface="Calibri"/>
              </a:endParaRPr>
            </a:p>
          </p:txBody>
        </p:sp>
      </p:grpSp>
      <p:sp>
        <p:nvSpPr>
          <p:cNvPr id="44" name="Shape 44"/>
          <p:cNvSpPr/>
          <p:nvPr/>
        </p:nvSpPr>
        <p:spPr>
          <a:xfrm>
            <a:off x="4688017" y="2298701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+mj-lt"/>
              <a:ea typeface="Calibri"/>
              <a:cs typeface="Calibri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904697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1344017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151256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 userDrawn="1"/>
        </p:nvGrpSpPr>
        <p:grpSpPr>
          <a:xfrm>
            <a:off x="1358899" y="1196683"/>
            <a:ext cx="2493435" cy="713771"/>
            <a:chOff x="0" y="0"/>
            <a:chExt cx="2493433" cy="713769"/>
          </a:xfrm>
        </p:grpSpPr>
        <p:sp>
          <p:nvSpPr>
            <p:cNvPr id="16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17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18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rgbClr val="3698D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Calibri"/>
                <a:cs typeface="Calibri"/>
                <a:sym typeface="Helvetica Light"/>
              </a:endParaRPr>
            </a:p>
          </p:txBody>
        </p:sp>
        <p:sp>
          <p:nvSpPr>
            <p:cNvPr id="19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rgbClr val="119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Calibri"/>
                <a:cs typeface="Calibri"/>
                <a:sym typeface="Helvetica Light"/>
              </a:endParaRPr>
            </a:p>
          </p:txBody>
        </p:sp>
      </p:grpSp>
      <p:sp>
        <p:nvSpPr>
          <p:cNvPr id="44" name="Shape 44"/>
          <p:cNvSpPr/>
          <p:nvPr/>
        </p:nvSpPr>
        <p:spPr>
          <a:xfrm>
            <a:off x="4688017" y="2298701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Calibri"/>
              <a:cs typeface="Calibri"/>
              <a:sym typeface="Helvetica Light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904697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+mj-lt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5659" y="1344017"/>
            <a:ext cx="431206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+mj-lt"/>
                <a:ea typeface="Calibri"/>
                <a:cs typeface="Calibri"/>
                <a:sym typeface="Helvetica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Calibri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28734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096086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7582098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563433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764873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78184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316428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862743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20638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50695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>
                <a:latin typeface="+mj-lt"/>
              </a:defRPr>
            </a:lvl1pPr>
            <a:lvl2pPr marL="0" indent="228594" algn="ctr">
              <a:spcBef>
                <a:spcPts val="0"/>
              </a:spcBef>
              <a:buSzTx/>
              <a:buNone/>
              <a:defRPr sz="4500">
                <a:latin typeface="+mj-lt"/>
              </a:defRPr>
            </a:lvl2pPr>
            <a:lvl3pPr marL="0" indent="457189" algn="ctr">
              <a:spcBef>
                <a:spcPts val="0"/>
              </a:spcBef>
              <a:buSzTx/>
              <a:buNone/>
              <a:defRPr sz="4500">
                <a:latin typeface="+mj-lt"/>
              </a:defRPr>
            </a:lvl3pPr>
            <a:lvl4pPr marL="0" indent="685783" algn="ctr">
              <a:spcBef>
                <a:spcPts val="0"/>
              </a:spcBef>
              <a:buSzTx/>
              <a:buNone/>
              <a:defRPr sz="4500">
                <a:latin typeface="+mj-lt"/>
              </a:defRPr>
            </a:lvl4pPr>
            <a:lvl5pPr marL="0" indent="914377" algn="ctr">
              <a:spcBef>
                <a:spcPts val="0"/>
              </a:spcBef>
              <a:buSzTx/>
              <a:buNone/>
              <a:defRPr sz="4500">
                <a:latin typeface="+mj-l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>
                <a:latin typeface="+mj-lt"/>
              </a:defRPr>
            </a:lvl1pPr>
            <a:lvl2pPr marL="1117572" indent="-558786">
              <a:spcBef>
                <a:spcPts val="4501"/>
              </a:spcBef>
              <a:defRPr sz="4500">
                <a:latin typeface="+mj-lt"/>
              </a:defRPr>
            </a:lvl2pPr>
            <a:lvl3pPr marL="1676358" indent="-558786">
              <a:spcBef>
                <a:spcPts val="4501"/>
              </a:spcBef>
              <a:defRPr sz="4500">
                <a:latin typeface="+mj-lt"/>
              </a:defRPr>
            </a:lvl3pPr>
            <a:lvl4pPr marL="2235144" indent="-558786">
              <a:spcBef>
                <a:spcPts val="4501"/>
              </a:spcBef>
              <a:defRPr sz="4500">
                <a:latin typeface="+mj-lt"/>
              </a:defRPr>
            </a:lvl4pPr>
            <a:lvl5pPr marL="2793930" indent="-558786">
              <a:spcBef>
                <a:spcPts val="4501"/>
              </a:spcBef>
              <a:defRPr sz="4500"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2" r:id="rId9"/>
  </p:sldLayoutIdLst>
  <p:transition spd="med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+mj-lt"/>
                <a:ea typeface="Calibri"/>
                <a:cs typeface="Calibri"/>
              </a:defRPr>
            </a:lvl1pPr>
          </a:lstStyle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 Light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Calibr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642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Shape 3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300" dirty="0" smtClean="0">
                <a:solidFill>
                  <a:schemeClr val="tx2"/>
                </a:solidFill>
              </a:rPr>
              <a:t>Collaborative Process of Community Management</a:t>
            </a:r>
            <a:endParaRPr sz="6600" spc="-300" dirty="0">
              <a:solidFill>
                <a:schemeClr val="tx2"/>
              </a:solidFill>
            </a:endParaRPr>
          </a:p>
        </p:txBody>
      </p:sp>
      <p:sp>
        <p:nvSpPr>
          <p:cNvPr id="3230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21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Calibri"/>
              <a:sym typeface="Helvetic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51254" y="2787885"/>
            <a:ext cx="17494346" cy="9609661"/>
            <a:chOff x="647261" y="695741"/>
            <a:chExt cx="7680960" cy="4219159"/>
          </a:xfrm>
        </p:grpSpPr>
        <p:sp>
          <p:nvSpPr>
            <p:cNvPr id="26" name="Rectangle 25"/>
            <p:cNvSpPr/>
            <p:nvPr/>
          </p:nvSpPr>
          <p:spPr>
            <a:xfrm>
              <a:off x="647261" y="695741"/>
              <a:ext cx="7680960" cy="275568"/>
            </a:xfrm>
            <a:prstGeom prst="rect">
              <a:avLst/>
            </a:prstGeom>
            <a:ln>
              <a:noFill/>
              <a:prstDash val="sysDash"/>
            </a:ln>
          </p:spPr>
          <p:txBody>
            <a:bodyPr wrap="square" lIns="72930" tIns="36465" rIns="72930" bIns="36465">
              <a:spAutoFit/>
            </a:bodyPr>
            <a:lstStyle/>
            <a:p>
              <a:pPr marL="0" marR="0" lvl="0" indent="-14" algn="ctr" defTabSz="825481" rtl="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47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Segoe UI" panose="020B0502040204020203" pitchFamily="34" charset="0"/>
                  <a:cs typeface="Open Sans"/>
                  <a:sym typeface="Helvetica Light"/>
                </a:rPr>
                <a:t>Specific working process with brand team will be defined for each client &amp; industry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Segoe UI" panose="020B0502040204020203" pitchFamily="34" charset="0"/>
                <a:cs typeface="Open Sans"/>
                <a:sym typeface="Helvetica Light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10800000" flipH="1">
              <a:off x="3063240" y="1623060"/>
              <a:ext cx="342900" cy="4800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74420" y="1485900"/>
              <a:ext cx="1714500" cy="822960"/>
            </a:xfrm>
            <a:prstGeom prst="roundRect">
              <a:avLst>
                <a:gd name="adj" fmla="val 1146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Detect Risk/Negative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611880" y="1485900"/>
              <a:ext cx="1577340" cy="822960"/>
            </a:xfrm>
            <a:prstGeom prst="roundRect">
              <a:avLst>
                <a:gd name="adj" fmla="val 1146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Alert crisis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12180" y="1485900"/>
              <a:ext cx="1577340" cy="822960"/>
            </a:xfrm>
            <a:prstGeom prst="roundRect">
              <a:avLst>
                <a:gd name="adj" fmla="val 1146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Evaluate </a:t>
              </a:r>
              <a:r>
                <a:rPr kumimoji="0" 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situation</a:t>
              </a:r>
            </a:p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&amp; Report Bad Case</a:t>
              </a: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  <a:sym typeface="Helvetica Light"/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10800000" flipH="1">
              <a:off x="5394960" y="1623060"/>
              <a:ext cx="342900" cy="4800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012180" y="2651760"/>
              <a:ext cx="1577340" cy="685800"/>
            </a:xfrm>
            <a:prstGeom prst="roundRect">
              <a:avLst>
                <a:gd name="adj" fmla="val 11460"/>
              </a:avLst>
            </a:prstGeom>
            <a:solidFill>
              <a:srgbClr val="ADFF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Propose &amp; confirm resolution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012180" y="3749040"/>
              <a:ext cx="1577340" cy="1163195"/>
            </a:xfrm>
            <a:prstGeom prst="roundRect">
              <a:avLst>
                <a:gd name="adj" fmla="val 11460"/>
              </a:avLst>
            </a:prstGeom>
            <a:solidFill>
              <a:srgbClr val="ADFF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Solve problems with CS/PR team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749040" y="4092721"/>
              <a:ext cx="1577340" cy="822179"/>
            </a:xfrm>
            <a:prstGeom prst="roundRect">
              <a:avLst>
                <a:gd name="adj" fmla="val 11460"/>
              </a:avLst>
            </a:prstGeom>
            <a:solidFill>
              <a:srgbClr val="ADFF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Neutralize &amp; manage discussion </a:t>
              </a:r>
              <a:r>
                <a:rPr kumimoji="0" 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direction</a:t>
              </a:r>
              <a:br>
                <a:rPr kumimoji="0" 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</a:br>
              <a:r>
                <a:rPr kumimoji="0" 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(with reference to response database)</a:t>
              </a: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  <a:sym typeface="Helvetica Light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749040" y="3749040"/>
              <a:ext cx="1577340" cy="274320"/>
            </a:xfrm>
            <a:prstGeom prst="roundRect">
              <a:avLst>
                <a:gd name="adj" fmla="val 1146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Bad content removal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74420" y="3749040"/>
              <a:ext cx="1714500" cy="1097280"/>
            </a:xfrm>
            <a:prstGeom prst="roundRect">
              <a:avLst>
                <a:gd name="adj" fmla="val 1146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Remove from </a:t>
              </a:r>
              <a:r>
                <a:rPr kumimoji="0" 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Search </a:t>
              </a: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Result</a:t>
              </a:r>
            </a:p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(SEO, content promotion)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074420" y="2651760"/>
              <a:ext cx="1714500" cy="685800"/>
            </a:xfrm>
            <a:prstGeom prst="roundRect">
              <a:avLst>
                <a:gd name="adj" fmla="val 11460"/>
              </a:avLst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  <a:sym typeface="Helvetica Light"/>
                </a:rPr>
                <a:t>Monitoring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Open Sans"/>
                <a:sym typeface="Helvetica Light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 flipH="1">
              <a:off x="3131820" y="4023360"/>
              <a:ext cx="342900" cy="4800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 flipH="1">
              <a:off x="5463540" y="4023360"/>
              <a:ext cx="342900" cy="4800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 rot="16200000" flipH="1">
              <a:off x="6595110" y="2274570"/>
              <a:ext cx="274320" cy="4800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 rot="16200000" flipH="1">
              <a:off x="6595110" y="3303270"/>
              <a:ext cx="274320" cy="4800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9" name="Right Arrow 48"/>
            <p:cNvSpPr/>
            <p:nvPr/>
          </p:nvSpPr>
          <p:spPr>
            <a:xfrm rot="5400000" flipH="1">
              <a:off x="1794510" y="2205990"/>
              <a:ext cx="274320" cy="4800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0" name="Right Arrow 49"/>
            <p:cNvSpPr/>
            <p:nvPr/>
          </p:nvSpPr>
          <p:spPr>
            <a:xfrm rot="5400000" flipH="1">
              <a:off x="1835265" y="3207268"/>
              <a:ext cx="274320" cy="4800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933" tIns="36467" rIns="72933" bIns="36467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62940" y="2503402"/>
              <a:ext cx="342900" cy="319808"/>
            </a:xfrm>
            <a:prstGeom prst="ellipse">
              <a:avLst/>
            </a:prstGeom>
            <a:solidFill>
              <a:srgbClr val="009ED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2289" tIns="41144" rIns="82289" bIns="41144" rtlCol="0" anchor="ctr"/>
            <a:lstStyle/>
            <a:p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66162" y="3397314"/>
              <a:ext cx="1427257" cy="541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Light"/>
                </a:rPr>
                <a:t>Adhoc</a:t>
              </a:r>
              <a:r>
                <a:rPr kumimoji="0" lang="en-US" sz="25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Light"/>
                </a:rPr>
                <a:t> when needed</a:t>
              </a:r>
              <a:endPara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82597" y="3403975"/>
              <a:ext cx="1427257" cy="541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Light"/>
                </a:rPr>
                <a:t>Adhoc</a:t>
              </a:r>
              <a:r>
                <a:rPr kumimoji="0" lang="en-US" sz="25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Light"/>
                </a:rPr>
                <a:t> when needed</a:t>
              </a:r>
              <a:endPara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092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Shape 3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600" spc="-300" dirty="0" smtClean="0">
                <a:solidFill>
                  <a:schemeClr val="tx2"/>
                </a:solidFill>
              </a:rPr>
              <a:t>Scope of Work – Social Listening &amp; Reports (3 Months)</a:t>
            </a:r>
            <a:endParaRPr sz="6600" spc="-300" dirty="0">
              <a:solidFill>
                <a:schemeClr val="tx2"/>
              </a:solidFill>
            </a:endParaRPr>
          </a:p>
        </p:txBody>
      </p:sp>
      <p:sp>
        <p:nvSpPr>
          <p:cNvPr id="3230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21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Calibri"/>
              <a:sym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03868" y="2750608"/>
            <a:ext cx="21750878" cy="959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 dirty="0" smtClean="0">
                <a:ln>
                  <a:noFill/>
                </a:ln>
                <a:solidFill>
                  <a:srgbClr val="CA342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Full social analysis </a:t>
            </a:r>
            <a:r>
              <a:rPr kumimoji="0" lang="en-US" sz="3700" b="1" i="0" u="none" strike="noStrike" kern="0" cap="none" spc="0" normalizeH="0" baseline="0" noProof="0" dirty="0">
                <a:ln>
                  <a:noFill/>
                </a:ln>
                <a:solidFill>
                  <a:srgbClr val="CA342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for Nokia Products 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/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This service aims to monitor in real-time &amp; report periodically for brand &amp; competitor with content below: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/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1/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Ful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 analysis for Nokia (5 products and one brands)</a:t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    - 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Based on brand awareness (SOV, Buzz), brand health (positive &amp; negative rate) IN 6 PRODUCTs</a:t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3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- 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Customer understanding of product: interest &amp; concern in IN 6 PRODUCTs (based on product features/brand attribute)</a:t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3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- 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Media channel performance: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Fanpage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 &amp; Paid Media channel evaluation (KOL, news) for 6 products</a:t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2/ BRAND TO WATCH (One product of Samsung / one product of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Oppo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): know what other competitor brands are doing on Social Media &amp; what can be learned from them?</a:t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3/ SOCIAL MARKETING PERFORMANCE: channel, content &amp; tactic (engagement, buzz, sentiment)</a:t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4/ SOCIAL INSIGHT &amp; RECOMMENDATION conducted by Research Expert.</a:t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5. Weekly Report + Monthly Report</a:t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3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- 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Weekly report: 3 reports/ month</a:t>
            </a:r>
            <a:b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</a:b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3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- 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Monthly report: 1 report/ </a:t>
            </a:r>
            <a:r>
              <a:rPr kumimoji="0" lang="en-US" sz="3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month</a:t>
            </a: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92607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Shape 3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300" dirty="0" smtClean="0">
                <a:solidFill>
                  <a:schemeClr val="tx2"/>
                </a:solidFill>
              </a:rPr>
              <a:t>Scope of Work – Community Management (3 Months)</a:t>
            </a:r>
            <a:endParaRPr sz="6600" spc="-300" dirty="0">
              <a:solidFill>
                <a:schemeClr val="tx2"/>
              </a:solidFill>
            </a:endParaRPr>
          </a:p>
        </p:txBody>
      </p:sp>
      <p:sp>
        <p:nvSpPr>
          <p:cNvPr id="3230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ctr" defTabSz="8254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Calibri"/>
                <a:sym typeface="Helvetica"/>
              </a:rPr>
              <a:pPr marL="0" marR="0" lvl="0" indent="0" algn="ctr" defTabSz="82548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21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Calibri"/>
              <a:sym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03868" y="2750608"/>
            <a:ext cx="21750878" cy="832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25481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1/ Build the Community Strategy (1 </a:t>
            </a:r>
            <a: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PowerPoint </a:t>
            </a: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File)</a:t>
            </a:r>
          </a:p>
          <a:p>
            <a:pPr marL="0" marR="0" lvl="0" indent="0" algn="l" defTabSz="825481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2/ Develop the question and respond data base for the Nokia (6 products) (1 </a:t>
            </a:r>
            <a: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PowerPoint </a:t>
            </a: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file)</a:t>
            </a:r>
          </a:p>
          <a:p>
            <a:pPr marL="0" marR="0" lvl="0" indent="0" algn="l" defTabSz="825481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3/ Seeding the positive content about Nokia Products (9,000 seeding comments in 3 months for 6 products)</a:t>
            </a:r>
          </a:p>
          <a:p>
            <a:pPr marL="0" marR="0" lvl="0" indent="0" algn="l" defTabSz="825481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4/ Seeding redirect, neutralize the internet users' negative opinions about Nokia' products  (7,200 </a:t>
            </a:r>
            <a: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comments </a:t>
            </a: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in 3 months for 6 products)</a:t>
            </a:r>
          </a:p>
          <a:p>
            <a:pPr marL="0" marR="0" lvl="0" indent="0" algn="l" defTabSz="825481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5/ Following the top 10 important channels during the campaign (for instant alert of negative issues)</a:t>
            </a:r>
          </a:p>
          <a:p>
            <a:pPr marL="0" marR="0" lvl="0" indent="0" algn="l" defTabSz="825481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6/ Weekly report for community management (12 </a:t>
            </a:r>
            <a:r>
              <a:rPr kumimoji="0" lang="en-US" sz="4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Powerpoint</a:t>
            </a:r>
            <a:r>
              <a:rPr kumimoji="0" lang="en-US" sz="4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Helvetica Light"/>
              </a:rPr>
              <a:t> files)</a:t>
            </a:r>
            <a:endParaRPr kumimoji="0" lang="en-US" sz="4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1828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906" y="992420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  <a:ea typeface="Roboto Medium" charset="0"/>
                <a:cs typeface="Roboto Medium" charset="0"/>
              </a:rPr>
              <a:t>DEMO TEAM </a:t>
            </a:r>
            <a:r>
              <a:rPr lang="en-US" sz="5400" dirty="0" smtClean="0">
                <a:solidFill>
                  <a:srgbClr val="C00000"/>
                </a:solidFill>
                <a:ea typeface="Roboto Medium" charset="0"/>
                <a:cs typeface="Roboto Medium" charset="0"/>
              </a:rPr>
              <a:t>STRUCTURE</a:t>
            </a:r>
            <a:endParaRPr lang="en-US" sz="5400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2769" y="2691672"/>
            <a:ext cx="20569872" cy="9051257"/>
            <a:chOff x="958066" y="1391204"/>
            <a:chExt cx="7769766" cy="3209740"/>
          </a:xfrm>
        </p:grpSpPr>
        <p:sp>
          <p:nvSpPr>
            <p:cNvPr id="5" name="Terminator 4"/>
            <p:cNvSpPr/>
            <p:nvPr/>
          </p:nvSpPr>
          <p:spPr>
            <a:xfrm>
              <a:off x="1608475" y="1391204"/>
              <a:ext cx="2153264" cy="431988"/>
            </a:xfrm>
            <a:prstGeom prst="flowChartTerminator">
              <a:avLst/>
            </a:prstGeom>
            <a:solidFill>
              <a:srgbClr val="0576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1426326" hangingPunct="1">
                <a:defRPr/>
              </a:pPr>
              <a:r>
                <a:rPr lang="en-US" sz="2800" dirty="0" smtClean="0">
                  <a:solidFill>
                    <a:prstClr val="white"/>
                  </a:solidFill>
                  <a:latin typeface="+mj-lt"/>
                  <a:ea typeface="Open Sans" charset="0"/>
                  <a:cs typeface="Open Sans" charset="0"/>
                </a:rPr>
                <a:t>YOUR COMPANY</a:t>
              </a:r>
              <a:endParaRPr lang="en-US" sz="2800" dirty="0">
                <a:solidFill>
                  <a:prstClr val="white"/>
                </a:solidFill>
                <a:latin typeface="+mj-lt"/>
                <a:ea typeface="Open Sans" charset="0"/>
                <a:cs typeface="Open San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7395" y="2113681"/>
              <a:ext cx="2921122" cy="508626"/>
            </a:xfrm>
            <a:prstGeom prst="rect">
              <a:avLst/>
            </a:prstGeom>
            <a:solidFill>
              <a:srgbClr val="0576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1426326" hangingPunct="1">
                <a:defRPr/>
              </a:pPr>
              <a:r>
                <a:rPr lang="en-US" sz="2800" dirty="0" smtClean="0">
                  <a:solidFill>
                    <a:prstClr val="white"/>
                  </a:solidFill>
                  <a:latin typeface="+mj-lt"/>
                  <a:ea typeface="Open Sans" charset="0"/>
                  <a:cs typeface="Open Sans" charset="0"/>
                </a:rPr>
                <a:t>Name (Title)</a:t>
              </a:r>
              <a:endParaRPr lang="en-US" sz="2800" dirty="0">
                <a:solidFill>
                  <a:prstClr val="white"/>
                </a:solidFill>
                <a:latin typeface="+mj-lt"/>
                <a:ea typeface="Open Sans" charset="0"/>
                <a:cs typeface="Open Sans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51198" y="2933953"/>
              <a:ext cx="1056050" cy="1604204"/>
            </a:xfrm>
            <a:prstGeom prst="rect">
              <a:avLst/>
            </a:prstGeom>
            <a:solidFill>
              <a:srgbClr val="0576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1426326" hangingPunct="1">
                <a:defRPr/>
              </a:pPr>
              <a:r>
                <a:rPr lang="en-US" sz="2800" dirty="0">
                  <a:solidFill>
                    <a:prstClr val="white"/>
                  </a:solidFill>
                  <a:ea typeface="Open Sans" charset="0"/>
                  <a:cs typeface="Open Sans" charset="0"/>
                </a:rPr>
                <a:t>Name (Title)</a:t>
              </a:r>
            </a:p>
          </p:txBody>
        </p:sp>
        <p:sp>
          <p:nvSpPr>
            <p:cNvPr id="9" name="Terminator 45"/>
            <p:cNvSpPr/>
            <p:nvPr/>
          </p:nvSpPr>
          <p:spPr>
            <a:xfrm>
              <a:off x="6384897" y="1396681"/>
              <a:ext cx="2143432" cy="430465"/>
            </a:xfrm>
            <a:prstGeom prst="flowChartTerminator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1426326" hangingPunct="1">
                <a:defRPr/>
              </a:pPr>
              <a:r>
                <a:rPr lang="en-US" sz="2800" dirty="0" smtClean="0">
                  <a:solidFill>
                    <a:prstClr val="white"/>
                  </a:solidFill>
                  <a:latin typeface="+mj-lt"/>
                  <a:ea typeface="Open Sans" charset="0"/>
                  <a:cs typeface="Open Sans" charset="0"/>
                </a:rPr>
                <a:t>CLIENT COMPANY</a:t>
              </a:r>
              <a:endParaRPr lang="en-US" sz="2800" dirty="0">
                <a:solidFill>
                  <a:prstClr val="white"/>
                </a:solidFill>
                <a:latin typeface="+mj-lt"/>
                <a:ea typeface="Open Sans" charset="0"/>
                <a:cs typeface="Open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7099" y="2105532"/>
              <a:ext cx="1878588" cy="48096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1426326" hangingPunct="1">
                <a:defRPr/>
              </a:pPr>
              <a:r>
                <a:rPr lang="vi-VN" sz="2400" dirty="0" smtClean="0">
                  <a:solidFill>
                    <a:prstClr val="white"/>
                  </a:solidFill>
                  <a:latin typeface="+mj-lt"/>
                  <a:ea typeface="Open Sans" charset="0"/>
                  <a:cs typeface="Open Sans" charset="0"/>
                </a:rPr>
                <a:t>Marketing </a:t>
              </a:r>
              <a:r>
                <a:rPr lang="vi-VN" sz="2400" dirty="0">
                  <a:solidFill>
                    <a:prstClr val="white"/>
                  </a:solidFill>
                  <a:latin typeface="+mj-lt"/>
                  <a:ea typeface="Open Sans" charset="0"/>
                  <a:cs typeface="Open Sans" charset="0"/>
                </a:rPr>
                <a:t>Director </a:t>
              </a:r>
              <a:endParaRPr lang="en-US" sz="2400" dirty="0">
                <a:solidFill>
                  <a:prstClr val="white"/>
                </a:solidFill>
                <a:latin typeface="+mj-lt"/>
                <a:ea typeface="Open Sans" charset="0"/>
                <a:cs typeface="Open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80814" y="3002897"/>
              <a:ext cx="947018" cy="159804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defTabSz="1426326" hangingPunct="1">
                <a:defRPr/>
              </a:pPr>
              <a:r>
                <a:rPr lang="vi-VN" sz="2800" dirty="0">
                  <a:solidFill>
                    <a:prstClr val="white"/>
                  </a:solidFill>
                  <a:latin typeface="+mj-lt"/>
                  <a:ea typeface="Open Sans" charset="0"/>
                  <a:cs typeface="Open Sans" charset="0"/>
                </a:rPr>
                <a:t>Customer Service </a:t>
              </a:r>
              <a:endParaRPr lang="en-US" sz="2800" dirty="0">
                <a:solidFill>
                  <a:prstClr val="white"/>
                </a:solidFill>
                <a:latin typeface="+mj-lt"/>
                <a:ea typeface="Open Sans" charset="0"/>
                <a:cs typeface="Open Sans" charset="0"/>
              </a:endParaRPr>
            </a:p>
          </p:txBody>
        </p:sp>
        <p:cxnSp>
          <p:nvCxnSpPr>
            <p:cNvPr id="14" name="Straight Arrow Connector 13"/>
            <p:cNvCxnSpPr>
              <a:stCxn id="10" idx="2"/>
              <a:endCxn id="12" idx="0"/>
            </p:cNvCxnSpPr>
            <p:nvPr/>
          </p:nvCxnSpPr>
          <p:spPr>
            <a:xfrm>
              <a:off x="7496393" y="2586492"/>
              <a:ext cx="757930" cy="41640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0"/>
            </p:cNvCxnSpPr>
            <p:nvPr/>
          </p:nvCxnSpPr>
          <p:spPr>
            <a:xfrm>
              <a:off x="2777956" y="2622307"/>
              <a:ext cx="1267" cy="31164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>
            <a:xfrm>
              <a:off x="958066" y="2912796"/>
              <a:ext cx="1056050" cy="1604204"/>
            </a:xfrm>
            <a:prstGeom prst="rect">
              <a:avLst/>
            </a:prstGeom>
            <a:solidFill>
              <a:srgbClr val="0576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1426326" hangingPunct="1">
                <a:defRPr/>
              </a:pPr>
              <a:r>
                <a:rPr lang="en-US" sz="2800" dirty="0">
                  <a:solidFill>
                    <a:prstClr val="white"/>
                  </a:solidFill>
                  <a:ea typeface="Open Sans" charset="0"/>
                  <a:cs typeface="Open Sans" charset="0"/>
                </a:rPr>
                <a:t>Name (Title)</a:t>
              </a:r>
            </a:p>
          </p:txBody>
        </p:sp>
        <p:cxnSp>
          <p:nvCxnSpPr>
            <p:cNvPr id="18" name="Straight Arrow Connector 17"/>
            <p:cNvCxnSpPr>
              <a:stCxn id="6" idx="2"/>
              <a:endCxn id="17" idx="0"/>
            </p:cNvCxnSpPr>
            <p:nvPr/>
          </p:nvCxnSpPr>
          <p:spPr>
            <a:xfrm flipH="1">
              <a:off x="1486091" y="2622307"/>
              <a:ext cx="1291865" cy="290489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3450295" y="2938559"/>
              <a:ext cx="1056050" cy="1601377"/>
            </a:xfrm>
            <a:prstGeom prst="rect">
              <a:avLst/>
            </a:prstGeom>
            <a:solidFill>
              <a:srgbClr val="0576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1426326" hangingPunct="1">
                <a:defRPr/>
              </a:pPr>
              <a:r>
                <a:rPr lang="en-US" sz="2800" dirty="0">
                  <a:solidFill>
                    <a:prstClr val="white"/>
                  </a:solidFill>
                  <a:ea typeface="Open Sans" charset="0"/>
                  <a:cs typeface="Open Sans" charset="0"/>
                </a:rPr>
                <a:t>Name (Title)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51258" y="2984247"/>
              <a:ext cx="980521" cy="1600868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defTabSz="1426326" hangingPunct="1">
                <a:defRPr/>
              </a:pPr>
              <a:r>
                <a:rPr lang="vi-VN" sz="2800" dirty="0">
                  <a:solidFill>
                    <a:prstClr val="white"/>
                  </a:solidFill>
                  <a:latin typeface="+mj-lt"/>
                  <a:ea typeface="Open Sans" charset="0"/>
                  <a:cs typeface="Open Sans" charset="0"/>
                </a:rPr>
                <a:t>Marketing team </a:t>
              </a:r>
              <a:endParaRPr lang="en-US" sz="2800" dirty="0">
                <a:solidFill>
                  <a:prstClr val="white"/>
                </a:solidFill>
                <a:latin typeface="+mj-lt"/>
                <a:ea typeface="Open Sans" charset="0"/>
                <a:cs typeface="Open Sans" charset="0"/>
              </a:endParaRPr>
            </a:p>
          </p:txBody>
        </p:sp>
        <p:cxnSp>
          <p:nvCxnSpPr>
            <p:cNvPr id="24" name="Straight Arrow Connector 23"/>
            <p:cNvCxnSpPr>
              <a:stCxn id="10" idx="2"/>
              <a:endCxn id="23" idx="0"/>
            </p:cNvCxnSpPr>
            <p:nvPr/>
          </p:nvCxnSpPr>
          <p:spPr>
            <a:xfrm flipH="1">
              <a:off x="6841519" y="2586492"/>
              <a:ext cx="654875" cy="39775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33" name="Straight Arrow Connector 32"/>
          <p:cNvCxnSpPr>
            <a:stCxn id="6" idx="2"/>
          </p:cNvCxnSpPr>
          <p:nvPr/>
        </p:nvCxnSpPr>
        <p:spPr>
          <a:xfrm>
            <a:off x="7140792" y="6163302"/>
            <a:ext cx="3010340" cy="9228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8751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906" y="992420"/>
            <a:ext cx="18403954" cy="113165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ea typeface="Roboto Medium" charset="0"/>
                <a:cs typeface="Roboto Medium" charset="0"/>
              </a:rPr>
              <a:t>CONTACT DETAILS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8206" y="6739224"/>
            <a:ext cx="2003433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smtClean="0"/>
              <a:t>Table of name, title, email, phone, messenger of each person involved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88516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127" y="1203945"/>
            <a:ext cx="19605618" cy="1131656"/>
          </a:xfrm>
        </p:spPr>
        <p:txBody>
          <a:bodyPr>
            <a:normAutofit fontScale="90000"/>
          </a:bodyPr>
          <a:lstStyle/>
          <a:p>
            <a:r>
              <a:rPr lang="en-US" altLang="en-US" sz="55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SOCIAL LISTENING REPORT - REVIEW PROCESS (WEEKLY)</a:t>
            </a:r>
            <a:endParaRPr lang="en-US" sz="5500" b="1" dirty="0">
              <a:solidFill>
                <a:srgbClr val="C00000"/>
              </a:solidFill>
            </a:endParaRPr>
          </a:p>
        </p:txBody>
      </p:sp>
      <p:sp>
        <p:nvSpPr>
          <p:cNvPr id="4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A761D6-FA4A-C548-AC8D-8B8CC0FF73EB}"/>
              </a:ext>
            </a:extLst>
          </p:cNvPr>
          <p:cNvGrpSpPr/>
          <p:nvPr/>
        </p:nvGrpSpPr>
        <p:grpSpPr>
          <a:xfrm>
            <a:off x="1791752" y="5469972"/>
            <a:ext cx="21919142" cy="4166284"/>
            <a:chOff x="1958007" y="3142408"/>
            <a:chExt cx="21919142" cy="41662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DED20E-CAB0-EE46-95DF-35A89D86109A}"/>
                </a:ext>
              </a:extLst>
            </p:cNvPr>
            <p:cNvSpPr txBox="1"/>
            <p:nvPr/>
          </p:nvSpPr>
          <p:spPr>
            <a:xfrm>
              <a:off x="1958007" y="3373239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Data team send report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5D3F6E-3D6F-1542-AF65-BE7A82B757C6}"/>
                </a:ext>
              </a:extLst>
            </p:cNvPr>
            <p:cNvSpPr txBox="1"/>
            <p:nvPr/>
          </p:nvSpPr>
          <p:spPr>
            <a:xfrm>
              <a:off x="5768007" y="3142409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Community Manager (CM) reviews 1</a:t>
              </a:r>
              <a:r>
                <a:rPr lang="en-US" sz="3000" baseline="30000" dirty="0"/>
                <a:t>st</a:t>
              </a:r>
              <a:r>
                <a:rPr lang="en-US" sz="3000" dirty="0"/>
                <a:t> time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7639D7-3838-A34D-9A6C-E1781318BFAA}"/>
                </a:ext>
              </a:extLst>
            </p:cNvPr>
            <p:cNvSpPr txBox="1"/>
            <p:nvPr/>
          </p:nvSpPr>
          <p:spPr>
            <a:xfrm>
              <a:off x="9882807" y="3142408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Account Manager (AM) reviews 2</a:t>
              </a:r>
              <a:r>
                <a:rPr lang="en-US" sz="3000" baseline="30000" dirty="0"/>
                <a:t>nd</a:t>
              </a:r>
              <a:r>
                <a:rPr lang="en-US" sz="3000" dirty="0"/>
                <a:t> time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F49134-D69F-E44B-A2D0-6823DCFE6252}"/>
                </a:ext>
              </a:extLst>
            </p:cNvPr>
            <p:cNvSpPr txBox="1"/>
            <p:nvPr/>
          </p:nvSpPr>
          <p:spPr>
            <a:xfrm>
              <a:off x="17535815" y="3373238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CA342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Client review &amp; feedback report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C28B30-B3D2-EC41-9793-2B03A7007C13}"/>
                </a:ext>
              </a:extLst>
            </p:cNvPr>
            <p:cNvSpPr txBox="1"/>
            <p:nvPr/>
          </p:nvSpPr>
          <p:spPr>
            <a:xfrm>
              <a:off x="21056774" y="3604072"/>
              <a:ext cx="2820375" cy="564257"/>
            </a:xfrm>
            <a:prstGeom prst="rect">
              <a:avLst/>
            </a:prstGeom>
            <a:solidFill>
              <a:srgbClr val="3698DA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b="1" dirty="0">
                  <a:solidFill>
                    <a:schemeClr val="bg1"/>
                  </a:solidFill>
                </a:rPr>
                <a:t>DONE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6A915-AF2A-4941-80A4-EF23DB4FC53B}"/>
                </a:ext>
              </a:extLst>
            </p:cNvPr>
            <p:cNvSpPr txBox="1"/>
            <p:nvPr/>
          </p:nvSpPr>
          <p:spPr>
            <a:xfrm>
              <a:off x="17518566" y="5821105"/>
              <a:ext cx="2820375" cy="1487587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receives feedback and sends to CM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55BEC0-7B40-4C41-BCDF-F68EFC03A688}"/>
                </a:ext>
              </a:extLst>
            </p:cNvPr>
            <p:cNvSpPr txBox="1"/>
            <p:nvPr/>
          </p:nvSpPr>
          <p:spPr>
            <a:xfrm>
              <a:off x="13980357" y="5821105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CM reviews client’s feedback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1C8A49-1DCC-AC41-BC3B-0DCF4D5E0E40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778382" y="3886200"/>
              <a:ext cx="9896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6AD432-3ECC-064D-9C44-A225EC6DF2BC}"/>
                </a:ext>
              </a:extLst>
            </p:cNvPr>
            <p:cNvCxnSpPr>
              <a:cxnSpLocks/>
            </p:cNvCxnSpPr>
            <p:nvPr/>
          </p:nvCxnSpPr>
          <p:spPr>
            <a:xfrm>
              <a:off x="8588382" y="3886200"/>
              <a:ext cx="12944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5B0A9F-E37E-2540-B052-375793D9F66D}"/>
                </a:ext>
              </a:extLst>
            </p:cNvPr>
            <p:cNvSpPr txBox="1"/>
            <p:nvPr/>
          </p:nvSpPr>
          <p:spPr>
            <a:xfrm>
              <a:off x="8991937" y="3475831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7E581A-F06C-0942-BB15-5E0A464141D1}"/>
                </a:ext>
              </a:extLst>
            </p:cNvPr>
            <p:cNvCxnSpPr>
              <a:cxnSpLocks/>
            </p:cNvCxnSpPr>
            <p:nvPr/>
          </p:nvCxnSpPr>
          <p:spPr>
            <a:xfrm>
              <a:off x="12703182" y="3886200"/>
              <a:ext cx="12944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6AD22-73C2-844E-B4BF-B0BF732A0C68}"/>
                </a:ext>
              </a:extLst>
            </p:cNvPr>
            <p:cNvSpPr txBox="1"/>
            <p:nvPr/>
          </p:nvSpPr>
          <p:spPr>
            <a:xfrm>
              <a:off x="13106737" y="3475830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658DF-163F-8C43-8C15-4CBCA9F99A55}"/>
                </a:ext>
              </a:extLst>
            </p:cNvPr>
            <p:cNvSpPr txBox="1"/>
            <p:nvPr/>
          </p:nvSpPr>
          <p:spPr>
            <a:xfrm>
              <a:off x="13980358" y="3373240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send report to client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432DA5-8A50-0A42-9F23-D7ED63DA075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7982" y="3886199"/>
              <a:ext cx="70058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0D445B-1AFA-C649-9C25-2345F77CE14A}"/>
                </a:ext>
              </a:extLst>
            </p:cNvPr>
            <p:cNvSpPr txBox="1"/>
            <p:nvPr/>
          </p:nvSpPr>
          <p:spPr>
            <a:xfrm>
              <a:off x="20462825" y="3439026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6148241-D8D8-0742-8A33-524414E682D0}"/>
                </a:ext>
              </a:extLst>
            </p:cNvPr>
            <p:cNvCxnSpPr>
              <a:cxnSpLocks/>
            </p:cNvCxnSpPr>
            <p:nvPr/>
          </p:nvCxnSpPr>
          <p:spPr>
            <a:xfrm>
              <a:off x="20356190" y="3886198"/>
              <a:ext cx="70058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CBCBF91-B0BD-3947-B990-7C013E8D08AA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18928754" y="4399160"/>
              <a:ext cx="17249" cy="1421945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529CDE-4E0F-0C41-9F08-6D5C80FBCAEB}"/>
                </a:ext>
              </a:extLst>
            </p:cNvPr>
            <p:cNvSpPr txBox="1"/>
            <p:nvPr/>
          </p:nvSpPr>
          <p:spPr>
            <a:xfrm>
              <a:off x="19041654" y="4926682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986F71C-56DB-1547-93CC-14EB74349C1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>
              <a:off x="16800732" y="6564899"/>
              <a:ext cx="71783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D22C57E3-7374-A248-AEC2-38BAB9EA0DB5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 flipH="1">
              <a:off x="5129127" y="2580929"/>
              <a:ext cx="230827" cy="3867308"/>
            </a:xfrm>
            <a:prstGeom prst="bentConnector4">
              <a:avLst>
                <a:gd name="adj1" fmla="val -633826"/>
                <a:gd name="adj2" fmla="val 100152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1AD077-B54E-344B-866B-63DA3063A6B3}"/>
                </a:ext>
              </a:extLst>
            </p:cNvPr>
            <p:cNvSpPr txBox="1"/>
            <p:nvPr/>
          </p:nvSpPr>
          <p:spPr>
            <a:xfrm>
              <a:off x="4478304" y="5590272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3C11C-4012-3D41-B16F-CEC06A7A40CB}"/>
                </a:ext>
              </a:extLst>
            </p:cNvPr>
            <p:cNvSpPr txBox="1"/>
            <p:nvPr/>
          </p:nvSpPr>
          <p:spPr>
            <a:xfrm>
              <a:off x="8463095" y="5590271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CF3597F5-8955-3842-B793-00F48EC9831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8515734" y="3292462"/>
              <a:ext cx="1439728" cy="4114795"/>
            </a:xfrm>
            <a:prstGeom prst="bentConnector2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D7367E1C-3143-6247-882C-6002F6BDBA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26653" y="6069724"/>
              <a:ext cx="10669471" cy="495174"/>
            </a:xfrm>
            <a:prstGeom prst="bentConnector3">
              <a:avLst>
                <a:gd name="adj1" fmla="val 99944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D8491D-38A5-2647-A9ED-4B58521A9C6A}"/>
                </a:ext>
              </a:extLst>
            </p:cNvPr>
            <p:cNvSpPr txBox="1"/>
            <p:nvPr/>
          </p:nvSpPr>
          <p:spPr>
            <a:xfrm>
              <a:off x="8463095" y="6154133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7691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439" y="1139229"/>
            <a:ext cx="19605618" cy="1131656"/>
          </a:xfrm>
        </p:spPr>
        <p:txBody>
          <a:bodyPr>
            <a:normAutofit fontScale="90000"/>
          </a:bodyPr>
          <a:lstStyle/>
          <a:p>
            <a:r>
              <a:rPr lang="en-US" altLang="en-US" sz="55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SOCIAL LISTENING REPORT - REVIEW PROCESS (MONTHLY)</a:t>
            </a:r>
            <a:endParaRPr lang="en-US" sz="5500" b="1" dirty="0">
              <a:solidFill>
                <a:srgbClr val="C00000"/>
              </a:solidFill>
            </a:endParaRPr>
          </a:p>
        </p:txBody>
      </p:sp>
      <p:sp>
        <p:nvSpPr>
          <p:cNvPr id="4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54CE1A6-B216-F741-9F7E-7FFFFDD46671}"/>
              </a:ext>
            </a:extLst>
          </p:cNvPr>
          <p:cNvGrpSpPr/>
          <p:nvPr/>
        </p:nvGrpSpPr>
        <p:grpSpPr>
          <a:xfrm>
            <a:off x="849643" y="4139935"/>
            <a:ext cx="21919142" cy="7889563"/>
            <a:chOff x="1791752" y="5469972"/>
            <a:chExt cx="21919142" cy="78895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DED20E-CAB0-EE46-95DF-35A89D86109A}"/>
                </a:ext>
              </a:extLst>
            </p:cNvPr>
            <p:cNvSpPr txBox="1"/>
            <p:nvPr/>
          </p:nvSpPr>
          <p:spPr>
            <a:xfrm>
              <a:off x="1791752" y="5700803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Data team send report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5D3F6E-3D6F-1542-AF65-BE7A82B757C6}"/>
                </a:ext>
              </a:extLst>
            </p:cNvPr>
            <p:cNvSpPr txBox="1"/>
            <p:nvPr/>
          </p:nvSpPr>
          <p:spPr>
            <a:xfrm>
              <a:off x="5601752" y="5469973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Community Manager (CM) reviews 1</a:t>
              </a:r>
              <a:r>
                <a:rPr lang="en-US" sz="3000" baseline="30000" dirty="0"/>
                <a:t>st</a:t>
              </a:r>
              <a:r>
                <a:rPr lang="en-US" sz="3000" dirty="0"/>
                <a:t> time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7639D7-3838-A34D-9A6C-E1781318BFAA}"/>
                </a:ext>
              </a:extLst>
            </p:cNvPr>
            <p:cNvSpPr txBox="1"/>
            <p:nvPr/>
          </p:nvSpPr>
          <p:spPr>
            <a:xfrm>
              <a:off x="9716552" y="5469972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Account Manager (AM) reviews 2</a:t>
              </a:r>
              <a:r>
                <a:rPr lang="en-US" sz="3000" baseline="30000" dirty="0"/>
                <a:t>nd</a:t>
              </a:r>
              <a:r>
                <a:rPr lang="en-US" sz="3000" dirty="0"/>
                <a:t> time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F49134-D69F-E44B-A2D0-6823DCFE6252}"/>
                </a:ext>
              </a:extLst>
            </p:cNvPr>
            <p:cNvSpPr txBox="1"/>
            <p:nvPr/>
          </p:nvSpPr>
          <p:spPr>
            <a:xfrm>
              <a:off x="17369560" y="5700802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CA342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Client review &amp; feedback report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C28B30-B3D2-EC41-9793-2B03A7007C13}"/>
                </a:ext>
              </a:extLst>
            </p:cNvPr>
            <p:cNvSpPr txBox="1"/>
            <p:nvPr/>
          </p:nvSpPr>
          <p:spPr>
            <a:xfrm>
              <a:off x="20890519" y="12795278"/>
              <a:ext cx="2820375" cy="564257"/>
            </a:xfrm>
            <a:prstGeom prst="rect">
              <a:avLst/>
            </a:prstGeom>
            <a:solidFill>
              <a:srgbClr val="3698DA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b="1" dirty="0">
                  <a:solidFill>
                    <a:schemeClr val="bg1"/>
                  </a:solidFill>
                </a:rPr>
                <a:t>DONE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6A915-AF2A-4941-80A4-EF23DB4FC53B}"/>
                </a:ext>
              </a:extLst>
            </p:cNvPr>
            <p:cNvSpPr txBox="1"/>
            <p:nvPr/>
          </p:nvSpPr>
          <p:spPr>
            <a:xfrm>
              <a:off x="17352311" y="8148669"/>
              <a:ext cx="2820375" cy="1487587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receives feedback and sends to CM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55BEC0-7B40-4C41-BCDF-F68EFC03A688}"/>
                </a:ext>
              </a:extLst>
            </p:cNvPr>
            <p:cNvSpPr txBox="1"/>
            <p:nvPr/>
          </p:nvSpPr>
          <p:spPr>
            <a:xfrm>
              <a:off x="13814102" y="8148669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CM reviews client’s feedback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1C8A49-1DCC-AC41-BC3B-0DCF4D5E0E40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612127" y="6213764"/>
              <a:ext cx="9896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6AD432-3ECC-064D-9C44-A225EC6DF2BC}"/>
                </a:ext>
              </a:extLst>
            </p:cNvPr>
            <p:cNvCxnSpPr>
              <a:cxnSpLocks/>
            </p:cNvCxnSpPr>
            <p:nvPr/>
          </p:nvCxnSpPr>
          <p:spPr>
            <a:xfrm>
              <a:off x="8422127" y="6213764"/>
              <a:ext cx="12944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5B0A9F-E37E-2540-B052-375793D9F66D}"/>
                </a:ext>
              </a:extLst>
            </p:cNvPr>
            <p:cNvSpPr txBox="1"/>
            <p:nvPr/>
          </p:nvSpPr>
          <p:spPr>
            <a:xfrm>
              <a:off x="8825682" y="5803395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7E581A-F06C-0942-BB15-5E0A464141D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6927" y="6213764"/>
              <a:ext cx="1294425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6AD22-73C2-844E-B4BF-B0BF732A0C68}"/>
                </a:ext>
              </a:extLst>
            </p:cNvPr>
            <p:cNvSpPr txBox="1"/>
            <p:nvPr/>
          </p:nvSpPr>
          <p:spPr>
            <a:xfrm>
              <a:off x="12940482" y="5803394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658DF-163F-8C43-8C15-4CBCA9F99A55}"/>
                </a:ext>
              </a:extLst>
            </p:cNvPr>
            <p:cNvSpPr txBox="1"/>
            <p:nvPr/>
          </p:nvSpPr>
          <p:spPr>
            <a:xfrm>
              <a:off x="13814103" y="5700804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send report to client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432DA5-8A50-0A42-9F23-D7ED63DA075D}"/>
                </a:ext>
              </a:extLst>
            </p:cNvPr>
            <p:cNvCxnSpPr>
              <a:cxnSpLocks/>
            </p:cNvCxnSpPr>
            <p:nvPr/>
          </p:nvCxnSpPr>
          <p:spPr>
            <a:xfrm>
              <a:off x="16651727" y="6213763"/>
              <a:ext cx="70058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0D445B-1AFA-C649-9C25-2345F77CE14A}"/>
                </a:ext>
              </a:extLst>
            </p:cNvPr>
            <p:cNvSpPr txBox="1"/>
            <p:nvPr/>
          </p:nvSpPr>
          <p:spPr>
            <a:xfrm>
              <a:off x="20296570" y="5766590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6148241-D8D8-0742-8A33-524414E682D0}"/>
                </a:ext>
              </a:extLst>
            </p:cNvPr>
            <p:cNvCxnSpPr>
              <a:cxnSpLocks/>
            </p:cNvCxnSpPr>
            <p:nvPr/>
          </p:nvCxnSpPr>
          <p:spPr>
            <a:xfrm>
              <a:off x="20189935" y="6213762"/>
              <a:ext cx="70058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CBCBF91-B0BD-3947-B990-7C013E8D08AA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18762499" y="6726724"/>
              <a:ext cx="17249" cy="1421945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529CDE-4E0F-0C41-9F08-6D5C80FBCAEB}"/>
                </a:ext>
              </a:extLst>
            </p:cNvPr>
            <p:cNvSpPr txBox="1"/>
            <p:nvPr/>
          </p:nvSpPr>
          <p:spPr>
            <a:xfrm>
              <a:off x="18875399" y="7254246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986F71C-56DB-1547-93CC-14EB74349C1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>
              <a:off x="16634477" y="8892463"/>
              <a:ext cx="717834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D22C57E3-7374-A248-AEC2-38BAB9EA0DB5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 flipH="1">
              <a:off x="4962872" y="4908493"/>
              <a:ext cx="230827" cy="3867308"/>
            </a:xfrm>
            <a:prstGeom prst="bentConnector4">
              <a:avLst>
                <a:gd name="adj1" fmla="val -633826"/>
                <a:gd name="adj2" fmla="val 100152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1AD077-B54E-344B-866B-63DA3063A6B3}"/>
                </a:ext>
              </a:extLst>
            </p:cNvPr>
            <p:cNvSpPr txBox="1"/>
            <p:nvPr/>
          </p:nvSpPr>
          <p:spPr>
            <a:xfrm>
              <a:off x="4312049" y="7917836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3C11C-4012-3D41-B16F-CEC06A7A40CB}"/>
                </a:ext>
              </a:extLst>
            </p:cNvPr>
            <p:cNvSpPr txBox="1"/>
            <p:nvPr/>
          </p:nvSpPr>
          <p:spPr>
            <a:xfrm>
              <a:off x="8296840" y="7917835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CF3597F5-8955-3842-B793-00F48EC9831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8349479" y="5620026"/>
              <a:ext cx="1439728" cy="4114795"/>
            </a:xfrm>
            <a:prstGeom prst="bentConnector2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D7367E1C-3143-6247-882C-6002F6BDBA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0398" y="8397288"/>
              <a:ext cx="10669471" cy="495174"/>
            </a:xfrm>
            <a:prstGeom prst="bentConnector3">
              <a:avLst>
                <a:gd name="adj1" fmla="val 100463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D8491D-38A5-2647-A9ED-4B58521A9C6A}"/>
                </a:ext>
              </a:extLst>
            </p:cNvPr>
            <p:cNvSpPr txBox="1"/>
            <p:nvPr/>
          </p:nvSpPr>
          <p:spPr>
            <a:xfrm>
              <a:off x="8296840" y="8481697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2F85ED-BBF9-9C45-9448-B6089F4C75B9}"/>
                </a:ext>
              </a:extLst>
            </p:cNvPr>
            <p:cNvSpPr txBox="1"/>
            <p:nvPr/>
          </p:nvSpPr>
          <p:spPr>
            <a:xfrm>
              <a:off x="20890519" y="5535827"/>
              <a:ext cx="2820375" cy="1487587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schedules meeting with client monthly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997228-A11E-F647-BA59-96D5F6B03470}"/>
                </a:ext>
              </a:extLst>
            </p:cNvPr>
            <p:cNvSpPr txBox="1"/>
            <p:nvPr/>
          </p:nvSpPr>
          <p:spPr>
            <a:xfrm>
              <a:off x="20890519" y="10274454"/>
              <a:ext cx="2820375" cy="1949252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Meeting – Answering questions from client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12F2F-116D-F146-ACCB-0490BD6FA230}"/>
                </a:ext>
              </a:extLst>
            </p:cNvPr>
            <p:cNvSpPr txBox="1"/>
            <p:nvPr/>
          </p:nvSpPr>
          <p:spPr>
            <a:xfrm>
              <a:off x="17401167" y="10296843"/>
              <a:ext cx="2820375" cy="1949252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AM sends questions to CM &amp; Data team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ADA75C-A62E-CA45-B84B-FDF66546504D}"/>
                </a:ext>
              </a:extLst>
            </p:cNvPr>
            <p:cNvSpPr txBox="1"/>
            <p:nvPr/>
          </p:nvSpPr>
          <p:spPr>
            <a:xfrm>
              <a:off x="13862958" y="10527675"/>
              <a:ext cx="2820375" cy="1487587"/>
            </a:xfrm>
            <a:prstGeom prst="rect">
              <a:avLst/>
            </a:prstGeom>
            <a:noFill/>
            <a:ln w="5715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CM &amp; Data team </a:t>
              </a:r>
              <a:r>
                <a:rPr lang="en-US" sz="3000" dirty="0" err="1"/>
                <a:t>repond</a:t>
              </a:r>
              <a:r>
                <a:rPr lang="en-US" sz="3000" dirty="0"/>
                <a:t> to client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21A496-88E3-3347-9A84-22F2319D7A78}"/>
                </a:ext>
              </a:extLst>
            </p:cNvPr>
            <p:cNvSpPr txBox="1"/>
            <p:nvPr/>
          </p:nvSpPr>
          <p:spPr>
            <a:xfrm>
              <a:off x="10077257" y="10736119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CA3427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Client reviews answers 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94D0C47-B84F-064B-A4B1-641F178DB57A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22300706" y="7023414"/>
              <a:ext cx="1" cy="325104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329E58-E29A-8443-8E4A-AD31A84B60AB}"/>
                </a:ext>
              </a:extLst>
            </p:cNvPr>
            <p:cNvCxnSpPr>
              <a:stCxn id="49" idx="2"/>
              <a:endCxn id="11" idx="0"/>
            </p:cNvCxnSpPr>
            <p:nvPr/>
          </p:nvCxnSpPr>
          <p:spPr>
            <a:xfrm>
              <a:off x="22300707" y="12223706"/>
              <a:ext cx="0" cy="57157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F77943-8FD8-2A47-A845-647FD88F3B52}"/>
                </a:ext>
              </a:extLst>
            </p:cNvPr>
            <p:cNvSpPr txBox="1"/>
            <p:nvPr/>
          </p:nvSpPr>
          <p:spPr>
            <a:xfrm>
              <a:off x="22518487" y="12304307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2B7CC9-3C19-F147-A39C-ADBABE2E4E63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>
              <a:off x="20221542" y="11249080"/>
              <a:ext cx="668977" cy="22389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0828A2-1BA2-D948-B81C-04AA8A645341}"/>
                </a:ext>
              </a:extLst>
            </p:cNvPr>
            <p:cNvSpPr txBox="1"/>
            <p:nvPr/>
          </p:nvSpPr>
          <p:spPr>
            <a:xfrm>
              <a:off x="20333212" y="10801907"/>
              <a:ext cx="445636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4B7922-9318-084E-B216-C26691DD1C53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 flipV="1">
              <a:off x="16683333" y="11260275"/>
              <a:ext cx="717834" cy="11194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EBF97B-5573-EF4B-B3AD-051965DD600D}"/>
                </a:ext>
              </a:extLst>
            </p:cNvPr>
            <p:cNvCxnSpPr>
              <a:stCxn id="53" idx="1"/>
            </p:cNvCxnSpPr>
            <p:nvPr/>
          </p:nvCxnSpPr>
          <p:spPr>
            <a:xfrm flipH="1">
              <a:off x="12897632" y="11271469"/>
              <a:ext cx="965326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250D8E69-FD43-9C4E-B0A4-0A59FD0DB73E}"/>
                </a:ext>
              </a:extLst>
            </p:cNvPr>
            <p:cNvCxnSpPr>
              <a:stCxn id="54" idx="2"/>
              <a:endCxn id="52" idx="2"/>
            </p:cNvCxnSpPr>
            <p:nvPr/>
          </p:nvCxnSpPr>
          <p:spPr>
            <a:xfrm rot="16200000" flipH="1">
              <a:off x="14907373" y="8342113"/>
              <a:ext cx="484054" cy="7323910"/>
            </a:xfrm>
            <a:prstGeom prst="bentConnector3">
              <a:avLst>
                <a:gd name="adj1" fmla="val 147226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F19F617-0526-2549-AAC3-9A90326D4BF2}"/>
                </a:ext>
              </a:extLst>
            </p:cNvPr>
            <p:cNvSpPr txBox="1"/>
            <p:nvPr/>
          </p:nvSpPr>
          <p:spPr>
            <a:xfrm>
              <a:off x="14383164" y="12050865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FEB9E8C8-15C8-6148-B110-561988041624}"/>
                </a:ext>
              </a:extLst>
            </p:cNvPr>
            <p:cNvCxnSpPr>
              <a:stCxn id="54" idx="1"/>
              <a:endCxn id="11" idx="1"/>
            </p:cNvCxnSpPr>
            <p:nvPr/>
          </p:nvCxnSpPr>
          <p:spPr>
            <a:xfrm rot="10800000" flipH="1" flipV="1">
              <a:off x="10077257" y="11249079"/>
              <a:ext cx="10813262" cy="1828327"/>
            </a:xfrm>
            <a:prstGeom prst="bentConnector3">
              <a:avLst>
                <a:gd name="adj1" fmla="val -2114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3277F8-5A2B-B04F-8186-F3C972619F34}"/>
                </a:ext>
              </a:extLst>
            </p:cNvPr>
            <p:cNvSpPr txBox="1"/>
            <p:nvPr/>
          </p:nvSpPr>
          <p:spPr>
            <a:xfrm>
              <a:off x="14905742" y="12701496"/>
              <a:ext cx="48731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8604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2" y="819637"/>
            <a:ext cx="18403954" cy="1131656"/>
          </a:xfrm>
        </p:spPr>
        <p:txBody>
          <a:bodyPr>
            <a:normAutofit/>
          </a:bodyPr>
          <a:lstStyle/>
          <a:p>
            <a:r>
              <a:rPr lang="en-US" altLang="en-US" sz="5400" b="1" dirty="0" smtClean="0">
                <a:solidFill>
                  <a:srgbClr val="C00000"/>
                </a:solidFill>
                <a:ea typeface="Roboto" panose="02000000000000000000" pitchFamily="2" charset="0"/>
                <a:cs typeface="Roboto" panose="02000000000000000000" pitchFamily="2" charset="0"/>
              </a:rPr>
              <a:t>COMMUNITY MANAGEMENT – EXECUTION PROCESS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4" name="Shape 3230"/>
          <p:cNvSpPr>
            <a:spLocks noGrp="1"/>
          </p:cNvSpPr>
          <p:nvPr>
            <p:ph type="sldNum" sz="quarter" idx="2"/>
          </p:nvPr>
        </p:nvSpPr>
        <p:spPr>
          <a:xfrm>
            <a:off x="3310886" y="1344017"/>
            <a:ext cx="400750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3A48159-A42B-534C-9995-3ACD80FFDE54}"/>
              </a:ext>
            </a:extLst>
          </p:cNvPr>
          <p:cNvGrpSpPr/>
          <p:nvPr/>
        </p:nvGrpSpPr>
        <p:grpSpPr>
          <a:xfrm>
            <a:off x="4778382" y="2947618"/>
            <a:ext cx="14245111" cy="9428861"/>
            <a:chOff x="1791752" y="2918121"/>
            <a:chExt cx="14245111" cy="94288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1FD495-74D2-7047-BD69-A63FBE767749}"/>
                </a:ext>
              </a:extLst>
            </p:cNvPr>
            <p:cNvSpPr txBox="1"/>
            <p:nvPr/>
          </p:nvSpPr>
          <p:spPr>
            <a:xfrm>
              <a:off x="1791752" y="5469971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dirty="0"/>
                <a:t>Data team update link to working file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039ABC-593B-4C4E-BFE3-6D616F6F7F2F}"/>
                </a:ext>
              </a:extLst>
            </p:cNvPr>
            <p:cNvSpPr txBox="1"/>
            <p:nvPr/>
          </p:nvSpPr>
          <p:spPr>
            <a:xfrm>
              <a:off x="5407789" y="5700804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Alre</a:t>
              </a:r>
              <a:r>
                <a:rPr lang="en-US" sz="3000" dirty="0"/>
                <a:t>ady had in FAQ? 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54E994-1318-CB48-B6E8-960765FDEEE3}"/>
                </a:ext>
              </a:extLst>
            </p:cNvPr>
            <p:cNvSpPr txBox="1"/>
            <p:nvPr/>
          </p:nvSpPr>
          <p:spPr>
            <a:xfrm>
              <a:off x="9023825" y="5239138"/>
              <a:ext cx="2820375" cy="194925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Community Executive (CE) executes on link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1B7245-90A4-FB4D-81BE-96694629AF43}"/>
                </a:ext>
              </a:extLst>
            </p:cNvPr>
            <p:cNvSpPr txBox="1"/>
            <p:nvPr/>
          </p:nvSpPr>
          <p:spPr>
            <a:xfrm>
              <a:off x="9023826" y="2918121"/>
              <a:ext cx="2820375" cy="194925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CE updates comments to daily, weekly, monthly report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18B063-4FE5-5B44-B806-109EE8674E00}"/>
                </a:ext>
              </a:extLst>
            </p:cNvPr>
            <p:cNvSpPr txBox="1"/>
            <p:nvPr/>
          </p:nvSpPr>
          <p:spPr>
            <a:xfrm>
              <a:off x="12882592" y="3610618"/>
              <a:ext cx="2820375" cy="564257"/>
            </a:xfrm>
            <a:prstGeom prst="rect">
              <a:avLst/>
            </a:prstGeom>
            <a:solidFill>
              <a:srgbClr val="3698DA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000" b="1" dirty="0">
                  <a:solidFill>
                    <a:schemeClr val="bg1"/>
                  </a:solidFill>
                </a:rPr>
                <a:t>DONE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20F8438-FE93-104C-802C-834AF1FBC63A}"/>
                </a:ext>
              </a:extLst>
            </p:cNvPr>
            <p:cNvSpPr txBox="1"/>
            <p:nvPr/>
          </p:nvSpPr>
          <p:spPr>
            <a:xfrm>
              <a:off x="5407788" y="7208832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CE suggests answer for question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03F894-BCC5-EE4E-B52D-FD430C8BEA7A}"/>
                </a:ext>
              </a:extLst>
            </p:cNvPr>
            <p:cNvSpPr txBox="1"/>
            <p:nvPr/>
          </p:nvSpPr>
          <p:spPr>
            <a:xfrm>
              <a:off x="5407787" y="9247572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CM reviews answer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70259E-F730-484D-9FAA-152C1A519CB9}"/>
                </a:ext>
              </a:extLst>
            </p:cNvPr>
            <p:cNvSpPr txBox="1"/>
            <p:nvPr/>
          </p:nvSpPr>
          <p:spPr>
            <a:xfrm>
              <a:off x="9023825" y="9247572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AM sends answer to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38F9649-D0D7-0E44-9D62-2A3C61DD1FE4}"/>
                </a:ext>
              </a:extLst>
            </p:cNvPr>
            <p:cNvSpPr txBox="1"/>
            <p:nvPr/>
          </p:nvSpPr>
          <p:spPr>
            <a:xfrm>
              <a:off x="12882591" y="5490412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CE updates new answer to FAQ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9FFCE2-76FF-4D46-BACE-B6666C386CC4}"/>
                </a:ext>
              </a:extLst>
            </p:cNvPr>
            <p:cNvSpPr txBox="1"/>
            <p:nvPr/>
          </p:nvSpPr>
          <p:spPr>
            <a:xfrm>
              <a:off x="12882591" y="9247572"/>
              <a:ext cx="2820375" cy="1025922"/>
            </a:xfrm>
            <a:prstGeom prst="rect">
              <a:avLst/>
            </a:prstGeom>
            <a:noFill/>
            <a:ln w="38100" cap="flat">
              <a:solidFill>
                <a:srgbClr val="EB494B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Client reviews answer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0419D6-B071-FC43-B41B-70E2B44F0F0D}"/>
                </a:ext>
              </a:extLst>
            </p:cNvPr>
            <p:cNvSpPr txBox="1"/>
            <p:nvPr/>
          </p:nvSpPr>
          <p:spPr>
            <a:xfrm>
              <a:off x="12882590" y="10859394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AM sends questions to CM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3F2D55E-7425-B04E-BBEF-B0B4B560C940}"/>
                </a:ext>
              </a:extLst>
            </p:cNvPr>
            <p:cNvCxnSpPr>
              <a:stCxn id="46" idx="3"/>
              <a:endCxn id="51" idx="1"/>
            </p:cNvCxnSpPr>
            <p:nvPr/>
          </p:nvCxnSpPr>
          <p:spPr>
            <a:xfrm>
              <a:off x="4612127" y="6213765"/>
              <a:ext cx="795662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FA99F7-7678-A148-AEAA-95455AC25B73}"/>
                </a:ext>
              </a:extLst>
            </p:cNvPr>
            <p:cNvCxnSpPr>
              <a:stCxn id="51" idx="3"/>
              <a:endCxn id="57" idx="1"/>
            </p:cNvCxnSpPr>
            <p:nvPr/>
          </p:nvCxnSpPr>
          <p:spPr>
            <a:xfrm flipV="1">
              <a:off x="8228164" y="6213764"/>
              <a:ext cx="795661" cy="1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ACD752F-4BB0-7446-945E-5C42EA4ED9F8}"/>
                </a:ext>
              </a:extLst>
            </p:cNvPr>
            <p:cNvCxnSpPr>
              <a:stCxn id="57" idx="0"/>
              <a:endCxn id="59" idx="2"/>
            </p:cNvCxnSpPr>
            <p:nvPr/>
          </p:nvCxnSpPr>
          <p:spPr>
            <a:xfrm flipV="1">
              <a:off x="10434013" y="4867373"/>
              <a:ext cx="1" cy="371765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93801FF-DD59-814E-9AC7-77C1A1CD48F6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>
              <a:off x="11844201" y="3892747"/>
              <a:ext cx="1038391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D68EEEE-F8BA-6E4C-81CF-0D8E4FEBAE15}"/>
                </a:ext>
              </a:extLst>
            </p:cNvPr>
            <p:cNvCxnSpPr>
              <a:stCxn id="67" idx="1"/>
            </p:cNvCxnSpPr>
            <p:nvPr/>
          </p:nvCxnSpPr>
          <p:spPr>
            <a:xfrm flipH="1" flipV="1">
              <a:off x="11844200" y="6234205"/>
              <a:ext cx="1038391" cy="1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22451E-9580-F740-AB5D-E2B2CC0F4E91}"/>
                </a:ext>
              </a:extLst>
            </p:cNvPr>
            <p:cNvCxnSpPr>
              <a:stCxn id="51" idx="2"/>
              <a:endCxn id="62" idx="0"/>
            </p:cNvCxnSpPr>
            <p:nvPr/>
          </p:nvCxnSpPr>
          <p:spPr>
            <a:xfrm flipH="1">
              <a:off x="6817976" y="6726726"/>
              <a:ext cx="1" cy="482106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137E4CF-E764-3842-9183-43F3CB6E7D14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 flipH="1">
              <a:off x="6817975" y="8696419"/>
              <a:ext cx="1" cy="55115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5F8B88F-FAF7-6B44-8E92-7B367328B061}"/>
                </a:ext>
              </a:extLst>
            </p:cNvPr>
            <p:cNvCxnSpPr>
              <a:stCxn id="63" idx="3"/>
            </p:cNvCxnSpPr>
            <p:nvPr/>
          </p:nvCxnSpPr>
          <p:spPr>
            <a:xfrm>
              <a:off x="8228162" y="9760533"/>
              <a:ext cx="795663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93ED960-DF6E-3D44-90E2-BC885EC3D1D8}"/>
                </a:ext>
              </a:extLst>
            </p:cNvPr>
            <p:cNvCxnSpPr>
              <a:stCxn id="64" idx="3"/>
            </p:cNvCxnSpPr>
            <p:nvPr/>
          </p:nvCxnSpPr>
          <p:spPr>
            <a:xfrm>
              <a:off x="11844200" y="9760533"/>
              <a:ext cx="1038390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5F620E4-DF8D-4848-8614-5630110EC864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 flipH="1">
              <a:off x="14292778" y="10273494"/>
              <a:ext cx="1" cy="58590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368B7B7-F227-9747-96C9-3A6BAFF3B1A9}"/>
                </a:ext>
              </a:extLst>
            </p:cNvPr>
            <p:cNvSpPr txBox="1"/>
            <p:nvPr/>
          </p:nvSpPr>
          <p:spPr>
            <a:xfrm>
              <a:off x="9023824" y="10859395"/>
              <a:ext cx="2820375" cy="1487587"/>
            </a:xfrm>
            <a:prstGeom prst="rect">
              <a:avLst/>
            </a:prstGeom>
            <a:noFill/>
            <a:ln w="38100" cap="flat">
              <a:solidFill>
                <a:srgbClr val="3698DA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CM reviews feedback &amp; assigns to CE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E569B72-7DB6-644B-B297-A64B4576DB38}"/>
                </a:ext>
              </a:extLst>
            </p:cNvPr>
            <p:cNvCxnSpPr>
              <a:stCxn id="72" idx="1"/>
              <a:endCxn id="83" idx="3"/>
            </p:cNvCxnSpPr>
            <p:nvPr/>
          </p:nvCxnSpPr>
          <p:spPr>
            <a:xfrm flipH="1">
              <a:off x="11844199" y="11603188"/>
              <a:ext cx="1038391" cy="1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20A1D3A0-C91C-3E4A-B54A-7AEE43E14AA7}"/>
                </a:ext>
              </a:extLst>
            </p:cNvPr>
            <p:cNvCxnSpPr>
              <a:stCxn id="83" idx="1"/>
              <a:endCxn id="62" idx="1"/>
            </p:cNvCxnSpPr>
            <p:nvPr/>
          </p:nvCxnSpPr>
          <p:spPr>
            <a:xfrm rot="10800000">
              <a:off x="5407788" y="7952627"/>
              <a:ext cx="3616036" cy="3650563"/>
            </a:xfrm>
            <a:prstGeom prst="bentConnector3">
              <a:avLst>
                <a:gd name="adj1" fmla="val 119282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2E9E0C5-4425-6E45-8B72-39055494384E}"/>
                </a:ext>
              </a:extLst>
            </p:cNvPr>
            <p:cNvCxnSpPr>
              <a:stCxn id="71" idx="0"/>
              <a:endCxn id="67" idx="2"/>
            </p:cNvCxnSpPr>
            <p:nvPr/>
          </p:nvCxnSpPr>
          <p:spPr>
            <a:xfrm flipV="1">
              <a:off x="14292779" y="6977999"/>
              <a:ext cx="0" cy="226957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D8D31DA-8A46-FE42-8010-0CF3C5FDB39C}"/>
                </a:ext>
              </a:extLst>
            </p:cNvPr>
            <p:cNvSpPr txBox="1"/>
            <p:nvPr/>
          </p:nvSpPr>
          <p:spPr>
            <a:xfrm>
              <a:off x="8317414" y="5823836"/>
              <a:ext cx="61715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YES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285F77A-873B-F04B-880C-56545B7AB712}"/>
                </a:ext>
              </a:extLst>
            </p:cNvPr>
            <p:cNvSpPr txBox="1"/>
            <p:nvPr/>
          </p:nvSpPr>
          <p:spPr>
            <a:xfrm>
              <a:off x="6938722" y="6762594"/>
              <a:ext cx="48731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D2AC596-9D6B-8B4D-A872-77F4DA2F4F62}"/>
                </a:ext>
              </a:extLst>
            </p:cNvPr>
            <p:cNvSpPr txBox="1"/>
            <p:nvPr/>
          </p:nvSpPr>
          <p:spPr>
            <a:xfrm>
              <a:off x="14504392" y="10361259"/>
              <a:ext cx="15324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FEEDBACK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9C4F18-1AD7-D44A-8870-113EB35DEAFA}"/>
                </a:ext>
              </a:extLst>
            </p:cNvPr>
            <p:cNvSpPr txBox="1"/>
            <p:nvPr/>
          </p:nvSpPr>
          <p:spPr>
            <a:xfrm>
              <a:off x="14504392" y="8060001"/>
              <a:ext cx="48731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8432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TIMING OF PROJECT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61861" y="4373217"/>
            <a:ext cx="16896522" cy="39757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/>
          <p:nvPr/>
        </p:nvCxnSpPr>
        <p:spPr>
          <a:xfrm>
            <a:off x="5645426" y="4114801"/>
            <a:ext cx="0" cy="6361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2852530" y="3220585"/>
            <a:ext cx="6480674" cy="656590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3600" dirty="0" smtClean="0">
                <a:latin typeface="Calibri"/>
                <a:ea typeface="Calibri"/>
                <a:cs typeface="Calibri"/>
              </a:rPr>
              <a:t>Start project 30</a:t>
            </a:r>
            <a:r>
              <a:rPr lang="en-US" sz="3600" baseline="30000" dirty="0" smtClean="0">
                <a:latin typeface="Calibri"/>
                <a:ea typeface="Calibri"/>
                <a:cs typeface="Calibri"/>
              </a:rPr>
              <a:t>th</a:t>
            </a:r>
            <a:r>
              <a:rPr lang="en-US" sz="3600" dirty="0" smtClean="0">
                <a:latin typeface="Calibri"/>
                <a:ea typeface="Calibri"/>
                <a:cs typeface="Calibri"/>
              </a:rPr>
              <a:t> July, 2018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103009" y="4114801"/>
            <a:ext cx="0" cy="6361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 10"/>
          <p:cNvSpPr/>
          <p:nvPr/>
        </p:nvSpPr>
        <p:spPr>
          <a:xfrm>
            <a:off x="16300174" y="3159581"/>
            <a:ext cx="6442862" cy="681634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3600" dirty="0" smtClean="0">
                <a:latin typeface="Calibri"/>
                <a:ea typeface="Calibri"/>
                <a:cs typeface="Calibri"/>
              </a:rPr>
              <a:t>End project 30</a:t>
            </a:r>
            <a:r>
              <a:rPr lang="en-US" sz="3600" baseline="30000" dirty="0" smtClean="0">
                <a:latin typeface="Calibri"/>
                <a:ea typeface="Calibri"/>
                <a:cs typeface="Calibri"/>
              </a:rPr>
              <a:t>th</a:t>
            </a:r>
            <a:r>
              <a:rPr lang="en-US" sz="3600" dirty="0" smtClean="0">
                <a:latin typeface="Calibri"/>
                <a:ea typeface="Calibri"/>
                <a:cs typeface="Calibri"/>
              </a:rPr>
              <a:t> Oct, 2018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13253" y="8268021"/>
            <a:ext cx="16896522" cy="39757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2743200" y="5393089"/>
            <a:ext cx="6783457" cy="656590"/>
          </a:xfrm>
          <a:prstGeom prst="rect">
            <a:avLst/>
          </a:prstGeom>
          <a:solidFill>
            <a:srgbClr val="EA5C4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3600" dirty="0" smtClean="0">
                <a:latin typeface="Calibri"/>
                <a:ea typeface="Calibri"/>
                <a:cs typeface="Calibri"/>
              </a:rPr>
              <a:t>SET UP SOCIAL LISTENING SYSTEM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754756" y="7838902"/>
            <a:ext cx="0" cy="8609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2852530" y="6782913"/>
            <a:ext cx="4731026" cy="12105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3600" dirty="0" smtClean="0">
                <a:latin typeface="Calibri"/>
                <a:ea typeface="Calibri"/>
                <a:cs typeface="Calibri"/>
              </a:rPr>
              <a:t>Social Listening ready 10</a:t>
            </a:r>
            <a:r>
              <a:rPr lang="en-US" sz="3600" baseline="30000" dirty="0" smtClean="0">
                <a:latin typeface="Calibri"/>
                <a:ea typeface="Calibri"/>
                <a:cs typeface="Calibri"/>
              </a:rPr>
              <a:t>th</a:t>
            </a:r>
            <a:r>
              <a:rPr lang="en-US" sz="3600" dirty="0" smtClean="0">
                <a:latin typeface="Calibri"/>
                <a:ea typeface="Calibri"/>
                <a:cs typeface="Calibri"/>
              </a:rPr>
              <a:t> Aug, 2018 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384617" y="7784053"/>
            <a:ext cx="0" cy="8609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16481023" y="6463159"/>
            <a:ext cx="6262013" cy="12105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3600" dirty="0" smtClean="0">
                <a:latin typeface="Calibri"/>
                <a:ea typeface="Calibri"/>
                <a:cs typeface="Calibri"/>
              </a:rPr>
              <a:t>The end of Social listening system 10</a:t>
            </a:r>
            <a:r>
              <a:rPr lang="en-US" sz="3600" baseline="30000" dirty="0" smtClean="0">
                <a:latin typeface="Calibri"/>
                <a:ea typeface="Calibri"/>
                <a:cs typeface="Calibri"/>
              </a:rPr>
              <a:t>th</a:t>
            </a:r>
            <a:r>
              <a:rPr lang="en-US" sz="3600" dirty="0">
                <a:latin typeface="Calibri"/>
                <a:ea typeface="Calibri"/>
                <a:cs typeface="Calibri"/>
              </a:rPr>
              <a:t> </a:t>
            </a:r>
            <a:r>
              <a:rPr lang="en-US" sz="3600" dirty="0" smtClean="0">
                <a:latin typeface="Calibri"/>
                <a:ea typeface="Calibri"/>
                <a:cs typeface="Calibri"/>
              </a:rPr>
              <a:t>Nov, 2018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94592" y="11789847"/>
            <a:ext cx="19848444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/>
          <p:nvPr/>
        </p:nvCxnSpPr>
        <p:spPr>
          <a:xfrm>
            <a:off x="5660983" y="11386113"/>
            <a:ext cx="0" cy="8609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/>
          <p:cNvSpPr/>
          <p:nvPr/>
        </p:nvSpPr>
        <p:spPr>
          <a:xfrm>
            <a:off x="2894592" y="10421746"/>
            <a:ext cx="6262013" cy="96436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2800" dirty="0" smtClean="0">
                <a:latin typeface="Calibri"/>
                <a:ea typeface="Calibri"/>
                <a:cs typeface="Calibri"/>
              </a:rPr>
              <a:t>The Community ready to Seed and spread Positive on </a:t>
            </a:r>
            <a:r>
              <a:rPr lang="en-US" sz="2800" b="1" dirty="0" smtClean="0">
                <a:latin typeface="Calibri"/>
                <a:ea typeface="Calibri"/>
                <a:cs typeface="Calibri"/>
              </a:rPr>
              <a:t>10</a:t>
            </a:r>
            <a:r>
              <a:rPr lang="en-US" sz="2800" b="1" baseline="30000" dirty="0" smtClean="0">
                <a:latin typeface="Calibri"/>
                <a:ea typeface="Calibri"/>
                <a:cs typeface="Calibri"/>
              </a:rPr>
              <a:t>th</a:t>
            </a:r>
            <a:r>
              <a:rPr lang="en-US" sz="2800" b="1" dirty="0">
                <a:latin typeface="Calibri"/>
                <a:ea typeface="Calibri"/>
                <a:cs typeface="Calibri"/>
              </a:rPr>
              <a:t> </a:t>
            </a:r>
            <a:r>
              <a:rPr lang="en-US" sz="2800" b="1" dirty="0" smtClean="0">
                <a:latin typeface="Calibri"/>
                <a:ea typeface="Calibri"/>
                <a:cs typeface="Calibri"/>
              </a:rPr>
              <a:t>Aug, 2018</a:t>
            </a:r>
            <a:endParaRPr lang="en-US" sz="2800" b="1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1935888" y="11399150"/>
            <a:ext cx="0" cy="8609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/>
          <p:cNvSpPr/>
          <p:nvPr/>
        </p:nvSpPr>
        <p:spPr>
          <a:xfrm>
            <a:off x="9838371" y="10027382"/>
            <a:ext cx="6262013" cy="1395254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2800" dirty="0" smtClean="0">
                <a:latin typeface="Calibri"/>
                <a:ea typeface="Calibri"/>
                <a:cs typeface="Calibri"/>
              </a:rPr>
              <a:t>The first Report of Social Listening and Seeding on </a:t>
            </a:r>
            <a:r>
              <a:rPr lang="en-US" sz="2800" b="1" dirty="0" smtClean="0">
                <a:latin typeface="Calibri"/>
                <a:ea typeface="Calibri"/>
                <a:cs typeface="Calibri"/>
              </a:rPr>
              <a:t>16</a:t>
            </a:r>
            <a:r>
              <a:rPr lang="en-US" sz="2800" b="1" baseline="30000" dirty="0" smtClean="0">
                <a:latin typeface="Calibri"/>
                <a:ea typeface="Calibri"/>
                <a:cs typeface="Calibri"/>
              </a:rPr>
              <a:t>th</a:t>
            </a:r>
            <a:r>
              <a:rPr lang="en-US" sz="2800" b="1" dirty="0" smtClean="0">
                <a:latin typeface="Calibri"/>
                <a:ea typeface="Calibri"/>
                <a:cs typeface="Calibri"/>
              </a:rPr>
              <a:t> Aug, 2018. 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The  weekly Report will send on Thu of week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26679" y="11153284"/>
            <a:ext cx="0" cy="8609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16481023" y="10455470"/>
            <a:ext cx="6262013" cy="96436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2800" dirty="0" smtClean="0">
                <a:latin typeface="Calibri"/>
                <a:ea typeface="Calibri"/>
                <a:cs typeface="Calibri"/>
              </a:rPr>
              <a:t>The first meeting between HMD &amp; 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Your company 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on 5</a:t>
            </a:r>
            <a:r>
              <a:rPr lang="en-US" sz="2800" baseline="30000" dirty="0" smtClean="0">
                <a:latin typeface="Calibri"/>
                <a:ea typeface="Calibri"/>
                <a:cs typeface="Calibri"/>
              </a:rPr>
              <a:t>th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 Sept, 2018</a:t>
            </a:r>
            <a:endParaRPr lang="en-US" sz="28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481023" y="12321850"/>
            <a:ext cx="6262013" cy="533479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2800" dirty="0" smtClean="0">
                <a:latin typeface="Calibri"/>
                <a:ea typeface="Calibri"/>
                <a:cs typeface="Calibri"/>
              </a:rPr>
              <a:t>The next meeting will be on 5</a:t>
            </a:r>
            <a:r>
              <a:rPr lang="en-US" sz="2800" baseline="30000" dirty="0" smtClean="0">
                <a:latin typeface="Calibri"/>
                <a:ea typeface="Calibri"/>
                <a:cs typeface="Calibri"/>
              </a:rPr>
              <a:t>th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 of month</a:t>
            </a:r>
            <a:endParaRPr lang="en-US" sz="28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43200" y="9266335"/>
            <a:ext cx="6783457" cy="656590"/>
          </a:xfrm>
          <a:prstGeom prst="rect">
            <a:avLst/>
          </a:prstGeom>
          <a:solidFill>
            <a:srgbClr val="EA5C4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r>
              <a:rPr lang="en-US" sz="3600" dirty="0" smtClean="0">
                <a:latin typeface="Calibri"/>
                <a:ea typeface="Calibri"/>
                <a:cs typeface="Calibri"/>
              </a:rPr>
              <a:t>THE REPORT &amp; MEETING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391" y="2348551"/>
            <a:ext cx="1451113" cy="872034"/>
          </a:xfrm>
          <a:prstGeom prst="rect">
            <a:avLst/>
          </a:prstGeom>
          <a:solidFill>
            <a:srgbClr val="CA342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391" y="5285367"/>
            <a:ext cx="1451113" cy="872034"/>
          </a:xfrm>
          <a:prstGeom prst="rect">
            <a:avLst/>
          </a:prstGeom>
          <a:solidFill>
            <a:srgbClr val="CA342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/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390" y="9155348"/>
            <a:ext cx="1451113" cy="872034"/>
          </a:xfrm>
          <a:prstGeom prst="rect">
            <a:avLst/>
          </a:prstGeom>
          <a:solidFill>
            <a:srgbClr val="CA342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 smtClean="0"/>
              <a:t>3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3359547"/>
      </p:ext>
    </p:extLst>
  </p:cSld>
  <p:clrMapOvr>
    <a:masterClrMapping/>
  </p:clrMapOvr>
  <p:transition spd="med"/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:ma14="http://schemas.microsoft.com/office/mac/drawingml/2011/main" xmlns="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Custom 248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6BC7B3"/>
      </a:accent1>
      <a:accent2>
        <a:srgbClr val="0084DF"/>
      </a:accent2>
      <a:accent3>
        <a:srgbClr val="00C08D"/>
      </a:accent3>
      <a:accent4>
        <a:srgbClr val="3A44C5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:ma14="http://schemas.microsoft.com/office/mac/drawingml/2011/main" xmlns="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10363</TotalTime>
  <Words>580</Words>
  <Application>Microsoft Office PowerPoint</Application>
  <PresentationFormat>Custom</PresentationFormat>
  <Paragraphs>115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Bebas Neue Bold</vt:lpstr>
      <vt:lpstr>Calibri</vt:lpstr>
      <vt:lpstr>Helvetica</vt:lpstr>
      <vt:lpstr>Helvetica Light</vt:lpstr>
      <vt:lpstr>Helvetica Neue</vt:lpstr>
      <vt:lpstr>Lato Black</vt:lpstr>
      <vt:lpstr>Open Sans</vt:lpstr>
      <vt:lpstr>Roboto</vt:lpstr>
      <vt:lpstr>Roboto Medium</vt:lpstr>
      <vt:lpstr>Segoe UI</vt:lpstr>
      <vt:lpstr>White</vt:lpstr>
      <vt:lpstr>1_White</vt:lpstr>
      <vt:lpstr>Collaborative Process of Community Management</vt:lpstr>
      <vt:lpstr>Scope of Work – Social Listening &amp; Reports (3 Months)</vt:lpstr>
      <vt:lpstr>Scope of Work – Community Management (3 Months)</vt:lpstr>
      <vt:lpstr>DEMO TEAM STRUCTURE</vt:lpstr>
      <vt:lpstr>CONTACT DETAILS</vt:lpstr>
      <vt:lpstr>SOCIAL LISTENING REPORT - REVIEW PROCESS (WEEKLY)</vt:lpstr>
      <vt:lpstr>SOCIAL LISTENING REPORT - REVIEW PROCESS (MONTHLY)</vt:lpstr>
      <vt:lpstr>COMMUNITY MANAGEMENT – EXECUTION PROCESS</vt:lpstr>
      <vt:lpstr>THE TIMING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Adrienne</dc:creator>
  <cp:lastModifiedBy>Kien Doan Thai</cp:lastModifiedBy>
  <cp:revision>450</cp:revision>
  <dcterms:modified xsi:type="dcterms:W3CDTF">2018-08-05T15:00:24Z</dcterms:modified>
</cp:coreProperties>
</file>