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438" r:id="rId3"/>
    <p:sldId id="483" r:id="rId4"/>
    <p:sldId id="521" r:id="rId5"/>
    <p:sldId id="523" r:id="rId6"/>
    <p:sldId id="524" r:id="rId7"/>
    <p:sldId id="525" r:id="rId8"/>
    <p:sldId id="526" r:id="rId9"/>
    <p:sldId id="527" r:id="rId10"/>
    <p:sldId id="529" r:id="rId11"/>
    <p:sldId id="532" r:id="rId12"/>
    <p:sldId id="530" r:id="rId13"/>
    <p:sldId id="528" r:id="rId14"/>
    <p:sldId id="492" r:id="rId15"/>
    <p:sldId id="494" r:id="rId16"/>
    <p:sldId id="516" r:id="rId17"/>
    <p:sldId id="517" r:id="rId18"/>
    <p:sldId id="519" r:id="rId19"/>
    <p:sldId id="520" r:id="rId20"/>
    <p:sldId id="487" r:id="rId21"/>
    <p:sldId id="488" r:id="rId22"/>
    <p:sldId id="496" r:id="rId23"/>
    <p:sldId id="503" r:id="rId24"/>
    <p:sldId id="507" r:id="rId25"/>
    <p:sldId id="510" r:id="rId26"/>
    <p:sldId id="511" r:id="rId27"/>
    <p:sldId id="512" r:id="rId28"/>
    <p:sldId id="513" r:id="rId29"/>
    <p:sldId id="514" r:id="rId30"/>
    <p:sldId id="355" r:id="rId31"/>
  </p:sldIdLst>
  <p:sldSz cx="24384000" cy="13716000"/>
  <p:notesSz cx="6858000" cy="9144000"/>
  <p:defaultTextStyle>
    <a:defPPr marL="0" marR="0" indent="0" algn="l" defTabSz="914377" rtl="0" fontAlgn="auto" latinLnBrk="1"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defRPr>
    </a:defPPr>
    <a:lvl1pPr marL="0" marR="0" indent="0"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1pPr>
    <a:lvl2pPr marL="0" marR="0" indent="228594"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2pPr>
    <a:lvl3pPr marL="0" marR="0" indent="457189"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3pPr>
    <a:lvl4pPr marL="0" marR="0" indent="685783"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4pPr>
    <a:lvl5pPr marL="0" marR="0" indent="914377"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5pPr>
    <a:lvl6pPr marL="0" marR="0" indent="1142971"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6pPr>
    <a:lvl7pPr marL="0" marR="0" indent="1371566"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7pPr>
    <a:lvl8pPr marL="0" marR="0" indent="1600160"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8pPr>
    <a:lvl9pPr marL="0" marR="0" indent="1828754"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219">
          <p15:clr>
            <a:srgbClr val="A4A3A4"/>
          </p15:clr>
        </p15:guide>
        <p15:guide id="2" orient="horz" pos="4320">
          <p15:clr>
            <a:srgbClr val="A4A3A4"/>
          </p15:clr>
        </p15:guide>
        <p15:guide id="3"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19FFF"/>
    <a:srgbClr val="E99627"/>
    <a:srgbClr val="EA5C42"/>
    <a:srgbClr val="3698DA"/>
    <a:srgbClr val="CA3427"/>
    <a:srgbClr val="4CB297"/>
    <a:srgbClr val="0066FF"/>
    <a:srgbClr val="FFFFFF"/>
    <a:srgbClr val="98C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0" autoAdjust="0"/>
    <p:restoredTop sz="91705" autoAdjust="0"/>
  </p:normalViewPr>
  <p:slideViewPr>
    <p:cSldViewPr snapToGrid="0" snapToObjects="1">
      <p:cViewPr varScale="1">
        <p:scale>
          <a:sx n="32" d="100"/>
          <a:sy n="32" d="100"/>
        </p:scale>
        <p:origin x="644" y="52"/>
      </p:cViewPr>
      <p:guideLst>
        <p:guide orient="horz" pos="2219"/>
        <p:guide orient="horz" pos="4320"/>
        <p:guide pos="7680"/>
      </p:guideLst>
    </p:cSldViewPr>
  </p:slideViewPr>
  <p:notesTextViewPr>
    <p:cViewPr>
      <p:scale>
        <a:sx n="1" d="1"/>
        <a:sy n="1" d="1"/>
      </p:scale>
      <p:origin x="0" y="0"/>
    </p:cViewPr>
  </p:notesTextViewPr>
  <p:sorterViewPr>
    <p:cViewPr varScale="1">
      <p:scale>
        <a:sx n="1" d="1"/>
        <a:sy n="1" d="1"/>
      </p:scale>
      <p:origin x="0" y="174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27062911065799"/>
          <c:y val="0.14077467357575099"/>
          <c:w val="0.684095283141962"/>
          <c:h val="0.90314806906228995"/>
        </c:manualLayout>
      </c:layout>
      <c:doughnutChart>
        <c:varyColors val="1"/>
        <c:ser>
          <c:idx val="0"/>
          <c:order val="0"/>
          <c:tx>
            <c:strRef>
              <c:f>Sheet1!$G$1</c:f>
              <c:strCache>
                <c:ptCount val="1"/>
                <c:pt idx="0">
                  <c:v>Sentiment</c:v>
                </c:pt>
              </c:strCache>
            </c:strRef>
          </c:tx>
          <c:spPr>
            <a:solidFill>
              <a:srgbClr val="0070C0"/>
            </a:solidFill>
          </c:spPr>
          <c:dPt>
            <c:idx val="0"/>
            <c:bubble3D val="0"/>
            <c:spPr>
              <a:solidFill>
                <a:srgbClr val="8BBC21"/>
              </a:solidFill>
              <a:ln w="19050">
                <a:solidFill>
                  <a:schemeClr val="lt1"/>
                </a:solidFill>
              </a:ln>
              <a:effectLst/>
            </c:spPr>
            <c:extLst xmlns:c16r2="http://schemas.microsoft.com/office/drawing/2015/06/chart">
              <c:ext xmlns:c16="http://schemas.microsoft.com/office/drawing/2014/chart" uri="{C3380CC4-5D6E-409C-BE32-E72D297353CC}">
                <c16:uniqueId val="{00000001-5DB9-450D-8F6E-7B188CE929D3}"/>
              </c:ext>
            </c:extLst>
          </c:dPt>
          <c:dPt>
            <c:idx val="1"/>
            <c:bubble3D val="0"/>
            <c:spPr>
              <a:solidFill>
                <a:srgbClr val="585858"/>
              </a:solidFill>
              <a:ln w="19050">
                <a:solidFill>
                  <a:schemeClr val="lt1"/>
                </a:solidFill>
              </a:ln>
              <a:effectLst/>
            </c:spPr>
            <c:extLst xmlns:c16r2="http://schemas.microsoft.com/office/drawing/2015/06/chart">
              <c:ext xmlns:c16="http://schemas.microsoft.com/office/drawing/2014/chart" uri="{C3380CC4-5D6E-409C-BE32-E72D297353CC}">
                <c16:uniqueId val="{00000003-5DB9-450D-8F6E-7B188CE929D3}"/>
              </c:ext>
            </c:extLst>
          </c:dPt>
          <c:dPt>
            <c:idx val="2"/>
            <c:bubble3D val="0"/>
            <c:spPr>
              <a:solidFill>
                <a:srgbClr val="E05139"/>
              </a:solidFill>
              <a:ln w="19050">
                <a:solidFill>
                  <a:schemeClr val="lt1"/>
                </a:solidFill>
              </a:ln>
              <a:effectLst/>
            </c:spPr>
            <c:extLst xmlns:c16r2="http://schemas.microsoft.com/office/drawing/2015/06/chart">
              <c:ext xmlns:c16="http://schemas.microsoft.com/office/drawing/2014/chart" uri="{C3380CC4-5D6E-409C-BE32-E72D297353CC}">
                <c16:uniqueId val="{00000005-5DB9-450D-8F6E-7B188CE929D3}"/>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Sheet1!$F$5:$F$7</c:f>
              <c:strCache>
                <c:ptCount val="3"/>
                <c:pt idx="0">
                  <c:v>Positive</c:v>
                </c:pt>
                <c:pt idx="2">
                  <c:v>Negative</c:v>
                </c:pt>
              </c:strCache>
            </c:strRef>
          </c:cat>
          <c:val>
            <c:numRef>
              <c:f>Sheet1!$G$5:$G$7</c:f>
              <c:numCache>
                <c:formatCode>General</c:formatCode>
                <c:ptCount val="3"/>
                <c:pt idx="0" formatCode="0.0%">
                  <c:v>0.92400000000000004</c:v>
                </c:pt>
                <c:pt idx="2" formatCode="0.0%">
                  <c:v>7.5999999999999998E-2</c:v>
                </c:pt>
              </c:numCache>
            </c:numRef>
          </c:val>
          <c:extLst xmlns:c16r2="http://schemas.microsoft.com/office/drawing/2015/06/chart">
            <c:ext xmlns:c16="http://schemas.microsoft.com/office/drawing/2014/chart" uri="{C3380CC4-5D6E-409C-BE32-E72D297353CC}">
              <c16:uniqueId val="{00000006-5DB9-450D-8F6E-7B188CE929D3}"/>
            </c:ext>
          </c:extLst>
        </c:ser>
        <c:dLbls>
          <c:showLegendKey val="0"/>
          <c:showVal val="0"/>
          <c:showCatName val="0"/>
          <c:showSerName val="0"/>
          <c:showPercent val="0"/>
          <c:showBubbleSize val="0"/>
          <c:showLeaderLines val="1"/>
        </c:dLbls>
        <c:firstSliceAng val="0"/>
        <c:holeSize val="51"/>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528112848186603"/>
          <c:y val="2.5646132094657399E-2"/>
          <c:w val="0.54471878843374399"/>
          <c:h val="0.97435370098553098"/>
        </c:manualLayout>
      </c:layout>
      <c:barChart>
        <c:barDir val="bar"/>
        <c:grouping val="stacked"/>
        <c:varyColors val="0"/>
        <c:ser>
          <c:idx val="0"/>
          <c:order val="0"/>
          <c:tx>
            <c:strRef>
              <c:f>Sheet1!$B$1</c:f>
              <c:strCache>
                <c:ptCount val="1"/>
                <c:pt idx="0">
                  <c:v>Positive</c:v>
                </c:pt>
              </c:strCache>
            </c:strRef>
          </c:tx>
          <c:spPr>
            <a:solidFill>
              <a:srgbClr val="8BBC21"/>
            </a:solidFill>
            <a:ln>
              <a:noFill/>
            </a:ln>
            <a:effectLst/>
          </c:spPr>
          <c:invertIfNegative val="0"/>
          <c:dLbls>
            <c:dLbl>
              <c:idx val="0"/>
              <c:layout>
                <c:manualLayout>
                  <c:x val="5.2217017963476497E-2"/>
                  <c:y val="7.9085678227152293E-3"/>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EA1-4186-B0C1-58D20037C50B}"/>
                </c:ext>
                <c:ext xmlns:c15="http://schemas.microsoft.com/office/drawing/2012/chart" uri="{CE6537A1-D6FC-4f65-9D91-7224C49458BB}">
                  <c15:layout/>
                </c:ext>
              </c:extLst>
            </c:dLbl>
            <c:dLbl>
              <c:idx val="1"/>
              <c:layout>
                <c:manualLayout>
                  <c:x val="4.7470016330432296E-3"/>
                  <c:y val="-2.6361892742384099E-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5EA1-4186-B0C1-58D20037C50B}"/>
                </c:ext>
                <c:ext xmlns:c15="http://schemas.microsoft.com/office/drawing/2012/chart" uri="{CE6537A1-D6FC-4f65-9D91-7224C49458BB}">
                  <c15:layout/>
                </c:ext>
              </c:extLst>
            </c:dLbl>
            <c:dLbl>
              <c:idx val="2"/>
              <c:layout>
                <c:manualLayout>
                  <c:x val="-8.7027357924995905E-17"/>
                  <c:y val="-2.6361892742385101E-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5EA1-4186-B0C1-58D20037C50B}"/>
                </c:ext>
                <c:ext xmlns:c15="http://schemas.microsoft.com/office/drawing/2012/chart" uri="{CE6537A1-D6FC-4f65-9D91-7224C49458BB}">
                  <c15:layout/>
                </c:ext>
              </c:extLst>
            </c:dLbl>
            <c:dLbl>
              <c:idx val="3"/>
              <c:layout>
                <c:manualLayout>
                  <c:x val="-2.3735008165216599E-3"/>
                  <c:y val="2.6361892742383102E-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5EA1-4186-B0C1-58D20037C50B}"/>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Sheet1!$A$4:$A$10</c:f>
              <c:strCache>
                <c:ptCount val="7"/>
                <c:pt idx="0">
                  <c:v>Software</c:v>
                </c:pt>
                <c:pt idx="1">
                  <c:v>Brand</c:v>
                </c:pt>
                <c:pt idx="2">
                  <c:v>Price</c:v>
                </c:pt>
                <c:pt idx="3">
                  <c:v>Performance</c:v>
                </c:pt>
                <c:pt idx="4">
                  <c:v>Hardware/Specification</c:v>
                </c:pt>
                <c:pt idx="5">
                  <c:v>Design</c:v>
                </c:pt>
                <c:pt idx="6">
                  <c:v>Function</c:v>
                </c:pt>
              </c:strCache>
            </c:strRef>
          </c:cat>
          <c:val>
            <c:numRef>
              <c:f>Sheet1!$B$4:$B$10</c:f>
              <c:numCache>
                <c:formatCode>0.0%</c:formatCode>
                <c:ptCount val="7"/>
                <c:pt idx="0">
                  <c:v>9.4339622641509396E-3</c:v>
                </c:pt>
                <c:pt idx="1">
                  <c:v>2.3584905660377398E-2</c:v>
                </c:pt>
                <c:pt idx="2">
                  <c:v>2.3584905660377398E-2</c:v>
                </c:pt>
                <c:pt idx="3">
                  <c:v>3.77358490566038E-2</c:v>
                </c:pt>
                <c:pt idx="4">
                  <c:v>5.1886792452830198E-2</c:v>
                </c:pt>
                <c:pt idx="5">
                  <c:v>6.1320754716981098E-2</c:v>
                </c:pt>
                <c:pt idx="6">
                  <c:v>0.14150943396226401</c:v>
                </c:pt>
              </c:numCache>
            </c:numRef>
          </c:val>
          <c:extLst xmlns:c16r2="http://schemas.microsoft.com/office/drawing/2015/06/chart">
            <c:ext xmlns:c16="http://schemas.microsoft.com/office/drawing/2014/chart" uri="{C3380CC4-5D6E-409C-BE32-E72D297353CC}">
              <c16:uniqueId val="{00000000-2926-42EE-9EF5-B7B910001AC0}"/>
            </c:ext>
          </c:extLst>
        </c:ser>
        <c:dLbls>
          <c:showLegendKey val="0"/>
          <c:showVal val="0"/>
          <c:showCatName val="0"/>
          <c:showSerName val="0"/>
          <c:showPercent val="0"/>
          <c:showBubbleSize val="0"/>
        </c:dLbls>
        <c:gapWidth val="63"/>
        <c:overlap val="100"/>
        <c:axId val="-920039520"/>
        <c:axId val="-920047680"/>
      </c:barChart>
      <c:catAx>
        <c:axId val="-920039520"/>
        <c:scaling>
          <c:orientation val="minMax"/>
        </c:scaling>
        <c:delete val="0"/>
        <c:axPos val="l"/>
        <c:numFmt formatCode="General" sourceLinked="1"/>
        <c:majorTickMark val="none"/>
        <c:minorTickMark val="none"/>
        <c:tickLblPos val="nextTo"/>
        <c:spPr>
          <a:noFill/>
          <a:ln w="76200" cap="flat" cmpd="sng" algn="ctr">
            <a:solidFill>
              <a:schemeClr val="accent1"/>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20047680"/>
        <c:crosses val="autoZero"/>
        <c:auto val="1"/>
        <c:lblAlgn val="ctr"/>
        <c:lblOffset val="100"/>
        <c:noMultiLvlLbl val="0"/>
      </c:catAx>
      <c:valAx>
        <c:axId val="-920047680"/>
        <c:scaling>
          <c:orientation val="minMax"/>
        </c:scaling>
        <c:delete val="1"/>
        <c:axPos val="b"/>
        <c:numFmt formatCode="0.0%" sourceLinked="1"/>
        <c:majorTickMark val="none"/>
        <c:minorTickMark val="none"/>
        <c:tickLblPos val="nextTo"/>
        <c:crossAx val="-920039520"/>
        <c:crosses val="autoZero"/>
        <c:crossBetween val="between"/>
      </c:valAx>
      <c:spPr>
        <a:pattFill prst="ltDnDiag">
          <a:fgClr>
            <a:srgbClr val="000000">
              <a:alpha val="0"/>
            </a:srgbClr>
          </a:fgClr>
          <a:bgClr>
            <a:srgbClr val="FFFFFF"/>
          </a:bgClr>
        </a:patt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528112848186603"/>
          <c:y val="2.5646132094657399E-2"/>
          <c:w val="0.426043770345294"/>
          <c:h val="0.97435370098553098"/>
        </c:manualLayout>
      </c:layout>
      <c:barChart>
        <c:barDir val="bar"/>
        <c:grouping val="stacked"/>
        <c:varyColors val="0"/>
        <c:ser>
          <c:idx val="0"/>
          <c:order val="0"/>
          <c:tx>
            <c:strRef>
              <c:f>Sheet1!$B$1</c:f>
              <c:strCache>
                <c:ptCount val="1"/>
                <c:pt idx="0">
                  <c:v>Positive</c:v>
                </c:pt>
              </c:strCache>
            </c:strRef>
          </c:tx>
          <c:spPr>
            <a:solidFill>
              <a:srgbClr val="DE4A31"/>
            </a:solidFill>
            <a:ln>
              <a:noFill/>
            </a:ln>
            <a:effectLst/>
          </c:spPr>
          <c:invertIfNegative val="0"/>
          <c:dLbls>
            <c:dLbl>
              <c:idx val="0"/>
              <c:layout>
                <c:manualLayout>
                  <c:x val="5.9337520413041502E-2"/>
                  <c:y val="-7.9085678227152293E-3"/>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056-4A31-805F-44010F526F3A}"/>
                </c:ext>
                <c:ext xmlns:c15="http://schemas.microsoft.com/office/drawing/2012/chart" uri="{CE6537A1-D6FC-4f65-9D91-7224C49458BB}">
                  <c15:layout/>
                </c:ext>
              </c:extLst>
            </c:dLbl>
            <c:dLbl>
              <c:idx val="1"/>
              <c:layout>
                <c:manualLayout>
                  <c:x val="5.4590518779998203E-2"/>
                  <c:y val="-2.6361892742384099E-3"/>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056-4A31-805F-44010F526F3A}"/>
                </c:ext>
                <c:ext xmlns:c15="http://schemas.microsoft.com/office/drawing/2012/chart" uri="{CE6537A1-D6FC-4f65-9D91-7224C49458BB}">
                  <c15:layout/>
                </c:ext>
              </c:extLst>
            </c:dLbl>
            <c:dLbl>
              <c:idx val="2"/>
              <c:layout>
                <c:manualLayout>
                  <c:x val="-8.7027357924995905E-17"/>
                  <c:y val="-2.6361892742385101E-3"/>
                </c:manualLayout>
              </c:layout>
              <c:dLblPos val="ct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056-4A31-805F-44010F526F3A}"/>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dk1">
                          <a:lumMod val="35000"/>
                          <a:lumOff val="65000"/>
                        </a:schemeClr>
                      </a:solidFill>
                      <a:round/>
                    </a:ln>
                    <a:effectLst/>
                  </c:spPr>
                </c15:leaderLines>
              </c:ext>
            </c:extLst>
          </c:dLbls>
          <c:cat>
            <c:strRef>
              <c:f>Sheet1!$A$3:$A$10</c:f>
              <c:strCache>
                <c:ptCount val="8"/>
                <c:pt idx="0">
                  <c:v>Hoàng Thùy Linh</c:v>
                </c:pt>
                <c:pt idx="1">
                  <c:v>Design</c:v>
                </c:pt>
                <c:pt idx="2">
                  <c:v>Software</c:v>
                </c:pt>
                <c:pt idx="3">
                  <c:v>Price</c:v>
                </c:pt>
                <c:pt idx="4">
                  <c:v>Hardware/Specification</c:v>
                </c:pt>
                <c:pt idx="5">
                  <c:v>Brand</c:v>
                </c:pt>
                <c:pt idx="6">
                  <c:v>Performance</c:v>
                </c:pt>
                <c:pt idx="7">
                  <c:v>Function</c:v>
                </c:pt>
              </c:strCache>
            </c:strRef>
          </c:cat>
          <c:val>
            <c:numRef>
              <c:f>Sheet1!$B$3:$B$10</c:f>
              <c:numCache>
                <c:formatCode>0.0%</c:formatCode>
                <c:ptCount val="8"/>
                <c:pt idx="0">
                  <c:v>4.7169811320754698E-3</c:v>
                </c:pt>
                <c:pt idx="1">
                  <c:v>4.7169811320754698E-3</c:v>
                </c:pt>
                <c:pt idx="2">
                  <c:v>9.4339622641509396E-3</c:v>
                </c:pt>
                <c:pt idx="3">
                  <c:v>9.4339622641509396E-3</c:v>
                </c:pt>
                <c:pt idx="4">
                  <c:v>1.41509433962264E-2</c:v>
                </c:pt>
                <c:pt idx="5">
                  <c:v>1.88679245283019E-2</c:v>
                </c:pt>
                <c:pt idx="6">
                  <c:v>2.83018867924528E-2</c:v>
                </c:pt>
                <c:pt idx="7">
                  <c:v>3.3018867924528301E-2</c:v>
                </c:pt>
              </c:numCache>
            </c:numRef>
          </c:val>
          <c:extLst xmlns:c16r2="http://schemas.microsoft.com/office/drawing/2015/06/chart">
            <c:ext xmlns:c16="http://schemas.microsoft.com/office/drawing/2014/chart" uri="{C3380CC4-5D6E-409C-BE32-E72D297353CC}">
              <c16:uniqueId val="{00000000-8CFF-4CC8-B350-3CA11C7CE325}"/>
            </c:ext>
          </c:extLst>
        </c:ser>
        <c:dLbls>
          <c:showLegendKey val="0"/>
          <c:showVal val="0"/>
          <c:showCatName val="0"/>
          <c:showSerName val="0"/>
          <c:showPercent val="0"/>
          <c:showBubbleSize val="0"/>
        </c:dLbls>
        <c:gapWidth val="63"/>
        <c:overlap val="100"/>
        <c:axId val="-792825872"/>
        <c:axId val="-792814448"/>
      </c:barChart>
      <c:catAx>
        <c:axId val="-792825872"/>
        <c:scaling>
          <c:orientation val="minMax"/>
        </c:scaling>
        <c:delete val="0"/>
        <c:axPos val="l"/>
        <c:numFmt formatCode="General" sourceLinked="1"/>
        <c:majorTickMark val="none"/>
        <c:minorTickMark val="none"/>
        <c:tickLblPos val="nextTo"/>
        <c:spPr>
          <a:noFill/>
          <a:ln w="76200" cap="flat" cmpd="sng" algn="ctr">
            <a:solidFill>
              <a:schemeClr val="accent1"/>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792814448"/>
        <c:crosses val="autoZero"/>
        <c:auto val="1"/>
        <c:lblAlgn val="ctr"/>
        <c:lblOffset val="100"/>
        <c:noMultiLvlLbl val="0"/>
      </c:catAx>
      <c:valAx>
        <c:axId val="-792814448"/>
        <c:scaling>
          <c:orientation val="minMax"/>
        </c:scaling>
        <c:delete val="1"/>
        <c:axPos val="b"/>
        <c:numFmt formatCode="0.0%" sourceLinked="1"/>
        <c:majorTickMark val="out"/>
        <c:minorTickMark val="none"/>
        <c:tickLblPos val="nextTo"/>
        <c:crossAx val="-792825872"/>
        <c:crosses val="autoZero"/>
        <c:crossBetween val="between"/>
      </c:valAx>
      <c:spPr>
        <a:pattFill prst="ltDnDiag">
          <a:fgClr>
            <a:srgbClr val="000000">
              <a:alpha val="0"/>
            </a:srgbClr>
          </a:fgClr>
          <a:bgClr>
            <a:srgbClr val="FFFFFF"/>
          </a:bgClr>
        </a:pattFill>
        <a:ln w="25400">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51ED4-C3F7-4E9E-AC9B-F9DB7990468D}"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3DA2130A-7151-4F69-8A5A-3FA7DCA56E30}">
      <dgm:prSet phldrT="[Text]"/>
      <dgm:spPr/>
      <dgm:t>
        <a:bodyPr/>
        <a:lstStyle/>
        <a:p>
          <a:r>
            <a:rPr lang="en-US" dirty="0" smtClean="0">
              <a:latin typeface="+mj-lt"/>
            </a:rPr>
            <a:t>1</a:t>
          </a:r>
          <a:endParaRPr lang="en-US" dirty="0">
            <a:latin typeface="+mj-lt"/>
          </a:endParaRPr>
        </a:p>
      </dgm:t>
    </dgm:pt>
    <dgm:pt modelId="{CCEC6BA0-4C19-4AAE-A579-CA8CF9968C8B}" type="parTrans" cxnId="{BE42A48F-A43C-4326-8B27-4C31E6A7C1A9}">
      <dgm:prSet/>
      <dgm:spPr/>
      <dgm:t>
        <a:bodyPr/>
        <a:lstStyle/>
        <a:p>
          <a:endParaRPr lang="en-US">
            <a:latin typeface="+mj-lt"/>
          </a:endParaRPr>
        </a:p>
      </dgm:t>
    </dgm:pt>
    <dgm:pt modelId="{7D74DB4B-2EE4-47D6-A19F-78AF9A8247A1}" type="sibTrans" cxnId="{BE42A48F-A43C-4326-8B27-4C31E6A7C1A9}">
      <dgm:prSet/>
      <dgm:spPr/>
      <dgm:t>
        <a:bodyPr/>
        <a:lstStyle/>
        <a:p>
          <a:endParaRPr lang="en-US">
            <a:latin typeface="+mj-lt"/>
          </a:endParaRPr>
        </a:p>
      </dgm:t>
    </dgm:pt>
    <dgm:pt modelId="{9D32BF67-0270-4041-A765-97C1994DE78B}">
      <dgm:prSet phldrT="[Text]"/>
      <dgm:spPr/>
      <dgm:t>
        <a:bodyPr/>
        <a:lstStyle/>
        <a:p>
          <a:r>
            <a:rPr lang="vi-VN" b="1" dirty="0" smtClean="0">
              <a:latin typeface="+mj-lt"/>
              <a:ea typeface="Segoe UI Semilight" charset="0"/>
              <a:cs typeface="Segoe UI Semilight" charset="0"/>
            </a:rPr>
            <a:t>Product Tracking</a:t>
          </a:r>
          <a:endParaRPr lang="en-US" dirty="0">
            <a:latin typeface="+mj-lt"/>
          </a:endParaRPr>
        </a:p>
      </dgm:t>
    </dgm:pt>
    <dgm:pt modelId="{D7E734F2-C2A1-43AE-8BF6-2AB1F2122297}" type="parTrans" cxnId="{DF9001C1-CBFE-474E-9253-3832540A5E3E}">
      <dgm:prSet/>
      <dgm:spPr/>
      <dgm:t>
        <a:bodyPr/>
        <a:lstStyle/>
        <a:p>
          <a:endParaRPr lang="en-US">
            <a:latin typeface="+mj-lt"/>
          </a:endParaRPr>
        </a:p>
      </dgm:t>
    </dgm:pt>
    <dgm:pt modelId="{35A98DF8-4BC8-44ED-B1B9-F9CBF8A0D104}" type="sibTrans" cxnId="{DF9001C1-CBFE-474E-9253-3832540A5E3E}">
      <dgm:prSet/>
      <dgm:spPr/>
      <dgm:t>
        <a:bodyPr/>
        <a:lstStyle/>
        <a:p>
          <a:endParaRPr lang="en-US">
            <a:latin typeface="+mj-lt"/>
          </a:endParaRPr>
        </a:p>
      </dgm:t>
    </dgm:pt>
    <dgm:pt modelId="{27F873D7-D3CE-44A0-8AD4-6C39A8EB1390}">
      <dgm:prSet phldrT="[Text]"/>
      <dgm:spPr/>
      <dgm:t>
        <a:bodyPr/>
        <a:lstStyle/>
        <a:p>
          <a:r>
            <a:rPr lang="en-US" dirty="0" smtClean="0">
              <a:latin typeface="+mj-lt"/>
            </a:rPr>
            <a:t>2</a:t>
          </a:r>
          <a:endParaRPr lang="en-US" dirty="0">
            <a:latin typeface="+mj-lt"/>
          </a:endParaRPr>
        </a:p>
      </dgm:t>
    </dgm:pt>
    <dgm:pt modelId="{2DF18489-2F56-4391-9A05-451C600B6D7E}" type="parTrans" cxnId="{24FF9EAF-6D32-44D6-9941-47FC769B1E73}">
      <dgm:prSet/>
      <dgm:spPr/>
      <dgm:t>
        <a:bodyPr/>
        <a:lstStyle/>
        <a:p>
          <a:endParaRPr lang="en-US">
            <a:latin typeface="+mj-lt"/>
          </a:endParaRPr>
        </a:p>
      </dgm:t>
    </dgm:pt>
    <dgm:pt modelId="{AA532835-BA82-4D16-A71F-B920B330034C}" type="sibTrans" cxnId="{24FF9EAF-6D32-44D6-9941-47FC769B1E73}">
      <dgm:prSet/>
      <dgm:spPr/>
      <dgm:t>
        <a:bodyPr/>
        <a:lstStyle/>
        <a:p>
          <a:endParaRPr lang="en-US">
            <a:latin typeface="+mj-lt"/>
          </a:endParaRPr>
        </a:p>
      </dgm:t>
    </dgm:pt>
    <dgm:pt modelId="{56143CC0-0A57-4459-8ADC-2F50877386BD}">
      <dgm:prSet/>
      <dgm:spPr/>
      <dgm:t>
        <a:bodyPr/>
        <a:lstStyle/>
        <a:p>
          <a:r>
            <a:rPr lang="en-US" dirty="0" smtClean="0">
              <a:latin typeface="+mj-lt"/>
              <a:ea typeface="Segoe UI Semilight" charset="0"/>
              <a:cs typeface="Segoe UI Semilight" charset="0"/>
            </a:rPr>
            <a:t>- Product </a:t>
          </a:r>
          <a:r>
            <a:rPr lang="vi-VN" dirty="0" smtClean="0">
              <a:latin typeface="+mj-lt"/>
              <a:ea typeface="Segoe UI Semilight" charset="0"/>
              <a:cs typeface="Segoe UI Semilight" charset="0"/>
            </a:rPr>
            <a:t>Monitor</a:t>
          </a:r>
          <a:r>
            <a:rPr lang="en-US" dirty="0" err="1" smtClean="0">
              <a:latin typeface="+mj-lt"/>
              <a:ea typeface="Segoe UI Semilight" charset="0"/>
              <a:cs typeface="Segoe UI Semilight" charset="0"/>
            </a:rPr>
            <a:t>ing</a:t>
          </a:r>
          <a:r>
            <a:rPr lang="en-US" dirty="0" smtClean="0">
              <a:latin typeface="+mj-lt"/>
              <a:ea typeface="Segoe UI Semilight" charset="0"/>
              <a:cs typeface="Segoe UI Semilight" charset="0"/>
            </a:rPr>
            <a:t> and report </a:t>
          </a:r>
          <a:r>
            <a:rPr lang="vi-VN" dirty="0" smtClean="0">
              <a:latin typeface="+mj-lt"/>
              <a:ea typeface="Segoe UI Semilight" charset="0"/>
              <a:cs typeface="Segoe UI Semilight" charset="0"/>
            </a:rPr>
            <a:t>performance of NOKIA product</a:t>
          </a:r>
          <a:r>
            <a:rPr lang="en-US" dirty="0" smtClean="0">
              <a:latin typeface="+mj-lt"/>
              <a:ea typeface="Segoe UI Semilight" charset="0"/>
              <a:cs typeface="Segoe UI Semilight" charset="0"/>
            </a:rPr>
            <a:t> (5 products) </a:t>
          </a:r>
          <a:r>
            <a:rPr lang="vi-VN" dirty="0" smtClean="0">
              <a:latin typeface="+mj-lt"/>
              <a:ea typeface="Segoe UI Semilight" charset="0"/>
              <a:cs typeface="Segoe UI Semilight" charset="0"/>
            </a:rPr>
            <a:t>on Social Media</a:t>
          </a:r>
        </a:p>
      </dgm:t>
    </dgm:pt>
    <dgm:pt modelId="{3DAB68EB-A8F5-4BC7-AA61-225F947C37E6}" type="parTrans" cxnId="{D7A06996-34AE-471E-9606-20A0E69267F6}">
      <dgm:prSet/>
      <dgm:spPr/>
      <dgm:t>
        <a:bodyPr/>
        <a:lstStyle/>
        <a:p>
          <a:endParaRPr lang="en-US">
            <a:latin typeface="+mj-lt"/>
          </a:endParaRPr>
        </a:p>
      </dgm:t>
    </dgm:pt>
    <dgm:pt modelId="{DD95B5EA-D626-4C62-B9F1-145F30505E8B}" type="sibTrans" cxnId="{D7A06996-34AE-471E-9606-20A0E69267F6}">
      <dgm:prSet/>
      <dgm:spPr/>
      <dgm:t>
        <a:bodyPr/>
        <a:lstStyle/>
        <a:p>
          <a:endParaRPr lang="en-US">
            <a:latin typeface="+mj-lt"/>
          </a:endParaRPr>
        </a:p>
      </dgm:t>
    </dgm:pt>
    <dgm:pt modelId="{9F314949-0593-4101-9EC6-7E546E622885}">
      <dgm:prSet phldrT="[Text]"/>
      <dgm:spPr/>
      <dgm:t>
        <a:bodyPr/>
        <a:lstStyle/>
        <a:p>
          <a:endParaRPr lang="en-US" dirty="0">
            <a:latin typeface="+mj-lt"/>
          </a:endParaRPr>
        </a:p>
      </dgm:t>
    </dgm:pt>
    <dgm:pt modelId="{90D3B486-777D-4836-8A25-A5B02A46702F}" type="parTrans" cxnId="{B260FC85-A948-40DD-9BDE-EC8A386A8A8D}">
      <dgm:prSet/>
      <dgm:spPr/>
      <dgm:t>
        <a:bodyPr/>
        <a:lstStyle/>
        <a:p>
          <a:endParaRPr lang="en-US">
            <a:latin typeface="+mj-lt"/>
          </a:endParaRPr>
        </a:p>
      </dgm:t>
    </dgm:pt>
    <dgm:pt modelId="{7A83CA22-88C0-476B-97FD-E7B821A326E5}" type="sibTrans" cxnId="{B260FC85-A948-40DD-9BDE-EC8A386A8A8D}">
      <dgm:prSet/>
      <dgm:spPr/>
      <dgm:t>
        <a:bodyPr/>
        <a:lstStyle/>
        <a:p>
          <a:endParaRPr lang="en-US">
            <a:latin typeface="+mj-lt"/>
          </a:endParaRPr>
        </a:p>
      </dgm:t>
    </dgm:pt>
    <dgm:pt modelId="{97D3023D-0E31-4052-90F7-9DE9A38DD385}">
      <dgm:prSet phldrT="[Text]"/>
      <dgm:spPr/>
      <dgm:t>
        <a:bodyPr/>
        <a:lstStyle/>
        <a:p>
          <a:r>
            <a:rPr lang="en-US" dirty="0" smtClean="0">
              <a:latin typeface="+mj-lt"/>
              <a:ea typeface="Segoe UI Semilight" charset="0"/>
              <a:cs typeface="Segoe UI Semilight" charset="0"/>
            </a:rPr>
            <a:t>- Monitor &amp; detect early </a:t>
          </a:r>
          <a:r>
            <a:rPr lang="en-US" dirty="0" smtClean="0"/>
            <a:t>Negative</a:t>
          </a:r>
          <a:r>
            <a:rPr lang="en-US" dirty="0" smtClean="0">
              <a:latin typeface="+mj-lt"/>
              <a:ea typeface="Segoe UI Semilight" charset="0"/>
              <a:cs typeface="Segoe UI Semilight" charset="0"/>
            </a:rPr>
            <a:t> possibilities for NOKIA product/brand</a:t>
          </a:r>
          <a:endParaRPr lang="en-US" dirty="0">
            <a:latin typeface="+mj-lt"/>
          </a:endParaRPr>
        </a:p>
      </dgm:t>
    </dgm:pt>
    <dgm:pt modelId="{C4D8A941-E71A-43F2-ACB8-7D443D4E5EFE}">
      <dgm:prSet phldrT="[Text]"/>
      <dgm:spPr/>
      <dgm:t>
        <a:bodyPr/>
        <a:lstStyle/>
        <a:p>
          <a:r>
            <a:rPr lang="en-US" dirty="0" smtClean="0"/>
            <a:t>Negative &amp; positive mention - Recommendation</a:t>
          </a:r>
          <a:endParaRPr lang="en-US" dirty="0">
            <a:latin typeface="+mj-lt"/>
          </a:endParaRPr>
        </a:p>
      </dgm:t>
    </dgm:pt>
    <dgm:pt modelId="{3F63B1BC-ECA8-40A9-9645-98C820ED3223}" type="sibTrans" cxnId="{73813AC6-821E-47FB-9A92-6316A74D9B74}">
      <dgm:prSet/>
      <dgm:spPr/>
      <dgm:t>
        <a:bodyPr/>
        <a:lstStyle/>
        <a:p>
          <a:endParaRPr lang="en-US">
            <a:latin typeface="+mj-lt"/>
          </a:endParaRPr>
        </a:p>
      </dgm:t>
    </dgm:pt>
    <dgm:pt modelId="{526CD065-902D-4D18-BE42-87B2877E6222}" type="parTrans" cxnId="{73813AC6-821E-47FB-9A92-6316A74D9B74}">
      <dgm:prSet/>
      <dgm:spPr/>
      <dgm:t>
        <a:bodyPr/>
        <a:lstStyle/>
        <a:p>
          <a:endParaRPr lang="en-US">
            <a:latin typeface="+mj-lt"/>
          </a:endParaRPr>
        </a:p>
      </dgm:t>
    </dgm:pt>
    <dgm:pt modelId="{BB4123BD-E6E9-4C57-8608-33A1F625D36F}" type="sibTrans" cxnId="{B189180F-5BCF-4D12-9A27-095CB7C215DC}">
      <dgm:prSet/>
      <dgm:spPr/>
      <dgm:t>
        <a:bodyPr/>
        <a:lstStyle/>
        <a:p>
          <a:endParaRPr lang="en-US">
            <a:latin typeface="+mj-lt"/>
          </a:endParaRPr>
        </a:p>
      </dgm:t>
    </dgm:pt>
    <dgm:pt modelId="{E13292C5-56F1-45AD-94E3-3B0BB9E5302A}" type="parTrans" cxnId="{B189180F-5BCF-4D12-9A27-095CB7C215DC}">
      <dgm:prSet/>
      <dgm:spPr/>
      <dgm:t>
        <a:bodyPr/>
        <a:lstStyle/>
        <a:p>
          <a:endParaRPr lang="en-US">
            <a:latin typeface="+mj-lt"/>
          </a:endParaRPr>
        </a:p>
      </dgm:t>
    </dgm:pt>
    <dgm:pt modelId="{A05CF01E-F37D-4217-BCC5-832C81802414}" type="pres">
      <dgm:prSet presAssocID="{69051ED4-C3F7-4E9E-AC9B-F9DB7990468D}" presName="linearFlow" presStyleCnt="0">
        <dgm:presLayoutVars>
          <dgm:dir/>
          <dgm:animLvl val="lvl"/>
          <dgm:resizeHandles val="exact"/>
        </dgm:presLayoutVars>
      </dgm:prSet>
      <dgm:spPr/>
      <dgm:t>
        <a:bodyPr/>
        <a:lstStyle/>
        <a:p>
          <a:endParaRPr lang="en-US"/>
        </a:p>
      </dgm:t>
    </dgm:pt>
    <dgm:pt modelId="{59B195F0-4FC5-4DBF-AEFA-617E03870908}" type="pres">
      <dgm:prSet presAssocID="{3DA2130A-7151-4F69-8A5A-3FA7DCA56E30}" presName="composite" presStyleCnt="0"/>
      <dgm:spPr/>
    </dgm:pt>
    <dgm:pt modelId="{69B64DB1-598B-47F2-85D2-EAE03BD595E8}" type="pres">
      <dgm:prSet presAssocID="{3DA2130A-7151-4F69-8A5A-3FA7DCA56E30}" presName="parentText" presStyleLbl="alignNode1" presStyleIdx="0" presStyleCnt="2">
        <dgm:presLayoutVars>
          <dgm:chMax val="1"/>
          <dgm:bulletEnabled val="1"/>
        </dgm:presLayoutVars>
      </dgm:prSet>
      <dgm:spPr/>
      <dgm:t>
        <a:bodyPr/>
        <a:lstStyle/>
        <a:p>
          <a:endParaRPr lang="en-US"/>
        </a:p>
      </dgm:t>
    </dgm:pt>
    <dgm:pt modelId="{7D327CB9-4A84-4F08-A582-98E74DDD6FD4}" type="pres">
      <dgm:prSet presAssocID="{3DA2130A-7151-4F69-8A5A-3FA7DCA56E30}" presName="descendantText" presStyleLbl="alignAcc1" presStyleIdx="0" presStyleCnt="2" custLinFactNeighborX="0" custLinFactNeighborY="-13151">
        <dgm:presLayoutVars>
          <dgm:bulletEnabled val="1"/>
        </dgm:presLayoutVars>
      </dgm:prSet>
      <dgm:spPr/>
      <dgm:t>
        <a:bodyPr/>
        <a:lstStyle/>
        <a:p>
          <a:endParaRPr lang="en-US"/>
        </a:p>
      </dgm:t>
    </dgm:pt>
    <dgm:pt modelId="{41C22C4F-0734-41B9-9456-8FB4872306C8}" type="pres">
      <dgm:prSet presAssocID="{7D74DB4B-2EE4-47D6-A19F-78AF9A8247A1}" presName="sp" presStyleCnt="0"/>
      <dgm:spPr/>
    </dgm:pt>
    <dgm:pt modelId="{BC784B99-5672-4735-B0CB-EFCA63A0F5B9}" type="pres">
      <dgm:prSet presAssocID="{27F873D7-D3CE-44A0-8AD4-6C39A8EB1390}" presName="composite" presStyleCnt="0"/>
      <dgm:spPr/>
    </dgm:pt>
    <dgm:pt modelId="{33319B7F-296A-4C8B-AB94-74E77952500F}" type="pres">
      <dgm:prSet presAssocID="{27F873D7-D3CE-44A0-8AD4-6C39A8EB1390}" presName="parentText" presStyleLbl="alignNode1" presStyleIdx="1" presStyleCnt="2">
        <dgm:presLayoutVars>
          <dgm:chMax val="1"/>
          <dgm:bulletEnabled val="1"/>
        </dgm:presLayoutVars>
      </dgm:prSet>
      <dgm:spPr/>
      <dgm:t>
        <a:bodyPr/>
        <a:lstStyle/>
        <a:p>
          <a:endParaRPr lang="en-US"/>
        </a:p>
      </dgm:t>
    </dgm:pt>
    <dgm:pt modelId="{0D6FF458-AAB8-4643-BE98-901BB2E38341}" type="pres">
      <dgm:prSet presAssocID="{27F873D7-D3CE-44A0-8AD4-6C39A8EB1390}" presName="descendantText" presStyleLbl="alignAcc1" presStyleIdx="1" presStyleCnt="2">
        <dgm:presLayoutVars>
          <dgm:bulletEnabled val="1"/>
        </dgm:presLayoutVars>
      </dgm:prSet>
      <dgm:spPr/>
      <dgm:t>
        <a:bodyPr/>
        <a:lstStyle/>
        <a:p>
          <a:endParaRPr lang="en-US"/>
        </a:p>
      </dgm:t>
    </dgm:pt>
  </dgm:ptLst>
  <dgm:cxnLst>
    <dgm:cxn modelId="{19C0A845-6805-456A-84E6-E3A9F102A3C4}" type="presOf" srcId="{9F314949-0593-4101-9EC6-7E546E622885}" destId="{7D327CB9-4A84-4F08-A582-98E74DDD6FD4}" srcOrd="0" destOrd="0" presId="urn:microsoft.com/office/officeart/2005/8/layout/chevron2"/>
    <dgm:cxn modelId="{6894ED1C-EB48-45D9-93FD-F63D0641204F}" type="presOf" srcId="{C4D8A941-E71A-43F2-ACB8-7D443D4E5EFE}" destId="{0D6FF458-AAB8-4643-BE98-901BB2E38341}" srcOrd="0" destOrd="0" presId="urn:microsoft.com/office/officeart/2005/8/layout/chevron2"/>
    <dgm:cxn modelId="{B189180F-5BCF-4D12-9A27-095CB7C215DC}" srcId="{C4D8A941-E71A-43F2-ACB8-7D443D4E5EFE}" destId="{97D3023D-0E31-4052-90F7-9DE9A38DD385}" srcOrd="0" destOrd="0" parTransId="{E13292C5-56F1-45AD-94E3-3B0BB9E5302A}" sibTransId="{BB4123BD-E6E9-4C57-8608-33A1F625D36F}"/>
    <dgm:cxn modelId="{B260FC85-A948-40DD-9BDE-EC8A386A8A8D}" srcId="{3DA2130A-7151-4F69-8A5A-3FA7DCA56E30}" destId="{9F314949-0593-4101-9EC6-7E546E622885}" srcOrd="0" destOrd="0" parTransId="{90D3B486-777D-4836-8A25-A5B02A46702F}" sibTransId="{7A83CA22-88C0-476B-97FD-E7B821A326E5}"/>
    <dgm:cxn modelId="{475EA76E-1DE3-4628-A9C9-30CBC5696629}" type="presOf" srcId="{3DA2130A-7151-4F69-8A5A-3FA7DCA56E30}" destId="{69B64DB1-598B-47F2-85D2-EAE03BD595E8}" srcOrd="0" destOrd="0" presId="urn:microsoft.com/office/officeart/2005/8/layout/chevron2"/>
    <dgm:cxn modelId="{DF9001C1-CBFE-474E-9253-3832540A5E3E}" srcId="{3DA2130A-7151-4F69-8A5A-3FA7DCA56E30}" destId="{9D32BF67-0270-4041-A765-97C1994DE78B}" srcOrd="1" destOrd="0" parTransId="{D7E734F2-C2A1-43AE-8BF6-2AB1F2122297}" sibTransId="{35A98DF8-4BC8-44ED-B1B9-F9CBF8A0D104}"/>
    <dgm:cxn modelId="{D7A06996-34AE-471E-9606-20A0E69267F6}" srcId="{9D32BF67-0270-4041-A765-97C1994DE78B}" destId="{56143CC0-0A57-4459-8ADC-2F50877386BD}" srcOrd="0" destOrd="0" parTransId="{3DAB68EB-A8F5-4BC7-AA61-225F947C37E6}" sibTransId="{DD95B5EA-D626-4C62-B9F1-145F30505E8B}"/>
    <dgm:cxn modelId="{BE42A48F-A43C-4326-8B27-4C31E6A7C1A9}" srcId="{69051ED4-C3F7-4E9E-AC9B-F9DB7990468D}" destId="{3DA2130A-7151-4F69-8A5A-3FA7DCA56E30}" srcOrd="0" destOrd="0" parTransId="{CCEC6BA0-4C19-4AAE-A579-CA8CF9968C8B}" sibTransId="{7D74DB4B-2EE4-47D6-A19F-78AF9A8247A1}"/>
    <dgm:cxn modelId="{73813AC6-821E-47FB-9A92-6316A74D9B74}" srcId="{27F873D7-D3CE-44A0-8AD4-6C39A8EB1390}" destId="{C4D8A941-E71A-43F2-ACB8-7D443D4E5EFE}" srcOrd="0" destOrd="0" parTransId="{526CD065-902D-4D18-BE42-87B2877E6222}" sibTransId="{3F63B1BC-ECA8-40A9-9645-98C820ED3223}"/>
    <dgm:cxn modelId="{8E6B46BA-A862-4F93-A016-670CAEF092C8}" type="presOf" srcId="{27F873D7-D3CE-44A0-8AD4-6C39A8EB1390}" destId="{33319B7F-296A-4C8B-AB94-74E77952500F}" srcOrd="0" destOrd="0" presId="urn:microsoft.com/office/officeart/2005/8/layout/chevron2"/>
    <dgm:cxn modelId="{8DAE92EB-CF2A-48F5-8FA0-E65425A869B9}" type="presOf" srcId="{56143CC0-0A57-4459-8ADC-2F50877386BD}" destId="{7D327CB9-4A84-4F08-A582-98E74DDD6FD4}" srcOrd="0" destOrd="2" presId="urn:microsoft.com/office/officeart/2005/8/layout/chevron2"/>
    <dgm:cxn modelId="{5E6E0963-DE76-4A98-85D5-D0B4C76EFAFC}" type="presOf" srcId="{97D3023D-0E31-4052-90F7-9DE9A38DD385}" destId="{0D6FF458-AAB8-4643-BE98-901BB2E38341}" srcOrd="0" destOrd="1" presId="urn:microsoft.com/office/officeart/2005/8/layout/chevron2"/>
    <dgm:cxn modelId="{24FF9EAF-6D32-44D6-9941-47FC769B1E73}" srcId="{69051ED4-C3F7-4E9E-AC9B-F9DB7990468D}" destId="{27F873D7-D3CE-44A0-8AD4-6C39A8EB1390}" srcOrd="1" destOrd="0" parTransId="{2DF18489-2F56-4391-9A05-451C600B6D7E}" sibTransId="{AA532835-BA82-4D16-A71F-B920B330034C}"/>
    <dgm:cxn modelId="{082F888F-44A5-4E84-80FD-D502B563E196}" type="presOf" srcId="{69051ED4-C3F7-4E9E-AC9B-F9DB7990468D}" destId="{A05CF01E-F37D-4217-BCC5-832C81802414}" srcOrd="0" destOrd="0" presId="urn:microsoft.com/office/officeart/2005/8/layout/chevron2"/>
    <dgm:cxn modelId="{D5C8F25F-F79A-4F2C-8821-BF41CDAA47B0}" type="presOf" srcId="{9D32BF67-0270-4041-A765-97C1994DE78B}" destId="{7D327CB9-4A84-4F08-A582-98E74DDD6FD4}" srcOrd="0" destOrd="1" presId="urn:microsoft.com/office/officeart/2005/8/layout/chevron2"/>
    <dgm:cxn modelId="{B94F2E11-668B-40C8-9518-78DC6EFBAC4C}" type="presParOf" srcId="{A05CF01E-F37D-4217-BCC5-832C81802414}" destId="{59B195F0-4FC5-4DBF-AEFA-617E03870908}" srcOrd="0" destOrd="0" presId="urn:microsoft.com/office/officeart/2005/8/layout/chevron2"/>
    <dgm:cxn modelId="{206B009B-846D-4CCB-B908-98B7EA2B58D7}" type="presParOf" srcId="{59B195F0-4FC5-4DBF-AEFA-617E03870908}" destId="{69B64DB1-598B-47F2-85D2-EAE03BD595E8}" srcOrd="0" destOrd="0" presId="urn:microsoft.com/office/officeart/2005/8/layout/chevron2"/>
    <dgm:cxn modelId="{4C62A900-7DDB-41B4-8DA1-03C2DFAC3658}" type="presParOf" srcId="{59B195F0-4FC5-4DBF-AEFA-617E03870908}" destId="{7D327CB9-4A84-4F08-A582-98E74DDD6FD4}" srcOrd="1" destOrd="0" presId="urn:microsoft.com/office/officeart/2005/8/layout/chevron2"/>
    <dgm:cxn modelId="{E69BAFED-D068-4CA9-994E-E04AC3607CBE}" type="presParOf" srcId="{A05CF01E-F37D-4217-BCC5-832C81802414}" destId="{41C22C4F-0734-41B9-9456-8FB4872306C8}" srcOrd="1" destOrd="0" presId="urn:microsoft.com/office/officeart/2005/8/layout/chevron2"/>
    <dgm:cxn modelId="{A9D23254-F5B9-4EAB-B934-6C896F232811}" type="presParOf" srcId="{A05CF01E-F37D-4217-BCC5-832C81802414}" destId="{BC784B99-5672-4735-B0CB-EFCA63A0F5B9}" srcOrd="2" destOrd="0" presId="urn:microsoft.com/office/officeart/2005/8/layout/chevron2"/>
    <dgm:cxn modelId="{316C54FC-04A0-4011-957B-8CC4E0C757CE}" type="presParOf" srcId="{BC784B99-5672-4735-B0CB-EFCA63A0F5B9}" destId="{33319B7F-296A-4C8B-AB94-74E77952500F}" srcOrd="0" destOrd="0" presId="urn:microsoft.com/office/officeart/2005/8/layout/chevron2"/>
    <dgm:cxn modelId="{B40C5223-2B0D-423B-BCCD-37455B74F5F0}" type="presParOf" srcId="{BC784B99-5672-4735-B0CB-EFCA63A0F5B9}" destId="{0D6FF458-AAB8-4643-BE98-901BB2E383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64DB1-598B-47F2-85D2-EAE03BD595E8}">
      <dsp:nvSpPr>
        <dsp:cNvPr id="0" name=""/>
        <dsp:cNvSpPr/>
      </dsp:nvSpPr>
      <dsp:spPr>
        <a:xfrm rot="5400000">
          <a:off x="-684408" y="692382"/>
          <a:ext cx="4562720" cy="31939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latin typeface="+mj-lt"/>
            </a:rPr>
            <a:t>1</a:t>
          </a:r>
          <a:endParaRPr lang="en-US" sz="6500" kern="1200" dirty="0">
            <a:latin typeface="+mj-lt"/>
          </a:endParaRPr>
        </a:p>
      </dsp:txBody>
      <dsp:txXfrm rot="-5400000">
        <a:off x="0" y="1604926"/>
        <a:ext cx="3193904" cy="1368816"/>
      </dsp:txXfrm>
    </dsp:sp>
    <dsp:sp modelId="{7D327CB9-4A84-4F08-A582-98E74DDD6FD4}">
      <dsp:nvSpPr>
        <dsp:cNvPr id="0" name=""/>
        <dsp:cNvSpPr/>
      </dsp:nvSpPr>
      <dsp:spPr>
        <a:xfrm rot="5400000">
          <a:off x="10176781" y="-6982876"/>
          <a:ext cx="2965768" cy="1693152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endParaRPr lang="en-US" sz="4500" kern="1200" dirty="0">
            <a:latin typeface="+mj-lt"/>
          </a:endParaRPr>
        </a:p>
        <a:p>
          <a:pPr marL="285750" lvl="1" indent="-285750" algn="l" defTabSz="2000250">
            <a:lnSpc>
              <a:spcPct val="90000"/>
            </a:lnSpc>
            <a:spcBef>
              <a:spcPct val="0"/>
            </a:spcBef>
            <a:spcAft>
              <a:spcPct val="15000"/>
            </a:spcAft>
            <a:buChar char="••"/>
          </a:pPr>
          <a:r>
            <a:rPr lang="vi-VN" sz="4500" b="1" kern="1200" dirty="0" smtClean="0">
              <a:latin typeface="+mj-lt"/>
              <a:ea typeface="Segoe UI Semilight" charset="0"/>
              <a:cs typeface="Segoe UI Semilight" charset="0"/>
            </a:rPr>
            <a:t>Product Tracking</a:t>
          </a:r>
          <a:endParaRPr lang="en-US" sz="4500" kern="1200" dirty="0">
            <a:latin typeface="+mj-lt"/>
          </a:endParaRPr>
        </a:p>
        <a:p>
          <a:pPr marL="571500" lvl="2" indent="-285750" algn="l" defTabSz="2000250">
            <a:lnSpc>
              <a:spcPct val="90000"/>
            </a:lnSpc>
            <a:spcBef>
              <a:spcPct val="0"/>
            </a:spcBef>
            <a:spcAft>
              <a:spcPct val="15000"/>
            </a:spcAft>
            <a:buChar char="••"/>
          </a:pPr>
          <a:r>
            <a:rPr lang="en-US" sz="4500" kern="1200" dirty="0" smtClean="0">
              <a:latin typeface="+mj-lt"/>
              <a:ea typeface="Segoe UI Semilight" charset="0"/>
              <a:cs typeface="Segoe UI Semilight" charset="0"/>
            </a:rPr>
            <a:t>- Product </a:t>
          </a:r>
          <a:r>
            <a:rPr lang="vi-VN" sz="4500" kern="1200" dirty="0" smtClean="0">
              <a:latin typeface="+mj-lt"/>
              <a:ea typeface="Segoe UI Semilight" charset="0"/>
              <a:cs typeface="Segoe UI Semilight" charset="0"/>
            </a:rPr>
            <a:t>Monitor</a:t>
          </a:r>
          <a:r>
            <a:rPr lang="en-US" sz="4500" kern="1200" dirty="0" err="1" smtClean="0">
              <a:latin typeface="+mj-lt"/>
              <a:ea typeface="Segoe UI Semilight" charset="0"/>
              <a:cs typeface="Segoe UI Semilight" charset="0"/>
            </a:rPr>
            <a:t>ing</a:t>
          </a:r>
          <a:r>
            <a:rPr lang="en-US" sz="4500" kern="1200" dirty="0" smtClean="0">
              <a:latin typeface="+mj-lt"/>
              <a:ea typeface="Segoe UI Semilight" charset="0"/>
              <a:cs typeface="Segoe UI Semilight" charset="0"/>
            </a:rPr>
            <a:t> and report </a:t>
          </a:r>
          <a:r>
            <a:rPr lang="vi-VN" sz="4500" kern="1200" dirty="0" smtClean="0">
              <a:latin typeface="+mj-lt"/>
              <a:ea typeface="Segoe UI Semilight" charset="0"/>
              <a:cs typeface="Segoe UI Semilight" charset="0"/>
            </a:rPr>
            <a:t>performance of NOKIA product</a:t>
          </a:r>
          <a:r>
            <a:rPr lang="en-US" sz="4500" kern="1200" dirty="0" smtClean="0">
              <a:latin typeface="+mj-lt"/>
              <a:ea typeface="Segoe UI Semilight" charset="0"/>
              <a:cs typeface="Segoe UI Semilight" charset="0"/>
            </a:rPr>
            <a:t> (5 products) </a:t>
          </a:r>
          <a:r>
            <a:rPr lang="vi-VN" sz="4500" kern="1200" dirty="0" smtClean="0">
              <a:latin typeface="+mj-lt"/>
              <a:ea typeface="Segoe UI Semilight" charset="0"/>
              <a:cs typeface="Segoe UI Semilight" charset="0"/>
            </a:rPr>
            <a:t>on Social Media</a:t>
          </a:r>
        </a:p>
      </dsp:txBody>
      <dsp:txXfrm rot="-5400000">
        <a:off x="3193905" y="144777"/>
        <a:ext cx="16786744" cy="2676214"/>
      </dsp:txXfrm>
    </dsp:sp>
    <dsp:sp modelId="{33319B7F-296A-4C8B-AB94-74E77952500F}">
      <dsp:nvSpPr>
        <dsp:cNvPr id="0" name=""/>
        <dsp:cNvSpPr/>
      </dsp:nvSpPr>
      <dsp:spPr>
        <a:xfrm rot="5400000">
          <a:off x="-684408" y="4979416"/>
          <a:ext cx="4562720" cy="3193904"/>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latin typeface="+mj-lt"/>
            </a:rPr>
            <a:t>2</a:t>
          </a:r>
          <a:endParaRPr lang="en-US" sz="6500" kern="1200" dirty="0">
            <a:latin typeface="+mj-lt"/>
          </a:endParaRPr>
        </a:p>
      </dsp:txBody>
      <dsp:txXfrm rot="-5400000">
        <a:off x="0" y="5891960"/>
        <a:ext cx="3193904" cy="1368816"/>
      </dsp:txXfrm>
    </dsp:sp>
    <dsp:sp modelId="{0D6FF458-AAB8-4643-BE98-901BB2E38341}">
      <dsp:nvSpPr>
        <dsp:cNvPr id="0" name=""/>
        <dsp:cNvSpPr/>
      </dsp:nvSpPr>
      <dsp:spPr>
        <a:xfrm rot="5400000">
          <a:off x="10176781" y="-2687868"/>
          <a:ext cx="2965768" cy="16931521"/>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dirty="0" smtClean="0"/>
            <a:t>Negative &amp; positive mention - Recommendation</a:t>
          </a:r>
          <a:endParaRPr lang="en-US" sz="4500" kern="1200" dirty="0">
            <a:latin typeface="+mj-lt"/>
          </a:endParaRPr>
        </a:p>
        <a:p>
          <a:pPr marL="571500" lvl="2" indent="-285750" algn="l" defTabSz="2000250">
            <a:lnSpc>
              <a:spcPct val="90000"/>
            </a:lnSpc>
            <a:spcBef>
              <a:spcPct val="0"/>
            </a:spcBef>
            <a:spcAft>
              <a:spcPct val="15000"/>
            </a:spcAft>
            <a:buChar char="••"/>
          </a:pPr>
          <a:r>
            <a:rPr lang="en-US" sz="4500" kern="1200" dirty="0" smtClean="0">
              <a:latin typeface="+mj-lt"/>
              <a:ea typeface="Segoe UI Semilight" charset="0"/>
              <a:cs typeface="Segoe UI Semilight" charset="0"/>
            </a:rPr>
            <a:t>- Monitor &amp; detect early </a:t>
          </a:r>
          <a:r>
            <a:rPr lang="en-US" sz="4500" kern="1200" dirty="0" smtClean="0"/>
            <a:t>Negative</a:t>
          </a:r>
          <a:r>
            <a:rPr lang="en-US" sz="4500" kern="1200" dirty="0" smtClean="0">
              <a:latin typeface="+mj-lt"/>
              <a:ea typeface="Segoe UI Semilight" charset="0"/>
              <a:cs typeface="Segoe UI Semilight" charset="0"/>
            </a:rPr>
            <a:t> possibilities for NOKIA product/brand</a:t>
          </a:r>
          <a:endParaRPr lang="en-US" sz="4500" kern="1200" dirty="0">
            <a:latin typeface="+mj-lt"/>
          </a:endParaRPr>
        </a:p>
      </dsp:txBody>
      <dsp:txXfrm rot="-5400000">
        <a:off x="3193905" y="4439785"/>
        <a:ext cx="16786744" cy="26762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9" name="Shape 82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830" name="Shape 83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83368690"/>
      </p:ext>
    </p:extLst>
  </p:cSld>
  <p:clrMap bg1="lt1" tx1="dk1" bg2="lt2" tx2="dk2" accent1="accent1" accent2="accent2" accent3="accent3" accent4="accent4" accent5="accent5" accent6="accent6" hlink="hlink" folHlink="folHlink"/>
  <p:notesStyle>
    <a:lvl1pPr defTabSz="457189" latinLnBrk="0">
      <a:lnSpc>
        <a:spcPct val="117999"/>
      </a:lnSpc>
      <a:defRPr sz="2100">
        <a:latin typeface="Calibri"/>
        <a:ea typeface="Calibri"/>
        <a:cs typeface="Calibri"/>
        <a:sym typeface="Helvetica Neue"/>
      </a:defRPr>
    </a:lvl1pPr>
    <a:lvl2pPr indent="228594" defTabSz="457189" latinLnBrk="0">
      <a:lnSpc>
        <a:spcPct val="117999"/>
      </a:lnSpc>
      <a:defRPr sz="2100">
        <a:latin typeface="Helvetica Neue"/>
        <a:ea typeface="Helvetica Neue"/>
        <a:cs typeface="Helvetica Neue"/>
        <a:sym typeface="Helvetica Neue"/>
      </a:defRPr>
    </a:lvl2pPr>
    <a:lvl3pPr indent="457189" defTabSz="457189" latinLnBrk="0">
      <a:lnSpc>
        <a:spcPct val="117999"/>
      </a:lnSpc>
      <a:defRPr sz="2100">
        <a:latin typeface="Helvetica Neue"/>
        <a:ea typeface="Helvetica Neue"/>
        <a:cs typeface="Helvetica Neue"/>
        <a:sym typeface="Helvetica Neue"/>
      </a:defRPr>
    </a:lvl3pPr>
    <a:lvl4pPr indent="685783" defTabSz="457189" latinLnBrk="0">
      <a:lnSpc>
        <a:spcPct val="117999"/>
      </a:lnSpc>
      <a:defRPr sz="2100">
        <a:latin typeface="Helvetica Neue"/>
        <a:ea typeface="Helvetica Neue"/>
        <a:cs typeface="Helvetica Neue"/>
        <a:sym typeface="Helvetica Neue"/>
      </a:defRPr>
    </a:lvl4pPr>
    <a:lvl5pPr indent="914377" defTabSz="457189" latinLnBrk="0">
      <a:lnSpc>
        <a:spcPct val="117999"/>
      </a:lnSpc>
      <a:defRPr sz="2100">
        <a:latin typeface="Helvetica Neue"/>
        <a:ea typeface="Helvetica Neue"/>
        <a:cs typeface="Helvetica Neue"/>
        <a:sym typeface="Helvetica Neue"/>
      </a:defRPr>
    </a:lvl5pPr>
    <a:lvl6pPr indent="1142971" defTabSz="457189" latinLnBrk="0">
      <a:lnSpc>
        <a:spcPct val="117999"/>
      </a:lnSpc>
      <a:defRPr sz="2100">
        <a:latin typeface="Helvetica Neue"/>
        <a:ea typeface="Helvetica Neue"/>
        <a:cs typeface="Helvetica Neue"/>
        <a:sym typeface="Helvetica Neue"/>
      </a:defRPr>
    </a:lvl6pPr>
    <a:lvl7pPr indent="1371566" defTabSz="457189" latinLnBrk="0">
      <a:lnSpc>
        <a:spcPct val="117999"/>
      </a:lnSpc>
      <a:defRPr sz="2100">
        <a:latin typeface="Helvetica Neue"/>
        <a:ea typeface="Helvetica Neue"/>
        <a:cs typeface="Helvetica Neue"/>
        <a:sym typeface="Helvetica Neue"/>
      </a:defRPr>
    </a:lvl7pPr>
    <a:lvl8pPr indent="1600160" defTabSz="457189" latinLnBrk="0">
      <a:lnSpc>
        <a:spcPct val="117999"/>
      </a:lnSpc>
      <a:defRPr sz="2100">
        <a:latin typeface="Helvetica Neue"/>
        <a:ea typeface="Helvetica Neue"/>
        <a:cs typeface="Helvetica Neue"/>
        <a:sym typeface="Helvetica Neue"/>
      </a:defRPr>
    </a:lvl8pPr>
    <a:lvl9pPr indent="1828754" defTabSz="457189" latinLnBrk="0">
      <a:lnSpc>
        <a:spcPct val="117999"/>
      </a:lnSpc>
      <a:defRPr sz="2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4808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813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529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461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957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19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08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040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51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738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Full Page Image">
    <p:spTree>
      <p:nvGrpSpPr>
        <p:cNvPr id="1" name=""/>
        <p:cNvGrpSpPr/>
        <p:nvPr/>
      </p:nvGrpSpPr>
      <p:grpSpPr>
        <a:xfrm>
          <a:off x="0" y="0"/>
          <a:ext cx="0" cy="0"/>
          <a:chOff x="0" y="0"/>
          <a:chExt cx="0" cy="0"/>
        </a:xfrm>
      </p:grpSpPr>
      <p:sp>
        <p:nvSpPr>
          <p:cNvPr id="11" name="Shape 11"/>
          <p:cNvSpPr>
            <a:spLocks noGrp="1"/>
          </p:cNvSpPr>
          <p:nvPr>
            <p:ph type="pic" idx="13"/>
          </p:nvPr>
        </p:nvSpPr>
        <p:spPr>
          <a:xfrm>
            <a:off x="0" y="0"/>
            <a:ext cx="24384000" cy="13716000"/>
          </a:xfrm>
          <a:prstGeom prst="rect">
            <a:avLst/>
          </a:prstGeom>
        </p:spPr>
        <p:txBody>
          <a:bodyPr lIns="91438" tIns="45719" rIns="91438" bIns="45719" anchor="t">
            <a:noAutofit/>
          </a:bodyPr>
          <a:lstStyle/>
          <a:p>
            <a:endParaRPr dirty="0"/>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815" name="Shape 815"/>
          <p:cNvSpPr>
            <a:spLocks noGrp="1"/>
          </p:cNvSpPr>
          <p:nvPr>
            <p:ph type="pic" idx="13"/>
          </p:nvPr>
        </p:nvSpPr>
        <p:spPr>
          <a:xfrm>
            <a:off x="0" y="0"/>
            <a:ext cx="24384000" cy="13716000"/>
          </a:xfrm>
          <a:prstGeom prst="rect">
            <a:avLst/>
          </a:prstGeom>
        </p:spPr>
        <p:txBody>
          <a:bodyPr lIns="91438" tIns="45719" rIns="91438" bIns="45719" anchor="t">
            <a:noAutofit/>
          </a:bodyPr>
          <a:lstStyle>
            <a:lvl1pPr>
              <a:defRPr>
                <a:latin typeface="+mj-lt"/>
              </a:defRPr>
            </a:lvl1pPr>
          </a:lstStyle>
          <a:p>
            <a:endParaRPr/>
          </a:p>
        </p:txBody>
      </p:sp>
      <p:sp>
        <p:nvSpPr>
          <p:cNvPr id="816" name="Shape 816"/>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76400" y="731520"/>
            <a:ext cx="21031200" cy="2651760"/>
          </a:xfrm>
          <a:prstGeom prst="rect">
            <a:avLst/>
          </a:prstGeom>
        </p:spPr>
        <p:txBody>
          <a:bodyPr/>
          <a:lstStyle>
            <a:lvl1pPr>
              <a:defRPr sz="3360">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86827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eader Style">
    <p:spTree>
      <p:nvGrpSpPr>
        <p:cNvPr id="1" name=""/>
        <p:cNvGrpSpPr/>
        <p:nvPr/>
      </p:nvGrpSpPr>
      <p:grpSpPr>
        <a:xfrm>
          <a:off x="0" y="0"/>
          <a:ext cx="0" cy="0"/>
          <a:chOff x="0" y="0"/>
          <a:chExt cx="0" cy="0"/>
        </a:xfrm>
      </p:grpSpPr>
      <p:grpSp>
        <p:nvGrpSpPr>
          <p:cNvPr id="10" name="Group 33"/>
          <p:cNvGrpSpPr/>
          <p:nvPr userDrawn="1"/>
        </p:nvGrpSpPr>
        <p:grpSpPr>
          <a:xfrm>
            <a:off x="1233430" y="839797"/>
            <a:ext cx="2493435" cy="713771"/>
            <a:chOff x="0" y="0"/>
            <a:chExt cx="2493433" cy="713769"/>
          </a:xfrm>
        </p:grpSpPr>
        <p:sp>
          <p:nvSpPr>
            <p:cNvPr id="16" name="Shape 29"/>
            <p:cNvSpPr/>
            <p:nvPr/>
          </p:nvSpPr>
          <p:spPr>
            <a:xfrm>
              <a:off x="0" y="0"/>
              <a:ext cx="713770" cy="713770"/>
            </a:xfrm>
            <a:prstGeom prst="ellipse">
              <a:avLst/>
            </a:prstGeom>
            <a:solidFill>
              <a:srgbClr val="0070C0"/>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7" name="Shape 30"/>
            <p:cNvSpPr/>
            <p:nvPr/>
          </p:nvSpPr>
          <p:spPr>
            <a:xfrm>
              <a:off x="593221" y="0"/>
              <a:ext cx="713770" cy="713770"/>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8" name="Shape 31"/>
            <p:cNvSpPr/>
            <p:nvPr/>
          </p:nvSpPr>
          <p:spPr>
            <a:xfrm>
              <a:off x="1186442" y="0"/>
              <a:ext cx="713770" cy="713770"/>
            </a:xfrm>
            <a:prstGeom prst="ellipse">
              <a:avLst/>
            </a:prstGeom>
            <a:solidFill>
              <a:srgbClr val="3698DA"/>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9" name="Shape 32"/>
            <p:cNvSpPr/>
            <p:nvPr/>
          </p:nvSpPr>
          <p:spPr>
            <a:xfrm>
              <a:off x="1779664" y="0"/>
              <a:ext cx="713770" cy="713770"/>
            </a:xfrm>
            <a:prstGeom prst="ellipse">
              <a:avLst/>
            </a:prstGeom>
            <a:solidFill>
              <a:srgbClr val="119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gr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57" y="12725250"/>
            <a:ext cx="3933410" cy="629345"/>
          </a:xfrm>
          <a:prstGeom prst="rect">
            <a:avLst/>
          </a:prstGeom>
        </p:spPr>
      </p:pic>
      <p:sp>
        <p:nvSpPr>
          <p:cNvPr id="44" name="Shape 44"/>
          <p:cNvSpPr/>
          <p:nvPr/>
        </p:nvSpPr>
        <p:spPr>
          <a:xfrm>
            <a:off x="4644927" y="1553569"/>
            <a:ext cx="16710008" cy="0"/>
          </a:xfrm>
          <a:prstGeom prst="line">
            <a:avLst/>
          </a:prstGeom>
          <a:ln w="25400">
            <a:solidFill>
              <a:srgbClr val="ACC0D4"/>
            </a:solidFill>
            <a:miter lim="400000"/>
          </a:ln>
        </p:spPr>
        <p:txBody>
          <a:bodyPr lIns="50799" tIns="50799" rIns="50799" bIns="50799" anchor="ctr"/>
          <a:lstStyle/>
          <a:p>
            <a:pPr>
              <a:defRPr sz="3200"/>
            </a:pPr>
            <a:endParaRPr dirty="0">
              <a:latin typeface="+mj-lt"/>
              <a:ea typeface="Calibri"/>
              <a:cs typeface="Calibri"/>
            </a:endParaRPr>
          </a:p>
        </p:txBody>
      </p:sp>
      <p:sp>
        <p:nvSpPr>
          <p:cNvPr id="50" name="Shape 50"/>
          <p:cNvSpPr>
            <a:spLocks noGrp="1"/>
          </p:cNvSpPr>
          <p:nvPr>
            <p:ph type="title"/>
          </p:nvPr>
        </p:nvSpPr>
        <p:spPr>
          <a:xfrm>
            <a:off x="4644927" y="338869"/>
            <a:ext cx="18403954" cy="1131656"/>
          </a:xfrm>
          <a:prstGeom prst="rect">
            <a:avLst/>
          </a:prstGeom>
        </p:spPr>
        <p:txBody>
          <a:bodyPr anchor="t"/>
          <a:lstStyle>
            <a:lvl1pPr algn="l">
              <a:defRPr sz="6400">
                <a:solidFill>
                  <a:srgbClr val="566275"/>
                </a:solidFill>
                <a:latin typeface="+mj-lt"/>
                <a:ea typeface="Lato Black"/>
                <a:cs typeface="Lato Black"/>
                <a:sym typeface="Bebas Neue Bold"/>
              </a:defRPr>
            </a:lvl1pPr>
          </a:lstStyle>
          <a:p>
            <a:r>
              <a:rPr dirty="0"/>
              <a:t>Title Text</a:t>
            </a:r>
          </a:p>
        </p:txBody>
      </p:sp>
      <p:sp>
        <p:nvSpPr>
          <p:cNvPr id="51" name="Shape 51"/>
          <p:cNvSpPr>
            <a:spLocks noGrp="1"/>
          </p:cNvSpPr>
          <p:nvPr>
            <p:ph type="sldNum" sz="quarter" idx="2"/>
          </p:nvPr>
        </p:nvSpPr>
        <p:spPr>
          <a:xfrm>
            <a:off x="3170190" y="987131"/>
            <a:ext cx="431206" cy="425756"/>
          </a:xfrm>
          <a:prstGeom prst="rect">
            <a:avLst/>
          </a:prstGeom>
        </p:spPr>
        <p:txBody>
          <a:bodyPr/>
          <a:lstStyle>
            <a:lvl1pPr>
              <a:defRPr sz="2100" b="1">
                <a:solidFill>
                  <a:srgbClr val="FFFFFF"/>
                </a:solidFill>
                <a:latin typeface="+mj-lt"/>
                <a:ea typeface="Calibri"/>
                <a:cs typeface="Calibri"/>
                <a:sym typeface="Helvetica"/>
              </a:defRPr>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743" name="Shape 743"/>
          <p:cNvSpPr>
            <a:spLocks noGrp="1"/>
          </p:cNvSpPr>
          <p:nvPr>
            <p:ph type="title"/>
          </p:nvPr>
        </p:nvSpPr>
        <p:spPr>
          <a:xfrm>
            <a:off x="1778000" y="4533903"/>
            <a:ext cx="20828000" cy="4648200"/>
          </a:xfrm>
          <a:prstGeom prst="rect">
            <a:avLst/>
          </a:prstGeom>
        </p:spPr>
        <p:txBody>
          <a:bodyPr/>
          <a:lstStyle>
            <a:lvl1pPr>
              <a:defRPr>
                <a:latin typeface="+mj-lt"/>
              </a:defRPr>
            </a:lvl1pPr>
          </a:lstStyle>
          <a:p>
            <a:r>
              <a:t>Title Text</a:t>
            </a:r>
          </a:p>
        </p:txBody>
      </p:sp>
      <p:sp>
        <p:nvSpPr>
          <p:cNvPr id="744" name="Shape 744"/>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751" name="Shape 751"/>
          <p:cNvSpPr>
            <a:spLocks noGrp="1"/>
          </p:cNvSpPr>
          <p:nvPr>
            <p:ph type="pic" sz="half" idx="13"/>
          </p:nvPr>
        </p:nvSpPr>
        <p:spPr>
          <a:xfrm>
            <a:off x="13165983" y="1104903"/>
            <a:ext cx="9525000" cy="11506200"/>
          </a:xfrm>
          <a:prstGeom prst="rect">
            <a:avLst/>
          </a:prstGeom>
        </p:spPr>
        <p:txBody>
          <a:bodyPr lIns="91438" tIns="45719" rIns="91438" bIns="45719" anchor="t">
            <a:noAutofit/>
          </a:bodyPr>
          <a:lstStyle>
            <a:lvl1pPr>
              <a:defRPr>
                <a:latin typeface="+mj-lt"/>
              </a:defRPr>
            </a:lvl1pPr>
          </a:lstStyle>
          <a:p>
            <a:endParaRPr/>
          </a:p>
        </p:txBody>
      </p:sp>
      <p:sp>
        <p:nvSpPr>
          <p:cNvPr id="752" name="Shape 752"/>
          <p:cNvSpPr>
            <a:spLocks noGrp="1"/>
          </p:cNvSpPr>
          <p:nvPr>
            <p:ph type="title"/>
          </p:nvPr>
        </p:nvSpPr>
        <p:spPr>
          <a:xfrm>
            <a:off x="1651002" y="1104903"/>
            <a:ext cx="10223501" cy="5613400"/>
          </a:xfrm>
          <a:prstGeom prst="rect">
            <a:avLst/>
          </a:prstGeom>
        </p:spPr>
        <p:txBody>
          <a:bodyPr anchor="b"/>
          <a:lstStyle>
            <a:lvl1pPr>
              <a:defRPr sz="8500">
                <a:latin typeface="+mj-lt"/>
              </a:defRPr>
            </a:lvl1pPr>
          </a:lstStyle>
          <a:p>
            <a:r>
              <a:t>Title Text</a:t>
            </a:r>
          </a:p>
        </p:txBody>
      </p:sp>
      <p:sp>
        <p:nvSpPr>
          <p:cNvPr id="753" name="Shape 753"/>
          <p:cNvSpPr>
            <a:spLocks noGrp="1"/>
          </p:cNvSpPr>
          <p:nvPr>
            <p:ph type="body" sz="quarter" idx="1"/>
          </p:nvPr>
        </p:nvSpPr>
        <p:spPr>
          <a:xfrm>
            <a:off x="1651002" y="6845303"/>
            <a:ext cx="10223501" cy="5765800"/>
          </a:xfrm>
          <a:prstGeom prst="rect">
            <a:avLst/>
          </a:prstGeom>
        </p:spPr>
        <p:txBody>
          <a:bodyPr anchor="t"/>
          <a:lstStyle>
            <a:lvl1pPr marL="0" indent="0" algn="ctr">
              <a:spcBef>
                <a:spcPts val="0"/>
              </a:spcBef>
              <a:buSzTx/>
              <a:buNone/>
              <a:defRPr sz="4500">
                <a:latin typeface="+mj-lt"/>
              </a:defRPr>
            </a:lvl1pPr>
            <a:lvl2pPr marL="0" indent="228594" algn="ctr">
              <a:spcBef>
                <a:spcPts val="0"/>
              </a:spcBef>
              <a:buSzTx/>
              <a:buNone/>
              <a:defRPr sz="4500">
                <a:latin typeface="+mj-lt"/>
              </a:defRPr>
            </a:lvl2pPr>
            <a:lvl3pPr marL="0" indent="457189" algn="ctr">
              <a:spcBef>
                <a:spcPts val="0"/>
              </a:spcBef>
              <a:buSzTx/>
              <a:buNone/>
              <a:defRPr sz="4500">
                <a:latin typeface="+mj-lt"/>
              </a:defRPr>
            </a:lvl3pPr>
            <a:lvl4pPr marL="0" indent="685783" algn="ctr">
              <a:spcBef>
                <a:spcPts val="0"/>
              </a:spcBef>
              <a:buSzTx/>
              <a:buNone/>
              <a:defRPr sz="4500">
                <a:latin typeface="+mj-lt"/>
              </a:defRPr>
            </a:lvl4pPr>
            <a:lvl5pPr marL="0" indent="914377" algn="ctr">
              <a:spcBef>
                <a:spcPts val="0"/>
              </a:spcBef>
              <a:buSzTx/>
              <a:buNone/>
              <a:defRPr sz="4500">
                <a:latin typeface="+mj-l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54" name="Shape 754"/>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61" name="Shape 761"/>
          <p:cNvSpPr>
            <a:spLocks noGrp="1"/>
          </p:cNvSpPr>
          <p:nvPr>
            <p:ph type="title"/>
          </p:nvPr>
        </p:nvSpPr>
        <p:spPr>
          <a:prstGeom prst="rect">
            <a:avLst/>
          </a:prstGeom>
        </p:spPr>
        <p:txBody>
          <a:bodyPr/>
          <a:lstStyle>
            <a:lvl1pPr>
              <a:defRPr>
                <a:latin typeface="+mj-lt"/>
              </a:defRPr>
            </a:lvl1pPr>
          </a:lstStyle>
          <a:p>
            <a:r>
              <a:t>Title Text</a:t>
            </a:r>
          </a:p>
        </p:txBody>
      </p:sp>
      <p:sp>
        <p:nvSpPr>
          <p:cNvPr id="762" name="Shape 762"/>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69" name="Shape 769"/>
          <p:cNvSpPr>
            <a:spLocks noGrp="1"/>
          </p:cNvSpPr>
          <p:nvPr>
            <p:ph type="title"/>
          </p:nvPr>
        </p:nvSpPr>
        <p:spPr>
          <a:prstGeom prst="rect">
            <a:avLst/>
          </a:prstGeom>
        </p:spPr>
        <p:txBody>
          <a:bodyPr/>
          <a:lstStyle>
            <a:lvl1pPr>
              <a:defRPr>
                <a:latin typeface="+mj-lt"/>
              </a:defRPr>
            </a:lvl1pPr>
          </a:lstStyle>
          <a:p>
            <a:r>
              <a:t>Title Text</a:t>
            </a:r>
          </a:p>
        </p:txBody>
      </p:sp>
      <p:sp>
        <p:nvSpPr>
          <p:cNvPr id="770" name="Shape 770"/>
          <p:cNvSpPr>
            <a:spLocks noGrp="1"/>
          </p:cNvSpPr>
          <p:nvPr>
            <p:ph type="body" idx="1"/>
          </p:nvPr>
        </p:nvSpPr>
        <p:spPr>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71" name="Shape 771"/>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78" name="Shape 778"/>
          <p:cNvSpPr>
            <a:spLocks noGrp="1"/>
          </p:cNvSpPr>
          <p:nvPr>
            <p:ph type="pic" sz="half" idx="13"/>
          </p:nvPr>
        </p:nvSpPr>
        <p:spPr>
          <a:xfrm>
            <a:off x="13169903" y="3238500"/>
            <a:ext cx="9525000" cy="9207501"/>
          </a:xfrm>
          <a:prstGeom prst="rect">
            <a:avLst/>
          </a:prstGeom>
        </p:spPr>
        <p:txBody>
          <a:bodyPr lIns="91438" tIns="45719" rIns="91438" bIns="45719" anchor="t">
            <a:noAutofit/>
          </a:bodyPr>
          <a:lstStyle>
            <a:lvl1pPr>
              <a:defRPr>
                <a:latin typeface="+mj-lt"/>
              </a:defRPr>
            </a:lvl1pPr>
          </a:lstStyle>
          <a:p>
            <a:endParaRPr/>
          </a:p>
        </p:txBody>
      </p:sp>
      <p:sp>
        <p:nvSpPr>
          <p:cNvPr id="779" name="Shape 779"/>
          <p:cNvSpPr>
            <a:spLocks noGrp="1"/>
          </p:cNvSpPr>
          <p:nvPr>
            <p:ph type="title"/>
          </p:nvPr>
        </p:nvSpPr>
        <p:spPr>
          <a:prstGeom prst="rect">
            <a:avLst/>
          </a:prstGeom>
        </p:spPr>
        <p:txBody>
          <a:bodyPr/>
          <a:lstStyle>
            <a:lvl1pPr>
              <a:defRPr>
                <a:latin typeface="+mj-lt"/>
              </a:defRPr>
            </a:lvl1pPr>
          </a:lstStyle>
          <a:p>
            <a:r>
              <a:t>Title Text</a:t>
            </a:r>
          </a:p>
        </p:txBody>
      </p:sp>
      <p:sp>
        <p:nvSpPr>
          <p:cNvPr id="780" name="Shape 780"/>
          <p:cNvSpPr>
            <a:spLocks noGrp="1"/>
          </p:cNvSpPr>
          <p:nvPr>
            <p:ph type="body" sz="half" idx="1"/>
          </p:nvPr>
        </p:nvSpPr>
        <p:spPr>
          <a:xfrm>
            <a:off x="1689101" y="3238500"/>
            <a:ext cx="10007600" cy="9207501"/>
          </a:xfrm>
          <a:prstGeom prst="rect">
            <a:avLst/>
          </a:prstGeom>
        </p:spPr>
        <p:txBody>
          <a:bodyPr/>
          <a:lstStyle>
            <a:lvl1pPr marL="558786" indent="-558786">
              <a:spcBef>
                <a:spcPts val="4501"/>
              </a:spcBef>
              <a:defRPr sz="4500">
                <a:latin typeface="+mj-lt"/>
              </a:defRPr>
            </a:lvl1pPr>
            <a:lvl2pPr marL="1117572" indent="-558786">
              <a:spcBef>
                <a:spcPts val="4501"/>
              </a:spcBef>
              <a:defRPr sz="4500">
                <a:latin typeface="+mj-lt"/>
              </a:defRPr>
            </a:lvl2pPr>
            <a:lvl3pPr marL="1676358" indent="-558786">
              <a:spcBef>
                <a:spcPts val="4501"/>
              </a:spcBef>
              <a:defRPr sz="4500">
                <a:latin typeface="+mj-lt"/>
              </a:defRPr>
            </a:lvl3pPr>
            <a:lvl4pPr marL="2235144" indent="-558786">
              <a:spcBef>
                <a:spcPts val="4501"/>
              </a:spcBef>
              <a:defRPr sz="4500">
                <a:latin typeface="+mj-lt"/>
              </a:defRPr>
            </a:lvl4pPr>
            <a:lvl5pPr marL="2793930" indent="-558786">
              <a:spcBef>
                <a:spcPts val="4501"/>
              </a:spcBef>
              <a:defRPr sz="4500">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81" name="Shape 781"/>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88" name="Shape 788"/>
          <p:cNvSpPr>
            <a:spLocks noGrp="1"/>
          </p:cNvSpPr>
          <p:nvPr>
            <p:ph type="body" idx="1"/>
          </p:nvPr>
        </p:nvSpPr>
        <p:spPr>
          <a:xfrm>
            <a:off x="1689103" y="1778000"/>
            <a:ext cx="21005800" cy="101473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89" name="Shape 789"/>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796" name="Shape 796"/>
          <p:cNvSpPr>
            <a:spLocks noGrp="1"/>
          </p:cNvSpPr>
          <p:nvPr>
            <p:ph type="pic" sz="quarter" idx="13"/>
          </p:nvPr>
        </p:nvSpPr>
        <p:spPr>
          <a:xfrm>
            <a:off x="15760699" y="7048500"/>
            <a:ext cx="7404101" cy="5549901"/>
          </a:xfrm>
          <a:prstGeom prst="rect">
            <a:avLst/>
          </a:prstGeom>
        </p:spPr>
        <p:txBody>
          <a:bodyPr lIns="91438" tIns="45719" rIns="91438" bIns="45719" anchor="t">
            <a:noAutofit/>
          </a:bodyPr>
          <a:lstStyle>
            <a:lvl1pPr>
              <a:defRPr>
                <a:latin typeface="+mj-lt"/>
              </a:defRPr>
            </a:lvl1pPr>
          </a:lstStyle>
          <a:p>
            <a:endParaRPr/>
          </a:p>
        </p:txBody>
      </p:sp>
      <p:sp>
        <p:nvSpPr>
          <p:cNvPr id="797" name="Shape 797"/>
          <p:cNvSpPr>
            <a:spLocks noGrp="1"/>
          </p:cNvSpPr>
          <p:nvPr>
            <p:ph type="pic" sz="quarter" idx="14"/>
          </p:nvPr>
        </p:nvSpPr>
        <p:spPr>
          <a:xfrm>
            <a:off x="15760699" y="1130300"/>
            <a:ext cx="7404101" cy="5549901"/>
          </a:xfrm>
          <a:prstGeom prst="rect">
            <a:avLst/>
          </a:prstGeom>
        </p:spPr>
        <p:txBody>
          <a:bodyPr lIns="91438" tIns="45719" rIns="91438" bIns="45719" anchor="t">
            <a:noAutofit/>
          </a:bodyPr>
          <a:lstStyle>
            <a:lvl1pPr>
              <a:defRPr>
                <a:latin typeface="+mj-lt"/>
              </a:defRPr>
            </a:lvl1pPr>
          </a:lstStyle>
          <a:p>
            <a:endParaRPr/>
          </a:p>
        </p:txBody>
      </p:sp>
      <p:sp>
        <p:nvSpPr>
          <p:cNvPr id="798" name="Shape 798"/>
          <p:cNvSpPr>
            <a:spLocks noGrp="1"/>
          </p:cNvSpPr>
          <p:nvPr>
            <p:ph type="pic" idx="15"/>
          </p:nvPr>
        </p:nvSpPr>
        <p:spPr>
          <a:xfrm>
            <a:off x="1206501" y="1130299"/>
            <a:ext cx="14173200" cy="11468101"/>
          </a:xfrm>
          <a:prstGeom prst="rect">
            <a:avLst/>
          </a:prstGeom>
        </p:spPr>
        <p:txBody>
          <a:bodyPr lIns="91438" tIns="45719" rIns="91438" bIns="45719" anchor="t">
            <a:noAutofit/>
          </a:bodyPr>
          <a:lstStyle>
            <a:lvl1pPr>
              <a:defRPr>
                <a:latin typeface="+mj-lt"/>
              </a:defRPr>
            </a:lvl1pPr>
          </a:lstStyle>
          <a:p>
            <a:endParaRPr/>
          </a:p>
        </p:txBody>
      </p:sp>
      <p:sp>
        <p:nvSpPr>
          <p:cNvPr id="799" name="Shape 799"/>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3" y="952501"/>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ctr">
            <a:normAutofit/>
          </a:bodyPr>
          <a:lstStyle/>
          <a:p>
            <a:r>
              <a:rPr dirty="0"/>
              <a:t>Title Text</a:t>
            </a:r>
          </a:p>
        </p:txBody>
      </p:sp>
      <p:sp>
        <p:nvSpPr>
          <p:cNvPr id="3" name="Shape 3"/>
          <p:cNvSpPr>
            <a:spLocks noGrp="1"/>
          </p:cNvSpPr>
          <p:nvPr>
            <p:ph type="body" idx="1"/>
          </p:nvPr>
        </p:nvSpPr>
        <p:spPr>
          <a:xfrm>
            <a:off x="1689103" y="3238500"/>
            <a:ext cx="21005800" cy="9207501"/>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11946269" y="13081000"/>
            <a:ext cx="478763" cy="471925"/>
          </a:xfrm>
          <a:prstGeom prst="rect">
            <a:avLst/>
          </a:prstGeom>
          <a:ln w="12700">
            <a:miter lim="400000"/>
          </a:ln>
        </p:spPr>
        <p:txBody>
          <a:bodyPr wrap="none" lIns="50799" tIns="50799" rIns="50799" bIns="50799">
            <a:spAutoFit/>
          </a:bodyPr>
          <a:lstStyle>
            <a:lvl1pPr>
              <a:defRPr sz="2400">
                <a:latin typeface="+mj-lt"/>
                <a:ea typeface="Calibri"/>
                <a:cs typeface="Calibri"/>
              </a:defRPr>
            </a:lvl1pPr>
          </a:lstStyle>
          <a:p>
            <a:fld id="{86CB4B4D-7CA3-9044-876B-883B54F867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84" r:id="rId3"/>
    <p:sldLayoutId id="2147483685" r:id="rId4"/>
    <p:sldLayoutId id="2147483686" r:id="rId5"/>
    <p:sldLayoutId id="2147483687" r:id="rId6"/>
    <p:sldLayoutId id="2147483688" r:id="rId7"/>
    <p:sldLayoutId id="2147483689" r:id="rId8"/>
    <p:sldLayoutId id="2147483690" r:id="rId9"/>
    <p:sldLayoutId id="2147483692" r:id="rId10"/>
    <p:sldLayoutId id="2147483693" r:id="rId11"/>
  </p:sldLayoutIdLst>
  <p:transition spd="med"/>
  <p:txStyles>
    <p:titleStyle>
      <a:lvl1pPr marL="0" marR="0" indent="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Calibri"/>
          <a:cs typeface="Calibri"/>
          <a:sym typeface="Helvetica Light"/>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594"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facebook.com/779335782179328/posts/1154694094643493" TargetMode="External"/><Relationship Id="rId5" Type="http://schemas.openxmlformats.org/officeDocument/2006/relationships/image" Target="../media/image8.png"/><Relationship Id="rId4" Type="http://schemas.openxmlformats.org/officeDocument/2006/relationships/hyperlink" Target="https://www.facebook.com/779335782179328/posts/1159021627544073" TargetMode="Externa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33" name="Shape 833"/>
          <p:cNvSpPr/>
          <p:nvPr/>
        </p:nvSpPr>
        <p:spPr>
          <a:xfrm>
            <a:off x="0" y="1950842"/>
            <a:ext cx="24384000" cy="9856846"/>
          </a:xfrm>
          <a:prstGeom prst="rect">
            <a:avLst/>
          </a:prstGeom>
          <a:gradFill flip="none" rotWithShape="1">
            <a:gsLst>
              <a:gs pos="0">
                <a:schemeClr val="accent2"/>
              </a:gs>
              <a:gs pos="100000">
                <a:schemeClr val="accent1"/>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834" name="Shape 834"/>
          <p:cNvSpPr/>
          <p:nvPr/>
        </p:nvSpPr>
        <p:spPr>
          <a:xfrm>
            <a:off x="429662" y="3867725"/>
            <a:ext cx="23485415" cy="2564803"/>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p>
            <a:pPr>
              <a:defRPr sz="25000">
                <a:solidFill>
                  <a:srgbClr val="FFFFFF"/>
                </a:solidFill>
                <a:latin typeface="Bebas Neue Bold"/>
                <a:ea typeface="Bebas Neue Bold"/>
                <a:cs typeface="Bebas Neue Bold"/>
                <a:sym typeface="Bebas Neue Bold"/>
              </a:defRPr>
            </a:pPr>
            <a:r>
              <a:rPr lang="en-US" sz="8000" b="1" dirty="0" smtClean="0">
                <a:solidFill>
                  <a:schemeClr val="tx1"/>
                </a:solidFill>
                <a:latin typeface="+mj-lt"/>
              </a:rPr>
              <a:t>THE PROCESS OF SOCIAL LISTENING &amp; COMMUNITY MANAGEMENT</a:t>
            </a:r>
            <a:endParaRPr sz="8000" b="1" spc="-150" dirty="0">
              <a:solidFill>
                <a:srgbClr val="C00000"/>
              </a:solidFill>
              <a:latin typeface="+mj-lt"/>
              <a:ea typeface="Lato Black"/>
              <a:cs typeface="Arial" panose="020B0604020202020204" pitchFamily="34" charset="0"/>
            </a:endParaRPr>
          </a:p>
        </p:txBody>
      </p:sp>
      <p:sp>
        <p:nvSpPr>
          <p:cNvPr id="7" name="Shape 841"/>
          <p:cNvSpPr/>
          <p:nvPr/>
        </p:nvSpPr>
        <p:spPr>
          <a:xfrm>
            <a:off x="376910" y="12005266"/>
            <a:ext cx="6669411" cy="507253"/>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spAutoFit/>
          </a:bodyPr>
          <a:lstStyle>
            <a:lvl1pPr>
              <a:lnSpc>
                <a:spcPct val="140000"/>
              </a:lnSpc>
              <a:defRPr sz="2000"/>
            </a:lvl1pPr>
          </a:lstStyle>
          <a:p>
            <a:pPr algn="l">
              <a:lnSpc>
                <a:spcPct val="150000"/>
              </a:lnSpc>
            </a:pPr>
            <a:endParaRPr dirty="0">
              <a:solidFill>
                <a:schemeClr val="tx1"/>
              </a:solidFill>
              <a:latin typeface="Arial" panose="020B0604020202020204" pitchFamily="34" charset="0"/>
              <a:ea typeface="Calibri"/>
              <a:cs typeface="Arial" panose="020B060402020202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6358" y="4841489"/>
            <a:ext cx="8970808" cy="946601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47" y="434566"/>
            <a:ext cx="7007969" cy="1121275"/>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KPIs TRACKING (</a:t>
            </a:r>
            <a:r>
              <a:rPr lang="en-US" sz="5400" b="1" dirty="0" err="1">
                <a:solidFill>
                  <a:srgbClr val="C00000"/>
                </a:solidFill>
              </a:rPr>
              <a:t>dành</a:t>
            </a:r>
            <a:r>
              <a:rPr lang="en-US" sz="5400" b="1" dirty="0">
                <a:solidFill>
                  <a:srgbClr val="C00000"/>
                </a:solidFill>
              </a:rPr>
              <a:t> </a:t>
            </a:r>
            <a:r>
              <a:rPr lang="en-US" sz="5400" b="1" dirty="0" err="1">
                <a:solidFill>
                  <a:srgbClr val="C00000"/>
                </a:solidFill>
              </a:rPr>
              <a:t>cho</a:t>
            </a:r>
            <a:r>
              <a:rPr lang="en-US" sz="5400" b="1" dirty="0">
                <a:solidFill>
                  <a:srgbClr val="C00000"/>
                </a:solidFill>
              </a:rPr>
              <a:t> YD team)</a:t>
            </a:r>
            <a:endParaRPr lang="en-US" sz="5400" dirty="0"/>
          </a:p>
        </p:txBody>
      </p:sp>
      <p:graphicFrame>
        <p:nvGraphicFramePr>
          <p:cNvPr id="3" name="Table 2"/>
          <p:cNvGraphicFramePr>
            <a:graphicFrameLocks noGrp="1"/>
          </p:cNvGraphicFramePr>
          <p:nvPr>
            <p:extLst>
              <p:ext uri="{D42A27DB-BD31-4B8C-83A1-F6EECF244321}">
                <p14:modId xmlns:p14="http://schemas.microsoft.com/office/powerpoint/2010/main" val="1354157883"/>
              </p:ext>
            </p:extLst>
          </p:nvPr>
        </p:nvGraphicFramePr>
        <p:xfrm>
          <a:off x="1093305" y="3012205"/>
          <a:ext cx="22653392" cy="5396688"/>
        </p:xfrm>
        <a:graphic>
          <a:graphicData uri="http://schemas.openxmlformats.org/drawingml/2006/table">
            <a:tbl>
              <a:tblPr>
                <a:tableStyleId>{5940675A-B579-460E-94D1-54222C63F5DA}</a:tableStyleId>
              </a:tblPr>
              <a:tblGrid>
                <a:gridCol w="4926753"/>
                <a:gridCol w="932981"/>
                <a:gridCol w="932981"/>
                <a:gridCol w="932981"/>
                <a:gridCol w="932981"/>
                <a:gridCol w="932981"/>
                <a:gridCol w="932981"/>
                <a:gridCol w="932981"/>
                <a:gridCol w="932981"/>
                <a:gridCol w="932981"/>
                <a:gridCol w="932981"/>
                <a:gridCol w="932981"/>
                <a:gridCol w="932981"/>
                <a:gridCol w="932981"/>
                <a:gridCol w="932981"/>
                <a:gridCol w="932981"/>
                <a:gridCol w="932981"/>
                <a:gridCol w="932981"/>
                <a:gridCol w="932981"/>
                <a:gridCol w="932981"/>
              </a:tblGrid>
              <a:tr h="797357">
                <a:tc>
                  <a:txBody>
                    <a:bodyPr/>
                    <a:lstStyle/>
                    <a:p>
                      <a:pPr algn="ctr" fontAlgn="b"/>
                      <a:endParaRPr lang="en-US" sz="2400" b="1" i="0" u="none" strike="noStrike" dirty="0">
                        <a:solidFill>
                          <a:srgbClr val="000000"/>
                        </a:solidFill>
                        <a:effectLst/>
                        <a:latin typeface="Arial" panose="020B0604020202020204" pitchFamily="34" charset="0"/>
                      </a:endParaRPr>
                    </a:p>
                  </a:txBody>
                  <a:tcPr marL="6350" marR="6350" marT="6350" marB="0" anchor="b">
                    <a:solidFill>
                      <a:srgbClr val="119FFF"/>
                    </a:solidFill>
                  </a:tcPr>
                </a:tc>
                <a:tc gridSpan="19">
                  <a:txBody>
                    <a:bodyPr/>
                    <a:lstStyle/>
                    <a:p>
                      <a:pPr algn="ctr" fontAlgn="b"/>
                      <a:r>
                        <a:rPr lang="en-US" sz="2800" b="1" u="none" strike="noStrike" dirty="0">
                          <a:effectLst/>
                        </a:rPr>
                        <a:t>THÁNG 9 </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119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97357">
                <a:tc>
                  <a:txBody>
                    <a:bodyPr/>
                    <a:lstStyle/>
                    <a:p>
                      <a:pPr algn="ctr" fontAlgn="b"/>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4</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5</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6</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7</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10</a:t>
                      </a:r>
                      <a:endParaRPr lang="en-US" sz="2400" b="1" i="0" u="none" strike="noStrike">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11</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12</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13</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14</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17</a:t>
                      </a:r>
                      <a:endParaRPr lang="en-US" sz="2400" b="1" i="0" u="none" strike="noStrike" dirty="0">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18</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19</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20</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21</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24</a:t>
                      </a:r>
                      <a:endParaRPr lang="en-US" sz="2400" b="1" i="0" u="none" strike="noStrike">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25</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26</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27</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28</a:t>
                      </a:r>
                      <a:endParaRPr lang="en-US" sz="2400" b="0" i="0" u="none" strike="noStrike">
                        <a:solidFill>
                          <a:srgbClr val="000000"/>
                        </a:solidFill>
                        <a:effectLst/>
                        <a:latin typeface="Arial" panose="020B0604020202020204" pitchFamily="34" charset="0"/>
                      </a:endParaRPr>
                    </a:p>
                  </a:txBody>
                  <a:tcPr marL="6350" marR="6350" marT="6350" marB="0" anchor="b"/>
                </a:tc>
              </a:tr>
              <a:tr h="797357">
                <a:tc>
                  <a:txBody>
                    <a:bodyPr/>
                    <a:lstStyle/>
                    <a:p>
                      <a:pPr marL="0" marR="0" lvl="0" indent="0" algn="l" defTabSz="825481" rtl="0" eaLnBrk="1" fontAlgn="b" latinLnBrk="0" hangingPunct="1">
                        <a:lnSpc>
                          <a:spcPct val="100000"/>
                        </a:lnSpc>
                        <a:spcBef>
                          <a:spcPts val="0"/>
                        </a:spcBef>
                        <a:spcAft>
                          <a:spcPts val="0"/>
                        </a:spcAft>
                        <a:buClrTx/>
                        <a:buSzTx/>
                        <a:buFontTx/>
                        <a:buNone/>
                        <a:tabLst/>
                        <a:defRPr/>
                      </a:pPr>
                      <a:r>
                        <a:rPr lang="en-US" sz="2400" u="none" strike="noStrike" dirty="0" smtClean="0">
                          <a:effectLst/>
                        </a:rPr>
                        <a:t>Comment </a:t>
                      </a:r>
                      <a:r>
                        <a:rPr lang="en-US" sz="2400" u="none" strike="noStrike" dirty="0" err="1" smtClean="0">
                          <a:effectLst/>
                        </a:rPr>
                        <a:t>tích</a:t>
                      </a:r>
                      <a:r>
                        <a:rPr lang="en-US" sz="2400" u="none" strike="noStrike" dirty="0" smtClean="0">
                          <a:effectLst/>
                        </a:rPr>
                        <a:t> </a:t>
                      </a:r>
                      <a:r>
                        <a:rPr lang="en-US" sz="2400" u="none" strike="noStrike" dirty="0" err="1" smtClean="0">
                          <a:effectLst/>
                        </a:rPr>
                        <a:t>cực</a:t>
                      </a:r>
                      <a:r>
                        <a:rPr lang="en-US" sz="2400" u="none" strike="noStrike" dirty="0" smtClean="0">
                          <a:effectLst/>
                        </a:rPr>
                        <a:t> (TC)</a:t>
                      </a:r>
                      <a:endParaRPr lang="en-US" sz="2400" b="1" i="0" u="none" strike="noStrike" dirty="0" smtClean="0">
                        <a:solidFill>
                          <a:srgbClr val="FFFFFF"/>
                        </a:solidFill>
                        <a:effectLst/>
                        <a:latin typeface="Arial" panose="020B0604020202020204" pitchFamily="34" charset="0"/>
                      </a:endParaRPr>
                    </a:p>
                    <a:p>
                      <a:pPr algn="l" fontAlgn="b"/>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r>
              <a:tr h="797357">
                <a:tc>
                  <a:txBody>
                    <a:bodyPr/>
                    <a:lstStyle/>
                    <a:p>
                      <a:pPr marL="0" marR="0" lvl="0" indent="0" algn="l" defTabSz="825481" rtl="0" eaLnBrk="1" fontAlgn="b" latinLnBrk="0" hangingPunct="1">
                        <a:lnSpc>
                          <a:spcPct val="100000"/>
                        </a:lnSpc>
                        <a:spcBef>
                          <a:spcPts val="0"/>
                        </a:spcBef>
                        <a:spcAft>
                          <a:spcPts val="0"/>
                        </a:spcAft>
                        <a:buClrTx/>
                        <a:buSzTx/>
                        <a:buFontTx/>
                        <a:buNone/>
                        <a:tabLst/>
                        <a:defRPr/>
                      </a:pPr>
                      <a:r>
                        <a:rPr lang="en-US" sz="2400" u="none" strike="noStrike" dirty="0" smtClean="0">
                          <a:effectLst/>
                        </a:rPr>
                        <a:t>Comment </a:t>
                      </a:r>
                      <a:r>
                        <a:rPr lang="en-US" sz="2400" u="none" strike="noStrike" dirty="0" err="1" smtClean="0">
                          <a:effectLst/>
                        </a:rPr>
                        <a:t>trung</a:t>
                      </a:r>
                      <a:r>
                        <a:rPr lang="en-US" sz="2400" u="none" strike="noStrike" dirty="0" smtClean="0">
                          <a:effectLst/>
                        </a:rPr>
                        <a:t> </a:t>
                      </a:r>
                      <a:r>
                        <a:rPr lang="en-US" sz="2400" u="none" strike="noStrike" dirty="0" err="1" smtClean="0">
                          <a:effectLst/>
                        </a:rPr>
                        <a:t>lập</a:t>
                      </a:r>
                      <a:r>
                        <a:rPr lang="en-US" sz="2400" u="none" strike="noStrike" dirty="0" smtClean="0">
                          <a:effectLst/>
                        </a:rPr>
                        <a:t> (TL)</a:t>
                      </a:r>
                      <a:endParaRPr lang="en-US" sz="2400" b="1" i="0" u="none" strike="noStrike" dirty="0" smtClean="0">
                        <a:solidFill>
                          <a:srgbClr val="FFFFFF"/>
                        </a:solidFill>
                        <a:effectLst/>
                        <a:latin typeface="Arial" panose="020B0604020202020204" pitchFamily="34" charset="0"/>
                      </a:endParaRPr>
                    </a:p>
                    <a:p>
                      <a:pPr algn="l" fontAlgn="b"/>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r>
              <a:tr h="766689">
                <a:tc rowSpan="2">
                  <a:txBody>
                    <a:bodyPr/>
                    <a:lstStyle/>
                    <a:p>
                      <a:pPr marL="0" marR="0" lvl="0" indent="0" algn="ctr" defTabSz="825481" rtl="0" eaLnBrk="1" fontAlgn="b" latinLnBrk="0" hangingPunct="1">
                        <a:lnSpc>
                          <a:spcPct val="100000"/>
                        </a:lnSpc>
                        <a:spcBef>
                          <a:spcPts val="0"/>
                        </a:spcBef>
                        <a:spcAft>
                          <a:spcPts val="0"/>
                        </a:spcAft>
                        <a:buClrTx/>
                        <a:buSzTx/>
                        <a:buFontTx/>
                        <a:buNone/>
                        <a:tabLst/>
                        <a:defRPr/>
                      </a:pPr>
                      <a:r>
                        <a:rPr lang="en-US" sz="2400" u="none" strike="noStrike" dirty="0" smtClean="0">
                          <a:effectLst/>
                        </a:rPr>
                        <a:t>NHẬN XÉT</a:t>
                      </a:r>
                      <a:endParaRPr lang="en-US" sz="2400" b="1" i="0" u="none" strike="noStrike" dirty="0" smtClean="0">
                        <a:solidFill>
                          <a:srgbClr val="FFFFFF"/>
                        </a:solidFill>
                        <a:effectLst/>
                        <a:latin typeface="Arial" panose="020B0604020202020204" pitchFamily="34" charset="0"/>
                      </a:endParaRPr>
                    </a:p>
                    <a:p>
                      <a:pPr algn="ctr" fontAlgn="b"/>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143 TC</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r>
              <a:tr h="766689">
                <a:tc vMerge="1">
                  <a:txBody>
                    <a:bodyPr/>
                    <a:lstStyle/>
                    <a:p>
                      <a:pPr algn="ctr" fontAlgn="b"/>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Tree>
    <p:extLst>
      <p:ext uri="{BB962C8B-B14F-4D97-AF65-F5344CB8AC3E}">
        <p14:creationId xmlns:p14="http://schemas.microsoft.com/office/powerpoint/2010/main" val="39336270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KPIs TRACKING (</a:t>
            </a:r>
            <a:r>
              <a:rPr lang="en-US" sz="5400" b="1" dirty="0" err="1">
                <a:solidFill>
                  <a:srgbClr val="C00000"/>
                </a:solidFill>
              </a:rPr>
              <a:t>dành</a:t>
            </a:r>
            <a:r>
              <a:rPr lang="en-US" sz="5400" b="1" dirty="0">
                <a:solidFill>
                  <a:srgbClr val="C00000"/>
                </a:solidFill>
              </a:rPr>
              <a:t> </a:t>
            </a:r>
            <a:r>
              <a:rPr lang="en-US" sz="5400" b="1" dirty="0" err="1">
                <a:solidFill>
                  <a:srgbClr val="C00000"/>
                </a:solidFill>
              </a:rPr>
              <a:t>cho</a:t>
            </a:r>
            <a:r>
              <a:rPr lang="en-US" sz="5400" b="1" dirty="0">
                <a:solidFill>
                  <a:srgbClr val="C00000"/>
                </a:solidFill>
              </a:rPr>
              <a:t> YD team)</a:t>
            </a:r>
            <a:endParaRPr lang="en-US" sz="6000" dirty="0"/>
          </a:p>
        </p:txBody>
      </p:sp>
      <p:graphicFrame>
        <p:nvGraphicFramePr>
          <p:cNvPr id="3" name="Table 2"/>
          <p:cNvGraphicFramePr>
            <a:graphicFrameLocks noGrp="1"/>
          </p:cNvGraphicFramePr>
          <p:nvPr>
            <p:extLst>
              <p:ext uri="{D42A27DB-BD31-4B8C-83A1-F6EECF244321}">
                <p14:modId xmlns:p14="http://schemas.microsoft.com/office/powerpoint/2010/main" val="2096239469"/>
              </p:ext>
            </p:extLst>
          </p:nvPr>
        </p:nvGraphicFramePr>
        <p:xfrm>
          <a:off x="59635" y="3597965"/>
          <a:ext cx="24324370" cy="5244253"/>
        </p:xfrm>
        <a:graphic>
          <a:graphicData uri="http://schemas.openxmlformats.org/drawingml/2006/table">
            <a:tbl>
              <a:tblPr>
                <a:tableStyleId>{5940675A-B579-460E-94D1-54222C63F5DA}</a:tableStyleId>
              </a:tblPr>
              <a:tblGrid>
                <a:gridCol w="2028726"/>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gridCol w="796273"/>
              </a:tblGrid>
              <a:tr h="834887">
                <a:tc>
                  <a:txBody>
                    <a:bodyPr/>
                    <a:lstStyle/>
                    <a:p>
                      <a:pPr algn="ctr" fontAlgn="b"/>
                      <a:endParaRPr lang="en-US" sz="2000" b="1" i="0" u="none" strike="noStrike" dirty="0">
                        <a:solidFill>
                          <a:srgbClr val="000000"/>
                        </a:solidFill>
                        <a:effectLst/>
                        <a:latin typeface="Arial" panose="020B0604020202020204" pitchFamily="34" charset="0"/>
                      </a:endParaRPr>
                    </a:p>
                  </a:txBody>
                  <a:tcPr marL="5436" marR="5436" marT="5436" marB="0" anchor="b">
                    <a:solidFill>
                      <a:srgbClr val="119FFF"/>
                    </a:solidFill>
                  </a:tcPr>
                </a:tc>
                <a:tc gridSpan="23">
                  <a:txBody>
                    <a:bodyPr/>
                    <a:lstStyle/>
                    <a:p>
                      <a:pPr algn="ctr" fontAlgn="b"/>
                      <a:r>
                        <a:rPr lang="en-US" sz="2000" b="1" u="none" strike="noStrike" dirty="0">
                          <a:effectLst/>
                        </a:rPr>
                        <a:t>THÁNG </a:t>
                      </a:r>
                      <a:r>
                        <a:rPr lang="en-US" sz="2000" b="1" u="none" strike="noStrike" dirty="0" smtClean="0">
                          <a:effectLst/>
                        </a:rPr>
                        <a:t>10</a:t>
                      </a:r>
                    </a:p>
                    <a:p>
                      <a:pPr algn="ctr" fontAlgn="b"/>
                      <a:endParaRPr lang="en-US" sz="2000" b="1" i="0" u="none" strike="noStrike" dirty="0">
                        <a:solidFill>
                          <a:srgbClr val="000000"/>
                        </a:solidFill>
                        <a:effectLst/>
                        <a:latin typeface="Arial" panose="020B0604020202020204" pitchFamily="34" charset="0"/>
                      </a:endParaRPr>
                    </a:p>
                  </a:txBody>
                  <a:tcPr marL="5436" marR="5436" marT="5436" marB="0" anchor="b">
                    <a:solidFill>
                      <a:srgbClr val="119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2000" b="1" u="none" strike="noStrike" dirty="0">
                          <a:effectLst/>
                        </a:rPr>
                        <a:t>THÁNG </a:t>
                      </a:r>
                      <a:r>
                        <a:rPr lang="en-US" sz="2000" b="1" u="none" strike="noStrike" dirty="0" smtClean="0">
                          <a:effectLst/>
                        </a:rPr>
                        <a:t>11</a:t>
                      </a:r>
                    </a:p>
                    <a:p>
                      <a:pPr algn="ctr" fontAlgn="b"/>
                      <a:endParaRPr lang="en-US" sz="2000" b="1" i="0" u="none" strike="noStrike" dirty="0">
                        <a:solidFill>
                          <a:srgbClr val="000000"/>
                        </a:solidFill>
                        <a:effectLst/>
                        <a:latin typeface="Arial" panose="020B0604020202020204" pitchFamily="34" charset="0"/>
                      </a:endParaRPr>
                    </a:p>
                  </a:txBody>
                  <a:tcPr marL="5436" marR="5436" marT="5436" marB="0" anchor="b">
                    <a:solidFill>
                      <a:srgbClr val="119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5680">
                <a:tc>
                  <a:txBody>
                    <a:bodyPr/>
                    <a:lstStyle/>
                    <a:p>
                      <a:pPr algn="ctr" fontAlgn="b"/>
                      <a:endParaRPr lang="en-US" sz="1800" b="1" i="0" u="none" strike="noStrike" dirty="0">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1</a:t>
                      </a:r>
                      <a:endParaRPr lang="en-US" sz="1800" b="1" i="0" u="none" strike="noStrike" dirty="0">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2</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3</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4</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5</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8</a:t>
                      </a:r>
                      <a:endParaRPr lang="en-US" sz="1800" b="1" i="0" u="none" strike="noStrike">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9</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10</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11</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12</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15</a:t>
                      </a:r>
                      <a:endParaRPr lang="en-US" sz="1800" b="1" i="0" u="none" strike="noStrike">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16</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17</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18</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19</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22</a:t>
                      </a:r>
                      <a:endParaRPr lang="en-US" sz="1800" b="1" i="0" u="none" strike="noStrike" dirty="0">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23</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24</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25</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26</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29</a:t>
                      </a:r>
                      <a:endParaRPr lang="en-US" sz="1800" b="1" i="0" u="none" strike="noStrike">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30</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31</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1</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2</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5</a:t>
                      </a:r>
                      <a:endParaRPr lang="en-US" sz="1800" b="1" i="0" u="none" strike="noStrike">
                        <a:solidFill>
                          <a:srgbClr val="FF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a:effectLst/>
                        </a:rPr>
                        <a:t>8</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9</a:t>
                      </a:r>
                      <a:endParaRPr lang="en-US" sz="1800" b="0" i="0" u="none" strike="noStrike">
                        <a:solidFill>
                          <a:srgbClr val="000000"/>
                        </a:solidFill>
                        <a:effectLst/>
                        <a:latin typeface="Arial" panose="020B0604020202020204" pitchFamily="34" charset="0"/>
                      </a:endParaRPr>
                    </a:p>
                  </a:txBody>
                  <a:tcPr marL="5436" marR="5436" marT="5436" marB="0" anchor="b"/>
                </a:tc>
              </a:tr>
              <a:tr h="1423687">
                <a:tc>
                  <a:txBody>
                    <a:bodyPr/>
                    <a:lstStyle/>
                    <a:p>
                      <a:pPr algn="ctr" fontAlgn="b"/>
                      <a:r>
                        <a:rPr lang="en-US" sz="2800" u="none" strike="noStrike" dirty="0">
                          <a:effectLst/>
                        </a:rPr>
                        <a:t>Comment </a:t>
                      </a:r>
                      <a:r>
                        <a:rPr lang="en-US" sz="2800" u="none" strike="noStrike" dirty="0" err="1">
                          <a:effectLst/>
                        </a:rPr>
                        <a:t>tích</a:t>
                      </a:r>
                      <a:r>
                        <a:rPr lang="en-US" sz="2800" u="none" strike="noStrike" dirty="0">
                          <a:effectLst/>
                        </a:rPr>
                        <a:t> </a:t>
                      </a:r>
                      <a:r>
                        <a:rPr lang="en-US" sz="2800" u="none" strike="noStrike" dirty="0" err="1">
                          <a:effectLst/>
                        </a:rPr>
                        <a:t>cực</a:t>
                      </a:r>
                      <a:r>
                        <a:rPr lang="en-US" sz="2800" u="none" strike="noStrike" dirty="0">
                          <a:effectLst/>
                        </a:rPr>
                        <a:t> (TC)</a:t>
                      </a:r>
                      <a:endParaRPr lang="en-US" sz="2800" b="1" i="0" u="none" strike="noStrike" dirty="0">
                        <a:solidFill>
                          <a:srgbClr val="FFFFFF"/>
                        </a:solidFill>
                        <a:effectLst/>
                        <a:latin typeface="Arial" panose="020B0604020202020204" pitchFamily="34" charset="0"/>
                      </a:endParaRPr>
                    </a:p>
                  </a:txBody>
                  <a:tcPr marL="6350" marR="6350" marT="6350" marB="0" anchor="b"/>
                </a:tc>
                <a:tc>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r>
              <a:tr h="1423687">
                <a:tc>
                  <a:txBody>
                    <a:bodyPr/>
                    <a:lstStyle/>
                    <a:p>
                      <a:pPr algn="ctr" fontAlgn="b"/>
                      <a:r>
                        <a:rPr lang="en-US" sz="2800" u="none" strike="noStrike" dirty="0">
                          <a:effectLst/>
                        </a:rPr>
                        <a:t>Comment </a:t>
                      </a:r>
                      <a:r>
                        <a:rPr lang="en-US" sz="2800" u="none" strike="noStrike" dirty="0" err="1">
                          <a:effectLst/>
                        </a:rPr>
                        <a:t>trung</a:t>
                      </a:r>
                      <a:r>
                        <a:rPr lang="en-US" sz="2800" u="none" strike="noStrike" dirty="0">
                          <a:effectLst/>
                        </a:rPr>
                        <a:t> </a:t>
                      </a:r>
                      <a:r>
                        <a:rPr lang="en-US" sz="2800" u="none" strike="noStrike" dirty="0" err="1">
                          <a:effectLst/>
                        </a:rPr>
                        <a:t>lập</a:t>
                      </a:r>
                      <a:r>
                        <a:rPr lang="en-US" sz="2800" u="none" strike="noStrike" dirty="0">
                          <a:effectLst/>
                        </a:rPr>
                        <a:t> (TL)</a:t>
                      </a:r>
                      <a:endParaRPr lang="en-US" sz="2800" b="1" i="0" u="none" strike="noStrike" dirty="0">
                        <a:solidFill>
                          <a:srgbClr val="FFFFFF"/>
                        </a:solidFill>
                        <a:effectLst/>
                        <a:latin typeface="Arial" panose="020B0604020202020204" pitchFamily="34" charset="0"/>
                      </a:endParaRPr>
                    </a:p>
                  </a:txBody>
                  <a:tcPr marL="6350" marR="6350" marT="6350" marB="0" anchor="b"/>
                </a:tc>
                <a:tc>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5436" marR="5436" marT="5436" marB="0" anchor="b"/>
                </a:tc>
              </a:tr>
              <a:tr h="613156">
                <a:tc rowSpan="2">
                  <a:txBody>
                    <a:bodyPr/>
                    <a:lstStyle/>
                    <a:p>
                      <a:pPr marL="0" marR="0" lvl="0" indent="0" algn="ctr" defTabSz="825481" rtl="0" eaLnBrk="1" fontAlgn="b" latinLnBrk="0" hangingPunct="1">
                        <a:lnSpc>
                          <a:spcPct val="100000"/>
                        </a:lnSpc>
                        <a:spcBef>
                          <a:spcPts val="0"/>
                        </a:spcBef>
                        <a:spcAft>
                          <a:spcPts val="0"/>
                        </a:spcAft>
                        <a:buClrTx/>
                        <a:buSzTx/>
                        <a:buFontTx/>
                        <a:buNone/>
                        <a:tabLst/>
                        <a:defRPr/>
                      </a:pPr>
                      <a:r>
                        <a:rPr lang="en-US" sz="1600" u="none" strike="noStrike" dirty="0" smtClean="0">
                          <a:effectLst/>
                        </a:rPr>
                        <a:t>NHẬN XÉT</a:t>
                      </a:r>
                      <a:endParaRPr lang="en-US" sz="1600" b="1" i="0" u="none" strike="noStrike" dirty="0" smtClean="0">
                        <a:solidFill>
                          <a:srgbClr val="FFFFFF"/>
                        </a:solidFill>
                        <a:effectLst/>
                        <a:latin typeface="Arial" panose="020B0604020202020204" pitchFamily="34" charset="0"/>
                      </a:endParaRPr>
                    </a:p>
                    <a:p>
                      <a:pPr algn="ctr" fontAlgn="b"/>
                      <a:endParaRPr lang="en-US" sz="16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err="1">
                          <a:effectLst/>
                        </a:rPr>
                        <a:t>Thiếu</a:t>
                      </a:r>
                      <a:r>
                        <a:rPr lang="en-US" sz="1800" u="none" strike="noStrike" dirty="0">
                          <a:effectLst/>
                        </a:rPr>
                        <a:t> 143 TC</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143 TC</a:t>
                      </a:r>
                      <a:endParaRPr lang="en-US" sz="1800" b="0" i="0" u="none" strike="noStrike">
                        <a:solidFill>
                          <a:srgbClr val="000000"/>
                        </a:solidFill>
                        <a:effectLst/>
                        <a:latin typeface="Arial" panose="020B0604020202020204" pitchFamily="34" charset="0"/>
                      </a:endParaRPr>
                    </a:p>
                  </a:txBody>
                  <a:tcPr marL="5436" marR="5436" marT="5436" marB="0" anchor="b"/>
                </a:tc>
              </a:tr>
              <a:tr h="613156">
                <a:tc vMerge="1">
                  <a:txBody>
                    <a:bodyPr/>
                    <a:lstStyle/>
                    <a:p>
                      <a:pPr algn="ctr" fontAlgn="b"/>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err="1">
                          <a:effectLst/>
                        </a:rPr>
                        <a:t>Thiếu</a:t>
                      </a:r>
                      <a:r>
                        <a:rPr lang="en-US" sz="1800" u="none" strike="noStrike" dirty="0">
                          <a:effectLst/>
                        </a:rPr>
                        <a:t> 115 TL</a:t>
                      </a:r>
                      <a:endParaRPr lang="en-US" sz="1800" b="0" i="0" u="none" strike="noStrike" dirty="0">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a:effectLst/>
                        </a:rPr>
                        <a:t>Thiếu 115 TL</a:t>
                      </a:r>
                      <a:endParaRPr lang="en-US" sz="1800" b="0" i="0" u="none" strike="noStrike">
                        <a:solidFill>
                          <a:srgbClr val="000000"/>
                        </a:solidFill>
                        <a:effectLst/>
                        <a:latin typeface="Arial" panose="020B0604020202020204" pitchFamily="34" charset="0"/>
                      </a:endParaRPr>
                    </a:p>
                  </a:txBody>
                  <a:tcPr marL="5436" marR="5436" marT="5436" marB="0" anchor="b"/>
                </a:tc>
                <a:tc>
                  <a:txBody>
                    <a:bodyPr/>
                    <a:lstStyle/>
                    <a:p>
                      <a:pPr algn="ctr" fontAlgn="b"/>
                      <a:r>
                        <a:rPr lang="en-US" sz="1800" u="none" strike="noStrike" dirty="0" err="1">
                          <a:effectLst/>
                        </a:rPr>
                        <a:t>Thiếu</a:t>
                      </a:r>
                      <a:r>
                        <a:rPr lang="en-US" sz="1800" u="none" strike="noStrike" dirty="0">
                          <a:effectLst/>
                        </a:rPr>
                        <a:t> 115 TL</a:t>
                      </a:r>
                      <a:endParaRPr lang="en-US" sz="1800" b="0" i="0" u="none" strike="noStrike" dirty="0">
                        <a:solidFill>
                          <a:srgbClr val="000000"/>
                        </a:solidFill>
                        <a:effectLst/>
                        <a:latin typeface="Arial" panose="020B0604020202020204" pitchFamily="34" charset="0"/>
                      </a:endParaRPr>
                    </a:p>
                  </a:txBody>
                  <a:tcPr marL="5436" marR="5436" marT="5436" marB="0" anchor="b"/>
                </a:tc>
              </a:tr>
            </a:tbl>
          </a:graphicData>
        </a:graphic>
      </p:graphicFrame>
    </p:spTree>
    <p:extLst>
      <p:ext uri="{BB962C8B-B14F-4D97-AF65-F5344CB8AC3E}">
        <p14:creationId xmlns:p14="http://schemas.microsoft.com/office/powerpoint/2010/main" val="27815415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solidFill>
                  <a:srgbClr val="C00000"/>
                </a:solidFill>
              </a:rPr>
              <a:t>KPIs TRACKING (</a:t>
            </a:r>
            <a:r>
              <a:rPr lang="en-US" sz="6000" b="1" dirty="0" err="1">
                <a:solidFill>
                  <a:srgbClr val="C00000"/>
                </a:solidFill>
              </a:rPr>
              <a:t>dành</a:t>
            </a:r>
            <a:r>
              <a:rPr lang="en-US" sz="6000" b="1" dirty="0">
                <a:solidFill>
                  <a:srgbClr val="C00000"/>
                </a:solidFill>
              </a:rPr>
              <a:t> </a:t>
            </a:r>
            <a:r>
              <a:rPr lang="en-US" sz="6000" b="1" dirty="0" err="1">
                <a:solidFill>
                  <a:srgbClr val="C00000"/>
                </a:solidFill>
              </a:rPr>
              <a:t>cho</a:t>
            </a:r>
            <a:r>
              <a:rPr lang="en-US" sz="6000" b="1" dirty="0">
                <a:solidFill>
                  <a:srgbClr val="C00000"/>
                </a:solidFill>
              </a:rPr>
              <a:t> YD team)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39784728"/>
              </p:ext>
            </p:extLst>
          </p:nvPr>
        </p:nvGraphicFramePr>
        <p:xfrm>
          <a:off x="198784" y="4373215"/>
          <a:ext cx="23893669" cy="3532306"/>
        </p:xfrm>
        <a:graphic>
          <a:graphicData uri="http://schemas.openxmlformats.org/drawingml/2006/table">
            <a:tbl>
              <a:tblPr>
                <a:tableStyleId>{5940675A-B579-460E-94D1-54222C63F5DA}</a:tableStyleId>
              </a:tblPr>
              <a:tblGrid>
                <a:gridCol w="610049"/>
                <a:gridCol w="1274624"/>
                <a:gridCol w="1314522"/>
                <a:gridCol w="1203658"/>
                <a:gridCol w="1251170"/>
                <a:gridCol w="1661176"/>
                <a:gridCol w="1268779"/>
                <a:gridCol w="1029444"/>
                <a:gridCol w="981931"/>
                <a:gridCol w="981931"/>
                <a:gridCol w="981931"/>
                <a:gridCol w="981931"/>
                <a:gridCol w="981931"/>
                <a:gridCol w="981931"/>
                <a:gridCol w="981931"/>
                <a:gridCol w="1363738"/>
                <a:gridCol w="1232452"/>
                <a:gridCol w="1252330"/>
                <a:gridCol w="1868856"/>
                <a:gridCol w="1689354"/>
              </a:tblGrid>
              <a:tr h="632109">
                <a:tc rowSpan="3">
                  <a:txBody>
                    <a:bodyPr/>
                    <a:lstStyle/>
                    <a:p>
                      <a:pPr algn="ctr" fontAlgn="ctr"/>
                      <a:r>
                        <a:rPr lang="en-US" sz="1800" u="none" strike="noStrike" dirty="0">
                          <a:effectLst/>
                        </a:rPr>
                        <a:t>KPIs</a:t>
                      </a:r>
                      <a:endParaRPr lang="en-US" sz="1800" b="1" i="0" u="none" strike="noStrike" dirty="0">
                        <a:solidFill>
                          <a:srgbClr val="FFFFFF"/>
                        </a:solidFill>
                        <a:effectLst/>
                        <a:latin typeface="Arial" panose="020B0604020202020204" pitchFamily="34" charset="0"/>
                      </a:endParaRPr>
                    </a:p>
                  </a:txBody>
                  <a:tcPr marL="6350" marR="6350" marT="6350" marB="0" anchor="ctr"/>
                </a:tc>
                <a:tc>
                  <a:txBody>
                    <a:bodyPr/>
                    <a:lstStyle/>
                    <a:p>
                      <a:pPr algn="ctr" fontAlgn="ctr"/>
                      <a:r>
                        <a:rPr lang="en-US" sz="1800" u="none" strike="noStrike" dirty="0">
                          <a:effectLst/>
                        </a:rPr>
                        <a:t>Comment </a:t>
                      </a:r>
                      <a:r>
                        <a:rPr lang="en-US" sz="1800" u="none" strike="noStrike" dirty="0" err="1">
                          <a:effectLst/>
                        </a:rPr>
                        <a:t>tích</a:t>
                      </a:r>
                      <a:r>
                        <a:rPr lang="en-US" sz="1800" u="none" strike="noStrike" dirty="0">
                          <a:effectLst/>
                        </a:rPr>
                        <a:t> </a:t>
                      </a:r>
                      <a:r>
                        <a:rPr lang="en-US" sz="1800" u="none" strike="noStrike" dirty="0" err="1">
                          <a:effectLst/>
                        </a:rPr>
                        <a:t>cực</a:t>
                      </a:r>
                      <a:endParaRPr lang="en-US" sz="1800" b="1" i="0" u="none" strike="noStrike" dirty="0">
                        <a:solidFill>
                          <a:srgbClr val="FFFFFF"/>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Comment trung hòa</a:t>
                      </a:r>
                      <a:endParaRPr lang="en-US" sz="1800" b="1" i="0" u="none" strike="noStrike">
                        <a:solidFill>
                          <a:srgbClr val="FFFFFF"/>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KPIs cần seed</a:t>
                      </a:r>
                      <a:endParaRPr lang="en-US" sz="1800" b="1" i="0" u="none" strike="noStrike">
                        <a:solidFill>
                          <a:srgbClr val="FFFFFF"/>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KPIs đã seed</a:t>
                      </a:r>
                      <a:endParaRPr lang="en-US" sz="1800" b="1" i="0" u="none" strike="noStrike">
                        <a:solidFill>
                          <a:srgbClr val="FFFFFF"/>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KPIs còn lại</a:t>
                      </a:r>
                      <a:endParaRPr lang="en-US" sz="1800" b="1" i="0" u="none" strike="noStrike">
                        <a:solidFill>
                          <a:srgbClr val="FFFFFF"/>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r>
              <a:tr h="406356">
                <a:tc vMerge="1">
                  <a:txBody>
                    <a:bodyPr/>
                    <a:lstStyle/>
                    <a:p>
                      <a:endParaRPr lang="en-US"/>
                    </a:p>
                  </a:txBody>
                  <a:tcP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6350" marR="6350" marT="6350" marB="0" anchor="ctr"/>
                </a:tc>
                <a:tc rowSpan="2">
                  <a:txBody>
                    <a:bodyPr/>
                    <a:lstStyle/>
                    <a:p>
                      <a:pPr algn="ctr" fontAlgn="ctr"/>
                      <a:r>
                        <a:rPr lang="en-US" sz="1800" u="none" strike="noStrike" dirty="0">
                          <a:effectLst/>
                        </a:rPr>
                        <a:t>258</a:t>
                      </a:r>
                      <a:endParaRPr lang="en-US" sz="1800" b="0" i="0" u="none" strike="noStrike" dirty="0">
                        <a:solidFill>
                          <a:srgbClr val="000000"/>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6350" marR="6350" marT="6350" marB="0" anchor="ctr"/>
                </a:tc>
                <a:tc rowSpan="2">
                  <a:txBody>
                    <a:bodyPr/>
                    <a:lstStyle/>
                    <a:p>
                      <a:pPr algn="ctr" fontAlgn="ctr"/>
                      <a:r>
                        <a:rPr lang="en-US" sz="1800" u="none" strike="noStrike">
                          <a:effectLst/>
                        </a:rPr>
                        <a:t>258</a:t>
                      </a:r>
                      <a:endParaRPr lang="en-US" sz="18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dirty="0">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r>
              <a:tr h="632109">
                <a:tc vMerge="1">
                  <a:txBody>
                    <a:bodyPr/>
                    <a:lstStyle/>
                    <a:p>
                      <a:endParaRPr lang="en-US"/>
                    </a:p>
                  </a:txBody>
                  <a:tcPr/>
                </a:tc>
                <a:tc>
                  <a:txBody>
                    <a:bodyPr/>
                    <a:lstStyle/>
                    <a:p>
                      <a:pPr algn="ctr" fontAlgn="ctr"/>
                      <a:r>
                        <a:rPr lang="en-US" sz="1800" u="none" strike="noStrike" dirty="0">
                          <a:effectLst/>
                        </a:rPr>
                        <a:t>(</a:t>
                      </a:r>
                      <a:r>
                        <a:rPr lang="en-US" sz="1800" u="none" strike="noStrike" dirty="0" err="1">
                          <a:effectLst/>
                        </a:rPr>
                        <a:t>điền</a:t>
                      </a:r>
                      <a:r>
                        <a:rPr lang="en-US" sz="1800" u="none" strike="noStrike" dirty="0">
                          <a:effectLst/>
                        </a:rPr>
                        <a:t> </a:t>
                      </a:r>
                      <a:r>
                        <a:rPr lang="en-US" sz="1800" u="none" strike="noStrike" dirty="0" err="1">
                          <a:effectLst/>
                        </a:rPr>
                        <a:t>tay</a:t>
                      </a:r>
                      <a:r>
                        <a:rPr lang="en-US" sz="1800" u="none" strike="noStrike" dirty="0">
                          <a:effectLst/>
                        </a:rPr>
                        <a:t>) </a:t>
                      </a:r>
                      <a:endParaRPr lang="en-US" sz="1800" b="0" i="1" u="none" strike="noStrike" dirty="0">
                        <a:solidFill>
                          <a:srgbClr val="000000"/>
                        </a:solidFill>
                        <a:effectLst/>
                        <a:latin typeface="Arial" panose="020B0604020202020204" pitchFamily="34" charset="0"/>
                      </a:endParaRPr>
                    </a:p>
                  </a:txBody>
                  <a:tcPr marL="6350" marR="6350" marT="6350" marB="0" anchor="ctr"/>
                </a:tc>
                <a:tc>
                  <a:txBody>
                    <a:bodyPr/>
                    <a:lstStyle/>
                    <a:p>
                      <a:pPr algn="ctr" fontAlgn="ctr"/>
                      <a:r>
                        <a:rPr lang="en-US" sz="1800" u="none" strike="noStrike">
                          <a:effectLst/>
                        </a:rPr>
                        <a:t>(điền tay) </a:t>
                      </a:r>
                      <a:endParaRPr lang="en-US" sz="1800" b="0" i="1" u="none" strike="noStrike">
                        <a:solidFill>
                          <a:srgbClr val="000000"/>
                        </a:solidFill>
                        <a:effectLst/>
                        <a:latin typeface="Arial" panose="020B0604020202020204" pitchFamily="34" charset="0"/>
                      </a:endParaRPr>
                    </a:p>
                  </a:txBody>
                  <a:tcPr marL="6350" marR="6350" marT="6350" marB="0" anchor="ctr"/>
                </a:tc>
                <a:tc vMerge="1">
                  <a:txBody>
                    <a:bodyPr/>
                    <a:lstStyle/>
                    <a:p>
                      <a:endParaRPr lang="en-US"/>
                    </a:p>
                  </a:txBody>
                  <a:tcPr/>
                </a:tc>
                <a:tc>
                  <a:txBody>
                    <a:bodyPr/>
                    <a:lstStyle/>
                    <a:p>
                      <a:pPr algn="ctr" fontAlgn="ctr"/>
                      <a:r>
                        <a:rPr lang="en-US" sz="1800" u="none" strike="noStrike" dirty="0" err="1">
                          <a:effectLst/>
                        </a:rPr>
                        <a:t>Thiếu</a:t>
                      </a:r>
                      <a:r>
                        <a:rPr lang="en-US" sz="1800" u="none" strike="noStrike" dirty="0">
                          <a:effectLst/>
                        </a:rPr>
                        <a:t> 258 comment</a:t>
                      </a:r>
                      <a:endParaRPr lang="en-US" sz="1800" b="0" i="0" u="none" strike="noStrike" dirty="0">
                        <a:solidFill>
                          <a:srgbClr val="000000"/>
                        </a:solidFill>
                        <a:effectLst/>
                        <a:latin typeface="Arial" panose="020B0604020202020204" pitchFamily="34" charset="0"/>
                      </a:endParaRPr>
                    </a:p>
                  </a:txBody>
                  <a:tcPr marL="6350" marR="6350" marT="6350" marB="0" anchor="ctr"/>
                </a:tc>
                <a:tc vMerge="1">
                  <a:txBody>
                    <a:bodyPr/>
                    <a:lstStyle/>
                    <a:p>
                      <a:endParaRPr lang="en-US"/>
                    </a:p>
                  </a:txBody>
                  <a:tcP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r>
              <a:tr h="406356">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endParaRPr lang="en-US"/>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ct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1600" b="0" i="0" u="none" strike="noStrike">
                        <a:solidFill>
                          <a:srgbClr val="000000"/>
                        </a:solidFill>
                        <a:effectLst/>
                        <a:latin typeface="Arial" panose="020B0604020202020204" pitchFamily="34" charset="0"/>
                      </a:endParaRPr>
                    </a:p>
                  </a:txBody>
                  <a:tcPr marL="6350" marR="6350" marT="6350" marB="0" anchor="b"/>
                </a:tc>
              </a:tr>
              <a:tr h="406356">
                <a:tc>
                  <a:txBody>
                    <a:bodyPr/>
                    <a:lstStyle/>
                    <a:p>
                      <a:pPr algn="ctr" fontAlgn="ctr"/>
                      <a:r>
                        <a:rPr lang="en-US" sz="1800" b="1" u="none" strike="noStrike">
                          <a:effectLst/>
                        </a:rPr>
                        <a:t>STT</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a:effectLst/>
                        </a:rPr>
                        <a:t>KÊNH</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a:effectLst/>
                        </a:rPr>
                        <a:t>LINK</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a:effectLst/>
                        </a:rPr>
                        <a:t>LOẠI LINK</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a:effectLst/>
                        </a:rPr>
                        <a:t>CẦN SEED?</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a:effectLst/>
                        </a:rPr>
                        <a:t>SỐ COMMENT</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gridSpan="10">
                  <a:txBody>
                    <a:bodyPr/>
                    <a:lstStyle/>
                    <a:p>
                      <a:pPr algn="ctr" fontAlgn="ctr"/>
                      <a:r>
                        <a:rPr lang="en-US" sz="1800" b="1" u="none" strike="noStrike">
                          <a:effectLst/>
                        </a:rPr>
                        <a:t>COMMENT </a:t>
                      </a:r>
                      <a:endParaRPr lang="en-US"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800" b="1" u="none" strike="noStrike" dirty="0" smtClean="0">
                          <a:effectLst/>
                        </a:rPr>
                        <a:t>SCREEN SHOT</a:t>
                      </a:r>
                      <a:endParaRPr lang="en-US" sz="1800" b="1" i="0" u="none" strike="noStrike" dirty="0">
                        <a:solidFill>
                          <a:srgbClr val="434343"/>
                        </a:solidFill>
                        <a:effectLst/>
                        <a:latin typeface="Arial" panose="020B0604020202020204" pitchFamily="34" charset="0"/>
                      </a:endParaRPr>
                    </a:p>
                  </a:txBody>
                  <a:tcPr marL="6350" marR="6350" marT="6350" marB="0" anchor="ctr">
                    <a:solidFill>
                      <a:srgbClr val="119FFF"/>
                    </a:solidFill>
                  </a:tcPr>
                </a:tc>
                <a:tc rowSpan="2">
                  <a:txBody>
                    <a:bodyPr/>
                    <a:lstStyle/>
                    <a:p>
                      <a:pPr algn="ctr" fontAlgn="ctr"/>
                      <a:r>
                        <a:rPr lang="en-US" sz="1800" b="1" u="none" strike="noStrike" dirty="0">
                          <a:effectLst/>
                        </a:rPr>
                        <a:t>PHÂN CÔNG</a:t>
                      </a:r>
                      <a:endParaRPr lang="en-US" sz="1800" b="1" i="0" u="none" strike="noStrike" dirty="0">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vi-VN" sz="1800" b="1" u="none" strike="noStrike">
                          <a:effectLst/>
                        </a:rPr>
                        <a:t>SỐ LƯỢNG CMT HỢP LỆ</a:t>
                      </a:r>
                      <a:endParaRPr lang="vi-VN" sz="1800" b="1" i="0" u="none" strike="noStrike">
                        <a:solidFill>
                          <a:srgbClr val="434343"/>
                        </a:solidFill>
                        <a:effectLst/>
                        <a:latin typeface="Arial" panose="020B0604020202020204" pitchFamily="34" charset="0"/>
                      </a:endParaRPr>
                    </a:p>
                  </a:txBody>
                  <a:tcPr marL="6350" marR="6350" marT="6350" marB="0" anchor="ctr">
                    <a:solidFill>
                      <a:srgbClr val="119FFF"/>
                    </a:solidFill>
                  </a:tcPr>
                </a:tc>
                <a:tc>
                  <a:txBody>
                    <a:bodyPr/>
                    <a:lstStyle/>
                    <a:p>
                      <a:pPr algn="ctr" fontAlgn="ctr"/>
                      <a:r>
                        <a:rPr lang="en-US" sz="1800" b="1" u="none" strike="noStrike" dirty="0">
                          <a:effectLst/>
                        </a:rPr>
                        <a:t>GHI CHÚ</a:t>
                      </a:r>
                      <a:endParaRPr lang="en-US" sz="1800" b="1" i="0" u="none" strike="noStrike" dirty="0">
                        <a:solidFill>
                          <a:srgbClr val="434343"/>
                        </a:solidFill>
                        <a:effectLst/>
                        <a:latin typeface="Arial" panose="020B0604020202020204" pitchFamily="34" charset="0"/>
                      </a:endParaRPr>
                    </a:p>
                  </a:txBody>
                  <a:tcPr marL="6350" marR="6350" marT="6350" marB="0" anchor="ctr">
                    <a:solidFill>
                      <a:srgbClr val="119FFF"/>
                    </a:solidFill>
                  </a:tcPr>
                </a:tc>
              </a:tr>
              <a:tr h="406356">
                <a:tc gridSpan="4">
                  <a:txBody>
                    <a:bodyPr/>
                    <a:lstStyle/>
                    <a:p>
                      <a:pPr algn="ctr" fontAlgn="ctr"/>
                      <a:r>
                        <a:rPr lang="en-US" sz="1600" u="none" strike="noStrike">
                          <a:effectLst/>
                        </a:rPr>
                        <a:t>(Socialyze cung cấp) </a:t>
                      </a:r>
                      <a:endParaRPr lang="en-US" sz="1600" b="0" i="1" u="none" strike="noStrike">
                        <a:solidFill>
                          <a:srgbClr val="434343"/>
                        </a:solidFill>
                        <a:effectLst/>
                        <a:latin typeface="Arial" panose="020B0604020202020204" pitchFamily="34"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600" u="none" strike="noStrike">
                          <a:effectLst/>
                        </a:rPr>
                        <a:t>(You Digital cung cấp)</a:t>
                      </a:r>
                      <a:endParaRPr lang="en-US" sz="1600" b="0" i="1" u="none" strike="noStrike">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tc>
                  <a:txBody>
                    <a:bodyPr/>
                    <a:lstStyle/>
                    <a:p>
                      <a:pPr algn="l" fontAlgn="ctr"/>
                      <a:r>
                        <a:rPr lang="en-US" sz="1600" u="none" strike="noStrike">
                          <a:effectLst/>
                        </a:rPr>
                        <a:t>Comment 1</a:t>
                      </a:r>
                      <a:endParaRPr lang="en-US" sz="1600" b="1" i="0" u="none" strike="noStrike">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2</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3</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4</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5</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6</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7</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8</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9</a:t>
                      </a:r>
                      <a:endParaRPr lang="en-US" sz="1600" b="1" i="0" u="none" strike="noStrike" dirty="0">
                        <a:solidFill>
                          <a:srgbClr val="434343"/>
                        </a:solidFill>
                        <a:effectLst/>
                        <a:latin typeface="Arial" panose="020B0604020202020204" pitchFamily="34" charset="0"/>
                      </a:endParaRPr>
                    </a:p>
                  </a:txBody>
                  <a:tcPr marL="6350" marR="6350" marT="6350" marB="0" anchor="ctr"/>
                </a:tc>
                <a:tc>
                  <a:txBody>
                    <a:bodyPr/>
                    <a:lstStyle/>
                    <a:p>
                      <a:pPr algn="ctr" fontAlgn="ctr"/>
                      <a:r>
                        <a:rPr lang="en-US" sz="1600" u="none" strike="noStrike" dirty="0">
                          <a:effectLst/>
                        </a:rPr>
                        <a:t>Comment 10</a:t>
                      </a:r>
                      <a:endParaRPr lang="en-US" sz="1600" b="1" i="0" u="none" strike="noStrike" dirty="0">
                        <a:solidFill>
                          <a:srgbClr val="434343"/>
                        </a:solidFill>
                        <a:effectLst/>
                        <a:latin typeface="Arial" panose="020B0604020202020204" pitchFamily="34" charset="0"/>
                      </a:endParaRPr>
                    </a:p>
                  </a:txBody>
                  <a:tcPr marL="6350" marR="6350" marT="6350" marB="0" anchor="ctr"/>
                </a:tc>
                <a:tc vMerge="1">
                  <a:txBody>
                    <a:bodyPr/>
                    <a:lstStyle/>
                    <a:p>
                      <a:endParaRPr lang="en-US"/>
                    </a:p>
                  </a:txBody>
                  <a:tcPr/>
                </a:tc>
                <a:tc vMerge="1">
                  <a:txBody>
                    <a:bodyPr/>
                    <a:lstStyle/>
                    <a:p>
                      <a:endParaRPr lang="en-US"/>
                    </a:p>
                  </a:txBody>
                  <a:tcPr/>
                </a:tc>
                <a:tc gridSpan="2">
                  <a:txBody>
                    <a:bodyPr/>
                    <a:lstStyle/>
                    <a:p>
                      <a:pPr algn="ctr" fontAlgn="ctr"/>
                      <a:r>
                        <a:rPr lang="en-US" sz="1600" u="none" strike="noStrike" dirty="0">
                          <a:effectLst/>
                        </a:rPr>
                        <a:t>(You Digital </a:t>
                      </a:r>
                      <a:r>
                        <a:rPr lang="en-US" sz="1600" u="none" strike="noStrike" dirty="0" err="1">
                          <a:effectLst/>
                        </a:rPr>
                        <a:t>nghiệm</a:t>
                      </a:r>
                      <a:r>
                        <a:rPr lang="en-US" sz="1600" u="none" strike="noStrike" dirty="0">
                          <a:effectLst/>
                        </a:rPr>
                        <a:t> </a:t>
                      </a:r>
                      <a:r>
                        <a:rPr lang="en-US" sz="1600" u="none" strike="noStrike" dirty="0" err="1">
                          <a:effectLst/>
                        </a:rPr>
                        <a:t>thu</a:t>
                      </a:r>
                      <a:r>
                        <a:rPr lang="en-US" sz="1600" u="none" strike="noStrike" dirty="0">
                          <a:effectLst/>
                        </a:rPr>
                        <a:t>)</a:t>
                      </a:r>
                      <a:endParaRPr lang="en-US" sz="1600" b="0" i="1" u="none" strike="noStrike" dirty="0">
                        <a:solidFill>
                          <a:srgbClr val="434343"/>
                        </a:solidFill>
                        <a:effectLst/>
                        <a:latin typeface="Arial" panose="020B0604020202020204" pitchFamily="34" charset="0"/>
                      </a:endParaRPr>
                    </a:p>
                  </a:txBody>
                  <a:tcPr marL="6350" marR="6350" marT="6350" marB="0" anchor="ctr"/>
                </a:tc>
                <a:tc hMerge="1">
                  <a:txBody>
                    <a:bodyPr/>
                    <a:lstStyle/>
                    <a:p>
                      <a:endParaRPr lang="en-US"/>
                    </a:p>
                  </a:txBody>
                  <a:tcPr/>
                </a:tc>
              </a:tr>
              <a:tr h="406356">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ctr"/>
                      <a:r>
                        <a:rPr lang="en-US" sz="1600" u="none" strike="noStrike">
                          <a:effectLst/>
                        </a:rPr>
                        <a:t> </a:t>
                      </a:r>
                      <a:endParaRPr lang="en-US" sz="1600" b="1" i="0" u="none" strike="noStrike">
                        <a:solidFill>
                          <a:srgbClr val="434343"/>
                        </a:solidFill>
                        <a:effectLst/>
                        <a:latin typeface="Arial" panose="020B0604020202020204" pitchFamily="34" charset="0"/>
                      </a:endParaRPr>
                    </a:p>
                  </a:txBody>
                  <a:tcPr marL="6350" marR="6350" marT="6350" marB="0" anchor="ctr"/>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Tree>
    <p:extLst>
      <p:ext uri="{BB962C8B-B14F-4D97-AF65-F5344CB8AC3E}">
        <p14:creationId xmlns:p14="http://schemas.microsoft.com/office/powerpoint/2010/main" val="23079446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144" y="697151"/>
            <a:ext cx="18403954" cy="1131656"/>
          </a:xfrm>
        </p:spPr>
        <p:txBody>
          <a:bodyPr>
            <a:normAutofit/>
          </a:bodyPr>
          <a:lstStyle/>
          <a:p>
            <a:r>
              <a:rPr lang="en-US" sz="5400" b="1" dirty="0">
                <a:solidFill>
                  <a:srgbClr val="C00000"/>
                </a:solidFill>
              </a:rPr>
              <a:t>PHÂN BỔ KPIS</a:t>
            </a:r>
            <a:endParaRPr lang="en-US"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25747648"/>
              </p:ext>
            </p:extLst>
          </p:nvPr>
        </p:nvGraphicFramePr>
        <p:xfrm>
          <a:off x="1357746" y="2047460"/>
          <a:ext cx="21691135" cy="9960610"/>
        </p:xfrm>
        <a:graphic>
          <a:graphicData uri="http://schemas.openxmlformats.org/drawingml/2006/table">
            <a:tbl>
              <a:tblPr>
                <a:tableStyleId>{5940675A-B579-460E-94D1-54222C63F5DA}</a:tableStyleId>
              </a:tblPr>
              <a:tblGrid>
                <a:gridCol w="5572211"/>
                <a:gridCol w="4133567"/>
                <a:gridCol w="3951204"/>
                <a:gridCol w="8034153"/>
              </a:tblGrid>
              <a:tr h="250501">
                <a:tc>
                  <a:txBody>
                    <a:bodyPr/>
                    <a:lstStyle/>
                    <a:p>
                      <a:pPr algn="l" fontAlgn="b"/>
                      <a:r>
                        <a:rPr lang="en-US" sz="2800" u="none" strike="noStrike" dirty="0">
                          <a:effectLst/>
                        </a:rPr>
                        <a:t> </a:t>
                      </a:r>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DAILY</a:t>
                      </a:r>
                      <a:endParaRPr lang="en-US" sz="2800" b="1" i="0" u="none" strike="noStrike" dirty="0">
                        <a:solidFill>
                          <a:srgbClr val="FFFFFF"/>
                        </a:solidFill>
                        <a:effectLst/>
                        <a:latin typeface="Arial" panose="020B0604020202020204" pitchFamily="34" charset="0"/>
                      </a:endParaRPr>
                    </a:p>
                  </a:txBody>
                  <a:tcPr marL="6350" marR="6350" marT="6350" marB="0" anchor="b">
                    <a:solidFill>
                      <a:srgbClr val="3698DA"/>
                    </a:solidFill>
                  </a:tcPr>
                </a:tc>
                <a:tc>
                  <a:txBody>
                    <a:bodyPr/>
                    <a:lstStyle/>
                    <a:p>
                      <a:pPr algn="l" fontAlgn="b"/>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dirty="0">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dirty="0">
                          <a:effectLst/>
                        </a:rPr>
                        <a:t>Comment </a:t>
                      </a:r>
                      <a:r>
                        <a:rPr lang="en-US" sz="2800" u="none" strike="noStrike" dirty="0" err="1">
                          <a:effectLst/>
                        </a:rPr>
                        <a:t>tích</a:t>
                      </a:r>
                      <a:r>
                        <a:rPr lang="en-US" sz="2800" u="none" strike="noStrike" dirty="0">
                          <a:effectLst/>
                        </a:rPr>
                        <a:t> </a:t>
                      </a:r>
                      <a:r>
                        <a:rPr lang="en-US" sz="2800" u="none" strike="noStrike" dirty="0" err="1">
                          <a:effectLst/>
                        </a:rPr>
                        <a:t>cực</a:t>
                      </a:r>
                      <a:endParaRPr lang="en-US" sz="2800" b="0" i="0" u="none" strike="noStrike" dirty="0">
                        <a:solidFill>
                          <a:srgbClr val="FFFFFF"/>
                        </a:solidFill>
                        <a:effectLst/>
                        <a:latin typeface="Arial" panose="020B0604020202020204" pitchFamily="34" charset="0"/>
                      </a:endParaRPr>
                    </a:p>
                  </a:txBody>
                  <a:tcPr marL="6350" marR="6350" marT="6350" marB="0" anchor="b">
                    <a:solidFill>
                      <a:srgbClr val="EA5C42"/>
                    </a:solidFill>
                  </a:tcPr>
                </a:tc>
                <a:tc>
                  <a:txBody>
                    <a:bodyPr/>
                    <a:lstStyle/>
                    <a:p>
                      <a:pPr algn="l" fontAlgn="b"/>
                      <a:r>
                        <a:rPr lang="en-US" sz="2800" u="none" strike="noStrike">
                          <a:effectLst/>
                        </a:rPr>
                        <a:t>143</a:t>
                      </a:r>
                      <a:endParaRPr lang="en-US" sz="2800" b="0" i="0" u="none" strike="noStrike">
                        <a:solidFill>
                          <a:srgbClr val="000000"/>
                        </a:solidFill>
                        <a:effectLst/>
                        <a:latin typeface="Arial" panose="020B0604020202020204" pitchFamily="34" charset="0"/>
                      </a:endParaRPr>
                    </a:p>
                  </a:txBody>
                  <a:tcPr marL="6350" marR="6350" marT="6350" marB="0" anchor="b">
                    <a:solidFill>
                      <a:srgbClr val="EA5C42"/>
                    </a:solidFill>
                  </a:tcPr>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dirty="0">
                          <a:effectLst/>
                        </a:rPr>
                        <a:t>Comment </a:t>
                      </a:r>
                      <a:r>
                        <a:rPr lang="en-US" sz="2800" u="none" strike="noStrike" dirty="0" err="1">
                          <a:effectLst/>
                        </a:rPr>
                        <a:t>trung</a:t>
                      </a:r>
                      <a:r>
                        <a:rPr lang="en-US" sz="2800" u="none" strike="noStrike" dirty="0">
                          <a:effectLst/>
                        </a:rPr>
                        <a:t> </a:t>
                      </a:r>
                      <a:r>
                        <a:rPr lang="en-US" sz="2800" u="none" strike="noStrike" dirty="0" err="1">
                          <a:effectLst/>
                        </a:rPr>
                        <a:t>lập</a:t>
                      </a:r>
                      <a:endParaRPr lang="en-US" sz="2800" b="0" i="0" u="none" strike="noStrike" dirty="0">
                        <a:solidFill>
                          <a:srgbClr val="FFFFFF"/>
                        </a:solidFill>
                        <a:effectLst/>
                        <a:latin typeface="Arial" panose="020B0604020202020204" pitchFamily="34" charset="0"/>
                      </a:endParaRPr>
                    </a:p>
                  </a:txBody>
                  <a:tcPr marL="6350" marR="6350" marT="6350" marB="0" anchor="b">
                    <a:solidFill>
                      <a:srgbClr val="EA5C42"/>
                    </a:solidFill>
                  </a:tcPr>
                </a:tc>
                <a:tc>
                  <a:txBody>
                    <a:bodyPr/>
                    <a:lstStyle/>
                    <a:p>
                      <a:pPr algn="l" fontAlgn="b"/>
                      <a:r>
                        <a:rPr lang="en-US" sz="2800" u="none" strike="noStrike" dirty="0">
                          <a:effectLst/>
                        </a:rPr>
                        <a:t>115</a:t>
                      </a:r>
                      <a:endParaRPr lang="en-US" sz="2800" b="0" i="0" u="none" strike="noStrike" dirty="0">
                        <a:solidFill>
                          <a:srgbClr val="000000"/>
                        </a:solidFill>
                        <a:effectLst/>
                        <a:latin typeface="Arial" panose="020B0604020202020204" pitchFamily="34" charset="0"/>
                      </a:endParaRPr>
                    </a:p>
                  </a:txBody>
                  <a:tcPr marL="6350" marR="6350" marT="6350" marB="0" anchor="b">
                    <a:solidFill>
                      <a:srgbClr val="EA5C42"/>
                    </a:solidFill>
                  </a:tcPr>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50501">
                <a:tc>
                  <a:txBody>
                    <a:bodyPr/>
                    <a:lstStyle/>
                    <a:p>
                      <a:pPr algn="l" fontAlgn="b"/>
                      <a:r>
                        <a:rPr lang="en-US" sz="2800" u="none" strike="noStrike" dirty="0">
                          <a:effectLst/>
                        </a:rPr>
                        <a:t> </a:t>
                      </a:r>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TOÀN DỰ ÁN</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dirty="0">
                          <a:effectLst/>
                        </a:rPr>
                        <a:t>ĐÃ THỰC HIỆN</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dirty="0">
                          <a:effectLst/>
                        </a:rPr>
                        <a:t>CÒN LẠI</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r>
              <a:tr h="240866">
                <a:tc>
                  <a:txBody>
                    <a:bodyPr/>
                    <a:lstStyle/>
                    <a:p>
                      <a:pPr algn="l" fontAlgn="b"/>
                      <a:r>
                        <a:rPr lang="en-US" sz="2800" u="none" strike="noStrike" dirty="0">
                          <a:solidFill>
                            <a:srgbClr val="0070C0"/>
                          </a:solidFill>
                          <a:effectLst/>
                        </a:rPr>
                        <a:t>Comment </a:t>
                      </a:r>
                      <a:r>
                        <a:rPr lang="en-US" sz="2800" u="none" strike="noStrike" dirty="0" err="1">
                          <a:solidFill>
                            <a:srgbClr val="0070C0"/>
                          </a:solidFill>
                          <a:effectLst/>
                        </a:rPr>
                        <a:t>tích</a:t>
                      </a:r>
                      <a:r>
                        <a:rPr lang="en-US" sz="2800" u="none" strike="noStrike" dirty="0">
                          <a:solidFill>
                            <a:srgbClr val="0070C0"/>
                          </a:solidFill>
                          <a:effectLst/>
                        </a:rPr>
                        <a:t> </a:t>
                      </a:r>
                      <a:r>
                        <a:rPr lang="en-US" sz="2800" u="none" strike="noStrike" dirty="0" err="1">
                          <a:solidFill>
                            <a:srgbClr val="0070C0"/>
                          </a:solidFill>
                          <a:effectLst/>
                        </a:rPr>
                        <a:t>cực</a:t>
                      </a:r>
                      <a:endParaRPr lang="en-US" sz="2800" b="0" i="0" u="none" strike="noStrike" dirty="0">
                        <a:solidFill>
                          <a:srgbClr val="0070C0"/>
                        </a:solidFill>
                        <a:effectLst/>
                        <a:latin typeface="Arial" panose="020B0604020202020204" pitchFamily="34" charset="0"/>
                      </a:endParaRPr>
                    </a:p>
                  </a:txBody>
                  <a:tcPr marL="6350" marR="6350" marT="6350" marB="0" anchor="b">
                    <a:solidFill>
                      <a:srgbClr val="E99627"/>
                    </a:solidFill>
                  </a:tcPr>
                </a:tc>
                <a:tc>
                  <a:txBody>
                    <a:bodyPr/>
                    <a:lstStyle/>
                    <a:p>
                      <a:pPr algn="l" fontAlgn="b"/>
                      <a:r>
                        <a:rPr lang="en-US" sz="2800" u="none" strike="noStrike" dirty="0" smtClean="0">
                          <a:effectLst/>
                        </a:rPr>
                        <a:t>9.000</a:t>
                      </a:r>
                      <a:endParaRPr lang="en-US" sz="2800" b="0" i="0" u="none" strike="noStrike" dirty="0">
                        <a:solidFill>
                          <a:srgbClr val="000000"/>
                        </a:solidFill>
                        <a:effectLst/>
                        <a:latin typeface="Arial" panose="020B0604020202020204" pitchFamily="34" charset="0"/>
                      </a:endParaRPr>
                    </a:p>
                  </a:txBody>
                  <a:tcPr marL="6350" marR="6350" marT="6350" marB="0" anchor="b">
                    <a:solidFill>
                      <a:srgbClr val="E99627"/>
                    </a:solidFill>
                  </a:tcPr>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9000</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dirty="0">
                          <a:solidFill>
                            <a:srgbClr val="0070C0"/>
                          </a:solidFill>
                          <a:effectLst/>
                        </a:rPr>
                        <a:t>Comment </a:t>
                      </a:r>
                      <a:r>
                        <a:rPr lang="en-US" sz="2800" u="none" strike="noStrike" dirty="0" err="1">
                          <a:solidFill>
                            <a:srgbClr val="0070C0"/>
                          </a:solidFill>
                          <a:effectLst/>
                        </a:rPr>
                        <a:t>trung</a:t>
                      </a:r>
                      <a:r>
                        <a:rPr lang="en-US" sz="2800" u="none" strike="noStrike" dirty="0">
                          <a:solidFill>
                            <a:srgbClr val="0070C0"/>
                          </a:solidFill>
                          <a:effectLst/>
                        </a:rPr>
                        <a:t> </a:t>
                      </a:r>
                      <a:r>
                        <a:rPr lang="en-US" sz="2800" u="none" strike="noStrike" dirty="0" err="1">
                          <a:solidFill>
                            <a:srgbClr val="0070C0"/>
                          </a:solidFill>
                          <a:effectLst/>
                        </a:rPr>
                        <a:t>lập</a:t>
                      </a:r>
                      <a:endParaRPr lang="en-US" sz="2800" b="0" i="0" u="none" strike="noStrike" dirty="0">
                        <a:solidFill>
                          <a:srgbClr val="0070C0"/>
                        </a:solidFill>
                        <a:effectLst/>
                        <a:latin typeface="Arial" panose="020B0604020202020204" pitchFamily="34" charset="0"/>
                      </a:endParaRPr>
                    </a:p>
                  </a:txBody>
                  <a:tcPr marL="6350" marR="6350" marT="6350" marB="0" anchor="b">
                    <a:solidFill>
                      <a:srgbClr val="E99627"/>
                    </a:solidFill>
                  </a:tcPr>
                </a:tc>
                <a:tc>
                  <a:txBody>
                    <a:bodyPr/>
                    <a:lstStyle/>
                    <a:p>
                      <a:pPr algn="l" fontAlgn="b"/>
                      <a:r>
                        <a:rPr lang="en-US" sz="2800" u="none" strike="noStrike" dirty="0" smtClean="0">
                          <a:effectLst/>
                        </a:rPr>
                        <a:t>7.200</a:t>
                      </a:r>
                      <a:endParaRPr lang="en-US" sz="2800" b="0" i="0" u="none" strike="noStrike" dirty="0">
                        <a:solidFill>
                          <a:srgbClr val="000000"/>
                        </a:solidFill>
                        <a:effectLst/>
                        <a:latin typeface="Arial" panose="020B0604020202020204" pitchFamily="34" charset="0"/>
                      </a:endParaRPr>
                    </a:p>
                  </a:txBody>
                  <a:tcPr marL="6350" marR="6350" marT="6350" marB="0" anchor="b">
                    <a:solidFill>
                      <a:srgbClr val="E99627"/>
                    </a:solidFill>
                  </a:tcPr>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7200</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50501">
                <a:tc>
                  <a:txBody>
                    <a:bodyPr/>
                    <a:lstStyle/>
                    <a:p>
                      <a:pPr algn="ctr" fontAlgn="b"/>
                      <a:r>
                        <a:rPr lang="en-US" sz="2800" u="none" strike="noStrike" dirty="0">
                          <a:solidFill>
                            <a:srgbClr val="C00000"/>
                          </a:solidFill>
                          <a:effectLst/>
                        </a:rPr>
                        <a:t>16 </a:t>
                      </a:r>
                      <a:r>
                        <a:rPr lang="en-US" sz="2800" u="none" strike="noStrike" dirty="0" err="1">
                          <a:solidFill>
                            <a:srgbClr val="C00000"/>
                          </a:solidFill>
                          <a:effectLst/>
                        </a:rPr>
                        <a:t>ngày</a:t>
                      </a:r>
                      <a:endParaRPr lang="en-US" sz="2800" b="0" i="1" u="none" strike="noStrike" dirty="0">
                        <a:solidFill>
                          <a:srgbClr val="C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THÁNG 8</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dirty="0">
                          <a:effectLst/>
                        </a:rPr>
                        <a:t>ĐÃ THỰC HIỆN</a:t>
                      </a:r>
                      <a:endParaRPr lang="en-US" sz="2800" b="1"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CÒN LẠI</a:t>
                      </a:r>
                      <a:endParaRPr lang="en-US" sz="2800" b="1" i="0" u="none" strike="noStrike" dirty="0">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dirty="0">
                          <a:solidFill>
                            <a:srgbClr val="0070C0"/>
                          </a:solidFill>
                          <a:effectLst/>
                        </a:rPr>
                        <a:t>Comment </a:t>
                      </a:r>
                      <a:r>
                        <a:rPr lang="en-US" sz="2800" u="none" strike="noStrike" dirty="0" err="1">
                          <a:solidFill>
                            <a:srgbClr val="0070C0"/>
                          </a:solidFill>
                          <a:effectLst/>
                        </a:rPr>
                        <a:t>tích</a:t>
                      </a:r>
                      <a:r>
                        <a:rPr lang="en-US" sz="2800" u="none" strike="noStrike" dirty="0">
                          <a:solidFill>
                            <a:srgbClr val="0070C0"/>
                          </a:solidFill>
                          <a:effectLst/>
                        </a:rPr>
                        <a:t> </a:t>
                      </a:r>
                      <a:r>
                        <a:rPr lang="en-US" sz="2800" u="none" strike="noStrike" dirty="0" err="1">
                          <a:solidFill>
                            <a:srgbClr val="0070C0"/>
                          </a:solidFill>
                          <a:effectLst/>
                        </a:rPr>
                        <a:t>cực</a:t>
                      </a:r>
                      <a:endParaRPr lang="en-US" sz="2800" b="0" i="0" u="none" strike="noStrike" dirty="0">
                        <a:solidFill>
                          <a:srgbClr val="0070C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2288</a:t>
                      </a:r>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2288</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dirty="0">
                          <a:solidFill>
                            <a:srgbClr val="0070C0"/>
                          </a:solidFill>
                          <a:effectLst/>
                        </a:rPr>
                        <a:t>Comment </a:t>
                      </a:r>
                      <a:r>
                        <a:rPr lang="en-US" sz="2800" u="none" strike="noStrike" dirty="0" err="1">
                          <a:solidFill>
                            <a:srgbClr val="0070C0"/>
                          </a:solidFill>
                          <a:effectLst/>
                        </a:rPr>
                        <a:t>trung</a:t>
                      </a:r>
                      <a:r>
                        <a:rPr lang="en-US" sz="2800" u="none" strike="noStrike" dirty="0">
                          <a:solidFill>
                            <a:srgbClr val="0070C0"/>
                          </a:solidFill>
                          <a:effectLst/>
                        </a:rPr>
                        <a:t> </a:t>
                      </a:r>
                      <a:r>
                        <a:rPr lang="en-US" sz="2800" u="none" strike="noStrike" dirty="0" err="1">
                          <a:solidFill>
                            <a:srgbClr val="0070C0"/>
                          </a:solidFill>
                          <a:effectLst/>
                        </a:rPr>
                        <a:t>lập</a:t>
                      </a:r>
                      <a:endParaRPr lang="en-US" sz="2800" b="0" i="0" u="none" strike="noStrike" dirty="0">
                        <a:solidFill>
                          <a:srgbClr val="0070C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1840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1840</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50501">
                <a:tc>
                  <a:txBody>
                    <a:bodyPr/>
                    <a:lstStyle/>
                    <a:p>
                      <a:pPr algn="ctr" fontAlgn="b"/>
                      <a:r>
                        <a:rPr lang="en-US" sz="2800" u="none" strike="noStrike" dirty="0">
                          <a:solidFill>
                            <a:srgbClr val="C00000"/>
                          </a:solidFill>
                          <a:effectLst/>
                        </a:rPr>
                        <a:t>19 </a:t>
                      </a:r>
                      <a:r>
                        <a:rPr lang="en-US" sz="2800" u="none" strike="noStrike" dirty="0" err="1">
                          <a:solidFill>
                            <a:srgbClr val="C00000"/>
                          </a:solidFill>
                          <a:effectLst/>
                        </a:rPr>
                        <a:t>ngày</a:t>
                      </a:r>
                      <a:endParaRPr lang="en-US" sz="2800" b="0" i="1" u="none" strike="noStrike" dirty="0">
                        <a:solidFill>
                          <a:srgbClr val="C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THÁNG 9</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a:effectLst/>
                        </a:rPr>
                        <a:t>ĐÃ THỰC HIỆN</a:t>
                      </a:r>
                      <a:endParaRPr lang="en-US" sz="28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CÒN LẠI</a:t>
                      </a:r>
                      <a:endParaRPr lang="en-US" sz="2800" b="1"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tích cực</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2717</a:t>
                      </a:r>
                      <a:endParaRPr lang="en-US" sz="28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2717</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trung lập</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2185</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2185</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50501">
                <a:tc>
                  <a:txBody>
                    <a:bodyPr/>
                    <a:lstStyle/>
                    <a:p>
                      <a:pPr algn="ctr" fontAlgn="b"/>
                      <a:r>
                        <a:rPr lang="en-US" sz="2800" u="none" strike="noStrike" dirty="0">
                          <a:solidFill>
                            <a:srgbClr val="C00000"/>
                          </a:solidFill>
                          <a:effectLst/>
                        </a:rPr>
                        <a:t>23 </a:t>
                      </a:r>
                      <a:r>
                        <a:rPr lang="en-US" sz="2800" u="none" strike="noStrike" dirty="0" err="1">
                          <a:solidFill>
                            <a:srgbClr val="C00000"/>
                          </a:solidFill>
                          <a:effectLst/>
                        </a:rPr>
                        <a:t>ngày</a:t>
                      </a:r>
                      <a:endParaRPr lang="en-US" sz="2800" b="0" i="1" u="none" strike="noStrike" dirty="0">
                        <a:solidFill>
                          <a:srgbClr val="C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THÁNG 10</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a:effectLst/>
                        </a:rPr>
                        <a:t>ĐÃ THỰC HIỆN</a:t>
                      </a:r>
                      <a:endParaRPr lang="en-US" sz="28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CÒN LẠI</a:t>
                      </a:r>
                      <a:endParaRPr lang="en-US" sz="2800" b="1"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tích cực</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3289</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3289</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trung lập</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2645</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2645</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endParaRPr lang="en-US" sz="2800" b="0" i="0" u="none" strike="noStrike">
                        <a:solidFill>
                          <a:srgbClr val="000000"/>
                        </a:solidFill>
                        <a:effectLst/>
                        <a:latin typeface="Arial" panose="020B0604020202020204" pitchFamily="34" charset="0"/>
                      </a:endParaRPr>
                    </a:p>
                  </a:txBody>
                  <a:tcPr marL="6350" marR="6350" marT="6350" marB="0" anchor="b"/>
                </a:tc>
              </a:tr>
              <a:tr h="250501">
                <a:tc>
                  <a:txBody>
                    <a:bodyPr/>
                    <a:lstStyle/>
                    <a:p>
                      <a:pPr algn="ctr" fontAlgn="b"/>
                      <a:r>
                        <a:rPr lang="en-US" sz="2800" u="none" strike="noStrike" dirty="0">
                          <a:effectLst/>
                        </a:rPr>
                        <a:t>5 </a:t>
                      </a:r>
                      <a:r>
                        <a:rPr lang="en-US" sz="2800" u="none" strike="noStrike" dirty="0" err="1">
                          <a:effectLst/>
                        </a:rPr>
                        <a:t>ngày</a:t>
                      </a:r>
                      <a:endParaRPr lang="en-US" sz="2800" b="0" i="1"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THÁNG 11</a:t>
                      </a:r>
                      <a:endParaRPr lang="en-US" sz="2800" b="1" i="0" u="none" strike="noStrike" dirty="0">
                        <a:solidFill>
                          <a:srgbClr val="000000"/>
                        </a:solidFill>
                        <a:effectLst/>
                        <a:latin typeface="Arial" panose="020B0604020202020204" pitchFamily="34" charset="0"/>
                      </a:endParaRPr>
                    </a:p>
                  </a:txBody>
                  <a:tcPr marL="6350" marR="6350" marT="6350" marB="0" anchor="b">
                    <a:solidFill>
                      <a:srgbClr val="00B0F0"/>
                    </a:solidFill>
                  </a:tcPr>
                </a:tc>
                <a:tc>
                  <a:txBody>
                    <a:bodyPr/>
                    <a:lstStyle/>
                    <a:p>
                      <a:pPr algn="l" fontAlgn="b"/>
                      <a:r>
                        <a:rPr lang="en-US" sz="2800" u="none" strike="noStrike">
                          <a:effectLst/>
                        </a:rPr>
                        <a:t>ĐÃ THỰC HIỆN</a:t>
                      </a:r>
                      <a:endParaRPr lang="en-US" sz="2800" b="1"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CÒN LẠI</a:t>
                      </a:r>
                      <a:endParaRPr lang="en-US" sz="2800" b="1"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tích cực</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715</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715</a:t>
                      </a:r>
                      <a:endParaRPr lang="en-US" sz="2800" b="0" i="0" u="none" strike="noStrike">
                        <a:solidFill>
                          <a:srgbClr val="000000"/>
                        </a:solidFill>
                        <a:effectLst/>
                        <a:latin typeface="Arial" panose="020B0604020202020204" pitchFamily="34" charset="0"/>
                      </a:endParaRPr>
                    </a:p>
                  </a:txBody>
                  <a:tcPr marL="6350" marR="6350" marT="6350" marB="0" anchor="b"/>
                </a:tc>
              </a:tr>
              <a:tr h="240866">
                <a:tc>
                  <a:txBody>
                    <a:bodyPr/>
                    <a:lstStyle/>
                    <a:p>
                      <a:pPr algn="l" fontAlgn="b"/>
                      <a:r>
                        <a:rPr lang="en-US" sz="2800" u="none" strike="noStrike">
                          <a:effectLst/>
                        </a:rPr>
                        <a:t>Comment trung lập</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575</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a:effectLst/>
                        </a:rPr>
                        <a:t>0</a:t>
                      </a:r>
                      <a:endParaRPr lang="en-US" sz="28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800" u="none" strike="noStrike" dirty="0">
                          <a:effectLst/>
                        </a:rPr>
                        <a:t>575</a:t>
                      </a:r>
                      <a:endParaRPr lang="en-US" sz="28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Tree>
    <p:extLst>
      <p:ext uri="{BB962C8B-B14F-4D97-AF65-F5344CB8AC3E}">
        <p14:creationId xmlns:p14="http://schemas.microsoft.com/office/powerpoint/2010/main" val="3535846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9" name="Shape 3229"/>
          <p:cNvSpPr>
            <a:spLocks noGrp="1"/>
          </p:cNvSpPr>
          <p:nvPr>
            <p:ph type="title"/>
          </p:nvPr>
        </p:nvSpPr>
        <p:spPr>
          <a:xfrm>
            <a:off x="4124421" y="638117"/>
            <a:ext cx="18403954" cy="1131656"/>
          </a:xfrm>
          <a:prstGeom prst="rect">
            <a:avLst/>
          </a:prstGeom>
        </p:spPr>
        <p:txBody>
          <a:bodyPr>
            <a:normAutofit fontScale="90000"/>
          </a:bodyPr>
          <a:lstStyle/>
          <a:p>
            <a:r>
              <a:rPr lang="en-US" sz="5400" b="1" spc="-300" dirty="0" smtClean="0">
                <a:solidFill>
                  <a:srgbClr val="C00000"/>
                </a:solidFill>
              </a:rPr>
              <a:t>COLLABORATIVE PROCESS OF COMMUNITY MANAGEMENT</a:t>
            </a:r>
            <a:endParaRPr lang="en-US" sz="5400" b="1" spc="-300" dirty="0">
              <a:solidFill>
                <a:srgbClr val="C00000"/>
              </a:solidFill>
            </a:endParaRPr>
          </a:p>
        </p:txBody>
      </p:sp>
      <p:sp>
        <p:nvSpPr>
          <p:cNvPr id="3230"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14</a:t>
            </a:fld>
            <a:endParaRPr/>
          </a:p>
        </p:txBody>
      </p:sp>
      <p:grpSp>
        <p:nvGrpSpPr>
          <p:cNvPr id="2" name="Group 1"/>
          <p:cNvGrpSpPr/>
          <p:nvPr/>
        </p:nvGrpSpPr>
        <p:grpSpPr>
          <a:xfrm>
            <a:off x="-482644" y="2690905"/>
            <a:ext cx="20775247" cy="9706642"/>
            <a:chOff x="-152808" y="805229"/>
            <a:chExt cx="7742328" cy="4109671"/>
          </a:xfrm>
        </p:grpSpPr>
        <p:sp>
          <p:nvSpPr>
            <p:cNvPr id="26" name="Rectangle 25"/>
            <p:cNvSpPr/>
            <p:nvPr/>
          </p:nvSpPr>
          <p:spPr>
            <a:xfrm>
              <a:off x="-152808" y="805229"/>
              <a:ext cx="7680960" cy="275568"/>
            </a:xfrm>
            <a:prstGeom prst="rect">
              <a:avLst/>
            </a:prstGeom>
            <a:ln>
              <a:noFill/>
              <a:prstDash val="sysDash"/>
            </a:ln>
          </p:spPr>
          <p:txBody>
            <a:bodyPr wrap="square" lIns="72930" tIns="36465" rIns="72930" bIns="36465">
              <a:spAutoFit/>
            </a:bodyPr>
            <a:lstStyle/>
            <a:p>
              <a:pPr indent="-14" algn="ctr">
                <a:lnSpc>
                  <a:spcPct val="120000"/>
                </a:lnSpc>
                <a:spcBef>
                  <a:spcPts val="0"/>
                </a:spcBef>
                <a:spcAft>
                  <a:spcPts val="479"/>
                </a:spcAft>
                <a:defRPr/>
              </a:pPr>
              <a:r>
                <a:rPr lang="en-US" sz="3000" dirty="0" smtClean="0">
                  <a:latin typeface="Open Sans"/>
                  <a:ea typeface="Segoe UI" panose="020B0502040204020203" pitchFamily="34" charset="0"/>
                  <a:cs typeface="Open Sans"/>
                </a:rPr>
                <a:t>Specific working process with brand team will be defined for each client &amp; industry</a:t>
              </a:r>
              <a:endParaRPr lang="en-US" sz="3000" dirty="0">
                <a:latin typeface="Open Sans"/>
                <a:ea typeface="Segoe UI" panose="020B0502040204020203" pitchFamily="34" charset="0"/>
                <a:cs typeface="Open Sans"/>
              </a:endParaRPr>
            </a:p>
          </p:txBody>
        </p:sp>
        <p:sp>
          <p:nvSpPr>
            <p:cNvPr id="27" name="Right Arrow 26"/>
            <p:cNvSpPr/>
            <p:nvPr/>
          </p:nvSpPr>
          <p:spPr>
            <a:xfrm rot="10800000" flipH="1">
              <a:off x="3063240" y="1623060"/>
              <a:ext cx="34290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28" name="Rounded Rectangle 27"/>
            <p:cNvSpPr/>
            <p:nvPr/>
          </p:nvSpPr>
          <p:spPr>
            <a:xfrm>
              <a:off x="1074420" y="1485900"/>
              <a:ext cx="1714500" cy="822960"/>
            </a:xfrm>
            <a:prstGeom prst="roundRect">
              <a:avLst>
                <a:gd name="adj" fmla="val 11460"/>
              </a:avLst>
            </a:prstGeom>
            <a:solidFill>
              <a:srgbClr val="0070C0"/>
            </a:solidFill>
            <a:ln/>
          </p:spPr>
          <p:style>
            <a:lnRef idx="2">
              <a:schemeClr val="accent6"/>
            </a:lnRef>
            <a:fillRef idx="1">
              <a:schemeClr val="lt1"/>
            </a:fillRef>
            <a:effectRef idx="0">
              <a:schemeClr val="accent6"/>
            </a:effectRef>
            <a:fontRef idx="minor">
              <a:schemeClr val="dk1"/>
            </a:fontRef>
          </p:style>
          <p:txBody>
            <a:bodyPr lIns="72933" tIns="36467" rIns="72933" bIns="36467" rtlCol="0" anchor="ctr"/>
            <a:lstStyle/>
            <a:p>
              <a:pPr algn="ctr"/>
              <a:r>
                <a:rPr lang="en-US" sz="2800" dirty="0">
                  <a:solidFill>
                    <a:schemeClr val="tx1"/>
                  </a:solidFill>
                  <a:latin typeface="Open Sans"/>
                  <a:cs typeface="Open Sans"/>
                </a:rPr>
                <a:t>Detect Risk/Negative</a:t>
              </a:r>
            </a:p>
          </p:txBody>
        </p:sp>
        <p:sp>
          <p:nvSpPr>
            <p:cNvPr id="29" name="Rounded Rectangle 28"/>
            <p:cNvSpPr/>
            <p:nvPr/>
          </p:nvSpPr>
          <p:spPr>
            <a:xfrm>
              <a:off x="3611880" y="1485900"/>
              <a:ext cx="1577340" cy="822960"/>
            </a:xfrm>
            <a:prstGeom prst="roundRect">
              <a:avLst>
                <a:gd name="adj" fmla="val 11460"/>
              </a:avLst>
            </a:prstGeom>
            <a:solidFill>
              <a:srgbClr val="FF0000"/>
            </a:solidFill>
            <a:ln/>
          </p:spPr>
          <p:style>
            <a:lnRef idx="2">
              <a:schemeClr val="accent6"/>
            </a:lnRef>
            <a:fillRef idx="1">
              <a:schemeClr val="lt1"/>
            </a:fillRef>
            <a:effectRef idx="0">
              <a:schemeClr val="accent6"/>
            </a:effectRef>
            <a:fontRef idx="minor">
              <a:schemeClr val="dk1"/>
            </a:fontRef>
          </p:style>
          <p:txBody>
            <a:bodyPr lIns="72933" tIns="36467" rIns="72933" bIns="36467" rtlCol="0" anchor="ctr"/>
            <a:lstStyle/>
            <a:p>
              <a:pPr algn="ctr"/>
              <a:r>
                <a:rPr lang="en-US" sz="2800" dirty="0">
                  <a:solidFill>
                    <a:schemeClr val="tx1"/>
                  </a:solidFill>
                  <a:latin typeface="Open Sans"/>
                  <a:cs typeface="Open Sans"/>
                </a:rPr>
                <a:t>Alert crisis</a:t>
              </a:r>
            </a:p>
          </p:txBody>
        </p:sp>
        <p:sp>
          <p:nvSpPr>
            <p:cNvPr id="30" name="Rounded Rectangle 29"/>
            <p:cNvSpPr/>
            <p:nvPr/>
          </p:nvSpPr>
          <p:spPr>
            <a:xfrm>
              <a:off x="6012180" y="1485900"/>
              <a:ext cx="1577340" cy="822960"/>
            </a:xfrm>
            <a:prstGeom prst="roundRect">
              <a:avLst>
                <a:gd name="adj" fmla="val 11460"/>
              </a:avLst>
            </a:prstGeom>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lIns="72933" tIns="36467" rIns="72933" bIns="36467" rtlCol="0" anchor="ctr"/>
            <a:lstStyle/>
            <a:p>
              <a:pPr algn="ctr"/>
              <a:r>
                <a:rPr lang="en-US" sz="2800" dirty="0">
                  <a:solidFill>
                    <a:schemeClr val="tx1"/>
                  </a:solidFill>
                  <a:latin typeface="Open Sans"/>
                  <a:cs typeface="Open Sans"/>
                </a:rPr>
                <a:t>Evaluate </a:t>
              </a:r>
              <a:r>
                <a:rPr lang="en-US" sz="2800" dirty="0" smtClean="0">
                  <a:solidFill>
                    <a:schemeClr val="tx1"/>
                  </a:solidFill>
                  <a:latin typeface="Open Sans"/>
                  <a:cs typeface="Open Sans"/>
                </a:rPr>
                <a:t>situation</a:t>
              </a:r>
            </a:p>
            <a:p>
              <a:pPr algn="ctr"/>
              <a:r>
                <a:rPr lang="en-US" sz="2800" dirty="0" smtClean="0">
                  <a:solidFill>
                    <a:schemeClr val="tx1"/>
                  </a:solidFill>
                  <a:latin typeface="Open Sans"/>
                  <a:cs typeface="Open Sans"/>
                </a:rPr>
                <a:t>&amp; Report Bad Case</a:t>
              </a:r>
              <a:endParaRPr lang="en-US" sz="2800" dirty="0">
                <a:solidFill>
                  <a:schemeClr val="tx1"/>
                </a:solidFill>
                <a:latin typeface="Open Sans"/>
                <a:cs typeface="Open Sans"/>
              </a:endParaRPr>
            </a:p>
          </p:txBody>
        </p:sp>
        <p:sp>
          <p:nvSpPr>
            <p:cNvPr id="31" name="Right Arrow 30"/>
            <p:cNvSpPr/>
            <p:nvPr/>
          </p:nvSpPr>
          <p:spPr>
            <a:xfrm rot="10800000" flipH="1">
              <a:off x="5394960" y="1623060"/>
              <a:ext cx="34290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32" name="Rounded Rectangle 31"/>
            <p:cNvSpPr/>
            <p:nvPr/>
          </p:nvSpPr>
          <p:spPr>
            <a:xfrm>
              <a:off x="6012180" y="2651760"/>
              <a:ext cx="1577340" cy="685800"/>
            </a:xfrm>
            <a:prstGeom prst="roundRect">
              <a:avLst>
                <a:gd name="adj" fmla="val 11460"/>
              </a:avLst>
            </a:prstGeom>
            <a:solidFill>
              <a:srgbClr val="ADFFC5"/>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2500" dirty="0">
                  <a:solidFill>
                    <a:schemeClr val="tx1"/>
                  </a:solidFill>
                  <a:latin typeface="Open Sans"/>
                  <a:cs typeface="Open Sans"/>
                </a:rPr>
                <a:t>Propose &amp; confirm resolution</a:t>
              </a:r>
            </a:p>
          </p:txBody>
        </p:sp>
        <p:sp>
          <p:nvSpPr>
            <p:cNvPr id="36" name="Rounded Rectangle 35"/>
            <p:cNvSpPr/>
            <p:nvPr/>
          </p:nvSpPr>
          <p:spPr>
            <a:xfrm>
              <a:off x="6012180" y="3749040"/>
              <a:ext cx="1577340" cy="1163195"/>
            </a:xfrm>
            <a:prstGeom prst="roundRect">
              <a:avLst>
                <a:gd name="adj" fmla="val 11460"/>
              </a:avLst>
            </a:prstGeom>
            <a:solidFill>
              <a:srgbClr val="ADFFC5"/>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2500" dirty="0">
                  <a:solidFill>
                    <a:schemeClr val="tx1"/>
                  </a:solidFill>
                  <a:latin typeface="Open Sans"/>
                  <a:cs typeface="Open Sans"/>
                </a:rPr>
                <a:t>Solve problems with CS/PR team</a:t>
              </a:r>
            </a:p>
          </p:txBody>
        </p:sp>
        <p:sp>
          <p:nvSpPr>
            <p:cNvPr id="38" name="Rounded Rectangle 37"/>
            <p:cNvSpPr/>
            <p:nvPr/>
          </p:nvSpPr>
          <p:spPr>
            <a:xfrm>
              <a:off x="3749040" y="4374832"/>
              <a:ext cx="1577340" cy="540068"/>
            </a:xfrm>
            <a:prstGeom prst="roundRect">
              <a:avLst>
                <a:gd name="adj" fmla="val 11460"/>
              </a:avLst>
            </a:prstGeom>
            <a:solidFill>
              <a:srgbClr val="ADFFC5"/>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2500" dirty="0">
                  <a:solidFill>
                    <a:schemeClr val="tx1"/>
                  </a:solidFill>
                  <a:latin typeface="Open Sans"/>
                  <a:cs typeface="Open Sans"/>
                </a:rPr>
                <a:t>Neutralize &amp; manage discussion direction</a:t>
              </a:r>
            </a:p>
          </p:txBody>
        </p:sp>
        <p:sp>
          <p:nvSpPr>
            <p:cNvPr id="39" name="Rounded Rectangle 38"/>
            <p:cNvSpPr/>
            <p:nvPr/>
          </p:nvSpPr>
          <p:spPr>
            <a:xfrm>
              <a:off x="3749040" y="3749040"/>
              <a:ext cx="1577340" cy="480060"/>
            </a:xfrm>
            <a:prstGeom prst="roundRect">
              <a:avLst>
                <a:gd name="adj" fmla="val 1146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2500" dirty="0">
                  <a:solidFill>
                    <a:schemeClr val="tx1"/>
                  </a:solidFill>
                  <a:latin typeface="Open Sans"/>
                  <a:cs typeface="Open Sans"/>
                </a:rPr>
                <a:t>Bad content removal</a:t>
              </a:r>
            </a:p>
          </p:txBody>
        </p:sp>
        <p:sp>
          <p:nvSpPr>
            <p:cNvPr id="40" name="Rounded Rectangle 39"/>
            <p:cNvSpPr/>
            <p:nvPr/>
          </p:nvSpPr>
          <p:spPr>
            <a:xfrm>
              <a:off x="1074420" y="3749040"/>
              <a:ext cx="1714500" cy="1097280"/>
            </a:xfrm>
            <a:prstGeom prst="roundRect">
              <a:avLst>
                <a:gd name="adj" fmla="val 1146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2500" dirty="0">
                  <a:solidFill>
                    <a:schemeClr val="tx1"/>
                  </a:solidFill>
                  <a:latin typeface="Open Sans"/>
                  <a:cs typeface="Open Sans"/>
                </a:rPr>
                <a:t>Remove from </a:t>
              </a:r>
              <a:r>
                <a:rPr lang="en-US" sz="2500" dirty="0" smtClean="0">
                  <a:solidFill>
                    <a:schemeClr val="tx1"/>
                  </a:solidFill>
                  <a:latin typeface="Open Sans"/>
                  <a:cs typeface="Open Sans"/>
                </a:rPr>
                <a:t>Search </a:t>
              </a:r>
              <a:r>
                <a:rPr lang="en-US" sz="2500" dirty="0">
                  <a:solidFill>
                    <a:schemeClr val="tx1"/>
                  </a:solidFill>
                  <a:latin typeface="Open Sans"/>
                  <a:cs typeface="Open Sans"/>
                </a:rPr>
                <a:t>Result</a:t>
              </a:r>
            </a:p>
            <a:p>
              <a:pPr algn="ctr"/>
              <a:r>
                <a:rPr lang="en-US" sz="2500" dirty="0">
                  <a:solidFill>
                    <a:schemeClr val="tx1"/>
                  </a:solidFill>
                  <a:latin typeface="Open Sans"/>
                  <a:cs typeface="Open Sans"/>
                </a:rPr>
                <a:t>(SEO, content promotion)</a:t>
              </a:r>
            </a:p>
          </p:txBody>
        </p:sp>
        <p:sp>
          <p:nvSpPr>
            <p:cNvPr id="41" name="Rounded Rectangle 40"/>
            <p:cNvSpPr/>
            <p:nvPr/>
          </p:nvSpPr>
          <p:spPr>
            <a:xfrm>
              <a:off x="1074420" y="2651760"/>
              <a:ext cx="1714500" cy="685800"/>
            </a:xfrm>
            <a:prstGeom prst="roundRect">
              <a:avLst>
                <a:gd name="adj" fmla="val 11460"/>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r>
                <a:rPr lang="en-US" sz="3000" dirty="0" smtClean="0">
                  <a:solidFill>
                    <a:schemeClr val="bg1"/>
                  </a:solidFill>
                  <a:latin typeface="Open Sans"/>
                  <a:cs typeface="Open Sans"/>
                </a:rPr>
                <a:t>Monitoring</a:t>
              </a:r>
              <a:endParaRPr lang="en-US" sz="3000" dirty="0">
                <a:solidFill>
                  <a:schemeClr val="bg1"/>
                </a:solidFill>
                <a:latin typeface="Open Sans"/>
                <a:cs typeface="Open Sans"/>
              </a:endParaRPr>
            </a:p>
          </p:txBody>
        </p:sp>
        <p:sp>
          <p:nvSpPr>
            <p:cNvPr id="42" name="Right Arrow 41"/>
            <p:cNvSpPr/>
            <p:nvPr/>
          </p:nvSpPr>
          <p:spPr>
            <a:xfrm flipH="1">
              <a:off x="3131820" y="4023360"/>
              <a:ext cx="34290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43" name="Right Arrow 42"/>
            <p:cNvSpPr/>
            <p:nvPr/>
          </p:nvSpPr>
          <p:spPr>
            <a:xfrm flipH="1">
              <a:off x="5463540" y="4023360"/>
              <a:ext cx="34290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46" name="Right Arrow 45"/>
            <p:cNvSpPr/>
            <p:nvPr/>
          </p:nvSpPr>
          <p:spPr>
            <a:xfrm rot="16200000" flipH="1">
              <a:off x="6595110" y="2274570"/>
              <a:ext cx="27432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48" name="Right Arrow 47"/>
            <p:cNvSpPr/>
            <p:nvPr/>
          </p:nvSpPr>
          <p:spPr>
            <a:xfrm rot="16200000" flipH="1">
              <a:off x="6595110" y="3303270"/>
              <a:ext cx="27432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49" name="Right Arrow 48"/>
            <p:cNvSpPr/>
            <p:nvPr/>
          </p:nvSpPr>
          <p:spPr>
            <a:xfrm rot="5400000" flipH="1">
              <a:off x="1794510" y="2205990"/>
              <a:ext cx="27432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50" name="Right Arrow 49"/>
            <p:cNvSpPr/>
            <p:nvPr/>
          </p:nvSpPr>
          <p:spPr>
            <a:xfrm rot="5400000" flipH="1">
              <a:off x="1835265" y="3207268"/>
              <a:ext cx="274320" cy="480060"/>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72933" tIns="36467" rIns="72933" bIns="36467" rtlCol="0" anchor="ctr"/>
            <a:lstStyle/>
            <a:p>
              <a:pPr algn="ctr"/>
              <a:endParaRPr lang="en-US" sz="3000"/>
            </a:p>
          </p:txBody>
        </p:sp>
        <p:sp>
          <p:nvSpPr>
            <p:cNvPr id="54" name="Oval 53"/>
            <p:cNvSpPr/>
            <p:nvPr/>
          </p:nvSpPr>
          <p:spPr>
            <a:xfrm>
              <a:off x="662940" y="2503402"/>
              <a:ext cx="342900" cy="319808"/>
            </a:xfrm>
            <a:prstGeom prst="ellipse">
              <a:avLst/>
            </a:prstGeom>
            <a:solidFill>
              <a:srgbClr val="009EDB"/>
            </a:solidFill>
            <a:ln>
              <a:noFill/>
            </a:ln>
          </p:spPr>
          <p:style>
            <a:lnRef idx="1">
              <a:schemeClr val="accent1"/>
            </a:lnRef>
            <a:fillRef idx="3">
              <a:schemeClr val="accent1"/>
            </a:fillRef>
            <a:effectRef idx="2">
              <a:schemeClr val="accent1"/>
            </a:effectRef>
            <a:fontRef idx="minor">
              <a:schemeClr val="lt1"/>
            </a:fontRef>
          </p:style>
          <p:txBody>
            <a:bodyPr lIns="82289" tIns="41144" rIns="82289" bIns="41144" rtlCol="0" anchor="ctr"/>
            <a:lstStyle/>
            <a:p>
              <a:pPr algn="ctr"/>
              <a:r>
                <a:rPr lang="en-US" sz="3000" b="1" dirty="0"/>
                <a:t>1</a:t>
              </a:r>
            </a:p>
          </p:txBody>
        </p:sp>
        <p:sp>
          <p:nvSpPr>
            <p:cNvPr id="55" name="Rectangle 54"/>
            <p:cNvSpPr/>
            <p:nvPr/>
          </p:nvSpPr>
          <p:spPr>
            <a:xfrm>
              <a:off x="3566162" y="3397314"/>
              <a:ext cx="1427257" cy="541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500" i="1" dirty="0" err="1" smtClean="0">
                  <a:solidFill>
                    <a:schemeClr val="tx1"/>
                  </a:solidFill>
                  <a:latin typeface="Arial" panose="020B0604020202020204" pitchFamily="34" charset="0"/>
                  <a:cs typeface="Arial" panose="020B0604020202020204" pitchFamily="34" charset="0"/>
                </a:rPr>
                <a:t>Adhoc</a:t>
              </a:r>
              <a:r>
                <a:rPr lang="en-US" sz="2500" i="1" dirty="0" smtClean="0">
                  <a:solidFill>
                    <a:schemeClr val="tx1"/>
                  </a:solidFill>
                  <a:latin typeface="Arial" panose="020B0604020202020204" pitchFamily="34" charset="0"/>
                  <a:cs typeface="Arial" panose="020B0604020202020204" pitchFamily="34" charset="0"/>
                </a:rPr>
                <a:t> when needed</a:t>
              </a:r>
              <a:endParaRPr lang="en-US" sz="2500" i="1" dirty="0">
                <a:solidFill>
                  <a:schemeClr val="tx1"/>
                </a:solidFill>
                <a:latin typeface="Arial" panose="020B0604020202020204" pitchFamily="34" charset="0"/>
                <a:cs typeface="Arial" panose="020B0604020202020204" pitchFamily="34" charset="0"/>
              </a:endParaRPr>
            </a:p>
          </p:txBody>
        </p:sp>
        <p:sp>
          <p:nvSpPr>
            <p:cNvPr id="56" name="Rectangle 55"/>
            <p:cNvSpPr/>
            <p:nvPr/>
          </p:nvSpPr>
          <p:spPr>
            <a:xfrm>
              <a:off x="882597" y="3403975"/>
              <a:ext cx="1427257" cy="541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500" i="1" dirty="0" err="1" smtClean="0">
                  <a:solidFill>
                    <a:schemeClr val="tx1"/>
                  </a:solidFill>
                  <a:latin typeface="Arial" panose="020B0604020202020204" pitchFamily="34" charset="0"/>
                  <a:cs typeface="Arial" panose="020B0604020202020204" pitchFamily="34" charset="0"/>
                </a:rPr>
                <a:t>Adhoc</a:t>
              </a:r>
              <a:r>
                <a:rPr lang="en-US" sz="2500" i="1" dirty="0" smtClean="0">
                  <a:solidFill>
                    <a:schemeClr val="tx1"/>
                  </a:solidFill>
                  <a:latin typeface="Arial" panose="020B0604020202020204" pitchFamily="34" charset="0"/>
                  <a:cs typeface="Arial" panose="020B0604020202020204" pitchFamily="34" charset="0"/>
                </a:rPr>
                <a:t> when needed</a:t>
              </a:r>
              <a:endParaRPr lang="en-US" sz="2500" i="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9328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1" y="525067"/>
            <a:ext cx="18403954" cy="1131656"/>
          </a:xfrm>
        </p:spPr>
        <p:txBody>
          <a:bodyPr>
            <a:normAutofit/>
          </a:bodyPr>
          <a:lstStyle/>
          <a:p>
            <a:r>
              <a:rPr lang="en-US" sz="5400" b="1" dirty="0">
                <a:solidFill>
                  <a:srgbClr val="C00000"/>
                </a:solidFill>
                <a:ea typeface="Roboto Medium" charset="0"/>
                <a:cs typeface="Roboto Medium" charset="0"/>
              </a:rPr>
              <a:t>DEMO TEAM </a:t>
            </a:r>
            <a:r>
              <a:rPr lang="en-US" sz="5400" b="1" dirty="0" smtClean="0">
                <a:solidFill>
                  <a:srgbClr val="C00000"/>
                </a:solidFill>
                <a:ea typeface="Roboto Medium" charset="0"/>
                <a:cs typeface="Roboto Medium" charset="0"/>
              </a:rPr>
              <a:t>STRUCTURE</a:t>
            </a:r>
            <a:endParaRPr lang="en-US" sz="5400" b="1" dirty="0">
              <a:solidFill>
                <a:srgbClr val="C00000"/>
              </a:solidFill>
            </a:endParaRPr>
          </a:p>
        </p:txBody>
      </p:sp>
      <p:sp>
        <p:nvSpPr>
          <p:cNvPr id="5" name="Terminator 4"/>
          <p:cNvSpPr/>
          <p:nvPr/>
        </p:nvSpPr>
        <p:spPr>
          <a:xfrm>
            <a:off x="1162867" y="3074105"/>
            <a:ext cx="6168036" cy="1218178"/>
          </a:xfrm>
          <a:prstGeom prst="flowChartTerminator">
            <a:avLst/>
          </a:prstGeom>
          <a:solidFill>
            <a:srgbClr val="0576BC"/>
          </a:solidFill>
          <a:ln w="12700" cap="flat" cmpd="sng" algn="ctr">
            <a:noFill/>
            <a:prstDash val="solid"/>
            <a:miter lim="800000"/>
          </a:ln>
          <a:effectLst/>
        </p:spPr>
        <p:txBody>
          <a:bodyPr rtlCol="0" anchor="ctr"/>
          <a:lstStyle/>
          <a:p>
            <a:pPr defTabSz="1426326" hangingPunct="1">
              <a:defRPr/>
            </a:pPr>
            <a:r>
              <a:rPr lang="vi-VN" sz="2800" dirty="0" smtClean="0">
                <a:solidFill>
                  <a:prstClr val="white"/>
                </a:solidFill>
                <a:latin typeface="+mj-lt"/>
                <a:ea typeface="Open Sans" charset="0"/>
                <a:cs typeface="Open Sans" charset="0"/>
              </a:rPr>
              <a:t>YOU</a:t>
            </a:r>
            <a:r>
              <a:rPr lang="en-US" sz="2800" dirty="0" smtClean="0">
                <a:solidFill>
                  <a:prstClr val="white"/>
                </a:solidFill>
                <a:latin typeface="+mj-lt"/>
                <a:ea typeface="Open Sans" charset="0"/>
                <a:cs typeface="Open Sans" charset="0"/>
              </a:rPr>
              <a:t>DIGITAL</a:t>
            </a:r>
            <a:endParaRPr lang="en-US" sz="2800" dirty="0">
              <a:solidFill>
                <a:prstClr val="white"/>
              </a:solidFill>
              <a:latin typeface="+mj-lt"/>
              <a:ea typeface="Open Sans" charset="0"/>
              <a:cs typeface="Open Sans" charset="0"/>
            </a:endParaRPr>
          </a:p>
        </p:txBody>
      </p:sp>
      <p:sp>
        <p:nvSpPr>
          <p:cNvPr id="6" name="Rectangle 5"/>
          <p:cNvSpPr/>
          <p:nvPr/>
        </p:nvSpPr>
        <p:spPr>
          <a:xfrm>
            <a:off x="1122134" y="4767552"/>
            <a:ext cx="6249506" cy="1434292"/>
          </a:xfrm>
          <a:prstGeom prst="rect">
            <a:avLst/>
          </a:prstGeom>
          <a:solidFill>
            <a:srgbClr val="0576BC"/>
          </a:solidFill>
          <a:ln w="12700" cap="flat" cmpd="sng" algn="ctr">
            <a:noFill/>
            <a:prstDash val="solid"/>
            <a:miter lim="800000"/>
          </a:ln>
          <a:effectLst/>
        </p:spPr>
        <p:txBody>
          <a:bodyPr rtlCol="0" anchor="ctr"/>
          <a:lstStyle/>
          <a:p>
            <a:pPr defTabSz="1426326" hangingPunct="1">
              <a:defRPr/>
            </a:pPr>
            <a:r>
              <a:rPr lang="vi-VN" sz="2800" dirty="0">
                <a:solidFill>
                  <a:prstClr val="white"/>
                </a:solidFill>
                <a:latin typeface="+mj-lt"/>
                <a:ea typeface="Open Sans" charset="0"/>
                <a:cs typeface="Open Sans" charset="0"/>
              </a:rPr>
              <a:t>Mr Kien </a:t>
            </a:r>
            <a:r>
              <a:rPr lang="vi-VN" sz="2800" dirty="0" smtClean="0">
                <a:solidFill>
                  <a:prstClr val="white"/>
                </a:solidFill>
                <a:latin typeface="+mj-lt"/>
                <a:ea typeface="Open Sans" charset="0"/>
                <a:cs typeface="Open Sans" charset="0"/>
              </a:rPr>
              <a:t>(</a:t>
            </a:r>
            <a:r>
              <a:rPr lang="en-US" sz="2800" dirty="0" smtClean="0">
                <a:solidFill>
                  <a:prstClr val="white"/>
                </a:solidFill>
                <a:latin typeface="+mj-lt"/>
                <a:ea typeface="Open Sans" charset="0"/>
                <a:cs typeface="Open Sans" charset="0"/>
              </a:rPr>
              <a:t>GD</a:t>
            </a:r>
            <a:r>
              <a:rPr lang="vi-VN" sz="2800" dirty="0" smtClean="0">
                <a:solidFill>
                  <a:prstClr val="white"/>
                </a:solidFill>
                <a:latin typeface="+mj-lt"/>
                <a:ea typeface="Open Sans" charset="0"/>
                <a:cs typeface="Open Sans" charset="0"/>
              </a:rPr>
              <a:t>) </a:t>
            </a:r>
            <a:r>
              <a:rPr lang="vi-VN" sz="2800" dirty="0">
                <a:solidFill>
                  <a:prstClr val="white"/>
                </a:solidFill>
                <a:latin typeface="+mj-lt"/>
                <a:ea typeface="Open Sans" charset="0"/>
                <a:cs typeface="Open Sans" charset="0"/>
              </a:rPr>
              <a:t>+ Mr Hoàng </a:t>
            </a:r>
          </a:p>
          <a:p>
            <a:pPr defTabSz="1426326" hangingPunct="1">
              <a:defRPr/>
            </a:pPr>
            <a:r>
              <a:rPr lang="vi-VN" sz="2800" dirty="0">
                <a:solidFill>
                  <a:prstClr val="white"/>
                </a:solidFill>
                <a:latin typeface="+mj-lt"/>
                <a:ea typeface="Open Sans" charset="0"/>
                <a:cs typeface="Open Sans" charset="0"/>
              </a:rPr>
              <a:t>(</a:t>
            </a:r>
            <a:r>
              <a:rPr lang="en-US" sz="2800" dirty="0">
                <a:solidFill>
                  <a:prstClr val="white"/>
                </a:solidFill>
                <a:latin typeface="+mj-lt"/>
                <a:ea typeface="Open Sans" charset="0"/>
                <a:cs typeface="Open Sans" charset="0"/>
              </a:rPr>
              <a:t>Vice</a:t>
            </a:r>
            <a:r>
              <a:rPr lang="vi-VN" sz="2800" dirty="0">
                <a:solidFill>
                  <a:prstClr val="white"/>
                </a:solidFill>
                <a:latin typeface="+mj-lt"/>
                <a:ea typeface="Open Sans" charset="0"/>
                <a:cs typeface="Open Sans" charset="0"/>
              </a:rPr>
              <a:t> Director)</a:t>
            </a:r>
            <a:endParaRPr lang="en-US" sz="2800" dirty="0">
              <a:solidFill>
                <a:prstClr val="white"/>
              </a:solidFill>
              <a:latin typeface="+mj-lt"/>
              <a:ea typeface="Open Sans" charset="0"/>
              <a:cs typeface="Open Sans" charset="0"/>
            </a:endParaRPr>
          </a:p>
        </p:txBody>
      </p:sp>
      <p:sp>
        <p:nvSpPr>
          <p:cNvPr id="7" name="Rectangle 6"/>
          <p:cNvSpPr/>
          <p:nvPr/>
        </p:nvSpPr>
        <p:spPr>
          <a:xfrm>
            <a:off x="4448507" y="7080665"/>
            <a:ext cx="3025061" cy="4523750"/>
          </a:xfrm>
          <a:prstGeom prst="rect">
            <a:avLst/>
          </a:prstGeom>
          <a:solidFill>
            <a:srgbClr val="0576BC"/>
          </a:solidFill>
          <a:ln w="12700" cap="flat" cmpd="sng" algn="ctr">
            <a:noFill/>
            <a:prstDash val="solid"/>
            <a:miter lim="800000"/>
          </a:ln>
          <a:effectLst/>
        </p:spPr>
        <p:txBody>
          <a:bodyPr rtlCol="0" anchor="ctr"/>
          <a:lstStyle/>
          <a:p>
            <a:pPr defTabSz="1426326" hangingPunct="1">
              <a:defRPr/>
            </a:pPr>
            <a:r>
              <a:rPr lang="en-US" sz="2800" dirty="0" err="1" smtClean="0">
                <a:solidFill>
                  <a:prstClr val="white"/>
                </a:solidFill>
                <a:latin typeface="+mj-lt"/>
                <a:ea typeface="Open Sans" charset="0"/>
                <a:cs typeface="Open Sans" charset="0"/>
              </a:rPr>
              <a:t>Mr</a:t>
            </a:r>
            <a:r>
              <a:rPr lang="en-US" sz="2800" dirty="0" smtClean="0">
                <a:solidFill>
                  <a:prstClr val="white"/>
                </a:solidFill>
                <a:latin typeface="+mj-lt"/>
                <a:ea typeface="Open Sans" charset="0"/>
                <a:cs typeface="Open Sans" charset="0"/>
              </a:rPr>
              <a:t> Tin – </a:t>
            </a:r>
            <a:r>
              <a:rPr lang="vi-VN" sz="2800" dirty="0" smtClean="0">
                <a:solidFill>
                  <a:prstClr val="white"/>
                </a:solidFill>
                <a:latin typeface="+mj-lt"/>
                <a:ea typeface="Open Sans" charset="0"/>
                <a:cs typeface="Open Sans" charset="0"/>
              </a:rPr>
              <a:t>Account</a:t>
            </a:r>
            <a:r>
              <a:rPr lang="en-US" sz="2800" dirty="0" smtClean="0">
                <a:solidFill>
                  <a:prstClr val="white"/>
                </a:solidFill>
                <a:latin typeface="+mj-lt"/>
                <a:ea typeface="Open Sans" charset="0"/>
                <a:cs typeface="Open Sans" charset="0"/>
              </a:rPr>
              <a:t> team</a:t>
            </a:r>
            <a:r>
              <a:rPr lang="vi-VN" sz="2800" dirty="0" smtClean="0">
                <a:solidFill>
                  <a:prstClr val="white"/>
                </a:solidFill>
                <a:latin typeface="+mj-lt"/>
                <a:ea typeface="Open Sans" charset="0"/>
                <a:cs typeface="Open Sans" charset="0"/>
              </a:rPr>
              <a:t> </a:t>
            </a:r>
            <a:endParaRPr lang="en-US" sz="2800" dirty="0">
              <a:solidFill>
                <a:prstClr val="white"/>
              </a:solidFill>
              <a:latin typeface="+mj-lt"/>
              <a:ea typeface="Open Sans" charset="0"/>
              <a:cs typeface="Open Sans" charset="0"/>
            </a:endParaRPr>
          </a:p>
        </p:txBody>
      </p:sp>
      <p:sp>
        <p:nvSpPr>
          <p:cNvPr id="9" name="Terminator 45"/>
          <p:cNvSpPr/>
          <p:nvPr/>
        </p:nvSpPr>
        <p:spPr>
          <a:xfrm>
            <a:off x="9877976" y="2824273"/>
            <a:ext cx="6139873" cy="1213883"/>
          </a:xfrm>
          <a:prstGeom prst="flowChartTerminator">
            <a:avLst/>
          </a:prstGeom>
          <a:solidFill>
            <a:srgbClr val="FF0000"/>
          </a:solidFill>
          <a:ln w="12700" cap="flat" cmpd="sng" algn="ctr">
            <a:noFill/>
            <a:prstDash val="solid"/>
            <a:miter lim="800000"/>
          </a:ln>
          <a:effectLst/>
        </p:spPr>
        <p:txBody>
          <a:bodyPr rtlCol="0" anchor="ctr"/>
          <a:lstStyle/>
          <a:p>
            <a:pPr defTabSz="1426326" hangingPunct="1">
              <a:defRPr/>
            </a:pPr>
            <a:r>
              <a:rPr lang="en-US" sz="2800" dirty="0" smtClean="0">
                <a:solidFill>
                  <a:prstClr val="white"/>
                </a:solidFill>
                <a:latin typeface="+mj-lt"/>
                <a:ea typeface="Open Sans" charset="0"/>
                <a:cs typeface="Open Sans" charset="0"/>
              </a:rPr>
              <a:t>SOCIAL LISTENING</a:t>
            </a:r>
            <a:endParaRPr lang="en-US" sz="2800" dirty="0">
              <a:solidFill>
                <a:prstClr val="white"/>
              </a:solidFill>
              <a:latin typeface="+mj-lt"/>
              <a:ea typeface="Open Sans" charset="0"/>
              <a:cs typeface="Open Sans" charset="0"/>
            </a:endParaRPr>
          </a:p>
        </p:txBody>
      </p:sp>
      <p:sp>
        <p:nvSpPr>
          <p:cNvPr id="10" name="Rectangle 9"/>
          <p:cNvSpPr/>
          <p:nvPr/>
        </p:nvSpPr>
        <p:spPr>
          <a:xfrm>
            <a:off x="10257300" y="4687480"/>
            <a:ext cx="5381225" cy="1356276"/>
          </a:xfrm>
          <a:prstGeom prst="rect">
            <a:avLst/>
          </a:prstGeom>
          <a:solidFill>
            <a:srgbClr val="FF0000"/>
          </a:solidFill>
          <a:ln w="12700" cap="flat" cmpd="sng" algn="ctr">
            <a:noFill/>
            <a:prstDash val="solid"/>
            <a:miter lim="800000"/>
          </a:ln>
          <a:effectLst/>
        </p:spPr>
        <p:txBody>
          <a:bodyPr rtlCol="0" anchor="ctr"/>
          <a:lstStyle/>
          <a:p>
            <a:pPr defTabSz="1426326" hangingPunct="1">
              <a:defRPr/>
            </a:pPr>
            <a:r>
              <a:rPr lang="en-US" sz="2400" dirty="0" smtClean="0">
                <a:solidFill>
                  <a:prstClr val="white"/>
                </a:solidFill>
                <a:latin typeface="+mj-lt"/>
                <a:ea typeface="Open Sans" charset="0"/>
                <a:cs typeface="Open Sans" charset="0"/>
              </a:rPr>
              <a:t>Daisy </a:t>
            </a:r>
            <a:endParaRPr lang="en-US" sz="2400" dirty="0">
              <a:solidFill>
                <a:prstClr val="white"/>
              </a:solidFill>
              <a:latin typeface="+mj-lt"/>
              <a:ea typeface="Open Sans" charset="0"/>
              <a:cs typeface="Open Sans" charset="0"/>
            </a:endParaRPr>
          </a:p>
        </p:txBody>
      </p:sp>
      <p:sp>
        <p:nvSpPr>
          <p:cNvPr id="12" name="Rectangle 11"/>
          <p:cNvSpPr/>
          <p:nvPr/>
        </p:nvSpPr>
        <p:spPr>
          <a:xfrm>
            <a:off x="13446875" y="7080665"/>
            <a:ext cx="2712738" cy="4506388"/>
          </a:xfrm>
          <a:prstGeom prst="rect">
            <a:avLst/>
          </a:prstGeom>
          <a:solidFill>
            <a:srgbClr val="FF0000"/>
          </a:solidFill>
          <a:ln w="12700" cap="flat" cmpd="sng" algn="ctr">
            <a:noFill/>
            <a:prstDash val="solid"/>
            <a:miter lim="800000"/>
          </a:ln>
          <a:effectLst/>
        </p:spPr>
        <p:txBody>
          <a:bodyPr lIns="0" rIns="0" rtlCol="0" anchor="ctr"/>
          <a:lstStyle/>
          <a:p>
            <a:pPr defTabSz="1426326" hangingPunct="1">
              <a:defRPr/>
            </a:pPr>
            <a:r>
              <a:rPr lang="en-US" sz="2800" dirty="0" smtClean="0">
                <a:solidFill>
                  <a:prstClr val="white"/>
                </a:solidFill>
                <a:latin typeface="+mj-lt"/>
                <a:ea typeface="Open Sans" charset="0"/>
                <a:cs typeface="Open Sans" charset="0"/>
              </a:rPr>
              <a:t>?????</a:t>
            </a:r>
            <a:endParaRPr lang="en-US" sz="2800" dirty="0">
              <a:solidFill>
                <a:prstClr val="white"/>
              </a:solidFill>
              <a:latin typeface="+mj-lt"/>
              <a:ea typeface="Open Sans" charset="0"/>
              <a:cs typeface="Open Sans" charset="0"/>
            </a:endParaRPr>
          </a:p>
        </p:txBody>
      </p:sp>
      <p:cxnSp>
        <p:nvCxnSpPr>
          <p:cNvPr id="14" name="Straight Arrow Connector 13"/>
          <p:cNvCxnSpPr>
            <a:stCxn id="10" idx="2"/>
            <a:endCxn id="12" idx="0"/>
          </p:cNvCxnSpPr>
          <p:nvPr/>
        </p:nvCxnSpPr>
        <p:spPr>
          <a:xfrm>
            <a:off x="12947912" y="6043755"/>
            <a:ext cx="1855332" cy="1036910"/>
          </a:xfrm>
          <a:prstGeom prst="straightConnector1">
            <a:avLst/>
          </a:prstGeom>
          <a:noFill/>
          <a:ln w="6350" cap="flat" cmpd="sng" algn="ctr">
            <a:solidFill>
              <a:srgbClr val="5B9BD5"/>
            </a:solidFill>
            <a:prstDash val="solid"/>
            <a:miter lim="800000"/>
            <a:tailEnd type="triangle"/>
          </a:ln>
          <a:effectLst/>
        </p:spPr>
      </p:cxnSp>
      <p:cxnSp>
        <p:nvCxnSpPr>
          <p:cNvPr id="15" name="Straight Arrow Connector 14"/>
          <p:cNvCxnSpPr>
            <a:stCxn id="6" idx="2"/>
            <a:endCxn id="7" idx="0"/>
          </p:cNvCxnSpPr>
          <p:nvPr/>
        </p:nvCxnSpPr>
        <p:spPr>
          <a:xfrm>
            <a:off x="4246886" y="6201844"/>
            <a:ext cx="1714152" cy="878821"/>
          </a:xfrm>
          <a:prstGeom prst="straightConnector1">
            <a:avLst/>
          </a:prstGeom>
          <a:noFill/>
          <a:ln w="6350" cap="flat" cmpd="sng" algn="ctr">
            <a:solidFill>
              <a:srgbClr val="5B9BD5"/>
            </a:solidFill>
            <a:prstDash val="solid"/>
            <a:miter lim="800000"/>
            <a:tailEnd type="triangle"/>
          </a:ln>
          <a:effectLst/>
        </p:spPr>
      </p:cxnSp>
      <p:sp>
        <p:nvSpPr>
          <p:cNvPr id="17" name="Rectangle 16"/>
          <p:cNvSpPr/>
          <p:nvPr/>
        </p:nvSpPr>
        <p:spPr>
          <a:xfrm>
            <a:off x="744323" y="7021004"/>
            <a:ext cx="3025061" cy="4523750"/>
          </a:xfrm>
          <a:prstGeom prst="rect">
            <a:avLst/>
          </a:prstGeom>
          <a:solidFill>
            <a:srgbClr val="0576BC"/>
          </a:solidFill>
          <a:ln w="12700" cap="flat" cmpd="sng" algn="ctr">
            <a:noFill/>
            <a:prstDash val="solid"/>
            <a:miter lim="800000"/>
          </a:ln>
          <a:effectLst/>
        </p:spPr>
        <p:txBody>
          <a:bodyPr rtlCol="0" anchor="ctr"/>
          <a:lstStyle/>
          <a:p>
            <a:pPr defTabSz="1426326" hangingPunct="1">
              <a:defRPr/>
            </a:pPr>
            <a:r>
              <a:rPr lang="en-US" sz="2800" dirty="0" err="1" smtClean="0">
                <a:solidFill>
                  <a:prstClr val="white"/>
                </a:solidFill>
                <a:latin typeface="+mj-lt"/>
                <a:ea typeface="Open Sans" charset="0"/>
                <a:cs typeface="Open Sans" charset="0"/>
              </a:rPr>
              <a:t>Mr</a:t>
            </a:r>
            <a:r>
              <a:rPr lang="en-US" sz="2800" dirty="0" smtClean="0">
                <a:solidFill>
                  <a:prstClr val="white"/>
                </a:solidFill>
                <a:latin typeface="+mj-lt"/>
                <a:ea typeface="Open Sans" charset="0"/>
                <a:cs typeface="Open Sans" charset="0"/>
              </a:rPr>
              <a:t> </a:t>
            </a:r>
            <a:r>
              <a:rPr lang="en-US" sz="2800" dirty="0" err="1" smtClean="0">
                <a:solidFill>
                  <a:prstClr val="white"/>
                </a:solidFill>
                <a:latin typeface="+mj-lt"/>
                <a:ea typeface="Open Sans" charset="0"/>
                <a:cs typeface="Open Sans" charset="0"/>
              </a:rPr>
              <a:t>Duy</a:t>
            </a:r>
            <a:r>
              <a:rPr lang="en-US" sz="2800" dirty="0" smtClean="0">
                <a:solidFill>
                  <a:prstClr val="white"/>
                </a:solidFill>
                <a:latin typeface="+mj-lt"/>
                <a:ea typeface="Open Sans" charset="0"/>
                <a:cs typeface="Open Sans" charset="0"/>
              </a:rPr>
              <a:t> Anh - </a:t>
            </a:r>
            <a:r>
              <a:rPr lang="vi-VN" sz="2800" dirty="0" smtClean="0">
                <a:solidFill>
                  <a:prstClr val="white"/>
                </a:solidFill>
                <a:latin typeface="+mj-lt"/>
                <a:ea typeface="Open Sans" charset="0"/>
                <a:cs typeface="Open Sans" charset="0"/>
              </a:rPr>
              <a:t>Community </a:t>
            </a:r>
            <a:r>
              <a:rPr lang="en-US" sz="2800" dirty="0" smtClean="0">
                <a:solidFill>
                  <a:prstClr val="white"/>
                </a:solidFill>
                <a:latin typeface="+mj-lt"/>
                <a:ea typeface="Open Sans" charset="0"/>
                <a:cs typeface="Open Sans" charset="0"/>
              </a:rPr>
              <a:t>Team</a:t>
            </a:r>
            <a:endParaRPr lang="en-US" sz="2800" dirty="0">
              <a:solidFill>
                <a:prstClr val="white"/>
              </a:solidFill>
              <a:latin typeface="+mj-lt"/>
              <a:ea typeface="Open Sans" charset="0"/>
              <a:cs typeface="Open Sans" charset="0"/>
            </a:endParaRPr>
          </a:p>
        </p:txBody>
      </p:sp>
      <p:cxnSp>
        <p:nvCxnSpPr>
          <p:cNvPr id="18" name="Straight Arrow Connector 17"/>
          <p:cNvCxnSpPr>
            <a:stCxn id="6" idx="2"/>
            <a:endCxn id="17" idx="0"/>
          </p:cNvCxnSpPr>
          <p:nvPr/>
        </p:nvCxnSpPr>
        <p:spPr>
          <a:xfrm flipH="1">
            <a:off x="2256853" y="6201844"/>
            <a:ext cx="1990032" cy="819160"/>
          </a:xfrm>
          <a:prstGeom prst="straightConnector1">
            <a:avLst/>
          </a:prstGeom>
          <a:noFill/>
          <a:ln w="6350" cap="flat" cmpd="sng" algn="ctr">
            <a:solidFill>
              <a:srgbClr val="5B9BD5"/>
            </a:solidFill>
            <a:prstDash val="solid"/>
            <a:miter lim="800000"/>
            <a:tailEnd type="triangle"/>
          </a:ln>
          <a:effectLst/>
        </p:spPr>
      </p:cxnSp>
      <p:sp>
        <p:nvSpPr>
          <p:cNvPr id="23" name="Rectangle 22"/>
          <p:cNvSpPr/>
          <p:nvPr/>
        </p:nvSpPr>
        <p:spPr>
          <a:xfrm>
            <a:off x="9351904" y="7080665"/>
            <a:ext cx="2808708" cy="4514343"/>
          </a:xfrm>
          <a:prstGeom prst="rect">
            <a:avLst/>
          </a:prstGeom>
          <a:solidFill>
            <a:srgbClr val="FF0000"/>
          </a:solidFill>
          <a:ln w="12700" cap="flat" cmpd="sng" algn="ctr">
            <a:noFill/>
            <a:prstDash val="solid"/>
            <a:miter lim="800000"/>
          </a:ln>
          <a:effectLst/>
        </p:spPr>
        <p:txBody>
          <a:bodyPr lIns="0" rIns="0" rtlCol="0" anchor="ctr"/>
          <a:lstStyle/>
          <a:p>
            <a:pPr defTabSz="1426326" hangingPunct="1">
              <a:defRPr/>
            </a:pPr>
            <a:r>
              <a:rPr lang="en-US" sz="2800" dirty="0" smtClean="0">
                <a:solidFill>
                  <a:prstClr val="white"/>
                </a:solidFill>
                <a:latin typeface="+mj-lt"/>
                <a:ea typeface="Open Sans" charset="0"/>
                <a:cs typeface="Open Sans" charset="0"/>
              </a:rPr>
              <a:t>Data team</a:t>
            </a:r>
            <a:endParaRPr lang="en-US" sz="2800" dirty="0">
              <a:solidFill>
                <a:prstClr val="white"/>
              </a:solidFill>
              <a:latin typeface="+mj-lt"/>
              <a:ea typeface="Open Sans" charset="0"/>
              <a:cs typeface="Open Sans" charset="0"/>
            </a:endParaRPr>
          </a:p>
        </p:txBody>
      </p:sp>
      <p:cxnSp>
        <p:nvCxnSpPr>
          <p:cNvPr id="24" name="Straight Arrow Connector 23"/>
          <p:cNvCxnSpPr>
            <a:stCxn id="10" idx="2"/>
            <a:endCxn id="23" idx="0"/>
          </p:cNvCxnSpPr>
          <p:nvPr/>
        </p:nvCxnSpPr>
        <p:spPr>
          <a:xfrm flipH="1">
            <a:off x="10756259" y="6043755"/>
            <a:ext cx="2191656" cy="1036910"/>
          </a:xfrm>
          <a:prstGeom prst="straightConnector1">
            <a:avLst/>
          </a:prstGeom>
          <a:noFill/>
          <a:ln w="6350" cap="flat" cmpd="sng" algn="ctr">
            <a:solidFill>
              <a:srgbClr val="5B9BD5"/>
            </a:solidFill>
            <a:prstDash val="solid"/>
            <a:miter lim="800000"/>
            <a:tailEnd type="triangle"/>
          </a:ln>
          <a:effectLst/>
        </p:spPr>
      </p:cxnSp>
      <p:sp>
        <p:nvSpPr>
          <p:cNvPr id="28" name="Terminator 45"/>
          <p:cNvSpPr/>
          <p:nvPr/>
        </p:nvSpPr>
        <p:spPr>
          <a:xfrm>
            <a:off x="17568952" y="2824272"/>
            <a:ext cx="6139873" cy="1213883"/>
          </a:xfrm>
          <a:prstGeom prst="flowChartTerminator">
            <a:avLst/>
          </a:prstGeom>
          <a:solidFill>
            <a:srgbClr val="FF0000"/>
          </a:solidFill>
          <a:ln w="12700" cap="flat" cmpd="sng" algn="ctr">
            <a:noFill/>
            <a:prstDash val="solid"/>
            <a:miter lim="800000"/>
          </a:ln>
          <a:effectLst/>
        </p:spPr>
        <p:txBody>
          <a:bodyPr rtlCol="0" anchor="ctr"/>
          <a:lstStyle/>
          <a:p>
            <a:pPr defTabSz="1426326" hangingPunct="1">
              <a:defRPr/>
            </a:pPr>
            <a:r>
              <a:rPr lang="en-US" sz="2800" dirty="0" smtClean="0">
                <a:solidFill>
                  <a:prstClr val="white"/>
                </a:solidFill>
                <a:latin typeface="+mj-lt"/>
                <a:ea typeface="Open Sans" charset="0"/>
                <a:cs typeface="Open Sans" charset="0"/>
              </a:rPr>
              <a:t>SEEDING TEAM</a:t>
            </a:r>
            <a:endParaRPr lang="en-US" sz="2800" dirty="0">
              <a:solidFill>
                <a:prstClr val="white"/>
              </a:solidFill>
              <a:latin typeface="+mj-lt"/>
              <a:ea typeface="Open Sans" charset="0"/>
              <a:cs typeface="Open Sans" charset="0"/>
            </a:endParaRPr>
          </a:p>
        </p:txBody>
      </p:sp>
      <p:sp>
        <p:nvSpPr>
          <p:cNvPr id="29" name="Rectangle 28"/>
          <p:cNvSpPr/>
          <p:nvPr/>
        </p:nvSpPr>
        <p:spPr>
          <a:xfrm>
            <a:off x="17948276" y="4687479"/>
            <a:ext cx="5381225" cy="1356276"/>
          </a:xfrm>
          <a:prstGeom prst="rect">
            <a:avLst/>
          </a:prstGeom>
          <a:solidFill>
            <a:srgbClr val="FF0000"/>
          </a:solidFill>
          <a:ln w="12700" cap="flat" cmpd="sng" algn="ctr">
            <a:noFill/>
            <a:prstDash val="solid"/>
            <a:miter lim="800000"/>
          </a:ln>
          <a:effectLst/>
        </p:spPr>
        <p:txBody>
          <a:bodyPr rtlCol="0" anchor="ctr"/>
          <a:lstStyle/>
          <a:p>
            <a:pPr defTabSz="1426326" hangingPunct="1">
              <a:defRPr/>
            </a:pPr>
            <a:r>
              <a:rPr lang="en-US" sz="2400" dirty="0" err="1" smtClean="0">
                <a:solidFill>
                  <a:prstClr val="white"/>
                </a:solidFill>
                <a:latin typeface="+mj-lt"/>
                <a:ea typeface="Open Sans" charset="0"/>
                <a:cs typeface="Open Sans" charset="0"/>
              </a:rPr>
              <a:t>Ms</a:t>
            </a:r>
            <a:r>
              <a:rPr lang="en-US" sz="2400" dirty="0" smtClean="0">
                <a:solidFill>
                  <a:prstClr val="white"/>
                </a:solidFill>
                <a:latin typeface="+mj-lt"/>
                <a:ea typeface="Open Sans" charset="0"/>
                <a:cs typeface="Open Sans" charset="0"/>
              </a:rPr>
              <a:t> </a:t>
            </a:r>
            <a:r>
              <a:rPr lang="en-US" sz="2400" dirty="0" err="1" smtClean="0">
                <a:solidFill>
                  <a:prstClr val="white"/>
                </a:solidFill>
                <a:latin typeface="+mj-lt"/>
                <a:ea typeface="Open Sans" charset="0"/>
                <a:cs typeface="Open Sans" charset="0"/>
              </a:rPr>
              <a:t>Duyen</a:t>
            </a:r>
            <a:endParaRPr lang="en-US" sz="2400" dirty="0">
              <a:solidFill>
                <a:prstClr val="white"/>
              </a:solidFill>
              <a:latin typeface="+mj-lt"/>
              <a:ea typeface="Open Sans" charset="0"/>
              <a:cs typeface="Open Sans" charset="0"/>
            </a:endParaRPr>
          </a:p>
        </p:txBody>
      </p:sp>
      <p:sp>
        <p:nvSpPr>
          <p:cNvPr id="32" name="Rectangle 31"/>
          <p:cNvSpPr/>
          <p:nvPr/>
        </p:nvSpPr>
        <p:spPr>
          <a:xfrm>
            <a:off x="19234534" y="7090072"/>
            <a:ext cx="2808708" cy="4514343"/>
          </a:xfrm>
          <a:prstGeom prst="rect">
            <a:avLst/>
          </a:prstGeom>
          <a:solidFill>
            <a:srgbClr val="FF0000"/>
          </a:solidFill>
          <a:ln w="12700" cap="flat" cmpd="sng" algn="ctr">
            <a:noFill/>
            <a:prstDash val="solid"/>
            <a:miter lim="800000"/>
          </a:ln>
          <a:effectLst/>
        </p:spPr>
        <p:txBody>
          <a:bodyPr lIns="0" rIns="0" rtlCol="0" anchor="ctr"/>
          <a:lstStyle/>
          <a:p>
            <a:pPr defTabSz="1426326" hangingPunct="1">
              <a:defRPr/>
            </a:pPr>
            <a:r>
              <a:rPr lang="en-US" sz="2800" dirty="0" smtClean="0">
                <a:solidFill>
                  <a:prstClr val="white"/>
                </a:solidFill>
                <a:latin typeface="+mj-lt"/>
                <a:ea typeface="Open Sans" charset="0"/>
                <a:cs typeface="Open Sans" charset="0"/>
              </a:rPr>
              <a:t>Data team</a:t>
            </a:r>
            <a:endParaRPr lang="en-US" sz="2800" dirty="0">
              <a:solidFill>
                <a:prstClr val="white"/>
              </a:solidFill>
              <a:latin typeface="+mj-lt"/>
              <a:ea typeface="Open Sans" charset="0"/>
              <a:cs typeface="Open Sans" charset="0"/>
            </a:endParaRPr>
          </a:p>
        </p:txBody>
      </p:sp>
      <p:cxnSp>
        <p:nvCxnSpPr>
          <p:cNvPr id="34" name="Straight Arrow Connector 33"/>
          <p:cNvCxnSpPr>
            <a:stCxn id="29" idx="2"/>
            <a:endCxn id="32" idx="0"/>
          </p:cNvCxnSpPr>
          <p:nvPr/>
        </p:nvCxnSpPr>
        <p:spPr>
          <a:xfrm flipH="1">
            <a:off x="20638888" y="6043755"/>
            <a:ext cx="1" cy="1046317"/>
          </a:xfrm>
          <a:prstGeom prst="straightConnector1">
            <a:avLst/>
          </a:prstGeom>
          <a:noFill/>
          <a:ln w="6350" cap="flat" cmpd="sng" algn="ctr">
            <a:solidFill>
              <a:srgbClr val="5B9BD5"/>
            </a:solidFill>
            <a:prstDash val="solid"/>
            <a:miter lim="800000"/>
            <a:tailEnd type="triangle"/>
          </a:ln>
          <a:effectLst/>
        </p:spPr>
      </p:cxnSp>
    </p:spTree>
    <p:extLst>
      <p:ext uri="{BB962C8B-B14F-4D97-AF65-F5344CB8AC3E}">
        <p14:creationId xmlns:p14="http://schemas.microsoft.com/office/powerpoint/2010/main" val="4278751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9375" y="638117"/>
            <a:ext cx="18403954" cy="1131656"/>
          </a:xfrm>
        </p:spPr>
        <p:txBody>
          <a:bodyPr>
            <a:normAutofit/>
          </a:bodyPr>
          <a:lstStyle/>
          <a:p>
            <a:r>
              <a:rPr lang="en-US" altLang="en-US" sz="5400" b="1" dirty="0" smtClean="0">
                <a:solidFill>
                  <a:srgbClr val="C00000"/>
                </a:solidFill>
                <a:ea typeface="Roboto" panose="02000000000000000000" pitchFamily="2" charset="0"/>
                <a:cs typeface="Roboto" panose="02000000000000000000" pitchFamily="2" charset="0"/>
              </a:rPr>
              <a:t>KHI NHẬN REPORT TỪ SOCIALYZE (WEEKLY)</a:t>
            </a:r>
            <a:endParaRPr lang="en-US" sz="54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dirty="0"/>
          </a:p>
        </p:txBody>
      </p:sp>
      <p:grpSp>
        <p:nvGrpSpPr>
          <p:cNvPr id="51" name="Group 50">
            <a:extLst>
              <a:ext uri="{FF2B5EF4-FFF2-40B4-BE49-F238E27FC236}">
                <a16:creationId xmlns:a16="http://schemas.microsoft.com/office/drawing/2014/main" xmlns="" id="{ECA761D6-FA4A-C548-AC8D-8B8CC0FF73EB}"/>
              </a:ext>
            </a:extLst>
          </p:cNvPr>
          <p:cNvGrpSpPr/>
          <p:nvPr/>
        </p:nvGrpSpPr>
        <p:grpSpPr>
          <a:xfrm>
            <a:off x="1577356" y="3660500"/>
            <a:ext cx="21919142" cy="4627949"/>
            <a:chOff x="1958007" y="2911575"/>
            <a:chExt cx="21919142" cy="4627949"/>
          </a:xfrm>
        </p:grpSpPr>
        <p:sp>
          <p:nvSpPr>
            <p:cNvPr id="7" name="TextBox 6">
              <a:extLst>
                <a:ext uri="{FF2B5EF4-FFF2-40B4-BE49-F238E27FC236}">
                  <a16:creationId xmlns:a16="http://schemas.microsoft.com/office/drawing/2014/main" xmlns="" id="{D9DED20E-CAB0-EE46-95DF-35A89D86109A}"/>
                </a:ext>
              </a:extLst>
            </p:cNvPr>
            <p:cNvSpPr txBox="1"/>
            <p:nvPr/>
          </p:nvSpPr>
          <p:spPr>
            <a:xfrm>
              <a:off x="1958007" y="3373239"/>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err="1"/>
                <a:t>Socialyze</a:t>
              </a:r>
              <a:r>
                <a:rPr lang="en-US" sz="3000" dirty="0"/>
                <a:t> </a:t>
              </a:r>
              <a:r>
                <a:rPr lang="en-US" sz="3000" dirty="0" err="1"/>
                <a:t>gửi</a:t>
              </a:r>
              <a:r>
                <a:rPr lang="en-US" sz="3000" dirty="0"/>
                <a:t> report</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a:extLst>
                <a:ext uri="{FF2B5EF4-FFF2-40B4-BE49-F238E27FC236}">
                  <a16:creationId xmlns:a16="http://schemas.microsoft.com/office/drawing/2014/main" xmlns="" id="{825D3F6E-3D6F-1542-AF65-BE7A82B757C6}"/>
                </a:ext>
              </a:extLst>
            </p:cNvPr>
            <p:cNvSpPr txBox="1"/>
            <p:nvPr/>
          </p:nvSpPr>
          <p:spPr>
            <a:xfrm>
              <a:off x="5768007" y="2911576"/>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Community Manager (CM) </a:t>
              </a:r>
              <a:r>
                <a:rPr lang="en-US" sz="3000" dirty="0" err="1"/>
                <a:t>xem</a:t>
              </a:r>
              <a:r>
                <a:rPr lang="en-US" sz="3000" dirty="0"/>
                <a:t> &amp; </a:t>
              </a:r>
              <a:r>
                <a:rPr lang="en-US" sz="3000" dirty="0" err="1"/>
                <a:t>đánh</a:t>
              </a:r>
              <a:r>
                <a:rPr lang="en-US" sz="3000" dirty="0"/>
                <a:t> </a:t>
              </a:r>
              <a:r>
                <a:rPr lang="en-US" sz="3000" dirty="0" err="1"/>
                <a:t>giá</a:t>
              </a:r>
              <a:r>
                <a:rPr lang="en-US" sz="3000" dirty="0"/>
                <a:t> report </a:t>
              </a:r>
              <a:r>
                <a:rPr lang="en-US" sz="3000" dirty="0" err="1"/>
                <a:t>lần</a:t>
              </a:r>
              <a:r>
                <a:rPr lang="en-US" sz="3000" dirty="0"/>
                <a:t> 1</a:t>
              </a:r>
            </a:p>
          </p:txBody>
        </p:sp>
        <p:sp>
          <p:nvSpPr>
            <p:cNvPr id="9" name="TextBox 8">
              <a:extLst>
                <a:ext uri="{FF2B5EF4-FFF2-40B4-BE49-F238E27FC236}">
                  <a16:creationId xmlns:a16="http://schemas.microsoft.com/office/drawing/2014/main" xmlns="" id="{E47639D7-3838-A34D-9A6C-E1781318BFAA}"/>
                </a:ext>
              </a:extLst>
            </p:cNvPr>
            <p:cNvSpPr txBox="1"/>
            <p:nvPr/>
          </p:nvSpPr>
          <p:spPr>
            <a:xfrm>
              <a:off x="9882807" y="2911575"/>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Account Manager (AM) </a:t>
              </a:r>
              <a:r>
                <a:rPr lang="en-US" sz="3000" dirty="0" err="1"/>
                <a:t>xem</a:t>
              </a:r>
              <a:r>
                <a:rPr lang="en-US" sz="3000" dirty="0"/>
                <a:t> &amp; </a:t>
              </a:r>
              <a:r>
                <a:rPr lang="en-US" sz="3000" dirty="0" err="1"/>
                <a:t>đánh</a:t>
              </a:r>
              <a:r>
                <a:rPr lang="en-US" sz="3000" dirty="0"/>
                <a:t> </a:t>
              </a:r>
              <a:r>
                <a:rPr lang="en-US" sz="3000" dirty="0" err="1"/>
                <a:t>giá</a:t>
              </a:r>
              <a:r>
                <a:rPr lang="en-US" sz="3000" dirty="0"/>
                <a:t> report </a:t>
              </a:r>
              <a:r>
                <a:rPr lang="en-US" sz="3000" dirty="0" err="1"/>
                <a:t>lần</a:t>
              </a:r>
              <a:r>
                <a:rPr lang="en-US" sz="3000" dirty="0"/>
                <a:t> 2</a:t>
              </a:r>
            </a:p>
          </p:txBody>
        </p:sp>
        <p:sp>
          <p:nvSpPr>
            <p:cNvPr id="10" name="TextBox 9">
              <a:extLst>
                <a:ext uri="{FF2B5EF4-FFF2-40B4-BE49-F238E27FC236}">
                  <a16:creationId xmlns:a16="http://schemas.microsoft.com/office/drawing/2014/main" xmlns="" id="{61F49134-D69F-E44B-A2D0-6823DCFE6252}"/>
                </a:ext>
              </a:extLst>
            </p:cNvPr>
            <p:cNvSpPr txBox="1"/>
            <p:nvPr/>
          </p:nvSpPr>
          <p:spPr>
            <a:xfrm>
              <a:off x="17535815" y="3142405"/>
              <a:ext cx="2820375" cy="1487587"/>
            </a:xfrm>
            <a:prstGeom prst="rect">
              <a:avLst/>
            </a:prstGeom>
            <a:noFill/>
            <a:ln w="38100" cap="flat">
              <a:solidFill>
                <a:srgbClr val="CA342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err="1"/>
                <a:t>Khách</a:t>
              </a:r>
              <a:r>
                <a:rPr lang="en-US" sz="3000" dirty="0"/>
                <a:t> </a:t>
              </a:r>
              <a:r>
                <a:rPr lang="en-US" sz="3000" dirty="0" err="1"/>
                <a:t>hàng</a:t>
              </a:r>
              <a:r>
                <a:rPr lang="en-US" sz="3000" dirty="0"/>
                <a:t> </a:t>
              </a:r>
              <a:r>
                <a:rPr lang="en-US" sz="3000" dirty="0" err="1"/>
                <a:t>xem</a:t>
              </a:r>
              <a:r>
                <a:rPr lang="en-US" sz="3000" dirty="0"/>
                <a:t> </a:t>
              </a:r>
              <a:r>
                <a:rPr lang="en-US" sz="3000" dirty="0" err="1"/>
                <a:t>và</a:t>
              </a:r>
              <a:r>
                <a:rPr lang="en-US" sz="3000" dirty="0"/>
                <a:t> </a:t>
              </a:r>
              <a:r>
                <a:rPr lang="en-US" sz="3000" dirty="0" err="1"/>
                <a:t>đánh</a:t>
              </a:r>
              <a:r>
                <a:rPr lang="en-US" sz="3000" dirty="0"/>
                <a:t> </a:t>
              </a:r>
              <a:r>
                <a:rPr lang="en-US" sz="3000" dirty="0" err="1"/>
                <a:t>giá</a:t>
              </a:r>
              <a:r>
                <a:rPr lang="en-US" sz="3000" dirty="0"/>
                <a:t> report </a:t>
              </a:r>
            </a:p>
          </p:txBody>
        </p:sp>
        <p:sp>
          <p:nvSpPr>
            <p:cNvPr id="11" name="TextBox 10">
              <a:extLst>
                <a:ext uri="{FF2B5EF4-FFF2-40B4-BE49-F238E27FC236}">
                  <a16:creationId xmlns:a16="http://schemas.microsoft.com/office/drawing/2014/main" xmlns="" id="{C3C28B30-B3D2-EC41-9793-2B03A7007C13}"/>
                </a:ext>
              </a:extLst>
            </p:cNvPr>
            <p:cNvSpPr txBox="1"/>
            <p:nvPr/>
          </p:nvSpPr>
          <p:spPr>
            <a:xfrm>
              <a:off x="21056774" y="3604072"/>
              <a:ext cx="2820375" cy="564257"/>
            </a:xfrm>
            <a:prstGeom prst="rect">
              <a:avLst/>
            </a:prstGeom>
            <a:solidFill>
              <a:srgbClr val="3698DA"/>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b="1" dirty="0">
                  <a:solidFill>
                    <a:schemeClr val="bg1"/>
                  </a:solidFill>
                </a:rPr>
                <a:t>HOÀN THÀNH</a:t>
              </a:r>
            </a:p>
          </p:txBody>
        </p:sp>
        <p:sp>
          <p:nvSpPr>
            <p:cNvPr id="12" name="TextBox 11">
              <a:extLst>
                <a:ext uri="{FF2B5EF4-FFF2-40B4-BE49-F238E27FC236}">
                  <a16:creationId xmlns:a16="http://schemas.microsoft.com/office/drawing/2014/main" xmlns="" id="{18B6A915-AF2A-4941-80A4-EF23DB4FC53B}"/>
                </a:ext>
              </a:extLst>
            </p:cNvPr>
            <p:cNvSpPr txBox="1"/>
            <p:nvPr/>
          </p:nvSpPr>
          <p:spPr>
            <a:xfrm>
              <a:off x="17518566" y="5590272"/>
              <a:ext cx="2820375" cy="1949252"/>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a:t>
              </a:r>
              <a:r>
                <a:rPr lang="en-US" sz="3000" dirty="0" err="1"/>
                <a:t>nhận</a:t>
              </a:r>
              <a:r>
                <a:rPr lang="en-US" sz="3000" dirty="0"/>
                <a:t> </a:t>
              </a:r>
              <a:r>
                <a:rPr lang="en-US" sz="3000" dirty="0" err="1"/>
                <a:t>phản</a:t>
              </a:r>
              <a:r>
                <a:rPr lang="en-US" sz="3000" dirty="0"/>
                <a:t> </a:t>
              </a:r>
              <a:r>
                <a:rPr lang="en-US" sz="3000" dirty="0" err="1"/>
                <a:t>hồi</a:t>
              </a:r>
              <a:r>
                <a:rPr lang="en-US" sz="3000" dirty="0"/>
                <a:t> </a:t>
              </a:r>
              <a:r>
                <a:rPr lang="en-US" sz="3000" dirty="0" err="1"/>
                <a:t>từ</a:t>
              </a:r>
              <a:r>
                <a:rPr lang="en-US" sz="3000" dirty="0"/>
                <a:t> </a:t>
              </a:r>
              <a:r>
                <a:rPr lang="en-US" sz="3000" dirty="0" err="1"/>
                <a:t>khách</a:t>
              </a:r>
              <a:r>
                <a:rPr lang="en-US" sz="3000" dirty="0"/>
                <a:t> </a:t>
              </a:r>
              <a:r>
                <a:rPr lang="en-US" sz="3000" dirty="0" err="1"/>
                <a:t>hàng</a:t>
              </a:r>
              <a:r>
                <a:rPr lang="en-US" sz="3000" dirty="0"/>
                <a:t> </a:t>
              </a:r>
              <a:r>
                <a:rPr lang="en-US" sz="3000" dirty="0" err="1"/>
                <a:t>và</a:t>
              </a:r>
              <a:r>
                <a:rPr lang="en-US" sz="3000" dirty="0"/>
                <a:t> </a:t>
              </a:r>
              <a:r>
                <a:rPr lang="en-US" sz="3000" dirty="0" err="1"/>
                <a:t>gửi</a:t>
              </a:r>
              <a:r>
                <a:rPr lang="en-US" sz="3000" dirty="0"/>
                <a:t> </a:t>
              </a:r>
              <a:r>
                <a:rPr lang="en-US" sz="3000" dirty="0" err="1"/>
                <a:t>cho</a:t>
              </a:r>
              <a:r>
                <a:rPr lang="en-US" sz="3000" dirty="0"/>
                <a:t> CM</a:t>
              </a:r>
            </a:p>
          </p:txBody>
        </p:sp>
        <p:sp>
          <p:nvSpPr>
            <p:cNvPr id="13" name="TextBox 12">
              <a:extLst>
                <a:ext uri="{FF2B5EF4-FFF2-40B4-BE49-F238E27FC236}">
                  <a16:creationId xmlns:a16="http://schemas.microsoft.com/office/drawing/2014/main" xmlns="" id="{A555BEC0-7B40-4C41-BCDF-F68EFC03A688}"/>
                </a:ext>
              </a:extLst>
            </p:cNvPr>
            <p:cNvSpPr txBox="1"/>
            <p:nvPr/>
          </p:nvSpPr>
          <p:spPr>
            <a:xfrm>
              <a:off x="13980357" y="5821104"/>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CM </a:t>
              </a:r>
              <a:r>
                <a:rPr lang="en-US" sz="3000" dirty="0" err="1"/>
                <a:t>đánh</a:t>
              </a:r>
              <a:r>
                <a:rPr lang="en-US" sz="3000" dirty="0"/>
                <a:t> </a:t>
              </a:r>
              <a:r>
                <a:rPr lang="en-US" sz="3000" dirty="0" err="1"/>
                <a:t>giá</a:t>
              </a:r>
              <a:r>
                <a:rPr lang="en-US" sz="3000" dirty="0"/>
                <a:t> </a:t>
              </a:r>
              <a:r>
                <a:rPr lang="en-US" sz="3000" dirty="0" err="1"/>
                <a:t>phản</a:t>
              </a:r>
              <a:r>
                <a:rPr lang="en-US" sz="3000" dirty="0"/>
                <a:t> </a:t>
              </a:r>
              <a:r>
                <a:rPr lang="en-US" sz="3000" dirty="0" err="1"/>
                <a:t>hồi</a:t>
              </a:r>
              <a:r>
                <a:rPr lang="en-US" sz="3000" dirty="0"/>
                <a:t> </a:t>
              </a:r>
              <a:r>
                <a:rPr lang="en-US" sz="3000" dirty="0" err="1"/>
                <a:t>khách</a:t>
              </a:r>
              <a:r>
                <a:rPr lang="en-US" sz="3000" dirty="0"/>
                <a:t> </a:t>
              </a:r>
              <a:r>
                <a:rPr lang="en-US" sz="3000" dirty="0" err="1"/>
                <a:t>hàng</a:t>
              </a:r>
              <a:endParaRPr lang="en-US" sz="3000" dirty="0"/>
            </a:p>
          </p:txBody>
        </p:sp>
        <p:cxnSp>
          <p:nvCxnSpPr>
            <p:cNvPr id="15" name="Straight Arrow Connector 14">
              <a:extLst>
                <a:ext uri="{FF2B5EF4-FFF2-40B4-BE49-F238E27FC236}">
                  <a16:creationId xmlns:a16="http://schemas.microsoft.com/office/drawing/2014/main" xmlns="" id="{641C8A49-1DCC-AC41-BC3B-0DCF4D5E0E40}"/>
                </a:ext>
              </a:extLst>
            </p:cNvPr>
            <p:cNvCxnSpPr>
              <a:stCxn id="7" idx="3"/>
            </p:cNvCxnSpPr>
            <p:nvPr/>
          </p:nvCxnSpPr>
          <p:spPr>
            <a:xfrm>
              <a:off x="4778382" y="3886200"/>
              <a:ext cx="9896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xmlns="" id="{D76AD432-3ECC-064D-9C44-A225EC6DF2BC}"/>
                </a:ext>
              </a:extLst>
            </p:cNvPr>
            <p:cNvCxnSpPr>
              <a:cxnSpLocks/>
            </p:cNvCxnSpPr>
            <p:nvPr/>
          </p:nvCxnSpPr>
          <p:spPr>
            <a:xfrm>
              <a:off x="8588382" y="3886200"/>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xmlns="" id="{0D5B0A9F-E37E-2540-B052-375793D9F66D}"/>
                </a:ext>
              </a:extLst>
            </p:cNvPr>
            <p:cNvSpPr txBox="1"/>
            <p:nvPr/>
          </p:nvSpPr>
          <p:spPr>
            <a:xfrm>
              <a:off x="8991937" y="3475831"/>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19" name="Straight Arrow Connector 18">
              <a:extLst>
                <a:ext uri="{FF2B5EF4-FFF2-40B4-BE49-F238E27FC236}">
                  <a16:creationId xmlns:a16="http://schemas.microsoft.com/office/drawing/2014/main" xmlns="" id="{227E581A-F06C-0942-BB15-5E0A464141D1}"/>
                </a:ext>
              </a:extLst>
            </p:cNvPr>
            <p:cNvCxnSpPr>
              <a:cxnSpLocks/>
            </p:cNvCxnSpPr>
            <p:nvPr/>
          </p:nvCxnSpPr>
          <p:spPr>
            <a:xfrm>
              <a:off x="12703182" y="3886200"/>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xmlns="" id="{7CF6AD22-73C2-844E-B4BF-B0BF732A0C68}"/>
                </a:ext>
              </a:extLst>
            </p:cNvPr>
            <p:cNvSpPr txBox="1"/>
            <p:nvPr/>
          </p:nvSpPr>
          <p:spPr>
            <a:xfrm>
              <a:off x="13106737" y="3475830"/>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sp>
          <p:nvSpPr>
            <p:cNvPr id="21" name="TextBox 20">
              <a:extLst>
                <a:ext uri="{FF2B5EF4-FFF2-40B4-BE49-F238E27FC236}">
                  <a16:creationId xmlns:a16="http://schemas.microsoft.com/office/drawing/2014/main" xmlns="" id="{0DD658DF-163F-8C43-8C15-4CBCA9F99A55}"/>
                </a:ext>
              </a:extLst>
            </p:cNvPr>
            <p:cNvSpPr txBox="1"/>
            <p:nvPr/>
          </p:nvSpPr>
          <p:spPr>
            <a:xfrm>
              <a:off x="13980358" y="3373240"/>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a:t>
              </a:r>
              <a:r>
                <a:rPr lang="en-US" sz="3000" dirty="0" err="1"/>
                <a:t>gửi</a:t>
              </a:r>
              <a:r>
                <a:rPr lang="en-US" sz="3000" dirty="0"/>
                <a:t> report </a:t>
              </a:r>
              <a:r>
                <a:rPr lang="en-US" sz="3000" dirty="0" err="1"/>
                <a:t>cho</a:t>
              </a:r>
              <a:r>
                <a:rPr lang="en-US" sz="3000" dirty="0"/>
                <a:t> </a:t>
              </a:r>
              <a:r>
                <a:rPr lang="en-US" sz="3000" dirty="0" err="1"/>
                <a:t>khách</a:t>
              </a:r>
              <a:r>
                <a:rPr lang="en-US" sz="3000" dirty="0"/>
                <a:t> </a:t>
              </a:r>
              <a:r>
                <a:rPr lang="en-US" sz="3000" dirty="0" err="1"/>
                <a:t>hàng</a:t>
              </a:r>
              <a:endParaRPr lang="en-US" sz="3000" dirty="0"/>
            </a:p>
          </p:txBody>
        </p:sp>
        <p:cxnSp>
          <p:nvCxnSpPr>
            <p:cNvPr id="22" name="Straight Arrow Connector 21">
              <a:extLst>
                <a:ext uri="{FF2B5EF4-FFF2-40B4-BE49-F238E27FC236}">
                  <a16:creationId xmlns:a16="http://schemas.microsoft.com/office/drawing/2014/main" xmlns="" id="{3F432DA5-8A50-0A42-9F23-D7ED63DA075D}"/>
                </a:ext>
              </a:extLst>
            </p:cNvPr>
            <p:cNvCxnSpPr>
              <a:cxnSpLocks/>
            </p:cNvCxnSpPr>
            <p:nvPr/>
          </p:nvCxnSpPr>
          <p:spPr>
            <a:xfrm>
              <a:off x="16817982" y="3886199"/>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xmlns="" id="{6E0D445B-1AFA-C649-9C25-2345F77CE14A}"/>
                </a:ext>
              </a:extLst>
            </p:cNvPr>
            <p:cNvSpPr txBox="1"/>
            <p:nvPr/>
          </p:nvSpPr>
          <p:spPr>
            <a:xfrm>
              <a:off x="20462825" y="3439026"/>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28" name="Straight Arrow Connector 27">
              <a:extLst>
                <a:ext uri="{FF2B5EF4-FFF2-40B4-BE49-F238E27FC236}">
                  <a16:creationId xmlns:a16="http://schemas.microsoft.com/office/drawing/2014/main" xmlns="" id="{F6148241-D8D8-0742-8A33-524414E682D0}"/>
                </a:ext>
              </a:extLst>
            </p:cNvPr>
            <p:cNvCxnSpPr>
              <a:cxnSpLocks/>
            </p:cNvCxnSpPr>
            <p:nvPr/>
          </p:nvCxnSpPr>
          <p:spPr>
            <a:xfrm>
              <a:off x="20356190" y="3886198"/>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xmlns="" id="{9CBCBF91-B0BD-3947-B990-7C013E8D08AA}"/>
                </a:ext>
              </a:extLst>
            </p:cNvPr>
            <p:cNvCxnSpPr>
              <a:stCxn id="10" idx="2"/>
            </p:cNvCxnSpPr>
            <p:nvPr/>
          </p:nvCxnSpPr>
          <p:spPr>
            <a:xfrm flipH="1">
              <a:off x="18946002" y="4629992"/>
              <a:ext cx="1" cy="96028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xmlns="" id="{C0529CDE-4E0F-0C41-9F08-6D5C80FBCAEB}"/>
                </a:ext>
              </a:extLst>
            </p:cNvPr>
            <p:cNvSpPr txBox="1"/>
            <p:nvPr/>
          </p:nvSpPr>
          <p:spPr>
            <a:xfrm>
              <a:off x="19041654" y="4926682"/>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34" name="Straight Arrow Connector 33">
              <a:extLst>
                <a:ext uri="{FF2B5EF4-FFF2-40B4-BE49-F238E27FC236}">
                  <a16:creationId xmlns:a16="http://schemas.microsoft.com/office/drawing/2014/main" xmlns="" id="{C986F71C-56DB-1547-93CC-14EB74349C16}"/>
                </a:ext>
              </a:extLst>
            </p:cNvPr>
            <p:cNvCxnSpPr>
              <a:stCxn id="12" idx="1"/>
              <a:endCxn id="13" idx="3"/>
            </p:cNvCxnSpPr>
            <p:nvPr/>
          </p:nvCxnSpPr>
          <p:spPr>
            <a:xfrm flipH="1">
              <a:off x="16800732" y="6564898"/>
              <a:ext cx="71783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Elbow Connector 35">
              <a:extLst>
                <a:ext uri="{FF2B5EF4-FFF2-40B4-BE49-F238E27FC236}">
                  <a16:creationId xmlns:a16="http://schemas.microsoft.com/office/drawing/2014/main" xmlns="" id="{D22C57E3-7374-A248-AEC2-38BAB9EA0DB5}"/>
                </a:ext>
              </a:extLst>
            </p:cNvPr>
            <p:cNvCxnSpPr>
              <a:cxnSpLocks/>
              <a:stCxn id="8" idx="2"/>
            </p:cNvCxnSpPr>
            <p:nvPr/>
          </p:nvCxnSpPr>
          <p:spPr>
            <a:xfrm rot="5400000" flipH="1">
              <a:off x="5013707" y="2696341"/>
              <a:ext cx="461667" cy="3867309"/>
            </a:xfrm>
            <a:prstGeom prst="bentConnector4">
              <a:avLst>
                <a:gd name="adj1" fmla="val -261240"/>
                <a:gd name="adj2" fmla="val 99622"/>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C81AD077-B54E-344B-866B-63DA3063A6B3}"/>
                </a:ext>
              </a:extLst>
            </p:cNvPr>
            <p:cNvSpPr txBox="1"/>
            <p:nvPr/>
          </p:nvSpPr>
          <p:spPr>
            <a:xfrm>
              <a:off x="4478304" y="5590272"/>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43" name="TextBox 42">
              <a:extLst>
                <a:ext uri="{FF2B5EF4-FFF2-40B4-BE49-F238E27FC236}">
                  <a16:creationId xmlns:a16="http://schemas.microsoft.com/office/drawing/2014/main" xmlns="" id="{B163C11C-4012-3D41-B16F-CEC06A7A40CB}"/>
                </a:ext>
              </a:extLst>
            </p:cNvPr>
            <p:cNvSpPr txBox="1"/>
            <p:nvPr/>
          </p:nvSpPr>
          <p:spPr>
            <a:xfrm>
              <a:off x="8463095" y="5590271"/>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45" name="Elbow Connector 44">
              <a:extLst>
                <a:ext uri="{FF2B5EF4-FFF2-40B4-BE49-F238E27FC236}">
                  <a16:creationId xmlns:a16="http://schemas.microsoft.com/office/drawing/2014/main" xmlns="" id="{CF3597F5-8955-3842-B793-00F48EC98312}"/>
                </a:ext>
              </a:extLst>
            </p:cNvPr>
            <p:cNvCxnSpPr>
              <a:cxnSpLocks/>
              <a:stCxn id="9" idx="2"/>
            </p:cNvCxnSpPr>
            <p:nvPr/>
          </p:nvCxnSpPr>
          <p:spPr>
            <a:xfrm rot="5400000">
              <a:off x="8631148" y="3407876"/>
              <a:ext cx="1208896" cy="4114799"/>
            </a:xfrm>
            <a:prstGeom prst="bentConnector2">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Elbow Connector 47">
              <a:extLst>
                <a:ext uri="{FF2B5EF4-FFF2-40B4-BE49-F238E27FC236}">
                  <a16:creationId xmlns:a16="http://schemas.microsoft.com/office/drawing/2014/main" xmlns="" id="{D7367E1C-3143-6247-882C-6002F6BDBA50}"/>
                </a:ext>
              </a:extLst>
            </p:cNvPr>
            <p:cNvCxnSpPr>
              <a:cxnSpLocks/>
            </p:cNvCxnSpPr>
            <p:nvPr/>
          </p:nvCxnSpPr>
          <p:spPr>
            <a:xfrm rot="10800000">
              <a:off x="3326653" y="6069724"/>
              <a:ext cx="10669471" cy="495174"/>
            </a:xfrm>
            <a:prstGeom prst="bentConnector3">
              <a:avLst>
                <a:gd name="adj1" fmla="val 99944"/>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a16="http://schemas.microsoft.com/office/drawing/2014/main" xmlns="" id="{19D8491D-38A5-2647-A9ED-4B58521A9C6A}"/>
                </a:ext>
              </a:extLst>
            </p:cNvPr>
            <p:cNvSpPr txBox="1"/>
            <p:nvPr/>
          </p:nvSpPr>
          <p:spPr>
            <a:xfrm>
              <a:off x="8463095" y="6154133"/>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grpSp>
    </p:spTree>
    <p:extLst>
      <p:ext uri="{BB962C8B-B14F-4D97-AF65-F5344CB8AC3E}">
        <p14:creationId xmlns:p14="http://schemas.microsoft.com/office/powerpoint/2010/main" val="27658000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8748" y="532426"/>
            <a:ext cx="18403954" cy="1131656"/>
          </a:xfrm>
        </p:spPr>
        <p:txBody>
          <a:bodyPr>
            <a:normAutofit/>
          </a:bodyPr>
          <a:lstStyle/>
          <a:p>
            <a:r>
              <a:rPr lang="en-US" altLang="en-US" sz="5400" b="1" dirty="0" smtClean="0">
                <a:solidFill>
                  <a:srgbClr val="C00000"/>
                </a:solidFill>
                <a:ea typeface="Roboto" panose="02000000000000000000" pitchFamily="2" charset="0"/>
                <a:cs typeface="Roboto" panose="02000000000000000000" pitchFamily="2" charset="0"/>
              </a:rPr>
              <a:t>NHỮNG ĐIỂM CẦN ĐÁNH GIÁ Ở REPORT </a:t>
            </a:r>
            <a:endParaRPr lang="en-US" sz="54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17</a:t>
            </a:fld>
            <a:endParaRPr dirty="0"/>
          </a:p>
        </p:txBody>
      </p:sp>
      <p:sp>
        <p:nvSpPr>
          <p:cNvPr id="3" name="TextBox 2">
            <a:extLst>
              <a:ext uri="{FF2B5EF4-FFF2-40B4-BE49-F238E27FC236}">
                <a16:creationId xmlns:a16="http://schemas.microsoft.com/office/drawing/2014/main" xmlns="" id="{B14FAEDF-10BE-AE49-AD79-8F8F8C8A5080}"/>
              </a:ext>
            </a:extLst>
          </p:cNvPr>
          <p:cNvSpPr txBox="1"/>
          <p:nvPr/>
        </p:nvSpPr>
        <p:spPr>
          <a:xfrm>
            <a:off x="1234997" y="2130865"/>
            <a:ext cx="21947339" cy="93358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en-US" sz="4000" dirty="0"/>
              <a:t>YD </a:t>
            </a:r>
            <a:r>
              <a:rPr lang="en-US" sz="4000" dirty="0" err="1"/>
              <a:t>sẽ</a:t>
            </a:r>
            <a:r>
              <a:rPr lang="en-US" sz="4000" dirty="0"/>
              <a:t> </a:t>
            </a:r>
            <a:r>
              <a:rPr lang="en-US" sz="4000" dirty="0" err="1"/>
              <a:t>nhận</a:t>
            </a:r>
            <a:r>
              <a:rPr lang="en-US" sz="4000" dirty="0"/>
              <a:t> report </a:t>
            </a:r>
            <a:r>
              <a:rPr lang="en-US" sz="4000" dirty="0" err="1"/>
              <a:t>từ</a:t>
            </a:r>
            <a:r>
              <a:rPr lang="en-US" sz="4000" dirty="0"/>
              <a:t> SL </a:t>
            </a:r>
            <a:r>
              <a:rPr lang="en-US" sz="4000" dirty="0" err="1"/>
              <a:t>vào</a:t>
            </a:r>
            <a:r>
              <a:rPr lang="en-US" sz="4000" dirty="0"/>
              <a:t> </a:t>
            </a:r>
            <a:r>
              <a:rPr lang="en-US" sz="4000" dirty="0" err="1"/>
              <a:t>ngày</a:t>
            </a:r>
            <a:r>
              <a:rPr lang="en-US" sz="4000" dirty="0"/>
              <a:t> </a:t>
            </a:r>
            <a:r>
              <a:rPr lang="en-US" sz="4000" dirty="0" err="1"/>
              <a:t>thứ</a:t>
            </a:r>
            <a:r>
              <a:rPr lang="en-US" sz="4000" dirty="0"/>
              <a:t> 4 </a:t>
            </a:r>
            <a:r>
              <a:rPr lang="en-US" sz="4000" dirty="0" err="1"/>
              <a:t>hàng</a:t>
            </a:r>
            <a:r>
              <a:rPr lang="en-US" sz="4000" dirty="0"/>
              <a:t> </a:t>
            </a:r>
            <a:r>
              <a:rPr lang="en-US" sz="4000" dirty="0" err="1"/>
              <a:t>tuần</a:t>
            </a:r>
            <a:r>
              <a:rPr lang="en-US" sz="4000" dirty="0"/>
              <a:t> </a:t>
            </a:r>
          </a:p>
          <a:p>
            <a:pPr marL="0" marR="0" indent="0" algn="just" defTabSz="825500" rtl="0" fontAlgn="auto" latinLnBrk="0" hangingPunct="0">
              <a:lnSpc>
                <a:spcPct val="100000"/>
              </a:lnSpc>
              <a:spcBef>
                <a:spcPts val="0"/>
              </a:spcBef>
              <a:spcAft>
                <a:spcPts val="0"/>
              </a:spcAft>
              <a:buClrTx/>
              <a:buSzTx/>
              <a:buFontTx/>
              <a:buNone/>
              <a:tabLst/>
            </a:pPr>
            <a:endParaRPr lang="en-US" sz="4000" b="1" dirty="0"/>
          </a:p>
          <a:p>
            <a:pPr marL="0" marR="0" indent="0" algn="just" defTabSz="825500" rtl="0" fontAlgn="auto" latinLnBrk="0" hangingPunct="0">
              <a:lnSpc>
                <a:spcPct val="100000"/>
              </a:lnSpc>
              <a:spcBef>
                <a:spcPts val="0"/>
              </a:spcBef>
              <a:spcAft>
                <a:spcPts val="0"/>
              </a:spcAft>
              <a:buClrTx/>
              <a:buSzTx/>
              <a:buFontTx/>
              <a:buNone/>
              <a:tabLst/>
            </a:pPr>
            <a:r>
              <a:rPr lang="en-US" sz="4000" b="1" dirty="0"/>
              <a:t>VỀ TRÌNH BÀY</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Sự</a:t>
            </a:r>
            <a:r>
              <a:rPr lang="en-US" sz="4000" dirty="0"/>
              <a:t> </a:t>
            </a:r>
            <a:r>
              <a:rPr lang="en-US" sz="4000" dirty="0" err="1"/>
              <a:t>thống</a:t>
            </a:r>
            <a:r>
              <a:rPr lang="en-US" sz="4000" dirty="0"/>
              <a:t> </a:t>
            </a:r>
            <a:r>
              <a:rPr lang="en-US" sz="4000" dirty="0" err="1"/>
              <a:t>nhất</a:t>
            </a:r>
            <a:r>
              <a:rPr lang="en-US" sz="4000" dirty="0"/>
              <a:t> </a:t>
            </a:r>
            <a:r>
              <a:rPr lang="en-US" sz="4000" dirty="0" err="1"/>
              <a:t>của</a:t>
            </a:r>
            <a:r>
              <a:rPr lang="en-US" sz="4000" dirty="0"/>
              <a:t> font </a:t>
            </a:r>
            <a:r>
              <a:rPr lang="en-US" sz="4000" dirty="0" err="1"/>
              <a:t>chữ</a:t>
            </a:r>
            <a:r>
              <a:rPr lang="en-US" sz="4000" dirty="0"/>
              <a:t>, </a:t>
            </a:r>
            <a:r>
              <a:rPr lang="en-US" sz="4000" dirty="0" err="1"/>
              <a:t>kích</a:t>
            </a:r>
            <a:r>
              <a:rPr lang="en-US" sz="4000" dirty="0"/>
              <a:t> </a:t>
            </a:r>
            <a:r>
              <a:rPr lang="en-US" sz="4000" dirty="0" err="1"/>
              <a:t>thước</a:t>
            </a:r>
            <a:r>
              <a:rPr lang="en-US" sz="4000" dirty="0"/>
              <a:t> </a:t>
            </a:r>
            <a:r>
              <a:rPr lang="en-US" sz="4000" dirty="0" err="1"/>
              <a:t>chữ</a:t>
            </a:r>
            <a:r>
              <a:rPr lang="en-US" sz="4000" dirty="0"/>
              <a:t> </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Các</a:t>
            </a:r>
            <a:r>
              <a:rPr lang="en-US" sz="4000" dirty="0"/>
              <a:t> </a:t>
            </a:r>
            <a:r>
              <a:rPr lang="en-US" sz="4000" dirty="0" err="1"/>
              <a:t>lỗi</a:t>
            </a:r>
            <a:r>
              <a:rPr lang="en-US" sz="4000" dirty="0"/>
              <a:t> </a:t>
            </a:r>
            <a:r>
              <a:rPr lang="en-US" sz="4000" dirty="0" err="1"/>
              <a:t>về</a:t>
            </a:r>
            <a:r>
              <a:rPr lang="en-US" sz="4000" dirty="0"/>
              <a:t> </a:t>
            </a:r>
            <a:r>
              <a:rPr lang="en-US" sz="4000" dirty="0" err="1"/>
              <a:t>đánh</a:t>
            </a:r>
            <a:r>
              <a:rPr lang="en-US" sz="4000" dirty="0"/>
              <a:t> </a:t>
            </a:r>
            <a:r>
              <a:rPr lang="en-US" sz="4000" dirty="0" err="1"/>
              <a:t>máy</a:t>
            </a:r>
            <a:r>
              <a:rPr lang="en-US" sz="4000" dirty="0"/>
              <a:t>, </a:t>
            </a:r>
            <a:r>
              <a:rPr lang="en-US" sz="4000" dirty="0" err="1"/>
              <a:t>dùng</a:t>
            </a:r>
            <a:r>
              <a:rPr lang="en-US" sz="4000" dirty="0"/>
              <a:t> </a:t>
            </a:r>
            <a:r>
              <a:rPr lang="en-US" sz="4000" dirty="0" err="1"/>
              <a:t>từ</a:t>
            </a:r>
            <a:r>
              <a:rPr lang="en-US" sz="4000" dirty="0"/>
              <a:t>, … </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Biểu</a:t>
            </a:r>
            <a:r>
              <a:rPr lang="en-US" sz="4000" dirty="0"/>
              <a:t> </a:t>
            </a:r>
            <a:r>
              <a:rPr lang="en-US" sz="4000" dirty="0" err="1"/>
              <a:t>đồ</a:t>
            </a:r>
            <a:r>
              <a:rPr lang="en-US" sz="4000" dirty="0"/>
              <a:t> </a:t>
            </a:r>
            <a:r>
              <a:rPr lang="en-US" sz="4000" dirty="0" err="1"/>
              <a:t>được</a:t>
            </a:r>
            <a:r>
              <a:rPr lang="en-US" sz="4000" dirty="0"/>
              <a:t> </a:t>
            </a:r>
            <a:r>
              <a:rPr lang="en-US" sz="4000" dirty="0" err="1"/>
              <a:t>thể</a:t>
            </a:r>
            <a:r>
              <a:rPr lang="en-US" sz="4000" dirty="0"/>
              <a:t> </a:t>
            </a:r>
            <a:r>
              <a:rPr lang="en-US" sz="4000" dirty="0" err="1"/>
              <a:t>hiện</a:t>
            </a:r>
            <a:r>
              <a:rPr lang="en-US" sz="4000" dirty="0"/>
              <a:t> </a:t>
            </a:r>
            <a:r>
              <a:rPr lang="en-US" sz="4000" dirty="0" err="1"/>
              <a:t>đúng</a:t>
            </a:r>
            <a:r>
              <a:rPr lang="en-US" sz="4000" dirty="0"/>
              <a:t> </a:t>
            </a:r>
            <a:r>
              <a:rPr lang="en-US" sz="4000" dirty="0" err="1"/>
              <a:t>chuẩn</a:t>
            </a:r>
            <a:r>
              <a:rPr lang="en-US" sz="4000" dirty="0"/>
              <a:t> hay </a:t>
            </a:r>
            <a:r>
              <a:rPr lang="en-US" sz="4000" dirty="0" err="1"/>
              <a:t>chưa</a:t>
            </a:r>
            <a:r>
              <a:rPr lang="en-US" sz="4000" dirty="0"/>
              <a:t>? (font </a:t>
            </a:r>
            <a:r>
              <a:rPr lang="en-US" sz="4000" dirty="0" err="1"/>
              <a:t>chữ</a:t>
            </a:r>
            <a:r>
              <a:rPr lang="en-US" sz="4000" dirty="0"/>
              <a:t>, </a:t>
            </a:r>
            <a:r>
              <a:rPr lang="en-US" sz="4000" dirty="0" err="1"/>
              <a:t>màu</a:t>
            </a:r>
            <a:r>
              <a:rPr lang="en-US" sz="4000" dirty="0"/>
              <a:t> </a:t>
            </a:r>
            <a:r>
              <a:rPr lang="en-US" sz="4000" dirty="0" err="1"/>
              <a:t>sắc</a:t>
            </a:r>
            <a:r>
              <a:rPr lang="en-US" sz="4000" dirty="0"/>
              <a:t>, </a:t>
            </a:r>
            <a:r>
              <a:rPr lang="en-US" sz="4000" dirty="0" err="1"/>
              <a:t>hiển</a:t>
            </a:r>
            <a:r>
              <a:rPr lang="en-US" sz="4000" dirty="0"/>
              <a:t> </a:t>
            </a:r>
            <a:r>
              <a:rPr lang="en-US" sz="4000" dirty="0" err="1"/>
              <a:t>thị</a:t>
            </a:r>
            <a:r>
              <a:rPr lang="en-US" sz="4000" dirty="0"/>
              <a:t> </a:t>
            </a:r>
            <a:r>
              <a:rPr lang="en-US" sz="4000" dirty="0" err="1"/>
              <a:t>chú</a:t>
            </a:r>
            <a:r>
              <a:rPr lang="en-US" sz="4000" dirty="0"/>
              <a:t> </a:t>
            </a:r>
            <a:r>
              <a:rPr lang="en-US" sz="4000" dirty="0" err="1"/>
              <a:t>thích</a:t>
            </a:r>
            <a:r>
              <a:rPr lang="en-US" sz="4000" dirty="0"/>
              <a:t>, …) </a:t>
            </a:r>
          </a:p>
          <a:p>
            <a:pPr marL="0" marR="0" indent="0" algn="just" defTabSz="825500" rtl="0" fontAlgn="auto" latinLnBrk="0" hangingPunct="0">
              <a:lnSpc>
                <a:spcPct val="100000"/>
              </a:lnSpc>
              <a:spcBef>
                <a:spcPts val="0"/>
              </a:spcBef>
              <a:spcAft>
                <a:spcPts val="0"/>
              </a:spcAft>
              <a:buClrTx/>
              <a:buSzTx/>
              <a:buFontTx/>
              <a:buNone/>
              <a:tabLst/>
            </a:pPr>
            <a:endParaRPr lang="en-US" sz="4000" b="1" dirty="0"/>
          </a:p>
          <a:p>
            <a:pPr marL="0" marR="0" indent="0" algn="just" defTabSz="825500" rtl="0" fontAlgn="auto" latinLnBrk="0" hangingPunct="0">
              <a:lnSpc>
                <a:spcPct val="100000"/>
              </a:lnSpc>
              <a:spcBef>
                <a:spcPts val="0"/>
              </a:spcBef>
              <a:spcAft>
                <a:spcPts val="0"/>
              </a:spcAft>
              <a:buClrTx/>
              <a:buSzTx/>
              <a:buFontTx/>
              <a:buNone/>
              <a:tabLst/>
            </a:pPr>
            <a:r>
              <a:rPr lang="en-US" sz="4000" b="1" dirty="0"/>
              <a:t>VỀ CHUYÊN MÔN</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Đầy</a:t>
            </a:r>
            <a:r>
              <a:rPr lang="en-US" sz="4000" dirty="0"/>
              <a:t> </a:t>
            </a:r>
            <a:r>
              <a:rPr lang="en-US" sz="4000" dirty="0" err="1"/>
              <a:t>đủ</a:t>
            </a:r>
            <a:r>
              <a:rPr lang="en-US" sz="4000" dirty="0"/>
              <a:t> </a:t>
            </a:r>
            <a:r>
              <a:rPr lang="en-US" sz="4000" dirty="0" err="1"/>
              <a:t>các</a:t>
            </a:r>
            <a:r>
              <a:rPr lang="en-US" sz="4000" dirty="0"/>
              <a:t> </a:t>
            </a:r>
            <a:r>
              <a:rPr lang="en-US" sz="4000" dirty="0" err="1"/>
              <a:t>mục</a:t>
            </a:r>
            <a:r>
              <a:rPr lang="en-US" sz="4000" dirty="0"/>
              <a:t> </a:t>
            </a:r>
            <a:r>
              <a:rPr lang="en-US" sz="4000" dirty="0" err="1"/>
              <a:t>đã</a:t>
            </a:r>
            <a:r>
              <a:rPr lang="en-US" sz="4000" dirty="0"/>
              <a:t> </a:t>
            </a:r>
            <a:r>
              <a:rPr lang="en-US" sz="4000" dirty="0" err="1"/>
              <a:t>thỏa</a:t>
            </a:r>
            <a:r>
              <a:rPr lang="en-US" sz="4000" dirty="0"/>
              <a:t> </a:t>
            </a:r>
            <a:r>
              <a:rPr lang="en-US" sz="4000" dirty="0" err="1"/>
              <a:t>thuận</a:t>
            </a:r>
            <a:r>
              <a:rPr lang="en-US" sz="4000" dirty="0"/>
              <a:t> </a:t>
            </a:r>
            <a:r>
              <a:rPr lang="en-US" sz="4000" dirty="0" err="1"/>
              <a:t>giữa</a:t>
            </a:r>
            <a:r>
              <a:rPr lang="en-US" sz="4000" dirty="0"/>
              <a:t> YD </a:t>
            </a:r>
            <a:r>
              <a:rPr lang="en-US" sz="4000" dirty="0" err="1"/>
              <a:t>và</a:t>
            </a:r>
            <a:r>
              <a:rPr lang="en-US" sz="4000" dirty="0"/>
              <a:t> SL </a:t>
            </a:r>
            <a:endParaRPr kumimoji="0" lang="en-US" sz="4000" b="0" i="0" u="none" strike="noStrike" cap="none" spc="0" normalizeH="0" baseline="0" dirty="0">
              <a:ln>
                <a:noFill/>
              </a:ln>
              <a:solidFill>
                <a:srgbClr val="000000"/>
              </a:solidFill>
              <a:effectLst/>
              <a:uFillTx/>
              <a:latin typeface="+mn-lt"/>
              <a:ea typeface="+mn-ea"/>
              <a:cs typeface="+mn-cs"/>
              <a:sym typeface="Helvetica Light"/>
            </a:endParaRPr>
          </a:p>
          <a:p>
            <a:pPr marL="685800" marR="0" indent="-685800" algn="just" defTabSz="825500" rtl="0" fontAlgn="auto" latinLnBrk="0" hangingPunct="0">
              <a:lnSpc>
                <a:spcPct val="100000"/>
              </a:lnSpc>
              <a:spcBef>
                <a:spcPts val="0"/>
              </a:spcBef>
              <a:spcAft>
                <a:spcPts val="0"/>
              </a:spcAft>
              <a:buClrTx/>
              <a:buSzTx/>
              <a:buFontTx/>
              <a:buChar char="-"/>
              <a:tabLst/>
            </a:pPr>
            <a:r>
              <a:rPr kumimoji="0" lang="en-US" sz="4000" b="0" i="0" u="none" strike="noStrike" cap="none" spc="0" normalizeH="0" baseline="0" dirty="0" err="1">
                <a:ln>
                  <a:noFill/>
                </a:ln>
                <a:solidFill>
                  <a:srgbClr val="000000"/>
                </a:solidFill>
                <a:effectLst/>
                <a:uFillTx/>
                <a:latin typeface="+mn-lt"/>
                <a:ea typeface="+mn-ea"/>
                <a:cs typeface="+mn-cs"/>
                <a:sym typeface="Helvetica Light"/>
              </a:rPr>
              <a:t>Tính</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chính</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xác</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của</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dữ</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liệu</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nếu</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có</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sự</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chênh</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lệch</a:t>
            </a:r>
            <a:r>
              <a:rPr kumimoji="0" lang="en-US" sz="4000" b="0" i="0" u="none" strike="noStrike" cap="none" spc="0" normalizeH="0" baseline="0" dirty="0">
                <a:ln>
                  <a:noFill/>
                </a:ln>
                <a:solidFill>
                  <a:srgbClr val="000000"/>
                </a:solidFill>
                <a:effectLst/>
                <a:uFillTx/>
                <a:latin typeface="+mn-lt"/>
                <a:ea typeface="+mn-ea"/>
                <a:cs typeface="+mn-cs"/>
                <a:sym typeface="Helvetica Light"/>
              </a:rPr>
              <a:t> so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với</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thời</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gian</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trước</a:t>
            </a:r>
            <a:r>
              <a:rPr kumimoji="0" lang="en-US" sz="4000" b="0" i="0" u="none" strike="noStrike" cap="none" spc="0" normalizeH="0" baseline="0" dirty="0">
                <a:ln>
                  <a:noFill/>
                </a:ln>
                <a:solidFill>
                  <a:srgbClr val="000000"/>
                </a:solidFill>
                <a:effectLst/>
                <a:uFillTx/>
                <a:latin typeface="+mn-lt"/>
                <a:ea typeface="+mn-ea"/>
                <a:cs typeface="+mn-cs"/>
                <a:sym typeface="Helvetica Light"/>
              </a:rPr>
              <a:t> –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cần</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có</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sự</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giải</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thích</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từ</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phía</a:t>
            </a:r>
            <a:r>
              <a:rPr kumimoji="0" lang="en-US" sz="4000" b="0" i="0" u="none" strike="noStrike" cap="none" spc="0" normalizeH="0" baseline="0" dirty="0">
                <a:ln>
                  <a:noFill/>
                </a:ln>
                <a:solidFill>
                  <a:srgbClr val="000000"/>
                </a:solidFill>
                <a:effectLst/>
                <a:uFillTx/>
                <a:latin typeface="+mn-lt"/>
                <a:ea typeface="+mn-ea"/>
                <a:cs typeface="+mn-cs"/>
                <a:sym typeface="Helvetica Light"/>
              </a:rPr>
              <a:t> SL)   </a:t>
            </a:r>
          </a:p>
          <a:p>
            <a:pPr marL="685800" marR="0" indent="-685800" algn="just" defTabSz="825500" rtl="0" fontAlgn="auto" latinLnBrk="0" hangingPunct="0">
              <a:lnSpc>
                <a:spcPct val="100000"/>
              </a:lnSpc>
              <a:spcBef>
                <a:spcPts val="0"/>
              </a:spcBef>
              <a:spcAft>
                <a:spcPts val="0"/>
              </a:spcAft>
              <a:buClrTx/>
              <a:buSzTx/>
              <a:buFontTx/>
              <a:buChar char="-"/>
              <a:tabLst/>
            </a:pPr>
            <a:r>
              <a:rPr kumimoji="0" lang="en-US" sz="4000" b="0" i="0" u="none" strike="noStrike" cap="none" spc="0" normalizeH="0" baseline="0" dirty="0" err="1">
                <a:ln>
                  <a:noFill/>
                </a:ln>
                <a:solidFill>
                  <a:srgbClr val="000000"/>
                </a:solidFill>
                <a:effectLst/>
                <a:uFillTx/>
                <a:latin typeface="+mn-lt"/>
                <a:ea typeface="+mn-ea"/>
                <a:cs typeface="+mn-cs"/>
                <a:sym typeface="Helvetica Light"/>
              </a:rPr>
              <a:t>Các</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biểu</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đồ</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thể</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hiện</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đúng</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số</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liệu</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được</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đề</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cập</a:t>
            </a:r>
            <a:r>
              <a:rPr kumimoji="0" lang="en-US" sz="4000" b="0" i="0" u="none" strike="noStrike" cap="none" spc="0" normalizeH="0" baseline="0" dirty="0">
                <a:ln>
                  <a:noFill/>
                </a:ln>
                <a:solidFill>
                  <a:srgbClr val="000000"/>
                </a:solidFill>
                <a:effectLst/>
                <a:uFillTx/>
                <a:latin typeface="+mn-lt"/>
                <a:ea typeface="+mn-ea"/>
                <a:cs typeface="+mn-cs"/>
                <a:sym typeface="Helvetica Light"/>
              </a:rPr>
              <a:t>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tới</a:t>
            </a:r>
            <a:r>
              <a:rPr kumimoji="0" lang="en-US" sz="4000" b="0" i="0" u="none" strike="noStrike" cap="none" spc="0" normalizeH="0" baseline="0" dirty="0">
                <a:ln>
                  <a:noFill/>
                </a:ln>
                <a:solidFill>
                  <a:srgbClr val="000000"/>
                </a:solidFill>
                <a:effectLst/>
                <a:uFillTx/>
                <a:latin typeface="+mn-lt"/>
                <a:ea typeface="+mn-ea"/>
                <a:cs typeface="+mn-cs"/>
                <a:sym typeface="Helvetica Light"/>
              </a:rPr>
              <a:t> hay </a:t>
            </a:r>
            <a:r>
              <a:rPr kumimoji="0" lang="en-US" sz="4000" b="0" i="0" u="none" strike="noStrike" cap="none" spc="0" normalizeH="0" baseline="0" dirty="0" err="1">
                <a:ln>
                  <a:noFill/>
                </a:ln>
                <a:solidFill>
                  <a:srgbClr val="000000"/>
                </a:solidFill>
                <a:effectLst/>
                <a:uFillTx/>
                <a:latin typeface="+mn-lt"/>
                <a:ea typeface="+mn-ea"/>
                <a:cs typeface="+mn-cs"/>
                <a:sym typeface="Helvetica Light"/>
              </a:rPr>
              <a:t>chưa</a:t>
            </a:r>
            <a:r>
              <a:rPr kumimoji="0" lang="en-US" sz="4000" b="0" i="0" u="none" strike="noStrike" cap="none" spc="0" normalizeH="0" baseline="0" dirty="0">
                <a:ln>
                  <a:noFill/>
                </a:ln>
                <a:solidFill>
                  <a:srgbClr val="000000"/>
                </a:solidFill>
                <a:effectLst/>
                <a:uFillTx/>
                <a:latin typeface="+mn-lt"/>
                <a:ea typeface="+mn-ea"/>
                <a:cs typeface="+mn-cs"/>
                <a:sym typeface="Helvetica Light"/>
              </a:rPr>
              <a:t>?</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Những</a:t>
            </a:r>
            <a:r>
              <a:rPr lang="en-US" sz="4000" dirty="0"/>
              <a:t> </a:t>
            </a:r>
            <a:r>
              <a:rPr lang="en-US" sz="4000" dirty="0" err="1"/>
              <a:t>nhận</a:t>
            </a:r>
            <a:r>
              <a:rPr lang="en-US" sz="4000" dirty="0"/>
              <a:t> </a:t>
            </a:r>
            <a:r>
              <a:rPr lang="en-US" sz="4000" dirty="0" err="1"/>
              <a:t>xét</a:t>
            </a:r>
            <a:r>
              <a:rPr lang="en-US" sz="4000" dirty="0"/>
              <a:t> </a:t>
            </a:r>
            <a:r>
              <a:rPr lang="en-US" sz="4000" dirty="0" err="1"/>
              <a:t>trong</a:t>
            </a:r>
            <a:r>
              <a:rPr lang="en-US" sz="4000" dirty="0"/>
              <a:t> </a:t>
            </a:r>
            <a:r>
              <a:rPr lang="en-US" sz="4000" dirty="0" err="1"/>
              <a:t>báo</a:t>
            </a:r>
            <a:r>
              <a:rPr lang="en-US" sz="4000" dirty="0"/>
              <a:t> </a:t>
            </a:r>
            <a:r>
              <a:rPr lang="en-US" sz="4000" dirty="0" err="1"/>
              <a:t>cáo</a:t>
            </a:r>
            <a:r>
              <a:rPr lang="en-US" sz="4000" dirty="0"/>
              <a:t> </a:t>
            </a:r>
            <a:r>
              <a:rPr lang="en-US" sz="4000" dirty="0" err="1"/>
              <a:t>đúng</a:t>
            </a:r>
            <a:r>
              <a:rPr lang="en-US" sz="4000" dirty="0"/>
              <a:t>, </a:t>
            </a:r>
            <a:r>
              <a:rPr lang="en-US" sz="4000" dirty="0" err="1"/>
              <a:t>chính</a:t>
            </a:r>
            <a:r>
              <a:rPr lang="en-US" sz="4000" dirty="0"/>
              <a:t> </a:t>
            </a:r>
            <a:r>
              <a:rPr lang="en-US" sz="4000" dirty="0" err="1"/>
              <a:t>xác</a:t>
            </a:r>
            <a:r>
              <a:rPr lang="en-US" sz="4000" dirty="0"/>
              <a:t> </a:t>
            </a:r>
            <a:r>
              <a:rPr lang="en-US" sz="4000" dirty="0" err="1"/>
              <a:t>và</a:t>
            </a:r>
            <a:r>
              <a:rPr lang="en-US" sz="4000" dirty="0"/>
              <a:t> </a:t>
            </a:r>
            <a:r>
              <a:rPr lang="en-US" sz="4000" dirty="0" err="1"/>
              <a:t>phù</a:t>
            </a:r>
            <a:r>
              <a:rPr lang="en-US" sz="4000" dirty="0"/>
              <a:t> </a:t>
            </a:r>
            <a:r>
              <a:rPr lang="en-US" sz="4000" dirty="0" err="1"/>
              <a:t>hợp</a:t>
            </a:r>
            <a:r>
              <a:rPr lang="en-US" sz="4000" dirty="0"/>
              <a:t> </a:t>
            </a:r>
            <a:r>
              <a:rPr lang="en-US" sz="4000" dirty="0" err="1"/>
              <a:t>với</a:t>
            </a:r>
            <a:r>
              <a:rPr lang="en-US" sz="4000" dirty="0"/>
              <a:t> </a:t>
            </a:r>
            <a:r>
              <a:rPr lang="en-US" sz="4000" dirty="0" err="1"/>
              <a:t>sản</a:t>
            </a:r>
            <a:r>
              <a:rPr lang="en-US" sz="4000" dirty="0"/>
              <a:t> </a:t>
            </a:r>
            <a:r>
              <a:rPr lang="en-US" sz="4000" dirty="0" err="1"/>
              <a:t>phẩm</a:t>
            </a:r>
            <a:r>
              <a:rPr lang="en-US" sz="4000" dirty="0"/>
              <a:t>, </a:t>
            </a:r>
            <a:r>
              <a:rPr lang="en-US" sz="4000" dirty="0" err="1"/>
              <a:t>thương</a:t>
            </a:r>
            <a:r>
              <a:rPr lang="en-US" sz="4000" dirty="0"/>
              <a:t> </a:t>
            </a:r>
            <a:r>
              <a:rPr lang="en-US" sz="4000" dirty="0" err="1"/>
              <a:t>hiệu</a:t>
            </a:r>
            <a:r>
              <a:rPr lang="en-US" sz="4000" dirty="0"/>
              <a:t> hay </a:t>
            </a:r>
            <a:r>
              <a:rPr lang="en-US" sz="4000" dirty="0" err="1"/>
              <a:t>chưa</a:t>
            </a:r>
            <a:r>
              <a:rPr lang="en-US" sz="4000" dirty="0"/>
              <a:t>? </a:t>
            </a:r>
          </a:p>
          <a:p>
            <a:pPr marL="685800" marR="0" indent="-685800" algn="just" defTabSz="825500" rtl="0" fontAlgn="auto" latinLnBrk="0" hangingPunct="0">
              <a:lnSpc>
                <a:spcPct val="100000"/>
              </a:lnSpc>
              <a:spcBef>
                <a:spcPts val="0"/>
              </a:spcBef>
              <a:spcAft>
                <a:spcPts val="0"/>
              </a:spcAft>
              <a:buClrTx/>
              <a:buSzTx/>
              <a:buFontTx/>
              <a:buChar char="-"/>
              <a:tabLst/>
            </a:pPr>
            <a:r>
              <a:rPr lang="en-US" sz="4000" dirty="0" err="1"/>
              <a:t>Đặt</a:t>
            </a:r>
            <a:r>
              <a:rPr lang="en-US" sz="4000" dirty="0"/>
              <a:t> </a:t>
            </a:r>
            <a:r>
              <a:rPr lang="en-US" sz="4000" dirty="0" err="1"/>
              <a:t>lại</a:t>
            </a:r>
            <a:r>
              <a:rPr lang="en-US" sz="4000" dirty="0"/>
              <a:t> </a:t>
            </a:r>
            <a:r>
              <a:rPr lang="en-US" sz="4000" dirty="0" err="1"/>
              <a:t>các</a:t>
            </a:r>
            <a:r>
              <a:rPr lang="en-US" sz="4000" dirty="0"/>
              <a:t> </a:t>
            </a:r>
            <a:r>
              <a:rPr lang="en-US" sz="4000" dirty="0" err="1"/>
              <a:t>câu</a:t>
            </a:r>
            <a:r>
              <a:rPr lang="en-US" sz="4000" dirty="0"/>
              <a:t> </a:t>
            </a:r>
            <a:r>
              <a:rPr lang="en-US" sz="4000" dirty="0" err="1"/>
              <a:t>hỏi</a:t>
            </a:r>
            <a:r>
              <a:rPr lang="en-US" sz="4000" dirty="0"/>
              <a:t> </a:t>
            </a:r>
            <a:r>
              <a:rPr lang="en-US" sz="4000" dirty="0" err="1"/>
              <a:t>trên</a:t>
            </a:r>
            <a:r>
              <a:rPr lang="en-US" sz="4000" dirty="0"/>
              <a:t> </a:t>
            </a:r>
            <a:r>
              <a:rPr lang="en-US" sz="4000" dirty="0" err="1"/>
              <a:t>báo</a:t>
            </a:r>
            <a:r>
              <a:rPr lang="en-US" sz="4000" dirty="0"/>
              <a:t> </a:t>
            </a:r>
            <a:r>
              <a:rPr lang="en-US" sz="4000" dirty="0" err="1"/>
              <a:t>cáo</a:t>
            </a:r>
            <a:r>
              <a:rPr lang="en-US" sz="4000" dirty="0"/>
              <a:t> </a:t>
            </a:r>
            <a:r>
              <a:rPr lang="en-US" sz="4000" dirty="0" err="1"/>
              <a:t>đang</a:t>
            </a:r>
            <a:r>
              <a:rPr lang="en-US" sz="4000" dirty="0"/>
              <a:t> </a:t>
            </a:r>
            <a:r>
              <a:rPr lang="en-US" sz="4000" dirty="0" err="1"/>
              <a:t>nhận</a:t>
            </a:r>
            <a:r>
              <a:rPr lang="en-US" sz="4000" dirty="0"/>
              <a:t> </a:t>
            </a:r>
            <a:r>
              <a:rPr lang="en-US" sz="4000" dirty="0" err="1"/>
              <a:t>được</a:t>
            </a:r>
            <a:r>
              <a:rPr lang="en-US" sz="4000" dirty="0"/>
              <a:t> (</a:t>
            </a:r>
            <a:r>
              <a:rPr lang="en-US" sz="4000" dirty="0" err="1"/>
              <a:t>khi</a:t>
            </a:r>
            <a:r>
              <a:rPr lang="en-US" sz="4000" dirty="0"/>
              <a:t> </a:t>
            </a:r>
            <a:r>
              <a:rPr lang="en-US" sz="4000" dirty="0" err="1"/>
              <a:t>khách</a:t>
            </a:r>
            <a:r>
              <a:rPr lang="en-US" sz="4000" dirty="0"/>
              <a:t> </a:t>
            </a:r>
            <a:r>
              <a:rPr lang="en-US" sz="4000" dirty="0" err="1"/>
              <a:t>hàng</a:t>
            </a:r>
            <a:r>
              <a:rPr lang="en-US" sz="4000" dirty="0"/>
              <a:t> challenge) </a:t>
            </a:r>
            <a:r>
              <a:rPr lang="en-US" sz="4000" dirty="0" err="1"/>
              <a:t>có</a:t>
            </a:r>
            <a:r>
              <a:rPr lang="en-US" sz="4000" dirty="0"/>
              <a:t> </a:t>
            </a:r>
            <a:r>
              <a:rPr lang="en-US" sz="4000" dirty="0" err="1"/>
              <a:t>thể</a:t>
            </a:r>
            <a:r>
              <a:rPr lang="en-US" sz="4000" dirty="0"/>
              <a:t> </a:t>
            </a:r>
            <a:r>
              <a:rPr lang="en-US" sz="4000" dirty="0" err="1"/>
              <a:t>trả</a:t>
            </a:r>
            <a:r>
              <a:rPr lang="en-US" sz="4000" dirty="0"/>
              <a:t> </a:t>
            </a:r>
            <a:r>
              <a:rPr lang="en-US" sz="4000" dirty="0" err="1"/>
              <a:t>lời</a:t>
            </a:r>
            <a:r>
              <a:rPr lang="en-US" sz="4000" dirty="0"/>
              <a:t>. </a:t>
            </a:r>
            <a:endParaRPr kumimoji="0" lang="en-US" sz="4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4350591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375" y="636730"/>
            <a:ext cx="19353827" cy="1131656"/>
          </a:xfrm>
        </p:spPr>
        <p:txBody>
          <a:bodyPr>
            <a:normAutofit fontScale="90000"/>
          </a:bodyPr>
          <a:lstStyle/>
          <a:p>
            <a:r>
              <a:rPr lang="en-US" altLang="en-US" sz="5500" b="1" dirty="0" smtClean="0">
                <a:solidFill>
                  <a:srgbClr val="C00000"/>
                </a:solidFill>
                <a:ea typeface="Roboto" panose="02000000000000000000" pitchFamily="2" charset="0"/>
                <a:cs typeface="Roboto" panose="02000000000000000000" pitchFamily="2" charset="0"/>
              </a:rPr>
              <a:t>SOCIAL LISTENING REPORT - REVIEW PROCESS (MONTHLY)</a:t>
            </a:r>
            <a:endParaRPr lang="en-US" sz="55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18</a:t>
            </a:fld>
            <a:endParaRPr dirty="0"/>
          </a:p>
        </p:txBody>
      </p:sp>
      <p:grpSp>
        <p:nvGrpSpPr>
          <p:cNvPr id="70" name="Group 69">
            <a:extLst>
              <a:ext uri="{FF2B5EF4-FFF2-40B4-BE49-F238E27FC236}">
                <a16:creationId xmlns="" xmlns:a16="http://schemas.microsoft.com/office/drawing/2014/main" id="{C54CE1A6-B216-F741-9F7E-7FFFFDD46671}"/>
              </a:ext>
            </a:extLst>
          </p:cNvPr>
          <p:cNvGrpSpPr/>
          <p:nvPr/>
        </p:nvGrpSpPr>
        <p:grpSpPr>
          <a:xfrm>
            <a:off x="849643" y="4139935"/>
            <a:ext cx="21919142" cy="7889563"/>
            <a:chOff x="1791752" y="5469972"/>
            <a:chExt cx="21919142" cy="7889563"/>
          </a:xfrm>
        </p:grpSpPr>
        <p:sp>
          <p:nvSpPr>
            <p:cNvPr id="7" name="TextBox 6">
              <a:extLst>
                <a:ext uri="{FF2B5EF4-FFF2-40B4-BE49-F238E27FC236}">
                  <a16:creationId xmlns="" xmlns:a16="http://schemas.microsoft.com/office/drawing/2014/main" id="{D9DED20E-CAB0-EE46-95DF-35A89D86109A}"/>
                </a:ext>
              </a:extLst>
            </p:cNvPr>
            <p:cNvSpPr txBox="1"/>
            <p:nvPr/>
          </p:nvSpPr>
          <p:spPr>
            <a:xfrm>
              <a:off x="1791752" y="5700803"/>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Data team send report</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a:extLst>
                <a:ext uri="{FF2B5EF4-FFF2-40B4-BE49-F238E27FC236}">
                  <a16:creationId xmlns="" xmlns:a16="http://schemas.microsoft.com/office/drawing/2014/main" id="{825D3F6E-3D6F-1542-AF65-BE7A82B757C6}"/>
                </a:ext>
              </a:extLst>
            </p:cNvPr>
            <p:cNvSpPr txBox="1"/>
            <p:nvPr/>
          </p:nvSpPr>
          <p:spPr>
            <a:xfrm>
              <a:off x="5601752" y="5469973"/>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Community Manager (CM) reviews 1</a:t>
              </a:r>
              <a:r>
                <a:rPr lang="en-US" sz="3000" baseline="30000" dirty="0"/>
                <a:t>st</a:t>
              </a:r>
              <a:r>
                <a:rPr lang="en-US" sz="3000" dirty="0"/>
                <a:t> time</a:t>
              </a:r>
            </a:p>
          </p:txBody>
        </p:sp>
        <p:sp>
          <p:nvSpPr>
            <p:cNvPr id="9" name="TextBox 8">
              <a:extLst>
                <a:ext uri="{FF2B5EF4-FFF2-40B4-BE49-F238E27FC236}">
                  <a16:creationId xmlns="" xmlns:a16="http://schemas.microsoft.com/office/drawing/2014/main" id="{E47639D7-3838-A34D-9A6C-E1781318BFAA}"/>
                </a:ext>
              </a:extLst>
            </p:cNvPr>
            <p:cNvSpPr txBox="1"/>
            <p:nvPr/>
          </p:nvSpPr>
          <p:spPr>
            <a:xfrm>
              <a:off x="9716552" y="546997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Account Manager (AM) reviews 2</a:t>
              </a:r>
              <a:r>
                <a:rPr lang="en-US" sz="3000" baseline="30000" dirty="0"/>
                <a:t>nd</a:t>
              </a:r>
              <a:r>
                <a:rPr lang="en-US" sz="3000" dirty="0"/>
                <a:t> time</a:t>
              </a:r>
            </a:p>
          </p:txBody>
        </p:sp>
        <p:sp>
          <p:nvSpPr>
            <p:cNvPr id="10" name="TextBox 9">
              <a:extLst>
                <a:ext uri="{FF2B5EF4-FFF2-40B4-BE49-F238E27FC236}">
                  <a16:creationId xmlns="" xmlns:a16="http://schemas.microsoft.com/office/drawing/2014/main" id="{61F49134-D69F-E44B-A2D0-6823DCFE6252}"/>
                </a:ext>
              </a:extLst>
            </p:cNvPr>
            <p:cNvSpPr txBox="1"/>
            <p:nvPr/>
          </p:nvSpPr>
          <p:spPr>
            <a:xfrm>
              <a:off x="17369560" y="5700802"/>
              <a:ext cx="2820375" cy="1025922"/>
            </a:xfrm>
            <a:prstGeom prst="rect">
              <a:avLst/>
            </a:prstGeom>
            <a:noFill/>
            <a:ln w="38100" cap="flat">
              <a:solidFill>
                <a:srgbClr val="CA342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Client review &amp; feedback report</a:t>
              </a:r>
            </a:p>
          </p:txBody>
        </p:sp>
        <p:sp>
          <p:nvSpPr>
            <p:cNvPr id="11" name="TextBox 10">
              <a:extLst>
                <a:ext uri="{FF2B5EF4-FFF2-40B4-BE49-F238E27FC236}">
                  <a16:creationId xmlns="" xmlns:a16="http://schemas.microsoft.com/office/drawing/2014/main" id="{C3C28B30-B3D2-EC41-9793-2B03A7007C13}"/>
                </a:ext>
              </a:extLst>
            </p:cNvPr>
            <p:cNvSpPr txBox="1"/>
            <p:nvPr/>
          </p:nvSpPr>
          <p:spPr>
            <a:xfrm>
              <a:off x="20890519" y="12795278"/>
              <a:ext cx="2820375" cy="564257"/>
            </a:xfrm>
            <a:prstGeom prst="rect">
              <a:avLst/>
            </a:prstGeom>
            <a:solidFill>
              <a:srgbClr val="3698DA"/>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b="1" dirty="0">
                  <a:solidFill>
                    <a:schemeClr val="bg1"/>
                  </a:solidFill>
                </a:rPr>
                <a:t>DONE</a:t>
              </a:r>
            </a:p>
          </p:txBody>
        </p:sp>
        <p:sp>
          <p:nvSpPr>
            <p:cNvPr id="12" name="TextBox 11">
              <a:extLst>
                <a:ext uri="{FF2B5EF4-FFF2-40B4-BE49-F238E27FC236}">
                  <a16:creationId xmlns="" xmlns:a16="http://schemas.microsoft.com/office/drawing/2014/main" id="{18B6A915-AF2A-4941-80A4-EF23DB4FC53B}"/>
                </a:ext>
              </a:extLst>
            </p:cNvPr>
            <p:cNvSpPr txBox="1"/>
            <p:nvPr/>
          </p:nvSpPr>
          <p:spPr>
            <a:xfrm>
              <a:off x="17352311" y="8148669"/>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receives feedback and sends to CM</a:t>
              </a:r>
            </a:p>
          </p:txBody>
        </p:sp>
        <p:sp>
          <p:nvSpPr>
            <p:cNvPr id="13" name="TextBox 12">
              <a:extLst>
                <a:ext uri="{FF2B5EF4-FFF2-40B4-BE49-F238E27FC236}">
                  <a16:creationId xmlns="" xmlns:a16="http://schemas.microsoft.com/office/drawing/2014/main" id="{A555BEC0-7B40-4C41-BCDF-F68EFC03A688}"/>
                </a:ext>
              </a:extLst>
            </p:cNvPr>
            <p:cNvSpPr txBox="1"/>
            <p:nvPr/>
          </p:nvSpPr>
          <p:spPr>
            <a:xfrm>
              <a:off x="13814102" y="8148669"/>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CM reviews client’s feedback</a:t>
              </a:r>
            </a:p>
          </p:txBody>
        </p:sp>
        <p:cxnSp>
          <p:nvCxnSpPr>
            <p:cNvPr id="15" name="Straight Arrow Connector 14">
              <a:extLst>
                <a:ext uri="{FF2B5EF4-FFF2-40B4-BE49-F238E27FC236}">
                  <a16:creationId xmlns="" xmlns:a16="http://schemas.microsoft.com/office/drawing/2014/main" id="{641C8A49-1DCC-AC41-BC3B-0DCF4D5E0E40}"/>
                </a:ext>
              </a:extLst>
            </p:cNvPr>
            <p:cNvCxnSpPr>
              <a:stCxn id="7" idx="3"/>
            </p:cNvCxnSpPr>
            <p:nvPr/>
          </p:nvCxnSpPr>
          <p:spPr>
            <a:xfrm>
              <a:off x="4612127" y="6213764"/>
              <a:ext cx="9896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 xmlns:a16="http://schemas.microsoft.com/office/drawing/2014/main" id="{D76AD432-3ECC-064D-9C44-A225EC6DF2BC}"/>
                </a:ext>
              </a:extLst>
            </p:cNvPr>
            <p:cNvCxnSpPr>
              <a:cxnSpLocks/>
            </p:cNvCxnSpPr>
            <p:nvPr/>
          </p:nvCxnSpPr>
          <p:spPr>
            <a:xfrm>
              <a:off x="8422127" y="6213764"/>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 xmlns:a16="http://schemas.microsoft.com/office/drawing/2014/main" id="{0D5B0A9F-E37E-2540-B052-375793D9F66D}"/>
                </a:ext>
              </a:extLst>
            </p:cNvPr>
            <p:cNvSpPr txBox="1"/>
            <p:nvPr/>
          </p:nvSpPr>
          <p:spPr>
            <a:xfrm>
              <a:off x="8825682" y="5803395"/>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19" name="Straight Arrow Connector 18">
              <a:extLst>
                <a:ext uri="{FF2B5EF4-FFF2-40B4-BE49-F238E27FC236}">
                  <a16:creationId xmlns="" xmlns:a16="http://schemas.microsoft.com/office/drawing/2014/main" id="{227E581A-F06C-0942-BB15-5E0A464141D1}"/>
                </a:ext>
              </a:extLst>
            </p:cNvPr>
            <p:cNvCxnSpPr>
              <a:cxnSpLocks/>
            </p:cNvCxnSpPr>
            <p:nvPr/>
          </p:nvCxnSpPr>
          <p:spPr>
            <a:xfrm>
              <a:off x="12536927" y="6213764"/>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 xmlns:a16="http://schemas.microsoft.com/office/drawing/2014/main" id="{7CF6AD22-73C2-844E-B4BF-B0BF732A0C68}"/>
                </a:ext>
              </a:extLst>
            </p:cNvPr>
            <p:cNvSpPr txBox="1"/>
            <p:nvPr/>
          </p:nvSpPr>
          <p:spPr>
            <a:xfrm>
              <a:off x="12940482" y="5803394"/>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sp>
          <p:nvSpPr>
            <p:cNvPr id="21" name="TextBox 20">
              <a:extLst>
                <a:ext uri="{FF2B5EF4-FFF2-40B4-BE49-F238E27FC236}">
                  <a16:creationId xmlns="" xmlns:a16="http://schemas.microsoft.com/office/drawing/2014/main" id="{0DD658DF-163F-8C43-8C15-4CBCA9F99A55}"/>
                </a:ext>
              </a:extLst>
            </p:cNvPr>
            <p:cNvSpPr txBox="1"/>
            <p:nvPr/>
          </p:nvSpPr>
          <p:spPr>
            <a:xfrm>
              <a:off x="13814103" y="5700804"/>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send report to client</a:t>
              </a:r>
            </a:p>
          </p:txBody>
        </p:sp>
        <p:cxnSp>
          <p:nvCxnSpPr>
            <p:cNvPr id="22" name="Straight Arrow Connector 21">
              <a:extLst>
                <a:ext uri="{FF2B5EF4-FFF2-40B4-BE49-F238E27FC236}">
                  <a16:creationId xmlns="" xmlns:a16="http://schemas.microsoft.com/office/drawing/2014/main" id="{3F432DA5-8A50-0A42-9F23-D7ED63DA075D}"/>
                </a:ext>
              </a:extLst>
            </p:cNvPr>
            <p:cNvCxnSpPr>
              <a:cxnSpLocks/>
            </p:cNvCxnSpPr>
            <p:nvPr/>
          </p:nvCxnSpPr>
          <p:spPr>
            <a:xfrm>
              <a:off x="16651727" y="6213763"/>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 xmlns:a16="http://schemas.microsoft.com/office/drawing/2014/main" id="{6E0D445B-1AFA-C649-9C25-2345F77CE14A}"/>
                </a:ext>
              </a:extLst>
            </p:cNvPr>
            <p:cNvSpPr txBox="1"/>
            <p:nvPr/>
          </p:nvSpPr>
          <p:spPr>
            <a:xfrm>
              <a:off x="20296570" y="5766590"/>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28" name="Straight Arrow Connector 27">
              <a:extLst>
                <a:ext uri="{FF2B5EF4-FFF2-40B4-BE49-F238E27FC236}">
                  <a16:creationId xmlns="" xmlns:a16="http://schemas.microsoft.com/office/drawing/2014/main" id="{F6148241-D8D8-0742-8A33-524414E682D0}"/>
                </a:ext>
              </a:extLst>
            </p:cNvPr>
            <p:cNvCxnSpPr>
              <a:cxnSpLocks/>
            </p:cNvCxnSpPr>
            <p:nvPr/>
          </p:nvCxnSpPr>
          <p:spPr>
            <a:xfrm>
              <a:off x="20189935" y="6213762"/>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 xmlns:a16="http://schemas.microsoft.com/office/drawing/2014/main" id="{9CBCBF91-B0BD-3947-B990-7C013E8D08AA}"/>
                </a:ext>
              </a:extLst>
            </p:cNvPr>
            <p:cNvCxnSpPr>
              <a:cxnSpLocks/>
              <a:stCxn id="10" idx="2"/>
              <a:endCxn id="12" idx="0"/>
            </p:cNvCxnSpPr>
            <p:nvPr/>
          </p:nvCxnSpPr>
          <p:spPr>
            <a:xfrm flipH="1">
              <a:off x="18762499" y="6726724"/>
              <a:ext cx="17249" cy="142194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 xmlns:a16="http://schemas.microsoft.com/office/drawing/2014/main" id="{C0529CDE-4E0F-0C41-9F08-6D5C80FBCAEB}"/>
                </a:ext>
              </a:extLst>
            </p:cNvPr>
            <p:cNvSpPr txBox="1"/>
            <p:nvPr/>
          </p:nvSpPr>
          <p:spPr>
            <a:xfrm>
              <a:off x="18875399" y="7254246"/>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34" name="Straight Arrow Connector 33">
              <a:extLst>
                <a:ext uri="{FF2B5EF4-FFF2-40B4-BE49-F238E27FC236}">
                  <a16:creationId xmlns="" xmlns:a16="http://schemas.microsoft.com/office/drawing/2014/main" id="{C986F71C-56DB-1547-93CC-14EB74349C16}"/>
                </a:ext>
              </a:extLst>
            </p:cNvPr>
            <p:cNvCxnSpPr>
              <a:stCxn id="12" idx="1"/>
              <a:endCxn id="13" idx="3"/>
            </p:cNvCxnSpPr>
            <p:nvPr/>
          </p:nvCxnSpPr>
          <p:spPr>
            <a:xfrm flipH="1">
              <a:off x="16634477" y="8892463"/>
              <a:ext cx="71783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Elbow Connector 35">
              <a:extLst>
                <a:ext uri="{FF2B5EF4-FFF2-40B4-BE49-F238E27FC236}">
                  <a16:creationId xmlns="" xmlns:a16="http://schemas.microsoft.com/office/drawing/2014/main" id="{D22C57E3-7374-A248-AEC2-38BAB9EA0DB5}"/>
                </a:ext>
              </a:extLst>
            </p:cNvPr>
            <p:cNvCxnSpPr>
              <a:cxnSpLocks/>
              <a:stCxn id="8" idx="2"/>
            </p:cNvCxnSpPr>
            <p:nvPr/>
          </p:nvCxnSpPr>
          <p:spPr>
            <a:xfrm rot="5400000" flipH="1">
              <a:off x="4962872" y="4908493"/>
              <a:ext cx="230827" cy="3867308"/>
            </a:xfrm>
            <a:prstGeom prst="bentConnector4">
              <a:avLst>
                <a:gd name="adj1" fmla="val -633826"/>
                <a:gd name="adj2" fmla="val 100152"/>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 xmlns:a16="http://schemas.microsoft.com/office/drawing/2014/main" id="{C81AD077-B54E-344B-866B-63DA3063A6B3}"/>
                </a:ext>
              </a:extLst>
            </p:cNvPr>
            <p:cNvSpPr txBox="1"/>
            <p:nvPr/>
          </p:nvSpPr>
          <p:spPr>
            <a:xfrm>
              <a:off x="4312049" y="7917836"/>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43" name="TextBox 42">
              <a:extLst>
                <a:ext uri="{FF2B5EF4-FFF2-40B4-BE49-F238E27FC236}">
                  <a16:creationId xmlns="" xmlns:a16="http://schemas.microsoft.com/office/drawing/2014/main" id="{B163C11C-4012-3D41-B16F-CEC06A7A40CB}"/>
                </a:ext>
              </a:extLst>
            </p:cNvPr>
            <p:cNvSpPr txBox="1"/>
            <p:nvPr/>
          </p:nvSpPr>
          <p:spPr>
            <a:xfrm>
              <a:off x="8296840" y="7917835"/>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45" name="Elbow Connector 44">
              <a:extLst>
                <a:ext uri="{FF2B5EF4-FFF2-40B4-BE49-F238E27FC236}">
                  <a16:creationId xmlns="" xmlns:a16="http://schemas.microsoft.com/office/drawing/2014/main" id="{CF3597F5-8955-3842-B793-00F48EC98312}"/>
                </a:ext>
              </a:extLst>
            </p:cNvPr>
            <p:cNvCxnSpPr>
              <a:cxnSpLocks/>
              <a:stCxn id="9" idx="2"/>
            </p:cNvCxnSpPr>
            <p:nvPr/>
          </p:nvCxnSpPr>
          <p:spPr>
            <a:xfrm rot="5400000">
              <a:off x="8349479" y="5620026"/>
              <a:ext cx="1439728" cy="4114795"/>
            </a:xfrm>
            <a:prstGeom prst="bentConnector2">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Elbow Connector 47">
              <a:extLst>
                <a:ext uri="{FF2B5EF4-FFF2-40B4-BE49-F238E27FC236}">
                  <a16:creationId xmlns="" xmlns:a16="http://schemas.microsoft.com/office/drawing/2014/main" id="{D7367E1C-3143-6247-882C-6002F6BDBA50}"/>
                </a:ext>
              </a:extLst>
            </p:cNvPr>
            <p:cNvCxnSpPr>
              <a:cxnSpLocks/>
            </p:cNvCxnSpPr>
            <p:nvPr/>
          </p:nvCxnSpPr>
          <p:spPr>
            <a:xfrm rot="10800000">
              <a:off x="3160398" y="8397288"/>
              <a:ext cx="10669471" cy="495174"/>
            </a:xfrm>
            <a:prstGeom prst="bentConnector3">
              <a:avLst>
                <a:gd name="adj1" fmla="val 100463"/>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 xmlns:a16="http://schemas.microsoft.com/office/drawing/2014/main" id="{19D8491D-38A5-2647-A9ED-4B58521A9C6A}"/>
                </a:ext>
              </a:extLst>
            </p:cNvPr>
            <p:cNvSpPr txBox="1"/>
            <p:nvPr/>
          </p:nvSpPr>
          <p:spPr>
            <a:xfrm>
              <a:off x="8296840" y="8481697"/>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47" name="TextBox 46">
              <a:extLst>
                <a:ext uri="{FF2B5EF4-FFF2-40B4-BE49-F238E27FC236}">
                  <a16:creationId xmlns="" xmlns:a16="http://schemas.microsoft.com/office/drawing/2014/main" id="{6C2F85ED-BBF9-9C45-9448-B6089F4C75B9}"/>
                </a:ext>
              </a:extLst>
            </p:cNvPr>
            <p:cNvSpPr txBox="1"/>
            <p:nvPr/>
          </p:nvSpPr>
          <p:spPr>
            <a:xfrm>
              <a:off x="20890519" y="5535827"/>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schedules meeting with client monthly</a:t>
              </a:r>
            </a:p>
          </p:txBody>
        </p:sp>
        <p:sp>
          <p:nvSpPr>
            <p:cNvPr id="49" name="TextBox 48">
              <a:extLst>
                <a:ext uri="{FF2B5EF4-FFF2-40B4-BE49-F238E27FC236}">
                  <a16:creationId xmlns="" xmlns:a16="http://schemas.microsoft.com/office/drawing/2014/main" id="{A9997228-A11E-F647-BA59-96D5F6B03470}"/>
                </a:ext>
              </a:extLst>
            </p:cNvPr>
            <p:cNvSpPr txBox="1"/>
            <p:nvPr/>
          </p:nvSpPr>
          <p:spPr>
            <a:xfrm>
              <a:off x="20890519" y="10274454"/>
              <a:ext cx="2820375" cy="1949252"/>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Meeting – Answering questions from client</a:t>
              </a:r>
            </a:p>
          </p:txBody>
        </p:sp>
        <p:sp>
          <p:nvSpPr>
            <p:cNvPr id="52" name="TextBox 51">
              <a:extLst>
                <a:ext uri="{FF2B5EF4-FFF2-40B4-BE49-F238E27FC236}">
                  <a16:creationId xmlns="" xmlns:a16="http://schemas.microsoft.com/office/drawing/2014/main" id="{D0912F2F-116D-F146-ACCB-0490BD6FA230}"/>
                </a:ext>
              </a:extLst>
            </p:cNvPr>
            <p:cNvSpPr txBox="1"/>
            <p:nvPr/>
          </p:nvSpPr>
          <p:spPr>
            <a:xfrm>
              <a:off x="17401167" y="10296843"/>
              <a:ext cx="2820375" cy="1949252"/>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sends questions to CM &amp; Data team</a:t>
              </a:r>
            </a:p>
          </p:txBody>
        </p:sp>
        <p:sp>
          <p:nvSpPr>
            <p:cNvPr id="53" name="TextBox 52">
              <a:extLst>
                <a:ext uri="{FF2B5EF4-FFF2-40B4-BE49-F238E27FC236}">
                  <a16:creationId xmlns="" xmlns:a16="http://schemas.microsoft.com/office/drawing/2014/main" id="{00ADA75C-A62E-CA45-B84B-FDF66546504D}"/>
                </a:ext>
              </a:extLst>
            </p:cNvPr>
            <p:cNvSpPr txBox="1"/>
            <p:nvPr/>
          </p:nvSpPr>
          <p:spPr>
            <a:xfrm>
              <a:off x="13862958" y="10527675"/>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CM &amp; Data team </a:t>
              </a:r>
              <a:r>
                <a:rPr lang="en-US" sz="3000" dirty="0" err="1"/>
                <a:t>repond</a:t>
              </a:r>
              <a:r>
                <a:rPr lang="en-US" sz="3000" dirty="0"/>
                <a:t> to client</a:t>
              </a:r>
            </a:p>
          </p:txBody>
        </p:sp>
        <p:sp>
          <p:nvSpPr>
            <p:cNvPr id="54" name="TextBox 53">
              <a:extLst>
                <a:ext uri="{FF2B5EF4-FFF2-40B4-BE49-F238E27FC236}">
                  <a16:creationId xmlns="" xmlns:a16="http://schemas.microsoft.com/office/drawing/2014/main" id="{AC21A496-88E3-3347-9A84-22F2319D7A78}"/>
                </a:ext>
              </a:extLst>
            </p:cNvPr>
            <p:cNvSpPr txBox="1"/>
            <p:nvPr/>
          </p:nvSpPr>
          <p:spPr>
            <a:xfrm>
              <a:off x="10077257" y="10736119"/>
              <a:ext cx="2820375" cy="1025922"/>
            </a:xfrm>
            <a:prstGeom prst="rect">
              <a:avLst/>
            </a:prstGeom>
            <a:noFill/>
            <a:ln w="38100" cap="flat">
              <a:solidFill>
                <a:srgbClr val="CA342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Client reviews answers </a:t>
              </a:r>
            </a:p>
          </p:txBody>
        </p:sp>
        <p:cxnSp>
          <p:nvCxnSpPr>
            <p:cNvPr id="5" name="Straight Arrow Connector 4">
              <a:extLst>
                <a:ext uri="{FF2B5EF4-FFF2-40B4-BE49-F238E27FC236}">
                  <a16:creationId xmlns="" xmlns:a16="http://schemas.microsoft.com/office/drawing/2014/main" id="{094D0C47-B84F-064B-A4B1-641F178DB57A}"/>
                </a:ext>
              </a:extLst>
            </p:cNvPr>
            <p:cNvCxnSpPr>
              <a:stCxn id="47" idx="2"/>
            </p:cNvCxnSpPr>
            <p:nvPr/>
          </p:nvCxnSpPr>
          <p:spPr>
            <a:xfrm flipH="1">
              <a:off x="22300706" y="7023414"/>
              <a:ext cx="1" cy="325104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 xmlns:a16="http://schemas.microsoft.com/office/drawing/2014/main" id="{53329E58-E29A-8443-8E4A-AD31A84B60AB}"/>
                </a:ext>
              </a:extLst>
            </p:cNvPr>
            <p:cNvCxnSpPr>
              <a:stCxn id="49" idx="2"/>
              <a:endCxn id="11" idx="0"/>
            </p:cNvCxnSpPr>
            <p:nvPr/>
          </p:nvCxnSpPr>
          <p:spPr>
            <a:xfrm>
              <a:off x="22300707" y="12223706"/>
              <a:ext cx="0" cy="571572"/>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 xmlns:a16="http://schemas.microsoft.com/office/drawing/2014/main" id="{D9F77943-8FD8-2A47-A845-647FD88F3B52}"/>
                </a:ext>
              </a:extLst>
            </p:cNvPr>
            <p:cNvSpPr txBox="1"/>
            <p:nvPr/>
          </p:nvSpPr>
          <p:spPr>
            <a:xfrm>
              <a:off x="22518487" y="12304307"/>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23" name="Straight Arrow Connector 22">
              <a:extLst>
                <a:ext uri="{FF2B5EF4-FFF2-40B4-BE49-F238E27FC236}">
                  <a16:creationId xmlns="" xmlns:a16="http://schemas.microsoft.com/office/drawing/2014/main" id="{8F2B7CC9-3C19-F147-A39C-ADBABE2E4E63}"/>
                </a:ext>
              </a:extLst>
            </p:cNvPr>
            <p:cNvCxnSpPr>
              <a:cxnSpLocks/>
              <a:stCxn id="49" idx="1"/>
              <a:endCxn id="52" idx="3"/>
            </p:cNvCxnSpPr>
            <p:nvPr/>
          </p:nvCxnSpPr>
          <p:spPr>
            <a:xfrm flipH="1">
              <a:off x="20221542" y="11249080"/>
              <a:ext cx="668977" cy="2238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6" name="TextBox 55">
              <a:extLst>
                <a:ext uri="{FF2B5EF4-FFF2-40B4-BE49-F238E27FC236}">
                  <a16:creationId xmlns="" xmlns:a16="http://schemas.microsoft.com/office/drawing/2014/main" id="{5E0828A2-1BA2-D948-B81C-04AA8A645341}"/>
                </a:ext>
              </a:extLst>
            </p:cNvPr>
            <p:cNvSpPr txBox="1"/>
            <p:nvPr/>
          </p:nvSpPr>
          <p:spPr>
            <a:xfrm>
              <a:off x="20333212" y="10801907"/>
              <a:ext cx="4456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FB</a:t>
              </a:r>
            </a:p>
          </p:txBody>
        </p:sp>
        <p:cxnSp>
          <p:nvCxnSpPr>
            <p:cNvPr id="58" name="Straight Arrow Connector 57">
              <a:extLst>
                <a:ext uri="{FF2B5EF4-FFF2-40B4-BE49-F238E27FC236}">
                  <a16:creationId xmlns="" xmlns:a16="http://schemas.microsoft.com/office/drawing/2014/main" id="{154B7922-9318-084E-B216-C26691DD1C53}"/>
                </a:ext>
              </a:extLst>
            </p:cNvPr>
            <p:cNvCxnSpPr>
              <a:cxnSpLocks/>
              <a:stCxn id="52" idx="1"/>
            </p:cNvCxnSpPr>
            <p:nvPr/>
          </p:nvCxnSpPr>
          <p:spPr>
            <a:xfrm flipH="1" flipV="1">
              <a:off x="16683333" y="11260275"/>
              <a:ext cx="717834" cy="11194"/>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 xmlns:a16="http://schemas.microsoft.com/office/drawing/2014/main" id="{0EEBF97B-5573-EF4B-B3AD-051965DD600D}"/>
                </a:ext>
              </a:extLst>
            </p:cNvPr>
            <p:cNvCxnSpPr>
              <a:stCxn id="53" idx="1"/>
            </p:cNvCxnSpPr>
            <p:nvPr/>
          </p:nvCxnSpPr>
          <p:spPr>
            <a:xfrm flipH="1">
              <a:off x="12897632" y="11271469"/>
              <a:ext cx="96532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5" name="Elbow Connector 64">
              <a:extLst>
                <a:ext uri="{FF2B5EF4-FFF2-40B4-BE49-F238E27FC236}">
                  <a16:creationId xmlns="" xmlns:a16="http://schemas.microsoft.com/office/drawing/2014/main" id="{250D8E69-FD43-9C4E-B0A4-0A59FD0DB73E}"/>
                </a:ext>
              </a:extLst>
            </p:cNvPr>
            <p:cNvCxnSpPr>
              <a:stCxn id="54" idx="2"/>
              <a:endCxn id="52" idx="2"/>
            </p:cNvCxnSpPr>
            <p:nvPr/>
          </p:nvCxnSpPr>
          <p:spPr>
            <a:xfrm rot="16200000" flipH="1">
              <a:off x="14907373" y="8342113"/>
              <a:ext cx="484054" cy="7323910"/>
            </a:xfrm>
            <a:prstGeom prst="bentConnector3">
              <a:avLst>
                <a:gd name="adj1" fmla="val 147226"/>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 xmlns:a16="http://schemas.microsoft.com/office/drawing/2014/main" id="{EF19F617-0526-2549-AAC3-9A90326D4BF2}"/>
                </a:ext>
              </a:extLst>
            </p:cNvPr>
            <p:cNvSpPr txBox="1"/>
            <p:nvPr/>
          </p:nvSpPr>
          <p:spPr>
            <a:xfrm>
              <a:off x="14383164" y="12050865"/>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68" name="Elbow Connector 67">
              <a:extLst>
                <a:ext uri="{FF2B5EF4-FFF2-40B4-BE49-F238E27FC236}">
                  <a16:creationId xmlns="" xmlns:a16="http://schemas.microsoft.com/office/drawing/2014/main" id="{FEB9E8C8-15C8-6148-B110-561988041624}"/>
                </a:ext>
              </a:extLst>
            </p:cNvPr>
            <p:cNvCxnSpPr>
              <a:stCxn id="54" idx="1"/>
              <a:endCxn id="11" idx="1"/>
            </p:cNvCxnSpPr>
            <p:nvPr/>
          </p:nvCxnSpPr>
          <p:spPr>
            <a:xfrm rot="10800000" flipH="1" flipV="1">
              <a:off x="10077257" y="11249079"/>
              <a:ext cx="10813262" cy="1828327"/>
            </a:xfrm>
            <a:prstGeom prst="bentConnector3">
              <a:avLst>
                <a:gd name="adj1" fmla="val -2114"/>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9" name="TextBox 68">
              <a:extLst>
                <a:ext uri="{FF2B5EF4-FFF2-40B4-BE49-F238E27FC236}">
                  <a16:creationId xmlns="" xmlns:a16="http://schemas.microsoft.com/office/drawing/2014/main" id="{6B3277F8-5A2B-B04F-8186-F3C972619F34}"/>
                </a:ext>
              </a:extLst>
            </p:cNvPr>
            <p:cNvSpPr txBox="1"/>
            <p:nvPr/>
          </p:nvSpPr>
          <p:spPr>
            <a:xfrm>
              <a:off x="14905742" y="12701496"/>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grpSp>
    </p:spTree>
    <p:extLst>
      <p:ext uri="{BB962C8B-B14F-4D97-AF65-F5344CB8AC3E}">
        <p14:creationId xmlns:p14="http://schemas.microsoft.com/office/powerpoint/2010/main" val="30023394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9965" y="477994"/>
            <a:ext cx="18403954" cy="1131656"/>
          </a:xfrm>
        </p:spPr>
        <p:txBody>
          <a:bodyPr>
            <a:normAutofit/>
          </a:bodyPr>
          <a:lstStyle/>
          <a:p>
            <a:r>
              <a:rPr lang="en-US" altLang="en-US" sz="5500" b="1" dirty="0" smtClean="0">
                <a:solidFill>
                  <a:srgbClr val="C00000"/>
                </a:solidFill>
                <a:ea typeface="Roboto" panose="02000000000000000000" pitchFamily="2" charset="0"/>
                <a:cs typeface="Roboto" panose="02000000000000000000" pitchFamily="2" charset="0"/>
              </a:rPr>
              <a:t>COMMUNITY MANAGEMENT – EXECUTION PROCESS</a:t>
            </a:r>
            <a:endParaRPr lang="en-US" sz="55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19</a:t>
            </a:fld>
            <a:endParaRPr dirty="0"/>
          </a:p>
        </p:txBody>
      </p:sp>
      <p:grpSp>
        <p:nvGrpSpPr>
          <p:cNvPr id="95" name="Group 94">
            <a:extLst>
              <a:ext uri="{FF2B5EF4-FFF2-40B4-BE49-F238E27FC236}">
                <a16:creationId xmlns="" xmlns:a16="http://schemas.microsoft.com/office/drawing/2014/main" id="{23A48159-A42B-534C-9995-3ACD80FFDE54}"/>
              </a:ext>
            </a:extLst>
          </p:cNvPr>
          <p:cNvGrpSpPr/>
          <p:nvPr/>
        </p:nvGrpSpPr>
        <p:grpSpPr>
          <a:xfrm>
            <a:off x="4778382" y="2947618"/>
            <a:ext cx="14245111" cy="9428861"/>
            <a:chOff x="1791752" y="2918121"/>
            <a:chExt cx="14245111" cy="9428861"/>
          </a:xfrm>
        </p:grpSpPr>
        <p:sp>
          <p:nvSpPr>
            <p:cNvPr id="46" name="TextBox 45">
              <a:extLst>
                <a:ext uri="{FF2B5EF4-FFF2-40B4-BE49-F238E27FC236}">
                  <a16:creationId xmlns="" xmlns:a16="http://schemas.microsoft.com/office/drawing/2014/main" id="{A01FD495-74D2-7047-BD69-A63FBE767749}"/>
                </a:ext>
              </a:extLst>
            </p:cNvPr>
            <p:cNvSpPr txBox="1"/>
            <p:nvPr/>
          </p:nvSpPr>
          <p:spPr>
            <a:xfrm>
              <a:off x="1791752" y="5469971"/>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Data team update link to working file</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51" name="TextBox 50">
              <a:extLst>
                <a:ext uri="{FF2B5EF4-FFF2-40B4-BE49-F238E27FC236}">
                  <a16:creationId xmlns="" xmlns:a16="http://schemas.microsoft.com/office/drawing/2014/main" id="{83039ABC-593B-4C4E-BFE3-6D616F6F7F2F}"/>
                </a:ext>
              </a:extLst>
            </p:cNvPr>
            <p:cNvSpPr txBox="1"/>
            <p:nvPr/>
          </p:nvSpPr>
          <p:spPr>
            <a:xfrm>
              <a:off x="5407789" y="5700804"/>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Alre</a:t>
              </a:r>
              <a:r>
                <a:rPr lang="en-US" sz="3000" dirty="0"/>
                <a:t>ady had in FAQ? </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57" name="TextBox 56">
              <a:extLst>
                <a:ext uri="{FF2B5EF4-FFF2-40B4-BE49-F238E27FC236}">
                  <a16:creationId xmlns="" xmlns:a16="http://schemas.microsoft.com/office/drawing/2014/main" id="{FC54E994-1318-CB48-B6E8-960765FDEEE3}"/>
                </a:ext>
              </a:extLst>
            </p:cNvPr>
            <p:cNvSpPr txBox="1"/>
            <p:nvPr/>
          </p:nvSpPr>
          <p:spPr>
            <a:xfrm>
              <a:off x="9023825" y="5239138"/>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Community Executive (CE) executes on link</a:t>
              </a:r>
            </a:p>
          </p:txBody>
        </p:sp>
        <p:sp>
          <p:nvSpPr>
            <p:cNvPr id="59" name="TextBox 58">
              <a:extLst>
                <a:ext uri="{FF2B5EF4-FFF2-40B4-BE49-F238E27FC236}">
                  <a16:creationId xmlns="" xmlns:a16="http://schemas.microsoft.com/office/drawing/2014/main" id="{281B7245-90A4-FB4D-81BE-96694629AF43}"/>
                </a:ext>
              </a:extLst>
            </p:cNvPr>
            <p:cNvSpPr txBox="1"/>
            <p:nvPr/>
          </p:nvSpPr>
          <p:spPr>
            <a:xfrm>
              <a:off x="9023826" y="2918121"/>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updates comments to daily, weekly, monthly report</a:t>
              </a:r>
            </a:p>
          </p:txBody>
        </p:sp>
        <p:sp>
          <p:nvSpPr>
            <p:cNvPr id="60" name="TextBox 59">
              <a:extLst>
                <a:ext uri="{FF2B5EF4-FFF2-40B4-BE49-F238E27FC236}">
                  <a16:creationId xmlns="" xmlns:a16="http://schemas.microsoft.com/office/drawing/2014/main" id="{EC18B063-4FE5-5B44-B806-109EE8674E00}"/>
                </a:ext>
              </a:extLst>
            </p:cNvPr>
            <p:cNvSpPr txBox="1"/>
            <p:nvPr/>
          </p:nvSpPr>
          <p:spPr>
            <a:xfrm>
              <a:off x="12882592" y="3610618"/>
              <a:ext cx="2820375" cy="564257"/>
            </a:xfrm>
            <a:prstGeom prst="rect">
              <a:avLst/>
            </a:prstGeom>
            <a:solidFill>
              <a:srgbClr val="3698DA"/>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b="1" dirty="0">
                  <a:solidFill>
                    <a:schemeClr val="bg1"/>
                  </a:solidFill>
                </a:rPr>
                <a:t>DONE</a:t>
              </a:r>
            </a:p>
          </p:txBody>
        </p:sp>
        <p:sp>
          <p:nvSpPr>
            <p:cNvPr id="62" name="TextBox 61">
              <a:extLst>
                <a:ext uri="{FF2B5EF4-FFF2-40B4-BE49-F238E27FC236}">
                  <a16:creationId xmlns="" xmlns:a16="http://schemas.microsoft.com/office/drawing/2014/main" id="{D20F8438-FE93-104C-802C-834AF1FBC63A}"/>
                </a:ext>
              </a:extLst>
            </p:cNvPr>
            <p:cNvSpPr txBox="1"/>
            <p:nvPr/>
          </p:nvSpPr>
          <p:spPr>
            <a:xfrm>
              <a:off x="5407788" y="720883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suggests answer for question</a:t>
              </a:r>
            </a:p>
          </p:txBody>
        </p:sp>
        <p:sp>
          <p:nvSpPr>
            <p:cNvPr id="63" name="TextBox 62">
              <a:extLst>
                <a:ext uri="{FF2B5EF4-FFF2-40B4-BE49-F238E27FC236}">
                  <a16:creationId xmlns="" xmlns:a16="http://schemas.microsoft.com/office/drawing/2014/main" id="{8303F894-BCC5-EE4E-B52D-FD430C8BEA7A}"/>
                </a:ext>
              </a:extLst>
            </p:cNvPr>
            <p:cNvSpPr txBox="1"/>
            <p:nvPr/>
          </p:nvSpPr>
          <p:spPr>
            <a:xfrm>
              <a:off x="5407787" y="9247572"/>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CM reviews answer</a:t>
              </a:r>
            </a:p>
          </p:txBody>
        </p:sp>
        <p:sp>
          <p:nvSpPr>
            <p:cNvPr id="64" name="TextBox 63">
              <a:extLst>
                <a:ext uri="{FF2B5EF4-FFF2-40B4-BE49-F238E27FC236}">
                  <a16:creationId xmlns="" xmlns:a16="http://schemas.microsoft.com/office/drawing/2014/main" id="{7D70259E-F730-484D-9FAA-152C1A519CB9}"/>
                </a:ext>
              </a:extLst>
            </p:cNvPr>
            <p:cNvSpPr txBox="1"/>
            <p:nvPr/>
          </p:nvSpPr>
          <p:spPr>
            <a:xfrm>
              <a:off x="9023825" y="9247572"/>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AM sends answer to client</a:t>
              </a:r>
            </a:p>
          </p:txBody>
        </p:sp>
        <p:sp>
          <p:nvSpPr>
            <p:cNvPr id="67" name="TextBox 66">
              <a:extLst>
                <a:ext uri="{FF2B5EF4-FFF2-40B4-BE49-F238E27FC236}">
                  <a16:creationId xmlns="" xmlns:a16="http://schemas.microsoft.com/office/drawing/2014/main" id="{238F9649-D0D7-0E44-9D62-2A3C61DD1FE4}"/>
                </a:ext>
              </a:extLst>
            </p:cNvPr>
            <p:cNvSpPr txBox="1"/>
            <p:nvPr/>
          </p:nvSpPr>
          <p:spPr>
            <a:xfrm>
              <a:off x="12882591" y="549041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updates new answer to FAQ</a:t>
              </a:r>
            </a:p>
          </p:txBody>
        </p:sp>
        <p:sp>
          <p:nvSpPr>
            <p:cNvPr id="71" name="TextBox 70">
              <a:extLst>
                <a:ext uri="{FF2B5EF4-FFF2-40B4-BE49-F238E27FC236}">
                  <a16:creationId xmlns="" xmlns:a16="http://schemas.microsoft.com/office/drawing/2014/main" id="{489FFCE2-76FF-4D46-BACE-B6666C386CC4}"/>
                </a:ext>
              </a:extLst>
            </p:cNvPr>
            <p:cNvSpPr txBox="1"/>
            <p:nvPr/>
          </p:nvSpPr>
          <p:spPr>
            <a:xfrm>
              <a:off x="12882591" y="9247572"/>
              <a:ext cx="2820375" cy="1025922"/>
            </a:xfrm>
            <a:prstGeom prst="rect">
              <a:avLst/>
            </a:prstGeom>
            <a:noFill/>
            <a:ln w="38100" cap="flat">
              <a:solidFill>
                <a:srgbClr val="EB494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Client reviews answer</a:t>
              </a:r>
            </a:p>
          </p:txBody>
        </p:sp>
        <p:sp>
          <p:nvSpPr>
            <p:cNvPr id="72" name="TextBox 71">
              <a:extLst>
                <a:ext uri="{FF2B5EF4-FFF2-40B4-BE49-F238E27FC236}">
                  <a16:creationId xmlns="" xmlns:a16="http://schemas.microsoft.com/office/drawing/2014/main" id="{740419D6-B071-FC43-B41B-70E2B44F0F0D}"/>
                </a:ext>
              </a:extLst>
            </p:cNvPr>
            <p:cNvSpPr txBox="1"/>
            <p:nvPr/>
          </p:nvSpPr>
          <p:spPr>
            <a:xfrm>
              <a:off x="12882590" y="10859394"/>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AM sends questions to CM</a:t>
              </a:r>
            </a:p>
          </p:txBody>
        </p:sp>
        <p:cxnSp>
          <p:nvCxnSpPr>
            <p:cNvPr id="6" name="Straight Arrow Connector 5">
              <a:extLst>
                <a:ext uri="{FF2B5EF4-FFF2-40B4-BE49-F238E27FC236}">
                  <a16:creationId xmlns="" xmlns:a16="http://schemas.microsoft.com/office/drawing/2014/main" id="{93F2D55E-7425-B04E-BBEF-B0B4B560C940}"/>
                </a:ext>
              </a:extLst>
            </p:cNvPr>
            <p:cNvCxnSpPr>
              <a:stCxn id="46" idx="3"/>
              <a:endCxn id="51" idx="1"/>
            </p:cNvCxnSpPr>
            <p:nvPr/>
          </p:nvCxnSpPr>
          <p:spPr>
            <a:xfrm>
              <a:off x="4612127" y="6213765"/>
              <a:ext cx="795662"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 xmlns:a16="http://schemas.microsoft.com/office/drawing/2014/main" id="{ACFA99F7-7678-A148-AEAA-95455AC25B73}"/>
                </a:ext>
              </a:extLst>
            </p:cNvPr>
            <p:cNvCxnSpPr>
              <a:stCxn id="51" idx="3"/>
              <a:endCxn id="57" idx="1"/>
            </p:cNvCxnSpPr>
            <p:nvPr/>
          </p:nvCxnSpPr>
          <p:spPr>
            <a:xfrm flipV="1">
              <a:off x="8228164" y="6213764"/>
              <a:ext cx="79566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 xmlns:a16="http://schemas.microsoft.com/office/drawing/2014/main" id="{2ACD752F-4BB0-7446-945E-5C42EA4ED9F8}"/>
                </a:ext>
              </a:extLst>
            </p:cNvPr>
            <p:cNvCxnSpPr>
              <a:stCxn id="57" idx="0"/>
              <a:endCxn id="59" idx="2"/>
            </p:cNvCxnSpPr>
            <p:nvPr/>
          </p:nvCxnSpPr>
          <p:spPr>
            <a:xfrm flipV="1">
              <a:off x="10434013" y="4867373"/>
              <a:ext cx="1" cy="37176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 xmlns:a16="http://schemas.microsoft.com/office/drawing/2014/main" id="{C93801FF-DD59-814E-9AC7-77C1A1CD48F6}"/>
                </a:ext>
              </a:extLst>
            </p:cNvPr>
            <p:cNvCxnSpPr>
              <a:stCxn id="59" idx="3"/>
              <a:endCxn id="60" idx="1"/>
            </p:cNvCxnSpPr>
            <p:nvPr/>
          </p:nvCxnSpPr>
          <p:spPr>
            <a:xfrm>
              <a:off x="11844201" y="3892747"/>
              <a:ext cx="1038391"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 xmlns:a16="http://schemas.microsoft.com/office/drawing/2014/main" id="{6D68EEEE-F8BA-6E4C-81CF-0D8E4FEBAE15}"/>
                </a:ext>
              </a:extLst>
            </p:cNvPr>
            <p:cNvCxnSpPr>
              <a:stCxn id="67" idx="1"/>
            </p:cNvCxnSpPr>
            <p:nvPr/>
          </p:nvCxnSpPr>
          <p:spPr>
            <a:xfrm flipH="1" flipV="1">
              <a:off x="11844200" y="6234205"/>
              <a:ext cx="103839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4" name="Straight Arrow Connector 73">
              <a:extLst>
                <a:ext uri="{FF2B5EF4-FFF2-40B4-BE49-F238E27FC236}">
                  <a16:creationId xmlns="" xmlns:a16="http://schemas.microsoft.com/office/drawing/2014/main" id="{9622451E-9580-F740-AB5D-E2B2CC0F4E91}"/>
                </a:ext>
              </a:extLst>
            </p:cNvPr>
            <p:cNvCxnSpPr>
              <a:stCxn id="51" idx="2"/>
              <a:endCxn id="62" idx="0"/>
            </p:cNvCxnSpPr>
            <p:nvPr/>
          </p:nvCxnSpPr>
          <p:spPr>
            <a:xfrm flipH="1">
              <a:off x="6817976" y="6726726"/>
              <a:ext cx="1" cy="482106"/>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 xmlns:a16="http://schemas.microsoft.com/office/drawing/2014/main" id="{E137E4CF-E764-3842-9183-43F3CB6E7D14}"/>
                </a:ext>
              </a:extLst>
            </p:cNvPr>
            <p:cNvCxnSpPr>
              <a:stCxn id="62" idx="2"/>
              <a:endCxn id="63" idx="0"/>
            </p:cNvCxnSpPr>
            <p:nvPr/>
          </p:nvCxnSpPr>
          <p:spPr>
            <a:xfrm flipH="1">
              <a:off x="6817975" y="8696419"/>
              <a:ext cx="1" cy="55115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 xmlns:a16="http://schemas.microsoft.com/office/drawing/2014/main" id="{35F8B88F-FAF7-6B44-8E92-7B367328B061}"/>
                </a:ext>
              </a:extLst>
            </p:cNvPr>
            <p:cNvCxnSpPr>
              <a:stCxn id="63" idx="3"/>
            </p:cNvCxnSpPr>
            <p:nvPr/>
          </p:nvCxnSpPr>
          <p:spPr>
            <a:xfrm>
              <a:off x="8228162" y="9760533"/>
              <a:ext cx="795663"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 xmlns:a16="http://schemas.microsoft.com/office/drawing/2014/main" id="{A93ED960-DF6E-3D44-90E2-BC885EC3D1D8}"/>
                </a:ext>
              </a:extLst>
            </p:cNvPr>
            <p:cNvCxnSpPr>
              <a:stCxn id="64" idx="3"/>
            </p:cNvCxnSpPr>
            <p:nvPr/>
          </p:nvCxnSpPr>
          <p:spPr>
            <a:xfrm>
              <a:off x="11844200" y="9760533"/>
              <a:ext cx="1038390"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2" name="Straight Arrow Connector 81">
              <a:extLst>
                <a:ext uri="{FF2B5EF4-FFF2-40B4-BE49-F238E27FC236}">
                  <a16:creationId xmlns="" xmlns:a16="http://schemas.microsoft.com/office/drawing/2014/main" id="{25F620E4-DF8D-4848-8614-5630110EC864}"/>
                </a:ext>
              </a:extLst>
            </p:cNvPr>
            <p:cNvCxnSpPr>
              <a:stCxn id="71" idx="2"/>
              <a:endCxn id="72" idx="0"/>
            </p:cNvCxnSpPr>
            <p:nvPr/>
          </p:nvCxnSpPr>
          <p:spPr>
            <a:xfrm flipH="1">
              <a:off x="14292778" y="10273494"/>
              <a:ext cx="1" cy="58590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3" name="TextBox 82">
              <a:extLst>
                <a:ext uri="{FF2B5EF4-FFF2-40B4-BE49-F238E27FC236}">
                  <a16:creationId xmlns="" xmlns:a16="http://schemas.microsoft.com/office/drawing/2014/main" id="{0368B7B7-F227-9747-96C9-3A6BAFF3B1A9}"/>
                </a:ext>
              </a:extLst>
            </p:cNvPr>
            <p:cNvSpPr txBox="1"/>
            <p:nvPr/>
          </p:nvSpPr>
          <p:spPr>
            <a:xfrm>
              <a:off x="9023824" y="10859395"/>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CM reviews feedback &amp; assigns to CE</a:t>
              </a:r>
            </a:p>
          </p:txBody>
        </p:sp>
        <p:cxnSp>
          <p:nvCxnSpPr>
            <p:cNvPr id="85" name="Straight Arrow Connector 84">
              <a:extLst>
                <a:ext uri="{FF2B5EF4-FFF2-40B4-BE49-F238E27FC236}">
                  <a16:creationId xmlns="" xmlns:a16="http://schemas.microsoft.com/office/drawing/2014/main" id="{FE569B72-7DB6-644B-B297-A64B4576DB38}"/>
                </a:ext>
              </a:extLst>
            </p:cNvPr>
            <p:cNvCxnSpPr>
              <a:stCxn id="72" idx="1"/>
              <a:endCxn id="83" idx="3"/>
            </p:cNvCxnSpPr>
            <p:nvPr/>
          </p:nvCxnSpPr>
          <p:spPr>
            <a:xfrm flipH="1">
              <a:off x="11844199" y="11603188"/>
              <a:ext cx="103839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7" name="Elbow Connector 86">
              <a:extLst>
                <a:ext uri="{FF2B5EF4-FFF2-40B4-BE49-F238E27FC236}">
                  <a16:creationId xmlns="" xmlns:a16="http://schemas.microsoft.com/office/drawing/2014/main" id="{20A1D3A0-C91C-3E4A-B54A-7AEE43E14AA7}"/>
                </a:ext>
              </a:extLst>
            </p:cNvPr>
            <p:cNvCxnSpPr>
              <a:stCxn id="83" idx="1"/>
              <a:endCxn id="62" idx="1"/>
            </p:cNvCxnSpPr>
            <p:nvPr/>
          </p:nvCxnSpPr>
          <p:spPr>
            <a:xfrm rot="10800000">
              <a:off x="5407788" y="7952627"/>
              <a:ext cx="3616036" cy="3650563"/>
            </a:xfrm>
            <a:prstGeom prst="bentConnector3">
              <a:avLst>
                <a:gd name="adj1" fmla="val 119282"/>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 xmlns:a16="http://schemas.microsoft.com/office/drawing/2014/main" id="{72E9E0C5-4425-6E45-8B72-39055494384E}"/>
                </a:ext>
              </a:extLst>
            </p:cNvPr>
            <p:cNvCxnSpPr>
              <a:stCxn id="71" idx="0"/>
              <a:endCxn id="67" idx="2"/>
            </p:cNvCxnSpPr>
            <p:nvPr/>
          </p:nvCxnSpPr>
          <p:spPr>
            <a:xfrm flipV="1">
              <a:off x="14292779" y="6977999"/>
              <a:ext cx="0" cy="226957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1" name="TextBox 90">
              <a:extLst>
                <a:ext uri="{FF2B5EF4-FFF2-40B4-BE49-F238E27FC236}">
                  <a16:creationId xmlns="" xmlns:a16="http://schemas.microsoft.com/office/drawing/2014/main" id="{ED8D31DA-8A46-FE42-8010-0CF3C5FDB39C}"/>
                </a:ext>
              </a:extLst>
            </p:cNvPr>
            <p:cNvSpPr txBox="1"/>
            <p:nvPr/>
          </p:nvSpPr>
          <p:spPr>
            <a:xfrm>
              <a:off x="8317414" y="5823836"/>
              <a:ext cx="61715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YES</a:t>
              </a:r>
            </a:p>
          </p:txBody>
        </p:sp>
        <p:sp>
          <p:nvSpPr>
            <p:cNvPr id="92" name="TextBox 91">
              <a:extLst>
                <a:ext uri="{FF2B5EF4-FFF2-40B4-BE49-F238E27FC236}">
                  <a16:creationId xmlns="" xmlns:a16="http://schemas.microsoft.com/office/drawing/2014/main" id="{1285F77A-873B-F04B-880C-56545B7AB712}"/>
                </a:ext>
              </a:extLst>
            </p:cNvPr>
            <p:cNvSpPr txBox="1"/>
            <p:nvPr/>
          </p:nvSpPr>
          <p:spPr>
            <a:xfrm>
              <a:off x="6938722" y="6762594"/>
              <a:ext cx="487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NO</a:t>
              </a:r>
            </a:p>
          </p:txBody>
        </p:sp>
        <p:sp>
          <p:nvSpPr>
            <p:cNvPr id="93" name="TextBox 92">
              <a:extLst>
                <a:ext uri="{FF2B5EF4-FFF2-40B4-BE49-F238E27FC236}">
                  <a16:creationId xmlns="" xmlns:a16="http://schemas.microsoft.com/office/drawing/2014/main" id="{2D2AC596-9D6B-8B4D-A872-77F4DA2F4F62}"/>
                </a:ext>
              </a:extLst>
            </p:cNvPr>
            <p:cNvSpPr txBox="1"/>
            <p:nvPr/>
          </p:nvSpPr>
          <p:spPr>
            <a:xfrm>
              <a:off x="14504392" y="10361259"/>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94" name="TextBox 93">
              <a:extLst>
                <a:ext uri="{FF2B5EF4-FFF2-40B4-BE49-F238E27FC236}">
                  <a16:creationId xmlns="" xmlns:a16="http://schemas.microsoft.com/office/drawing/2014/main" id="{FF9C4F18-1AD7-D44A-8870-113EB35DEAFA}"/>
                </a:ext>
              </a:extLst>
            </p:cNvPr>
            <p:cNvSpPr txBox="1"/>
            <p:nvPr/>
          </p:nvSpPr>
          <p:spPr>
            <a:xfrm>
              <a:off x="14504392" y="8060001"/>
              <a:ext cx="487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grpSp>
    </p:spTree>
    <p:extLst>
      <p:ext uri="{BB962C8B-B14F-4D97-AF65-F5344CB8AC3E}">
        <p14:creationId xmlns:p14="http://schemas.microsoft.com/office/powerpoint/2010/main" val="19275689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8599"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8627950" y="10121050"/>
            <a:ext cx="15190054" cy="1025920"/>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r>
              <a:rPr lang="en-US" sz="6000" b="1" dirty="0" smtClean="0">
                <a:solidFill>
                  <a:srgbClr val="FF0000"/>
                </a:solidFill>
              </a:rPr>
              <a:t>SCOPE &amp; OVERAL WORKING PROCESS </a:t>
            </a:r>
            <a:endParaRPr lang="en-US" sz="4800" b="1" spc="-150" dirty="0">
              <a:solidFill>
                <a:srgbClr val="FF0000"/>
              </a:solidFill>
              <a:latin typeface="+mj-lt"/>
              <a:ea typeface="Lato Black"/>
              <a:cs typeface="Lato Black"/>
            </a:endParaRPr>
          </a:p>
        </p:txBody>
      </p:sp>
      <p:sp>
        <p:nvSpPr>
          <p:cNvPr id="915" name="Shape 915"/>
          <p:cNvSpPr/>
          <p:nvPr/>
        </p:nvSpPr>
        <p:spPr>
          <a:xfrm>
            <a:off x="8627953" y="11690283"/>
            <a:ext cx="13089048" cy="524180"/>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pPr>
              <a:lnSpc>
                <a:spcPct val="110000"/>
              </a:lnSpc>
            </a:pPr>
            <a:r>
              <a:rPr lang="en-US" sz="2700" dirty="0" smtClean="0">
                <a:solidFill>
                  <a:schemeClr val="bg1"/>
                </a:solidFill>
                <a:latin typeface="+mj-lt"/>
                <a:ea typeface="Calibri"/>
                <a:cs typeface="Open Sans"/>
              </a:rPr>
              <a:t>Tracking HMD’s online product brand health with social listening</a:t>
            </a:r>
            <a:endParaRPr sz="2700" dirty="0">
              <a:solidFill>
                <a:schemeClr val="bg1"/>
              </a:solidFill>
              <a:latin typeface="+mj-lt"/>
              <a:ea typeface="Calibri"/>
              <a:cs typeface="Open Sans"/>
            </a:endParaRPr>
          </a:p>
        </p:txBody>
      </p:sp>
      <p:sp>
        <p:nvSpPr>
          <p:cNvPr id="916" name="Shape 916"/>
          <p:cNvSpPr/>
          <p:nvPr/>
        </p:nvSpPr>
        <p:spPr>
          <a:xfrm flipV="1">
            <a:off x="7867739" y="99439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5373355"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spTree>
    <p:extLst>
      <p:ext uri="{BB962C8B-B14F-4D97-AF65-F5344CB8AC3E}">
        <p14:creationId xmlns:p14="http://schemas.microsoft.com/office/powerpoint/2010/main" val="256658098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439" y="621326"/>
            <a:ext cx="19605618" cy="1131656"/>
          </a:xfrm>
        </p:spPr>
        <p:txBody>
          <a:bodyPr>
            <a:normAutofit fontScale="90000"/>
          </a:bodyPr>
          <a:lstStyle/>
          <a:p>
            <a:r>
              <a:rPr lang="en-US" altLang="en-US" sz="5500" b="1" dirty="0" smtClean="0">
                <a:solidFill>
                  <a:srgbClr val="C00000"/>
                </a:solidFill>
                <a:ea typeface="Roboto" panose="02000000000000000000" pitchFamily="2" charset="0"/>
                <a:cs typeface="Roboto" panose="02000000000000000000" pitchFamily="2" charset="0"/>
              </a:rPr>
              <a:t>SOCIAL LISTENING REPORT - REVIEW PROCESS (MONTHLY)</a:t>
            </a:r>
            <a:endParaRPr lang="en-US" sz="55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grpSp>
        <p:nvGrpSpPr>
          <p:cNvPr id="70" name="Group 69">
            <a:extLst>
              <a:ext uri="{FF2B5EF4-FFF2-40B4-BE49-F238E27FC236}">
                <a16:creationId xmlns:a16="http://schemas.microsoft.com/office/drawing/2014/main" xmlns="" id="{C54CE1A6-B216-F741-9F7E-7FFFFDD46671}"/>
              </a:ext>
            </a:extLst>
          </p:cNvPr>
          <p:cNvGrpSpPr/>
          <p:nvPr/>
        </p:nvGrpSpPr>
        <p:grpSpPr>
          <a:xfrm>
            <a:off x="849643" y="4139935"/>
            <a:ext cx="21919142" cy="7889563"/>
            <a:chOff x="1791752" y="5469972"/>
            <a:chExt cx="21919142" cy="7889563"/>
          </a:xfrm>
        </p:grpSpPr>
        <p:sp>
          <p:nvSpPr>
            <p:cNvPr id="7" name="TextBox 6">
              <a:extLst>
                <a:ext uri="{FF2B5EF4-FFF2-40B4-BE49-F238E27FC236}">
                  <a16:creationId xmlns:a16="http://schemas.microsoft.com/office/drawing/2014/main" xmlns="" id="{D9DED20E-CAB0-EE46-95DF-35A89D86109A}"/>
                </a:ext>
              </a:extLst>
            </p:cNvPr>
            <p:cNvSpPr txBox="1"/>
            <p:nvPr/>
          </p:nvSpPr>
          <p:spPr>
            <a:xfrm>
              <a:off x="1791752" y="5700803"/>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Data team send report</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TextBox 7">
              <a:extLst>
                <a:ext uri="{FF2B5EF4-FFF2-40B4-BE49-F238E27FC236}">
                  <a16:creationId xmlns:a16="http://schemas.microsoft.com/office/drawing/2014/main" xmlns="" id="{825D3F6E-3D6F-1542-AF65-BE7A82B757C6}"/>
                </a:ext>
              </a:extLst>
            </p:cNvPr>
            <p:cNvSpPr txBox="1"/>
            <p:nvPr/>
          </p:nvSpPr>
          <p:spPr>
            <a:xfrm>
              <a:off x="5601752" y="5469973"/>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Community Manager (CM) reviews 1</a:t>
              </a:r>
              <a:r>
                <a:rPr lang="en-US" sz="3000" baseline="30000" dirty="0"/>
                <a:t>st</a:t>
              </a:r>
              <a:r>
                <a:rPr lang="en-US" sz="3000" dirty="0"/>
                <a:t> time</a:t>
              </a:r>
            </a:p>
          </p:txBody>
        </p:sp>
        <p:sp>
          <p:nvSpPr>
            <p:cNvPr id="9" name="TextBox 8">
              <a:extLst>
                <a:ext uri="{FF2B5EF4-FFF2-40B4-BE49-F238E27FC236}">
                  <a16:creationId xmlns:a16="http://schemas.microsoft.com/office/drawing/2014/main" xmlns="" id="{E47639D7-3838-A34D-9A6C-E1781318BFAA}"/>
                </a:ext>
              </a:extLst>
            </p:cNvPr>
            <p:cNvSpPr txBox="1"/>
            <p:nvPr/>
          </p:nvSpPr>
          <p:spPr>
            <a:xfrm>
              <a:off x="9716552" y="546997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Account Manager (AM) reviews 2</a:t>
              </a:r>
              <a:r>
                <a:rPr lang="en-US" sz="3000" baseline="30000" dirty="0"/>
                <a:t>nd</a:t>
              </a:r>
              <a:r>
                <a:rPr lang="en-US" sz="3000" dirty="0"/>
                <a:t> time</a:t>
              </a:r>
            </a:p>
          </p:txBody>
        </p:sp>
        <p:sp>
          <p:nvSpPr>
            <p:cNvPr id="10" name="TextBox 9">
              <a:extLst>
                <a:ext uri="{FF2B5EF4-FFF2-40B4-BE49-F238E27FC236}">
                  <a16:creationId xmlns:a16="http://schemas.microsoft.com/office/drawing/2014/main" xmlns="" id="{61F49134-D69F-E44B-A2D0-6823DCFE6252}"/>
                </a:ext>
              </a:extLst>
            </p:cNvPr>
            <p:cNvSpPr txBox="1"/>
            <p:nvPr/>
          </p:nvSpPr>
          <p:spPr>
            <a:xfrm>
              <a:off x="17369560" y="5700802"/>
              <a:ext cx="2820375" cy="1025922"/>
            </a:xfrm>
            <a:prstGeom prst="rect">
              <a:avLst/>
            </a:prstGeom>
            <a:noFill/>
            <a:ln w="38100" cap="flat">
              <a:solidFill>
                <a:srgbClr val="CA342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Client review &amp; feedback report</a:t>
              </a:r>
            </a:p>
          </p:txBody>
        </p:sp>
        <p:sp>
          <p:nvSpPr>
            <p:cNvPr id="11" name="TextBox 10">
              <a:extLst>
                <a:ext uri="{FF2B5EF4-FFF2-40B4-BE49-F238E27FC236}">
                  <a16:creationId xmlns:a16="http://schemas.microsoft.com/office/drawing/2014/main" xmlns="" id="{C3C28B30-B3D2-EC41-9793-2B03A7007C13}"/>
                </a:ext>
              </a:extLst>
            </p:cNvPr>
            <p:cNvSpPr txBox="1"/>
            <p:nvPr/>
          </p:nvSpPr>
          <p:spPr>
            <a:xfrm>
              <a:off x="20890519" y="12795278"/>
              <a:ext cx="2820375" cy="564257"/>
            </a:xfrm>
            <a:prstGeom prst="rect">
              <a:avLst/>
            </a:prstGeom>
            <a:solidFill>
              <a:srgbClr val="3698DA"/>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b="1" dirty="0">
                  <a:solidFill>
                    <a:schemeClr val="bg1"/>
                  </a:solidFill>
                </a:rPr>
                <a:t>DONE</a:t>
              </a:r>
            </a:p>
          </p:txBody>
        </p:sp>
        <p:sp>
          <p:nvSpPr>
            <p:cNvPr id="12" name="TextBox 11">
              <a:extLst>
                <a:ext uri="{FF2B5EF4-FFF2-40B4-BE49-F238E27FC236}">
                  <a16:creationId xmlns:a16="http://schemas.microsoft.com/office/drawing/2014/main" xmlns="" id="{18B6A915-AF2A-4941-80A4-EF23DB4FC53B}"/>
                </a:ext>
              </a:extLst>
            </p:cNvPr>
            <p:cNvSpPr txBox="1"/>
            <p:nvPr/>
          </p:nvSpPr>
          <p:spPr>
            <a:xfrm>
              <a:off x="17352311" y="8148669"/>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receives feedback and sends to CM</a:t>
              </a:r>
            </a:p>
          </p:txBody>
        </p:sp>
        <p:sp>
          <p:nvSpPr>
            <p:cNvPr id="13" name="TextBox 12">
              <a:extLst>
                <a:ext uri="{FF2B5EF4-FFF2-40B4-BE49-F238E27FC236}">
                  <a16:creationId xmlns:a16="http://schemas.microsoft.com/office/drawing/2014/main" xmlns="" id="{A555BEC0-7B40-4C41-BCDF-F68EFC03A688}"/>
                </a:ext>
              </a:extLst>
            </p:cNvPr>
            <p:cNvSpPr txBox="1"/>
            <p:nvPr/>
          </p:nvSpPr>
          <p:spPr>
            <a:xfrm>
              <a:off x="13814102" y="8148669"/>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CM reviews client’s feedback</a:t>
              </a:r>
            </a:p>
          </p:txBody>
        </p:sp>
        <p:cxnSp>
          <p:nvCxnSpPr>
            <p:cNvPr id="15" name="Straight Arrow Connector 14">
              <a:extLst>
                <a:ext uri="{FF2B5EF4-FFF2-40B4-BE49-F238E27FC236}">
                  <a16:creationId xmlns:a16="http://schemas.microsoft.com/office/drawing/2014/main" xmlns="" id="{641C8A49-1DCC-AC41-BC3B-0DCF4D5E0E40}"/>
                </a:ext>
              </a:extLst>
            </p:cNvPr>
            <p:cNvCxnSpPr>
              <a:stCxn id="7" idx="3"/>
            </p:cNvCxnSpPr>
            <p:nvPr/>
          </p:nvCxnSpPr>
          <p:spPr>
            <a:xfrm>
              <a:off x="4612127" y="6213764"/>
              <a:ext cx="9896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xmlns="" id="{D76AD432-3ECC-064D-9C44-A225EC6DF2BC}"/>
                </a:ext>
              </a:extLst>
            </p:cNvPr>
            <p:cNvCxnSpPr>
              <a:cxnSpLocks/>
            </p:cNvCxnSpPr>
            <p:nvPr/>
          </p:nvCxnSpPr>
          <p:spPr>
            <a:xfrm>
              <a:off x="8422127" y="6213764"/>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xmlns="" id="{0D5B0A9F-E37E-2540-B052-375793D9F66D}"/>
                </a:ext>
              </a:extLst>
            </p:cNvPr>
            <p:cNvSpPr txBox="1"/>
            <p:nvPr/>
          </p:nvSpPr>
          <p:spPr>
            <a:xfrm>
              <a:off x="8825682" y="5803395"/>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19" name="Straight Arrow Connector 18">
              <a:extLst>
                <a:ext uri="{FF2B5EF4-FFF2-40B4-BE49-F238E27FC236}">
                  <a16:creationId xmlns:a16="http://schemas.microsoft.com/office/drawing/2014/main" xmlns="" id="{227E581A-F06C-0942-BB15-5E0A464141D1}"/>
                </a:ext>
              </a:extLst>
            </p:cNvPr>
            <p:cNvCxnSpPr>
              <a:cxnSpLocks/>
            </p:cNvCxnSpPr>
            <p:nvPr/>
          </p:nvCxnSpPr>
          <p:spPr>
            <a:xfrm>
              <a:off x="12536927" y="6213764"/>
              <a:ext cx="1294425"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xmlns="" id="{7CF6AD22-73C2-844E-B4BF-B0BF732A0C68}"/>
                </a:ext>
              </a:extLst>
            </p:cNvPr>
            <p:cNvSpPr txBox="1"/>
            <p:nvPr/>
          </p:nvSpPr>
          <p:spPr>
            <a:xfrm>
              <a:off x="12940482" y="5803394"/>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sp>
          <p:nvSpPr>
            <p:cNvPr id="21" name="TextBox 20">
              <a:extLst>
                <a:ext uri="{FF2B5EF4-FFF2-40B4-BE49-F238E27FC236}">
                  <a16:creationId xmlns:a16="http://schemas.microsoft.com/office/drawing/2014/main" xmlns="" id="{0DD658DF-163F-8C43-8C15-4CBCA9F99A55}"/>
                </a:ext>
              </a:extLst>
            </p:cNvPr>
            <p:cNvSpPr txBox="1"/>
            <p:nvPr/>
          </p:nvSpPr>
          <p:spPr>
            <a:xfrm>
              <a:off x="13814103" y="5700804"/>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send report to client</a:t>
              </a:r>
            </a:p>
          </p:txBody>
        </p:sp>
        <p:cxnSp>
          <p:nvCxnSpPr>
            <p:cNvPr id="22" name="Straight Arrow Connector 21">
              <a:extLst>
                <a:ext uri="{FF2B5EF4-FFF2-40B4-BE49-F238E27FC236}">
                  <a16:creationId xmlns:a16="http://schemas.microsoft.com/office/drawing/2014/main" xmlns="" id="{3F432DA5-8A50-0A42-9F23-D7ED63DA075D}"/>
                </a:ext>
              </a:extLst>
            </p:cNvPr>
            <p:cNvCxnSpPr>
              <a:cxnSpLocks/>
            </p:cNvCxnSpPr>
            <p:nvPr/>
          </p:nvCxnSpPr>
          <p:spPr>
            <a:xfrm>
              <a:off x="16651727" y="6213763"/>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xmlns="" id="{6E0D445B-1AFA-C649-9C25-2345F77CE14A}"/>
                </a:ext>
              </a:extLst>
            </p:cNvPr>
            <p:cNvSpPr txBox="1"/>
            <p:nvPr/>
          </p:nvSpPr>
          <p:spPr>
            <a:xfrm>
              <a:off x="20296570" y="5766590"/>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28" name="Straight Arrow Connector 27">
              <a:extLst>
                <a:ext uri="{FF2B5EF4-FFF2-40B4-BE49-F238E27FC236}">
                  <a16:creationId xmlns:a16="http://schemas.microsoft.com/office/drawing/2014/main" xmlns="" id="{F6148241-D8D8-0742-8A33-524414E682D0}"/>
                </a:ext>
              </a:extLst>
            </p:cNvPr>
            <p:cNvCxnSpPr>
              <a:cxnSpLocks/>
            </p:cNvCxnSpPr>
            <p:nvPr/>
          </p:nvCxnSpPr>
          <p:spPr>
            <a:xfrm>
              <a:off x="20189935" y="6213762"/>
              <a:ext cx="70058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xmlns="" id="{9CBCBF91-B0BD-3947-B990-7C013E8D08AA}"/>
                </a:ext>
              </a:extLst>
            </p:cNvPr>
            <p:cNvCxnSpPr>
              <a:cxnSpLocks/>
              <a:stCxn id="10" idx="2"/>
              <a:endCxn id="12" idx="0"/>
            </p:cNvCxnSpPr>
            <p:nvPr/>
          </p:nvCxnSpPr>
          <p:spPr>
            <a:xfrm flipH="1">
              <a:off x="18762499" y="6726724"/>
              <a:ext cx="17249" cy="142194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TextBox 31">
              <a:extLst>
                <a:ext uri="{FF2B5EF4-FFF2-40B4-BE49-F238E27FC236}">
                  <a16:creationId xmlns:a16="http://schemas.microsoft.com/office/drawing/2014/main" xmlns="" id="{C0529CDE-4E0F-0C41-9F08-6D5C80FBCAEB}"/>
                </a:ext>
              </a:extLst>
            </p:cNvPr>
            <p:cNvSpPr txBox="1"/>
            <p:nvPr/>
          </p:nvSpPr>
          <p:spPr>
            <a:xfrm>
              <a:off x="18875399" y="7254246"/>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34" name="Straight Arrow Connector 33">
              <a:extLst>
                <a:ext uri="{FF2B5EF4-FFF2-40B4-BE49-F238E27FC236}">
                  <a16:creationId xmlns:a16="http://schemas.microsoft.com/office/drawing/2014/main" xmlns="" id="{C986F71C-56DB-1547-93CC-14EB74349C16}"/>
                </a:ext>
              </a:extLst>
            </p:cNvPr>
            <p:cNvCxnSpPr>
              <a:stCxn id="12" idx="1"/>
              <a:endCxn id="13" idx="3"/>
            </p:cNvCxnSpPr>
            <p:nvPr/>
          </p:nvCxnSpPr>
          <p:spPr>
            <a:xfrm flipH="1">
              <a:off x="16634477" y="8892463"/>
              <a:ext cx="717834"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Elbow Connector 35">
              <a:extLst>
                <a:ext uri="{FF2B5EF4-FFF2-40B4-BE49-F238E27FC236}">
                  <a16:creationId xmlns:a16="http://schemas.microsoft.com/office/drawing/2014/main" xmlns="" id="{D22C57E3-7374-A248-AEC2-38BAB9EA0DB5}"/>
                </a:ext>
              </a:extLst>
            </p:cNvPr>
            <p:cNvCxnSpPr>
              <a:cxnSpLocks/>
              <a:stCxn id="8" idx="2"/>
            </p:cNvCxnSpPr>
            <p:nvPr/>
          </p:nvCxnSpPr>
          <p:spPr>
            <a:xfrm rot="5400000" flipH="1">
              <a:off x="4962872" y="4908493"/>
              <a:ext cx="230827" cy="3867308"/>
            </a:xfrm>
            <a:prstGeom prst="bentConnector4">
              <a:avLst>
                <a:gd name="adj1" fmla="val -633826"/>
                <a:gd name="adj2" fmla="val 100152"/>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0" name="TextBox 39">
              <a:extLst>
                <a:ext uri="{FF2B5EF4-FFF2-40B4-BE49-F238E27FC236}">
                  <a16:creationId xmlns:a16="http://schemas.microsoft.com/office/drawing/2014/main" xmlns="" id="{C81AD077-B54E-344B-866B-63DA3063A6B3}"/>
                </a:ext>
              </a:extLst>
            </p:cNvPr>
            <p:cNvSpPr txBox="1"/>
            <p:nvPr/>
          </p:nvSpPr>
          <p:spPr>
            <a:xfrm>
              <a:off x="4312049" y="7917836"/>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43" name="TextBox 42">
              <a:extLst>
                <a:ext uri="{FF2B5EF4-FFF2-40B4-BE49-F238E27FC236}">
                  <a16:creationId xmlns:a16="http://schemas.microsoft.com/office/drawing/2014/main" xmlns="" id="{B163C11C-4012-3D41-B16F-CEC06A7A40CB}"/>
                </a:ext>
              </a:extLst>
            </p:cNvPr>
            <p:cNvSpPr txBox="1"/>
            <p:nvPr/>
          </p:nvSpPr>
          <p:spPr>
            <a:xfrm>
              <a:off x="8296840" y="7917835"/>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45" name="Elbow Connector 44">
              <a:extLst>
                <a:ext uri="{FF2B5EF4-FFF2-40B4-BE49-F238E27FC236}">
                  <a16:creationId xmlns:a16="http://schemas.microsoft.com/office/drawing/2014/main" xmlns="" id="{CF3597F5-8955-3842-B793-00F48EC98312}"/>
                </a:ext>
              </a:extLst>
            </p:cNvPr>
            <p:cNvCxnSpPr>
              <a:cxnSpLocks/>
              <a:stCxn id="9" idx="2"/>
            </p:cNvCxnSpPr>
            <p:nvPr/>
          </p:nvCxnSpPr>
          <p:spPr>
            <a:xfrm rot="5400000">
              <a:off x="8349479" y="5620026"/>
              <a:ext cx="1439728" cy="4114795"/>
            </a:xfrm>
            <a:prstGeom prst="bentConnector2">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Elbow Connector 47">
              <a:extLst>
                <a:ext uri="{FF2B5EF4-FFF2-40B4-BE49-F238E27FC236}">
                  <a16:creationId xmlns:a16="http://schemas.microsoft.com/office/drawing/2014/main" xmlns="" id="{D7367E1C-3143-6247-882C-6002F6BDBA50}"/>
                </a:ext>
              </a:extLst>
            </p:cNvPr>
            <p:cNvCxnSpPr>
              <a:cxnSpLocks/>
            </p:cNvCxnSpPr>
            <p:nvPr/>
          </p:nvCxnSpPr>
          <p:spPr>
            <a:xfrm rot="10800000">
              <a:off x="3160398" y="8397288"/>
              <a:ext cx="10669471" cy="495174"/>
            </a:xfrm>
            <a:prstGeom prst="bentConnector3">
              <a:avLst>
                <a:gd name="adj1" fmla="val 100463"/>
              </a:avLst>
            </a:prstGeom>
            <a:noFill/>
            <a:ln w="5715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a16="http://schemas.microsoft.com/office/drawing/2014/main" xmlns="" id="{19D8491D-38A5-2647-A9ED-4B58521A9C6A}"/>
                </a:ext>
              </a:extLst>
            </p:cNvPr>
            <p:cNvSpPr txBox="1"/>
            <p:nvPr/>
          </p:nvSpPr>
          <p:spPr>
            <a:xfrm>
              <a:off x="8296840" y="8481697"/>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47" name="TextBox 46">
              <a:extLst>
                <a:ext uri="{FF2B5EF4-FFF2-40B4-BE49-F238E27FC236}">
                  <a16:creationId xmlns:a16="http://schemas.microsoft.com/office/drawing/2014/main" xmlns="" id="{6C2F85ED-BBF9-9C45-9448-B6089F4C75B9}"/>
                </a:ext>
              </a:extLst>
            </p:cNvPr>
            <p:cNvSpPr txBox="1"/>
            <p:nvPr/>
          </p:nvSpPr>
          <p:spPr>
            <a:xfrm>
              <a:off x="20890519" y="5535827"/>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schedules meeting with client monthly</a:t>
              </a:r>
            </a:p>
          </p:txBody>
        </p:sp>
        <p:sp>
          <p:nvSpPr>
            <p:cNvPr id="49" name="TextBox 48">
              <a:extLst>
                <a:ext uri="{FF2B5EF4-FFF2-40B4-BE49-F238E27FC236}">
                  <a16:creationId xmlns:a16="http://schemas.microsoft.com/office/drawing/2014/main" xmlns="" id="{A9997228-A11E-F647-BA59-96D5F6B03470}"/>
                </a:ext>
              </a:extLst>
            </p:cNvPr>
            <p:cNvSpPr txBox="1"/>
            <p:nvPr/>
          </p:nvSpPr>
          <p:spPr>
            <a:xfrm>
              <a:off x="20890519" y="10274454"/>
              <a:ext cx="2820375" cy="1949252"/>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Meeting – Answering questions from client</a:t>
              </a:r>
            </a:p>
          </p:txBody>
        </p:sp>
        <p:sp>
          <p:nvSpPr>
            <p:cNvPr id="52" name="TextBox 51">
              <a:extLst>
                <a:ext uri="{FF2B5EF4-FFF2-40B4-BE49-F238E27FC236}">
                  <a16:creationId xmlns:a16="http://schemas.microsoft.com/office/drawing/2014/main" xmlns="" id="{D0912F2F-116D-F146-ACCB-0490BD6FA230}"/>
                </a:ext>
              </a:extLst>
            </p:cNvPr>
            <p:cNvSpPr txBox="1"/>
            <p:nvPr/>
          </p:nvSpPr>
          <p:spPr>
            <a:xfrm>
              <a:off x="17401167" y="10296843"/>
              <a:ext cx="2820375" cy="1949252"/>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AM sends questions to CM &amp; Data team</a:t>
              </a:r>
            </a:p>
          </p:txBody>
        </p:sp>
        <p:sp>
          <p:nvSpPr>
            <p:cNvPr id="53" name="TextBox 52">
              <a:extLst>
                <a:ext uri="{FF2B5EF4-FFF2-40B4-BE49-F238E27FC236}">
                  <a16:creationId xmlns:a16="http://schemas.microsoft.com/office/drawing/2014/main" xmlns="" id="{00ADA75C-A62E-CA45-B84B-FDF66546504D}"/>
                </a:ext>
              </a:extLst>
            </p:cNvPr>
            <p:cNvSpPr txBox="1"/>
            <p:nvPr/>
          </p:nvSpPr>
          <p:spPr>
            <a:xfrm>
              <a:off x="13862958" y="10527675"/>
              <a:ext cx="2820375" cy="1487587"/>
            </a:xfrm>
            <a:prstGeom prst="rect">
              <a:avLst/>
            </a:prstGeom>
            <a:noFill/>
            <a:ln w="5715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CM &amp; Data team </a:t>
              </a:r>
              <a:r>
                <a:rPr lang="en-US" sz="3000" dirty="0" err="1"/>
                <a:t>repond</a:t>
              </a:r>
              <a:r>
                <a:rPr lang="en-US" sz="3000" dirty="0"/>
                <a:t> to client</a:t>
              </a:r>
            </a:p>
          </p:txBody>
        </p:sp>
        <p:sp>
          <p:nvSpPr>
            <p:cNvPr id="54" name="TextBox 53">
              <a:extLst>
                <a:ext uri="{FF2B5EF4-FFF2-40B4-BE49-F238E27FC236}">
                  <a16:creationId xmlns:a16="http://schemas.microsoft.com/office/drawing/2014/main" xmlns="" id="{AC21A496-88E3-3347-9A84-22F2319D7A78}"/>
                </a:ext>
              </a:extLst>
            </p:cNvPr>
            <p:cNvSpPr txBox="1"/>
            <p:nvPr/>
          </p:nvSpPr>
          <p:spPr>
            <a:xfrm>
              <a:off x="10077257" y="10736119"/>
              <a:ext cx="2820375" cy="1025922"/>
            </a:xfrm>
            <a:prstGeom prst="rect">
              <a:avLst/>
            </a:prstGeom>
            <a:noFill/>
            <a:ln w="38100" cap="flat">
              <a:solidFill>
                <a:srgbClr val="CA342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Client reviews answers </a:t>
              </a:r>
            </a:p>
          </p:txBody>
        </p:sp>
        <p:cxnSp>
          <p:nvCxnSpPr>
            <p:cNvPr id="5" name="Straight Arrow Connector 4">
              <a:extLst>
                <a:ext uri="{FF2B5EF4-FFF2-40B4-BE49-F238E27FC236}">
                  <a16:creationId xmlns:a16="http://schemas.microsoft.com/office/drawing/2014/main" xmlns="" id="{094D0C47-B84F-064B-A4B1-641F178DB57A}"/>
                </a:ext>
              </a:extLst>
            </p:cNvPr>
            <p:cNvCxnSpPr>
              <a:stCxn id="47" idx="2"/>
            </p:cNvCxnSpPr>
            <p:nvPr/>
          </p:nvCxnSpPr>
          <p:spPr>
            <a:xfrm flipH="1">
              <a:off x="22300706" y="7023414"/>
              <a:ext cx="1" cy="325104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xmlns="" id="{53329E58-E29A-8443-8E4A-AD31A84B60AB}"/>
                </a:ext>
              </a:extLst>
            </p:cNvPr>
            <p:cNvCxnSpPr>
              <a:stCxn id="49" idx="2"/>
              <a:endCxn id="11" idx="0"/>
            </p:cNvCxnSpPr>
            <p:nvPr/>
          </p:nvCxnSpPr>
          <p:spPr>
            <a:xfrm>
              <a:off x="22300707" y="12223706"/>
              <a:ext cx="0" cy="571572"/>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a16="http://schemas.microsoft.com/office/drawing/2014/main" xmlns="" id="{D9F77943-8FD8-2A47-A845-647FD88F3B52}"/>
                </a:ext>
              </a:extLst>
            </p:cNvPr>
            <p:cNvSpPr txBox="1"/>
            <p:nvPr/>
          </p:nvSpPr>
          <p:spPr>
            <a:xfrm>
              <a:off x="22518487" y="12304307"/>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cxnSp>
          <p:nvCxnSpPr>
            <p:cNvPr id="23" name="Straight Arrow Connector 22">
              <a:extLst>
                <a:ext uri="{FF2B5EF4-FFF2-40B4-BE49-F238E27FC236}">
                  <a16:creationId xmlns:a16="http://schemas.microsoft.com/office/drawing/2014/main" xmlns="" id="{8F2B7CC9-3C19-F147-A39C-ADBABE2E4E63}"/>
                </a:ext>
              </a:extLst>
            </p:cNvPr>
            <p:cNvCxnSpPr>
              <a:cxnSpLocks/>
              <a:stCxn id="49" idx="1"/>
              <a:endCxn id="52" idx="3"/>
            </p:cNvCxnSpPr>
            <p:nvPr/>
          </p:nvCxnSpPr>
          <p:spPr>
            <a:xfrm flipH="1">
              <a:off x="20221542" y="11249080"/>
              <a:ext cx="668977" cy="22389"/>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6" name="TextBox 55">
              <a:extLst>
                <a:ext uri="{FF2B5EF4-FFF2-40B4-BE49-F238E27FC236}">
                  <a16:creationId xmlns:a16="http://schemas.microsoft.com/office/drawing/2014/main" xmlns="" id="{5E0828A2-1BA2-D948-B81C-04AA8A645341}"/>
                </a:ext>
              </a:extLst>
            </p:cNvPr>
            <p:cNvSpPr txBox="1"/>
            <p:nvPr/>
          </p:nvSpPr>
          <p:spPr>
            <a:xfrm>
              <a:off x="20333212" y="10801907"/>
              <a:ext cx="4456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FB</a:t>
              </a:r>
            </a:p>
          </p:txBody>
        </p:sp>
        <p:cxnSp>
          <p:nvCxnSpPr>
            <p:cNvPr id="58" name="Straight Arrow Connector 57">
              <a:extLst>
                <a:ext uri="{FF2B5EF4-FFF2-40B4-BE49-F238E27FC236}">
                  <a16:creationId xmlns:a16="http://schemas.microsoft.com/office/drawing/2014/main" xmlns="" id="{154B7922-9318-084E-B216-C26691DD1C53}"/>
                </a:ext>
              </a:extLst>
            </p:cNvPr>
            <p:cNvCxnSpPr>
              <a:cxnSpLocks/>
              <a:stCxn id="52" idx="1"/>
            </p:cNvCxnSpPr>
            <p:nvPr/>
          </p:nvCxnSpPr>
          <p:spPr>
            <a:xfrm flipH="1" flipV="1">
              <a:off x="16683333" y="11260275"/>
              <a:ext cx="717834" cy="11194"/>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xmlns="" id="{0EEBF97B-5573-EF4B-B3AD-051965DD600D}"/>
                </a:ext>
              </a:extLst>
            </p:cNvPr>
            <p:cNvCxnSpPr>
              <a:stCxn id="53" idx="1"/>
            </p:cNvCxnSpPr>
            <p:nvPr/>
          </p:nvCxnSpPr>
          <p:spPr>
            <a:xfrm flipH="1">
              <a:off x="12897632" y="11271469"/>
              <a:ext cx="965326"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5" name="Elbow Connector 64">
              <a:extLst>
                <a:ext uri="{FF2B5EF4-FFF2-40B4-BE49-F238E27FC236}">
                  <a16:creationId xmlns:a16="http://schemas.microsoft.com/office/drawing/2014/main" xmlns="" id="{250D8E69-FD43-9C4E-B0A4-0A59FD0DB73E}"/>
                </a:ext>
              </a:extLst>
            </p:cNvPr>
            <p:cNvCxnSpPr>
              <a:stCxn id="54" idx="2"/>
              <a:endCxn id="52" idx="2"/>
            </p:cNvCxnSpPr>
            <p:nvPr/>
          </p:nvCxnSpPr>
          <p:spPr>
            <a:xfrm rot="16200000" flipH="1">
              <a:off x="14907373" y="8342113"/>
              <a:ext cx="484054" cy="7323910"/>
            </a:xfrm>
            <a:prstGeom prst="bentConnector3">
              <a:avLst>
                <a:gd name="adj1" fmla="val 147226"/>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xmlns="" id="{EF19F617-0526-2549-AAC3-9A90326D4BF2}"/>
                </a:ext>
              </a:extLst>
            </p:cNvPr>
            <p:cNvSpPr txBox="1"/>
            <p:nvPr/>
          </p:nvSpPr>
          <p:spPr>
            <a:xfrm>
              <a:off x="14383164" y="12050865"/>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cxnSp>
          <p:nvCxnSpPr>
            <p:cNvPr id="68" name="Elbow Connector 67">
              <a:extLst>
                <a:ext uri="{FF2B5EF4-FFF2-40B4-BE49-F238E27FC236}">
                  <a16:creationId xmlns:a16="http://schemas.microsoft.com/office/drawing/2014/main" xmlns="" id="{FEB9E8C8-15C8-6148-B110-561988041624}"/>
                </a:ext>
              </a:extLst>
            </p:cNvPr>
            <p:cNvCxnSpPr>
              <a:stCxn id="54" idx="1"/>
              <a:endCxn id="11" idx="1"/>
            </p:cNvCxnSpPr>
            <p:nvPr/>
          </p:nvCxnSpPr>
          <p:spPr>
            <a:xfrm rot="10800000" flipH="1" flipV="1">
              <a:off x="10077257" y="11249079"/>
              <a:ext cx="10813262" cy="1828327"/>
            </a:xfrm>
            <a:prstGeom prst="bentConnector3">
              <a:avLst>
                <a:gd name="adj1" fmla="val -2114"/>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9" name="TextBox 68">
              <a:extLst>
                <a:ext uri="{FF2B5EF4-FFF2-40B4-BE49-F238E27FC236}">
                  <a16:creationId xmlns:a16="http://schemas.microsoft.com/office/drawing/2014/main" xmlns="" id="{6B3277F8-5A2B-B04F-8186-F3C972619F34}"/>
                </a:ext>
              </a:extLst>
            </p:cNvPr>
            <p:cNvSpPr txBox="1"/>
            <p:nvPr/>
          </p:nvSpPr>
          <p:spPr>
            <a:xfrm>
              <a:off x="14905742" y="12701496"/>
              <a:ext cx="487313"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grpSp>
    </p:spTree>
    <p:extLst>
      <p:ext uri="{BB962C8B-B14F-4D97-AF65-F5344CB8AC3E}">
        <p14:creationId xmlns:p14="http://schemas.microsoft.com/office/powerpoint/2010/main" val="21408604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209" y="581979"/>
            <a:ext cx="18403954" cy="1131656"/>
          </a:xfrm>
        </p:spPr>
        <p:txBody>
          <a:bodyPr>
            <a:normAutofit/>
          </a:bodyPr>
          <a:lstStyle/>
          <a:p>
            <a:r>
              <a:rPr lang="en-US" altLang="en-US" sz="5400" b="1" dirty="0" smtClean="0">
                <a:solidFill>
                  <a:srgbClr val="C00000"/>
                </a:solidFill>
                <a:ea typeface="Roboto" panose="02000000000000000000" pitchFamily="2" charset="0"/>
                <a:cs typeface="Roboto" panose="02000000000000000000" pitchFamily="2" charset="0"/>
              </a:rPr>
              <a:t>COMMUNITY MANAGEMENT – EXECUTION PROCESS</a:t>
            </a:r>
            <a:endParaRPr lang="en-US" sz="5400" b="1" dirty="0">
              <a:solidFill>
                <a:srgbClr val="C00000"/>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grpSp>
        <p:nvGrpSpPr>
          <p:cNvPr id="95" name="Group 94">
            <a:extLst>
              <a:ext uri="{FF2B5EF4-FFF2-40B4-BE49-F238E27FC236}">
                <a16:creationId xmlns:a16="http://schemas.microsoft.com/office/drawing/2014/main" xmlns="" id="{23A48159-A42B-534C-9995-3ACD80FFDE54}"/>
              </a:ext>
            </a:extLst>
          </p:cNvPr>
          <p:cNvGrpSpPr/>
          <p:nvPr/>
        </p:nvGrpSpPr>
        <p:grpSpPr>
          <a:xfrm>
            <a:off x="4778382" y="2947618"/>
            <a:ext cx="14245111" cy="9428861"/>
            <a:chOff x="1791752" y="2918121"/>
            <a:chExt cx="14245111" cy="9428861"/>
          </a:xfrm>
        </p:grpSpPr>
        <p:sp>
          <p:nvSpPr>
            <p:cNvPr id="46" name="TextBox 45">
              <a:extLst>
                <a:ext uri="{FF2B5EF4-FFF2-40B4-BE49-F238E27FC236}">
                  <a16:creationId xmlns:a16="http://schemas.microsoft.com/office/drawing/2014/main" xmlns="" id="{A01FD495-74D2-7047-BD69-A63FBE767749}"/>
                </a:ext>
              </a:extLst>
            </p:cNvPr>
            <p:cNvSpPr txBox="1"/>
            <p:nvPr/>
          </p:nvSpPr>
          <p:spPr>
            <a:xfrm>
              <a:off x="1791752" y="5469971"/>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dirty="0"/>
                <a:t>Data team update link to working file</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51" name="TextBox 50">
              <a:extLst>
                <a:ext uri="{FF2B5EF4-FFF2-40B4-BE49-F238E27FC236}">
                  <a16:creationId xmlns:a16="http://schemas.microsoft.com/office/drawing/2014/main" xmlns="" id="{83039ABC-593B-4C4E-BFE3-6D616F6F7F2F}"/>
                </a:ext>
              </a:extLst>
            </p:cNvPr>
            <p:cNvSpPr txBox="1"/>
            <p:nvPr/>
          </p:nvSpPr>
          <p:spPr>
            <a:xfrm>
              <a:off x="5407789" y="5700804"/>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Alre</a:t>
              </a:r>
              <a:r>
                <a:rPr lang="en-US" sz="3000" dirty="0"/>
                <a:t>ady had in FAQ? </a:t>
              </a:r>
              <a:endParaRPr kumimoji="0" lang="en-US" sz="3000" i="0" u="none" strike="noStrike" cap="none" spc="0" normalizeH="0" baseline="0" dirty="0">
                <a:ln>
                  <a:noFill/>
                </a:ln>
                <a:solidFill>
                  <a:srgbClr val="000000"/>
                </a:solidFill>
                <a:effectLst/>
                <a:uFillTx/>
                <a:latin typeface="+mn-lt"/>
                <a:ea typeface="+mn-ea"/>
                <a:cs typeface="+mn-cs"/>
                <a:sym typeface="Helvetica Light"/>
              </a:endParaRPr>
            </a:p>
          </p:txBody>
        </p:sp>
        <p:sp>
          <p:nvSpPr>
            <p:cNvPr id="57" name="TextBox 56">
              <a:extLst>
                <a:ext uri="{FF2B5EF4-FFF2-40B4-BE49-F238E27FC236}">
                  <a16:creationId xmlns:a16="http://schemas.microsoft.com/office/drawing/2014/main" xmlns="" id="{FC54E994-1318-CB48-B6E8-960765FDEEE3}"/>
                </a:ext>
              </a:extLst>
            </p:cNvPr>
            <p:cNvSpPr txBox="1"/>
            <p:nvPr/>
          </p:nvSpPr>
          <p:spPr>
            <a:xfrm>
              <a:off x="9023825" y="5239138"/>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Community Executive (CE) executes on link</a:t>
              </a:r>
            </a:p>
          </p:txBody>
        </p:sp>
        <p:sp>
          <p:nvSpPr>
            <p:cNvPr id="59" name="TextBox 58">
              <a:extLst>
                <a:ext uri="{FF2B5EF4-FFF2-40B4-BE49-F238E27FC236}">
                  <a16:creationId xmlns:a16="http://schemas.microsoft.com/office/drawing/2014/main" xmlns="" id="{281B7245-90A4-FB4D-81BE-96694629AF43}"/>
                </a:ext>
              </a:extLst>
            </p:cNvPr>
            <p:cNvSpPr txBox="1"/>
            <p:nvPr/>
          </p:nvSpPr>
          <p:spPr>
            <a:xfrm>
              <a:off x="9023826" y="2918121"/>
              <a:ext cx="2820375" cy="194925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updates comments to daily, weekly, monthly report</a:t>
              </a:r>
            </a:p>
          </p:txBody>
        </p:sp>
        <p:sp>
          <p:nvSpPr>
            <p:cNvPr id="60" name="TextBox 59">
              <a:extLst>
                <a:ext uri="{FF2B5EF4-FFF2-40B4-BE49-F238E27FC236}">
                  <a16:creationId xmlns:a16="http://schemas.microsoft.com/office/drawing/2014/main" xmlns="" id="{EC18B063-4FE5-5B44-B806-109EE8674E00}"/>
                </a:ext>
              </a:extLst>
            </p:cNvPr>
            <p:cNvSpPr txBox="1"/>
            <p:nvPr/>
          </p:nvSpPr>
          <p:spPr>
            <a:xfrm>
              <a:off x="12882592" y="3610618"/>
              <a:ext cx="2820375" cy="564257"/>
            </a:xfrm>
            <a:prstGeom prst="rect">
              <a:avLst/>
            </a:prstGeom>
            <a:solidFill>
              <a:srgbClr val="3698DA"/>
            </a:solidFill>
            <a:ln w="381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000" b="1" dirty="0">
                  <a:solidFill>
                    <a:schemeClr val="bg1"/>
                  </a:solidFill>
                </a:rPr>
                <a:t>DONE</a:t>
              </a:r>
            </a:p>
          </p:txBody>
        </p:sp>
        <p:sp>
          <p:nvSpPr>
            <p:cNvPr id="62" name="TextBox 61">
              <a:extLst>
                <a:ext uri="{FF2B5EF4-FFF2-40B4-BE49-F238E27FC236}">
                  <a16:creationId xmlns:a16="http://schemas.microsoft.com/office/drawing/2014/main" xmlns="" id="{D20F8438-FE93-104C-802C-834AF1FBC63A}"/>
                </a:ext>
              </a:extLst>
            </p:cNvPr>
            <p:cNvSpPr txBox="1"/>
            <p:nvPr/>
          </p:nvSpPr>
          <p:spPr>
            <a:xfrm>
              <a:off x="5407788" y="720883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suggests answer for question</a:t>
              </a:r>
            </a:p>
          </p:txBody>
        </p:sp>
        <p:sp>
          <p:nvSpPr>
            <p:cNvPr id="63" name="TextBox 62">
              <a:extLst>
                <a:ext uri="{FF2B5EF4-FFF2-40B4-BE49-F238E27FC236}">
                  <a16:creationId xmlns:a16="http://schemas.microsoft.com/office/drawing/2014/main" xmlns="" id="{8303F894-BCC5-EE4E-B52D-FD430C8BEA7A}"/>
                </a:ext>
              </a:extLst>
            </p:cNvPr>
            <p:cNvSpPr txBox="1"/>
            <p:nvPr/>
          </p:nvSpPr>
          <p:spPr>
            <a:xfrm>
              <a:off x="5407787" y="9247572"/>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CM reviews answer</a:t>
              </a:r>
            </a:p>
          </p:txBody>
        </p:sp>
        <p:sp>
          <p:nvSpPr>
            <p:cNvPr id="64" name="TextBox 63">
              <a:extLst>
                <a:ext uri="{FF2B5EF4-FFF2-40B4-BE49-F238E27FC236}">
                  <a16:creationId xmlns:a16="http://schemas.microsoft.com/office/drawing/2014/main" xmlns="" id="{7D70259E-F730-484D-9FAA-152C1A519CB9}"/>
                </a:ext>
              </a:extLst>
            </p:cNvPr>
            <p:cNvSpPr txBox="1"/>
            <p:nvPr/>
          </p:nvSpPr>
          <p:spPr>
            <a:xfrm>
              <a:off x="9023825" y="9247572"/>
              <a:ext cx="2820375" cy="1025922"/>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AM sends answer to client</a:t>
              </a:r>
            </a:p>
          </p:txBody>
        </p:sp>
        <p:sp>
          <p:nvSpPr>
            <p:cNvPr id="67" name="TextBox 66">
              <a:extLst>
                <a:ext uri="{FF2B5EF4-FFF2-40B4-BE49-F238E27FC236}">
                  <a16:creationId xmlns:a16="http://schemas.microsoft.com/office/drawing/2014/main" xmlns="" id="{238F9649-D0D7-0E44-9D62-2A3C61DD1FE4}"/>
                </a:ext>
              </a:extLst>
            </p:cNvPr>
            <p:cNvSpPr txBox="1"/>
            <p:nvPr/>
          </p:nvSpPr>
          <p:spPr>
            <a:xfrm>
              <a:off x="12882591" y="5490412"/>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CE updates new answer to FAQ</a:t>
              </a:r>
            </a:p>
          </p:txBody>
        </p:sp>
        <p:sp>
          <p:nvSpPr>
            <p:cNvPr id="71" name="TextBox 70">
              <a:extLst>
                <a:ext uri="{FF2B5EF4-FFF2-40B4-BE49-F238E27FC236}">
                  <a16:creationId xmlns:a16="http://schemas.microsoft.com/office/drawing/2014/main" xmlns="" id="{489FFCE2-76FF-4D46-BACE-B6666C386CC4}"/>
                </a:ext>
              </a:extLst>
            </p:cNvPr>
            <p:cNvSpPr txBox="1"/>
            <p:nvPr/>
          </p:nvSpPr>
          <p:spPr>
            <a:xfrm>
              <a:off x="12882591" y="9247572"/>
              <a:ext cx="2820375" cy="1025922"/>
            </a:xfrm>
            <a:prstGeom prst="rect">
              <a:avLst/>
            </a:prstGeom>
            <a:noFill/>
            <a:ln w="38100" cap="flat">
              <a:solidFill>
                <a:srgbClr val="EB494B"/>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Client reviews answer</a:t>
              </a:r>
            </a:p>
          </p:txBody>
        </p:sp>
        <p:sp>
          <p:nvSpPr>
            <p:cNvPr id="72" name="TextBox 71">
              <a:extLst>
                <a:ext uri="{FF2B5EF4-FFF2-40B4-BE49-F238E27FC236}">
                  <a16:creationId xmlns:a16="http://schemas.microsoft.com/office/drawing/2014/main" xmlns="" id="{740419D6-B071-FC43-B41B-70E2B44F0F0D}"/>
                </a:ext>
              </a:extLst>
            </p:cNvPr>
            <p:cNvSpPr txBox="1"/>
            <p:nvPr/>
          </p:nvSpPr>
          <p:spPr>
            <a:xfrm>
              <a:off x="12882590" y="10859394"/>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AM sends questions to CM</a:t>
              </a:r>
            </a:p>
          </p:txBody>
        </p:sp>
        <p:cxnSp>
          <p:nvCxnSpPr>
            <p:cNvPr id="6" name="Straight Arrow Connector 5">
              <a:extLst>
                <a:ext uri="{FF2B5EF4-FFF2-40B4-BE49-F238E27FC236}">
                  <a16:creationId xmlns:a16="http://schemas.microsoft.com/office/drawing/2014/main" xmlns="" id="{93F2D55E-7425-B04E-BBEF-B0B4B560C940}"/>
                </a:ext>
              </a:extLst>
            </p:cNvPr>
            <p:cNvCxnSpPr>
              <a:stCxn id="46" idx="3"/>
              <a:endCxn id="51" idx="1"/>
            </p:cNvCxnSpPr>
            <p:nvPr/>
          </p:nvCxnSpPr>
          <p:spPr>
            <a:xfrm>
              <a:off x="4612127" y="6213765"/>
              <a:ext cx="795662"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xmlns="" id="{ACFA99F7-7678-A148-AEAA-95455AC25B73}"/>
                </a:ext>
              </a:extLst>
            </p:cNvPr>
            <p:cNvCxnSpPr>
              <a:stCxn id="51" idx="3"/>
              <a:endCxn id="57" idx="1"/>
            </p:cNvCxnSpPr>
            <p:nvPr/>
          </p:nvCxnSpPr>
          <p:spPr>
            <a:xfrm flipV="1">
              <a:off x="8228164" y="6213764"/>
              <a:ext cx="79566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xmlns="" id="{2ACD752F-4BB0-7446-945E-5C42EA4ED9F8}"/>
                </a:ext>
              </a:extLst>
            </p:cNvPr>
            <p:cNvCxnSpPr>
              <a:stCxn id="57" idx="0"/>
              <a:endCxn id="59" idx="2"/>
            </p:cNvCxnSpPr>
            <p:nvPr/>
          </p:nvCxnSpPr>
          <p:spPr>
            <a:xfrm flipV="1">
              <a:off x="10434013" y="4867373"/>
              <a:ext cx="1" cy="371765"/>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xmlns="" id="{C93801FF-DD59-814E-9AC7-77C1A1CD48F6}"/>
                </a:ext>
              </a:extLst>
            </p:cNvPr>
            <p:cNvCxnSpPr>
              <a:stCxn id="59" idx="3"/>
              <a:endCxn id="60" idx="1"/>
            </p:cNvCxnSpPr>
            <p:nvPr/>
          </p:nvCxnSpPr>
          <p:spPr>
            <a:xfrm>
              <a:off x="11844201" y="3892747"/>
              <a:ext cx="1038391"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xmlns="" id="{6D68EEEE-F8BA-6E4C-81CF-0D8E4FEBAE15}"/>
                </a:ext>
              </a:extLst>
            </p:cNvPr>
            <p:cNvCxnSpPr>
              <a:stCxn id="67" idx="1"/>
            </p:cNvCxnSpPr>
            <p:nvPr/>
          </p:nvCxnSpPr>
          <p:spPr>
            <a:xfrm flipH="1" flipV="1">
              <a:off x="11844200" y="6234205"/>
              <a:ext cx="103839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4" name="Straight Arrow Connector 73">
              <a:extLst>
                <a:ext uri="{FF2B5EF4-FFF2-40B4-BE49-F238E27FC236}">
                  <a16:creationId xmlns:a16="http://schemas.microsoft.com/office/drawing/2014/main" xmlns="" id="{9622451E-9580-F740-AB5D-E2B2CC0F4E91}"/>
                </a:ext>
              </a:extLst>
            </p:cNvPr>
            <p:cNvCxnSpPr>
              <a:stCxn id="51" idx="2"/>
              <a:endCxn id="62" idx="0"/>
            </p:cNvCxnSpPr>
            <p:nvPr/>
          </p:nvCxnSpPr>
          <p:spPr>
            <a:xfrm flipH="1">
              <a:off x="6817976" y="6726726"/>
              <a:ext cx="1" cy="482106"/>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xmlns="" id="{E137E4CF-E764-3842-9183-43F3CB6E7D14}"/>
                </a:ext>
              </a:extLst>
            </p:cNvPr>
            <p:cNvCxnSpPr>
              <a:stCxn id="62" idx="2"/>
              <a:endCxn id="63" idx="0"/>
            </p:cNvCxnSpPr>
            <p:nvPr/>
          </p:nvCxnSpPr>
          <p:spPr>
            <a:xfrm flipH="1">
              <a:off x="6817975" y="8696419"/>
              <a:ext cx="1" cy="55115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xmlns="" id="{35F8B88F-FAF7-6B44-8E92-7B367328B061}"/>
                </a:ext>
              </a:extLst>
            </p:cNvPr>
            <p:cNvCxnSpPr>
              <a:stCxn id="63" idx="3"/>
            </p:cNvCxnSpPr>
            <p:nvPr/>
          </p:nvCxnSpPr>
          <p:spPr>
            <a:xfrm>
              <a:off x="8228162" y="9760533"/>
              <a:ext cx="795663"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0" name="Straight Arrow Connector 79">
              <a:extLst>
                <a:ext uri="{FF2B5EF4-FFF2-40B4-BE49-F238E27FC236}">
                  <a16:creationId xmlns:a16="http://schemas.microsoft.com/office/drawing/2014/main" xmlns="" id="{A93ED960-DF6E-3D44-90E2-BC885EC3D1D8}"/>
                </a:ext>
              </a:extLst>
            </p:cNvPr>
            <p:cNvCxnSpPr>
              <a:stCxn id="64" idx="3"/>
            </p:cNvCxnSpPr>
            <p:nvPr/>
          </p:nvCxnSpPr>
          <p:spPr>
            <a:xfrm>
              <a:off x="11844200" y="9760533"/>
              <a:ext cx="1038390" cy="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2" name="Straight Arrow Connector 81">
              <a:extLst>
                <a:ext uri="{FF2B5EF4-FFF2-40B4-BE49-F238E27FC236}">
                  <a16:creationId xmlns:a16="http://schemas.microsoft.com/office/drawing/2014/main" xmlns="" id="{25F620E4-DF8D-4848-8614-5630110EC864}"/>
                </a:ext>
              </a:extLst>
            </p:cNvPr>
            <p:cNvCxnSpPr>
              <a:stCxn id="71" idx="2"/>
              <a:endCxn id="72" idx="0"/>
            </p:cNvCxnSpPr>
            <p:nvPr/>
          </p:nvCxnSpPr>
          <p:spPr>
            <a:xfrm flipH="1">
              <a:off x="14292778" y="10273494"/>
              <a:ext cx="1" cy="585900"/>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3" name="TextBox 82">
              <a:extLst>
                <a:ext uri="{FF2B5EF4-FFF2-40B4-BE49-F238E27FC236}">
                  <a16:creationId xmlns:a16="http://schemas.microsoft.com/office/drawing/2014/main" xmlns="" id="{0368B7B7-F227-9747-96C9-3A6BAFF3B1A9}"/>
                </a:ext>
              </a:extLst>
            </p:cNvPr>
            <p:cNvSpPr txBox="1"/>
            <p:nvPr/>
          </p:nvSpPr>
          <p:spPr>
            <a:xfrm>
              <a:off x="9023824" y="10859395"/>
              <a:ext cx="2820375" cy="1487587"/>
            </a:xfrm>
            <a:prstGeom prst="rect">
              <a:avLst/>
            </a:prstGeom>
            <a:noFill/>
            <a:ln w="38100" cap="flat">
              <a:solidFill>
                <a:srgbClr val="3698D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a:ln>
                    <a:noFill/>
                  </a:ln>
                  <a:solidFill>
                    <a:srgbClr val="000000"/>
                  </a:solidFill>
                  <a:effectLst/>
                  <a:uFillTx/>
                  <a:latin typeface="+mn-lt"/>
                  <a:ea typeface="+mn-ea"/>
                  <a:cs typeface="+mn-cs"/>
                  <a:sym typeface="Helvetica Light"/>
                </a:rPr>
                <a:t>CM reviews feedback &amp; assigns to CE</a:t>
              </a:r>
            </a:p>
          </p:txBody>
        </p:sp>
        <p:cxnSp>
          <p:nvCxnSpPr>
            <p:cNvPr id="85" name="Straight Arrow Connector 84">
              <a:extLst>
                <a:ext uri="{FF2B5EF4-FFF2-40B4-BE49-F238E27FC236}">
                  <a16:creationId xmlns:a16="http://schemas.microsoft.com/office/drawing/2014/main" xmlns="" id="{FE569B72-7DB6-644B-B297-A64B4576DB38}"/>
                </a:ext>
              </a:extLst>
            </p:cNvPr>
            <p:cNvCxnSpPr>
              <a:stCxn id="72" idx="1"/>
              <a:endCxn id="83" idx="3"/>
            </p:cNvCxnSpPr>
            <p:nvPr/>
          </p:nvCxnSpPr>
          <p:spPr>
            <a:xfrm flipH="1">
              <a:off x="11844199" y="11603188"/>
              <a:ext cx="1038391" cy="1"/>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7" name="Elbow Connector 86">
              <a:extLst>
                <a:ext uri="{FF2B5EF4-FFF2-40B4-BE49-F238E27FC236}">
                  <a16:creationId xmlns:a16="http://schemas.microsoft.com/office/drawing/2014/main" xmlns="" id="{20A1D3A0-C91C-3E4A-B54A-7AEE43E14AA7}"/>
                </a:ext>
              </a:extLst>
            </p:cNvPr>
            <p:cNvCxnSpPr>
              <a:stCxn id="83" idx="1"/>
              <a:endCxn id="62" idx="1"/>
            </p:cNvCxnSpPr>
            <p:nvPr/>
          </p:nvCxnSpPr>
          <p:spPr>
            <a:xfrm rot="10800000">
              <a:off x="5407788" y="7952627"/>
              <a:ext cx="3616036" cy="3650563"/>
            </a:xfrm>
            <a:prstGeom prst="bentConnector3">
              <a:avLst>
                <a:gd name="adj1" fmla="val 119282"/>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xmlns="" id="{72E9E0C5-4425-6E45-8B72-39055494384E}"/>
                </a:ext>
              </a:extLst>
            </p:cNvPr>
            <p:cNvCxnSpPr>
              <a:stCxn id="71" idx="0"/>
              <a:endCxn id="67" idx="2"/>
            </p:cNvCxnSpPr>
            <p:nvPr/>
          </p:nvCxnSpPr>
          <p:spPr>
            <a:xfrm flipV="1">
              <a:off x="14292779" y="6977999"/>
              <a:ext cx="0" cy="2269573"/>
            </a:xfrm>
            <a:prstGeom prst="straightConnector1">
              <a:avLst/>
            </a:prstGeom>
            <a:noFill/>
            <a:ln w="5715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1" name="TextBox 90">
              <a:extLst>
                <a:ext uri="{FF2B5EF4-FFF2-40B4-BE49-F238E27FC236}">
                  <a16:creationId xmlns:a16="http://schemas.microsoft.com/office/drawing/2014/main" xmlns="" id="{ED8D31DA-8A46-FE42-8010-0CF3C5FDB39C}"/>
                </a:ext>
              </a:extLst>
            </p:cNvPr>
            <p:cNvSpPr txBox="1"/>
            <p:nvPr/>
          </p:nvSpPr>
          <p:spPr>
            <a:xfrm>
              <a:off x="8317414" y="5823836"/>
              <a:ext cx="61715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YES</a:t>
              </a:r>
            </a:p>
          </p:txBody>
        </p:sp>
        <p:sp>
          <p:nvSpPr>
            <p:cNvPr id="92" name="TextBox 91">
              <a:extLst>
                <a:ext uri="{FF2B5EF4-FFF2-40B4-BE49-F238E27FC236}">
                  <a16:creationId xmlns:a16="http://schemas.microsoft.com/office/drawing/2014/main" xmlns="" id="{1285F77A-873B-F04B-880C-56545B7AB712}"/>
                </a:ext>
              </a:extLst>
            </p:cNvPr>
            <p:cNvSpPr txBox="1"/>
            <p:nvPr/>
          </p:nvSpPr>
          <p:spPr>
            <a:xfrm>
              <a:off x="6938722" y="6762594"/>
              <a:ext cx="487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NO</a:t>
              </a:r>
            </a:p>
          </p:txBody>
        </p:sp>
        <p:sp>
          <p:nvSpPr>
            <p:cNvPr id="93" name="TextBox 92">
              <a:extLst>
                <a:ext uri="{FF2B5EF4-FFF2-40B4-BE49-F238E27FC236}">
                  <a16:creationId xmlns:a16="http://schemas.microsoft.com/office/drawing/2014/main" xmlns="" id="{2D2AC596-9D6B-8B4D-A872-77F4DA2F4F62}"/>
                </a:ext>
              </a:extLst>
            </p:cNvPr>
            <p:cNvSpPr txBox="1"/>
            <p:nvPr/>
          </p:nvSpPr>
          <p:spPr>
            <a:xfrm>
              <a:off x="14504392" y="10361259"/>
              <a:ext cx="153247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FEEDBACK</a:t>
              </a:r>
            </a:p>
          </p:txBody>
        </p:sp>
        <p:sp>
          <p:nvSpPr>
            <p:cNvPr id="94" name="TextBox 93">
              <a:extLst>
                <a:ext uri="{FF2B5EF4-FFF2-40B4-BE49-F238E27FC236}">
                  <a16:creationId xmlns:a16="http://schemas.microsoft.com/office/drawing/2014/main" xmlns="" id="{FF9C4F18-1AD7-D44A-8870-113EB35DEAFA}"/>
                </a:ext>
              </a:extLst>
            </p:cNvPr>
            <p:cNvSpPr txBox="1"/>
            <p:nvPr/>
          </p:nvSpPr>
          <p:spPr>
            <a:xfrm>
              <a:off x="14504392" y="8060001"/>
              <a:ext cx="48731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Helvetica Light"/>
                </a:rPr>
                <a:t>OK</a:t>
              </a:r>
            </a:p>
          </p:txBody>
        </p:sp>
      </p:grpSp>
    </p:spTree>
    <p:extLst>
      <p:ext uri="{BB962C8B-B14F-4D97-AF65-F5344CB8AC3E}">
        <p14:creationId xmlns:p14="http://schemas.microsoft.com/office/powerpoint/2010/main" val="215984329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3">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8599"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8627950" y="10290085"/>
            <a:ext cx="14632209" cy="1025920"/>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r>
              <a:rPr lang="en-US" sz="6000" b="1" dirty="0" smtClean="0">
                <a:solidFill>
                  <a:srgbClr val="FF0000"/>
                </a:solidFill>
                <a:latin typeface="+mj-lt"/>
                <a:ea typeface="Calibri" panose="020F0502020204030204" pitchFamily="34" charset="0"/>
              </a:rPr>
              <a:t>SOCIAL LISTENING &amp; SOCIAL REPORT</a:t>
            </a:r>
            <a:endParaRPr lang="en-US" sz="7200" b="1" dirty="0">
              <a:solidFill>
                <a:srgbClr val="FF0000"/>
              </a:solidFill>
              <a:latin typeface="+mj-lt"/>
            </a:endParaRPr>
          </a:p>
        </p:txBody>
      </p:sp>
      <p:sp>
        <p:nvSpPr>
          <p:cNvPr id="915" name="Shape 915"/>
          <p:cNvSpPr/>
          <p:nvPr/>
        </p:nvSpPr>
        <p:spPr>
          <a:xfrm>
            <a:off x="8627953" y="11672554"/>
            <a:ext cx="13089048" cy="559638"/>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pPr>
              <a:lnSpc>
                <a:spcPct val="110000"/>
              </a:lnSpc>
            </a:pPr>
            <a:r>
              <a:rPr lang="en-US" sz="2700" dirty="0" smtClean="0">
                <a:solidFill>
                  <a:schemeClr val="bg1"/>
                </a:solidFill>
                <a:latin typeface="+mj-lt"/>
                <a:ea typeface="Calibri"/>
                <a:cs typeface="Open Sans"/>
              </a:rPr>
              <a:t>Tracking HMD’s online product brand health with social listening</a:t>
            </a:r>
            <a:endParaRPr sz="2700" dirty="0">
              <a:solidFill>
                <a:schemeClr val="bg1"/>
              </a:solidFill>
              <a:latin typeface="+mj-lt"/>
              <a:ea typeface="Calibri"/>
              <a:cs typeface="Open Sans"/>
            </a:endParaRPr>
          </a:p>
        </p:txBody>
      </p:sp>
      <p:sp>
        <p:nvSpPr>
          <p:cNvPr id="916" name="Shape 916"/>
          <p:cNvSpPr/>
          <p:nvPr/>
        </p:nvSpPr>
        <p:spPr>
          <a:xfrm flipV="1">
            <a:off x="7867739" y="99439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5373355"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spTree>
    <p:extLst>
      <p:ext uri="{BB962C8B-B14F-4D97-AF65-F5344CB8AC3E}">
        <p14:creationId xmlns:p14="http://schemas.microsoft.com/office/powerpoint/2010/main" val="1694993329"/>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76" y="621809"/>
            <a:ext cx="21057524" cy="1131656"/>
          </a:xfrm>
        </p:spPr>
        <p:txBody>
          <a:bodyPr>
            <a:noAutofit/>
          </a:bodyPr>
          <a:lstStyle/>
          <a:p>
            <a:r>
              <a:rPr lang="en-US" sz="4800" b="1" dirty="0" smtClean="0">
                <a:solidFill>
                  <a:srgbClr val="C00000"/>
                </a:solidFill>
              </a:rPr>
              <a:t>COLLABORATIVE PROCESS OF NEGATIVE CONTENT MANAGEMENT</a:t>
            </a:r>
            <a:endParaRPr lang="en-US" sz="4800" b="1" dirty="0">
              <a:solidFill>
                <a:srgbClr val="C00000"/>
              </a:solidFill>
            </a:endParaRPr>
          </a:p>
        </p:txBody>
      </p:sp>
      <p:sp>
        <p:nvSpPr>
          <p:cNvPr id="3" name="Title 1"/>
          <p:cNvSpPr txBox="1">
            <a:spLocks/>
          </p:cNvSpPr>
          <p:nvPr/>
        </p:nvSpPr>
        <p:spPr>
          <a:xfrm>
            <a:off x="3120241" y="129304"/>
            <a:ext cx="18539460" cy="1474471"/>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ctr">
            <a:normAutofit/>
          </a:bodyPr>
          <a:lstStyle>
            <a:lvl1pPr marL="0" marR="0" indent="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Calibri"/>
                <a:cs typeface="Calibri"/>
                <a:sym typeface="Helvetica Light"/>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endParaRPr lang="en-US" sz="5280" dirty="0">
              <a:solidFill>
                <a:schemeClr val="accent1"/>
              </a:solidFill>
            </a:endParaRPr>
          </a:p>
        </p:txBody>
      </p:sp>
      <p:sp>
        <p:nvSpPr>
          <p:cNvPr id="4" name="Rectangle 3"/>
          <p:cNvSpPr/>
          <p:nvPr/>
        </p:nvSpPr>
        <p:spPr>
          <a:xfrm>
            <a:off x="2840735" y="2502734"/>
            <a:ext cx="18434304" cy="619940"/>
          </a:xfrm>
          <a:prstGeom prst="rect">
            <a:avLst/>
          </a:prstGeom>
          <a:ln>
            <a:noFill/>
            <a:prstDash val="sysDash"/>
          </a:ln>
        </p:spPr>
        <p:txBody>
          <a:bodyPr wrap="square" lIns="175032" tIns="87516" rIns="175032" bIns="87516">
            <a:spAutoFit/>
          </a:bodyPr>
          <a:lstStyle/>
          <a:p>
            <a:pPr indent="-34">
              <a:lnSpc>
                <a:spcPct val="120000"/>
              </a:lnSpc>
              <a:spcAft>
                <a:spcPts val="1150"/>
              </a:spcAft>
              <a:defRPr/>
            </a:pPr>
            <a:r>
              <a:rPr lang="en-US" sz="2400" dirty="0">
                <a:latin typeface="+mj-lt"/>
                <a:ea typeface="Segoe UI" panose="020B0502040204020203" pitchFamily="34" charset="0"/>
                <a:cs typeface="Open Sans"/>
              </a:rPr>
              <a:t>Specific working process with brand team will be defined for each client &amp; industry</a:t>
            </a:r>
          </a:p>
        </p:txBody>
      </p:sp>
      <p:sp>
        <p:nvSpPr>
          <p:cNvPr id="5" name="Right Arrow 4"/>
          <p:cNvSpPr/>
          <p:nvPr/>
        </p:nvSpPr>
        <p:spPr>
          <a:xfrm rot="10800000" flipH="1">
            <a:off x="8588987" y="4553711"/>
            <a:ext cx="822960"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6" name="Rounded Rectangle 5"/>
          <p:cNvSpPr/>
          <p:nvPr/>
        </p:nvSpPr>
        <p:spPr>
          <a:xfrm>
            <a:off x="3815819" y="4224527"/>
            <a:ext cx="4114800" cy="1975104"/>
          </a:xfrm>
          <a:prstGeom prst="roundRect">
            <a:avLst>
              <a:gd name="adj" fmla="val 11460"/>
            </a:avLst>
          </a:prstGeom>
          <a:solidFill>
            <a:schemeClr val="accent2"/>
          </a:solidFill>
          <a:ln/>
        </p:spPr>
        <p:style>
          <a:lnRef idx="2">
            <a:schemeClr val="accent6"/>
          </a:lnRef>
          <a:fillRef idx="1">
            <a:schemeClr val="lt1"/>
          </a:fillRef>
          <a:effectRef idx="0">
            <a:schemeClr val="accent6"/>
          </a:effectRef>
          <a:fontRef idx="minor">
            <a:schemeClr val="dk1"/>
          </a:fontRef>
        </p:style>
        <p:txBody>
          <a:bodyPr lIns="175039" tIns="87521" rIns="175039" bIns="87521" rtlCol="0" anchor="ctr"/>
          <a:lstStyle/>
          <a:p>
            <a:pPr algn="ctr"/>
            <a:r>
              <a:rPr lang="en-US" sz="2400" dirty="0">
                <a:solidFill>
                  <a:schemeClr val="tx1"/>
                </a:solidFill>
                <a:latin typeface="+mj-lt"/>
                <a:cs typeface="Open Sans"/>
              </a:rPr>
              <a:t>Detect Risk/Negative</a:t>
            </a:r>
          </a:p>
        </p:txBody>
      </p:sp>
      <p:sp>
        <p:nvSpPr>
          <p:cNvPr id="7" name="Rounded Rectangle 6"/>
          <p:cNvSpPr/>
          <p:nvPr/>
        </p:nvSpPr>
        <p:spPr>
          <a:xfrm>
            <a:off x="9905723" y="4224527"/>
            <a:ext cx="5280244" cy="1975104"/>
          </a:xfrm>
          <a:prstGeom prst="roundRect">
            <a:avLst>
              <a:gd name="adj" fmla="val 11460"/>
            </a:avLst>
          </a:prstGeom>
          <a:solidFill>
            <a:srgbClr val="C00000"/>
          </a:solidFill>
          <a:ln/>
        </p:spPr>
        <p:style>
          <a:lnRef idx="2">
            <a:schemeClr val="accent6"/>
          </a:lnRef>
          <a:fillRef idx="1">
            <a:schemeClr val="lt1"/>
          </a:fillRef>
          <a:effectRef idx="0">
            <a:schemeClr val="accent6"/>
          </a:effectRef>
          <a:fontRef idx="minor">
            <a:schemeClr val="dk1"/>
          </a:fontRef>
        </p:style>
        <p:txBody>
          <a:bodyPr lIns="175039" tIns="87521" rIns="175039" bIns="87521" rtlCol="0" anchor="ctr"/>
          <a:lstStyle/>
          <a:p>
            <a:pPr algn="ctr"/>
            <a:r>
              <a:rPr lang="en-US" sz="3600" dirty="0">
                <a:solidFill>
                  <a:schemeClr val="bg1"/>
                </a:solidFill>
                <a:latin typeface="+mj-lt"/>
                <a:cs typeface="Open Sans"/>
              </a:rPr>
              <a:t>Alert crisis</a:t>
            </a:r>
          </a:p>
        </p:txBody>
      </p:sp>
      <p:sp>
        <p:nvSpPr>
          <p:cNvPr id="8" name="Rounded Rectangle 7"/>
          <p:cNvSpPr/>
          <p:nvPr/>
        </p:nvSpPr>
        <p:spPr>
          <a:xfrm>
            <a:off x="17851582" y="4139466"/>
            <a:ext cx="4385241" cy="1975104"/>
          </a:xfrm>
          <a:prstGeom prst="roundRect">
            <a:avLst>
              <a:gd name="adj" fmla="val 11460"/>
            </a:avLst>
          </a:prstGeom>
          <a:solidFill>
            <a:srgbClr val="00B050"/>
          </a:solidFill>
          <a:ln/>
        </p:spPr>
        <p:style>
          <a:lnRef idx="2">
            <a:schemeClr val="accent6"/>
          </a:lnRef>
          <a:fillRef idx="1">
            <a:schemeClr val="lt1"/>
          </a:fillRef>
          <a:effectRef idx="0">
            <a:schemeClr val="accent6"/>
          </a:effectRef>
          <a:fontRef idx="minor">
            <a:schemeClr val="dk1"/>
          </a:fontRef>
        </p:style>
        <p:txBody>
          <a:bodyPr lIns="175039" tIns="87521" rIns="175039" bIns="87521" rtlCol="0" anchor="ctr"/>
          <a:lstStyle/>
          <a:p>
            <a:pPr algn="ctr"/>
            <a:r>
              <a:rPr lang="en-US" sz="2400" dirty="0">
                <a:solidFill>
                  <a:schemeClr val="tx1"/>
                </a:solidFill>
                <a:latin typeface="+mj-lt"/>
                <a:cs typeface="Open Sans"/>
              </a:rPr>
              <a:t>Evaluate situation</a:t>
            </a:r>
          </a:p>
          <a:p>
            <a:pPr algn="ctr"/>
            <a:r>
              <a:rPr lang="en-US" sz="2400" dirty="0">
                <a:solidFill>
                  <a:schemeClr val="tx1"/>
                </a:solidFill>
                <a:latin typeface="+mj-lt"/>
                <a:cs typeface="Open Sans"/>
              </a:rPr>
              <a:t>&amp; Report Bad Case</a:t>
            </a:r>
          </a:p>
        </p:txBody>
      </p:sp>
      <p:sp>
        <p:nvSpPr>
          <p:cNvPr id="9" name="Right Arrow 8"/>
          <p:cNvSpPr/>
          <p:nvPr/>
        </p:nvSpPr>
        <p:spPr>
          <a:xfrm rot="10800000" flipH="1">
            <a:off x="16407107" y="4553711"/>
            <a:ext cx="822960"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10" name="Rounded Rectangle 9"/>
          <p:cNvSpPr/>
          <p:nvPr/>
        </p:nvSpPr>
        <p:spPr>
          <a:xfrm>
            <a:off x="17851582" y="6927825"/>
            <a:ext cx="4385241" cy="1645920"/>
          </a:xfrm>
          <a:prstGeom prst="roundRect">
            <a:avLst>
              <a:gd name="adj" fmla="val 1146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tx1"/>
                </a:solidFill>
                <a:latin typeface="+mj-lt"/>
                <a:cs typeface="Open Sans"/>
              </a:rPr>
              <a:t>Propose &amp; confirm resolution</a:t>
            </a:r>
          </a:p>
        </p:txBody>
      </p:sp>
      <p:sp>
        <p:nvSpPr>
          <p:cNvPr id="11" name="Rounded Rectangle 10"/>
          <p:cNvSpPr/>
          <p:nvPr/>
        </p:nvSpPr>
        <p:spPr>
          <a:xfrm>
            <a:off x="17851582" y="9762130"/>
            <a:ext cx="4385241" cy="2791668"/>
          </a:xfrm>
          <a:prstGeom prst="roundRect">
            <a:avLst>
              <a:gd name="adj" fmla="val 1146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tx1"/>
                </a:solidFill>
                <a:latin typeface="+mj-lt"/>
                <a:cs typeface="Open Sans"/>
              </a:rPr>
              <a:t>Solve problems with CS/PR team</a:t>
            </a:r>
          </a:p>
        </p:txBody>
      </p:sp>
      <p:sp>
        <p:nvSpPr>
          <p:cNvPr id="12" name="Rounded Rectangle 11"/>
          <p:cNvSpPr/>
          <p:nvPr/>
        </p:nvSpPr>
        <p:spPr>
          <a:xfrm>
            <a:off x="10234907" y="11157964"/>
            <a:ext cx="5434584" cy="1296163"/>
          </a:xfrm>
          <a:prstGeom prst="roundRect">
            <a:avLst>
              <a:gd name="adj" fmla="val 1146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tx1"/>
                </a:solidFill>
                <a:latin typeface="+mj-lt"/>
                <a:cs typeface="Open Sans"/>
              </a:rPr>
              <a:t>Neutralize &amp; manage discussion direction</a:t>
            </a:r>
          </a:p>
        </p:txBody>
      </p:sp>
      <p:sp>
        <p:nvSpPr>
          <p:cNvPr id="13" name="Rounded Rectangle 12"/>
          <p:cNvSpPr/>
          <p:nvPr/>
        </p:nvSpPr>
        <p:spPr>
          <a:xfrm>
            <a:off x="10234907" y="9656063"/>
            <a:ext cx="5434584" cy="1152144"/>
          </a:xfrm>
          <a:prstGeom prst="roundRect">
            <a:avLst>
              <a:gd name="adj" fmla="val 1146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tx1"/>
                </a:solidFill>
                <a:latin typeface="+mj-lt"/>
                <a:cs typeface="Open Sans"/>
              </a:rPr>
              <a:t>Bad content removal</a:t>
            </a:r>
          </a:p>
        </p:txBody>
      </p:sp>
      <p:sp>
        <p:nvSpPr>
          <p:cNvPr id="14" name="Rounded Rectangle 13"/>
          <p:cNvSpPr/>
          <p:nvPr/>
        </p:nvSpPr>
        <p:spPr>
          <a:xfrm>
            <a:off x="3815819" y="9656063"/>
            <a:ext cx="4114800" cy="2633472"/>
          </a:xfrm>
          <a:prstGeom prst="roundRect">
            <a:avLst>
              <a:gd name="adj" fmla="val 1146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tx1"/>
                </a:solidFill>
                <a:latin typeface="+mj-lt"/>
                <a:cs typeface="Open Sans"/>
              </a:rPr>
              <a:t>Remove from Search Result</a:t>
            </a:r>
          </a:p>
          <a:p>
            <a:pPr algn="ctr"/>
            <a:r>
              <a:rPr lang="en-US" sz="2400" dirty="0">
                <a:solidFill>
                  <a:schemeClr val="tx1"/>
                </a:solidFill>
                <a:latin typeface="+mj-lt"/>
                <a:cs typeface="Open Sans"/>
              </a:rPr>
              <a:t>(SEO, content promotion)</a:t>
            </a:r>
          </a:p>
        </p:txBody>
      </p:sp>
      <p:sp>
        <p:nvSpPr>
          <p:cNvPr id="15" name="Rounded Rectangle 14"/>
          <p:cNvSpPr/>
          <p:nvPr/>
        </p:nvSpPr>
        <p:spPr>
          <a:xfrm>
            <a:off x="3815819" y="7022591"/>
            <a:ext cx="4114800" cy="1645920"/>
          </a:xfrm>
          <a:prstGeom prst="roundRect">
            <a:avLst>
              <a:gd name="adj" fmla="val 11460"/>
            </a:avLst>
          </a:prstGeom>
          <a:solidFill>
            <a:srgbClr val="4CB297"/>
          </a:solidFill>
          <a:ln>
            <a:noFill/>
          </a:ln>
          <a:effectLst/>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r>
              <a:rPr lang="en-US" sz="2400" dirty="0">
                <a:solidFill>
                  <a:schemeClr val="bg1"/>
                </a:solidFill>
                <a:latin typeface="+mj-lt"/>
                <a:cs typeface="Open Sans"/>
              </a:rPr>
              <a:t>Monitoring</a:t>
            </a:r>
          </a:p>
        </p:txBody>
      </p:sp>
      <p:sp>
        <p:nvSpPr>
          <p:cNvPr id="16" name="Right Arrow 15"/>
          <p:cNvSpPr/>
          <p:nvPr/>
        </p:nvSpPr>
        <p:spPr>
          <a:xfrm flipH="1">
            <a:off x="8753579" y="10314431"/>
            <a:ext cx="822960"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17" name="Right Arrow 16"/>
          <p:cNvSpPr/>
          <p:nvPr/>
        </p:nvSpPr>
        <p:spPr>
          <a:xfrm flipH="1">
            <a:off x="16036391" y="10128160"/>
            <a:ext cx="822960"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18" name="Right Arrow 17"/>
          <p:cNvSpPr/>
          <p:nvPr/>
        </p:nvSpPr>
        <p:spPr>
          <a:xfrm rot="16200000" flipH="1">
            <a:off x="19438759" y="5956067"/>
            <a:ext cx="658368"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19" name="Right Arrow 18"/>
          <p:cNvSpPr/>
          <p:nvPr/>
        </p:nvSpPr>
        <p:spPr>
          <a:xfrm rot="16200000" flipH="1">
            <a:off x="19438759" y="8565033"/>
            <a:ext cx="658368"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20" name="Right Arrow 19"/>
          <p:cNvSpPr/>
          <p:nvPr/>
        </p:nvSpPr>
        <p:spPr>
          <a:xfrm rot="5400000" flipH="1">
            <a:off x="5544035" y="5952743"/>
            <a:ext cx="658368"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21" name="Right Arrow 20"/>
          <p:cNvSpPr/>
          <p:nvPr/>
        </p:nvSpPr>
        <p:spPr>
          <a:xfrm rot="5400000" flipH="1">
            <a:off x="5641847" y="8404972"/>
            <a:ext cx="658368" cy="1152144"/>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lIns="175039" tIns="87521" rIns="175039" bIns="87521" rtlCol="0" anchor="ctr"/>
          <a:lstStyle/>
          <a:p>
            <a:pPr algn="ctr"/>
            <a:endParaRPr lang="en-US" sz="2400">
              <a:latin typeface="+mj-lt"/>
            </a:endParaRPr>
          </a:p>
        </p:txBody>
      </p:sp>
      <p:sp>
        <p:nvSpPr>
          <p:cNvPr id="25" name="Oval 24"/>
          <p:cNvSpPr/>
          <p:nvPr/>
        </p:nvSpPr>
        <p:spPr>
          <a:xfrm>
            <a:off x="2828267" y="6693407"/>
            <a:ext cx="822960" cy="740664"/>
          </a:xfrm>
          <a:prstGeom prst="ellipse">
            <a:avLst/>
          </a:prstGeom>
          <a:solidFill>
            <a:srgbClr val="009EDB"/>
          </a:solidFill>
          <a:ln>
            <a:noFill/>
          </a:ln>
        </p:spPr>
        <p:style>
          <a:lnRef idx="1">
            <a:schemeClr val="accent1"/>
          </a:lnRef>
          <a:fillRef idx="3">
            <a:schemeClr val="accent1"/>
          </a:fillRef>
          <a:effectRef idx="2">
            <a:schemeClr val="accent1"/>
          </a:effectRef>
          <a:fontRef idx="minor">
            <a:schemeClr val="lt1"/>
          </a:fontRef>
        </p:style>
        <p:txBody>
          <a:bodyPr lIns="197494" tIns="98746" rIns="197494" bIns="98746" rtlCol="0" anchor="ctr"/>
          <a:lstStyle/>
          <a:p>
            <a:pPr algn="ctr"/>
            <a:r>
              <a:rPr lang="en-US" sz="2400" b="1">
                <a:latin typeface="+mj-lt"/>
              </a:rPr>
              <a:t>1</a:t>
            </a:r>
          </a:p>
        </p:txBody>
      </p:sp>
      <p:sp>
        <p:nvSpPr>
          <p:cNvPr id="26" name="Rectangle 25"/>
          <p:cNvSpPr/>
          <p:nvPr/>
        </p:nvSpPr>
        <p:spPr>
          <a:xfrm>
            <a:off x="9796001" y="8811921"/>
            <a:ext cx="3425417" cy="1300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i="1" dirty="0" err="1">
                <a:solidFill>
                  <a:schemeClr val="tx1"/>
                </a:solidFill>
                <a:latin typeface="+mj-lt"/>
                <a:cs typeface="Arial" panose="020B0604020202020204" pitchFamily="34" charset="0"/>
              </a:rPr>
              <a:t>Adhoc</a:t>
            </a:r>
            <a:r>
              <a:rPr lang="en-US" sz="2400" i="1" dirty="0">
                <a:solidFill>
                  <a:schemeClr val="tx1"/>
                </a:solidFill>
                <a:latin typeface="+mj-lt"/>
                <a:cs typeface="Arial" panose="020B0604020202020204" pitchFamily="34" charset="0"/>
              </a:rPr>
              <a:t> when needed</a:t>
            </a:r>
          </a:p>
        </p:txBody>
      </p:sp>
      <p:sp>
        <p:nvSpPr>
          <p:cNvPr id="27" name="Rectangle 26"/>
          <p:cNvSpPr/>
          <p:nvPr/>
        </p:nvSpPr>
        <p:spPr>
          <a:xfrm>
            <a:off x="3355445" y="8827907"/>
            <a:ext cx="3425417" cy="1300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i="1" dirty="0" err="1">
                <a:solidFill>
                  <a:schemeClr val="tx1"/>
                </a:solidFill>
                <a:latin typeface="+mj-lt"/>
                <a:cs typeface="Arial" panose="020B0604020202020204" pitchFamily="34" charset="0"/>
              </a:rPr>
              <a:t>Adhoc</a:t>
            </a:r>
            <a:r>
              <a:rPr lang="en-US" sz="2400" i="1" dirty="0">
                <a:solidFill>
                  <a:schemeClr val="tx1"/>
                </a:solidFill>
                <a:latin typeface="+mj-lt"/>
                <a:cs typeface="Arial" panose="020B0604020202020204" pitchFamily="34" charset="0"/>
              </a:rPr>
              <a:t> when needed</a:t>
            </a:r>
          </a:p>
        </p:txBody>
      </p:sp>
      <p:sp>
        <p:nvSpPr>
          <p:cNvPr id="28" name="Rectangle 27"/>
          <p:cNvSpPr/>
          <p:nvPr/>
        </p:nvSpPr>
        <p:spPr>
          <a:xfrm>
            <a:off x="9000467" y="3318269"/>
            <a:ext cx="4489125" cy="595035"/>
          </a:xfrm>
          <a:prstGeom prst="rect">
            <a:avLst/>
          </a:prstGeom>
          <a:solidFill>
            <a:srgbClr val="EA5C42"/>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200" b="1" dirty="0" smtClean="0">
                <a:latin typeface="Calibri"/>
                <a:ea typeface="Calibri"/>
                <a:cs typeface="Calibri"/>
              </a:rPr>
              <a:t>Social listening system</a:t>
            </a:r>
            <a:endParaRPr lang="en-US" sz="3200" b="1" dirty="0">
              <a:latin typeface="Calibri"/>
              <a:ea typeface="Calibri"/>
              <a:cs typeface="Calibri"/>
            </a:endParaRPr>
          </a:p>
        </p:txBody>
      </p:sp>
      <p:sp>
        <p:nvSpPr>
          <p:cNvPr id="29" name="Rectangle 28"/>
          <p:cNvSpPr/>
          <p:nvPr/>
        </p:nvSpPr>
        <p:spPr>
          <a:xfrm>
            <a:off x="2439050" y="3331148"/>
            <a:ext cx="4489125" cy="595035"/>
          </a:xfrm>
          <a:prstGeom prst="rect">
            <a:avLst/>
          </a:prstGeom>
          <a:solidFill>
            <a:srgbClr val="EA5C42"/>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200" b="1" dirty="0" smtClean="0">
                <a:latin typeface="Calibri"/>
                <a:ea typeface="Calibri"/>
                <a:cs typeface="Calibri"/>
              </a:rPr>
              <a:t>Social listening system</a:t>
            </a:r>
            <a:endParaRPr lang="en-US" sz="3200" b="1" dirty="0">
              <a:latin typeface="Calibri"/>
              <a:ea typeface="Calibri"/>
              <a:cs typeface="Calibri"/>
            </a:endParaRPr>
          </a:p>
        </p:txBody>
      </p:sp>
      <p:sp>
        <p:nvSpPr>
          <p:cNvPr id="30" name="Rectangle 29"/>
          <p:cNvSpPr/>
          <p:nvPr/>
        </p:nvSpPr>
        <p:spPr>
          <a:xfrm>
            <a:off x="8381164" y="7120323"/>
            <a:ext cx="4489125" cy="595035"/>
          </a:xfrm>
          <a:prstGeom prst="rect">
            <a:avLst/>
          </a:prstGeom>
          <a:solidFill>
            <a:srgbClr val="EA5C42"/>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200" b="1" dirty="0" smtClean="0">
                <a:latin typeface="Calibri"/>
                <a:ea typeface="Calibri"/>
                <a:cs typeface="Calibri"/>
              </a:rPr>
              <a:t>Social listening system</a:t>
            </a:r>
            <a:endParaRPr lang="en-US" sz="3200" b="1" dirty="0">
              <a:latin typeface="Calibri"/>
              <a:ea typeface="Calibri"/>
              <a:cs typeface="Calibri"/>
            </a:endParaRPr>
          </a:p>
        </p:txBody>
      </p:sp>
    </p:spTree>
    <p:extLst>
      <p:ext uri="{BB962C8B-B14F-4D97-AF65-F5344CB8AC3E}">
        <p14:creationId xmlns:p14="http://schemas.microsoft.com/office/powerpoint/2010/main" val="99358330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8946317" y="2375556"/>
            <a:ext cx="3597269" cy="20361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Rounded Rectangle 6"/>
          <p:cNvSpPr/>
          <p:nvPr/>
        </p:nvSpPr>
        <p:spPr>
          <a:xfrm>
            <a:off x="12795564" y="1198192"/>
            <a:ext cx="9615338" cy="2116253"/>
          </a:xfrm>
          <a:prstGeom prst="roundRect">
            <a:avLst/>
          </a:prstGeom>
          <a:solidFill>
            <a:srgbClr val="EA5C42"/>
          </a:solidFill>
          <a:ln/>
        </p:spPr>
        <p:style>
          <a:lnRef idx="1">
            <a:schemeClr val="accent6"/>
          </a:lnRef>
          <a:fillRef idx="3">
            <a:schemeClr val="accent6"/>
          </a:fillRef>
          <a:effectRef idx="2">
            <a:schemeClr val="accent6"/>
          </a:effectRef>
          <a:fontRef idx="minor">
            <a:schemeClr val="lt1"/>
          </a:fontRef>
        </p:style>
        <p:txBody>
          <a:bodyPr rtlCol="0" anchor="ctr"/>
          <a:lstStyle/>
          <a:p>
            <a:pPr marL="685800" indent="-685800">
              <a:buFont typeface="Arial" panose="020B0604020202020204" pitchFamily="34" charset="0"/>
              <a:buChar char="•"/>
            </a:pPr>
            <a:r>
              <a:rPr lang="vi-VN" sz="2400" dirty="0">
                <a:latin typeface="+mj-lt"/>
              </a:rPr>
              <a:t>Overall performance of all brands (NOKIA </a:t>
            </a:r>
            <a:r>
              <a:rPr lang="en-US" sz="2400" dirty="0" smtClean="0">
                <a:latin typeface="+mj-lt"/>
              </a:rPr>
              <a:t>1, 2, 3, 6 and Nokia 7 plus &amp; </a:t>
            </a:r>
            <a:r>
              <a:rPr lang="vi-VN" sz="2400" dirty="0" smtClean="0">
                <a:latin typeface="+mj-lt"/>
              </a:rPr>
              <a:t>Competitors</a:t>
            </a:r>
            <a:r>
              <a:rPr lang="en-US" sz="2400" dirty="0" smtClean="0">
                <a:latin typeface="+mj-lt"/>
              </a:rPr>
              <a:t> one product of </a:t>
            </a:r>
            <a:r>
              <a:rPr lang="en-US" sz="2400" dirty="0" err="1" smtClean="0">
                <a:latin typeface="+mj-lt"/>
              </a:rPr>
              <a:t>Opp</a:t>
            </a:r>
            <a:r>
              <a:rPr lang="en-US" sz="2400" dirty="0" smtClean="0">
                <a:latin typeface="+mj-lt"/>
              </a:rPr>
              <a:t> and one Product of Samsung</a:t>
            </a:r>
            <a:r>
              <a:rPr lang="vi-VN" sz="2400" dirty="0" smtClean="0">
                <a:latin typeface="+mj-lt"/>
              </a:rPr>
              <a:t>) </a:t>
            </a:r>
            <a:r>
              <a:rPr lang="vi-VN" sz="2400" dirty="0">
                <a:latin typeface="+mj-lt"/>
              </a:rPr>
              <a:t>by Buzz Volume &amp; Share of Voice</a:t>
            </a:r>
          </a:p>
          <a:p>
            <a:pPr marL="685800" indent="-685800">
              <a:buFont typeface="Arial" panose="020B0604020202020204" pitchFamily="34" charset="0"/>
              <a:buChar char="•"/>
            </a:pPr>
            <a:r>
              <a:rPr lang="vi-VN" sz="2400" dirty="0">
                <a:latin typeface="+mj-lt"/>
              </a:rPr>
              <a:t>Social Audience’s perception by Sentiment &amp; Product Attribute.</a:t>
            </a:r>
            <a:endParaRPr lang="en-US" sz="2400" dirty="0">
              <a:latin typeface="+mj-lt"/>
            </a:endParaRPr>
          </a:p>
        </p:txBody>
      </p:sp>
      <p:cxnSp>
        <p:nvCxnSpPr>
          <p:cNvPr id="8" name="Straight Arrow Connector 7"/>
          <p:cNvCxnSpPr/>
          <p:nvPr/>
        </p:nvCxnSpPr>
        <p:spPr>
          <a:xfrm>
            <a:off x="8946317" y="6789710"/>
            <a:ext cx="359726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Rounded Rectangle 8"/>
          <p:cNvSpPr/>
          <p:nvPr/>
        </p:nvSpPr>
        <p:spPr>
          <a:xfrm>
            <a:off x="12802859" y="5711122"/>
            <a:ext cx="9615338" cy="2116253"/>
          </a:xfrm>
          <a:prstGeom prst="roundRect">
            <a:avLst/>
          </a:prstGeom>
          <a:solidFill>
            <a:srgbClr val="EA5C42"/>
          </a:solidFill>
          <a:ln/>
        </p:spPr>
        <p:style>
          <a:lnRef idx="1">
            <a:schemeClr val="accent6"/>
          </a:lnRef>
          <a:fillRef idx="3">
            <a:schemeClr val="accent6"/>
          </a:fillRef>
          <a:effectRef idx="2">
            <a:schemeClr val="accent6"/>
          </a:effectRef>
          <a:fontRef idx="minor">
            <a:schemeClr val="lt1"/>
          </a:fontRef>
        </p:style>
        <p:txBody>
          <a:bodyPr rtlCol="0" anchor="ctr"/>
          <a:lstStyle/>
          <a:p>
            <a:pPr marL="685800" indent="-685800">
              <a:buFont typeface="Arial" panose="020B0604020202020204" pitchFamily="34" charset="0"/>
              <a:buChar char="•"/>
            </a:pPr>
            <a:r>
              <a:rPr lang="vi-VN" sz="2400" dirty="0">
                <a:latin typeface="+mj-lt"/>
                <a:cs typeface="Segoe UI" panose="020B0502040204020203" pitchFamily="34" charset="0"/>
              </a:rPr>
              <a:t>NOKIA </a:t>
            </a:r>
            <a:r>
              <a:rPr lang="en-US" sz="2400" dirty="0" smtClean="0">
                <a:latin typeface="+mj-lt"/>
                <a:cs typeface="Segoe UI" panose="020B0502040204020203" pitchFamily="34" charset="0"/>
              </a:rPr>
              <a:t>1, 2, 2, 6 and 7 Plus </a:t>
            </a:r>
            <a:r>
              <a:rPr lang="vi-VN" sz="2400" dirty="0" smtClean="0">
                <a:latin typeface="+mj-lt"/>
                <a:cs typeface="Segoe UI" panose="020B0502040204020203" pitchFamily="34" charset="0"/>
              </a:rPr>
              <a:t>digital </a:t>
            </a:r>
            <a:r>
              <a:rPr lang="vi-VN" sz="2400" dirty="0">
                <a:latin typeface="+mj-lt"/>
                <a:cs typeface="Segoe UI" panose="020B0502040204020203" pitchFamily="34" charset="0"/>
              </a:rPr>
              <a:t>performance by Owned, Paid, Earned Media Analysis</a:t>
            </a:r>
            <a:r>
              <a:rPr lang="vi-VN" sz="2400" dirty="0" smtClean="0">
                <a:latin typeface="+mj-lt"/>
                <a:cs typeface="Segoe UI" panose="020B0502040204020203" pitchFamily="34" charset="0"/>
              </a:rPr>
              <a:t>.</a:t>
            </a:r>
          </a:p>
          <a:p>
            <a:pPr marL="685800" indent="-685800">
              <a:buFont typeface="Arial" panose="020B0604020202020204" pitchFamily="34" charset="0"/>
              <a:buChar char="•"/>
            </a:pPr>
            <a:r>
              <a:rPr lang="vi-VN" sz="2400" dirty="0">
                <a:latin typeface="+mj-lt"/>
                <a:cs typeface="Segoe UI" panose="020B0502040204020203" pitchFamily="34" charset="0"/>
              </a:rPr>
              <a:t>NOKIA </a:t>
            </a:r>
            <a:r>
              <a:rPr lang="en-US" sz="2400" dirty="0">
                <a:latin typeface="+mj-lt"/>
                <a:cs typeface="Segoe UI" panose="020B0502040204020203" pitchFamily="34" charset="0"/>
              </a:rPr>
              <a:t>1, 2, 2, 6 and 7 Plus </a:t>
            </a:r>
            <a:r>
              <a:rPr lang="vi-VN" sz="2400" dirty="0" smtClean="0">
                <a:latin typeface="+mj-lt"/>
                <a:cs typeface="Segoe UI" panose="020B0502040204020203" pitchFamily="34" charset="0"/>
              </a:rPr>
              <a:t>digital performance by Top channel/ Top thread/ Brand Resonance &amp; Customer feedback</a:t>
            </a:r>
            <a:endParaRPr lang="en-US" sz="2400" dirty="0">
              <a:latin typeface="+mj-lt"/>
              <a:cs typeface="Segoe UI" panose="020B0502040204020203" pitchFamily="34" charset="0"/>
            </a:endParaRPr>
          </a:p>
        </p:txBody>
      </p:sp>
      <p:cxnSp>
        <p:nvCxnSpPr>
          <p:cNvPr id="10" name="Straight Arrow Connector 9"/>
          <p:cNvCxnSpPr/>
          <p:nvPr/>
        </p:nvCxnSpPr>
        <p:spPr>
          <a:xfrm>
            <a:off x="8946317" y="9502221"/>
            <a:ext cx="3451982" cy="21449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Rounded Rectangle 10"/>
          <p:cNvSpPr/>
          <p:nvPr/>
        </p:nvSpPr>
        <p:spPr>
          <a:xfrm>
            <a:off x="12918438" y="10519581"/>
            <a:ext cx="9615338" cy="2116253"/>
          </a:xfrm>
          <a:prstGeom prst="roundRect">
            <a:avLst/>
          </a:prstGeom>
          <a:solidFill>
            <a:srgbClr val="EA5C42"/>
          </a:solidFill>
          <a:ln/>
        </p:spPr>
        <p:style>
          <a:lnRef idx="1">
            <a:schemeClr val="accent6"/>
          </a:lnRef>
          <a:fillRef idx="3">
            <a:schemeClr val="accent6"/>
          </a:fillRef>
          <a:effectRef idx="2">
            <a:schemeClr val="accent6"/>
          </a:effectRef>
          <a:fontRef idx="minor">
            <a:schemeClr val="lt1"/>
          </a:fontRef>
        </p:style>
        <p:txBody>
          <a:bodyPr rtlCol="0" anchor="ctr"/>
          <a:lstStyle/>
          <a:p>
            <a:pPr marL="685800" indent="-685800">
              <a:buFont typeface="Arial" panose="020B0604020202020204" pitchFamily="34" charset="0"/>
              <a:buChar char="•"/>
            </a:pPr>
            <a:r>
              <a:rPr lang="vi-VN" sz="2400" dirty="0">
                <a:latin typeface="+mj-lt"/>
              </a:rPr>
              <a:t>Top 3 key findings: What works? What doesn’t? Why?</a:t>
            </a:r>
          </a:p>
          <a:p>
            <a:pPr marL="685800" indent="-685800">
              <a:buFont typeface="Arial" panose="020B0604020202020204" pitchFamily="34" charset="0"/>
              <a:buChar char="•"/>
            </a:pPr>
            <a:r>
              <a:rPr lang="vi-VN" sz="2400" dirty="0">
                <a:latin typeface="+mj-lt"/>
              </a:rPr>
              <a:t>How to optimize marketing performance on Social Media for the next period?</a:t>
            </a:r>
            <a:endParaRPr lang="en-US" sz="2400" dirty="0">
              <a:latin typeface="+mj-lt"/>
            </a:endParaRPr>
          </a:p>
        </p:txBody>
      </p:sp>
      <p:sp>
        <p:nvSpPr>
          <p:cNvPr id="12" name="TextBox 11"/>
          <p:cNvSpPr txBox="1"/>
          <p:nvPr/>
        </p:nvSpPr>
        <p:spPr>
          <a:xfrm rot="19751519">
            <a:off x="8361722" y="2828355"/>
            <a:ext cx="4435277" cy="461665"/>
          </a:xfrm>
          <a:prstGeom prst="rect">
            <a:avLst/>
          </a:prstGeom>
          <a:noFill/>
        </p:spPr>
        <p:txBody>
          <a:bodyPr wrap="square" rtlCol="0">
            <a:spAutoFit/>
          </a:bodyPr>
          <a:lstStyle/>
          <a:p>
            <a:r>
              <a:rPr lang="vi-VN" sz="2400" dirty="0">
                <a:solidFill>
                  <a:schemeClr val="accent6"/>
                </a:solidFill>
                <a:latin typeface="+mj-lt"/>
                <a:ea typeface="Segoe UI Semilight" charset="0"/>
                <a:cs typeface="Segoe UI Semilight" charset="0"/>
              </a:rPr>
              <a:t>Overall Performance</a:t>
            </a:r>
            <a:endParaRPr lang="en-US" sz="2400" dirty="0">
              <a:solidFill>
                <a:schemeClr val="accent6"/>
              </a:solidFill>
              <a:latin typeface="+mj-lt"/>
              <a:ea typeface="Segoe UI Semilight" charset="0"/>
              <a:cs typeface="Segoe UI Semilight" charset="0"/>
            </a:endParaRPr>
          </a:p>
        </p:txBody>
      </p:sp>
      <p:sp>
        <p:nvSpPr>
          <p:cNvPr id="13" name="TextBox 12"/>
          <p:cNvSpPr txBox="1"/>
          <p:nvPr/>
        </p:nvSpPr>
        <p:spPr>
          <a:xfrm>
            <a:off x="8946317" y="5461446"/>
            <a:ext cx="4435277" cy="830997"/>
          </a:xfrm>
          <a:prstGeom prst="rect">
            <a:avLst/>
          </a:prstGeom>
          <a:noFill/>
        </p:spPr>
        <p:txBody>
          <a:bodyPr wrap="square" rtlCol="0">
            <a:spAutoFit/>
          </a:bodyPr>
          <a:lstStyle/>
          <a:p>
            <a:r>
              <a:rPr lang="vi-VN" sz="2400">
                <a:solidFill>
                  <a:schemeClr val="accent6"/>
                </a:solidFill>
                <a:latin typeface="+mj-lt"/>
                <a:ea typeface="Segoe UI Semilight" charset="0"/>
                <a:cs typeface="Segoe UI Semilight" charset="0"/>
              </a:rPr>
              <a:t>Campaign</a:t>
            </a:r>
          </a:p>
          <a:p>
            <a:r>
              <a:rPr lang="vi-VN" sz="2400" dirty="0">
                <a:solidFill>
                  <a:schemeClr val="accent6"/>
                </a:solidFill>
                <a:latin typeface="+mj-lt"/>
                <a:ea typeface="Segoe UI Semilight" charset="0"/>
                <a:cs typeface="Segoe UI Semilight" charset="0"/>
              </a:rPr>
              <a:t>performance</a:t>
            </a:r>
            <a:endParaRPr lang="en-US" sz="2400" dirty="0">
              <a:solidFill>
                <a:schemeClr val="accent6"/>
              </a:solidFill>
              <a:latin typeface="+mj-lt"/>
              <a:ea typeface="Segoe UI Semilight" charset="0"/>
              <a:cs typeface="Segoe UI Semilight" charset="0"/>
            </a:endParaRPr>
          </a:p>
        </p:txBody>
      </p:sp>
      <p:sp>
        <p:nvSpPr>
          <p:cNvPr id="14" name="TextBox 13"/>
          <p:cNvSpPr txBox="1"/>
          <p:nvPr/>
        </p:nvSpPr>
        <p:spPr>
          <a:xfrm rot="1887858">
            <a:off x="8527313" y="9929442"/>
            <a:ext cx="4435277" cy="461665"/>
          </a:xfrm>
          <a:prstGeom prst="rect">
            <a:avLst/>
          </a:prstGeom>
          <a:noFill/>
        </p:spPr>
        <p:txBody>
          <a:bodyPr wrap="square" rtlCol="0">
            <a:spAutoFit/>
          </a:bodyPr>
          <a:lstStyle/>
          <a:p>
            <a:r>
              <a:rPr lang="vi-VN" sz="2400">
                <a:solidFill>
                  <a:schemeClr val="accent6"/>
                </a:solidFill>
                <a:latin typeface="+mj-lt"/>
                <a:ea typeface="Segoe UI Semilight" charset="0"/>
                <a:cs typeface="Segoe UI Semilight" charset="0"/>
              </a:rPr>
              <a:t>Recommendation</a:t>
            </a:r>
            <a:endParaRPr lang="en-US" sz="2400" dirty="0">
              <a:solidFill>
                <a:schemeClr val="accent6"/>
              </a:solidFill>
              <a:latin typeface="+mj-lt"/>
              <a:ea typeface="Segoe UI Semilight" charset="0"/>
              <a:cs typeface="Segoe UI Semilight" charset="0"/>
            </a:endParaRPr>
          </a:p>
        </p:txBody>
      </p:sp>
      <p:sp>
        <p:nvSpPr>
          <p:cNvPr id="15" name="Pentagon 14"/>
          <p:cNvSpPr/>
          <p:nvPr/>
        </p:nvSpPr>
        <p:spPr>
          <a:xfrm>
            <a:off x="1219200" y="6999604"/>
            <a:ext cx="3016205" cy="827772"/>
          </a:xfrm>
          <a:prstGeom prst="homePlate">
            <a:avLst/>
          </a:prstGeom>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solidFill>
                  <a:schemeClr val="tx1"/>
                </a:solidFill>
                <a:latin typeface="+mj-lt"/>
                <a:cs typeface="Segoe UI" panose="020B0502040204020203" pitchFamily="34" charset="0"/>
              </a:rPr>
              <a:t>Periodical </a:t>
            </a:r>
            <a:r>
              <a:rPr lang="vi-VN" sz="2400" dirty="0">
                <a:solidFill>
                  <a:schemeClr val="tx1"/>
                </a:solidFill>
                <a:latin typeface="+mj-lt"/>
                <a:cs typeface="Segoe UI" panose="020B0502040204020203" pitchFamily="34" charset="0"/>
              </a:rPr>
              <a:t>Report</a:t>
            </a:r>
            <a:endParaRPr lang="en-US" sz="2400" dirty="0">
              <a:solidFill>
                <a:schemeClr val="tx1"/>
              </a:solidFill>
              <a:latin typeface="+mj-lt"/>
              <a:cs typeface="Segoe UI" panose="020B0502040204020203" pitchFamily="34" charset="0"/>
            </a:endParaRPr>
          </a:p>
        </p:txBody>
      </p:sp>
      <p:sp>
        <p:nvSpPr>
          <p:cNvPr id="16" name="Pentagon 15"/>
          <p:cNvSpPr/>
          <p:nvPr/>
        </p:nvSpPr>
        <p:spPr>
          <a:xfrm>
            <a:off x="1219200" y="5711123"/>
            <a:ext cx="3016205" cy="827772"/>
          </a:xfrm>
          <a:prstGeom prst="homePlate">
            <a:avLst/>
          </a:prstGeom>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400" dirty="0">
                <a:solidFill>
                  <a:schemeClr val="tx1"/>
                </a:solidFill>
                <a:latin typeface="+mj-lt"/>
              </a:rPr>
              <a:t>Crisis Alert</a:t>
            </a:r>
            <a:endParaRPr lang="en-US" sz="2400" dirty="0">
              <a:solidFill>
                <a:schemeClr val="tx1"/>
              </a:solidFill>
              <a:latin typeface="+mj-lt"/>
            </a:endParaRPr>
          </a:p>
        </p:txBody>
      </p:sp>
      <p:sp>
        <p:nvSpPr>
          <p:cNvPr id="17" name="Pentagon 16"/>
          <p:cNvSpPr/>
          <p:nvPr/>
        </p:nvSpPr>
        <p:spPr>
          <a:xfrm>
            <a:off x="1219200" y="4411746"/>
            <a:ext cx="3016205" cy="827772"/>
          </a:xfrm>
          <a:prstGeom prst="homePlate">
            <a:avLst/>
          </a:prstGeom>
          <a:solidFill>
            <a:srgbClr val="00B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vi-VN" sz="2400" dirty="0">
                <a:solidFill>
                  <a:schemeClr val="tx1"/>
                </a:solidFill>
                <a:latin typeface="+mj-lt"/>
              </a:rPr>
              <a:t>Tool Access</a:t>
            </a:r>
            <a:endParaRPr lang="en-US" sz="2400" dirty="0">
              <a:solidFill>
                <a:schemeClr val="tx1"/>
              </a:solidFill>
              <a:latin typeface="+mj-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122" r="32122" b="2189"/>
          <a:stretch/>
        </p:blipFill>
        <p:spPr>
          <a:xfrm>
            <a:off x="4620045" y="2512911"/>
            <a:ext cx="3271138" cy="670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Connector 18"/>
          <p:cNvCxnSpPr/>
          <p:nvPr/>
        </p:nvCxnSpPr>
        <p:spPr>
          <a:xfrm>
            <a:off x="1482547" y="7827374"/>
            <a:ext cx="0" cy="237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82547" y="8975750"/>
            <a:ext cx="724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82547" y="10204704"/>
            <a:ext cx="724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81983" y="8687710"/>
            <a:ext cx="2870213" cy="461665"/>
          </a:xfrm>
          <a:prstGeom prst="rect">
            <a:avLst/>
          </a:prstGeom>
          <a:noFill/>
        </p:spPr>
        <p:txBody>
          <a:bodyPr wrap="square" rtlCol="0">
            <a:spAutoFit/>
          </a:bodyPr>
          <a:lstStyle/>
          <a:p>
            <a:r>
              <a:rPr lang="en-US" sz="2400" dirty="0">
                <a:solidFill>
                  <a:schemeClr val="tx1"/>
                </a:solidFill>
                <a:latin typeface="+mj-lt"/>
              </a:rPr>
              <a:t>Weekly report</a:t>
            </a:r>
          </a:p>
        </p:txBody>
      </p:sp>
      <p:sp>
        <p:nvSpPr>
          <p:cNvPr id="24" name="TextBox 23"/>
          <p:cNvSpPr txBox="1"/>
          <p:nvPr/>
        </p:nvSpPr>
        <p:spPr>
          <a:xfrm>
            <a:off x="2081983" y="9841092"/>
            <a:ext cx="2870213" cy="461665"/>
          </a:xfrm>
          <a:prstGeom prst="rect">
            <a:avLst/>
          </a:prstGeom>
          <a:noFill/>
        </p:spPr>
        <p:txBody>
          <a:bodyPr wrap="square" rtlCol="0">
            <a:spAutoFit/>
          </a:bodyPr>
          <a:lstStyle/>
          <a:p>
            <a:r>
              <a:rPr lang="en-US" sz="2400" dirty="0">
                <a:solidFill>
                  <a:schemeClr val="tx1"/>
                </a:solidFill>
                <a:latin typeface="+mj-lt"/>
              </a:rPr>
              <a:t>Monthly report</a:t>
            </a:r>
          </a:p>
        </p:txBody>
      </p:sp>
    </p:spTree>
    <p:extLst>
      <p:ext uri="{BB962C8B-B14F-4D97-AF65-F5344CB8AC3E}">
        <p14:creationId xmlns:p14="http://schemas.microsoft.com/office/powerpoint/2010/main" val="2272081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754" y="587213"/>
            <a:ext cx="18403954" cy="1131656"/>
          </a:xfrm>
        </p:spPr>
        <p:txBody>
          <a:bodyPr>
            <a:normAutofit/>
          </a:bodyPr>
          <a:lstStyle/>
          <a:p>
            <a:r>
              <a:rPr lang="en-US" sz="5400" b="1" dirty="0">
                <a:solidFill>
                  <a:srgbClr val="C00000"/>
                </a:solidFill>
              </a:rPr>
              <a:t>2. SOCIAL LISTENING REPORT </a:t>
            </a:r>
            <a:r>
              <a:rPr lang="en-US" sz="5400" b="1" dirty="0" smtClean="0">
                <a:solidFill>
                  <a:srgbClr val="C00000"/>
                </a:solidFill>
              </a:rPr>
              <a:t>DEMO</a:t>
            </a:r>
            <a:endParaRPr lang="en-US" sz="5400" dirty="0">
              <a:solidFill>
                <a:srgbClr val="C00000"/>
              </a:solidFill>
            </a:endParaRPr>
          </a:p>
        </p:txBody>
      </p:sp>
      <p:pic>
        <p:nvPicPr>
          <p:cNvPr id="3" name="Picture 2"/>
          <p:cNvPicPr>
            <a:picLocks noChangeAspect="1"/>
          </p:cNvPicPr>
          <p:nvPr/>
        </p:nvPicPr>
        <p:blipFill>
          <a:blip r:embed="rId2"/>
          <a:stretch>
            <a:fillRect/>
          </a:stretch>
        </p:blipFill>
        <p:spPr>
          <a:xfrm>
            <a:off x="1881187" y="2853399"/>
            <a:ext cx="15584665" cy="4236286"/>
          </a:xfrm>
          <a:prstGeom prst="rect">
            <a:avLst/>
          </a:prstGeom>
        </p:spPr>
      </p:pic>
      <p:grpSp>
        <p:nvGrpSpPr>
          <p:cNvPr id="4" name="Group 3"/>
          <p:cNvGrpSpPr/>
          <p:nvPr/>
        </p:nvGrpSpPr>
        <p:grpSpPr>
          <a:xfrm>
            <a:off x="17333302" y="2317146"/>
            <a:ext cx="5193792" cy="4437192"/>
            <a:chOff x="74100" y="858361"/>
            <a:chExt cx="3824857" cy="2919963"/>
          </a:xfrm>
        </p:grpSpPr>
        <p:graphicFrame>
          <p:nvGraphicFramePr>
            <p:cNvPr id="5" name="Chart 4"/>
            <p:cNvGraphicFramePr/>
            <p:nvPr>
              <p:extLst/>
            </p:nvPr>
          </p:nvGraphicFramePr>
          <p:xfrm>
            <a:off x="74100" y="858361"/>
            <a:ext cx="3824857" cy="2919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160892" y="2105914"/>
              <a:ext cx="1586264" cy="693690"/>
            </a:xfrm>
            <a:prstGeom prst="rect">
              <a:avLst/>
            </a:prstGeom>
            <a:noFill/>
          </p:spPr>
          <p:txBody>
            <a:bodyPr wrap="square" rtlCol="0">
              <a:spAutoFit/>
            </a:bodyPr>
            <a:lstStyle/>
            <a:p>
              <a:pPr>
                <a:lnSpc>
                  <a:spcPts val="2549"/>
                </a:lnSpc>
              </a:pPr>
              <a:r>
                <a:rPr lang="en-US" sz="2801" b="1" dirty="0">
                  <a:solidFill>
                    <a:schemeClr val="tx1">
                      <a:lumMod val="65000"/>
                      <a:lumOff val="35000"/>
                    </a:schemeClr>
                  </a:solidFill>
                  <a:latin typeface="+mj-lt"/>
                  <a:ea typeface="Tahoma" panose="020B0604030504040204" pitchFamily="34" charset="0"/>
                  <a:cs typeface="Tahoma" panose="020B0604030504040204" pitchFamily="34" charset="0"/>
                </a:rPr>
                <a:t>Overall</a:t>
              </a:r>
            </a:p>
            <a:p>
              <a:pPr>
                <a:lnSpc>
                  <a:spcPts val="2549"/>
                </a:lnSpc>
              </a:pPr>
              <a:r>
                <a:rPr lang="en-US" sz="2801" b="1" dirty="0">
                  <a:solidFill>
                    <a:schemeClr val="tx1">
                      <a:lumMod val="65000"/>
                      <a:lumOff val="35000"/>
                    </a:schemeClr>
                  </a:solidFill>
                  <a:latin typeface="+mj-lt"/>
                  <a:ea typeface="Tahoma" panose="020B0604030504040204" pitchFamily="34" charset="0"/>
                  <a:cs typeface="Arial" panose="020B0604020202020204" pitchFamily="34" charset="0"/>
                </a:rPr>
                <a:t>SENTIMENT</a:t>
              </a:r>
              <a:endParaRPr lang="en-US" sz="2801" b="1" dirty="0">
                <a:solidFill>
                  <a:schemeClr val="tx1">
                    <a:lumMod val="65000"/>
                    <a:lumOff val="35000"/>
                  </a:schemeClr>
                </a:solidFill>
                <a:latin typeface="+mj-lt"/>
                <a:ea typeface="Tahoma" panose="020B0604030504040204" pitchFamily="34" charset="0"/>
                <a:cs typeface="Tahoma" panose="020B0604030504040204" pitchFamily="34" charset="0"/>
              </a:endParaRPr>
            </a:p>
          </p:txBody>
        </p:sp>
      </p:grpSp>
      <p:sp>
        <p:nvSpPr>
          <p:cNvPr id="7" name="Rounded Rectangle 6"/>
          <p:cNvSpPr/>
          <p:nvPr/>
        </p:nvSpPr>
        <p:spPr>
          <a:xfrm>
            <a:off x="1708221" y="8155733"/>
            <a:ext cx="6109171" cy="662549"/>
          </a:xfrm>
          <a:prstGeom prst="roundRect">
            <a:avLst>
              <a:gd name="adj" fmla="val 6790"/>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mj-lt"/>
              </a:rPr>
              <a:t>Review posts for Nokia 3</a:t>
            </a:r>
            <a:endParaRPr lang="en-US" sz="2400" dirty="0">
              <a:solidFill>
                <a:schemeClr val="tx1"/>
              </a:solidFill>
              <a:latin typeface="+mj-lt"/>
            </a:endParaRPr>
          </a:p>
        </p:txBody>
      </p:sp>
      <p:sp>
        <p:nvSpPr>
          <p:cNvPr id="8" name="Rounded Rectangle 7"/>
          <p:cNvSpPr/>
          <p:nvPr/>
        </p:nvSpPr>
        <p:spPr>
          <a:xfrm>
            <a:off x="8227611" y="8174966"/>
            <a:ext cx="6312799" cy="662549"/>
          </a:xfrm>
          <a:prstGeom prst="roundRect">
            <a:avLst>
              <a:gd name="adj" fmla="val 6790"/>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mj-lt"/>
              </a:rPr>
              <a:t>Review post for Nokia 6</a:t>
            </a:r>
            <a:endParaRPr lang="en-US" sz="2400" dirty="0">
              <a:solidFill>
                <a:schemeClr val="tx1"/>
              </a:solidFill>
              <a:latin typeface="+mj-lt"/>
            </a:endParaRPr>
          </a:p>
        </p:txBody>
      </p:sp>
      <p:sp>
        <p:nvSpPr>
          <p:cNvPr id="9" name="Rounded Rectangle 8"/>
          <p:cNvSpPr/>
          <p:nvPr/>
        </p:nvSpPr>
        <p:spPr>
          <a:xfrm>
            <a:off x="4720979" y="9003115"/>
            <a:ext cx="3042178" cy="3267336"/>
          </a:xfrm>
          <a:prstGeom prst="roundRect">
            <a:avLst>
              <a:gd name="adj" fmla="val 6790"/>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mj-lt"/>
              </a:rPr>
              <a:t>Review post for releasing of new NOKIA 3 - </a:t>
            </a:r>
            <a:r>
              <a:rPr lang="en-US" sz="2400" b="1" dirty="0">
                <a:solidFill>
                  <a:schemeClr val="tx1"/>
                </a:solidFill>
                <a:latin typeface="+mj-lt"/>
                <a:hlinkClick r:id="rId4"/>
              </a:rPr>
              <a:t>Link</a:t>
            </a:r>
            <a:endParaRPr lang="en-US" sz="2400" b="1" dirty="0">
              <a:solidFill>
                <a:schemeClr val="tx1"/>
              </a:solidFill>
              <a:latin typeface="+mj-lt"/>
            </a:endParaRPr>
          </a:p>
          <a:p>
            <a:pPr indent="346063" algn="just">
              <a:buFont typeface="Arial" panose="020B0604020202020204" pitchFamily="34" charset="0"/>
              <a:buChar char="•"/>
            </a:pPr>
            <a:r>
              <a:rPr lang="en-US" sz="2400" dirty="0">
                <a:solidFill>
                  <a:schemeClr val="tx1"/>
                </a:solidFill>
                <a:latin typeface="+mj-lt"/>
              </a:rPr>
              <a:t>Comments: </a:t>
            </a:r>
          </a:p>
          <a:p>
            <a:pPr indent="346063" algn="just">
              <a:buFont typeface="Arial" panose="020B0604020202020204" pitchFamily="34" charset="0"/>
              <a:buChar char="•"/>
            </a:pPr>
            <a:r>
              <a:rPr lang="en-US" sz="2400" dirty="0">
                <a:solidFill>
                  <a:schemeClr val="tx1"/>
                </a:solidFill>
                <a:latin typeface="+mj-lt"/>
              </a:rPr>
              <a:t>Interaction: </a:t>
            </a:r>
          </a:p>
          <a:p>
            <a:pPr indent="346063" algn="just">
              <a:buFont typeface="Arial" panose="020B0604020202020204" pitchFamily="34" charset="0"/>
              <a:buChar char="•"/>
            </a:pPr>
            <a:r>
              <a:rPr lang="en-US" sz="2400" dirty="0">
                <a:solidFill>
                  <a:schemeClr val="tx1"/>
                </a:solidFill>
                <a:latin typeface="+mj-lt"/>
              </a:rPr>
              <a:t>Share:</a:t>
            </a:r>
          </a:p>
        </p:txBody>
      </p:sp>
      <p:sp>
        <p:nvSpPr>
          <p:cNvPr id="10" name="Rounded Rectangle 9"/>
          <p:cNvSpPr/>
          <p:nvPr/>
        </p:nvSpPr>
        <p:spPr>
          <a:xfrm>
            <a:off x="11152853" y="9003118"/>
            <a:ext cx="3387559" cy="3267334"/>
          </a:xfrm>
          <a:prstGeom prst="roundRect">
            <a:avLst>
              <a:gd name="adj" fmla="val 6790"/>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mj-lt"/>
              </a:rPr>
              <a:t>Reviw</a:t>
            </a:r>
            <a:r>
              <a:rPr lang="en-US" sz="2400" b="1" dirty="0">
                <a:solidFill>
                  <a:schemeClr val="tx1"/>
                </a:solidFill>
                <a:latin typeface="+mj-lt"/>
              </a:rPr>
              <a:t> post for the color versions of NOKIA 6</a:t>
            </a:r>
          </a:p>
          <a:p>
            <a:pPr indent="346063" algn="just">
              <a:buFont typeface="Arial" panose="020B0604020202020204" pitchFamily="34" charset="0"/>
              <a:buChar char="•"/>
            </a:pPr>
            <a:r>
              <a:rPr lang="en-US" sz="2400" dirty="0">
                <a:solidFill>
                  <a:schemeClr val="tx1"/>
                </a:solidFill>
                <a:latin typeface="+mj-lt"/>
              </a:rPr>
              <a:t>Comments: </a:t>
            </a:r>
          </a:p>
          <a:p>
            <a:pPr indent="346063" algn="just">
              <a:buFont typeface="Arial" panose="020B0604020202020204" pitchFamily="34" charset="0"/>
              <a:buChar char="•"/>
            </a:pPr>
            <a:r>
              <a:rPr lang="en-US" sz="2400" dirty="0">
                <a:solidFill>
                  <a:schemeClr val="tx1"/>
                </a:solidFill>
                <a:latin typeface="+mj-lt"/>
              </a:rPr>
              <a:t>Interaction: </a:t>
            </a:r>
          </a:p>
          <a:p>
            <a:pPr indent="346063" algn="just">
              <a:buFont typeface="Arial" panose="020B0604020202020204" pitchFamily="34" charset="0"/>
              <a:buChar char="•"/>
            </a:pPr>
            <a:r>
              <a:rPr lang="en-US" sz="2400" dirty="0">
                <a:solidFill>
                  <a:schemeClr val="tx1"/>
                </a:solidFill>
                <a:latin typeface="+mj-lt"/>
              </a:rPr>
              <a:t>Share:</a:t>
            </a:r>
          </a:p>
        </p:txBody>
      </p:sp>
      <p:sp>
        <p:nvSpPr>
          <p:cNvPr id="11" name="TextBox 10"/>
          <p:cNvSpPr txBox="1"/>
          <p:nvPr/>
        </p:nvSpPr>
        <p:spPr>
          <a:xfrm>
            <a:off x="1708222" y="7211645"/>
            <a:ext cx="12832188" cy="608741"/>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1" dirty="0">
                <a:latin typeface="+mj-lt"/>
              </a:rPr>
              <a:t>MOST ENEGAGING ACTIVITIES</a:t>
            </a:r>
            <a:endParaRPr lang="vi-VN" sz="2801" dirty="0">
              <a:latin typeface="+mj-lt"/>
            </a:endParaRPr>
          </a:p>
        </p:txBody>
      </p:sp>
      <p:pic>
        <p:nvPicPr>
          <p:cNvPr id="12" name="Picture 11"/>
          <p:cNvPicPr>
            <a:picLocks noChangeAspect="1"/>
          </p:cNvPicPr>
          <p:nvPr/>
        </p:nvPicPr>
        <p:blipFill>
          <a:blip r:embed="rId5"/>
          <a:stretch>
            <a:fillRect/>
          </a:stretch>
        </p:blipFill>
        <p:spPr>
          <a:xfrm>
            <a:off x="17612773" y="6480149"/>
            <a:ext cx="2686051" cy="704851"/>
          </a:xfrm>
          <a:prstGeom prst="rect">
            <a:avLst/>
          </a:prstGeom>
        </p:spPr>
      </p:pic>
      <p:sp>
        <p:nvSpPr>
          <p:cNvPr id="13" name="Rounded Rectangular Callout 12"/>
          <p:cNvSpPr/>
          <p:nvPr/>
        </p:nvSpPr>
        <p:spPr>
          <a:xfrm>
            <a:off x="8088137" y="3426761"/>
            <a:ext cx="4006663" cy="1149427"/>
          </a:xfrm>
          <a:prstGeom prst="wedgeRoundRectCallout">
            <a:avLst>
              <a:gd name="adj1" fmla="val 45667"/>
              <a:gd name="adj2" fmla="val 93165"/>
              <a:gd name="adj3" fmla="val 16667"/>
            </a:avLst>
          </a:prstGeom>
          <a:solidFill>
            <a:schemeClr val="bg1"/>
          </a:solidFill>
          <a:ln w="12700">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1" dirty="0">
                <a:solidFill>
                  <a:schemeClr val="tx1"/>
                </a:solidFill>
                <a:latin typeface="+mj-lt"/>
              </a:rPr>
              <a:t>The advertising post for Hi-Fi audio of the phone - </a:t>
            </a:r>
            <a:r>
              <a:rPr lang="en-US" sz="2201" dirty="0">
                <a:solidFill>
                  <a:schemeClr val="tx1"/>
                </a:solidFill>
                <a:latin typeface="+mj-lt"/>
                <a:hlinkClick r:id="rId6"/>
              </a:rPr>
              <a:t>Link</a:t>
            </a:r>
            <a:endParaRPr lang="en-US" sz="2201" dirty="0">
              <a:solidFill>
                <a:schemeClr val="tx1"/>
              </a:solidFill>
              <a:latin typeface="+mj-lt"/>
            </a:endParaRPr>
          </a:p>
        </p:txBody>
      </p:sp>
      <p:sp>
        <p:nvSpPr>
          <p:cNvPr id="14" name="Rounded Rectangular Callout 13"/>
          <p:cNvSpPr/>
          <p:nvPr/>
        </p:nvSpPr>
        <p:spPr>
          <a:xfrm>
            <a:off x="12388710" y="2569366"/>
            <a:ext cx="3559315" cy="1149427"/>
          </a:xfrm>
          <a:prstGeom prst="wedgeRoundRectCallout">
            <a:avLst>
              <a:gd name="adj1" fmla="val 46868"/>
              <a:gd name="adj2" fmla="val 75762"/>
              <a:gd name="adj3" fmla="val 16667"/>
            </a:avLst>
          </a:prstGeom>
          <a:solidFill>
            <a:schemeClr val="bg1"/>
          </a:solidFill>
          <a:ln w="12700">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1" dirty="0">
                <a:solidFill>
                  <a:schemeClr val="tx1"/>
                </a:solidFill>
                <a:latin typeface="+mj-lt"/>
              </a:rPr>
              <a:t>The advertising post for releasing of new NOKIA 3- </a:t>
            </a:r>
            <a:r>
              <a:rPr lang="en-US" sz="2201" dirty="0">
                <a:solidFill>
                  <a:schemeClr val="tx1"/>
                </a:solidFill>
                <a:latin typeface="+mj-lt"/>
                <a:hlinkClick r:id="rId4"/>
              </a:rPr>
              <a:t>Link</a:t>
            </a:r>
            <a:endParaRPr lang="en-US" sz="2201" dirty="0">
              <a:solidFill>
                <a:schemeClr val="tx1"/>
              </a:solidFill>
              <a:latin typeface="+mj-lt"/>
            </a:endParaRPr>
          </a:p>
        </p:txBody>
      </p:sp>
      <p:pic>
        <p:nvPicPr>
          <p:cNvPr id="15" name="Picture 14"/>
          <p:cNvPicPr>
            <a:picLocks noChangeAspect="1"/>
          </p:cNvPicPr>
          <p:nvPr/>
        </p:nvPicPr>
        <p:blipFill>
          <a:blip r:embed="rId7"/>
          <a:stretch>
            <a:fillRect/>
          </a:stretch>
        </p:blipFill>
        <p:spPr>
          <a:xfrm>
            <a:off x="1695622" y="8979828"/>
            <a:ext cx="2793132" cy="3313910"/>
          </a:xfrm>
          <a:prstGeom prst="rect">
            <a:avLst/>
          </a:prstGeom>
        </p:spPr>
      </p:pic>
      <p:pic>
        <p:nvPicPr>
          <p:cNvPr id="16" name="Picture 15"/>
          <p:cNvPicPr>
            <a:picLocks noChangeAspect="1"/>
          </p:cNvPicPr>
          <p:nvPr/>
        </p:nvPicPr>
        <p:blipFill>
          <a:blip r:embed="rId8"/>
          <a:stretch>
            <a:fillRect/>
          </a:stretch>
        </p:blipFill>
        <p:spPr>
          <a:xfrm>
            <a:off x="8286702" y="9003115"/>
            <a:ext cx="2773637" cy="3189965"/>
          </a:xfrm>
          <a:prstGeom prst="rect">
            <a:avLst/>
          </a:prstGeom>
        </p:spPr>
      </p:pic>
      <p:sp>
        <p:nvSpPr>
          <p:cNvPr id="17" name="TextBox 16"/>
          <p:cNvSpPr txBox="1"/>
          <p:nvPr/>
        </p:nvSpPr>
        <p:spPr>
          <a:xfrm>
            <a:off x="14984137" y="7211645"/>
            <a:ext cx="7098586" cy="608741"/>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1" dirty="0">
                <a:latin typeface="+mj-lt"/>
              </a:rPr>
              <a:t>PLATFORM DISTRIBUTION</a:t>
            </a:r>
            <a:endParaRPr lang="vi-VN" sz="2801" dirty="0">
              <a:latin typeface="+mj-lt"/>
            </a:endParaRPr>
          </a:p>
        </p:txBody>
      </p:sp>
      <p:pic>
        <p:nvPicPr>
          <p:cNvPr id="18" name="Picture 17"/>
          <p:cNvPicPr>
            <a:picLocks noChangeAspect="1"/>
          </p:cNvPicPr>
          <p:nvPr/>
        </p:nvPicPr>
        <p:blipFill>
          <a:blip r:embed="rId9"/>
          <a:stretch>
            <a:fillRect/>
          </a:stretch>
        </p:blipFill>
        <p:spPr>
          <a:xfrm>
            <a:off x="15094859" y="8155734"/>
            <a:ext cx="7176874" cy="4172546"/>
          </a:xfrm>
          <a:prstGeom prst="rect">
            <a:avLst/>
          </a:prstGeom>
        </p:spPr>
      </p:pic>
      <p:sp>
        <p:nvSpPr>
          <p:cNvPr id="19" name="Title 4"/>
          <p:cNvSpPr txBox="1">
            <a:spLocks/>
          </p:cNvSpPr>
          <p:nvPr/>
        </p:nvSpPr>
        <p:spPr>
          <a:xfrm>
            <a:off x="16403041" y="2317146"/>
            <a:ext cx="8558132" cy="614426"/>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t">
            <a:normAutofit/>
          </a:bodyPr>
          <a:lstStyle>
            <a:lvl1pPr marL="0" marR="0" indent="0" algn="l" defTabSz="825481" rtl="0" latinLnBrk="0">
              <a:lnSpc>
                <a:spcPct val="100000"/>
              </a:lnSpc>
              <a:spcBef>
                <a:spcPts val="0"/>
              </a:spcBef>
              <a:spcAft>
                <a:spcPts val="0"/>
              </a:spcAft>
              <a:buClrTx/>
              <a:buSzTx/>
              <a:buFontTx/>
              <a:buNone/>
              <a:tabLst/>
              <a:defRPr sz="6400" b="0" i="0" u="none" strike="noStrike" cap="none" spc="0" baseline="0">
                <a:ln>
                  <a:noFill/>
                </a:ln>
                <a:solidFill>
                  <a:srgbClr val="566275"/>
                </a:solidFill>
                <a:uFillTx/>
                <a:latin typeface="+mj-lt"/>
                <a:ea typeface="Lato Black"/>
                <a:cs typeface="Lato Black"/>
                <a:sym typeface="Bebas Neue Bold"/>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2800" b="1" dirty="0" smtClean="0">
                <a:solidFill>
                  <a:schemeClr val="tx1"/>
                </a:solidFill>
              </a:rPr>
              <a:t>PRODUCT PERFORMANCE ON SOCIAL MEDIA</a:t>
            </a:r>
            <a:endParaRPr lang="en-US" sz="2800" b="1" dirty="0">
              <a:solidFill>
                <a:schemeClr val="tx1"/>
              </a:solidFill>
            </a:endParaRPr>
          </a:p>
        </p:txBody>
      </p:sp>
    </p:spTree>
    <p:extLst>
      <p:ext uri="{BB962C8B-B14F-4D97-AF65-F5344CB8AC3E}">
        <p14:creationId xmlns:p14="http://schemas.microsoft.com/office/powerpoint/2010/main" val="15864295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927" y="665854"/>
            <a:ext cx="18403954" cy="1131656"/>
          </a:xfrm>
        </p:spPr>
        <p:txBody>
          <a:bodyPr>
            <a:normAutofit/>
          </a:bodyPr>
          <a:lstStyle/>
          <a:p>
            <a:r>
              <a:rPr lang="en-US" sz="5400" b="1" dirty="0">
                <a:solidFill>
                  <a:srgbClr val="C00000"/>
                </a:solidFill>
              </a:rPr>
              <a:t>2. SOCIAL LISTENING REPORT </a:t>
            </a:r>
            <a:r>
              <a:rPr lang="en-US" sz="5400" b="1" dirty="0" smtClean="0">
                <a:solidFill>
                  <a:srgbClr val="C00000"/>
                </a:solidFill>
              </a:rPr>
              <a:t>DEMO</a:t>
            </a:r>
            <a:endParaRPr lang="en-US" sz="5400" dirty="0">
              <a:solidFill>
                <a:srgbClr val="C00000"/>
              </a:solidFill>
            </a:endParaRPr>
          </a:p>
        </p:txBody>
      </p:sp>
      <p:graphicFrame>
        <p:nvGraphicFramePr>
          <p:cNvPr id="3" name="Chart 2"/>
          <p:cNvGraphicFramePr/>
          <p:nvPr>
            <p:extLst/>
          </p:nvPr>
        </p:nvGraphicFramePr>
        <p:xfrm>
          <a:off x="160047" y="3071048"/>
          <a:ext cx="10701492" cy="963511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181776" y="2712213"/>
            <a:ext cx="2658034" cy="478342"/>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latin typeface="+mj-lt"/>
              </a:rPr>
              <a:t>POSITIVE DRIVER</a:t>
            </a:r>
            <a:endParaRPr lang="vi-VN" sz="2400" dirty="0">
              <a:latin typeface="+mj-lt"/>
            </a:endParaRPr>
          </a:p>
        </p:txBody>
      </p:sp>
      <p:sp>
        <p:nvSpPr>
          <p:cNvPr id="5" name="Title 11"/>
          <p:cNvSpPr txBox="1">
            <a:spLocks/>
          </p:cNvSpPr>
          <p:nvPr/>
        </p:nvSpPr>
        <p:spPr>
          <a:xfrm>
            <a:off x="8104825" y="2462658"/>
            <a:ext cx="8479066" cy="1330296"/>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t">
            <a:normAutofit/>
          </a:bodyPr>
          <a:lstStyle>
            <a:lvl1pPr marL="0" marR="0" indent="0" algn="l" defTabSz="825481" rtl="0" latinLnBrk="0">
              <a:lnSpc>
                <a:spcPct val="100000"/>
              </a:lnSpc>
              <a:spcBef>
                <a:spcPts val="0"/>
              </a:spcBef>
              <a:spcAft>
                <a:spcPts val="0"/>
              </a:spcAft>
              <a:buClrTx/>
              <a:buSzTx/>
              <a:buFontTx/>
              <a:buNone/>
              <a:tabLst/>
              <a:defRPr sz="6400" b="0" i="0" u="none" strike="noStrike" cap="none" spc="0" baseline="0">
                <a:ln>
                  <a:noFill/>
                </a:ln>
                <a:solidFill>
                  <a:srgbClr val="566275"/>
                </a:solidFill>
                <a:uFillTx/>
                <a:latin typeface="+mj-lt"/>
                <a:ea typeface="Lato Black"/>
                <a:cs typeface="Lato Black"/>
                <a:sym typeface="Bebas Neue Bold"/>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3840" b="1" dirty="0" smtClean="0">
                <a:solidFill>
                  <a:schemeClr val="tx1"/>
                </a:solidFill>
              </a:rPr>
              <a:t>POSITIVE FEEDBACKS OF NOKIA</a:t>
            </a:r>
            <a:endParaRPr lang="en-US" sz="3840" b="1" dirty="0">
              <a:solidFill>
                <a:schemeClr val="tx1"/>
              </a:solidFill>
            </a:endParaRPr>
          </a:p>
        </p:txBody>
      </p:sp>
      <p:sp>
        <p:nvSpPr>
          <p:cNvPr id="6" name="TextBox 5"/>
          <p:cNvSpPr txBox="1"/>
          <p:nvPr/>
        </p:nvSpPr>
        <p:spPr>
          <a:xfrm>
            <a:off x="11740979" y="3792954"/>
            <a:ext cx="10590379" cy="608741"/>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1" dirty="0">
                <a:latin typeface="+mj-lt"/>
              </a:rPr>
              <a:t>TYPICAL EXAMPLE</a:t>
            </a:r>
            <a:endParaRPr lang="vi-VN" sz="2801" dirty="0">
              <a:latin typeface="+mj-lt"/>
            </a:endParaRPr>
          </a:p>
        </p:txBody>
      </p:sp>
      <p:pic>
        <p:nvPicPr>
          <p:cNvPr id="7" name="Picture 6"/>
          <p:cNvPicPr>
            <a:picLocks noChangeAspect="1"/>
          </p:cNvPicPr>
          <p:nvPr/>
        </p:nvPicPr>
        <p:blipFill>
          <a:blip r:embed="rId3"/>
          <a:stretch>
            <a:fillRect/>
          </a:stretch>
        </p:blipFill>
        <p:spPr>
          <a:xfrm>
            <a:off x="11717067" y="6002586"/>
            <a:ext cx="10614291" cy="5573334"/>
          </a:xfrm>
          <a:prstGeom prst="rect">
            <a:avLst/>
          </a:prstGeom>
        </p:spPr>
      </p:pic>
    </p:spTree>
    <p:extLst>
      <p:ext uri="{BB962C8B-B14F-4D97-AF65-F5344CB8AC3E}">
        <p14:creationId xmlns:p14="http://schemas.microsoft.com/office/powerpoint/2010/main" val="205038669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353" y="591579"/>
            <a:ext cx="18403954" cy="1131656"/>
          </a:xfrm>
        </p:spPr>
        <p:txBody>
          <a:bodyPr>
            <a:normAutofit/>
          </a:bodyPr>
          <a:lstStyle/>
          <a:p>
            <a:r>
              <a:rPr lang="en-US" sz="5400" b="1" dirty="0">
                <a:solidFill>
                  <a:srgbClr val="C00000"/>
                </a:solidFill>
              </a:rPr>
              <a:t>2. </a:t>
            </a:r>
            <a:r>
              <a:rPr lang="en-US" sz="5400" b="1" dirty="0" smtClean="0">
                <a:solidFill>
                  <a:srgbClr val="C00000"/>
                </a:solidFill>
              </a:rPr>
              <a:t>SOCIAL </a:t>
            </a:r>
            <a:r>
              <a:rPr lang="en-US" sz="5400" b="1" dirty="0">
                <a:solidFill>
                  <a:srgbClr val="C00000"/>
                </a:solidFill>
              </a:rPr>
              <a:t>LISTENING REPORT </a:t>
            </a:r>
            <a:r>
              <a:rPr lang="en-US" sz="5400" b="1" dirty="0" smtClean="0">
                <a:solidFill>
                  <a:srgbClr val="C00000"/>
                </a:solidFill>
              </a:rPr>
              <a:t>DEMO</a:t>
            </a:r>
            <a:endParaRPr lang="en-US" sz="5400" dirty="0">
              <a:solidFill>
                <a:srgbClr val="C00000"/>
              </a:solidFill>
            </a:endParaRPr>
          </a:p>
        </p:txBody>
      </p:sp>
      <p:sp>
        <p:nvSpPr>
          <p:cNvPr id="3" name="TextBox 2"/>
          <p:cNvSpPr txBox="1"/>
          <p:nvPr/>
        </p:nvSpPr>
        <p:spPr>
          <a:xfrm>
            <a:off x="12049576" y="3803649"/>
            <a:ext cx="10590379" cy="608741"/>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1" dirty="0">
                <a:latin typeface="+mj-lt"/>
              </a:rPr>
              <a:t>TYPICAL EXAMPLE</a:t>
            </a:r>
            <a:endParaRPr lang="vi-VN" sz="2801" dirty="0">
              <a:latin typeface="+mj-lt"/>
            </a:endParaRPr>
          </a:p>
        </p:txBody>
      </p:sp>
      <p:pic>
        <p:nvPicPr>
          <p:cNvPr id="4" name="Picture 3"/>
          <p:cNvPicPr>
            <a:picLocks noChangeAspect="1"/>
          </p:cNvPicPr>
          <p:nvPr/>
        </p:nvPicPr>
        <p:blipFill>
          <a:blip r:embed="rId2"/>
          <a:stretch>
            <a:fillRect/>
          </a:stretch>
        </p:blipFill>
        <p:spPr>
          <a:xfrm>
            <a:off x="12049576" y="4443502"/>
            <a:ext cx="10614291" cy="5573334"/>
          </a:xfrm>
          <a:prstGeom prst="rect">
            <a:avLst/>
          </a:prstGeom>
        </p:spPr>
      </p:pic>
      <p:sp>
        <p:nvSpPr>
          <p:cNvPr id="5" name="TextBox 4"/>
          <p:cNvSpPr txBox="1"/>
          <p:nvPr/>
        </p:nvSpPr>
        <p:spPr>
          <a:xfrm>
            <a:off x="3695314" y="2691306"/>
            <a:ext cx="2658034" cy="478342"/>
          </a:xfrm>
          <a:prstGeom prst="rect">
            <a:avLst/>
          </a:prstGeom>
          <a:solidFill>
            <a:srgbClr val="FED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1">
                <a:solidFill>
                  <a:srgbClr val="707276"/>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160" dirty="0">
                <a:latin typeface="+mj-lt"/>
              </a:rPr>
              <a:t>NEGATIVE DRIVER</a:t>
            </a:r>
            <a:endParaRPr lang="vi-VN" sz="2160" dirty="0">
              <a:latin typeface="+mj-lt"/>
            </a:endParaRPr>
          </a:p>
        </p:txBody>
      </p:sp>
      <p:graphicFrame>
        <p:nvGraphicFramePr>
          <p:cNvPr id="6" name="Chart 5"/>
          <p:cNvGraphicFramePr/>
          <p:nvPr>
            <p:extLst/>
          </p:nvPr>
        </p:nvGraphicFramePr>
        <p:xfrm>
          <a:off x="289657" y="3226455"/>
          <a:ext cx="10701492" cy="9635119"/>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1"/>
          <p:cNvSpPr txBox="1">
            <a:spLocks/>
          </p:cNvSpPr>
          <p:nvPr/>
        </p:nvSpPr>
        <p:spPr>
          <a:xfrm>
            <a:off x="8104825" y="2462658"/>
            <a:ext cx="8479066" cy="1330296"/>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t">
            <a:normAutofit/>
          </a:bodyPr>
          <a:lstStyle>
            <a:lvl1pPr marL="0" marR="0" indent="0" algn="l" defTabSz="825481" rtl="0" latinLnBrk="0">
              <a:lnSpc>
                <a:spcPct val="100000"/>
              </a:lnSpc>
              <a:spcBef>
                <a:spcPts val="0"/>
              </a:spcBef>
              <a:spcAft>
                <a:spcPts val="0"/>
              </a:spcAft>
              <a:buClrTx/>
              <a:buSzTx/>
              <a:buFontTx/>
              <a:buNone/>
              <a:tabLst/>
              <a:defRPr sz="6400" b="0" i="0" u="none" strike="noStrike" cap="none" spc="0" baseline="0">
                <a:ln>
                  <a:noFill/>
                </a:ln>
                <a:solidFill>
                  <a:srgbClr val="566275"/>
                </a:solidFill>
                <a:uFillTx/>
                <a:latin typeface="+mj-lt"/>
                <a:ea typeface="Lato Black"/>
                <a:cs typeface="Lato Black"/>
                <a:sym typeface="Bebas Neue Bold"/>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3840" b="1" dirty="0" smtClean="0">
                <a:solidFill>
                  <a:schemeClr val="tx1"/>
                </a:solidFill>
              </a:rPr>
              <a:t>NEGATIVE FEEDBACKS OF NOKIA</a:t>
            </a:r>
            <a:endParaRPr lang="en-US" sz="3840" b="1" dirty="0">
              <a:solidFill>
                <a:schemeClr val="tx1"/>
              </a:solidFill>
            </a:endParaRPr>
          </a:p>
        </p:txBody>
      </p:sp>
    </p:spTree>
    <p:extLst>
      <p:ext uri="{BB962C8B-B14F-4D97-AF65-F5344CB8AC3E}">
        <p14:creationId xmlns:p14="http://schemas.microsoft.com/office/powerpoint/2010/main" val="131157539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3">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8599"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8627950" y="10336249"/>
            <a:ext cx="5642568" cy="933587"/>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r>
              <a:rPr lang="en-US" sz="5400" b="1" dirty="0" smtClean="0">
                <a:solidFill>
                  <a:srgbClr val="FF0000"/>
                </a:solidFill>
              </a:rPr>
              <a:t>PROJECT PLAN </a:t>
            </a:r>
            <a:endParaRPr lang="en-US" sz="4000" b="1" dirty="0">
              <a:solidFill>
                <a:srgbClr val="FF0000"/>
              </a:solidFill>
              <a:latin typeface="+mj-lt"/>
            </a:endParaRPr>
          </a:p>
        </p:txBody>
      </p:sp>
      <p:sp>
        <p:nvSpPr>
          <p:cNvPr id="915" name="Shape 915"/>
          <p:cNvSpPr/>
          <p:nvPr/>
        </p:nvSpPr>
        <p:spPr>
          <a:xfrm>
            <a:off x="8627953" y="11672554"/>
            <a:ext cx="13089048" cy="559638"/>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pPr>
              <a:lnSpc>
                <a:spcPct val="110000"/>
              </a:lnSpc>
            </a:pPr>
            <a:r>
              <a:rPr lang="en-US" sz="2700" dirty="0" smtClean="0">
                <a:solidFill>
                  <a:schemeClr val="bg1"/>
                </a:solidFill>
                <a:latin typeface="+mj-lt"/>
                <a:ea typeface="Calibri"/>
                <a:cs typeface="Open Sans"/>
              </a:rPr>
              <a:t>Tracking HMD’s online product brand health with social listening</a:t>
            </a:r>
            <a:endParaRPr sz="2700" dirty="0">
              <a:solidFill>
                <a:schemeClr val="bg1"/>
              </a:solidFill>
              <a:latin typeface="+mj-lt"/>
              <a:ea typeface="Calibri"/>
              <a:cs typeface="Open Sans"/>
            </a:endParaRPr>
          </a:p>
        </p:txBody>
      </p:sp>
      <p:sp>
        <p:nvSpPr>
          <p:cNvPr id="916" name="Shape 916"/>
          <p:cNvSpPr/>
          <p:nvPr/>
        </p:nvSpPr>
        <p:spPr>
          <a:xfrm flipV="1">
            <a:off x="7867739" y="99439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5373355"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spTree>
    <p:extLst>
      <p:ext uri="{BB962C8B-B14F-4D97-AF65-F5344CB8AC3E}">
        <p14:creationId xmlns:p14="http://schemas.microsoft.com/office/powerpoint/2010/main" val="276663119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927" y="556843"/>
            <a:ext cx="18403954" cy="1131656"/>
          </a:xfrm>
        </p:spPr>
        <p:txBody>
          <a:bodyPr>
            <a:normAutofit/>
          </a:bodyPr>
          <a:lstStyle/>
          <a:p>
            <a:r>
              <a:rPr lang="en-US" sz="5400" b="1" dirty="0" smtClean="0">
                <a:solidFill>
                  <a:srgbClr val="C00000"/>
                </a:solidFill>
              </a:rPr>
              <a:t>THE TIMING OF PROJECT</a:t>
            </a:r>
            <a:endParaRPr lang="en-US" sz="5400" b="1" dirty="0">
              <a:solidFill>
                <a:srgbClr val="C00000"/>
              </a:solidFill>
            </a:endParaRPr>
          </a:p>
        </p:txBody>
      </p:sp>
      <p:cxnSp>
        <p:nvCxnSpPr>
          <p:cNvPr id="4" name="Straight Arrow Connector 3"/>
          <p:cNvCxnSpPr/>
          <p:nvPr/>
        </p:nvCxnSpPr>
        <p:spPr>
          <a:xfrm>
            <a:off x="2961861" y="4373217"/>
            <a:ext cx="16896522" cy="397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 name="Straight Connector 5"/>
          <p:cNvCxnSpPr/>
          <p:nvPr/>
        </p:nvCxnSpPr>
        <p:spPr>
          <a:xfrm>
            <a:off x="5645426" y="4114801"/>
            <a:ext cx="0" cy="63610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Rectangle 7"/>
          <p:cNvSpPr/>
          <p:nvPr/>
        </p:nvSpPr>
        <p:spPr>
          <a:xfrm>
            <a:off x="2852530" y="3220585"/>
            <a:ext cx="6480674" cy="656590"/>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Start project 30</a:t>
            </a:r>
            <a:r>
              <a:rPr lang="en-US" sz="3600" baseline="30000" dirty="0" smtClean="0">
                <a:latin typeface="Calibri"/>
                <a:ea typeface="Calibri"/>
                <a:cs typeface="Calibri"/>
              </a:rPr>
              <a:t>th</a:t>
            </a:r>
            <a:r>
              <a:rPr lang="en-US" sz="3600" dirty="0" smtClean="0">
                <a:latin typeface="Calibri"/>
                <a:ea typeface="Calibri"/>
                <a:cs typeface="Calibri"/>
              </a:rPr>
              <a:t> July, 2018</a:t>
            </a:r>
            <a:endParaRPr lang="en-US" sz="3600" dirty="0">
              <a:latin typeface="Calibri"/>
              <a:ea typeface="Calibri"/>
              <a:cs typeface="Calibri"/>
            </a:endParaRPr>
          </a:p>
        </p:txBody>
      </p:sp>
      <p:cxnSp>
        <p:nvCxnSpPr>
          <p:cNvPr id="10" name="Straight Connector 9"/>
          <p:cNvCxnSpPr/>
          <p:nvPr/>
        </p:nvCxnSpPr>
        <p:spPr>
          <a:xfrm>
            <a:off x="19103009" y="4114801"/>
            <a:ext cx="0" cy="63610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1" name="Rectangle 10"/>
          <p:cNvSpPr/>
          <p:nvPr/>
        </p:nvSpPr>
        <p:spPr>
          <a:xfrm>
            <a:off x="16300174" y="3159581"/>
            <a:ext cx="6442862" cy="681634"/>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End project 30</a:t>
            </a:r>
            <a:r>
              <a:rPr lang="en-US" sz="3600" baseline="30000" dirty="0" smtClean="0">
                <a:latin typeface="Calibri"/>
                <a:ea typeface="Calibri"/>
                <a:cs typeface="Calibri"/>
              </a:rPr>
              <a:t>th</a:t>
            </a:r>
            <a:r>
              <a:rPr lang="en-US" sz="3600" dirty="0" smtClean="0">
                <a:latin typeface="Calibri"/>
                <a:ea typeface="Calibri"/>
                <a:cs typeface="Calibri"/>
              </a:rPr>
              <a:t> Oct, 2018</a:t>
            </a:r>
            <a:endParaRPr lang="en-US" sz="3600" dirty="0">
              <a:latin typeface="Calibri"/>
              <a:ea typeface="Calibri"/>
              <a:cs typeface="Calibri"/>
            </a:endParaRPr>
          </a:p>
        </p:txBody>
      </p:sp>
      <p:cxnSp>
        <p:nvCxnSpPr>
          <p:cNvPr id="12" name="Straight Arrow Connector 11"/>
          <p:cNvCxnSpPr/>
          <p:nvPr/>
        </p:nvCxnSpPr>
        <p:spPr>
          <a:xfrm>
            <a:off x="3113253" y="8268021"/>
            <a:ext cx="16896522" cy="397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Rectangle 12"/>
          <p:cNvSpPr/>
          <p:nvPr/>
        </p:nvSpPr>
        <p:spPr>
          <a:xfrm>
            <a:off x="2743200" y="5393089"/>
            <a:ext cx="6783457" cy="656590"/>
          </a:xfrm>
          <a:prstGeom prst="rect">
            <a:avLst/>
          </a:prstGeom>
          <a:solidFill>
            <a:srgbClr val="EA5C42"/>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SET UP SOCIAL LISTENING SYSTEM</a:t>
            </a:r>
            <a:endParaRPr lang="en-US" sz="3600" dirty="0">
              <a:latin typeface="Calibri"/>
              <a:ea typeface="Calibri"/>
              <a:cs typeface="Calibri"/>
            </a:endParaRPr>
          </a:p>
        </p:txBody>
      </p:sp>
      <p:cxnSp>
        <p:nvCxnSpPr>
          <p:cNvPr id="15" name="Straight Connector 14"/>
          <p:cNvCxnSpPr/>
          <p:nvPr/>
        </p:nvCxnSpPr>
        <p:spPr>
          <a:xfrm>
            <a:off x="5754756" y="7838902"/>
            <a:ext cx="0" cy="8609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p:cNvSpPr/>
          <p:nvPr/>
        </p:nvSpPr>
        <p:spPr>
          <a:xfrm>
            <a:off x="2852530" y="6782913"/>
            <a:ext cx="4731026" cy="1210588"/>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Social Listening ready 10</a:t>
            </a:r>
            <a:r>
              <a:rPr lang="en-US" sz="3600" baseline="30000" dirty="0" smtClean="0">
                <a:latin typeface="Calibri"/>
                <a:ea typeface="Calibri"/>
                <a:cs typeface="Calibri"/>
              </a:rPr>
              <a:t>th</a:t>
            </a:r>
            <a:r>
              <a:rPr lang="en-US" sz="3600" dirty="0" smtClean="0">
                <a:latin typeface="Calibri"/>
                <a:ea typeface="Calibri"/>
                <a:cs typeface="Calibri"/>
              </a:rPr>
              <a:t> Aug, 2018 </a:t>
            </a:r>
            <a:endParaRPr lang="en-US" sz="3600" dirty="0">
              <a:latin typeface="Calibri"/>
              <a:ea typeface="Calibri"/>
              <a:cs typeface="Calibri"/>
            </a:endParaRPr>
          </a:p>
        </p:txBody>
      </p:sp>
      <p:cxnSp>
        <p:nvCxnSpPr>
          <p:cNvPr id="17" name="Straight Connector 16"/>
          <p:cNvCxnSpPr/>
          <p:nvPr/>
        </p:nvCxnSpPr>
        <p:spPr>
          <a:xfrm>
            <a:off x="19384617" y="7784053"/>
            <a:ext cx="0" cy="8609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8" name="Rectangle 17"/>
          <p:cNvSpPr/>
          <p:nvPr/>
        </p:nvSpPr>
        <p:spPr>
          <a:xfrm>
            <a:off x="16481023" y="6463159"/>
            <a:ext cx="6262013" cy="1210588"/>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The end of Social listening system 10</a:t>
            </a:r>
            <a:r>
              <a:rPr lang="en-US" sz="3600" baseline="30000" dirty="0" smtClean="0">
                <a:latin typeface="Calibri"/>
                <a:ea typeface="Calibri"/>
                <a:cs typeface="Calibri"/>
              </a:rPr>
              <a:t>th</a:t>
            </a:r>
            <a:r>
              <a:rPr lang="en-US" sz="3600" dirty="0">
                <a:latin typeface="Calibri"/>
                <a:ea typeface="Calibri"/>
                <a:cs typeface="Calibri"/>
              </a:rPr>
              <a:t> </a:t>
            </a:r>
            <a:r>
              <a:rPr lang="en-US" sz="3600" dirty="0" smtClean="0">
                <a:latin typeface="Calibri"/>
                <a:ea typeface="Calibri"/>
                <a:cs typeface="Calibri"/>
              </a:rPr>
              <a:t>Nov, 2018</a:t>
            </a:r>
            <a:endParaRPr lang="en-US" sz="3600" dirty="0">
              <a:latin typeface="Calibri"/>
              <a:ea typeface="Calibri"/>
              <a:cs typeface="Calibri"/>
            </a:endParaRPr>
          </a:p>
        </p:txBody>
      </p:sp>
      <p:cxnSp>
        <p:nvCxnSpPr>
          <p:cNvPr id="19" name="Straight Arrow Connector 18"/>
          <p:cNvCxnSpPr/>
          <p:nvPr/>
        </p:nvCxnSpPr>
        <p:spPr>
          <a:xfrm>
            <a:off x="2894592" y="11789847"/>
            <a:ext cx="198484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5660983" y="11386113"/>
            <a:ext cx="0" cy="8609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1" name="Rectangle 20"/>
          <p:cNvSpPr/>
          <p:nvPr/>
        </p:nvSpPr>
        <p:spPr>
          <a:xfrm>
            <a:off x="2894592" y="10421746"/>
            <a:ext cx="6262013" cy="964367"/>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2800" dirty="0" smtClean="0">
                <a:latin typeface="Calibri"/>
                <a:ea typeface="Calibri"/>
                <a:cs typeface="Calibri"/>
              </a:rPr>
              <a:t>The Community ready to Seed and spread Positive on </a:t>
            </a:r>
            <a:r>
              <a:rPr lang="en-US" sz="2800" b="1" dirty="0" smtClean="0">
                <a:latin typeface="Calibri"/>
                <a:ea typeface="Calibri"/>
                <a:cs typeface="Calibri"/>
              </a:rPr>
              <a:t>10</a:t>
            </a:r>
            <a:r>
              <a:rPr lang="en-US" sz="2800" b="1" baseline="30000" dirty="0" smtClean="0">
                <a:latin typeface="Calibri"/>
                <a:ea typeface="Calibri"/>
                <a:cs typeface="Calibri"/>
              </a:rPr>
              <a:t>th</a:t>
            </a:r>
            <a:r>
              <a:rPr lang="en-US" sz="2800" b="1" dirty="0">
                <a:latin typeface="Calibri"/>
                <a:ea typeface="Calibri"/>
                <a:cs typeface="Calibri"/>
              </a:rPr>
              <a:t> </a:t>
            </a:r>
            <a:r>
              <a:rPr lang="en-US" sz="2800" b="1" dirty="0" smtClean="0">
                <a:latin typeface="Calibri"/>
                <a:ea typeface="Calibri"/>
                <a:cs typeface="Calibri"/>
              </a:rPr>
              <a:t>Aug, 2018</a:t>
            </a:r>
            <a:endParaRPr lang="en-US" sz="2800" b="1" dirty="0">
              <a:latin typeface="Calibri"/>
              <a:ea typeface="Calibri"/>
              <a:cs typeface="Calibri"/>
            </a:endParaRPr>
          </a:p>
        </p:txBody>
      </p:sp>
      <p:cxnSp>
        <p:nvCxnSpPr>
          <p:cNvPr id="22" name="Straight Connector 21"/>
          <p:cNvCxnSpPr/>
          <p:nvPr/>
        </p:nvCxnSpPr>
        <p:spPr>
          <a:xfrm>
            <a:off x="11935888" y="11399150"/>
            <a:ext cx="0" cy="8609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3" name="Rectangle 22"/>
          <p:cNvSpPr/>
          <p:nvPr/>
        </p:nvSpPr>
        <p:spPr>
          <a:xfrm>
            <a:off x="9838371" y="10027382"/>
            <a:ext cx="6262013" cy="1395254"/>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2800" dirty="0" smtClean="0">
                <a:latin typeface="Calibri"/>
                <a:ea typeface="Calibri"/>
                <a:cs typeface="Calibri"/>
              </a:rPr>
              <a:t>The first Report of Social Listening and Seeding on </a:t>
            </a:r>
            <a:r>
              <a:rPr lang="en-US" sz="2800" b="1" dirty="0" smtClean="0">
                <a:latin typeface="Calibri"/>
                <a:ea typeface="Calibri"/>
                <a:cs typeface="Calibri"/>
              </a:rPr>
              <a:t>16</a:t>
            </a:r>
            <a:r>
              <a:rPr lang="en-US" sz="2800" b="1" baseline="30000" dirty="0" smtClean="0">
                <a:latin typeface="Calibri"/>
                <a:ea typeface="Calibri"/>
                <a:cs typeface="Calibri"/>
              </a:rPr>
              <a:t>th</a:t>
            </a:r>
            <a:r>
              <a:rPr lang="en-US" sz="2800" b="1" dirty="0" smtClean="0">
                <a:latin typeface="Calibri"/>
                <a:ea typeface="Calibri"/>
                <a:cs typeface="Calibri"/>
              </a:rPr>
              <a:t> Aug, 2018. </a:t>
            </a:r>
            <a:r>
              <a:rPr lang="en-US" sz="2800" dirty="0" smtClean="0">
                <a:latin typeface="Calibri"/>
                <a:ea typeface="Calibri"/>
                <a:cs typeface="Calibri"/>
              </a:rPr>
              <a:t>The  weekly Report will send on Thu of week</a:t>
            </a:r>
            <a:endParaRPr lang="en-US" sz="2800" dirty="0">
              <a:latin typeface="Calibri"/>
              <a:ea typeface="Calibri"/>
              <a:cs typeface="Calibri"/>
            </a:endParaRPr>
          </a:p>
        </p:txBody>
      </p:sp>
      <p:cxnSp>
        <p:nvCxnSpPr>
          <p:cNvPr id="25" name="Straight Connector 24"/>
          <p:cNvCxnSpPr/>
          <p:nvPr/>
        </p:nvCxnSpPr>
        <p:spPr>
          <a:xfrm>
            <a:off x="19426679" y="11153284"/>
            <a:ext cx="0" cy="8609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6" name="Rectangle 25"/>
          <p:cNvSpPr/>
          <p:nvPr/>
        </p:nvSpPr>
        <p:spPr>
          <a:xfrm>
            <a:off x="16481023" y="10455470"/>
            <a:ext cx="6262013" cy="964367"/>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2800" dirty="0" smtClean="0">
                <a:latin typeface="Calibri"/>
                <a:ea typeface="Calibri"/>
                <a:cs typeface="Calibri"/>
              </a:rPr>
              <a:t>The first meeting between HMD &amp; </a:t>
            </a:r>
            <a:r>
              <a:rPr lang="en-US" sz="2800" dirty="0" err="1" smtClean="0">
                <a:latin typeface="Calibri"/>
                <a:ea typeface="Calibri"/>
                <a:cs typeface="Calibri"/>
              </a:rPr>
              <a:t>YouDigital</a:t>
            </a:r>
            <a:r>
              <a:rPr lang="en-US" sz="2800" dirty="0" smtClean="0">
                <a:latin typeface="Calibri"/>
                <a:ea typeface="Calibri"/>
                <a:cs typeface="Calibri"/>
              </a:rPr>
              <a:t> on 5</a:t>
            </a:r>
            <a:r>
              <a:rPr lang="en-US" sz="2800" baseline="30000" dirty="0" smtClean="0">
                <a:latin typeface="Calibri"/>
                <a:ea typeface="Calibri"/>
                <a:cs typeface="Calibri"/>
              </a:rPr>
              <a:t>th</a:t>
            </a:r>
            <a:r>
              <a:rPr lang="en-US" sz="2800" dirty="0" smtClean="0">
                <a:latin typeface="Calibri"/>
                <a:ea typeface="Calibri"/>
                <a:cs typeface="Calibri"/>
              </a:rPr>
              <a:t> Sept, 2018</a:t>
            </a:r>
            <a:endParaRPr lang="en-US" sz="2800" b="1" dirty="0">
              <a:latin typeface="Calibri"/>
              <a:ea typeface="Calibri"/>
              <a:cs typeface="Calibri"/>
            </a:endParaRPr>
          </a:p>
        </p:txBody>
      </p:sp>
      <p:sp>
        <p:nvSpPr>
          <p:cNvPr id="27" name="Rectangle 26"/>
          <p:cNvSpPr/>
          <p:nvPr/>
        </p:nvSpPr>
        <p:spPr>
          <a:xfrm>
            <a:off x="16481023" y="12321850"/>
            <a:ext cx="6262013" cy="533479"/>
          </a:xfrm>
          <a:prstGeom prst="rect">
            <a:avLst/>
          </a:prstGeom>
          <a:solidFill>
            <a:srgbClr val="00B0F0"/>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2800" dirty="0" smtClean="0">
                <a:latin typeface="Calibri"/>
                <a:ea typeface="Calibri"/>
                <a:cs typeface="Calibri"/>
              </a:rPr>
              <a:t>The next meeting will be on 5</a:t>
            </a:r>
            <a:r>
              <a:rPr lang="en-US" sz="2800" baseline="30000" dirty="0" smtClean="0">
                <a:latin typeface="Calibri"/>
                <a:ea typeface="Calibri"/>
                <a:cs typeface="Calibri"/>
              </a:rPr>
              <a:t>th</a:t>
            </a:r>
            <a:r>
              <a:rPr lang="en-US" sz="2800" dirty="0" smtClean="0">
                <a:latin typeface="Calibri"/>
                <a:ea typeface="Calibri"/>
                <a:cs typeface="Calibri"/>
              </a:rPr>
              <a:t> of month</a:t>
            </a:r>
            <a:endParaRPr lang="en-US" sz="2800" b="1" dirty="0">
              <a:latin typeface="Calibri"/>
              <a:ea typeface="Calibri"/>
              <a:cs typeface="Calibri"/>
            </a:endParaRPr>
          </a:p>
        </p:txBody>
      </p:sp>
      <p:sp>
        <p:nvSpPr>
          <p:cNvPr id="28" name="Rectangle 27"/>
          <p:cNvSpPr/>
          <p:nvPr/>
        </p:nvSpPr>
        <p:spPr>
          <a:xfrm>
            <a:off x="2743200" y="9266335"/>
            <a:ext cx="6783457" cy="656590"/>
          </a:xfrm>
          <a:prstGeom prst="rect">
            <a:avLst/>
          </a:prstGeom>
          <a:solidFill>
            <a:srgbClr val="EA5C42"/>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rtlCol="0" anchor="t">
            <a:spAutoFit/>
          </a:bodyPr>
          <a:lstStyle/>
          <a:p>
            <a:pPr algn="ctr"/>
            <a:r>
              <a:rPr lang="en-US" sz="3600" dirty="0" smtClean="0">
                <a:latin typeface="Calibri"/>
                <a:ea typeface="Calibri"/>
                <a:cs typeface="Calibri"/>
              </a:rPr>
              <a:t>THE REPORT &amp; MEETING</a:t>
            </a:r>
            <a:endParaRPr lang="en-US" sz="3600" dirty="0">
              <a:latin typeface="Calibri"/>
              <a:ea typeface="Calibri"/>
              <a:cs typeface="Calibri"/>
            </a:endParaRPr>
          </a:p>
        </p:txBody>
      </p:sp>
      <p:sp>
        <p:nvSpPr>
          <p:cNvPr id="29" name="TextBox 28"/>
          <p:cNvSpPr txBox="1"/>
          <p:nvPr/>
        </p:nvSpPr>
        <p:spPr>
          <a:xfrm>
            <a:off x="480391" y="2348551"/>
            <a:ext cx="1451113" cy="872034"/>
          </a:xfrm>
          <a:prstGeom prst="rect">
            <a:avLst/>
          </a:prstGeom>
          <a:solidFill>
            <a:srgbClr val="CA34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smtClean="0">
                <a:ln>
                  <a:noFill/>
                </a:ln>
                <a:solidFill>
                  <a:srgbClr val="000000"/>
                </a:solidFill>
                <a:effectLst/>
                <a:uFillTx/>
                <a:latin typeface="+mn-lt"/>
                <a:ea typeface="+mn-ea"/>
                <a:cs typeface="+mn-cs"/>
                <a:sym typeface="Helvetica Light"/>
              </a:rPr>
              <a:t>1</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0" name="TextBox 29"/>
          <p:cNvSpPr txBox="1"/>
          <p:nvPr/>
        </p:nvSpPr>
        <p:spPr>
          <a:xfrm>
            <a:off x="480391" y="5285367"/>
            <a:ext cx="1451113" cy="872034"/>
          </a:xfrm>
          <a:prstGeom prst="rect">
            <a:avLst/>
          </a:prstGeom>
          <a:solidFill>
            <a:srgbClr val="CA34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000" dirty="0"/>
              <a:t>2</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31" name="TextBox 30"/>
          <p:cNvSpPr txBox="1"/>
          <p:nvPr/>
        </p:nvSpPr>
        <p:spPr>
          <a:xfrm>
            <a:off x="480390" y="9155348"/>
            <a:ext cx="1451113" cy="872034"/>
          </a:xfrm>
          <a:prstGeom prst="rect">
            <a:avLst/>
          </a:prstGeom>
          <a:solidFill>
            <a:srgbClr val="CA342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5000" dirty="0" smtClean="0"/>
              <a:t>3</a:t>
            </a: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25833595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SCOPE OVERVIEW </a:t>
            </a:r>
            <a:endParaRPr lang="en-US" dirty="0">
              <a:solidFill>
                <a:srgbClr val="FF0000"/>
              </a:solidFill>
            </a:endParaRPr>
          </a:p>
        </p:txBody>
      </p:sp>
      <p:graphicFrame>
        <p:nvGraphicFramePr>
          <p:cNvPr id="3" name="Diagram 2"/>
          <p:cNvGraphicFramePr/>
          <p:nvPr>
            <p:extLst>
              <p:ext uri="{D42A27DB-BD31-4B8C-83A1-F6EECF244321}">
                <p14:modId xmlns:p14="http://schemas.microsoft.com/office/powerpoint/2010/main" val="1403002284"/>
              </p:ext>
            </p:extLst>
          </p:nvPr>
        </p:nvGraphicFramePr>
        <p:xfrm>
          <a:off x="2286000" y="2882348"/>
          <a:ext cx="20125426" cy="8865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02228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7" name="Shape 3347"/>
          <p:cNvSpPr/>
          <p:nvPr/>
        </p:nvSpPr>
        <p:spPr>
          <a:xfrm>
            <a:off x="51694" y="11141"/>
            <a:ext cx="24433016" cy="13704859"/>
          </a:xfrm>
          <a:prstGeom prst="rect">
            <a:avLst/>
          </a:prstGeom>
          <a:gradFill flip="none" rotWithShape="1">
            <a:gsLst>
              <a:gs pos="100000">
                <a:schemeClr val="accent1"/>
              </a:gs>
              <a:gs pos="0">
                <a:srgbClr val="3698DA"/>
              </a:gs>
            </a:gsLst>
            <a:lin ang="2400000" scaled="0"/>
            <a:tileRect/>
          </a:gra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3349" name="Shape 3349"/>
          <p:cNvSpPr/>
          <p:nvPr/>
        </p:nvSpPr>
        <p:spPr>
          <a:xfrm>
            <a:off x="5225848" y="6328405"/>
            <a:ext cx="11285110" cy="2010292"/>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spAutoFit/>
          </a:bodyPr>
          <a:lstStyle>
            <a:lvl1pPr>
              <a:lnSpc>
                <a:spcPct val="140000"/>
              </a:lnSpc>
              <a:defRPr sz="10000">
                <a:solidFill>
                  <a:srgbClr val="FFFFFF"/>
                </a:solidFill>
                <a:latin typeface="Bebas Neue Bold"/>
                <a:ea typeface="Bebas Neue Bold"/>
                <a:cs typeface="Bebas Neue Bold"/>
                <a:sym typeface="Bebas Neue Bold"/>
              </a:defRPr>
            </a:lvl1pPr>
          </a:lstStyle>
          <a:p>
            <a:r>
              <a:rPr b="1" dirty="0">
                <a:solidFill>
                  <a:srgbClr val="CA3427"/>
                </a:solidFill>
                <a:latin typeface="Lato Black"/>
                <a:ea typeface="Lato Black"/>
                <a:cs typeface="Lato Black"/>
              </a:rPr>
              <a:t>Thank</a:t>
            </a:r>
          </a:p>
        </p:txBody>
      </p:sp>
      <p:sp>
        <p:nvSpPr>
          <p:cNvPr id="3350" name="Shape 3350"/>
          <p:cNvSpPr/>
          <p:nvPr/>
        </p:nvSpPr>
        <p:spPr>
          <a:xfrm>
            <a:off x="5302049" y="8301599"/>
            <a:ext cx="13932304" cy="713078"/>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spAutoFit/>
          </a:bodyPr>
          <a:lstStyle>
            <a:lvl1pPr>
              <a:lnSpc>
                <a:spcPct val="140000"/>
              </a:lnSpc>
              <a:defRPr sz="2000">
                <a:solidFill>
                  <a:srgbClr val="FFFFFF"/>
                </a:solidFill>
                <a:latin typeface="Helvetica"/>
                <a:ea typeface="Helvetica"/>
                <a:cs typeface="Helvetica"/>
                <a:sym typeface="Helvetica"/>
              </a:defRPr>
            </a:lvl1pPr>
          </a:lstStyle>
          <a:p>
            <a:r>
              <a:rPr sz="3200" dirty="0">
                <a:solidFill>
                  <a:schemeClr val="bg1"/>
                </a:solidFill>
                <a:latin typeface="Lato Black"/>
                <a:ea typeface="Calibri"/>
                <a:cs typeface="Lato Black"/>
              </a:rPr>
              <a:t>For Your </a:t>
            </a:r>
            <a:r>
              <a:rPr lang="vi-VN" sz="3200" dirty="0">
                <a:solidFill>
                  <a:schemeClr val="bg1"/>
                </a:solidFill>
                <a:latin typeface="Lato Black"/>
                <a:ea typeface="Calibri"/>
                <a:cs typeface="Lato Black"/>
              </a:rPr>
              <a:t>Interest</a:t>
            </a:r>
            <a:endParaRPr sz="3200" dirty="0">
              <a:solidFill>
                <a:schemeClr val="bg1"/>
              </a:solidFill>
              <a:latin typeface="Lato Black"/>
              <a:ea typeface="Calibri"/>
              <a:cs typeface="Lato Black"/>
            </a:endParaRPr>
          </a:p>
        </p:txBody>
      </p:sp>
      <p:grpSp>
        <p:nvGrpSpPr>
          <p:cNvPr id="2" name="Group 1"/>
          <p:cNvGrpSpPr/>
          <p:nvPr/>
        </p:nvGrpSpPr>
        <p:grpSpPr>
          <a:xfrm>
            <a:off x="11220071" y="4437004"/>
            <a:ext cx="2096261" cy="2096261"/>
            <a:chOff x="10921042" y="4656868"/>
            <a:chExt cx="2096261" cy="2096261"/>
          </a:xfrm>
        </p:grpSpPr>
        <p:sp>
          <p:nvSpPr>
            <p:cNvPr id="3348" name="Shape 3348"/>
            <p:cNvSpPr/>
            <p:nvPr/>
          </p:nvSpPr>
          <p:spPr>
            <a:xfrm>
              <a:off x="10921042" y="4656868"/>
              <a:ext cx="2096261" cy="2096261"/>
            </a:xfrm>
            <a:prstGeom prst="ellipse">
              <a:avLst/>
            </a:prstGeom>
            <a:solidFill>
              <a:srgbClr val="FFFFFF"/>
            </a:soli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3351" name="Shape 3351"/>
            <p:cNvSpPr/>
            <p:nvPr/>
          </p:nvSpPr>
          <p:spPr>
            <a:xfrm>
              <a:off x="11288709" y="5059211"/>
              <a:ext cx="1313537" cy="1196144"/>
            </a:xfrm>
            <a:custGeom>
              <a:avLst/>
              <a:gdLst/>
              <a:ahLst/>
              <a:cxnLst>
                <a:cxn ang="0">
                  <a:pos x="wd2" y="hd2"/>
                </a:cxn>
                <a:cxn ang="5400000">
                  <a:pos x="wd2" y="hd2"/>
                </a:cxn>
                <a:cxn ang="10800000">
                  <a:pos x="wd2" y="hd2"/>
                </a:cxn>
                <a:cxn ang="16200000">
                  <a:pos x="wd2" y="hd2"/>
                </a:cxn>
              </a:cxnLst>
              <a:rect l="0" t="0" r="r" b="b"/>
              <a:pathLst>
                <a:path w="21534" h="21360" extrusionOk="0">
                  <a:moveTo>
                    <a:pt x="16074" y="20158"/>
                  </a:moveTo>
                  <a:lnTo>
                    <a:pt x="15243" y="18985"/>
                  </a:lnTo>
                  <a:lnTo>
                    <a:pt x="15520" y="18953"/>
                  </a:lnTo>
                  <a:cubicBezTo>
                    <a:pt x="15778" y="18924"/>
                    <a:pt x="16021" y="18835"/>
                    <a:pt x="16236" y="18692"/>
                  </a:cubicBezTo>
                  <a:cubicBezTo>
                    <a:pt x="16803" y="18479"/>
                    <a:pt x="17333" y="18169"/>
                    <a:pt x="17812" y="17767"/>
                  </a:cubicBezTo>
                  <a:cubicBezTo>
                    <a:pt x="18617" y="17091"/>
                    <a:pt x="19225" y="16199"/>
                    <a:pt x="19585" y="15193"/>
                  </a:cubicBezTo>
                  <a:lnTo>
                    <a:pt x="20481" y="16457"/>
                  </a:lnTo>
                  <a:cubicBezTo>
                    <a:pt x="20481" y="16457"/>
                    <a:pt x="16074" y="20158"/>
                    <a:pt x="16074" y="20158"/>
                  </a:cubicBezTo>
                  <a:close/>
                  <a:moveTo>
                    <a:pt x="7669" y="18875"/>
                  </a:moveTo>
                  <a:cubicBezTo>
                    <a:pt x="7263" y="18898"/>
                    <a:pt x="6856" y="18864"/>
                    <a:pt x="6458" y="18773"/>
                  </a:cubicBezTo>
                  <a:cubicBezTo>
                    <a:pt x="6332" y="18744"/>
                    <a:pt x="6199" y="18778"/>
                    <a:pt x="6097" y="18866"/>
                  </a:cubicBezTo>
                  <a:lnTo>
                    <a:pt x="4534" y="20215"/>
                  </a:lnTo>
                  <a:lnTo>
                    <a:pt x="1051" y="15479"/>
                  </a:lnTo>
                  <a:lnTo>
                    <a:pt x="2610" y="14112"/>
                  </a:lnTo>
                  <a:cubicBezTo>
                    <a:pt x="2711" y="14024"/>
                    <a:pt x="2771" y="13890"/>
                    <a:pt x="2773" y="13748"/>
                  </a:cubicBezTo>
                  <a:cubicBezTo>
                    <a:pt x="2792" y="12372"/>
                    <a:pt x="3308" y="11093"/>
                    <a:pt x="4226" y="10148"/>
                  </a:cubicBezTo>
                  <a:lnTo>
                    <a:pt x="7141" y="7145"/>
                  </a:lnTo>
                  <a:cubicBezTo>
                    <a:pt x="7142" y="7144"/>
                    <a:pt x="7143" y="7142"/>
                    <a:pt x="7144" y="7142"/>
                  </a:cubicBezTo>
                  <a:lnTo>
                    <a:pt x="8456" y="5789"/>
                  </a:lnTo>
                  <a:cubicBezTo>
                    <a:pt x="8457" y="5789"/>
                    <a:pt x="8457" y="5788"/>
                    <a:pt x="8458" y="5787"/>
                  </a:cubicBezTo>
                  <a:lnTo>
                    <a:pt x="8992" y="5237"/>
                  </a:lnTo>
                  <a:cubicBezTo>
                    <a:pt x="8996" y="5233"/>
                    <a:pt x="8999" y="5230"/>
                    <a:pt x="9003" y="5226"/>
                  </a:cubicBezTo>
                  <a:lnTo>
                    <a:pt x="9629" y="4581"/>
                  </a:lnTo>
                  <a:cubicBezTo>
                    <a:pt x="9791" y="4414"/>
                    <a:pt x="10004" y="4327"/>
                    <a:pt x="10225" y="4333"/>
                  </a:cubicBezTo>
                  <a:cubicBezTo>
                    <a:pt x="10447" y="4340"/>
                    <a:pt x="10654" y="4441"/>
                    <a:pt x="10807" y="4617"/>
                  </a:cubicBezTo>
                  <a:cubicBezTo>
                    <a:pt x="10959" y="4793"/>
                    <a:pt x="11040" y="5023"/>
                    <a:pt x="11034" y="5265"/>
                  </a:cubicBezTo>
                  <a:cubicBezTo>
                    <a:pt x="11028" y="5507"/>
                    <a:pt x="10935" y="5732"/>
                    <a:pt x="10774" y="5899"/>
                  </a:cubicBezTo>
                  <a:lnTo>
                    <a:pt x="10774" y="5899"/>
                  </a:lnTo>
                  <a:lnTo>
                    <a:pt x="8003" y="8753"/>
                  </a:lnTo>
                  <a:cubicBezTo>
                    <a:pt x="7828" y="8934"/>
                    <a:pt x="7819" y="9236"/>
                    <a:pt x="7986" y="9427"/>
                  </a:cubicBezTo>
                  <a:cubicBezTo>
                    <a:pt x="8072" y="9527"/>
                    <a:pt x="8188" y="9576"/>
                    <a:pt x="8304" y="9576"/>
                  </a:cubicBezTo>
                  <a:cubicBezTo>
                    <a:pt x="8412" y="9576"/>
                    <a:pt x="8520" y="9533"/>
                    <a:pt x="8605" y="9447"/>
                  </a:cubicBezTo>
                  <a:lnTo>
                    <a:pt x="13223" y="4688"/>
                  </a:lnTo>
                  <a:cubicBezTo>
                    <a:pt x="13385" y="4522"/>
                    <a:pt x="13597" y="4434"/>
                    <a:pt x="13818" y="4440"/>
                  </a:cubicBezTo>
                  <a:cubicBezTo>
                    <a:pt x="14041" y="4447"/>
                    <a:pt x="14248" y="4548"/>
                    <a:pt x="14401" y="4724"/>
                  </a:cubicBezTo>
                  <a:cubicBezTo>
                    <a:pt x="14553" y="4900"/>
                    <a:pt x="14634" y="5130"/>
                    <a:pt x="14628" y="5372"/>
                  </a:cubicBezTo>
                  <a:cubicBezTo>
                    <a:pt x="14622" y="5615"/>
                    <a:pt x="14529" y="5840"/>
                    <a:pt x="14367" y="6006"/>
                  </a:cubicBezTo>
                  <a:lnTo>
                    <a:pt x="14367" y="6007"/>
                  </a:lnTo>
                  <a:lnTo>
                    <a:pt x="9750" y="10764"/>
                  </a:lnTo>
                  <a:cubicBezTo>
                    <a:pt x="9573" y="10945"/>
                    <a:pt x="9566" y="11247"/>
                    <a:pt x="9732" y="11438"/>
                  </a:cubicBezTo>
                  <a:cubicBezTo>
                    <a:pt x="9898" y="11629"/>
                    <a:pt x="10175" y="11638"/>
                    <a:pt x="10351" y="11457"/>
                  </a:cubicBezTo>
                  <a:lnTo>
                    <a:pt x="15753" y="5892"/>
                  </a:lnTo>
                  <a:cubicBezTo>
                    <a:pt x="16086" y="5548"/>
                    <a:pt x="16614" y="5565"/>
                    <a:pt x="16930" y="5927"/>
                  </a:cubicBezTo>
                  <a:cubicBezTo>
                    <a:pt x="17246" y="6291"/>
                    <a:pt x="17231" y="6866"/>
                    <a:pt x="16897" y="7210"/>
                  </a:cubicBezTo>
                  <a:lnTo>
                    <a:pt x="11495" y="12775"/>
                  </a:lnTo>
                  <a:cubicBezTo>
                    <a:pt x="11319" y="12957"/>
                    <a:pt x="11312" y="13258"/>
                    <a:pt x="11478" y="13449"/>
                  </a:cubicBezTo>
                  <a:cubicBezTo>
                    <a:pt x="11564" y="13549"/>
                    <a:pt x="11680" y="13599"/>
                    <a:pt x="11796" y="13599"/>
                  </a:cubicBezTo>
                  <a:cubicBezTo>
                    <a:pt x="11904" y="13599"/>
                    <a:pt x="12012" y="13555"/>
                    <a:pt x="12097" y="13468"/>
                  </a:cubicBezTo>
                  <a:lnTo>
                    <a:pt x="16715" y="8710"/>
                  </a:lnTo>
                  <a:cubicBezTo>
                    <a:pt x="17049" y="8366"/>
                    <a:pt x="17577" y="8383"/>
                    <a:pt x="17892" y="8746"/>
                  </a:cubicBezTo>
                  <a:cubicBezTo>
                    <a:pt x="18209" y="9109"/>
                    <a:pt x="18193" y="9684"/>
                    <a:pt x="17859" y="10028"/>
                  </a:cubicBezTo>
                  <a:lnTo>
                    <a:pt x="12390" y="15663"/>
                  </a:lnTo>
                  <a:cubicBezTo>
                    <a:pt x="12253" y="15804"/>
                    <a:pt x="12214" y="16023"/>
                    <a:pt x="12292" y="16209"/>
                  </a:cubicBezTo>
                  <a:cubicBezTo>
                    <a:pt x="12370" y="16394"/>
                    <a:pt x="12549" y="16505"/>
                    <a:pt x="12735" y="16484"/>
                  </a:cubicBezTo>
                  <a:lnTo>
                    <a:pt x="15263" y="16200"/>
                  </a:lnTo>
                  <a:cubicBezTo>
                    <a:pt x="15719" y="16149"/>
                    <a:pt x="16129" y="16513"/>
                    <a:pt x="16176" y="17010"/>
                  </a:cubicBezTo>
                  <a:cubicBezTo>
                    <a:pt x="16198" y="17251"/>
                    <a:pt x="16133" y="17487"/>
                    <a:pt x="15993" y="17675"/>
                  </a:cubicBezTo>
                  <a:cubicBezTo>
                    <a:pt x="15853" y="17863"/>
                    <a:pt x="15653" y="17980"/>
                    <a:pt x="15432" y="18005"/>
                  </a:cubicBezTo>
                  <a:cubicBezTo>
                    <a:pt x="15432" y="18005"/>
                    <a:pt x="7669" y="18875"/>
                    <a:pt x="7669" y="18875"/>
                  </a:cubicBezTo>
                  <a:close/>
                  <a:moveTo>
                    <a:pt x="6683" y="5794"/>
                  </a:moveTo>
                  <a:cubicBezTo>
                    <a:pt x="6403" y="5397"/>
                    <a:pt x="6471" y="4827"/>
                    <a:pt x="6835" y="4522"/>
                  </a:cubicBezTo>
                  <a:cubicBezTo>
                    <a:pt x="7198" y="4216"/>
                    <a:pt x="7722" y="4290"/>
                    <a:pt x="8002" y="4686"/>
                  </a:cubicBezTo>
                  <a:lnTo>
                    <a:pt x="8108" y="4835"/>
                  </a:lnTo>
                  <a:lnTo>
                    <a:pt x="7806" y="5147"/>
                  </a:lnTo>
                  <a:cubicBezTo>
                    <a:pt x="7805" y="5147"/>
                    <a:pt x="7805" y="5148"/>
                    <a:pt x="7804" y="5149"/>
                  </a:cubicBezTo>
                  <a:lnTo>
                    <a:pt x="6892" y="6088"/>
                  </a:lnTo>
                  <a:cubicBezTo>
                    <a:pt x="6892" y="6088"/>
                    <a:pt x="6683" y="5794"/>
                    <a:pt x="6683" y="5794"/>
                  </a:cubicBezTo>
                  <a:close/>
                  <a:moveTo>
                    <a:pt x="8188" y="1902"/>
                  </a:moveTo>
                  <a:cubicBezTo>
                    <a:pt x="8365" y="1753"/>
                    <a:pt x="8584" y="1689"/>
                    <a:pt x="8804" y="1720"/>
                  </a:cubicBezTo>
                  <a:cubicBezTo>
                    <a:pt x="9025" y="1751"/>
                    <a:pt x="9221" y="1874"/>
                    <a:pt x="9357" y="2066"/>
                  </a:cubicBezTo>
                  <a:lnTo>
                    <a:pt x="10288" y="3382"/>
                  </a:lnTo>
                  <a:cubicBezTo>
                    <a:pt x="10275" y="3381"/>
                    <a:pt x="10262" y="3380"/>
                    <a:pt x="10249" y="3380"/>
                  </a:cubicBezTo>
                  <a:cubicBezTo>
                    <a:pt x="9792" y="3366"/>
                    <a:pt x="9359" y="3546"/>
                    <a:pt x="9028" y="3887"/>
                  </a:cubicBezTo>
                  <a:lnTo>
                    <a:pt x="8747" y="4176"/>
                  </a:lnTo>
                  <a:lnTo>
                    <a:pt x="8696" y="4104"/>
                  </a:lnTo>
                  <a:cubicBezTo>
                    <a:pt x="8696" y="4104"/>
                    <a:pt x="8696" y="4104"/>
                    <a:pt x="8696" y="4104"/>
                  </a:cubicBezTo>
                  <a:cubicBezTo>
                    <a:pt x="8696" y="4104"/>
                    <a:pt x="8695" y="4104"/>
                    <a:pt x="8695" y="4103"/>
                  </a:cubicBezTo>
                  <a:lnTo>
                    <a:pt x="8038" y="3174"/>
                  </a:lnTo>
                  <a:cubicBezTo>
                    <a:pt x="7757" y="2777"/>
                    <a:pt x="7825" y="2207"/>
                    <a:pt x="8188" y="1902"/>
                  </a:cubicBezTo>
                  <a:cubicBezTo>
                    <a:pt x="8188" y="1902"/>
                    <a:pt x="8188" y="1902"/>
                    <a:pt x="8188" y="1902"/>
                  </a:cubicBezTo>
                  <a:close/>
                  <a:moveTo>
                    <a:pt x="10542" y="1744"/>
                  </a:moveTo>
                  <a:cubicBezTo>
                    <a:pt x="10571" y="1504"/>
                    <a:pt x="10683" y="1290"/>
                    <a:pt x="10859" y="1142"/>
                  </a:cubicBezTo>
                  <a:cubicBezTo>
                    <a:pt x="11223" y="836"/>
                    <a:pt x="11747" y="910"/>
                    <a:pt x="12028" y="1306"/>
                  </a:cubicBezTo>
                  <a:lnTo>
                    <a:pt x="13580" y="3501"/>
                  </a:lnTo>
                  <a:cubicBezTo>
                    <a:pt x="13222" y="3550"/>
                    <a:pt x="12889" y="3720"/>
                    <a:pt x="12621" y="3995"/>
                  </a:cubicBezTo>
                  <a:lnTo>
                    <a:pt x="12163" y="4468"/>
                  </a:lnTo>
                  <a:lnTo>
                    <a:pt x="10709" y="2415"/>
                  </a:lnTo>
                  <a:cubicBezTo>
                    <a:pt x="10709" y="2414"/>
                    <a:pt x="10708" y="2414"/>
                    <a:pt x="10708" y="2414"/>
                  </a:cubicBezTo>
                  <a:cubicBezTo>
                    <a:pt x="10572" y="2222"/>
                    <a:pt x="10513" y="1984"/>
                    <a:pt x="10542" y="1744"/>
                  </a:cubicBezTo>
                  <a:cubicBezTo>
                    <a:pt x="10542" y="1744"/>
                    <a:pt x="10542" y="1744"/>
                    <a:pt x="10542" y="1744"/>
                  </a:cubicBezTo>
                  <a:close/>
                  <a:moveTo>
                    <a:pt x="17403" y="4742"/>
                  </a:moveTo>
                  <a:cubicBezTo>
                    <a:pt x="17403" y="4242"/>
                    <a:pt x="17776" y="3834"/>
                    <a:pt x="18235" y="3834"/>
                  </a:cubicBezTo>
                  <a:lnTo>
                    <a:pt x="18236" y="3834"/>
                  </a:lnTo>
                  <a:cubicBezTo>
                    <a:pt x="18695" y="3834"/>
                    <a:pt x="19068" y="4240"/>
                    <a:pt x="19068" y="4741"/>
                  </a:cubicBezTo>
                  <a:lnTo>
                    <a:pt x="19082" y="13240"/>
                  </a:lnTo>
                  <a:cubicBezTo>
                    <a:pt x="19017" y="14729"/>
                    <a:pt x="18360" y="16102"/>
                    <a:pt x="17278" y="17012"/>
                  </a:cubicBezTo>
                  <a:cubicBezTo>
                    <a:pt x="17205" y="17073"/>
                    <a:pt x="17130" y="17131"/>
                    <a:pt x="17054" y="17188"/>
                  </a:cubicBezTo>
                  <a:cubicBezTo>
                    <a:pt x="17057" y="17097"/>
                    <a:pt x="17055" y="17006"/>
                    <a:pt x="17046" y="16913"/>
                  </a:cubicBezTo>
                  <a:cubicBezTo>
                    <a:pt x="16951" y="15893"/>
                    <a:pt x="16111" y="15147"/>
                    <a:pt x="15173" y="15251"/>
                  </a:cubicBezTo>
                  <a:lnTo>
                    <a:pt x="13927" y="15391"/>
                  </a:lnTo>
                  <a:lnTo>
                    <a:pt x="18461" y="10721"/>
                  </a:lnTo>
                  <a:cubicBezTo>
                    <a:pt x="19145" y="10016"/>
                    <a:pt x="19176" y="8836"/>
                    <a:pt x="18528" y="8090"/>
                  </a:cubicBezTo>
                  <a:cubicBezTo>
                    <a:pt x="18308" y="7837"/>
                    <a:pt x="18037" y="7666"/>
                    <a:pt x="17749" y="7578"/>
                  </a:cubicBezTo>
                  <a:cubicBezTo>
                    <a:pt x="18177" y="6873"/>
                    <a:pt x="18122" y="5913"/>
                    <a:pt x="17565" y="5272"/>
                  </a:cubicBezTo>
                  <a:cubicBezTo>
                    <a:pt x="17514" y="5214"/>
                    <a:pt x="17459" y="5160"/>
                    <a:pt x="17404" y="5110"/>
                  </a:cubicBezTo>
                  <a:cubicBezTo>
                    <a:pt x="17404" y="5110"/>
                    <a:pt x="17403" y="4742"/>
                    <a:pt x="17403" y="4742"/>
                  </a:cubicBezTo>
                  <a:close/>
                  <a:moveTo>
                    <a:pt x="21442" y="16251"/>
                  </a:moveTo>
                  <a:lnTo>
                    <a:pt x="19878" y="14048"/>
                  </a:lnTo>
                  <a:cubicBezTo>
                    <a:pt x="19919" y="13793"/>
                    <a:pt x="19946" y="13534"/>
                    <a:pt x="19957" y="13272"/>
                  </a:cubicBezTo>
                  <a:cubicBezTo>
                    <a:pt x="19958" y="13265"/>
                    <a:pt x="19958" y="13257"/>
                    <a:pt x="19958" y="13250"/>
                  </a:cubicBezTo>
                  <a:lnTo>
                    <a:pt x="19944" y="4739"/>
                  </a:lnTo>
                  <a:cubicBezTo>
                    <a:pt x="19944" y="3714"/>
                    <a:pt x="19177" y="2880"/>
                    <a:pt x="18236" y="2880"/>
                  </a:cubicBezTo>
                  <a:lnTo>
                    <a:pt x="18235" y="2880"/>
                  </a:lnTo>
                  <a:cubicBezTo>
                    <a:pt x="17304" y="2881"/>
                    <a:pt x="16547" y="3696"/>
                    <a:pt x="16529" y="4705"/>
                  </a:cubicBezTo>
                  <a:cubicBezTo>
                    <a:pt x="16228" y="4666"/>
                    <a:pt x="15920" y="4712"/>
                    <a:pt x="15639" y="4847"/>
                  </a:cubicBezTo>
                  <a:lnTo>
                    <a:pt x="12721" y="724"/>
                  </a:lnTo>
                  <a:cubicBezTo>
                    <a:pt x="12146" y="-89"/>
                    <a:pt x="11071" y="-240"/>
                    <a:pt x="10325" y="386"/>
                  </a:cubicBezTo>
                  <a:cubicBezTo>
                    <a:pt x="10076" y="595"/>
                    <a:pt x="9889" y="868"/>
                    <a:pt x="9777" y="1178"/>
                  </a:cubicBezTo>
                  <a:cubicBezTo>
                    <a:pt x="9533" y="960"/>
                    <a:pt x="9237" y="819"/>
                    <a:pt x="8916" y="775"/>
                  </a:cubicBezTo>
                  <a:cubicBezTo>
                    <a:pt x="8464" y="711"/>
                    <a:pt x="8016" y="842"/>
                    <a:pt x="7654" y="1146"/>
                  </a:cubicBezTo>
                  <a:cubicBezTo>
                    <a:pt x="7014" y="1684"/>
                    <a:pt x="6821" y="2623"/>
                    <a:pt x="7144" y="3393"/>
                  </a:cubicBezTo>
                  <a:cubicBezTo>
                    <a:pt x="6846" y="3430"/>
                    <a:pt x="6554" y="3553"/>
                    <a:pt x="6301" y="3766"/>
                  </a:cubicBezTo>
                  <a:cubicBezTo>
                    <a:pt x="5554" y="4393"/>
                    <a:pt x="5415" y="5563"/>
                    <a:pt x="5991" y="6376"/>
                  </a:cubicBezTo>
                  <a:lnTo>
                    <a:pt x="6252" y="6747"/>
                  </a:lnTo>
                  <a:lnTo>
                    <a:pt x="3624" y="9454"/>
                  </a:lnTo>
                  <a:cubicBezTo>
                    <a:pt x="2584" y="10526"/>
                    <a:pt x="1978" y="11958"/>
                    <a:pt x="1905" y="13506"/>
                  </a:cubicBezTo>
                  <a:lnTo>
                    <a:pt x="162" y="15035"/>
                  </a:lnTo>
                  <a:cubicBezTo>
                    <a:pt x="-25" y="15200"/>
                    <a:pt x="-55" y="15499"/>
                    <a:pt x="96" y="15704"/>
                  </a:cubicBezTo>
                  <a:lnTo>
                    <a:pt x="4122" y="21181"/>
                  </a:lnTo>
                  <a:cubicBezTo>
                    <a:pt x="4209" y="21298"/>
                    <a:pt x="4336" y="21360"/>
                    <a:pt x="4464" y="21360"/>
                  </a:cubicBezTo>
                  <a:cubicBezTo>
                    <a:pt x="4559" y="21360"/>
                    <a:pt x="4656" y="21326"/>
                    <a:pt x="4736" y="21257"/>
                  </a:cubicBezTo>
                  <a:lnTo>
                    <a:pt x="6484" y="19749"/>
                  </a:lnTo>
                  <a:cubicBezTo>
                    <a:pt x="6894" y="19825"/>
                    <a:pt x="7311" y="19851"/>
                    <a:pt x="7728" y="19826"/>
                  </a:cubicBezTo>
                  <a:cubicBezTo>
                    <a:pt x="7735" y="19825"/>
                    <a:pt x="7742" y="19825"/>
                    <a:pt x="7748" y="19824"/>
                  </a:cubicBezTo>
                  <a:lnTo>
                    <a:pt x="14219" y="19099"/>
                  </a:lnTo>
                  <a:lnTo>
                    <a:pt x="15648" y="21119"/>
                  </a:lnTo>
                  <a:cubicBezTo>
                    <a:pt x="15719" y="21218"/>
                    <a:pt x="15823" y="21283"/>
                    <a:pt x="15938" y="21300"/>
                  </a:cubicBezTo>
                  <a:cubicBezTo>
                    <a:pt x="15957" y="21303"/>
                    <a:pt x="15976" y="21304"/>
                    <a:pt x="15995" y="21304"/>
                  </a:cubicBezTo>
                  <a:cubicBezTo>
                    <a:pt x="16091" y="21304"/>
                    <a:pt x="16185" y="21270"/>
                    <a:pt x="16262" y="21205"/>
                  </a:cubicBezTo>
                  <a:lnTo>
                    <a:pt x="21363" y="16921"/>
                  </a:lnTo>
                  <a:cubicBezTo>
                    <a:pt x="21455" y="16844"/>
                    <a:pt x="21515" y="16730"/>
                    <a:pt x="21530" y="16604"/>
                  </a:cubicBezTo>
                  <a:cubicBezTo>
                    <a:pt x="21545" y="16479"/>
                    <a:pt x="21513" y="16351"/>
                    <a:pt x="21442" y="16251"/>
                  </a:cubicBezTo>
                  <a:cubicBezTo>
                    <a:pt x="21442" y="16251"/>
                    <a:pt x="21442" y="16251"/>
                    <a:pt x="21442" y="16251"/>
                  </a:cubicBezTo>
                  <a:close/>
                </a:path>
              </a:pathLst>
            </a:custGeom>
            <a:solidFill>
              <a:schemeClr val="accent5"/>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Calibri"/>
                <a:ea typeface="Calibri"/>
                <a:cs typeface="Calibri"/>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252" y="7059449"/>
            <a:ext cx="2686050" cy="1219200"/>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927" y="537652"/>
            <a:ext cx="18403954" cy="1131656"/>
          </a:xfrm>
        </p:spPr>
        <p:txBody>
          <a:bodyPr>
            <a:noAutofit/>
          </a:bodyPr>
          <a:lstStyle/>
          <a:p>
            <a:r>
              <a:rPr lang="en-US" sz="5400" b="1" dirty="0">
                <a:solidFill>
                  <a:srgbClr val="C00000"/>
                </a:solidFill>
              </a:rPr>
              <a:t>NOKIA - COMMUNITY MANAGEMENT </a:t>
            </a:r>
            <a:br>
              <a:rPr lang="en-US" sz="5400" b="1" dirty="0">
                <a:solidFill>
                  <a:srgbClr val="C00000"/>
                </a:solidFill>
              </a:rPr>
            </a:br>
            <a:endParaRPr lang="en-US"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74984005"/>
              </p:ext>
            </p:extLst>
          </p:nvPr>
        </p:nvGraphicFramePr>
        <p:xfrm>
          <a:off x="1868559" y="2962951"/>
          <a:ext cx="19997529" cy="7106955"/>
        </p:xfrm>
        <a:graphic>
          <a:graphicData uri="http://schemas.openxmlformats.org/drawingml/2006/table">
            <a:tbl>
              <a:tblPr/>
              <a:tblGrid>
                <a:gridCol w="5006662"/>
                <a:gridCol w="14990867"/>
              </a:tblGrid>
              <a:tr h="891915">
                <a:tc>
                  <a:txBody>
                    <a:bodyPr/>
                    <a:lstStyle/>
                    <a:p>
                      <a:pPr algn="l" rtl="0" fontAlgn="b"/>
                      <a:r>
                        <a:rPr lang="en-US" sz="2800" b="1" dirty="0">
                          <a:solidFill>
                            <a:srgbClr val="FFFFFF"/>
                          </a:solidFill>
                          <a:effectLst/>
                        </a:rPr>
                        <a:t>TG BẮT ĐẦU </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en-US" sz="2800" dirty="0">
                          <a:effectLst/>
                        </a:rPr>
                        <a:t>10/08/2018</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1915">
                <a:tc>
                  <a:txBody>
                    <a:bodyPr/>
                    <a:lstStyle/>
                    <a:p>
                      <a:pPr algn="l" rtl="0" fontAlgn="b"/>
                      <a:r>
                        <a:rPr lang="en-US" sz="2800" b="1" dirty="0">
                          <a:solidFill>
                            <a:srgbClr val="FFFFFF"/>
                          </a:solidFill>
                          <a:effectLst/>
                        </a:rPr>
                        <a:t>TG KẾT THÚC</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en-US" sz="2800" dirty="0">
                          <a:effectLst/>
                        </a:rPr>
                        <a:t>10/11/2018</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5214">
                <a:tc>
                  <a:txBody>
                    <a:bodyPr/>
                    <a:lstStyle/>
                    <a:p>
                      <a:pPr algn="l" rtl="0" fontAlgn="ctr"/>
                      <a:r>
                        <a:rPr lang="en-US" sz="2800" b="1" dirty="0">
                          <a:solidFill>
                            <a:srgbClr val="FFFFFF"/>
                          </a:solidFill>
                          <a:effectLst/>
                        </a:rPr>
                        <a:t>SOW </a:t>
                      </a:r>
                    </a:p>
                  </a:txBody>
                  <a:tcPr marL="9164" marR="9164" marT="6109" marB="61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vi-VN" sz="2800" dirty="0">
                          <a:effectLst/>
                        </a:rPr>
                        <a:t>- Seeding comment tích cực </a:t>
                      </a:r>
                      <a:br>
                        <a:rPr lang="vi-VN" sz="2800" dirty="0">
                          <a:effectLst/>
                        </a:rPr>
                      </a:br>
                      <a:r>
                        <a:rPr lang="vi-VN" sz="2800" dirty="0">
                          <a:effectLst/>
                        </a:rPr>
                        <a:t>- Trung hòa comment tiêu cực </a:t>
                      </a:r>
                      <a:br>
                        <a:rPr lang="vi-VN" sz="2800" dirty="0">
                          <a:effectLst/>
                        </a:rPr>
                      </a:br>
                      <a:r>
                        <a:rPr lang="vi-VN" sz="2800" dirty="0">
                          <a:effectLst/>
                        </a:rPr>
                        <a:t>- Báo cáo ngày (google sheet online) </a:t>
                      </a:r>
                      <a:br>
                        <a:rPr lang="vi-VN" sz="2800" dirty="0">
                          <a:effectLst/>
                        </a:rPr>
                      </a:br>
                      <a:r>
                        <a:rPr lang="vi-VN" sz="2800" dirty="0">
                          <a:effectLst/>
                        </a:rPr>
                        <a:t>- Báo cáo tuần (như báo cáo ngày + input nhận xét vào report Social Listening) </a:t>
                      </a:r>
                      <a:br>
                        <a:rPr lang="vi-VN" sz="2800" dirty="0">
                          <a:effectLst/>
                        </a:rPr>
                      </a:br>
                      <a:r>
                        <a:rPr lang="vi-VN" sz="2800" dirty="0">
                          <a:effectLst/>
                        </a:rPr>
                        <a:t>- Báo cáo tháng (như báo cáo ngày + input nhận xét vào report Social Listening) </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5976">
                <a:tc>
                  <a:txBody>
                    <a:bodyPr/>
                    <a:lstStyle/>
                    <a:p>
                      <a:pPr algn="l" rtl="0" fontAlgn="ctr"/>
                      <a:r>
                        <a:rPr lang="en-US" sz="2800" b="1" dirty="0">
                          <a:solidFill>
                            <a:srgbClr val="FFFFFF"/>
                          </a:solidFill>
                          <a:effectLst/>
                        </a:rPr>
                        <a:t>KPIs </a:t>
                      </a:r>
                    </a:p>
                  </a:txBody>
                  <a:tcPr marL="9164" marR="9164" marT="6109" marB="61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fr-FR" sz="2800" dirty="0">
                          <a:effectLst/>
                        </a:rPr>
                        <a:t>- 9,000 comment </a:t>
                      </a:r>
                      <a:r>
                        <a:rPr lang="fr-FR" sz="2800" dirty="0" err="1">
                          <a:effectLst/>
                        </a:rPr>
                        <a:t>tích</a:t>
                      </a:r>
                      <a:r>
                        <a:rPr lang="fr-FR" sz="2800" dirty="0">
                          <a:effectLst/>
                        </a:rPr>
                        <a:t> </a:t>
                      </a:r>
                      <a:r>
                        <a:rPr lang="fr-FR" sz="2800" dirty="0" err="1">
                          <a:effectLst/>
                        </a:rPr>
                        <a:t>cực</a:t>
                      </a:r>
                      <a:r>
                        <a:rPr lang="fr-FR" sz="2800" dirty="0">
                          <a:effectLst/>
                        </a:rPr>
                        <a:t> </a:t>
                      </a:r>
                      <a:br>
                        <a:rPr lang="fr-FR" sz="2800" dirty="0">
                          <a:effectLst/>
                        </a:rPr>
                      </a:br>
                      <a:r>
                        <a:rPr lang="fr-FR" sz="2800" dirty="0">
                          <a:effectLst/>
                        </a:rPr>
                        <a:t>- 7,200 comment </a:t>
                      </a:r>
                      <a:r>
                        <a:rPr lang="fr-FR" sz="2800" dirty="0" err="1">
                          <a:effectLst/>
                        </a:rPr>
                        <a:t>trung</a:t>
                      </a:r>
                      <a:r>
                        <a:rPr lang="fr-FR" sz="2800" dirty="0">
                          <a:effectLst/>
                        </a:rPr>
                        <a:t> </a:t>
                      </a:r>
                      <a:r>
                        <a:rPr lang="fr-FR" sz="2800" dirty="0" err="1">
                          <a:effectLst/>
                        </a:rPr>
                        <a:t>hòa</a:t>
                      </a:r>
                      <a:endParaRPr lang="fr-FR" sz="2800" dirty="0">
                        <a:effectLst/>
                      </a:endParaRP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5673">
                <a:tc>
                  <a:txBody>
                    <a:bodyPr/>
                    <a:lstStyle/>
                    <a:p>
                      <a:pPr algn="l" rtl="0" fontAlgn="ctr"/>
                      <a:r>
                        <a:rPr lang="en-US" sz="2800" b="1" dirty="0">
                          <a:solidFill>
                            <a:srgbClr val="FFFFFF"/>
                          </a:solidFill>
                          <a:effectLst/>
                        </a:rPr>
                        <a:t>ĐỂ NGHIỆM THU CẦN:</a:t>
                      </a:r>
                    </a:p>
                  </a:txBody>
                  <a:tcPr marL="9164" marR="9164" marT="6109" marB="61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en-US" sz="2800" dirty="0">
                          <a:effectLst/>
                        </a:rPr>
                        <a:t>- </a:t>
                      </a:r>
                      <a:r>
                        <a:rPr lang="en-US" sz="2800" dirty="0" err="1">
                          <a:effectLst/>
                        </a:rPr>
                        <a:t>Nghiệm</a:t>
                      </a:r>
                      <a:r>
                        <a:rPr lang="en-US" sz="2800" dirty="0">
                          <a:effectLst/>
                        </a:rPr>
                        <a:t> </a:t>
                      </a:r>
                      <a:r>
                        <a:rPr lang="en-US" sz="2800" dirty="0" err="1">
                          <a:effectLst/>
                        </a:rPr>
                        <a:t>thu</a:t>
                      </a:r>
                      <a:r>
                        <a:rPr lang="en-US" sz="2800" dirty="0">
                          <a:effectLst/>
                        </a:rPr>
                        <a:t> hàng </a:t>
                      </a:r>
                      <a:r>
                        <a:rPr lang="en-US" sz="2800" dirty="0" err="1">
                          <a:effectLst/>
                        </a:rPr>
                        <a:t>tháng</a:t>
                      </a:r>
                      <a:r>
                        <a:rPr lang="en-US" sz="2800" dirty="0">
                          <a:effectLst/>
                        </a:rPr>
                        <a:t> </a:t>
                      </a:r>
                      <a:br>
                        <a:rPr lang="en-US" sz="2800" dirty="0">
                          <a:effectLst/>
                        </a:rPr>
                      </a:br>
                      <a:r>
                        <a:rPr lang="en-US" sz="2800" dirty="0">
                          <a:effectLst/>
                        </a:rPr>
                        <a:t>- </a:t>
                      </a:r>
                      <a:r>
                        <a:rPr lang="en-US" sz="2800" dirty="0" err="1">
                          <a:effectLst/>
                        </a:rPr>
                        <a:t>Đầy</a:t>
                      </a:r>
                      <a:r>
                        <a:rPr lang="en-US" sz="2800" dirty="0">
                          <a:effectLst/>
                        </a:rPr>
                        <a:t> </a:t>
                      </a:r>
                      <a:r>
                        <a:rPr lang="en-US" sz="2800" dirty="0" err="1">
                          <a:effectLst/>
                        </a:rPr>
                        <a:t>đủ</a:t>
                      </a:r>
                      <a:r>
                        <a:rPr lang="en-US" sz="2800" dirty="0">
                          <a:effectLst/>
                        </a:rPr>
                        <a:t> </a:t>
                      </a:r>
                      <a:r>
                        <a:rPr lang="en-US" sz="2800" dirty="0" err="1">
                          <a:effectLst/>
                        </a:rPr>
                        <a:t>báo</a:t>
                      </a:r>
                      <a:r>
                        <a:rPr lang="en-US" sz="2800" dirty="0">
                          <a:effectLst/>
                        </a:rPr>
                        <a:t> </a:t>
                      </a:r>
                      <a:r>
                        <a:rPr lang="en-US" sz="2800" dirty="0" err="1">
                          <a:effectLst/>
                        </a:rPr>
                        <a:t>cáo</a:t>
                      </a:r>
                      <a:r>
                        <a:rPr lang="en-US" sz="2800" dirty="0">
                          <a:effectLst/>
                        </a:rPr>
                        <a:t> </a:t>
                      </a:r>
                      <a:r>
                        <a:rPr lang="en-US" sz="2800" dirty="0" err="1">
                          <a:effectLst/>
                        </a:rPr>
                        <a:t>ngày</a:t>
                      </a:r>
                      <a:r>
                        <a:rPr lang="en-US" sz="2800" dirty="0">
                          <a:effectLst/>
                        </a:rPr>
                        <a:t>, </a:t>
                      </a:r>
                      <a:r>
                        <a:rPr lang="en-US" sz="2800" dirty="0" err="1">
                          <a:effectLst/>
                        </a:rPr>
                        <a:t>báo</a:t>
                      </a:r>
                      <a:r>
                        <a:rPr lang="en-US" sz="2800" dirty="0">
                          <a:effectLst/>
                        </a:rPr>
                        <a:t> </a:t>
                      </a:r>
                      <a:r>
                        <a:rPr lang="en-US" sz="2800" dirty="0" err="1">
                          <a:effectLst/>
                        </a:rPr>
                        <a:t>cáo</a:t>
                      </a:r>
                      <a:r>
                        <a:rPr lang="en-US" sz="2800" dirty="0">
                          <a:effectLst/>
                        </a:rPr>
                        <a:t> </a:t>
                      </a:r>
                      <a:r>
                        <a:rPr lang="en-US" sz="2800" dirty="0" err="1">
                          <a:effectLst/>
                        </a:rPr>
                        <a:t>tuần</a:t>
                      </a:r>
                      <a:r>
                        <a:rPr lang="en-US" sz="2800" dirty="0">
                          <a:effectLst/>
                        </a:rPr>
                        <a:t>, </a:t>
                      </a:r>
                      <a:r>
                        <a:rPr lang="en-US" sz="2800" dirty="0" err="1">
                          <a:effectLst/>
                        </a:rPr>
                        <a:t>báo</a:t>
                      </a:r>
                      <a:r>
                        <a:rPr lang="en-US" sz="2800" dirty="0">
                          <a:effectLst/>
                        </a:rPr>
                        <a:t> </a:t>
                      </a:r>
                      <a:r>
                        <a:rPr lang="en-US" sz="2800" dirty="0" err="1">
                          <a:effectLst/>
                        </a:rPr>
                        <a:t>cáo</a:t>
                      </a:r>
                      <a:r>
                        <a:rPr lang="en-US" sz="2800" dirty="0">
                          <a:effectLst/>
                        </a:rPr>
                        <a:t> </a:t>
                      </a:r>
                      <a:r>
                        <a:rPr lang="en-US" sz="2800" dirty="0" err="1">
                          <a:effectLst/>
                        </a:rPr>
                        <a:t>tháng</a:t>
                      </a:r>
                      <a:r>
                        <a:rPr lang="en-US" sz="2800" dirty="0">
                          <a:effectLst/>
                        </a:rPr>
                        <a:t/>
                      </a:r>
                      <a:br>
                        <a:rPr lang="en-US" sz="2800" dirty="0">
                          <a:effectLst/>
                        </a:rPr>
                      </a:br>
                      <a:r>
                        <a:rPr lang="en-US" sz="2800" dirty="0">
                          <a:effectLst/>
                        </a:rPr>
                        <a:t>- </a:t>
                      </a:r>
                      <a:r>
                        <a:rPr lang="en-US" sz="2800" dirty="0" err="1">
                          <a:effectLst/>
                        </a:rPr>
                        <a:t>Đầy</a:t>
                      </a:r>
                      <a:r>
                        <a:rPr lang="en-US" sz="2800" dirty="0">
                          <a:effectLst/>
                        </a:rPr>
                        <a:t> </a:t>
                      </a:r>
                      <a:r>
                        <a:rPr lang="en-US" sz="2800" dirty="0" err="1">
                          <a:effectLst/>
                        </a:rPr>
                        <a:t>đủ</a:t>
                      </a:r>
                      <a:r>
                        <a:rPr lang="en-US" sz="2800" dirty="0">
                          <a:effectLst/>
                        </a:rPr>
                        <a:t> KPI </a:t>
                      </a:r>
                      <a:r>
                        <a:rPr lang="en-US" sz="2800" dirty="0" err="1">
                          <a:effectLst/>
                        </a:rPr>
                        <a:t>nghiệm</a:t>
                      </a:r>
                      <a:r>
                        <a:rPr lang="en-US" sz="2800" dirty="0">
                          <a:effectLst/>
                        </a:rPr>
                        <a:t> </a:t>
                      </a:r>
                      <a:r>
                        <a:rPr lang="en-US" sz="2800" dirty="0" err="1">
                          <a:effectLst/>
                        </a:rPr>
                        <a:t>thu</a:t>
                      </a:r>
                      <a:r>
                        <a:rPr lang="en-US" sz="2800" dirty="0">
                          <a:effectLst/>
                        </a:rPr>
                        <a:t> </a:t>
                      </a:r>
                      <a:r>
                        <a:rPr lang="en-US" sz="2800" dirty="0" err="1">
                          <a:effectLst/>
                        </a:rPr>
                        <a:t>theo</a:t>
                      </a:r>
                      <a:r>
                        <a:rPr lang="en-US" sz="2800" dirty="0">
                          <a:effectLst/>
                        </a:rPr>
                        <a:t> </a:t>
                      </a:r>
                      <a:r>
                        <a:rPr lang="en-US" sz="2800" dirty="0" err="1">
                          <a:effectLst/>
                        </a:rPr>
                        <a:t>tháng</a:t>
                      </a:r>
                      <a:endParaRPr lang="en-US" sz="2800" dirty="0">
                        <a:effectLst/>
                      </a:endParaRP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5976">
                <a:tc>
                  <a:txBody>
                    <a:bodyPr/>
                    <a:lstStyle/>
                    <a:p>
                      <a:pPr algn="l" rtl="0" fontAlgn="ctr"/>
                      <a:r>
                        <a:rPr lang="en-US" sz="2800" b="1" dirty="0">
                          <a:solidFill>
                            <a:srgbClr val="FFFFFF"/>
                          </a:solidFill>
                          <a:effectLst/>
                        </a:rPr>
                        <a:t>QUY TRÌNH</a:t>
                      </a:r>
                    </a:p>
                  </a:txBody>
                  <a:tcPr marL="9164" marR="9164" marT="6109" marB="61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en-US" sz="2800" dirty="0">
                          <a:effectLst/>
                        </a:rPr>
                        <a:t>(</a:t>
                      </a:r>
                      <a:r>
                        <a:rPr lang="en-US" sz="2800" dirty="0" err="1">
                          <a:effectLst/>
                        </a:rPr>
                        <a:t>đang</a:t>
                      </a:r>
                      <a:r>
                        <a:rPr lang="en-US" sz="2800" dirty="0">
                          <a:effectLst/>
                        </a:rPr>
                        <a:t> </a:t>
                      </a:r>
                      <a:r>
                        <a:rPr lang="en-US" sz="2800" dirty="0" err="1">
                          <a:effectLst/>
                        </a:rPr>
                        <a:t>cập</a:t>
                      </a:r>
                      <a:r>
                        <a:rPr lang="en-US" sz="2800" dirty="0">
                          <a:effectLst/>
                        </a:rPr>
                        <a:t> </a:t>
                      </a:r>
                      <a:r>
                        <a:rPr lang="en-US" sz="2800" dirty="0" err="1">
                          <a:effectLst/>
                        </a:rPr>
                        <a:t>nhật</a:t>
                      </a:r>
                      <a:r>
                        <a:rPr lang="en-US" sz="2800" dirty="0">
                          <a:effectLst/>
                        </a:rPr>
                        <a:t>)</a:t>
                      </a:r>
                    </a:p>
                  </a:txBody>
                  <a:tcPr marL="9164" marR="9164" marT="6109" marB="610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32189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b="1" dirty="0">
                <a:solidFill>
                  <a:srgbClr val="0563C1"/>
                </a:solidFill>
              </a:rPr>
              <a:t>YÊU CẦU</a:t>
            </a:r>
            <a:br>
              <a:rPr lang="en-US" sz="6600" b="1" dirty="0">
                <a:solidFill>
                  <a:srgbClr val="0563C1"/>
                </a:solidFill>
              </a:rPr>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64863920"/>
              </p:ext>
            </p:extLst>
          </p:nvPr>
        </p:nvGraphicFramePr>
        <p:xfrm>
          <a:off x="1530627" y="1827144"/>
          <a:ext cx="21329374" cy="10130832"/>
        </p:xfrm>
        <a:graphic>
          <a:graphicData uri="http://schemas.openxmlformats.org/drawingml/2006/table">
            <a:tbl>
              <a:tblPr/>
              <a:tblGrid>
                <a:gridCol w="4206971"/>
                <a:gridCol w="1329702"/>
                <a:gridCol w="15792701"/>
              </a:tblGrid>
              <a:tr h="379117">
                <a:tc>
                  <a:txBody>
                    <a:bodyPr/>
                    <a:lstStyle/>
                    <a:p>
                      <a:pPr algn="l" rtl="0" fontAlgn="ctr"/>
                      <a:r>
                        <a:rPr lang="en-US" sz="2000" b="1" dirty="0">
                          <a:solidFill>
                            <a:srgbClr val="FFFFFF"/>
                          </a:solidFill>
                          <a:effectLst/>
                        </a:rPr>
                        <a:t>HẠNG MỤC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c gridSpan="2">
                  <a:txBody>
                    <a:bodyPr/>
                    <a:lstStyle/>
                    <a:p>
                      <a:pPr algn="l" rtl="0" fontAlgn="ctr"/>
                      <a:r>
                        <a:rPr lang="en-US" sz="2000" b="1" dirty="0">
                          <a:solidFill>
                            <a:srgbClr val="FFFFFF"/>
                          </a:solidFill>
                          <a:effectLst/>
                        </a:rPr>
                        <a:t>CHI TIẾT</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c hMerge="1">
                  <a:txBody>
                    <a:bodyPr/>
                    <a:lstStyle/>
                    <a:p>
                      <a:endParaRPr lang="en-US"/>
                    </a:p>
                  </a:txBody>
                  <a:tcPr/>
                </a:tc>
              </a:tr>
              <a:tr h="99631">
                <a:tc gridSpan="3">
                  <a:txBody>
                    <a:bodyPr/>
                    <a:lstStyle/>
                    <a:p>
                      <a:pPr algn="l" rtl="0" fontAlgn="ctr"/>
                      <a:r>
                        <a:rPr lang="en-US" sz="2000" b="1">
                          <a:solidFill>
                            <a:srgbClr val="FF0000"/>
                          </a:solidFill>
                          <a:effectLst/>
                        </a:rPr>
                        <a:t>YD TEAM</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869707">
                <a:tc gridSpan="2">
                  <a:txBody>
                    <a:bodyPr/>
                    <a:lstStyle/>
                    <a:p>
                      <a:pPr algn="l" rtl="0" fontAlgn="ctr"/>
                      <a:r>
                        <a:rPr lang="en-US" sz="3200" b="1" dirty="0" err="1">
                          <a:effectLst/>
                        </a:rPr>
                        <a:t>Kiểm</a:t>
                      </a:r>
                      <a:r>
                        <a:rPr lang="en-US" sz="3200" b="1" dirty="0">
                          <a:effectLst/>
                        </a:rPr>
                        <a:t> </a:t>
                      </a:r>
                      <a:r>
                        <a:rPr lang="en-US" sz="3200" b="1" dirty="0" err="1">
                          <a:effectLst/>
                        </a:rPr>
                        <a:t>tra</a:t>
                      </a:r>
                      <a:endParaRPr lang="en-US" sz="3200" b="1"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Kiểm tra tính đầy đủ về SỐ LƯỢNG seeding theo link/ theo ngày</a:t>
                      </a:r>
                      <a:br>
                        <a:rPr lang="vi-VN" sz="2400" dirty="0">
                          <a:effectLst/>
                        </a:rPr>
                      </a:br>
                      <a:r>
                        <a:rPr lang="vi-VN" sz="2400" dirty="0">
                          <a:effectLst/>
                        </a:rPr>
                        <a:t>- Kiểm tra tính đầy đủ về CHẤT LƯỢNG </a:t>
                      </a:r>
                      <a:r>
                        <a:rPr lang="vi-VN" sz="2400" dirty="0" smtClean="0">
                          <a:effectLst/>
                        </a:rPr>
                        <a:t>seeding</a:t>
                      </a:r>
                      <a:r>
                        <a:rPr lang="en-US" sz="2400" baseline="0" dirty="0" smtClean="0">
                          <a:effectLst/>
                        </a:rPr>
                        <a:t> / </a:t>
                      </a:r>
                      <a:r>
                        <a:rPr lang="en-US" sz="2400" baseline="0" dirty="0" err="1" smtClean="0">
                          <a:effectLst/>
                        </a:rPr>
                        <a:t>ngày</a:t>
                      </a:r>
                      <a:r>
                        <a:rPr lang="vi-VN" sz="2400" dirty="0">
                          <a:effectLst/>
                        </a:rPr>
                        <a:t/>
                      </a:r>
                      <a:br>
                        <a:rPr lang="vi-VN" sz="2400" dirty="0">
                          <a:effectLst/>
                        </a:rPr>
                      </a:br>
                      <a:r>
                        <a:rPr lang="vi-VN" sz="2400" dirty="0">
                          <a:effectLst/>
                        </a:rPr>
                        <a:t>- Kiểm tra THỜI GIAN Socialyze cập nhật link hàng ngày </a:t>
                      </a:r>
                      <a:br>
                        <a:rPr lang="vi-VN" sz="2400" dirty="0">
                          <a:effectLst/>
                        </a:rPr>
                      </a:br>
                      <a:r>
                        <a:rPr lang="vi-VN" sz="2400" dirty="0">
                          <a:effectLst/>
                        </a:rPr>
                        <a:t>- Kiểm tra THỜI GIAN và TÍNH CHÍNH XÁC (số lượng và việc đánh dấu màu) của báo cáo tuần, báo cáo tháng (tránh gửi trễ, gửi sai)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631">
                <a:tc gridSpan="3">
                  <a:txBody>
                    <a:bodyPr/>
                    <a:lstStyle/>
                    <a:p>
                      <a:pPr algn="l" rtl="0" fontAlgn="ctr"/>
                      <a:r>
                        <a:rPr lang="en-US" sz="3600" b="1">
                          <a:solidFill>
                            <a:srgbClr val="FF0000"/>
                          </a:solidFill>
                          <a:effectLst/>
                        </a:rPr>
                        <a:t>SEEDING TEAM</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869707">
                <a:tc gridSpan="2">
                  <a:txBody>
                    <a:bodyPr/>
                    <a:lstStyle/>
                    <a:p>
                      <a:pPr algn="l" rtl="0" fontAlgn="ctr"/>
                      <a:r>
                        <a:rPr lang="en-US" sz="3200" b="1" dirty="0">
                          <a:effectLst/>
                        </a:rPr>
                        <a:t>Execution</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Đối với các trường hợp có trong respond database --&gt; follow theo guideline đã hướng dẫn </a:t>
                      </a:r>
                      <a:br>
                        <a:rPr lang="vi-VN" sz="2400" dirty="0">
                          <a:effectLst/>
                        </a:rPr>
                      </a:br>
                      <a:r>
                        <a:rPr lang="vi-VN" sz="2400" dirty="0">
                          <a:effectLst/>
                        </a:rPr>
                        <a:t>- Đối với các trường hợp không có trong repond database --&gt; team KHÔNG TỰ Ý SEEDING và cần hỏi ý kiến YD (cụ thể là CE) </a:t>
                      </a:r>
                      <a:br>
                        <a:rPr lang="vi-VN" sz="2400" dirty="0">
                          <a:effectLst/>
                        </a:rPr>
                      </a:br>
                      <a:r>
                        <a:rPr lang="vi-VN" sz="2400" dirty="0">
                          <a:effectLst/>
                        </a:rPr>
                        <a:t>--&gt; Những trường hợp SEED SAI THÔNG TIN đều không được nghiệm thu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4927">
                <a:tc gridSpan="2">
                  <a:txBody>
                    <a:bodyPr/>
                    <a:lstStyle/>
                    <a:p>
                      <a:pPr algn="l" rtl="0" fontAlgn="ctr"/>
                      <a:r>
                        <a:rPr lang="en-US" sz="3200" b="1" dirty="0" err="1">
                          <a:effectLst/>
                        </a:rPr>
                        <a:t>Báo</a:t>
                      </a:r>
                      <a:r>
                        <a:rPr lang="en-US" sz="3200" b="1" dirty="0">
                          <a:effectLst/>
                        </a:rPr>
                        <a:t> </a:t>
                      </a:r>
                      <a:r>
                        <a:rPr lang="en-US" sz="3200" b="1" dirty="0" err="1">
                          <a:effectLst/>
                        </a:rPr>
                        <a:t>cáo</a:t>
                      </a:r>
                      <a:r>
                        <a:rPr lang="en-US" sz="3200" b="1" dirty="0">
                          <a:effectLst/>
                        </a:rPr>
                        <a:t> </a:t>
                      </a:r>
                      <a:r>
                        <a:rPr lang="en-US" sz="3200" b="1" dirty="0" err="1">
                          <a:effectLst/>
                        </a:rPr>
                        <a:t>ngày</a:t>
                      </a:r>
                      <a:endParaRPr lang="en-US" sz="3200" b="1"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Team seeding cần ĐÁNH DẤU ĐÚNG MÀU và CẬP NHẬT ĐÚNG SỐ theo link/ theo ngày trước 9h sáng hàng ngày (cần ĐÚNG THỜI GIAN)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1250">
                <a:tc gridSpan="2">
                  <a:txBody>
                    <a:bodyPr/>
                    <a:lstStyle/>
                    <a:p>
                      <a:pPr algn="l" rtl="0" fontAlgn="ctr"/>
                      <a:r>
                        <a:rPr lang="en-US" sz="3200" b="1" dirty="0" err="1">
                          <a:effectLst/>
                        </a:rPr>
                        <a:t>Báo</a:t>
                      </a:r>
                      <a:r>
                        <a:rPr lang="en-US" sz="3200" b="1" dirty="0">
                          <a:effectLst/>
                        </a:rPr>
                        <a:t> </a:t>
                      </a:r>
                      <a:r>
                        <a:rPr lang="en-US" sz="3200" b="1" dirty="0" err="1">
                          <a:effectLst/>
                        </a:rPr>
                        <a:t>cáo</a:t>
                      </a:r>
                      <a:r>
                        <a:rPr lang="en-US" sz="3200" b="1" dirty="0">
                          <a:effectLst/>
                        </a:rPr>
                        <a:t> </a:t>
                      </a:r>
                      <a:r>
                        <a:rPr lang="en-US" sz="3200" b="1" dirty="0" err="1">
                          <a:effectLst/>
                        </a:rPr>
                        <a:t>tuần</a:t>
                      </a:r>
                      <a:endParaRPr lang="en-US" sz="3200" b="1"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Team seeding cần tổng hợp chính xác MÀU, SỐ LƯỢNG theo ngày trước khi gửi cho YD theo format đã được quy định vào thời gian được thỏa thuận giữa YD và team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31250">
                <a:tc gridSpan="2">
                  <a:txBody>
                    <a:bodyPr/>
                    <a:lstStyle/>
                    <a:p>
                      <a:pPr algn="l" rtl="0" fontAlgn="ctr"/>
                      <a:r>
                        <a:rPr lang="en-US" sz="3200" b="1" dirty="0" err="1">
                          <a:effectLst/>
                        </a:rPr>
                        <a:t>Báo</a:t>
                      </a:r>
                      <a:r>
                        <a:rPr lang="en-US" sz="3200" b="1" dirty="0">
                          <a:effectLst/>
                        </a:rPr>
                        <a:t> </a:t>
                      </a:r>
                      <a:r>
                        <a:rPr lang="en-US" sz="3200" b="1" dirty="0" err="1">
                          <a:effectLst/>
                        </a:rPr>
                        <a:t>cáo</a:t>
                      </a:r>
                      <a:r>
                        <a:rPr lang="en-US" sz="3200" b="1" dirty="0">
                          <a:effectLst/>
                        </a:rPr>
                        <a:t> </a:t>
                      </a:r>
                      <a:r>
                        <a:rPr lang="en-US" sz="3200" b="1" dirty="0" err="1">
                          <a:effectLst/>
                        </a:rPr>
                        <a:t>tháng</a:t>
                      </a:r>
                      <a:endParaRPr lang="en-US" sz="3200" b="1"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Team seeding cần tổng hợp chính xác MÀU, SỐ LƯỢNG theo ngày trước khi gửi cho YD theo format đã được quy định vào thời gian được thỏa thuận giữa YD và team </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631">
                <a:tc gridSpan="3">
                  <a:txBody>
                    <a:bodyPr/>
                    <a:lstStyle/>
                    <a:p>
                      <a:pPr algn="l" rtl="0" fontAlgn="ctr"/>
                      <a:r>
                        <a:rPr lang="en-US" sz="3600" b="1" dirty="0">
                          <a:solidFill>
                            <a:srgbClr val="FF0000"/>
                          </a:solidFill>
                          <a:effectLst/>
                        </a:rPr>
                        <a:t>SOCIALYZE</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683384">
                <a:tc gridSpan="2">
                  <a:txBody>
                    <a:bodyPr/>
                    <a:lstStyle/>
                    <a:p>
                      <a:pPr algn="l" rtl="0" fontAlgn="ctr"/>
                      <a:r>
                        <a:rPr lang="en-US" sz="3200" b="1" dirty="0" err="1">
                          <a:effectLst/>
                        </a:rPr>
                        <a:t>Cập</a:t>
                      </a:r>
                      <a:r>
                        <a:rPr lang="en-US" sz="3200" b="1" dirty="0">
                          <a:effectLst/>
                        </a:rPr>
                        <a:t> </a:t>
                      </a:r>
                      <a:r>
                        <a:rPr lang="en-US" sz="3200" b="1" dirty="0" err="1">
                          <a:effectLst/>
                        </a:rPr>
                        <a:t>nhật</a:t>
                      </a:r>
                      <a:r>
                        <a:rPr lang="en-US" sz="3200" b="1" dirty="0">
                          <a:effectLst/>
                        </a:rPr>
                        <a:t> link</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ctr"/>
                      <a:endParaRPr lang="vi-VN" sz="2000" dirty="0">
                        <a:effectLst/>
                      </a:endParaRP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vi-VN" sz="2400" dirty="0">
                          <a:effectLst/>
                        </a:rPr>
                        <a:t>- Cần cập nhật link theo số lượng ĐÃ QUY ĐỊNH vào ĐÚNG THỜI GIAN </a:t>
                      </a:r>
                      <a:br>
                        <a:rPr lang="vi-VN" sz="2400" dirty="0">
                          <a:effectLst/>
                        </a:rPr>
                      </a:br>
                      <a:r>
                        <a:rPr lang="vi-VN" sz="2400" dirty="0">
                          <a:effectLst/>
                        </a:rPr>
                        <a:t>- Link được cập nhật 2 lần vào 10 giờ và 15 giờ hàng ngày (Thứ 2 - Thứ 6) </a:t>
                      </a:r>
                      <a:br>
                        <a:rPr lang="vi-VN" sz="2400" dirty="0">
                          <a:effectLst/>
                        </a:rPr>
                      </a:br>
                      <a:r>
                        <a:rPr lang="vi-VN" sz="2400" dirty="0">
                          <a:effectLst/>
                        </a:rPr>
                        <a:t>- Những link phát sinh vào Thứ 7 - Chủ nhật sẽ được cập nhật vàp thứ 2 </a:t>
                      </a:r>
                      <a:br>
                        <a:rPr lang="vi-VN" sz="2400" dirty="0">
                          <a:effectLst/>
                        </a:rPr>
                      </a:br>
                      <a:r>
                        <a:rPr lang="vi-VN" sz="2400" dirty="0">
                          <a:effectLst/>
                        </a:rPr>
                        <a:t>- Ngày nào không có link mới phát sinh --&gt; cần báo ngay</a:t>
                      </a:r>
                    </a:p>
                  </a:txBody>
                  <a:tcPr marL="4852" marR="4852" marT="3235" marB="323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253388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CHECKLIST - NOKIA COMMUNITY MANAGEMENT</a:t>
            </a:r>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05688817"/>
              </p:ext>
            </p:extLst>
          </p:nvPr>
        </p:nvGraphicFramePr>
        <p:xfrm>
          <a:off x="1212574" y="1868556"/>
          <a:ext cx="21620961" cy="10454264"/>
        </p:xfrm>
        <a:graphic>
          <a:graphicData uri="http://schemas.openxmlformats.org/drawingml/2006/table">
            <a:tbl>
              <a:tblPr/>
              <a:tblGrid>
                <a:gridCol w="1152939"/>
                <a:gridCol w="8365594"/>
                <a:gridCol w="2401274"/>
                <a:gridCol w="2401274"/>
                <a:gridCol w="7299880"/>
              </a:tblGrid>
              <a:tr h="386594">
                <a:tc gridSpan="5">
                  <a:txBody>
                    <a:bodyPr/>
                    <a:lstStyle/>
                    <a:p>
                      <a:pPr algn="ctr" rtl="0" fontAlgn="b"/>
                      <a:r>
                        <a:rPr lang="en-US" sz="4400" b="1" dirty="0">
                          <a:effectLst/>
                        </a:rPr>
                        <a:t>DAILY </a:t>
                      </a: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77096">
                <a:tc>
                  <a:txBody>
                    <a:bodyPr/>
                    <a:lstStyle/>
                    <a:p>
                      <a:pPr algn="ctr" rtl="0" fontAlgn="b"/>
                      <a:r>
                        <a:rPr lang="en-US" sz="3200" b="1" dirty="0" smtClean="0">
                          <a:solidFill>
                            <a:srgbClr val="FFFFFF"/>
                          </a:solidFill>
                          <a:effectLst/>
                        </a:rPr>
                        <a:t>STT</a:t>
                      </a:r>
                    </a:p>
                    <a:p>
                      <a:pPr algn="ctr" rtl="0" fontAlgn="b"/>
                      <a:endParaRPr lang="en-US" sz="3200" b="1" dirty="0">
                        <a:solidFill>
                          <a:srgbClr val="FFFFFF"/>
                        </a:solidFill>
                        <a:effectLst/>
                      </a:endParaRP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2800" b="1" smtClean="0">
                          <a:solidFill>
                            <a:srgbClr val="FFFFFF"/>
                          </a:solidFill>
                          <a:effectLst/>
                        </a:rPr>
                        <a:t>TASK</a:t>
                      </a:r>
                    </a:p>
                    <a:p>
                      <a:pPr algn="ctr" rtl="0" fontAlgn="b"/>
                      <a:endParaRPr lang="en-US" sz="2800" b="1" dirty="0">
                        <a:solidFill>
                          <a:srgbClr val="FFFFFF"/>
                        </a:solidFill>
                        <a:effectLst/>
                      </a:endParaRP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600" b="1" dirty="0">
                          <a:solidFill>
                            <a:srgbClr val="FFFFFF"/>
                          </a:solidFill>
                          <a:effectLst/>
                        </a:rPr>
                        <a:t>THỜI GIAN</a:t>
                      </a: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600" b="1" dirty="0" smtClean="0">
                          <a:solidFill>
                            <a:srgbClr val="FFFFFF"/>
                          </a:solidFill>
                          <a:effectLst/>
                        </a:rPr>
                        <a:t>PIC</a:t>
                      </a:r>
                    </a:p>
                    <a:p>
                      <a:pPr algn="ctr" rtl="0" fontAlgn="b"/>
                      <a:endParaRPr lang="en-US" sz="3600" b="1" dirty="0">
                        <a:solidFill>
                          <a:srgbClr val="FFFFFF"/>
                        </a:solidFill>
                        <a:effectLst/>
                      </a:endParaRP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600" b="1">
                          <a:solidFill>
                            <a:srgbClr val="FFFFFF"/>
                          </a:solidFill>
                          <a:effectLst/>
                        </a:rPr>
                        <a:t>GHI </a:t>
                      </a:r>
                      <a:r>
                        <a:rPr lang="en-US" sz="3600" b="1" smtClean="0">
                          <a:solidFill>
                            <a:srgbClr val="FFFFFF"/>
                          </a:solidFill>
                          <a:effectLst/>
                        </a:rPr>
                        <a:t>CHÚ</a:t>
                      </a:r>
                    </a:p>
                    <a:p>
                      <a:pPr algn="ctr" rtl="0" fontAlgn="b"/>
                      <a:endParaRPr lang="en-US" sz="3600" b="1" dirty="0">
                        <a:solidFill>
                          <a:srgbClr val="FFFFFF"/>
                        </a:solidFill>
                        <a:effectLst/>
                      </a:endParaRPr>
                    </a:p>
                  </a:txBody>
                  <a:tcPr marL="8544" marR="8544" marT="5696" marB="56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r>
              <a:tr h="2276413">
                <a:tc>
                  <a:txBody>
                    <a:bodyPr/>
                    <a:lstStyle/>
                    <a:p>
                      <a:pPr algn="ctr" rtl="0" fontAlgn="ctr"/>
                      <a:r>
                        <a:rPr lang="en-US" sz="3200" dirty="0">
                          <a:effectLst/>
                        </a:rPr>
                        <a:t>1</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vi-VN" sz="2800" dirty="0">
                          <a:effectLst/>
                        </a:rPr>
                        <a:t>Community (CE) kiểm tra số lượng seeding của ngày hôm trước và phản hồi lại với team seeding về số lượng, chất lượng của ngày trước đó</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vi-VN" sz="2800" dirty="0">
                          <a:effectLst/>
                        </a:rPr>
                        <a:t>Trước 10h hàng ngày </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dirty="0">
                          <a:effectLst/>
                        </a:rPr>
                        <a:t>CE </a:t>
                      </a:r>
                      <a:r>
                        <a:rPr lang="en-US" sz="2800" dirty="0" err="1">
                          <a:effectLst/>
                        </a:rPr>
                        <a:t>của</a:t>
                      </a:r>
                      <a:r>
                        <a:rPr lang="en-US" sz="2800" dirty="0">
                          <a:effectLst/>
                        </a:rPr>
                        <a:t> YD</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endParaRPr lang="en-US" sz="2800" dirty="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9701">
                <a:tc>
                  <a:txBody>
                    <a:bodyPr/>
                    <a:lstStyle/>
                    <a:p>
                      <a:pPr algn="ctr" rtl="0" fontAlgn="ctr"/>
                      <a:r>
                        <a:rPr lang="en-US" sz="3200" dirty="0">
                          <a:effectLst/>
                        </a:rPr>
                        <a:t>2</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vi-VN" sz="2800" dirty="0">
                          <a:effectLst/>
                        </a:rPr>
                        <a:t>Team seeding cần xem xét phản hồi từ CE --&gt; seeding bổ sung hoặc giảm bớt số lượng của ngày hiện tại </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dirty="0">
                          <a:effectLst/>
                        </a:rPr>
                        <a:t>-</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dirty="0">
                          <a:effectLst/>
                        </a:rPr>
                        <a:t>Team seeding</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endParaRPr lang="en-US" sz="280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8058">
                <a:tc>
                  <a:txBody>
                    <a:bodyPr/>
                    <a:lstStyle/>
                    <a:p>
                      <a:pPr algn="ctr" rtl="0" fontAlgn="ctr"/>
                      <a:r>
                        <a:rPr lang="en-US" sz="3200" dirty="0">
                          <a:effectLst/>
                        </a:rPr>
                        <a:t>3</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2800" dirty="0" err="1">
                          <a:effectLst/>
                        </a:rPr>
                        <a:t>Socialyze</a:t>
                      </a:r>
                      <a:r>
                        <a:rPr lang="en-US" sz="2800" dirty="0">
                          <a:effectLst/>
                        </a:rPr>
                        <a:t> Team (ST) </a:t>
                      </a:r>
                      <a:r>
                        <a:rPr lang="en-US" sz="2800" dirty="0" err="1">
                          <a:effectLst/>
                        </a:rPr>
                        <a:t>cập</a:t>
                      </a:r>
                      <a:r>
                        <a:rPr lang="en-US" sz="2800" dirty="0">
                          <a:effectLst/>
                        </a:rPr>
                        <a:t> </a:t>
                      </a:r>
                      <a:r>
                        <a:rPr lang="en-US" sz="2800" dirty="0" err="1">
                          <a:effectLst/>
                        </a:rPr>
                        <a:t>nhật</a:t>
                      </a:r>
                      <a:r>
                        <a:rPr lang="en-US" sz="2800" dirty="0">
                          <a:effectLst/>
                        </a:rPr>
                        <a:t> link </a:t>
                      </a:r>
                      <a:r>
                        <a:rPr lang="en-US" sz="2800" dirty="0" err="1">
                          <a:effectLst/>
                        </a:rPr>
                        <a:t>tích</a:t>
                      </a:r>
                      <a:r>
                        <a:rPr lang="en-US" sz="2800" dirty="0">
                          <a:effectLst/>
                        </a:rPr>
                        <a:t> </a:t>
                      </a:r>
                      <a:r>
                        <a:rPr lang="en-US" sz="2800" dirty="0" err="1">
                          <a:effectLst/>
                        </a:rPr>
                        <a:t>cực</a:t>
                      </a:r>
                      <a:r>
                        <a:rPr lang="en-US" sz="2800" dirty="0">
                          <a:effectLst/>
                        </a:rPr>
                        <a:t>, link </a:t>
                      </a:r>
                      <a:r>
                        <a:rPr lang="en-US" sz="2800" dirty="0" err="1">
                          <a:effectLst/>
                        </a:rPr>
                        <a:t>tiêu</a:t>
                      </a:r>
                      <a:r>
                        <a:rPr lang="en-US" sz="2800" dirty="0">
                          <a:effectLst/>
                        </a:rPr>
                        <a:t> </a:t>
                      </a:r>
                      <a:r>
                        <a:rPr lang="en-US" sz="2800" dirty="0" err="1">
                          <a:effectLst/>
                        </a:rPr>
                        <a:t>cực</a:t>
                      </a:r>
                      <a:r>
                        <a:rPr lang="en-US" sz="2800" dirty="0">
                          <a:effectLst/>
                        </a:rPr>
                        <a:t> </a:t>
                      </a:r>
                      <a:r>
                        <a:rPr lang="en-US" sz="2800" dirty="0" err="1">
                          <a:effectLst/>
                        </a:rPr>
                        <a:t>để</a:t>
                      </a:r>
                      <a:r>
                        <a:rPr lang="en-US" sz="2800" dirty="0">
                          <a:effectLst/>
                        </a:rPr>
                        <a:t> team seeding </a:t>
                      </a:r>
                      <a:r>
                        <a:rPr lang="en-US" sz="2800" dirty="0" err="1">
                          <a:effectLst/>
                        </a:rPr>
                        <a:t>thực</a:t>
                      </a:r>
                      <a:r>
                        <a:rPr lang="en-US" sz="2800" dirty="0">
                          <a:effectLst/>
                        </a:rPr>
                        <a:t> </a:t>
                      </a:r>
                      <a:r>
                        <a:rPr lang="en-US" sz="2800" dirty="0" err="1">
                          <a:effectLst/>
                        </a:rPr>
                        <a:t>hiện</a:t>
                      </a:r>
                      <a:endParaRPr lang="en-US" sz="2800" dirty="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pt-BR" sz="2800">
                          <a:effectLst/>
                        </a:rPr>
                        <a:t>Lần 1: 10h</a:t>
                      </a:r>
                      <a:br>
                        <a:rPr lang="pt-BR" sz="2800">
                          <a:effectLst/>
                        </a:rPr>
                      </a:br>
                      <a:r>
                        <a:rPr lang="pt-BR" sz="2800">
                          <a:effectLst/>
                        </a:rPr>
                        <a:t>Lần 2: 15h</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dirty="0" err="1">
                          <a:effectLst/>
                        </a:rPr>
                        <a:t>Socialyze</a:t>
                      </a:r>
                      <a:endParaRPr lang="en-US" sz="2800" dirty="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r>
                        <a:rPr lang="vi-VN" sz="2800" dirty="0">
                          <a:effectLst/>
                        </a:rPr>
                        <a:t>Team chỉ cập nhật những ngày trong tuần (Thứ 2 - Thứ 6). Các link phát sinh vào ngày thứ 7, chủ nhật sẽ được cập nhật vào ngày thứ 2</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57165">
                <a:tc>
                  <a:txBody>
                    <a:bodyPr/>
                    <a:lstStyle/>
                    <a:p>
                      <a:pPr algn="ctr" rtl="0" fontAlgn="ctr"/>
                      <a:r>
                        <a:rPr lang="en-US" sz="3200" dirty="0">
                          <a:effectLst/>
                        </a:rPr>
                        <a:t>4</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2800" dirty="0">
                          <a:effectLst/>
                        </a:rPr>
                        <a:t>Team seeding </a:t>
                      </a:r>
                      <a:r>
                        <a:rPr lang="en-US" sz="2800" dirty="0" err="1">
                          <a:effectLst/>
                        </a:rPr>
                        <a:t>thực</a:t>
                      </a:r>
                      <a:r>
                        <a:rPr lang="en-US" sz="2800" dirty="0">
                          <a:effectLst/>
                        </a:rPr>
                        <a:t> </a:t>
                      </a:r>
                      <a:r>
                        <a:rPr lang="en-US" sz="2800" dirty="0" err="1">
                          <a:effectLst/>
                        </a:rPr>
                        <a:t>hiện</a:t>
                      </a:r>
                      <a:r>
                        <a:rPr lang="en-US" sz="2800" dirty="0">
                          <a:effectLst/>
                        </a:rPr>
                        <a:t> </a:t>
                      </a:r>
                      <a:r>
                        <a:rPr lang="en-US" sz="2800" dirty="0" err="1">
                          <a:effectLst/>
                        </a:rPr>
                        <a:t>phần</a:t>
                      </a:r>
                      <a:r>
                        <a:rPr lang="en-US" sz="2800" dirty="0">
                          <a:effectLst/>
                        </a:rPr>
                        <a:t> </a:t>
                      </a:r>
                      <a:r>
                        <a:rPr lang="en-US" sz="2800" dirty="0" err="1">
                          <a:effectLst/>
                        </a:rPr>
                        <a:t>việc</a:t>
                      </a:r>
                      <a:r>
                        <a:rPr lang="en-US" sz="2800" dirty="0">
                          <a:effectLst/>
                        </a:rPr>
                        <a:t> hàng </a:t>
                      </a:r>
                      <a:r>
                        <a:rPr lang="en-US" sz="2800" dirty="0" err="1">
                          <a:effectLst/>
                        </a:rPr>
                        <a:t>ngày</a:t>
                      </a:r>
                      <a:r>
                        <a:rPr lang="en-US" sz="2800" dirty="0">
                          <a:effectLst/>
                        </a:rPr>
                        <a:t> </a:t>
                      </a:r>
                      <a:r>
                        <a:rPr lang="en-US" sz="2800" dirty="0" err="1">
                          <a:effectLst/>
                        </a:rPr>
                        <a:t>của</a:t>
                      </a:r>
                      <a:r>
                        <a:rPr lang="en-US" sz="2800" dirty="0">
                          <a:effectLst/>
                        </a:rPr>
                        <a:t> </a:t>
                      </a:r>
                      <a:r>
                        <a:rPr lang="en-US" sz="2800" dirty="0" err="1">
                          <a:effectLst/>
                        </a:rPr>
                        <a:t>mình</a:t>
                      </a:r>
                      <a:r>
                        <a:rPr lang="en-US" sz="2800" dirty="0">
                          <a:effectLst/>
                        </a:rPr>
                        <a:t> </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a:effectLst/>
                        </a:rPr>
                        <a:t>-</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a:effectLst/>
                        </a:rPr>
                        <a:t>Team seeding</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endParaRPr lang="en-US" sz="2800" dirty="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3879">
                <a:tc>
                  <a:txBody>
                    <a:bodyPr/>
                    <a:lstStyle/>
                    <a:p>
                      <a:pPr algn="ctr" rtl="0" fontAlgn="ctr"/>
                      <a:r>
                        <a:rPr lang="en-US" sz="3200" dirty="0">
                          <a:effectLst/>
                        </a:rPr>
                        <a:t>5</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vi-VN" sz="2800" dirty="0">
                          <a:effectLst/>
                        </a:rPr>
                        <a:t>Team seeding cần ĐÁNH DẤU ĐÚNG MÀU và CẬP NHẬT ĐÚNG SỐ theo link/ theo ngày của ngày trước đó</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vi-VN" sz="2800">
                          <a:effectLst/>
                        </a:rPr>
                        <a:t>Trước 9h hàng ngày</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800">
                          <a:effectLst/>
                        </a:rPr>
                        <a:t>Team seeding</a:t>
                      </a: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ctr"/>
                      <a:endParaRPr lang="en-US" sz="2800" dirty="0">
                        <a:effectLst/>
                      </a:endParaRPr>
                    </a:p>
                  </a:txBody>
                  <a:tcPr marL="8544" marR="8544" marT="5696" marB="56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63625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CHECKLIST - NOKIA COMMUNITY MANAGEMENT</a:t>
            </a:r>
            <a:endParaRPr lang="en-US" sz="5400" dirty="0"/>
          </a:p>
        </p:txBody>
      </p:sp>
      <p:graphicFrame>
        <p:nvGraphicFramePr>
          <p:cNvPr id="3" name="Table 2"/>
          <p:cNvGraphicFramePr>
            <a:graphicFrameLocks noGrp="1"/>
          </p:cNvGraphicFramePr>
          <p:nvPr>
            <p:extLst>
              <p:ext uri="{D42A27DB-BD31-4B8C-83A1-F6EECF244321}">
                <p14:modId xmlns:p14="http://schemas.microsoft.com/office/powerpoint/2010/main" val="1768902053"/>
              </p:ext>
            </p:extLst>
          </p:nvPr>
        </p:nvGraphicFramePr>
        <p:xfrm>
          <a:off x="1391478" y="1825995"/>
          <a:ext cx="22064869" cy="9497108"/>
        </p:xfrm>
        <a:graphic>
          <a:graphicData uri="http://schemas.openxmlformats.org/drawingml/2006/table">
            <a:tbl>
              <a:tblPr/>
              <a:tblGrid>
                <a:gridCol w="1088983"/>
                <a:gridCol w="8870026"/>
                <a:gridCol w="2862470"/>
                <a:gridCol w="3021495"/>
                <a:gridCol w="6221895"/>
              </a:tblGrid>
              <a:tr h="211825">
                <a:tc gridSpan="5">
                  <a:txBody>
                    <a:bodyPr/>
                    <a:lstStyle/>
                    <a:p>
                      <a:pPr algn="ctr" rtl="0" fontAlgn="b"/>
                      <a:r>
                        <a:rPr lang="en-US" sz="3200" b="1" dirty="0">
                          <a:effectLst/>
                        </a:rPr>
                        <a:t>WEEKLY</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D7A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6034">
                <a:tc>
                  <a:txBody>
                    <a:bodyPr/>
                    <a:lstStyle/>
                    <a:p>
                      <a:pPr algn="ctr" rtl="0" fontAlgn="b"/>
                      <a:r>
                        <a:rPr lang="en-US" sz="3200" b="1" dirty="0">
                          <a:solidFill>
                            <a:srgbClr val="FFFFFF"/>
                          </a:solidFill>
                          <a:effectLst/>
                        </a:rPr>
                        <a:t>STT</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200" b="1" dirty="0">
                          <a:solidFill>
                            <a:srgbClr val="FFFFFF"/>
                          </a:solidFill>
                          <a:effectLst/>
                        </a:rPr>
                        <a:t>TASK</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200" b="1" dirty="0">
                          <a:solidFill>
                            <a:srgbClr val="FFFFFF"/>
                          </a:solidFill>
                          <a:effectLst/>
                        </a:rPr>
                        <a:t>THỜI GIAN</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200" b="1" dirty="0">
                          <a:solidFill>
                            <a:srgbClr val="FFFFFF"/>
                          </a:solidFill>
                          <a:effectLst/>
                        </a:rPr>
                        <a:t>PIC</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ctr" rtl="0" fontAlgn="b"/>
                      <a:r>
                        <a:rPr lang="en-US" sz="3200" b="1" dirty="0">
                          <a:solidFill>
                            <a:srgbClr val="FFFFFF"/>
                          </a:solidFill>
                          <a:effectLst/>
                        </a:rPr>
                        <a:t>GHI CHÚ</a:t>
                      </a:r>
                    </a:p>
                  </a:txBody>
                  <a:tcPr marL="10316" marR="10316" marT="6877" marB="6877"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r>
              <a:tr h="1598314">
                <a:tc>
                  <a:txBody>
                    <a:bodyPr/>
                    <a:lstStyle/>
                    <a:p>
                      <a:pPr algn="ctr" rtl="0" fontAlgn="ctr"/>
                      <a:r>
                        <a:rPr lang="en-US" sz="3200" dirty="0">
                          <a:effectLst/>
                        </a:rPr>
                        <a:t>1</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dirty="0">
                          <a:effectLst/>
                        </a:rPr>
                        <a:t>CE, Account Executive (AE) </a:t>
                      </a:r>
                      <a:r>
                        <a:rPr lang="en-US" sz="3200" dirty="0" err="1">
                          <a:effectLst/>
                        </a:rPr>
                        <a:t>của</a:t>
                      </a:r>
                      <a:r>
                        <a:rPr lang="en-US" sz="3200" dirty="0">
                          <a:effectLst/>
                        </a:rPr>
                        <a:t> YD </a:t>
                      </a:r>
                      <a:r>
                        <a:rPr lang="en-US" sz="3200" dirty="0" err="1">
                          <a:effectLst/>
                        </a:rPr>
                        <a:t>cần</a:t>
                      </a:r>
                      <a:r>
                        <a:rPr lang="en-US" sz="3200" dirty="0">
                          <a:effectLst/>
                        </a:rPr>
                        <a:t> </a:t>
                      </a:r>
                      <a:r>
                        <a:rPr lang="en-US" sz="3200" dirty="0" err="1">
                          <a:effectLst/>
                        </a:rPr>
                        <a:t>làm</a:t>
                      </a:r>
                      <a:r>
                        <a:rPr lang="en-US" sz="3200" dirty="0">
                          <a:effectLst/>
                        </a:rPr>
                        <a:t> </a:t>
                      </a:r>
                      <a:r>
                        <a:rPr lang="en-US" sz="3200" dirty="0" err="1">
                          <a:effectLst/>
                        </a:rPr>
                        <a:t>việc</a:t>
                      </a:r>
                      <a:r>
                        <a:rPr lang="en-US" sz="3200" dirty="0">
                          <a:effectLst/>
                        </a:rPr>
                        <a:t> </a:t>
                      </a:r>
                      <a:r>
                        <a:rPr lang="en-US" sz="3200" dirty="0" err="1">
                          <a:effectLst/>
                        </a:rPr>
                        <a:t>với</a:t>
                      </a:r>
                      <a:r>
                        <a:rPr lang="en-US" sz="3200" dirty="0">
                          <a:effectLst/>
                        </a:rPr>
                        <a:t> team seeding </a:t>
                      </a:r>
                      <a:r>
                        <a:rPr lang="en-US" sz="3200" dirty="0" err="1">
                          <a:effectLst/>
                        </a:rPr>
                        <a:t>để</a:t>
                      </a:r>
                      <a:r>
                        <a:rPr lang="en-US" sz="3200" dirty="0">
                          <a:effectLst/>
                        </a:rPr>
                        <a:t> ta timing </a:t>
                      </a:r>
                      <a:r>
                        <a:rPr lang="en-US" sz="3200" dirty="0" err="1">
                          <a:effectLst/>
                        </a:rPr>
                        <a:t>về</a:t>
                      </a:r>
                      <a:r>
                        <a:rPr lang="en-US" sz="3200" dirty="0">
                          <a:effectLst/>
                        </a:rPr>
                        <a:t> report </a:t>
                      </a:r>
                      <a:r>
                        <a:rPr lang="en-US" sz="3200" dirty="0" err="1">
                          <a:effectLst/>
                        </a:rPr>
                        <a:t>tuần</a:t>
                      </a:r>
                      <a:r>
                        <a:rPr lang="en-US" sz="3200" dirty="0">
                          <a:effectLst/>
                        </a:rPr>
                        <a:t> </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3200" dirty="0">
                          <a:effectLst/>
                        </a:rPr>
                        <a:t>YD</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8314">
                <a:tc>
                  <a:txBody>
                    <a:bodyPr/>
                    <a:lstStyle/>
                    <a:p>
                      <a:pPr algn="ctr" rtl="0" fontAlgn="ctr"/>
                      <a:r>
                        <a:rPr lang="en-US" sz="3200" dirty="0">
                          <a:effectLst/>
                        </a:rPr>
                        <a:t>2</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dirty="0">
                          <a:effectLst/>
                        </a:rPr>
                        <a:t>Team seeding </a:t>
                      </a:r>
                      <a:r>
                        <a:rPr lang="en-US" sz="3200" dirty="0" err="1">
                          <a:effectLst/>
                        </a:rPr>
                        <a:t>gửi</a:t>
                      </a:r>
                      <a:r>
                        <a:rPr lang="en-US" sz="3200" dirty="0">
                          <a:effectLst/>
                        </a:rPr>
                        <a:t> report </a:t>
                      </a:r>
                      <a:r>
                        <a:rPr lang="en-US" sz="3200" dirty="0" err="1">
                          <a:effectLst/>
                        </a:rPr>
                        <a:t>tuần</a:t>
                      </a:r>
                      <a:r>
                        <a:rPr lang="en-US" sz="3200" dirty="0">
                          <a:effectLst/>
                        </a:rPr>
                        <a:t> (report </a:t>
                      </a:r>
                      <a:r>
                        <a:rPr lang="en-US" sz="3200" dirty="0" err="1">
                          <a:effectLst/>
                        </a:rPr>
                        <a:t>tuần</a:t>
                      </a:r>
                      <a:r>
                        <a:rPr lang="en-US" sz="3200" dirty="0">
                          <a:effectLst/>
                        </a:rPr>
                        <a:t> </a:t>
                      </a:r>
                      <a:r>
                        <a:rPr lang="en-US" sz="3200" dirty="0" err="1">
                          <a:effectLst/>
                        </a:rPr>
                        <a:t>cần</a:t>
                      </a:r>
                      <a:r>
                        <a:rPr lang="en-US" sz="3200" dirty="0">
                          <a:effectLst/>
                        </a:rPr>
                        <a:t> </a:t>
                      </a:r>
                      <a:r>
                        <a:rPr lang="en-US" sz="3200" dirty="0" err="1">
                          <a:effectLst/>
                        </a:rPr>
                        <a:t>đúng</a:t>
                      </a:r>
                      <a:r>
                        <a:rPr lang="en-US" sz="3200" dirty="0">
                          <a:effectLst/>
                        </a:rPr>
                        <a:t> </a:t>
                      </a:r>
                      <a:r>
                        <a:rPr lang="en-US" sz="3200" dirty="0" err="1">
                          <a:effectLst/>
                        </a:rPr>
                        <a:t>theo</a:t>
                      </a:r>
                      <a:r>
                        <a:rPr lang="en-US" sz="3200" dirty="0">
                          <a:effectLst/>
                        </a:rPr>
                        <a:t> </a:t>
                      </a:r>
                      <a:r>
                        <a:rPr lang="en-US" sz="3200" dirty="0" err="1">
                          <a:effectLst/>
                        </a:rPr>
                        <a:t>yêu</a:t>
                      </a:r>
                      <a:r>
                        <a:rPr lang="en-US" sz="3200" dirty="0">
                          <a:effectLst/>
                        </a:rPr>
                        <a:t> </a:t>
                      </a:r>
                      <a:r>
                        <a:rPr lang="en-US" sz="3200" dirty="0" err="1">
                          <a:effectLst/>
                        </a:rPr>
                        <a:t>cầu</a:t>
                      </a:r>
                      <a:r>
                        <a:rPr lang="en-US" sz="3200" dirty="0">
                          <a:effectLst/>
                        </a:rPr>
                        <a:t> </a:t>
                      </a:r>
                      <a:r>
                        <a:rPr lang="en-US" sz="3200" dirty="0" err="1">
                          <a:effectLst/>
                        </a:rPr>
                        <a:t>và</a:t>
                      </a:r>
                      <a:r>
                        <a:rPr lang="en-US" sz="3200" dirty="0">
                          <a:effectLst/>
                        </a:rPr>
                        <a:t> format </a:t>
                      </a:r>
                      <a:r>
                        <a:rPr lang="en-US" sz="3200" dirty="0" err="1">
                          <a:effectLst/>
                        </a:rPr>
                        <a:t>dự</a:t>
                      </a:r>
                      <a:r>
                        <a:rPr lang="en-US" sz="3200" dirty="0">
                          <a:effectLst/>
                        </a:rPr>
                        <a:t> </a:t>
                      </a:r>
                      <a:r>
                        <a:rPr lang="en-US" sz="3200" dirty="0" err="1">
                          <a:effectLst/>
                        </a:rPr>
                        <a:t>án</a:t>
                      </a:r>
                      <a:r>
                        <a:rPr lang="en-US" sz="3200" dirty="0">
                          <a:effectLst/>
                        </a:rPr>
                        <a:t>) </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3200" dirty="0">
                          <a:effectLst/>
                        </a:rPr>
                        <a:t>Team seeding</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00244">
                <a:tc>
                  <a:txBody>
                    <a:bodyPr/>
                    <a:lstStyle/>
                    <a:p>
                      <a:pPr algn="ctr" rtl="0" fontAlgn="ctr"/>
                      <a:r>
                        <a:rPr lang="en-US" sz="3200" dirty="0">
                          <a:effectLst/>
                        </a:rPr>
                        <a:t>3</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CE, AE review report từ team seeding lần 1 và phản hồi để sửa (nếu cần)</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3200" dirty="0">
                          <a:effectLst/>
                        </a:rPr>
                        <a:t>YD</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98314">
                <a:tc>
                  <a:txBody>
                    <a:bodyPr/>
                    <a:lstStyle/>
                    <a:p>
                      <a:pPr algn="ctr" rtl="0" fontAlgn="ctr"/>
                      <a:r>
                        <a:rPr lang="en-US" sz="3200" dirty="0">
                          <a:effectLst/>
                        </a:rPr>
                        <a:t>4</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Account Managent (AM) và Commuinity Manager (CM) từ YD sẽ review lần 2</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3200" dirty="0">
                          <a:effectLst/>
                        </a:rPr>
                        <a:t>YD</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4454">
                <a:tc>
                  <a:txBody>
                    <a:bodyPr/>
                    <a:lstStyle/>
                    <a:p>
                      <a:pPr algn="ctr" rtl="0" fontAlgn="ctr"/>
                      <a:r>
                        <a:rPr lang="en-US" sz="3200" dirty="0">
                          <a:effectLst/>
                        </a:rPr>
                        <a:t>5</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AM gửi report tuần cho khách hàng đúng thời gian quy định và nhận challenge từ khách hàng trên report (nếu có) </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3200" dirty="0">
                          <a:effectLst/>
                        </a:rPr>
                        <a:t>YD</a:t>
                      </a: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3200" dirty="0">
                        <a:effectLst/>
                      </a:endParaRPr>
                    </a:p>
                  </a:txBody>
                  <a:tcPr marL="10316" marR="10316" marT="6877" marB="687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903491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927" y="597286"/>
            <a:ext cx="18403954" cy="1131656"/>
          </a:xfrm>
        </p:spPr>
        <p:txBody>
          <a:bodyPr>
            <a:normAutofit/>
          </a:bodyPr>
          <a:lstStyle/>
          <a:p>
            <a:r>
              <a:rPr lang="en-US" sz="5400" b="1" dirty="0">
                <a:solidFill>
                  <a:srgbClr val="C00000"/>
                </a:solidFill>
              </a:rPr>
              <a:t>CHECKLIST - NOKIA COMMUNITY MANAGEMENT</a:t>
            </a:r>
            <a:endParaRPr lang="en-US" sz="5400"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0052081"/>
              </p:ext>
            </p:extLst>
          </p:nvPr>
        </p:nvGraphicFramePr>
        <p:xfrm>
          <a:off x="1431236" y="2007705"/>
          <a:ext cx="21365846" cy="10355681"/>
        </p:xfrm>
        <a:graphic>
          <a:graphicData uri="http://schemas.openxmlformats.org/drawingml/2006/table">
            <a:tbl>
              <a:tblPr/>
              <a:tblGrid>
                <a:gridCol w="1054487"/>
                <a:gridCol w="7657559"/>
                <a:gridCol w="2510676"/>
                <a:gridCol w="2510676"/>
                <a:gridCol w="7632448"/>
              </a:tblGrid>
              <a:tr h="515926">
                <a:tc gridSpan="5">
                  <a:txBody>
                    <a:bodyPr/>
                    <a:lstStyle/>
                    <a:p>
                      <a:pPr algn="ctr" rtl="0" fontAlgn="b"/>
                      <a:r>
                        <a:rPr lang="en-US" sz="3200" b="1" dirty="0">
                          <a:effectLst/>
                        </a:rPr>
                        <a:t>MONTHLY</a:t>
                      </a:r>
                    </a:p>
                  </a:txBody>
                  <a:tcPr marL="8479" marR="8479" marT="5653" marB="5653" anchor="b">
                    <a:lnL>
                      <a:noFill/>
                    </a:lnL>
                    <a:lnR>
                      <a:noFill/>
                    </a:lnR>
                    <a:lnT>
                      <a:noFill/>
                    </a:lnT>
                    <a:lnB w="6350" cap="flat" cmpd="sng" algn="ctr">
                      <a:solidFill>
                        <a:srgbClr val="000000"/>
                      </a:solidFill>
                      <a:prstDash val="solid"/>
                      <a:round/>
                      <a:headEnd type="none" w="med" len="med"/>
                      <a:tailEnd type="none" w="med" len="med"/>
                    </a:lnB>
                    <a:solidFill>
                      <a:srgbClr val="A2C4C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5016">
                <a:tc>
                  <a:txBody>
                    <a:bodyPr/>
                    <a:lstStyle/>
                    <a:p>
                      <a:pPr algn="l" rtl="0" fontAlgn="b"/>
                      <a:r>
                        <a:rPr lang="en-US" sz="3200" b="1">
                          <a:solidFill>
                            <a:srgbClr val="FFFFFF"/>
                          </a:solidFill>
                          <a:effectLst/>
                        </a:rPr>
                        <a:t>STT</a:t>
                      </a:r>
                    </a:p>
                  </a:txBody>
                  <a:tcPr marL="8479" marR="8479" marT="5653" marB="565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98DA"/>
                    </a:solidFill>
                  </a:tcPr>
                </a:tc>
                <a:tc>
                  <a:txBody>
                    <a:bodyPr/>
                    <a:lstStyle/>
                    <a:p>
                      <a:pPr algn="l" rtl="0" fontAlgn="b"/>
                      <a:r>
                        <a:rPr lang="en-US" sz="3200" b="1" dirty="0">
                          <a:solidFill>
                            <a:srgbClr val="FFFFFF"/>
                          </a:solidFill>
                          <a:effectLst/>
                        </a:rPr>
                        <a:t>TASK</a:t>
                      </a:r>
                    </a:p>
                  </a:txBody>
                  <a:tcPr marL="8479" marR="8479" marT="5653" marB="565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c>
                  <a:txBody>
                    <a:bodyPr/>
                    <a:lstStyle/>
                    <a:p>
                      <a:pPr algn="l" rtl="0" fontAlgn="b"/>
                      <a:r>
                        <a:rPr lang="en-US" sz="3200" b="1" dirty="0">
                          <a:solidFill>
                            <a:srgbClr val="FFFFFF"/>
                          </a:solidFill>
                          <a:effectLst/>
                        </a:rPr>
                        <a:t>THỜI GIAN</a:t>
                      </a:r>
                    </a:p>
                  </a:txBody>
                  <a:tcPr marL="8479" marR="8479" marT="5653" marB="565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c>
                  <a:txBody>
                    <a:bodyPr/>
                    <a:lstStyle/>
                    <a:p>
                      <a:pPr algn="l" rtl="0" fontAlgn="b"/>
                      <a:r>
                        <a:rPr lang="en-US" sz="3200" b="1" dirty="0">
                          <a:solidFill>
                            <a:srgbClr val="FFFFFF"/>
                          </a:solidFill>
                          <a:effectLst/>
                        </a:rPr>
                        <a:t>PIC</a:t>
                      </a:r>
                    </a:p>
                  </a:txBody>
                  <a:tcPr marL="8479" marR="8479" marT="5653" marB="565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c>
                  <a:txBody>
                    <a:bodyPr/>
                    <a:lstStyle/>
                    <a:p>
                      <a:pPr algn="ctr" rtl="0" fontAlgn="b"/>
                      <a:r>
                        <a:rPr lang="en-US" sz="3200" b="1" dirty="0">
                          <a:solidFill>
                            <a:srgbClr val="FFFFFF"/>
                          </a:solidFill>
                          <a:effectLst/>
                        </a:rPr>
                        <a:t>GHI CHÚ</a:t>
                      </a:r>
                    </a:p>
                  </a:txBody>
                  <a:tcPr marL="8479" marR="8479" marT="5653" marB="565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98DA"/>
                    </a:solidFill>
                  </a:tcPr>
                </a:tc>
              </a:tr>
              <a:tr h="1524400">
                <a:tc>
                  <a:txBody>
                    <a:bodyPr/>
                    <a:lstStyle/>
                    <a:p>
                      <a:pPr algn="ctr" rtl="0" fontAlgn="ctr"/>
                      <a:r>
                        <a:rPr lang="en-US" sz="3200" dirty="0">
                          <a:effectLst/>
                        </a:rPr>
                        <a:t>1</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CE, Account Executive (AE) của YD cần làm việc với team seeding để ta timing về report tuần </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a:effectLst/>
                        </a:rPr>
                        <a:t>YD</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8343">
                <a:tc>
                  <a:txBody>
                    <a:bodyPr/>
                    <a:lstStyle/>
                    <a:p>
                      <a:pPr algn="ctr" rtl="0" fontAlgn="ctr"/>
                      <a:r>
                        <a:rPr lang="en-US" sz="3200" dirty="0">
                          <a:effectLst/>
                        </a:rPr>
                        <a:t>2</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Team seeding gửi report tuần (report tuần cần đúng theo yêu cầu và format dự án) </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dirty="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dirty="0">
                          <a:effectLst/>
                        </a:rPr>
                        <a:t>Team seeding</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dirty="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90011">
                <a:tc>
                  <a:txBody>
                    <a:bodyPr/>
                    <a:lstStyle/>
                    <a:p>
                      <a:pPr algn="ctr" rtl="0" fontAlgn="ctr"/>
                      <a:r>
                        <a:rPr lang="en-US" sz="3200" dirty="0">
                          <a:effectLst/>
                        </a:rPr>
                        <a:t>3</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dirty="0">
                          <a:effectLst/>
                        </a:rPr>
                        <a:t>CE, AE review report </a:t>
                      </a:r>
                      <a:r>
                        <a:rPr lang="en-US" sz="3200" dirty="0" err="1">
                          <a:effectLst/>
                        </a:rPr>
                        <a:t>từ</a:t>
                      </a:r>
                      <a:r>
                        <a:rPr lang="en-US" sz="3200" dirty="0">
                          <a:effectLst/>
                        </a:rPr>
                        <a:t> team seeding </a:t>
                      </a:r>
                      <a:r>
                        <a:rPr lang="en-US" sz="3200" dirty="0" err="1">
                          <a:effectLst/>
                        </a:rPr>
                        <a:t>lần</a:t>
                      </a:r>
                      <a:r>
                        <a:rPr lang="en-US" sz="3200" dirty="0">
                          <a:effectLst/>
                        </a:rPr>
                        <a:t> 1 </a:t>
                      </a:r>
                      <a:r>
                        <a:rPr lang="en-US" sz="3200" dirty="0" err="1">
                          <a:effectLst/>
                        </a:rPr>
                        <a:t>và</a:t>
                      </a:r>
                      <a:r>
                        <a:rPr lang="en-US" sz="3200" dirty="0">
                          <a:effectLst/>
                        </a:rPr>
                        <a:t> </a:t>
                      </a:r>
                      <a:r>
                        <a:rPr lang="en-US" sz="3200" dirty="0" err="1">
                          <a:effectLst/>
                        </a:rPr>
                        <a:t>phản</a:t>
                      </a:r>
                      <a:r>
                        <a:rPr lang="en-US" sz="3200" dirty="0">
                          <a:effectLst/>
                        </a:rPr>
                        <a:t> </a:t>
                      </a:r>
                      <a:r>
                        <a:rPr lang="en-US" sz="3200" dirty="0" err="1">
                          <a:effectLst/>
                        </a:rPr>
                        <a:t>hồi</a:t>
                      </a:r>
                      <a:r>
                        <a:rPr lang="en-US" sz="3200" dirty="0">
                          <a:effectLst/>
                        </a:rPr>
                        <a:t> </a:t>
                      </a:r>
                      <a:r>
                        <a:rPr lang="en-US" sz="3200" dirty="0" err="1">
                          <a:effectLst/>
                        </a:rPr>
                        <a:t>để</a:t>
                      </a:r>
                      <a:r>
                        <a:rPr lang="en-US" sz="3200" dirty="0">
                          <a:effectLst/>
                        </a:rPr>
                        <a:t> </a:t>
                      </a:r>
                      <a:r>
                        <a:rPr lang="en-US" sz="3200" dirty="0" err="1">
                          <a:effectLst/>
                        </a:rPr>
                        <a:t>sửa</a:t>
                      </a:r>
                      <a:r>
                        <a:rPr lang="en-US" sz="3200" dirty="0">
                          <a:effectLst/>
                        </a:rPr>
                        <a:t> (</a:t>
                      </a:r>
                      <a:r>
                        <a:rPr lang="en-US" sz="3200" dirty="0" err="1">
                          <a:effectLst/>
                        </a:rPr>
                        <a:t>nếu</a:t>
                      </a:r>
                      <a:r>
                        <a:rPr lang="en-US" sz="3200" dirty="0">
                          <a:effectLst/>
                        </a:rPr>
                        <a:t> </a:t>
                      </a:r>
                      <a:r>
                        <a:rPr lang="en-US" sz="3200" dirty="0" err="1">
                          <a:effectLst/>
                        </a:rPr>
                        <a:t>cần</a:t>
                      </a:r>
                      <a:r>
                        <a:rPr lang="en-US" sz="3200" dirty="0">
                          <a:effectLst/>
                        </a:rPr>
                        <a:t>)</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a:effectLst/>
                        </a:rPr>
                        <a:t>YD</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58343">
                <a:tc>
                  <a:txBody>
                    <a:bodyPr/>
                    <a:lstStyle/>
                    <a:p>
                      <a:pPr algn="ctr" rtl="0" fontAlgn="ctr"/>
                      <a:r>
                        <a:rPr lang="en-US" sz="3200" dirty="0">
                          <a:effectLst/>
                        </a:rPr>
                        <a:t>4</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Account Managent (AM) và Commuinity Manager (CM) từ YD sẽ review lần 2</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a:effectLst/>
                        </a:rPr>
                        <a:t>YD</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95006">
                <a:tc>
                  <a:txBody>
                    <a:bodyPr/>
                    <a:lstStyle/>
                    <a:p>
                      <a:pPr algn="ctr" rtl="0" fontAlgn="ctr"/>
                      <a:r>
                        <a:rPr lang="en-US" sz="3200" dirty="0">
                          <a:effectLst/>
                        </a:rPr>
                        <a:t>5</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3200">
                          <a:effectLst/>
                        </a:rPr>
                        <a:t>AM gửi report tháng cho khách hàng đúng thời gian quy định và nhận challenge từ khách hàng trên report (nếu có) </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a:effectLst/>
                        </a:rPr>
                        <a:t>YD</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28636">
                <a:tc>
                  <a:txBody>
                    <a:bodyPr/>
                    <a:lstStyle/>
                    <a:p>
                      <a:pPr algn="ctr" rtl="0" fontAlgn="ctr"/>
                      <a:r>
                        <a:rPr lang="en-US" sz="3200" dirty="0">
                          <a:effectLst/>
                        </a:rPr>
                        <a:t>6</a:t>
                      </a:r>
                    </a:p>
                  </a:txBody>
                  <a:tcPr marL="8479" marR="8479" marT="5653" marB="56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vi-VN" sz="3200">
                          <a:effectLst/>
                        </a:rPr>
                        <a:t>Sau khi các concern của khách hàng được giải quyết --&gt; set up meeting với khách hàng để trình bày định kì hàng tháng</a:t>
                      </a:r>
                    </a:p>
                  </a:txBody>
                  <a:tcPr marL="8479" marR="8479" marT="5653" marB="5653"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dirty="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3200">
                          <a:effectLst/>
                        </a:rPr>
                        <a:t>YD</a:t>
                      </a: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US" sz="3200" dirty="0">
                        <a:effectLst/>
                      </a:endParaRPr>
                    </a:p>
                  </a:txBody>
                  <a:tcPr marL="8479" marR="8479" marT="5653" marB="565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72561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KPIs </a:t>
            </a:r>
            <a:r>
              <a:rPr lang="en-US" sz="5400" b="1" dirty="0" smtClean="0">
                <a:solidFill>
                  <a:srgbClr val="C00000"/>
                </a:solidFill>
              </a:rPr>
              <a:t>TRACKING (</a:t>
            </a:r>
            <a:r>
              <a:rPr lang="en-US" sz="5400" b="1" dirty="0" err="1" smtClean="0">
                <a:solidFill>
                  <a:srgbClr val="C00000"/>
                </a:solidFill>
              </a:rPr>
              <a:t>dành</a:t>
            </a:r>
            <a:r>
              <a:rPr lang="en-US" sz="5400" b="1" dirty="0" smtClean="0">
                <a:solidFill>
                  <a:srgbClr val="C00000"/>
                </a:solidFill>
              </a:rPr>
              <a:t> </a:t>
            </a:r>
            <a:r>
              <a:rPr lang="en-US" sz="5400" b="1" dirty="0" err="1" smtClean="0">
                <a:solidFill>
                  <a:srgbClr val="C00000"/>
                </a:solidFill>
              </a:rPr>
              <a:t>cho</a:t>
            </a:r>
            <a:r>
              <a:rPr lang="en-US" sz="5400" b="1" dirty="0" smtClean="0">
                <a:solidFill>
                  <a:srgbClr val="C00000"/>
                </a:solidFill>
              </a:rPr>
              <a:t> YD team)</a:t>
            </a:r>
            <a:endParaRPr lang="en-US" sz="5400" b="1"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0947188"/>
              </p:ext>
            </p:extLst>
          </p:nvPr>
        </p:nvGraphicFramePr>
        <p:xfrm>
          <a:off x="337931" y="3776869"/>
          <a:ext cx="23515987" cy="4718476"/>
        </p:xfrm>
        <a:graphic>
          <a:graphicData uri="http://schemas.openxmlformats.org/drawingml/2006/table">
            <a:tbl>
              <a:tblPr>
                <a:tableStyleId>{5940675A-B579-460E-94D1-54222C63F5DA}</a:tableStyleId>
              </a:tblPr>
              <a:tblGrid>
                <a:gridCol w="4035286"/>
                <a:gridCol w="1025792"/>
                <a:gridCol w="1442207"/>
                <a:gridCol w="1215193"/>
                <a:gridCol w="1215193"/>
                <a:gridCol w="1215193"/>
                <a:gridCol w="1215193"/>
                <a:gridCol w="1215193"/>
                <a:gridCol w="1215193"/>
                <a:gridCol w="1215193"/>
                <a:gridCol w="1215193"/>
                <a:gridCol w="1215193"/>
                <a:gridCol w="1215193"/>
                <a:gridCol w="1215193"/>
                <a:gridCol w="1215193"/>
                <a:gridCol w="1215193"/>
                <a:gridCol w="1215193"/>
              </a:tblGrid>
              <a:tr h="639658">
                <a:tc>
                  <a:txBody>
                    <a:bodyPr/>
                    <a:lstStyle/>
                    <a:p>
                      <a:pPr algn="l" fontAlgn="b"/>
                      <a:r>
                        <a:rPr lang="en-US" sz="3200" b="1" u="none" strike="noStrike" dirty="0">
                          <a:effectLst/>
                        </a:rPr>
                        <a:t> </a:t>
                      </a:r>
                      <a:endParaRPr lang="en-US" sz="3200" b="1" i="0" u="none" strike="noStrike" dirty="0">
                        <a:solidFill>
                          <a:srgbClr val="000000"/>
                        </a:solidFill>
                        <a:effectLst/>
                        <a:latin typeface="Arial" panose="020B0604020202020204" pitchFamily="34" charset="0"/>
                      </a:endParaRPr>
                    </a:p>
                  </a:txBody>
                  <a:tcPr marL="6350" marR="6350" marT="6350" marB="0" anchor="b">
                    <a:solidFill>
                      <a:srgbClr val="119FFF"/>
                    </a:solidFill>
                  </a:tcPr>
                </a:tc>
                <a:tc gridSpan="16">
                  <a:txBody>
                    <a:bodyPr/>
                    <a:lstStyle/>
                    <a:p>
                      <a:pPr algn="ctr" fontAlgn="b"/>
                      <a:r>
                        <a:rPr lang="en-US" sz="3200" b="1" u="none" strike="noStrike" dirty="0">
                          <a:effectLst/>
                        </a:rPr>
                        <a:t>THÁNG 8</a:t>
                      </a:r>
                      <a:endParaRPr lang="en-US" sz="3200" b="1" i="0" u="none" strike="noStrike" dirty="0">
                        <a:solidFill>
                          <a:srgbClr val="000000"/>
                        </a:solidFill>
                        <a:effectLst/>
                        <a:latin typeface="Arial" panose="020B0604020202020204" pitchFamily="34" charset="0"/>
                      </a:endParaRPr>
                    </a:p>
                  </a:txBody>
                  <a:tcPr marL="6350" marR="6350" marT="6350" marB="0" anchor="b">
                    <a:solidFill>
                      <a:srgbClr val="119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9658">
                <a:tc>
                  <a:txBody>
                    <a:bodyPr/>
                    <a:lstStyle/>
                    <a:p>
                      <a:pPr algn="l" fontAlgn="b"/>
                      <a:r>
                        <a:rPr lang="en-US" sz="3200" u="none" strike="noStrike" dirty="0">
                          <a:effectLst/>
                        </a:rPr>
                        <a:t> </a:t>
                      </a:r>
                      <a:endParaRPr lang="en-US" sz="32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10</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13</a:t>
                      </a:r>
                      <a:endParaRPr lang="en-US" sz="2400" b="1" i="0" u="none" strike="noStrike" dirty="0">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14</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15</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16</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17</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20</a:t>
                      </a:r>
                      <a:endParaRPr lang="en-US" sz="2400" b="1" i="0" u="none" strike="noStrike" dirty="0">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21</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22</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23</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24</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27</a:t>
                      </a:r>
                      <a:endParaRPr lang="en-US" sz="2400" b="1" i="0" u="none" strike="noStrike">
                        <a:solidFill>
                          <a:srgbClr val="FF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28</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29</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30</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a:effectLst/>
                        </a:rPr>
                        <a:t>31</a:t>
                      </a:r>
                      <a:endParaRPr lang="en-US" sz="2400" b="0" i="0" u="none" strike="noStrike" dirty="0">
                        <a:solidFill>
                          <a:srgbClr val="000000"/>
                        </a:solidFill>
                        <a:effectLst/>
                        <a:latin typeface="Arial" panose="020B0604020202020204" pitchFamily="34" charset="0"/>
                      </a:endParaRPr>
                    </a:p>
                  </a:txBody>
                  <a:tcPr marL="6350" marR="6350" marT="6350" marB="0" anchor="b"/>
                </a:tc>
              </a:tr>
              <a:tr h="639658">
                <a:tc>
                  <a:txBody>
                    <a:bodyPr/>
                    <a:lstStyle/>
                    <a:p>
                      <a:pPr algn="ctr" fontAlgn="b"/>
                      <a:r>
                        <a:rPr lang="en-US" sz="3200" u="none" strike="noStrike" dirty="0">
                          <a:effectLst/>
                        </a:rPr>
                        <a:t>Comment </a:t>
                      </a:r>
                      <a:r>
                        <a:rPr lang="en-US" sz="3200" u="none" strike="noStrike" dirty="0" err="1">
                          <a:effectLst/>
                        </a:rPr>
                        <a:t>tích</a:t>
                      </a:r>
                      <a:r>
                        <a:rPr lang="en-US" sz="3200" u="none" strike="noStrike" dirty="0">
                          <a:effectLst/>
                        </a:rPr>
                        <a:t> </a:t>
                      </a:r>
                      <a:r>
                        <a:rPr lang="en-US" sz="3200" u="none" strike="noStrike" dirty="0" err="1">
                          <a:effectLst/>
                        </a:rPr>
                        <a:t>cực</a:t>
                      </a:r>
                      <a:r>
                        <a:rPr lang="en-US" sz="3200" u="none" strike="noStrike" dirty="0">
                          <a:effectLst/>
                        </a:rPr>
                        <a:t> (TC)</a:t>
                      </a:r>
                      <a:endParaRPr lang="en-US" sz="3200" b="1" i="0" u="none" strike="noStrike" dirty="0">
                        <a:solidFill>
                          <a:srgbClr val="FFFFFF"/>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r>
              <a:tr h="639658">
                <a:tc>
                  <a:txBody>
                    <a:bodyPr/>
                    <a:lstStyle/>
                    <a:p>
                      <a:pPr algn="ctr" fontAlgn="b"/>
                      <a:r>
                        <a:rPr lang="en-US" sz="3200" u="none" strike="noStrike" dirty="0">
                          <a:effectLst/>
                        </a:rPr>
                        <a:t>Comment </a:t>
                      </a:r>
                      <a:r>
                        <a:rPr lang="en-US" sz="3200" u="none" strike="noStrike" dirty="0" err="1">
                          <a:effectLst/>
                        </a:rPr>
                        <a:t>trung</a:t>
                      </a:r>
                      <a:r>
                        <a:rPr lang="en-US" sz="3200" u="none" strike="noStrike" dirty="0">
                          <a:effectLst/>
                        </a:rPr>
                        <a:t> </a:t>
                      </a:r>
                      <a:r>
                        <a:rPr lang="en-US" sz="3200" u="none" strike="noStrike" dirty="0" err="1">
                          <a:effectLst/>
                        </a:rPr>
                        <a:t>lập</a:t>
                      </a:r>
                      <a:r>
                        <a:rPr lang="en-US" sz="3200" u="none" strike="noStrike" dirty="0">
                          <a:effectLst/>
                        </a:rPr>
                        <a:t> (TL)</a:t>
                      </a:r>
                      <a:endParaRPr lang="en-US" sz="3200" b="1" i="0" u="none" strike="noStrike" dirty="0">
                        <a:solidFill>
                          <a:srgbClr val="FFFFFF"/>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a:effectLst/>
                        </a:rPr>
                        <a:t> </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US" sz="2400" u="none" strike="noStrike" dirty="0">
                          <a:effectLst/>
                        </a:rPr>
                        <a:t> </a:t>
                      </a:r>
                      <a:endParaRPr lang="en-US" sz="2400" b="0" i="0" u="none" strike="noStrike" dirty="0">
                        <a:solidFill>
                          <a:srgbClr val="000000"/>
                        </a:solidFill>
                        <a:effectLst/>
                        <a:latin typeface="Arial" panose="020B0604020202020204" pitchFamily="34" charset="0"/>
                      </a:endParaRPr>
                    </a:p>
                  </a:txBody>
                  <a:tcPr marL="6350" marR="6350" marT="6350" marB="0" anchor="b"/>
                </a:tc>
              </a:tr>
              <a:tr h="615055">
                <a:tc rowSpan="2">
                  <a:txBody>
                    <a:bodyPr/>
                    <a:lstStyle/>
                    <a:p>
                      <a:pPr algn="ctr" fontAlgn="ctr"/>
                      <a:r>
                        <a:rPr lang="en-US" sz="3200" u="none" strike="noStrike" dirty="0">
                          <a:effectLst/>
                        </a:rPr>
                        <a:t>NHẬN XÉT</a:t>
                      </a:r>
                      <a:endParaRPr lang="en-US" sz="3200" b="1" i="0" u="none" strike="noStrike" dirty="0">
                        <a:solidFill>
                          <a:srgbClr val="FFFFFF"/>
                        </a:solidFill>
                        <a:effectLst/>
                        <a:latin typeface="Arial" panose="020B0604020202020204" pitchFamily="34" charset="0"/>
                      </a:endParaRPr>
                    </a:p>
                  </a:txBody>
                  <a:tcPr marL="6350" marR="6350" marT="6350" marB="0" anchor="ctr"/>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143 TC</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143 TC</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143 TC</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143 TC</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143 TC</a:t>
                      </a:r>
                      <a:endParaRPr lang="en-US" sz="2400" b="0" i="0" u="none" strike="noStrike" dirty="0">
                        <a:solidFill>
                          <a:srgbClr val="000000"/>
                        </a:solidFill>
                        <a:effectLst/>
                        <a:latin typeface="Arial" panose="020B0604020202020204" pitchFamily="34" charset="0"/>
                      </a:endParaRPr>
                    </a:p>
                  </a:txBody>
                  <a:tcPr marL="6350" marR="6350" marT="6350" marB="0" anchor="b"/>
                </a:tc>
              </a:tr>
              <a:tr h="615055">
                <a:tc vMerge="1">
                  <a:txBody>
                    <a:bodyPr/>
                    <a:lstStyle/>
                    <a:p>
                      <a:endParaRPr lang="en-US"/>
                    </a:p>
                  </a:txBody>
                  <a:tcPr/>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a:effectLst/>
                        </a:rPr>
                        <a:t>Thiếu 115 TL</a:t>
                      </a:r>
                      <a:endParaRPr lang="en-US" sz="24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c>
                  <a:txBody>
                    <a:bodyPr/>
                    <a:lstStyle/>
                    <a:p>
                      <a:pPr algn="ctr" fontAlgn="b"/>
                      <a:r>
                        <a:rPr lang="en-US" sz="2400" u="none" strike="noStrike" dirty="0" err="1">
                          <a:effectLst/>
                        </a:rPr>
                        <a:t>Thiếu</a:t>
                      </a:r>
                      <a:r>
                        <a:rPr lang="en-US" sz="2400" u="none" strike="noStrike" dirty="0">
                          <a:effectLst/>
                        </a:rPr>
                        <a:t> 115 TL</a:t>
                      </a:r>
                      <a:endParaRPr lang="en-US" sz="24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Tree>
    <p:extLst>
      <p:ext uri="{BB962C8B-B14F-4D97-AF65-F5344CB8AC3E}">
        <p14:creationId xmlns:p14="http://schemas.microsoft.com/office/powerpoint/2010/main" val="1203175744"/>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hite">
  <a:themeElements>
    <a:clrScheme name="Custom 248">
      <a:dk1>
        <a:srgbClr val="000000"/>
      </a:dk1>
      <a:lt1>
        <a:srgbClr val="FFFFFF"/>
      </a:lt1>
      <a:dk2>
        <a:srgbClr val="566275"/>
      </a:dk2>
      <a:lt2>
        <a:srgbClr val="D8DFE9"/>
      </a:lt2>
      <a:accent1>
        <a:srgbClr val="6BC7B3"/>
      </a:accent1>
      <a:accent2>
        <a:srgbClr val="0084DF"/>
      </a:accent2>
      <a:accent3>
        <a:srgbClr val="00C08D"/>
      </a:accent3>
      <a:accent4>
        <a:srgbClr val="3A44C5"/>
      </a:accent4>
      <a:accent5>
        <a:srgbClr val="444F62"/>
      </a:accent5>
      <a:accent6>
        <a:srgbClr val="9CB2CA"/>
      </a:accent6>
      <a:hlink>
        <a:srgbClr val="0000FF"/>
      </a:hlink>
      <a:folHlink>
        <a:srgbClr val="FF0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a:noFill/>
          <a:miter lim="400000"/>
        </a:ln>
        <a:effectLst/>
        <a:extLst>
          <a:ext uri="{C572A759-6A51-4108-AA02-DFA0A04FC94B}">
            <ma14:wrappingTextBoxFlag xmlns:ma14="http://schemas.microsoft.com/office/mac/drawingml/2011/main" xmlns="" val="1"/>
          </a:ext>
        </a:extLst>
      </a:spPr>
      <a:bodyPr wrap="square" lIns="50800" tIns="50800" rIns="50800" bIns="50800" numCol="1" anchor="t">
        <a:spAutoFit/>
      </a:bodyPr>
      <a:lstStyle>
        <a:defPPr>
          <a:defRPr dirty="0">
            <a:latin typeface="Calibri"/>
            <a:ea typeface="Calibri"/>
            <a:cs typeface="Calibri"/>
          </a:defRPr>
        </a:defPPr>
      </a:lst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10611</TotalTime>
  <Words>2588</Words>
  <Application>Microsoft Office PowerPoint</Application>
  <PresentationFormat>Custom</PresentationFormat>
  <Paragraphs>812</Paragraphs>
  <Slides>30</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Bebas Neue Bold</vt:lpstr>
      <vt:lpstr>Calibri</vt:lpstr>
      <vt:lpstr>Gill Sans</vt:lpstr>
      <vt:lpstr>Helvetica</vt:lpstr>
      <vt:lpstr>Helvetica Light</vt:lpstr>
      <vt:lpstr>Helvetica Neue</vt:lpstr>
      <vt:lpstr>Lato Black</vt:lpstr>
      <vt:lpstr>Open Sans</vt:lpstr>
      <vt:lpstr>Roboto</vt:lpstr>
      <vt:lpstr>Roboto Medium</vt:lpstr>
      <vt:lpstr>Segoe UI</vt:lpstr>
      <vt:lpstr>Segoe UI Semilight</vt:lpstr>
      <vt:lpstr>Tahoma</vt:lpstr>
      <vt:lpstr>White</vt:lpstr>
      <vt:lpstr>PowerPoint Presentation</vt:lpstr>
      <vt:lpstr>PowerPoint Presentation</vt:lpstr>
      <vt:lpstr>SCOPE OVERVIEW </vt:lpstr>
      <vt:lpstr>NOKIA - COMMUNITY MANAGEMENT  </vt:lpstr>
      <vt:lpstr>YÊU CẦU </vt:lpstr>
      <vt:lpstr>CHECKLIST - NOKIA COMMUNITY MANAGEMENT</vt:lpstr>
      <vt:lpstr>CHECKLIST - NOKIA COMMUNITY MANAGEMENT</vt:lpstr>
      <vt:lpstr>CHECKLIST - NOKIA COMMUNITY MANAGEMENT</vt:lpstr>
      <vt:lpstr>KPIs TRACKING (dành cho YD team)</vt:lpstr>
      <vt:lpstr>KPIs TRACKING (dành cho YD team)</vt:lpstr>
      <vt:lpstr>KPIs TRACKING (dành cho YD team)</vt:lpstr>
      <vt:lpstr>KPIs TRACKING (dành cho YD team)</vt:lpstr>
      <vt:lpstr>PHÂN BỔ KPIS</vt:lpstr>
      <vt:lpstr>COLLABORATIVE PROCESS OF COMMUNITY MANAGEMENT</vt:lpstr>
      <vt:lpstr>DEMO TEAM STRUCTURE</vt:lpstr>
      <vt:lpstr>KHI NHẬN REPORT TỪ SOCIALYZE (WEEKLY)</vt:lpstr>
      <vt:lpstr>NHỮNG ĐIỂM CẦN ĐÁNH GIÁ Ở REPORT </vt:lpstr>
      <vt:lpstr>SOCIAL LISTENING REPORT - REVIEW PROCESS (MONTHLY)</vt:lpstr>
      <vt:lpstr>COMMUNITY MANAGEMENT – EXECUTION PROCESS</vt:lpstr>
      <vt:lpstr>SOCIAL LISTENING REPORT - REVIEW PROCESS (MONTHLY)</vt:lpstr>
      <vt:lpstr>COMMUNITY MANAGEMENT – EXECUTION PROCESS</vt:lpstr>
      <vt:lpstr>PowerPoint Presentation</vt:lpstr>
      <vt:lpstr>COLLABORATIVE PROCESS OF NEGATIVE CONTENT MANAGEMENT</vt:lpstr>
      <vt:lpstr>PowerPoint Presentation</vt:lpstr>
      <vt:lpstr>2. SOCIAL LISTENING REPORT DEMO</vt:lpstr>
      <vt:lpstr>2. SOCIAL LISTENING REPORT DEMO</vt:lpstr>
      <vt:lpstr>2. SOCIAL LISTENING REPORT DEMO</vt:lpstr>
      <vt:lpstr>PowerPoint Presentation</vt:lpstr>
      <vt:lpstr>THE TIMING OF PROJECT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Adrienne</dc:creator>
  <cp:lastModifiedBy>Windows User</cp:lastModifiedBy>
  <cp:revision>501</cp:revision>
  <dcterms:modified xsi:type="dcterms:W3CDTF">2018-08-07T06:23:28Z</dcterms:modified>
</cp:coreProperties>
</file>