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handoutMasterIdLst>
    <p:handoutMasterId r:id="rId9"/>
  </p:handoutMasterIdLst>
  <p:sldIdLst>
    <p:sldId id="258" r:id="rId2"/>
    <p:sldId id="458" r:id="rId3"/>
    <p:sldId id="455" r:id="rId4"/>
    <p:sldId id="456" r:id="rId5"/>
    <p:sldId id="459" r:id="rId6"/>
    <p:sldId id="385" r:id="rId7"/>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4496FA"/>
    <a:srgbClr val="2E88DA"/>
    <a:srgbClr val="2E2E2E"/>
    <a:srgbClr val="79848F"/>
    <a:srgbClr val="84BAFC"/>
    <a:srgbClr val="2276BF"/>
    <a:srgbClr val="D2D2D2"/>
    <a:srgbClr val="C8C8C8"/>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p:restoredTop sz="97013" autoAdjust="0"/>
  </p:normalViewPr>
  <p:slideViewPr>
    <p:cSldViewPr>
      <p:cViewPr varScale="1">
        <p:scale>
          <a:sx n="90" d="100"/>
          <a:sy n="90" d="100"/>
        </p:scale>
        <p:origin x="702" y="78"/>
      </p:cViewPr>
      <p:guideLst>
        <p:guide orient="horz" pos="1620"/>
        <p:guide pos="2880"/>
      </p:guideLst>
    </p:cSldViewPr>
  </p:slideViewPr>
  <p:notesTextViewPr>
    <p:cViewPr>
      <p:scale>
        <a:sx n="100" d="100"/>
        <a:sy n="100" d="100"/>
      </p:scale>
      <p:origin x="0" y="0"/>
    </p:cViewPr>
  </p:notesTextViewPr>
  <p:notesViewPr>
    <p:cSldViewPr>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1649D-7942-6D44-A605-D8AD3FFC4148}" type="datetimeFigureOut">
              <a:rPr lang="en-US" smtClean="0"/>
              <a:t>6/21/2018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A84F7-ED2F-6A49-BFA4-C158FEEE1215}" type="slidenum">
              <a:rPr lang="en-US" smtClean="0"/>
              <a:t>‹#›</a:t>
            </a:fld>
            <a:endParaRPr lang="en-US"/>
          </a:p>
        </p:txBody>
      </p:sp>
    </p:spTree>
    <p:extLst>
      <p:ext uri="{BB962C8B-B14F-4D97-AF65-F5344CB8AC3E}">
        <p14:creationId xmlns:p14="http://schemas.microsoft.com/office/powerpoint/2010/main" val="1469262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5A59D-70F8-D247-82DD-BA5A6D366B3E}" type="datetimeFigureOut">
              <a:rPr lang="en-US" smtClean="0"/>
              <a:t>6/21/2018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A35223-E47F-1946-8A6D-4B121950ACDE}" type="slidenum">
              <a:rPr lang="en-US" smtClean="0"/>
              <a:t>‹#›</a:t>
            </a:fld>
            <a:endParaRPr lang="en-US"/>
          </a:p>
        </p:txBody>
      </p:sp>
    </p:spTree>
    <p:extLst>
      <p:ext uri="{BB962C8B-B14F-4D97-AF65-F5344CB8AC3E}">
        <p14:creationId xmlns:p14="http://schemas.microsoft.com/office/powerpoint/2010/main" val="39196526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8857996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002832" y="2062162"/>
            <a:ext cx="3190345" cy="779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68A4A53C-267F-4597-8CDB-C332B807D3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7133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347788" y="2947987"/>
            <a:ext cx="1347788" cy="1347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AA1B513A-0324-4225-9A11-D385B54DB53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368026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small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567543" y="2112160"/>
            <a:ext cx="5897880" cy="141518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56CB9AC1-FAE0-47EC-9D9D-9D839CB933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8603902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ll Image without footer">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76489243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Moc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760158" y="627534"/>
            <a:ext cx="5620154" cy="28587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9D066BEC-D051-406D-A104-EA16B33785D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73506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Small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3810000"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5382567"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960158"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E2F9C190-5752-4EBD-AFAE-CBF356EBECF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2234344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cup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230351" y="839449"/>
            <a:ext cx="2575906" cy="372678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3AD11A05-EC24-434B-9FE6-6185A5ECDF6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1566422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ple Img Mockup">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2644367" y="2000250"/>
            <a:ext cx="1651408" cy="16478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644367" y="661392"/>
            <a:ext cx="992386" cy="133776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1E08EB37-12A2-4073-B00B-1FA8CE8A8C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4253754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036513" y="699543"/>
            <a:ext cx="3855420" cy="26079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09F9338D-AACD-498F-AE24-824AF4CF6F1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0229789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uple Mockup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88760" y="1183034"/>
            <a:ext cx="5381469" cy="12912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5276538" y="1761343"/>
            <a:ext cx="2449186" cy="18512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4C2B567B-FCB9-4A13-A818-600F52BEA80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267829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all footer">
    <p:spTree>
      <p:nvGrpSpPr>
        <p:cNvPr id="1" name=""/>
        <p:cNvGrpSpPr/>
        <p:nvPr/>
      </p:nvGrpSpPr>
      <p:grpSpPr>
        <a:xfrm>
          <a:off x="0" y="0"/>
          <a:ext cx="0" cy="0"/>
          <a:chOff x="0" y="0"/>
          <a:chExt cx="0" cy="0"/>
        </a:xfrm>
      </p:grpSpPr>
      <p:sp>
        <p:nvSpPr>
          <p:cNvPr id="17" name="Rectangle 17">
            <a:extLst>
              <a:ext uri="{FF2B5EF4-FFF2-40B4-BE49-F238E27FC236}">
                <a16:creationId xmlns:a16="http://schemas.microsoft.com/office/drawing/2014/main" xmlns="" id="{2D95BA69-F294-489A-A5E3-9EB17BCBAA5E}"/>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4" name="Picture 3">
            <a:extLst>
              <a:ext uri="{FF2B5EF4-FFF2-40B4-BE49-F238E27FC236}">
                <a16:creationId xmlns:a16="http://schemas.microsoft.com/office/drawing/2014/main" xmlns="" id="{29454930-4B41-4A0B-958B-2BF8FB9916A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37342865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Mockup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35312" y="571804"/>
            <a:ext cx="3357796" cy="276350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4883257F-E28D-4923-AC4F-1456B035869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7512243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Coup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145770" y="1014413"/>
            <a:ext cx="1961535" cy="110669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434829" y="1689350"/>
            <a:ext cx="1335198" cy="11213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88DBAF59-F1C8-4FF2-8429-22BD955F3B8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9486059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ide Img Bi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004031" y="1645694"/>
            <a:ext cx="7166543" cy="171959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DC07F127-35EF-49AA-A384-505D7F49F31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4202456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Img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59424" y="904875"/>
            <a:ext cx="1985554" cy="19807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BEAFABD3-E72E-4E2A-8DD5-854AAF97AC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0744498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Small Midd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14700" y="1466850"/>
            <a:ext cx="1619250" cy="161531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F4EED913-3F85-438A-8464-B1B9E091BEAA}"/>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9942964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462087"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3116364"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4783068"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6437345"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xmlns="" id="{29940954-1370-4340-8AC9-D339733CFB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036522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1137906"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5"/>
          </p:nvPr>
        </p:nvSpPr>
        <p:spPr>
          <a:xfrm>
            <a:off x="4640831"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6"/>
          </p:nvPr>
        </p:nvSpPr>
        <p:spPr>
          <a:xfrm>
            <a:off x="2324100"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7"/>
          </p:nvPr>
        </p:nvSpPr>
        <p:spPr>
          <a:xfrm>
            <a:off x="5822476"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85EB8651-E37E-4C5D-B7A2-AC46FA5DB3D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3795160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4167188" y="1390915"/>
            <a:ext cx="1700808" cy="30236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CC44A2F9-1A64-4884-BEC1-63A71C290C2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2256975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cial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2184201" y="2223492"/>
            <a:ext cx="5715389" cy="13859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CACE3B71-1E6F-41D0-8FCC-5ACDC75B947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8026839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908704" y="204880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5"/>
          </p:nvPr>
        </p:nvSpPr>
        <p:spPr>
          <a:xfrm>
            <a:off x="3521276" y="2241312"/>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6051345" y="257819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xmlns="" id="{0E7C4069-854A-426D-9877-5BC3FCDC37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634850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without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0"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96070985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1013483" y="1514475"/>
            <a:ext cx="7124178" cy="17335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30C6490D-8EE5-4EC5-B557-0BDEC84E99D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784674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ight 2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888878"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6518902"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38F829F7-0387-4ED5-A13D-1C700E70B8E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624764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alf BG &amp; Man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7494" y="1839591"/>
            <a:ext cx="9151494" cy="21777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6"/>
          </p:nvPr>
        </p:nvSpPr>
        <p:spPr>
          <a:xfrm>
            <a:off x="3417756" y="472190"/>
            <a:ext cx="2306371" cy="35451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EA1E2D2B-AE16-4776-A9AB-ECCAB928784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2297172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eneric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730066" y="2259720"/>
            <a:ext cx="3678293" cy="20687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516ACFFB-B289-4F9C-8E3A-32C7F7C4676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4131532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ctor Group Mockup">
    <p:spTree>
      <p:nvGrpSpPr>
        <p:cNvPr id="1" name=""/>
        <p:cNvGrpSpPr/>
        <p:nvPr/>
      </p:nvGrpSpPr>
      <p:grpSpPr>
        <a:xfrm>
          <a:off x="0" y="0"/>
          <a:ext cx="0" cy="0"/>
          <a:chOff x="0" y="0"/>
          <a:chExt cx="0" cy="0"/>
        </a:xfrm>
      </p:grpSpPr>
      <p:sp>
        <p:nvSpPr>
          <p:cNvPr id="16" name="Picture Placeholder 3"/>
          <p:cNvSpPr>
            <a:spLocks noGrp="1"/>
          </p:cNvSpPr>
          <p:nvPr>
            <p:ph type="pic" sz="quarter" idx="15"/>
          </p:nvPr>
        </p:nvSpPr>
        <p:spPr>
          <a:xfrm>
            <a:off x="2836279" y="2723525"/>
            <a:ext cx="2996789" cy="168770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4" name="Picture Placeholder 3"/>
          <p:cNvSpPr>
            <a:spLocks noGrp="1"/>
          </p:cNvSpPr>
          <p:nvPr>
            <p:ph type="pic" sz="quarter" idx="16"/>
          </p:nvPr>
        </p:nvSpPr>
        <p:spPr>
          <a:xfrm>
            <a:off x="1641502" y="4243827"/>
            <a:ext cx="1860349" cy="89088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5" name="Picture Placeholder 3"/>
          <p:cNvSpPr>
            <a:spLocks noGrp="1"/>
          </p:cNvSpPr>
          <p:nvPr>
            <p:ph type="pic" sz="quarter" idx="17"/>
          </p:nvPr>
        </p:nvSpPr>
        <p:spPr>
          <a:xfrm>
            <a:off x="5753165" y="4146380"/>
            <a:ext cx="1376405" cy="1006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6" name="Picture Placeholder 3"/>
          <p:cNvSpPr>
            <a:spLocks noGrp="1"/>
          </p:cNvSpPr>
          <p:nvPr>
            <p:ph type="pic" sz="quarter" idx="18"/>
          </p:nvPr>
        </p:nvSpPr>
        <p:spPr>
          <a:xfrm>
            <a:off x="5131041" y="4469441"/>
            <a:ext cx="595992" cy="676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63141841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eneric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535459" y="1721679"/>
            <a:ext cx="2792627" cy="267812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11D47A13-8033-4192-981D-469E56683B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281951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eneric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1" y="1369732"/>
            <a:ext cx="9147585" cy="34720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89E57289-8953-4BD2-B0A6-176A7D2BEC5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883087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896307" y="3413760"/>
            <a:ext cx="1218493" cy="12192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60DA55F8-FDEF-40DC-AAE4-59AFCE27EFA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208842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3976687" y="1682795"/>
            <a:ext cx="1201948" cy="120264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B510AE7E-D171-482E-AE18-9B53381FFD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1756868"/>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4830126" y="1855515"/>
            <a:ext cx="1377633" cy="13784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E9886FE4-2330-447B-834B-AFA713EE716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171615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 with all footer">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8155" y="12206"/>
            <a:ext cx="9144000" cy="484405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936358C7-948C-4F7B-AD23-C2FBB2A9DDB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8723101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3997007" y="2698795"/>
            <a:ext cx="1164274" cy="116494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53013367-BC3E-4B8D-B118-4A2F0A069DA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127387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graphic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0" y="2570813"/>
            <a:ext cx="9144000" cy="227106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EB7CFC6B-BBBB-46A9-8312-3169CE022D0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674731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ew Mock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11560" y="483518"/>
            <a:ext cx="5184576" cy="427199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BE818003-1D19-473B-AC2C-89E462D0185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8411066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ew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4527029" y="230019"/>
            <a:ext cx="4116911" cy="492659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4"/>
          </p:nvPr>
        </p:nvSpPr>
        <p:spPr>
          <a:xfrm>
            <a:off x="-14767" y="1688758"/>
            <a:ext cx="2255459" cy="168052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91E24CC6-E2CD-413A-B5D8-514CC554456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3659972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ew Mockup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723320" y="1059582"/>
            <a:ext cx="3578626"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5D4A2BFD-CCE3-49FE-A95B-949D6DAA255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8008119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ew Mockup 4">
    <p:spTree>
      <p:nvGrpSpPr>
        <p:cNvPr id="1" name=""/>
        <p:cNvGrpSpPr/>
        <p:nvPr/>
      </p:nvGrpSpPr>
      <p:grpSpPr>
        <a:xfrm>
          <a:off x="0" y="0"/>
          <a:ext cx="0" cy="0"/>
          <a:chOff x="0" y="0"/>
          <a:chExt cx="0" cy="0"/>
        </a:xfrm>
      </p:grpSpPr>
      <p:sp>
        <p:nvSpPr>
          <p:cNvPr id="14" name="Picture Placeholder 3"/>
          <p:cNvSpPr>
            <a:spLocks noGrp="1"/>
          </p:cNvSpPr>
          <p:nvPr>
            <p:ph type="pic" sz="quarter" idx="14"/>
          </p:nvPr>
        </p:nvSpPr>
        <p:spPr>
          <a:xfrm>
            <a:off x="-11231" y="2067694"/>
            <a:ext cx="9158817" cy="1706180"/>
          </a:xfrm>
          <a:prstGeom prst="rect">
            <a:avLst/>
          </a:prstGeom>
        </p:spPr>
        <p:txBody>
          <a:bodyPr/>
          <a:lstStyle>
            <a:lvl1pPr algn="l">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1772506" y="1059582"/>
            <a:ext cx="5591342"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xmlns="" id="{016829E8-D15B-43B2-AB84-FFB841EC33B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3843345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ew Mockup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012160" y="627534"/>
            <a:ext cx="4104456" cy="42070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BCCB8134-952F-4993-B263-035B47A26B7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130890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ew Portfolio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907456" y="872878"/>
            <a:ext cx="6098181" cy="340384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7282674B-A6F4-4101-BDC4-CBC74A0CF2D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3160242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3702249" y="872878"/>
            <a:ext cx="4505325" cy="338658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xmlns="" id="{1BD94755-E377-45BC-B3CF-67AAFA9152F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7257633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ew 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23029"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623029"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99180"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3399180"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7"/>
          </p:nvPr>
        </p:nvSpPr>
        <p:spPr>
          <a:xfrm>
            <a:off x="6175332" y="537264"/>
            <a:ext cx="2334354" cy="40841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xmlns="" id="{F7CC98EF-3C59-421F-9D70-C0A81AC631A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63344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ex Page">
    <p:spTree>
      <p:nvGrpSpPr>
        <p:cNvPr id="1" name=""/>
        <p:cNvGrpSpPr/>
        <p:nvPr/>
      </p:nvGrpSpPr>
      <p:grpSpPr>
        <a:xfrm>
          <a:off x="0" y="0"/>
          <a:ext cx="0" cy="0"/>
          <a:chOff x="0" y="0"/>
          <a:chExt cx="0" cy="0"/>
        </a:xfrm>
      </p:grpSpPr>
      <p:sp>
        <p:nvSpPr>
          <p:cNvPr id="29" name="Rectangle 17">
            <a:extLst>
              <a:ext uri="{FF2B5EF4-FFF2-40B4-BE49-F238E27FC236}">
                <a16:creationId xmlns:a16="http://schemas.microsoft.com/office/drawing/2014/main" xmlns="" id="{89FFF12E-E21A-487C-B780-AE337250E955}"/>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82464" y="2917032"/>
            <a:ext cx="2946400" cy="16573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52222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62128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7204075"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9" name="Picture 18">
            <a:extLst>
              <a:ext uri="{FF2B5EF4-FFF2-40B4-BE49-F238E27FC236}">
                <a16:creationId xmlns:a16="http://schemas.microsoft.com/office/drawing/2014/main" xmlns="" id="{D1F73E45-CAC4-48D1-AFA9-E3ED611D2D4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6003832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ew Portfolio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rot="20733342">
            <a:off x="2741290" y="2848244"/>
            <a:ext cx="1363640" cy="136561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5" name="Picture Placeholder 3"/>
          <p:cNvSpPr>
            <a:spLocks noGrp="1"/>
          </p:cNvSpPr>
          <p:nvPr>
            <p:ph type="pic" sz="quarter" idx="14"/>
          </p:nvPr>
        </p:nvSpPr>
        <p:spPr>
          <a:xfrm rot="1224953">
            <a:off x="3906038" y="1725352"/>
            <a:ext cx="1365171" cy="1360494"/>
          </a:xfrm>
          <a:custGeom>
            <a:avLst/>
            <a:gdLst>
              <a:gd name="connsiteX0" fmla="*/ 0 w 1365171"/>
              <a:gd name="connsiteY0" fmla="*/ 0 h 1359755"/>
              <a:gd name="connsiteX1" fmla="*/ 1365171 w 1365171"/>
              <a:gd name="connsiteY1" fmla="*/ 0 h 1359755"/>
              <a:gd name="connsiteX2" fmla="*/ 1365171 w 1365171"/>
              <a:gd name="connsiteY2" fmla="*/ 1359755 h 1359755"/>
              <a:gd name="connsiteX3" fmla="*/ 0 w 1365171"/>
              <a:gd name="connsiteY3" fmla="*/ 1359755 h 1359755"/>
              <a:gd name="connsiteX4" fmla="*/ 0 w 1365171"/>
              <a:gd name="connsiteY4" fmla="*/ 0 h 1359755"/>
              <a:gd name="connsiteX0" fmla="*/ 0 w 1365171"/>
              <a:gd name="connsiteY0" fmla="*/ 0 h 1370217"/>
              <a:gd name="connsiteX1" fmla="*/ 1365171 w 1365171"/>
              <a:gd name="connsiteY1" fmla="*/ 0 h 1370217"/>
              <a:gd name="connsiteX2" fmla="*/ 1365171 w 1365171"/>
              <a:gd name="connsiteY2" fmla="*/ 1359755 h 1370217"/>
              <a:gd name="connsiteX3" fmla="*/ 528825 w 1365171"/>
              <a:gd name="connsiteY3" fmla="*/ 1370139 h 1370217"/>
              <a:gd name="connsiteX4" fmla="*/ 0 w 1365171"/>
              <a:gd name="connsiteY4" fmla="*/ 1359755 h 1370217"/>
              <a:gd name="connsiteX5" fmla="*/ 0 w 1365171"/>
              <a:gd name="connsiteY5" fmla="*/ 0 h 1370217"/>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5469 w 1370640"/>
              <a:gd name="connsiteY0" fmla="*/ 0 h 1365223"/>
              <a:gd name="connsiteX1" fmla="*/ 1370640 w 1370640"/>
              <a:gd name="connsiteY1" fmla="*/ 0 h 1365223"/>
              <a:gd name="connsiteX2" fmla="*/ 1370640 w 1370640"/>
              <a:gd name="connsiteY2" fmla="*/ 1359755 h 1365223"/>
              <a:gd name="connsiteX3" fmla="*/ 513457 w 1370640"/>
              <a:gd name="connsiteY3" fmla="*/ 1365223 h 1365223"/>
              <a:gd name="connsiteX4" fmla="*/ 0 w 1370640"/>
              <a:gd name="connsiteY4" fmla="*/ 1038673 h 1365223"/>
              <a:gd name="connsiteX5" fmla="*/ 5469 w 1370640"/>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274 w 1365171"/>
              <a:gd name="connsiteY5" fmla="*/ 1041736 h 1365223"/>
              <a:gd name="connsiteX6" fmla="*/ 0 w 1365171"/>
              <a:gd name="connsiteY6" fmla="*/ 0 h 1365223"/>
              <a:gd name="connsiteX0" fmla="*/ 0 w 1365171"/>
              <a:gd name="connsiteY0" fmla="*/ 0 h 1362775"/>
              <a:gd name="connsiteX1" fmla="*/ 1365171 w 1365171"/>
              <a:gd name="connsiteY1" fmla="*/ 0 h 1362775"/>
              <a:gd name="connsiteX2" fmla="*/ 1365171 w 1365171"/>
              <a:gd name="connsiteY2" fmla="*/ 1359755 h 1362775"/>
              <a:gd name="connsiteX3" fmla="*/ 539293 w 1365171"/>
              <a:gd name="connsiteY3" fmla="*/ 1362775 h 1362775"/>
              <a:gd name="connsiteX4" fmla="*/ 203356 w 1365171"/>
              <a:gd name="connsiteY4" fmla="*/ 936676 h 1362775"/>
              <a:gd name="connsiteX5" fmla="*/ 274 w 1365171"/>
              <a:gd name="connsiteY5" fmla="*/ 1041736 h 1362775"/>
              <a:gd name="connsiteX6" fmla="*/ 0 w 1365171"/>
              <a:gd name="connsiteY6" fmla="*/ 0 h 1362775"/>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171" h="1360494">
                <a:moveTo>
                  <a:pt x="0" y="0"/>
                </a:moveTo>
                <a:lnTo>
                  <a:pt x="1365171" y="0"/>
                </a:lnTo>
                <a:lnTo>
                  <a:pt x="1365171" y="1359755"/>
                </a:lnTo>
                <a:lnTo>
                  <a:pt x="518117" y="1360494"/>
                </a:lnTo>
                <a:cubicBezTo>
                  <a:pt x="301821" y="1058384"/>
                  <a:pt x="252916" y="977626"/>
                  <a:pt x="192628" y="916955"/>
                </a:cubicBezTo>
                <a:cubicBezTo>
                  <a:pt x="165319" y="918093"/>
                  <a:pt x="93864" y="967877"/>
                  <a:pt x="274" y="1041736"/>
                </a:cubicBezTo>
                <a:cubicBezTo>
                  <a:pt x="26" y="689947"/>
                  <a:pt x="248" y="351789"/>
                  <a:pt x="0" y="0"/>
                </a:cubicBez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6" name="Picture Placeholder 3"/>
          <p:cNvSpPr>
            <a:spLocks noGrp="1"/>
          </p:cNvSpPr>
          <p:nvPr>
            <p:ph type="pic" sz="quarter" idx="15"/>
          </p:nvPr>
        </p:nvSpPr>
        <p:spPr>
          <a:xfrm rot="20952885">
            <a:off x="2395018" y="943429"/>
            <a:ext cx="1363511" cy="1366206"/>
          </a:xfrm>
          <a:custGeom>
            <a:avLst/>
            <a:gdLst>
              <a:gd name="connsiteX0" fmla="*/ 0 w 1358514"/>
              <a:gd name="connsiteY0" fmla="*/ 0 h 1363740"/>
              <a:gd name="connsiteX1" fmla="*/ 1358514 w 1358514"/>
              <a:gd name="connsiteY1" fmla="*/ 0 h 1363740"/>
              <a:gd name="connsiteX2" fmla="*/ 1358514 w 1358514"/>
              <a:gd name="connsiteY2" fmla="*/ 1363740 h 1363740"/>
              <a:gd name="connsiteX3" fmla="*/ 0 w 1358514"/>
              <a:gd name="connsiteY3" fmla="*/ 1363740 h 1363740"/>
              <a:gd name="connsiteX4" fmla="*/ 0 w 1358514"/>
              <a:gd name="connsiteY4" fmla="*/ 0 h 1363740"/>
              <a:gd name="connsiteX0" fmla="*/ 0 w 1358514"/>
              <a:gd name="connsiteY0" fmla="*/ 0 h 1363740"/>
              <a:gd name="connsiteX1" fmla="*/ 1358514 w 1358514"/>
              <a:gd name="connsiteY1" fmla="*/ 0 h 1363740"/>
              <a:gd name="connsiteX2" fmla="*/ 1358514 w 1358514"/>
              <a:gd name="connsiteY2" fmla="*/ 1363740 h 1363740"/>
              <a:gd name="connsiteX3" fmla="*/ 1199144 w 1358514"/>
              <a:gd name="connsiteY3" fmla="*/ 1362684 h 1363740"/>
              <a:gd name="connsiteX4" fmla="*/ 0 w 1358514"/>
              <a:gd name="connsiteY4" fmla="*/ 1363740 h 1363740"/>
              <a:gd name="connsiteX5" fmla="*/ 0 w 1358514"/>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3511"/>
              <a:gd name="connsiteY0" fmla="*/ 0 h 1363740"/>
              <a:gd name="connsiteX1" fmla="*/ 1358514 w 1363511"/>
              <a:gd name="connsiteY1" fmla="*/ 0 h 1363740"/>
              <a:gd name="connsiteX2" fmla="*/ 1363511 w 1363511"/>
              <a:gd name="connsiteY2" fmla="*/ 1094400 h 1363740"/>
              <a:gd name="connsiteX3" fmla="*/ 1199144 w 1363511"/>
              <a:gd name="connsiteY3" fmla="*/ 1362684 h 1363740"/>
              <a:gd name="connsiteX4" fmla="*/ 0 w 1363511"/>
              <a:gd name="connsiteY4" fmla="*/ 1363740 h 1363740"/>
              <a:gd name="connsiteX5" fmla="*/ 0 w 1363511"/>
              <a:gd name="connsiteY5" fmla="*/ 0 h 1363740"/>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3511" h="1366206">
                <a:moveTo>
                  <a:pt x="0" y="0"/>
                </a:moveTo>
                <a:lnTo>
                  <a:pt x="1358514" y="0"/>
                </a:lnTo>
                <a:cubicBezTo>
                  <a:pt x="1359509" y="368322"/>
                  <a:pt x="1362516" y="726078"/>
                  <a:pt x="1363511" y="1094400"/>
                </a:cubicBezTo>
                <a:cubicBezTo>
                  <a:pt x="1317230" y="1151086"/>
                  <a:pt x="1276460" y="1238901"/>
                  <a:pt x="1198473" y="1366206"/>
                </a:cubicBezTo>
                <a:lnTo>
                  <a:pt x="0" y="1363740"/>
                </a:lnTo>
                <a:lnTo>
                  <a:pt x="0" y="0"/>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7" name="Picture Placeholder 3"/>
          <p:cNvSpPr>
            <a:spLocks noGrp="1"/>
          </p:cNvSpPr>
          <p:nvPr>
            <p:ph type="pic" sz="quarter" idx="16"/>
          </p:nvPr>
        </p:nvSpPr>
        <p:spPr>
          <a:xfrm rot="641361">
            <a:off x="1069013" y="1571946"/>
            <a:ext cx="1354280" cy="1367649"/>
          </a:xfrm>
          <a:custGeom>
            <a:avLst/>
            <a:gdLst>
              <a:gd name="connsiteX0" fmla="*/ 0 w 1354082"/>
              <a:gd name="connsiteY0" fmla="*/ 0 h 1362713"/>
              <a:gd name="connsiteX1" fmla="*/ 1354082 w 1354082"/>
              <a:gd name="connsiteY1" fmla="*/ 0 h 1362713"/>
              <a:gd name="connsiteX2" fmla="*/ 1354082 w 1354082"/>
              <a:gd name="connsiteY2" fmla="*/ 1362713 h 1362713"/>
              <a:gd name="connsiteX3" fmla="*/ 0 w 1354082"/>
              <a:gd name="connsiteY3" fmla="*/ 1362713 h 1362713"/>
              <a:gd name="connsiteX4" fmla="*/ 0 w 1354082"/>
              <a:gd name="connsiteY4" fmla="*/ 0 h 1362713"/>
              <a:gd name="connsiteX0" fmla="*/ 0 w 1354082"/>
              <a:gd name="connsiteY0" fmla="*/ 0 h 1362713"/>
              <a:gd name="connsiteX1" fmla="*/ 971109 w 1354082"/>
              <a:gd name="connsiteY1" fmla="*/ 145 h 1362713"/>
              <a:gd name="connsiteX2" fmla="*/ 1354082 w 1354082"/>
              <a:gd name="connsiteY2" fmla="*/ 0 h 1362713"/>
              <a:gd name="connsiteX3" fmla="*/ 1354082 w 1354082"/>
              <a:gd name="connsiteY3" fmla="*/ 1362713 h 1362713"/>
              <a:gd name="connsiteX4" fmla="*/ 0 w 1354082"/>
              <a:gd name="connsiteY4" fmla="*/ 1362713 h 1362713"/>
              <a:gd name="connsiteX5" fmla="*/ 0 w 1354082"/>
              <a:gd name="connsiteY5" fmla="*/ 0 h 1362713"/>
              <a:gd name="connsiteX0" fmla="*/ 0 w 1356793"/>
              <a:gd name="connsiteY0" fmla="*/ 0 h 1362713"/>
              <a:gd name="connsiteX1" fmla="*/ 971109 w 1356793"/>
              <a:gd name="connsiteY1" fmla="*/ 145 h 1362713"/>
              <a:gd name="connsiteX2" fmla="*/ 1356793 w 1356793"/>
              <a:gd name="connsiteY2" fmla="*/ 921257 h 1362713"/>
              <a:gd name="connsiteX3" fmla="*/ 1354082 w 1356793"/>
              <a:gd name="connsiteY3" fmla="*/ 1362713 h 1362713"/>
              <a:gd name="connsiteX4" fmla="*/ 0 w 1356793"/>
              <a:gd name="connsiteY4" fmla="*/ 1362713 h 1362713"/>
              <a:gd name="connsiteX5" fmla="*/ 0 w 1356793"/>
              <a:gd name="connsiteY5" fmla="*/ 0 h 1362713"/>
              <a:gd name="connsiteX0" fmla="*/ 0 w 1356793"/>
              <a:gd name="connsiteY0" fmla="*/ 4936 h 1367649"/>
              <a:gd name="connsiteX1" fmla="*/ 980228 w 1356793"/>
              <a:gd name="connsiteY1" fmla="*/ 0 h 1367649"/>
              <a:gd name="connsiteX2" fmla="*/ 1356793 w 1356793"/>
              <a:gd name="connsiteY2" fmla="*/ 926193 h 1367649"/>
              <a:gd name="connsiteX3" fmla="*/ 1354082 w 1356793"/>
              <a:gd name="connsiteY3" fmla="*/ 1367649 h 1367649"/>
              <a:gd name="connsiteX4" fmla="*/ 0 w 1356793"/>
              <a:gd name="connsiteY4" fmla="*/ 1367649 h 1367649"/>
              <a:gd name="connsiteX5" fmla="*/ 0 w 1356793"/>
              <a:gd name="connsiteY5" fmla="*/ 4936 h 1367649"/>
              <a:gd name="connsiteX0" fmla="*/ 0 w 1354280"/>
              <a:gd name="connsiteY0" fmla="*/ 4936 h 1367649"/>
              <a:gd name="connsiteX1" fmla="*/ 980228 w 1354280"/>
              <a:gd name="connsiteY1" fmla="*/ 0 h 1367649"/>
              <a:gd name="connsiteX2" fmla="*/ 1353367 w 1354280"/>
              <a:gd name="connsiteY2" fmla="*/ 943636 h 1367649"/>
              <a:gd name="connsiteX3" fmla="*/ 1354082 w 1354280"/>
              <a:gd name="connsiteY3" fmla="*/ 1367649 h 1367649"/>
              <a:gd name="connsiteX4" fmla="*/ 0 w 1354280"/>
              <a:gd name="connsiteY4" fmla="*/ 1367649 h 1367649"/>
              <a:gd name="connsiteX5" fmla="*/ 0 w 1354280"/>
              <a:gd name="connsiteY5" fmla="*/ 4936 h 1367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280" h="1367649">
                <a:moveTo>
                  <a:pt x="0" y="4936"/>
                </a:moveTo>
                <a:lnTo>
                  <a:pt x="980228" y="0"/>
                </a:lnTo>
                <a:lnTo>
                  <a:pt x="1353367" y="943636"/>
                </a:lnTo>
                <a:cubicBezTo>
                  <a:pt x="1352463" y="1090788"/>
                  <a:pt x="1354986" y="1220497"/>
                  <a:pt x="1354082" y="1367649"/>
                </a:cubicBezTo>
                <a:lnTo>
                  <a:pt x="0" y="1367649"/>
                </a:lnTo>
                <a:lnTo>
                  <a:pt x="0" y="4936"/>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F0948CA0-8624-4F85-8E70-D616670FDF5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263341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ew Portfolio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0"/>
          </p:nvPr>
        </p:nvSpPr>
        <p:spPr>
          <a:xfrm>
            <a:off x="788108" y="741682"/>
            <a:ext cx="3656476" cy="36654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4"/>
          </p:nvPr>
        </p:nvSpPr>
        <p:spPr>
          <a:xfrm>
            <a:off x="4498173" y="741682"/>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5"/>
          </p:nvPr>
        </p:nvSpPr>
        <p:spPr>
          <a:xfrm>
            <a:off x="4498173" y="1948390"/>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6"/>
          </p:nvPr>
        </p:nvSpPr>
        <p:spPr>
          <a:xfrm>
            <a:off x="4498173"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7"/>
          </p:nvPr>
        </p:nvSpPr>
        <p:spPr>
          <a:xfrm>
            <a:off x="5817307"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6" name="Picture Placeholder 3"/>
          <p:cNvSpPr>
            <a:spLocks noGrp="1"/>
          </p:cNvSpPr>
          <p:nvPr>
            <p:ph type="pic" sz="quarter" idx="18"/>
          </p:nvPr>
        </p:nvSpPr>
        <p:spPr>
          <a:xfrm>
            <a:off x="7128946" y="3155098"/>
            <a:ext cx="2034104"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xmlns="" id="{9E49417B-0BAB-499A-AEFA-DD27B31046D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05934423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ew Portfolio 6">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953448" y="764380"/>
            <a:ext cx="1924664" cy="34478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0" name="Picture Placeholder 3"/>
          <p:cNvSpPr>
            <a:spLocks noGrp="1"/>
          </p:cNvSpPr>
          <p:nvPr>
            <p:ph type="pic" sz="quarter" idx="14"/>
          </p:nvPr>
        </p:nvSpPr>
        <p:spPr>
          <a:xfrm>
            <a:off x="2959453" y="-14990"/>
            <a:ext cx="1650022" cy="2937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1" name="Picture Placeholder 3"/>
          <p:cNvSpPr>
            <a:spLocks noGrp="1"/>
          </p:cNvSpPr>
          <p:nvPr>
            <p:ph type="pic" sz="quarter" idx="15"/>
          </p:nvPr>
        </p:nvSpPr>
        <p:spPr>
          <a:xfrm>
            <a:off x="2959452" y="2998034"/>
            <a:ext cx="4910383" cy="121420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2" name="Picture Placeholder 3"/>
          <p:cNvSpPr>
            <a:spLocks noGrp="1"/>
          </p:cNvSpPr>
          <p:nvPr>
            <p:ph type="pic" sz="quarter" idx="16"/>
          </p:nvPr>
        </p:nvSpPr>
        <p:spPr>
          <a:xfrm>
            <a:off x="4683322"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3" name="Picture Placeholder 3"/>
          <p:cNvSpPr>
            <a:spLocks noGrp="1"/>
          </p:cNvSpPr>
          <p:nvPr>
            <p:ph type="pic" sz="quarter" idx="17"/>
          </p:nvPr>
        </p:nvSpPr>
        <p:spPr>
          <a:xfrm>
            <a:off x="4683322" y="-14990"/>
            <a:ext cx="1552586" cy="13183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4" name="Picture Placeholder 3"/>
          <p:cNvSpPr>
            <a:spLocks noGrp="1"/>
          </p:cNvSpPr>
          <p:nvPr>
            <p:ph type="pic" sz="quarter" idx="18"/>
          </p:nvPr>
        </p:nvSpPr>
        <p:spPr>
          <a:xfrm>
            <a:off x="6309755"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xmlns="" id="{6F3126CC-6422-49D4-8CA5-FEC53C5068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4017033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3048596" y="857846"/>
            <a:ext cx="6110394" cy="3424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43C56F2F-9E20-4344-BE70-385F2E0A854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653314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711164" y="592111"/>
            <a:ext cx="359101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4356387"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419968"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711164" y="2653399"/>
            <a:ext cx="7718174" cy="19111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B552CAAE-9FD9-4EFE-BB8E-987FC85BEDD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1048650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ew Portfolio 9">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2653384"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42082"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5"/>
          </p:nvPr>
        </p:nvSpPr>
        <p:spPr>
          <a:xfrm>
            <a:off x="6482863"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6"/>
          </p:nvPr>
        </p:nvSpPr>
        <p:spPr>
          <a:xfrm>
            <a:off x="4571561"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E3F6B60E-93B4-4902-96D4-53B3FE392E0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43195511"/>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ew Portfolio 10">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7999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30688"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588138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xmlns="" id="{80C440C2-169D-4348-8E5E-C03BFF122CD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698931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0" y="0"/>
            <a:ext cx="9140257" cy="21931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6258EAA9-1B71-454D-8ED4-3FF1A07AFBF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968648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97744"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4"/>
          </p:nvPr>
        </p:nvSpPr>
        <p:spPr>
          <a:xfrm>
            <a:off x="2902171"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5"/>
          </p:nvPr>
        </p:nvSpPr>
        <p:spPr>
          <a:xfrm>
            <a:off x="4810620"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6"/>
          </p:nvPr>
        </p:nvSpPr>
        <p:spPr>
          <a:xfrm>
            <a:off x="6715047"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xmlns="" id="{460639CB-AEA2-444A-BFA1-F8845B70CD6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939676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quare Singl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1005001" y="1945481"/>
            <a:ext cx="1662113" cy="16621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E7B321E9-FD97-4198-A1B7-2A8D0E5F160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473722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ll Image P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xmlns="" id="{7AE27AC7-B7F1-41AA-80F1-BBEE2D9687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15935710"/>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3" r:id="rId2"/>
    <p:sldLayoutId id="2147483664" r:id="rId3"/>
    <p:sldLayoutId id="2147483665"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Lst>
  <p:transition/>
  <p:hf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xmlns="" id="{9E7132D6-B32D-47F0-AADF-08AEFD088288}"/>
              </a:ext>
            </a:extLst>
          </p:cNvPr>
          <p:cNvPicPr>
            <a:picLocks noGrp="1" noChangeAspect="1"/>
          </p:cNvPicPr>
          <p:nvPr>
            <p:ph type="pic" sz="quarter" idx="10"/>
          </p:nvPr>
        </p:nvPicPr>
        <p:blipFill>
          <a:blip r:embed="rId2"/>
          <a:stretch>
            <a:fillRect/>
          </a:stretch>
        </p:blipFill>
        <p:spPr>
          <a:xfrm>
            <a:off x="0" y="0"/>
            <a:ext cx="9144000" cy="5143500"/>
          </a:xfrm>
        </p:spPr>
      </p:pic>
      <p:sp>
        <p:nvSpPr>
          <p:cNvPr id="16386" name="Rectangle 2"/>
          <p:cNvSpPr>
            <a:spLocks/>
          </p:cNvSpPr>
          <p:nvPr/>
        </p:nvSpPr>
        <p:spPr bwMode="auto">
          <a:xfrm>
            <a:off x="0" y="2928937"/>
            <a:ext cx="9144000" cy="2214563"/>
          </a:xfrm>
          <a:prstGeom prst="rect">
            <a:avLst/>
          </a:prstGeom>
          <a:gradFill flip="none" rotWithShape="1">
            <a:gsLst>
              <a:gs pos="100000">
                <a:srgbClr val="2276BF">
                  <a:alpha val="89804"/>
                </a:srgbClr>
              </a:gs>
              <a:gs pos="0">
                <a:srgbClr val="114373">
                  <a:alpha val="90000"/>
                </a:srgbClr>
              </a:gs>
              <a:gs pos="65000">
                <a:schemeClr val="accent3">
                  <a:alpha val="85000"/>
                </a:schemeClr>
              </a:gs>
            </a:gsLst>
            <a:lin ang="19200000" scaled="0"/>
            <a:tileRect/>
          </a:gradFill>
          <a:ln>
            <a:noFill/>
          </a:ln>
          <a:extLst/>
        </p:spPr>
        <p:txBody>
          <a:bodyPr lIns="0" tIns="0" rIns="0" bIns="0"/>
          <a:lstStyle/>
          <a:p>
            <a:endParaRPr lang="en-US" dirty="0"/>
          </a:p>
        </p:txBody>
      </p:sp>
      <p:sp>
        <p:nvSpPr>
          <p:cNvPr id="16389" name="Rectangle 5"/>
          <p:cNvSpPr>
            <a:spLocks/>
          </p:cNvSpPr>
          <p:nvPr/>
        </p:nvSpPr>
        <p:spPr bwMode="auto">
          <a:xfrm>
            <a:off x="153227" y="3116560"/>
            <a:ext cx="883602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500" dirty="0" smtClean="0">
                <a:solidFill>
                  <a:schemeClr val="bg1"/>
                </a:solidFill>
                <a:latin typeface="Helvetica" panose="020B0604020202020204" pitchFamily="34" charset="0"/>
                <a:ea typeface="ＭＳ Ｐゴシック" charset="0"/>
                <a:cs typeface="Helvetica" panose="020B0604020202020204" pitchFamily="34" charset="0"/>
                <a:sym typeface="Bebas Neue" charset="0"/>
              </a:rPr>
              <a:t>CONTENT TUẦN 3 + 4</a:t>
            </a:r>
            <a:endParaRPr lang="en-US" sz="4500" dirty="0">
              <a:solidFill>
                <a:schemeClr val="bg1"/>
              </a:solidFill>
              <a:latin typeface="Helvetica" panose="020B0604020202020204" pitchFamily="34" charset="0"/>
              <a:ea typeface="ＭＳ Ｐゴシック" charset="0"/>
              <a:cs typeface="Helvetica" panose="020B0604020202020204" pitchFamily="34" charset="0"/>
              <a:sym typeface="Bebas Neue" charset="0"/>
            </a:endParaRPr>
          </a:p>
        </p:txBody>
      </p:sp>
      <p:pic>
        <p:nvPicPr>
          <p:cNvPr id="6" name="Picture 5">
            <a:extLst>
              <a:ext uri="{FF2B5EF4-FFF2-40B4-BE49-F238E27FC236}">
                <a16:creationId xmlns:a16="http://schemas.microsoft.com/office/drawing/2014/main" xmlns="" id="{EE108554-AA76-45DA-AE80-2436C17ABE5F}"/>
              </a:ext>
            </a:extLst>
          </p:cNvPr>
          <p:cNvPicPr>
            <a:picLocks noChangeAspect="1"/>
          </p:cNvPicPr>
          <p:nvPr/>
        </p:nvPicPr>
        <p:blipFill>
          <a:blip r:embed="rId3"/>
          <a:stretch>
            <a:fillRect/>
          </a:stretch>
        </p:blipFill>
        <p:spPr>
          <a:xfrm>
            <a:off x="190375" y="168590"/>
            <a:ext cx="1998637" cy="13681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2</a:t>
            </a:fld>
            <a:endParaRPr lang="en-US" dirty="0"/>
          </a:p>
        </p:txBody>
      </p:sp>
      <p:sp>
        <p:nvSpPr>
          <p:cNvPr id="3" name="TextBox 2"/>
          <p:cNvSpPr txBox="1"/>
          <p:nvPr/>
        </p:nvSpPr>
        <p:spPr>
          <a:xfrm>
            <a:off x="3995936" y="74814"/>
            <a:ext cx="5040560" cy="4770537"/>
          </a:xfrm>
          <a:prstGeom prst="rect">
            <a:avLst/>
          </a:prstGeom>
          <a:noFill/>
        </p:spPr>
        <p:txBody>
          <a:bodyPr wrap="square" rtlCol="0">
            <a:spAutoFit/>
          </a:bodyPr>
          <a:lstStyle/>
          <a:p>
            <a:pPr algn="just"/>
            <a:r>
              <a:rPr lang="vi-VN" sz="950" dirty="0">
                <a:latin typeface="Helvetica" panose="020B0604020202020204" pitchFamily="34" charset="0"/>
                <a:cs typeface="Helvetica" panose="020B0604020202020204" pitchFamily="34" charset="0"/>
              </a:rPr>
              <a:t>3 MÓN ĂN MẸ CÓ THỂ "HÔ BIẾN" ĐỂ ĐÃI CẢ NHÀ TỪ VINA PHỞ BÍCH CHI FOOD </a:t>
            </a:r>
            <a:endParaRPr lang="en-US" sz="950" dirty="0" smtClean="0">
              <a:latin typeface="Helvetica" panose="020B0604020202020204" pitchFamily="34" charset="0"/>
              <a:cs typeface="Helvetica" panose="020B0604020202020204" pitchFamily="34" charset="0"/>
            </a:endParaRPr>
          </a:p>
          <a:p>
            <a:pPr algn="just"/>
            <a:endParaRPr lang="en-US" sz="950" dirty="0">
              <a:latin typeface="Helvetica" panose="020B0604020202020204" pitchFamily="34" charset="0"/>
              <a:cs typeface="Helvetica" panose="020B0604020202020204" pitchFamily="34" charset="0"/>
            </a:endParaRPr>
          </a:p>
          <a:p>
            <a:pPr algn="just"/>
            <a:r>
              <a:rPr lang="vi-VN" sz="950" dirty="0" smtClean="0">
                <a:latin typeface="Helvetica" panose="020B0604020202020204" pitchFamily="34" charset="0"/>
                <a:cs typeface="Helvetica" panose="020B0604020202020204" pitchFamily="34" charset="0"/>
              </a:rPr>
              <a:t>Vina </a:t>
            </a:r>
            <a:r>
              <a:rPr lang="vi-VN" sz="950" dirty="0">
                <a:latin typeface="Helvetica" panose="020B0604020202020204" pitchFamily="34" charset="0"/>
                <a:cs typeface="Helvetica" panose="020B0604020202020204" pitchFamily="34" charset="0"/>
              </a:rPr>
              <a:t>phở từ Bích Chi Food được sản xuất từ bột gạo nguyên chất kết hợp cùng muối và nước theo công thức đặc biệt mang đến hương vị đặc trưng hơn so với các sản phẩm cùng loại. Cách sơ chế sản phẩm rất đơn giản, tiết kiệm thời gian, bạn có thể kết hợp sản phẩm cùng các nguyên liệu khác để chế biến những món ăn ngon cho cả gia đình. Hôm nay, Bích Chi Food sẽ gợi ý cho bạn 3 món ăn có thể "hô biến" từ Vina Phở nhé! </a:t>
            </a:r>
            <a:endParaRPr lang="en-US" sz="950" dirty="0" smtClean="0">
              <a:latin typeface="Helvetica" panose="020B0604020202020204" pitchFamily="34" charset="0"/>
              <a:cs typeface="Helvetica" panose="020B0604020202020204" pitchFamily="34" charset="0"/>
            </a:endParaRPr>
          </a:p>
          <a:p>
            <a:pPr algn="just"/>
            <a:endParaRPr lang="en-US" sz="950" dirty="0">
              <a:latin typeface="Helvetica" panose="020B0604020202020204" pitchFamily="34" charset="0"/>
              <a:cs typeface="Helvetica" panose="020B0604020202020204" pitchFamily="34" charset="0"/>
            </a:endParaRPr>
          </a:p>
          <a:p>
            <a:pPr algn="just"/>
            <a:r>
              <a:rPr lang="vi-VN" sz="950" dirty="0" smtClean="0">
                <a:latin typeface="Helvetica" panose="020B0604020202020204" pitchFamily="34" charset="0"/>
                <a:cs typeface="Helvetica" panose="020B0604020202020204" pitchFamily="34" charset="0"/>
              </a:rPr>
              <a:t>Đừng </a:t>
            </a:r>
            <a:r>
              <a:rPr lang="vi-VN" sz="950" dirty="0">
                <a:latin typeface="Helvetica" panose="020B0604020202020204" pitchFamily="34" charset="0"/>
                <a:cs typeface="Helvetica" panose="020B0604020202020204" pitchFamily="34" charset="0"/>
              </a:rPr>
              <a:t>quên comment ngay dưới bài viết này thành quả của bạn từ Vina phở Bích Chi nhé! </a:t>
            </a:r>
            <a:endParaRPr lang="en-US" sz="950" dirty="0" smtClean="0">
              <a:latin typeface="Helvetica" panose="020B0604020202020204" pitchFamily="34" charset="0"/>
              <a:cs typeface="Helvetica" panose="020B0604020202020204" pitchFamily="34" charset="0"/>
            </a:endParaRPr>
          </a:p>
          <a:p>
            <a:pPr algn="just"/>
            <a:r>
              <a:rPr lang="vi-VN" sz="950" dirty="0" smtClean="0">
                <a:latin typeface="Helvetica" panose="020B0604020202020204" pitchFamily="34" charset="0"/>
                <a:cs typeface="Helvetica" panose="020B0604020202020204" pitchFamily="34" charset="0"/>
              </a:rPr>
              <a:t>#</a:t>
            </a:r>
            <a:r>
              <a:rPr lang="vi-VN" sz="950" dirty="0">
                <a:latin typeface="Helvetica" panose="020B0604020202020204" pitchFamily="34" charset="0"/>
                <a:cs typeface="Helvetica" panose="020B0604020202020204" pitchFamily="34" charset="0"/>
              </a:rPr>
              <a:t>BichChiFood #VinaPhoBichChiFood </a:t>
            </a:r>
            <a:endParaRPr lang="en-US" sz="950" dirty="0" smtClean="0">
              <a:latin typeface="Helvetica" panose="020B0604020202020204" pitchFamily="34" charset="0"/>
              <a:cs typeface="Helvetica" panose="020B0604020202020204" pitchFamily="34" charset="0"/>
            </a:endParaRPr>
          </a:p>
          <a:p>
            <a:pPr algn="just"/>
            <a:endParaRPr lang="en-US" sz="950" dirty="0" smtClean="0">
              <a:latin typeface="Helvetica" panose="020B0604020202020204" pitchFamily="34" charset="0"/>
              <a:cs typeface="Helvetica" panose="020B0604020202020204" pitchFamily="34" charset="0"/>
            </a:endParaRPr>
          </a:p>
          <a:p>
            <a:pPr algn="just"/>
            <a:r>
              <a:rPr lang="vi-VN" sz="950" dirty="0" smtClean="0">
                <a:latin typeface="Helvetica" panose="020B0604020202020204" pitchFamily="34" charset="0"/>
                <a:cs typeface="Helvetica" panose="020B0604020202020204" pitchFamily="34" charset="0"/>
              </a:rPr>
              <a:t>CAPTION </a:t>
            </a:r>
            <a:r>
              <a:rPr lang="vi-VN" sz="950" dirty="0">
                <a:latin typeface="Helvetica" panose="020B0604020202020204" pitchFamily="34" charset="0"/>
                <a:cs typeface="Helvetica" panose="020B0604020202020204" pitchFamily="34" charset="0"/>
              </a:rPr>
              <a:t>TRONG TỪNG HÌNH: </a:t>
            </a:r>
            <a:endParaRPr lang="en-US" sz="950" dirty="0" smtClean="0">
              <a:latin typeface="Helvetica" panose="020B0604020202020204" pitchFamily="34" charset="0"/>
              <a:cs typeface="Helvetica" panose="020B0604020202020204" pitchFamily="34" charset="0"/>
            </a:endParaRPr>
          </a:p>
          <a:p>
            <a:pPr algn="just"/>
            <a:r>
              <a:rPr lang="vi-VN" sz="950" dirty="0" smtClean="0">
                <a:latin typeface="Helvetica" panose="020B0604020202020204" pitchFamily="34" charset="0"/>
                <a:cs typeface="Helvetica" panose="020B0604020202020204" pitchFamily="34" charset="0"/>
              </a:rPr>
              <a:t>Hình </a:t>
            </a:r>
            <a:r>
              <a:rPr lang="vi-VN" sz="950" dirty="0">
                <a:latin typeface="Helvetica" panose="020B0604020202020204" pitchFamily="34" charset="0"/>
                <a:cs typeface="Helvetica" panose="020B0604020202020204" pitchFamily="34" charset="0"/>
              </a:rPr>
              <a:t>1: </a:t>
            </a:r>
            <a:endParaRPr lang="en-US" sz="950" dirty="0" smtClean="0">
              <a:latin typeface="Helvetica" panose="020B0604020202020204" pitchFamily="34" charset="0"/>
              <a:cs typeface="Helvetica" panose="020B0604020202020204" pitchFamily="34" charset="0"/>
            </a:endParaRPr>
          </a:p>
          <a:p>
            <a:pPr algn="just"/>
            <a:endParaRPr lang="en-US" sz="950" dirty="0">
              <a:latin typeface="Helvetica" panose="020B0604020202020204" pitchFamily="34" charset="0"/>
              <a:cs typeface="Helvetica" panose="020B0604020202020204" pitchFamily="34" charset="0"/>
            </a:endParaRPr>
          </a:p>
          <a:p>
            <a:pPr algn="just"/>
            <a:r>
              <a:rPr lang="vi-VN" sz="950" dirty="0" smtClean="0">
                <a:latin typeface="Helvetica" panose="020B0604020202020204" pitchFamily="34" charset="0"/>
                <a:cs typeface="Helvetica" panose="020B0604020202020204" pitchFamily="34" charset="0"/>
              </a:rPr>
              <a:t>Hình </a:t>
            </a:r>
            <a:r>
              <a:rPr lang="vi-VN" sz="950" dirty="0">
                <a:latin typeface="Helvetica" panose="020B0604020202020204" pitchFamily="34" charset="0"/>
                <a:cs typeface="Helvetica" panose="020B0604020202020204" pitchFamily="34" charset="0"/>
              </a:rPr>
              <a:t>2: Phở nước truyền thống Với một nồi nước dùng ngọt thanh nấu từ xương, bạn chỉ cần trụng Vina Phở với nước sôi là món phở thơm ngon đã sẵn sàng để cả nhà bồi bổ vào ngày cuối tuần rồi. Một lưu ý nho nhỏ từ Bích Chi Food: khi nấu xương làm nước dùng, bạn có thể lọc bỏ chất bẩn bằng cách bỏ nước luộc đầu. Nước dùng sẽ thơm, trong và sạch hơn. </a:t>
            </a:r>
            <a:endParaRPr lang="en-US" sz="950" dirty="0" smtClean="0">
              <a:latin typeface="Helvetica" panose="020B0604020202020204" pitchFamily="34" charset="0"/>
              <a:cs typeface="Helvetica" panose="020B0604020202020204" pitchFamily="34" charset="0"/>
            </a:endParaRPr>
          </a:p>
          <a:p>
            <a:pPr algn="just"/>
            <a:endParaRPr lang="en-US" sz="950" dirty="0">
              <a:latin typeface="Helvetica" panose="020B0604020202020204" pitchFamily="34" charset="0"/>
              <a:cs typeface="Helvetica" panose="020B0604020202020204" pitchFamily="34" charset="0"/>
            </a:endParaRPr>
          </a:p>
          <a:p>
            <a:pPr algn="just"/>
            <a:r>
              <a:rPr lang="vi-VN" sz="950" dirty="0" smtClean="0">
                <a:latin typeface="Helvetica" panose="020B0604020202020204" pitchFamily="34" charset="0"/>
                <a:cs typeface="Helvetica" panose="020B0604020202020204" pitchFamily="34" charset="0"/>
              </a:rPr>
              <a:t>Hình </a:t>
            </a:r>
            <a:r>
              <a:rPr lang="vi-VN" sz="950" dirty="0">
                <a:latin typeface="Helvetica" panose="020B0604020202020204" pitchFamily="34" charset="0"/>
                <a:cs typeface="Helvetica" panose="020B0604020202020204" pitchFamily="34" charset="0"/>
              </a:rPr>
              <a:t>3: Phở xào bò bổ dưỡng Phở xào bò quen thuộc sẽ ngon hơn khi có những gợi ý này từ Bích Chi Food.Thịt bò cần thấm gia vị ít nhất 15 phút trước khi xào để có vị ngon đậm đà, thịt nên xào chín tới, đừng để lâu quá thịt sẽ dai. Bên cạnh đó, sau khi trụng Vina Phở Bích Chi với nước sôi, hãy vớt ra trộn với một ít dầu ăn để bánh phở không dính lại và dai ngon hơn. </a:t>
            </a:r>
            <a:endParaRPr lang="en-US" sz="950" dirty="0" smtClean="0">
              <a:latin typeface="Helvetica" panose="020B0604020202020204" pitchFamily="34" charset="0"/>
              <a:cs typeface="Helvetica" panose="020B0604020202020204" pitchFamily="34" charset="0"/>
            </a:endParaRPr>
          </a:p>
          <a:p>
            <a:pPr algn="just"/>
            <a:endParaRPr lang="en-US" sz="950" dirty="0">
              <a:latin typeface="Helvetica" panose="020B0604020202020204" pitchFamily="34" charset="0"/>
              <a:cs typeface="Helvetica" panose="020B0604020202020204" pitchFamily="34" charset="0"/>
            </a:endParaRPr>
          </a:p>
          <a:p>
            <a:pPr algn="just"/>
            <a:r>
              <a:rPr lang="vi-VN" sz="950" dirty="0" smtClean="0">
                <a:latin typeface="Helvetica" panose="020B0604020202020204" pitchFamily="34" charset="0"/>
                <a:cs typeface="Helvetica" panose="020B0604020202020204" pitchFamily="34" charset="0"/>
              </a:rPr>
              <a:t>Hình </a:t>
            </a:r>
            <a:r>
              <a:rPr lang="vi-VN" sz="950" dirty="0">
                <a:latin typeface="Helvetica" panose="020B0604020202020204" pitchFamily="34" charset="0"/>
                <a:cs typeface="Helvetica" panose="020B0604020202020204" pitchFamily="34" charset="0"/>
              </a:rPr>
              <a:t>4: Phở trộn lạ miệng Nếu gia đình bạn đã quá quen thuộc với phở nước hay phở xào, hãy thử nghĩ đến món phở trộn lạ miệng nhé! Bạn chỉ cần luộc thịt heo, xắt thành từng lát vừa ăn. Dưa leo bào thành từng lát mỏng. Kế tiếp, trụng Vina Phở Bích Chi với nước sôi. Cuối cùng, xếp phở, thịt và dưa leo lên đĩa. Khi ăn rưới nước sốt từ dầu hào và tương đen lên, trộn đều. Chỉ với các bước đơn giản, món phở trộn với sợi phở dai ngon, nước sốt đậm đà đã sẵn sàng!</a:t>
            </a:r>
            <a:endParaRPr lang="en-US" sz="95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9323148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3</a:t>
            </a:fld>
            <a:endParaRPr lang="en-US" dirty="0"/>
          </a:p>
        </p:txBody>
      </p:sp>
      <p:sp>
        <p:nvSpPr>
          <p:cNvPr id="3" name="TextBox 2"/>
          <p:cNvSpPr txBox="1"/>
          <p:nvPr/>
        </p:nvSpPr>
        <p:spPr>
          <a:xfrm>
            <a:off x="3275856" y="154751"/>
            <a:ext cx="5688632" cy="4662815"/>
          </a:xfrm>
          <a:prstGeom prst="rect">
            <a:avLst/>
          </a:prstGeom>
          <a:noFill/>
        </p:spPr>
        <p:txBody>
          <a:bodyPr wrap="square" rtlCol="0">
            <a:spAutoFit/>
          </a:bodyPr>
          <a:lstStyle/>
          <a:p>
            <a:pPr algn="just"/>
            <a:r>
              <a:rPr lang="vi-VN" sz="900" dirty="0">
                <a:latin typeface="Helvetica" panose="020B0604020202020204" pitchFamily="34" charset="0"/>
                <a:cs typeface="Helvetica" panose="020B0604020202020204" pitchFamily="34" charset="0"/>
              </a:rPr>
              <a:t>GỎI ỔI TAI HEO - GIẢI NHIỆT MÙA HÈ CÙNG BÍCH CHI FOOD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Thời </a:t>
            </a:r>
            <a:r>
              <a:rPr lang="vi-VN" sz="900" dirty="0">
                <a:latin typeface="Helvetica" panose="020B0604020202020204" pitchFamily="34" charset="0"/>
                <a:cs typeface="Helvetica" panose="020B0604020202020204" pitchFamily="34" charset="0"/>
              </a:rPr>
              <a:t>tiết mùa hè nóng nực, những món lẩu, nướng, chiên xào sẽ gây nóng nhiệt cho cơ thể. Vì thế, hôm nay Bích Chi Food mang đến cho các bạn món "Gỏi ổi tai heo" thanh mát mùa hè. Vị dai giòn sần sật của tai heo cộng thêm vị ngọt thanh của ổi hòa quyện với vị béo đặc biệt từ bánh phồng tôm sẽ là món ăn hoàn hảo cho gia đình bạn.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Nguyên </a:t>
            </a:r>
            <a:r>
              <a:rPr lang="vi-VN" sz="900" dirty="0">
                <a:latin typeface="Helvetica" panose="020B0604020202020204" pitchFamily="34" charset="0"/>
                <a:cs typeface="Helvetica" panose="020B0604020202020204" pitchFamily="34" charset="0"/>
              </a:rPr>
              <a:t>liệu: </a:t>
            </a:r>
            <a:endParaRPr lang="en-US" sz="900" dirty="0" smtClean="0">
              <a:latin typeface="Helvetica" panose="020B0604020202020204" pitchFamily="34" charset="0"/>
              <a:cs typeface="Helvetica" panose="020B0604020202020204" pitchFamily="34" charset="0"/>
            </a:endParaRPr>
          </a:p>
          <a:p>
            <a:pPr marL="171450" indent="-171450" algn="just">
              <a:buFontTx/>
              <a:buChar char="-"/>
            </a:pPr>
            <a:r>
              <a:rPr lang="vi-VN" sz="900" dirty="0" smtClean="0">
                <a:latin typeface="Helvetica" panose="020B0604020202020204" pitchFamily="34" charset="0"/>
                <a:cs typeface="Helvetica" panose="020B0604020202020204" pitchFamily="34" charset="0"/>
              </a:rPr>
              <a:t>Tai </a:t>
            </a:r>
            <a:r>
              <a:rPr lang="vi-VN" sz="900" dirty="0">
                <a:latin typeface="Helvetica" panose="020B0604020202020204" pitchFamily="34" charset="0"/>
                <a:cs typeface="Helvetica" panose="020B0604020202020204" pitchFamily="34" charset="0"/>
              </a:rPr>
              <a:t>heo: 1 cái </a:t>
            </a:r>
            <a:endParaRPr lang="en-US" sz="900" dirty="0" smtClean="0">
              <a:latin typeface="Helvetica" panose="020B0604020202020204" pitchFamily="34" charset="0"/>
              <a:cs typeface="Helvetica" panose="020B0604020202020204" pitchFamily="34" charset="0"/>
            </a:endParaRPr>
          </a:p>
          <a:p>
            <a:pPr marL="171450" indent="-171450" algn="just">
              <a:buFontTx/>
              <a:buChar char="-"/>
            </a:pPr>
            <a:r>
              <a:rPr lang="vi-VN" sz="900" dirty="0" smtClean="0">
                <a:latin typeface="Helvetica" panose="020B0604020202020204" pitchFamily="34" charset="0"/>
                <a:cs typeface="Helvetica" panose="020B0604020202020204" pitchFamily="34" charset="0"/>
              </a:rPr>
              <a:t>Ổi </a:t>
            </a:r>
            <a:r>
              <a:rPr lang="vi-VN" sz="900" dirty="0">
                <a:latin typeface="Helvetica" panose="020B0604020202020204" pitchFamily="34" charset="0"/>
                <a:cs typeface="Helvetica" panose="020B0604020202020204" pitchFamily="34" charset="0"/>
              </a:rPr>
              <a:t>không hạt</a:t>
            </a:r>
            <a:r>
              <a:rPr lang="vi-VN" sz="900" dirty="0" smtClean="0">
                <a:latin typeface="Helvetica" panose="020B0604020202020204" pitchFamily="34" charset="0"/>
                <a:cs typeface="Helvetica" panose="020B0604020202020204" pitchFamily="34" charset="0"/>
              </a:rPr>
              <a:t>:</a:t>
            </a:r>
            <a:r>
              <a:rPr lang="en-US" sz="900" dirty="0" smtClean="0">
                <a:latin typeface="Helvetica" panose="020B0604020202020204" pitchFamily="34" charset="0"/>
                <a:cs typeface="Helvetica" panose="020B0604020202020204" pitchFamily="34" charset="0"/>
              </a:rPr>
              <a:t> </a:t>
            </a:r>
            <a:r>
              <a:rPr lang="vi-VN" sz="900" dirty="0" smtClean="0">
                <a:latin typeface="Helvetica" panose="020B0604020202020204" pitchFamily="34" charset="0"/>
                <a:cs typeface="Helvetica" panose="020B0604020202020204" pitchFamily="34" charset="0"/>
              </a:rPr>
              <a:t>1 </a:t>
            </a:r>
            <a:r>
              <a:rPr lang="vi-VN" sz="900" dirty="0">
                <a:latin typeface="Helvetica" panose="020B0604020202020204" pitchFamily="34" charset="0"/>
                <a:cs typeface="Helvetica" panose="020B0604020202020204" pitchFamily="34" charset="0"/>
              </a:rPr>
              <a:t>trái </a:t>
            </a:r>
            <a:endParaRPr lang="en-US" sz="900" dirty="0" smtClean="0">
              <a:latin typeface="Helvetica" panose="020B0604020202020204" pitchFamily="34" charset="0"/>
              <a:cs typeface="Helvetica" panose="020B0604020202020204" pitchFamily="34" charset="0"/>
            </a:endParaRPr>
          </a:p>
          <a:p>
            <a:pPr marL="171450" indent="-171450" algn="just">
              <a:buFontTx/>
              <a:buChar char="-"/>
            </a:pPr>
            <a:r>
              <a:rPr lang="vi-VN" sz="900" dirty="0" smtClean="0">
                <a:latin typeface="Helvetica" panose="020B0604020202020204" pitchFamily="34" charset="0"/>
                <a:cs typeface="Helvetica" panose="020B0604020202020204" pitchFamily="34" charset="0"/>
              </a:rPr>
              <a:t>Cà </a:t>
            </a:r>
            <a:r>
              <a:rPr lang="vi-VN" sz="900" dirty="0">
                <a:latin typeface="Helvetica" panose="020B0604020202020204" pitchFamily="34" charset="0"/>
                <a:cs typeface="Helvetica" panose="020B0604020202020204" pitchFamily="34" charset="0"/>
              </a:rPr>
              <a:t>rốt: nửa củ </a:t>
            </a:r>
            <a:endParaRPr lang="en-US" sz="900" dirty="0" smtClean="0">
              <a:latin typeface="Helvetica" panose="020B0604020202020204" pitchFamily="34" charset="0"/>
              <a:cs typeface="Helvetica" panose="020B0604020202020204" pitchFamily="34" charset="0"/>
            </a:endParaRPr>
          </a:p>
          <a:p>
            <a:pPr marL="171450" indent="-171450" algn="just">
              <a:buFontTx/>
              <a:buChar char="-"/>
            </a:pPr>
            <a:r>
              <a:rPr lang="vi-VN" sz="900" dirty="0" smtClean="0">
                <a:latin typeface="Helvetica" panose="020B0604020202020204" pitchFamily="34" charset="0"/>
                <a:cs typeface="Helvetica" panose="020B0604020202020204" pitchFamily="34" charset="0"/>
              </a:rPr>
              <a:t>Hành </a:t>
            </a:r>
            <a:r>
              <a:rPr lang="vi-VN" sz="900" dirty="0">
                <a:latin typeface="Helvetica" panose="020B0604020202020204" pitchFamily="34" charset="0"/>
                <a:cs typeface="Helvetica" panose="020B0604020202020204" pitchFamily="34" charset="0"/>
              </a:rPr>
              <a:t>tây: nửa củ </a:t>
            </a:r>
            <a:endParaRPr lang="en-US" sz="900" dirty="0" smtClean="0">
              <a:latin typeface="Helvetica" panose="020B0604020202020204" pitchFamily="34" charset="0"/>
              <a:cs typeface="Helvetica" panose="020B0604020202020204" pitchFamily="34" charset="0"/>
            </a:endParaRPr>
          </a:p>
          <a:p>
            <a:pPr marL="171450" indent="-171450" algn="just">
              <a:buFontTx/>
              <a:buChar char="-"/>
            </a:pPr>
            <a:r>
              <a:rPr lang="vi-VN" sz="900" dirty="0" smtClean="0">
                <a:latin typeface="Helvetica" panose="020B0604020202020204" pitchFamily="34" charset="0"/>
                <a:cs typeface="Helvetica" panose="020B0604020202020204" pitchFamily="34" charset="0"/>
              </a:rPr>
              <a:t>Nguyên </a:t>
            </a:r>
            <a:r>
              <a:rPr lang="vi-VN" sz="900" dirty="0">
                <a:latin typeface="Helvetica" panose="020B0604020202020204" pitchFamily="34" charset="0"/>
                <a:cs typeface="Helvetica" panose="020B0604020202020204" pitchFamily="34" charset="0"/>
              </a:rPr>
              <a:t>liệu khác: rau răm, ớt sừng, hành phi, đậu phộng </a:t>
            </a:r>
            <a:endParaRPr lang="en-US" sz="900" dirty="0" smtClean="0">
              <a:latin typeface="Helvetica" panose="020B0604020202020204" pitchFamily="34" charset="0"/>
              <a:cs typeface="Helvetica" panose="020B0604020202020204" pitchFamily="34" charset="0"/>
            </a:endParaRPr>
          </a:p>
          <a:p>
            <a:pPr marL="171450" indent="-171450" algn="just">
              <a:buFontTx/>
              <a:buChar char="-"/>
            </a:pPr>
            <a:r>
              <a:rPr lang="vi-VN" sz="900" dirty="0" smtClean="0">
                <a:latin typeface="Helvetica" panose="020B0604020202020204" pitchFamily="34" charset="0"/>
                <a:cs typeface="Helvetica" panose="020B0604020202020204" pitchFamily="34" charset="0"/>
              </a:rPr>
              <a:t>Gia </a:t>
            </a:r>
            <a:r>
              <a:rPr lang="vi-VN" sz="900" dirty="0">
                <a:latin typeface="Helvetica" panose="020B0604020202020204" pitchFamily="34" charset="0"/>
                <a:cs typeface="Helvetica" panose="020B0604020202020204" pitchFamily="34" charset="0"/>
              </a:rPr>
              <a:t>vị: các gia vị cơ bản, gừng, ớt băm, tỏi băm, nước cốt chanh, ngò rí băm. </a:t>
            </a:r>
            <a:endParaRPr lang="en-US" sz="900" dirty="0" smtClean="0">
              <a:latin typeface="Helvetica" panose="020B0604020202020204" pitchFamily="34" charset="0"/>
              <a:cs typeface="Helvetica" panose="020B0604020202020204" pitchFamily="34" charset="0"/>
            </a:endParaRPr>
          </a:p>
          <a:p>
            <a:pPr marL="171450" indent="-171450" algn="just">
              <a:buFontTx/>
              <a:buChar char="-"/>
            </a:pPr>
            <a:r>
              <a:rPr lang="vi-VN" sz="900" dirty="0" smtClean="0">
                <a:latin typeface="Helvetica" panose="020B0604020202020204" pitchFamily="34" charset="0"/>
                <a:cs typeface="Helvetica" panose="020B0604020202020204" pitchFamily="34" charset="0"/>
              </a:rPr>
              <a:t>Bánh </a:t>
            </a:r>
            <a:r>
              <a:rPr lang="vi-VN" sz="900" dirty="0">
                <a:latin typeface="Helvetica" panose="020B0604020202020204" pitchFamily="34" charset="0"/>
                <a:cs typeface="Helvetica" panose="020B0604020202020204" pitchFamily="34" charset="0"/>
              </a:rPr>
              <a:t>phồng tôm Bích Chi: 1 bịch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Thực </a:t>
            </a:r>
            <a:r>
              <a:rPr lang="vi-VN" sz="900" dirty="0">
                <a:latin typeface="Helvetica" panose="020B0604020202020204" pitchFamily="34" charset="0"/>
                <a:cs typeface="Helvetica" panose="020B0604020202020204" pitchFamily="34" charset="0"/>
              </a:rPr>
              <a:t>hiện: </a:t>
            </a:r>
            <a:endParaRPr lang="en-US" sz="900" dirty="0" smtClean="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Bước </a:t>
            </a:r>
            <a:r>
              <a:rPr lang="vi-VN" sz="900" dirty="0">
                <a:latin typeface="Helvetica" panose="020B0604020202020204" pitchFamily="34" charset="0"/>
                <a:cs typeface="Helvetica" panose="020B0604020202020204" pitchFamily="34" charset="0"/>
              </a:rPr>
              <a:t>1: Rửa sạch tai heo với gừng đập dập và giấm. Sau đó, luộc tai heo với gừng xắt lát và một muỗng cà phê muối để khử mùi tai heo. Sau khi chín, vớt tai heo cho vào tô nước đá lạnh ngay lặp tức để giữ độ giòn và màu trắng cho tai heo. Xắt tai heo thành từng miếng dài mỏng vừa ăn.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Bước </a:t>
            </a:r>
            <a:r>
              <a:rPr lang="vi-VN" sz="900" dirty="0">
                <a:latin typeface="Helvetica" panose="020B0604020202020204" pitchFamily="34" charset="0"/>
                <a:cs typeface="Helvetica" panose="020B0604020202020204" pitchFamily="34" charset="0"/>
              </a:rPr>
              <a:t>2: Cắt ổi và cà rốt ra thành từng lát mỏng. Còn lại hành tây cắt mỏng và rau răm cắt nhỏ.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Bước </a:t>
            </a:r>
            <a:r>
              <a:rPr lang="vi-VN" sz="900" dirty="0">
                <a:latin typeface="Helvetica" panose="020B0604020202020204" pitchFamily="34" charset="0"/>
                <a:cs typeface="Helvetica" panose="020B0604020202020204" pitchFamily="34" charset="0"/>
              </a:rPr>
              <a:t>3: Pha nước mắm, đường, bột ngọt cho hòa quyện với nhau. Thêm tương ớt, tỏi băm, ngò rí băm, ớt băm và nước cốt chanh rồi khuấy đều.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Bước </a:t>
            </a:r>
            <a:r>
              <a:rPr lang="vi-VN" sz="900" dirty="0">
                <a:latin typeface="Helvetica" panose="020B0604020202020204" pitchFamily="34" charset="0"/>
                <a:cs typeface="Helvetica" panose="020B0604020202020204" pitchFamily="34" charset="0"/>
              </a:rPr>
              <a:t>4: Cho tai heo, ổi, cà rốt và nước mắm gỏi vào trộn đều cho các nguyên liệu thấm với nước mắm. Rắc đậu phộng, hành phi lên trên mặt để tạo điểm nhấn và làm món gỏi ngon hơn. Bày gỏi ra đĩa và thưởng thức cùng bánh phồng tôm Bích Chi giòn </a:t>
            </a:r>
            <a:r>
              <a:rPr lang="vi-VN" sz="900" dirty="0" smtClean="0">
                <a:latin typeface="Helvetica" panose="020B0604020202020204" pitchFamily="34" charset="0"/>
                <a:cs typeface="Helvetica" panose="020B0604020202020204" pitchFamily="34" charset="0"/>
              </a:rPr>
              <a:t>thơm</a:t>
            </a:r>
            <a:r>
              <a:rPr lang="en-US" sz="900" dirty="0" smtClean="0">
                <a:latin typeface="Helvetica" panose="020B0604020202020204" pitchFamily="34" charset="0"/>
                <a:cs typeface="Helvetica" panose="020B0604020202020204" pitchFamily="34" charset="0"/>
              </a:rPr>
              <a:t>.</a:t>
            </a:r>
            <a:r>
              <a:rPr lang="vi-VN" sz="900" dirty="0" smtClean="0">
                <a:latin typeface="Helvetica" panose="020B0604020202020204" pitchFamily="34" charset="0"/>
                <a:cs typeface="Helvetica" panose="020B0604020202020204" pitchFamily="34" charset="0"/>
              </a:rPr>
              <a:t> </a:t>
            </a:r>
            <a:endParaRPr lang="en-US" sz="900" dirty="0" smtClean="0">
              <a:latin typeface="Helvetica" panose="020B0604020202020204" pitchFamily="34" charset="0"/>
              <a:cs typeface="Helvetica" panose="020B0604020202020204" pitchFamily="34" charset="0"/>
            </a:endParaRPr>
          </a:p>
          <a:p>
            <a:pPr algn="just"/>
            <a:endParaRPr lang="en-US" sz="900" dirty="0">
              <a:latin typeface="Helvetica" panose="020B0604020202020204" pitchFamily="34" charset="0"/>
              <a:cs typeface="Helvetica" panose="020B0604020202020204" pitchFamily="34" charset="0"/>
            </a:endParaRPr>
          </a:p>
          <a:p>
            <a:pPr algn="just"/>
            <a:r>
              <a:rPr lang="vi-VN" sz="900" dirty="0" smtClean="0">
                <a:latin typeface="Helvetica" panose="020B0604020202020204" pitchFamily="34" charset="0"/>
                <a:cs typeface="Helvetica" panose="020B0604020202020204" pitchFamily="34" charset="0"/>
              </a:rPr>
              <a:t>Nào</a:t>
            </a:r>
            <a:r>
              <a:rPr lang="vi-VN" sz="900" dirty="0">
                <a:latin typeface="Helvetica" panose="020B0604020202020204" pitchFamily="34" charset="0"/>
                <a:cs typeface="Helvetica" panose="020B0604020202020204" pitchFamily="34" charset="0"/>
              </a:rPr>
              <a:t>! Còn chần chờ gì nữa, hãy cùng Bích Chi Food bắt tay vào thực hiện món ăn mới lạ và hấp dẫn này nhé! Khi làm xong, đừng quên chia sẻ thành quả bằng cách comment dưới bài viết này nhé! #BichChiFood #VaoBepCungBichChi</a:t>
            </a:r>
            <a:endParaRPr lang="en-US" sz="9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386643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4</a:t>
            </a:fld>
            <a:endParaRPr lang="en-US" dirty="0"/>
          </a:p>
        </p:txBody>
      </p:sp>
      <p:sp>
        <p:nvSpPr>
          <p:cNvPr id="3" name="TextBox 2"/>
          <p:cNvSpPr txBox="1"/>
          <p:nvPr/>
        </p:nvSpPr>
        <p:spPr>
          <a:xfrm>
            <a:off x="2915816" y="123478"/>
            <a:ext cx="6048672" cy="4524315"/>
          </a:xfrm>
          <a:prstGeom prst="rect">
            <a:avLst/>
          </a:prstGeom>
          <a:noFill/>
        </p:spPr>
        <p:txBody>
          <a:bodyPr wrap="square" rtlCol="0">
            <a:spAutoFit/>
          </a:bodyPr>
          <a:lstStyle/>
          <a:p>
            <a:pPr algn="just"/>
            <a:r>
              <a:rPr lang="vi-VN" sz="1200" dirty="0">
                <a:latin typeface="Helvetica" panose="020B0604020202020204" pitchFamily="34" charset="0"/>
                <a:cs typeface="Helvetica" panose="020B0604020202020204" pitchFamily="34" charset="0"/>
              </a:rPr>
              <a:t>TÌM BÚN BÒ HUẾ BÍCH CHI - RINH NGAY QUÀ HOT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Minigame </a:t>
            </a:r>
            <a:r>
              <a:rPr lang="vi-VN" sz="1200" dirty="0">
                <a:latin typeface="Helvetica" panose="020B0604020202020204" pitchFamily="34" charset="0"/>
                <a:cs typeface="Helvetica" panose="020B0604020202020204" pitchFamily="34" charset="0"/>
              </a:rPr>
              <a:t>tháng 6 từ Bích Chi Food đã sẵn sàng rồi đây, những món quà hấp dẫn đang chờ đón tất cả mọi người. Hãy cùng luyện mắt và nhanh tay comment để nhận bộ quà tặng từ Bích Chi Food!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Thể </a:t>
            </a:r>
            <a:r>
              <a:rPr lang="vi-VN" sz="1200" dirty="0">
                <a:latin typeface="Helvetica" panose="020B0604020202020204" pitchFamily="34" charset="0"/>
                <a:cs typeface="Helvetica" panose="020B0604020202020204" pitchFamily="34" charset="0"/>
              </a:rPr>
              <a:t>lệ: </a:t>
            </a:r>
            <a:endParaRPr lang="en-US" sz="1200" dirty="0" smtClean="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Bước </a:t>
            </a:r>
            <a:r>
              <a:rPr lang="vi-VN" sz="1200" dirty="0">
                <a:latin typeface="Helvetica" panose="020B0604020202020204" pitchFamily="34" charset="0"/>
                <a:cs typeface="Helvetica" panose="020B0604020202020204" pitchFamily="34" charset="0"/>
              </a:rPr>
              <a:t>1: Like Fanpage Bích Chi Family </a:t>
            </a:r>
            <a:endParaRPr lang="en-US" sz="1200" dirty="0" smtClean="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Bước </a:t>
            </a:r>
            <a:r>
              <a:rPr lang="vi-VN" sz="1200" dirty="0">
                <a:latin typeface="Helvetica" panose="020B0604020202020204" pitchFamily="34" charset="0"/>
                <a:cs typeface="Helvetica" panose="020B0604020202020204" pitchFamily="34" charset="0"/>
              </a:rPr>
              <a:t>2: Comment bên dưới hình chụp khoảnh khắc gói Bún bò Huế Bích Chi Food xuất hiện và tag tên 3 người bạn </a:t>
            </a:r>
            <a:endParaRPr lang="en-US" sz="1200" dirty="0" smtClean="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Bước </a:t>
            </a:r>
            <a:r>
              <a:rPr lang="vi-VN" sz="1200" dirty="0">
                <a:latin typeface="Helvetica" panose="020B0604020202020204" pitchFamily="34" charset="0"/>
                <a:cs typeface="Helvetica" panose="020B0604020202020204" pitchFamily="34" charset="0"/>
              </a:rPr>
              <a:t>3: Share bài viết này ở chế độ công khai với hashtag #BichChiFood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Lưu </a:t>
            </a:r>
            <a:r>
              <a:rPr lang="vi-VN" sz="1200" dirty="0">
                <a:latin typeface="Helvetica" panose="020B0604020202020204" pitchFamily="34" charset="0"/>
                <a:cs typeface="Helvetica" panose="020B0604020202020204" pitchFamily="34" charset="0"/>
              </a:rPr>
              <a:t>ý: </a:t>
            </a:r>
            <a:endParaRPr lang="en-US" sz="1200" dirty="0" smtClean="0">
              <a:latin typeface="Helvetica" panose="020B0604020202020204" pitchFamily="34" charset="0"/>
              <a:cs typeface="Helvetica" panose="020B0604020202020204" pitchFamily="34" charset="0"/>
            </a:endParaRPr>
          </a:p>
          <a:p>
            <a:pPr marL="285750" indent="-285750" algn="just">
              <a:buFontTx/>
              <a:buChar char="-"/>
            </a:pPr>
            <a:r>
              <a:rPr lang="vi-VN" sz="1200" dirty="0" smtClean="0">
                <a:latin typeface="Helvetica" panose="020B0604020202020204" pitchFamily="34" charset="0"/>
                <a:cs typeface="Helvetica" panose="020B0604020202020204" pitchFamily="34" charset="0"/>
              </a:rPr>
              <a:t>Comment </a:t>
            </a:r>
            <a:r>
              <a:rPr lang="vi-VN" sz="1200" dirty="0">
                <a:latin typeface="Helvetica" panose="020B0604020202020204" pitchFamily="34" charset="0"/>
                <a:cs typeface="Helvetica" panose="020B0604020202020204" pitchFamily="34" charset="0"/>
              </a:rPr>
              <a:t>gửi sau 0h ngày dd/mm/yyyy được xem là không hợp lệ </a:t>
            </a:r>
            <a:endParaRPr lang="en-US" sz="1200" dirty="0" smtClean="0">
              <a:latin typeface="Helvetica" panose="020B0604020202020204" pitchFamily="34" charset="0"/>
              <a:cs typeface="Helvetica" panose="020B0604020202020204" pitchFamily="34" charset="0"/>
            </a:endParaRPr>
          </a:p>
          <a:p>
            <a:pPr marL="285750" indent="-285750" algn="just">
              <a:buFontTx/>
              <a:buChar char="-"/>
            </a:pPr>
            <a:r>
              <a:rPr lang="vi-VN" sz="1200" dirty="0" smtClean="0">
                <a:latin typeface="Helvetica" panose="020B0604020202020204" pitchFamily="34" charset="0"/>
                <a:cs typeface="Helvetica" panose="020B0604020202020204" pitchFamily="34" charset="0"/>
              </a:rPr>
              <a:t>Kết </a:t>
            </a:r>
            <a:r>
              <a:rPr lang="vi-VN" sz="1200" dirty="0">
                <a:latin typeface="Helvetica" panose="020B0604020202020204" pitchFamily="34" charset="0"/>
                <a:cs typeface="Helvetica" panose="020B0604020202020204" pitchFamily="34" charset="0"/>
              </a:rPr>
              <a:t>quả sẽ được công bố vào ngày dd/mm/yyyy </a:t>
            </a:r>
            <a:endParaRPr lang="en-US" sz="1200" dirty="0" smtClean="0">
              <a:latin typeface="Helvetica" panose="020B0604020202020204" pitchFamily="34" charset="0"/>
              <a:cs typeface="Helvetica" panose="020B0604020202020204" pitchFamily="34" charset="0"/>
            </a:endParaRPr>
          </a:p>
          <a:p>
            <a:pPr marL="285750" indent="-285750" algn="just">
              <a:buFontTx/>
              <a:buChar char="-"/>
            </a:pPr>
            <a:r>
              <a:rPr lang="vi-VN" sz="1200" dirty="0" smtClean="0">
                <a:latin typeface="Helvetica" panose="020B0604020202020204" pitchFamily="34" charset="0"/>
                <a:cs typeface="Helvetica" panose="020B0604020202020204" pitchFamily="34" charset="0"/>
              </a:rPr>
              <a:t>Bích </a:t>
            </a:r>
            <a:r>
              <a:rPr lang="vi-VN" sz="1200" dirty="0">
                <a:latin typeface="Helvetica" panose="020B0604020202020204" pitchFamily="34" charset="0"/>
                <a:cs typeface="Helvetica" panose="020B0604020202020204" pitchFamily="34" charset="0"/>
              </a:rPr>
              <a:t>Chi Food sẽ lựa chọn ngẫu nhiên 3 bạn may mắn nhất để gửi tặng 3 phần thưởng </a:t>
            </a:r>
            <a:endParaRPr lang="en-US" sz="1200" dirty="0" smtClean="0">
              <a:latin typeface="Helvetica" panose="020B0604020202020204" pitchFamily="34" charset="0"/>
              <a:cs typeface="Helvetica" panose="020B0604020202020204" pitchFamily="34" charset="0"/>
            </a:endParaRPr>
          </a:p>
          <a:p>
            <a:pPr marL="285750" indent="-285750" algn="just">
              <a:buFontTx/>
              <a:buChar char="-"/>
            </a:pPr>
            <a:r>
              <a:rPr lang="vi-VN" sz="1200" dirty="0" smtClean="0">
                <a:latin typeface="Helvetica" panose="020B0604020202020204" pitchFamily="34" charset="0"/>
                <a:cs typeface="Helvetica" panose="020B0604020202020204" pitchFamily="34" charset="0"/>
              </a:rPr>
              <a:t>Người </a:t>
            </a:r>
            <a:r>
              <a:rPr lang="vi-VN" sz="1200" dirty="0">
                <a:latin typeface="Helvetica" panose="020B0604020202020204" pitchFamily="34" charset="0"/>
                <a:cs typeface="Helvetica" panose="020B0604020202020204" pitchFamily="34" charset="0"/>
              </a:rPr>
              <a:t>chiến thắng phải thực hiện đủ 3 bước, không được chỉnh sửa comment và chỉ comment 1 lần duy nhất. Nếu không đáp ứng được đầy đủ yêu cầu, Bích Chi Food sẽ trao thưởng cho bạn may mắn tiếp theo </a:t>
            </a:r>
            <a:endParaRPr lang="en-US" sz="1200" dirty="0" smtClean="0">
              <a:latin typeface="Helvetica" panose="020B0604020202020204" pitchFamily="34" charset="0"/>
              <a:cs typeface="Helvetica" panose="020B0604020202020204" pitchFamily="34" charset="0"/>
            </a:endParaRPr>
          </a:p>
          <a:p>
            <a:pPr marL="285750" indent="-285750" algn="just">
              <a:buFontTx/>
              <a:buChar char="-"/>
            </a:pPr>
            <a:r>
              <a:rPr lang="vi-VN" sz="1200" dirty="0" smtClean="0">
                <a:latin typeface="Helvetica" panose="020B0604020202020204" pitchFamily="34" charset="0"/>
                <a:cs typeface="Helvetica" panose="020B0604020202020204" pitchFamily="34" charset="0"/>
              </a:rPr>
              <a:t>Mọi </a:t>
            </a:r>
            <a:r>
              <a:rPr lang="vi-VN" sz="1200" dirty="0">
                <a:latin typeface="Helvetica" panose="020B0604020202020204" pitchFamily="34" charset="0"/>
                <a:cs typeface="Helvetica" panose="020B0604020202020204" pitchFamily="34" charset="0"/>
              </a:rPr>
              <a:t>tranh chấp (nếu có) sẽ do BTC là người quyết định cuối cùng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l"/>
            <a:r>
              <a:rPr lang="vi-VN" sz="1200" dirty="0" smtClean="0">
                <a:latin typeface="Helvetica" panose="020B0604020202020204" pitchFamily="34" charset="0"/>
                <a:cs typeface="Helvetica" panose="020B0604020202020204" pitchFamily="34" charset="0"/>
              </a:rPr>
              <a:t>#</a:t>
            </a:r>
            <a:r>
              <a:rPr lang="vi-VN" sz="1200" dirty="0">
                <a:latin typeface="Helvetica" panose="020B0604020202020204" pitchFamily="34" charset="0"/>
                <a:cs typeface="Helvetica" panose="020B0604020202020204" pitchFamily="34" charset="0"/>
              </a:rPr>
              <a:t>BichChiFood #MiniGame #BunboHueBichChi </a:t>
            </a:r>
            <a:br>
              <a:rPr lang="vi-VN" sz="1200" dirty="0">
                <a:latin typeface="Helvetica" panose="020B0604020202020204" pitchFamily="34" charset="0"/>
                <a:cs typeface="Helvetica" panose="020B0604020202020204" pitchFamily="34" charset="0"/>
              </a:rPr>
            </a:br>
            <a:endParaRPr lang="en-US" sz="1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5072318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5</a:t>
            </a:fld>
            <a:endParaRPr lang="en-US" dirty="0"/>
          </a:p>
        </p:txBody>
      </p:sp>
      <p:sp>
        <p:nvSpPr>
          <p:cNvPr id="3" name="TextBox 2"/>
          <p:cNvSpPr txBox="1"/>
          <p:nvPr/>
        </p:nvSpPr>
        <p:spPr>
          <a:xfrm>
            <a:off x="3779912" y="0"/>
            <a:ext cx="5256584" cy="4893647"/>
          </a:xfrm>
          <a:prstGeom prst="rect">
            <a:avLst/>
          </a:prstGeom>
          <a:noFill/>
        </p:spPr>
        <p:txBody>
          <a:bodyPr wrap="square" rtlCol="0">
            <a:spAutoFit/>
          </a:bodyPr>
          <a:lstStyle/>
          <a:p>
            <a:pPr algn="just"/>
            <a:r>
              <a:rPr lang="vi-VN" sz="1200" dirty="0">
                <a:latin typeface="Helvetica" panose="020B0604020202020204" pitchFamily="34" charset="0"/>
                <a:cs typeface="Helvetica" panose="020B0604020202020204" pitchFamily="34" charset="0"/>
              </a:rPr>
              <a:t>VỊ NGON KHÔNG THỂ CƯỠNG LẠI VỚI BÁNH PHỒNG TÔM SỐT PHÔ MAI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15 </a:t>
            </a:r>
            <a:r>
              <a:rPr lang="vi-VN" sz="1200" dirty="0">
                <a:latin typeface="Helvetica" panose="020B0604020202020204" pitchFamily="34" charset="0"/>
                <a:cs typeface="Helvetica" panose="020B0604020202020204" pitchFamily="34" charset="0"/>
              </a:rPr>
              <a:t>phút vào bếp cùng Ad là có ngay món bánh phồng tôm sốt phô mai cực ngon miệng chongày mưa rồi đấy!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Bạn cần</a:t>
            </a:r>
            <a:r>
              <a:rPr lang="en-US" sz="1200" dirty="0" smtClean="0">
                <a:latin typeface="Helvetica" panose="020B0604020202020204" pitchFamily="34" charset="0"/>
                <a:cs typeface="Helvetica" panose="020B0604020202020204" pitchFamily="34" charset="0"/>
              </a:rPr>
              <a:t> </a:t>
            </a:r>
            <a:r>
              <a:rPr lang="vi-VN" sz="1200" dirty="0" smtClean="0">
                <a:latin typeface="Helvetica" panose="020B0604020202020204" pitchFamily="34" charset="0"/>
                <a:cs typeface="Helvetica" panose="020B0604020202020204" pitchFamily="34" charset="0"/>
              </a:rPr>
              <a:t>chuẩn </a:t>
            </a:r>
            <a:r>
              <a:rPr lang="vi-VN" sz="1200" dirty="0">
                <a:latin typeface="Helvetica" panose="020B0604020202020204" pitchFamily="34" charset="0"/>
                <a:cs typeface="Helvetica" panose="020B0604020202020204" pitchFamily="34" charset="0"/>
              </a:rPr>
              <a:t>bị: </a:t>
            </a:r>
            <a:endParaRPr lang="en-US" sz="1200" dirty="0" smtClean="0">
              <a:latin typeface="Helvetica" panose="020B0604020202020204" pitchFamily="34" charset="0"/>
              <a:cs typeface="Helvetica" panose="020B0604020202020204" pitchFamily="34" charset="0"/>
            </a:endParaRPr>
          </a:p>
          <a:p>
            <a:pPr marL="171450" indent="-171450" algn="just">
              <a:buFontTx/>
              <a:buChar char="-"/>
            </a:pPr>
            <a:r>
              <a:rPr lang="vi-VN" sz="1200" dirty="0" smtClean="0">
                <a:latin typeface="Helvetica" panose="020B0604020202020204" pitchFamily="34" charset="0"/>
                <a:cs typeface="Helvetica" panose="020B0604020202020204" pitchFamily="34" charset="0"/>
              </a:rPr>
              <a:t>1 </a:t>
            </a:r>
            <a:r>
              <a:rPr lang="vi-VN" sz="1200" dirty="0">
                <a:latin typeface="Helvetica" panose="020B0604020202020204" pitchFamily="34" charset="0"/>
                <a:cs typeface="Helvetica" panose="020B0604020202020204" pitchFamily="34" charset="0"/>
              </a:rPr>
              <a:t>bịch bánh phồng tômhiệu Bích Chi </a:t>
            </a:r>
            <a:endParaRPr lang="en-US" sz="1200" dirty="0" smtClean="0">
              <a:latin typeface="Helvetica" panose="020B0604020202020204" pitchFamily="34" charset="0"/>
              <a:cs typeface="Helvetica" panose="020B0604020202020204" pitchFamily="34" charset="0"/>
            </a:endParaRPr>
          </a:p>
          <a:p>
            <a:pPr marL="171450" indent="-171450" algn="just">
              <a:buFontTx/>
              <a:buChar char="-"/>
            </a:pPr>
            <a:r>
              <a:rPr lang="vi-VN" sz="1200" dirty="0" smtClean="0">
                <a:latin typeface="Helvetica" panose="020B0604020202020204" pitchFamily="34" charset="0"/>
                <a:cs typeface="Helvetica" panose="020B0604020202020204" pitchFamily="34" charset="0"/>
              </a:rPr>
              <a:t>3 </a:t>
            </a:r>
            <a:r>
              <a:rPr lang="vi-VN" sz="1200" dirty="0">
                <a:latin typeface="Helvetica" panose="020B0604020202020204" pitchFamily="34" charset="0"/>
                <a:cs typeface="Helvetica" panose="020B0604020202020204" pitchFamily="34" charset="0"/>
              </a:rPr>
              <a:t>miếng phô mai </a:t>
            </a:r>
            <a:endParaRPr lang="en-US" sz="1200" dirty="0" smtClean="0">
              <a:latin typeface="Helvetica" panose="020B0604020202020204" pitchFamily="34" charset="0"/>
              <a:cs typeface="Helvetica" panose="020B0604020202020204" pitchFamily="34" charset="0"/>
            </a:endParaRPr>
          </a:p>
          <a:p>
            <a:pPr marL="171450" indent="-171450" algn="just">
              <a:buFontTx/>
              <a:buChar char="-"/>
            </a:pPr>
            <a:r>
              <a:rPr lang="vi-VN" sz="1200" dirty="0" smtClean="0">
                <a:latin typeface="Helvetica" panose="020B0604020202020204" pitchFamily="34" charset="0"/>
                <a:cs typeface="Helvetica" panose="020B0604020202020204" pitchFamily="34" charset="0"/>
              </a:rPr>
              <a:t>Tương </a:t>
            </a:r>
            <a:r>
              <a:rPr lang="vi-VN" sz="1200" dirty="0">
                <a:latin typeface="Helvetica" panose="020B0604020202020204" pitchFamily="34" charset="0"/>
                <a:cs typeface="Helvetica" panose="020B0604020202020204" pitchFamily="34" charset="0"/>
              </a:rPr>
              <a:t>cà,tương ớt </a:t>
            </a:r>
            <a:endParaRPr lang="en-US" sz="1200" dirty="0" smtClean="0">
              <a:latin typeface="Helvetica" panose="020B0604020202020204" pitchFamily="34" charset="0"/>
              <a:cs typeface="Helvetica" panose="020B0604020202020204" pitchFamily="34" charset="0"/>
            </a:endParaRPr>
          </a:p>
          <a:p>
            <a:pPr marL="171450" indent="-171450" algn="just">
              <a:buFontTx/>
              <a:buChar char="-"/>
            </a:pPr>
            <a:r>
              <a:rPr lang="vi-VN" sz="1200" dirty="0" smtClean="0">
                <a:latin typeface="Helvetica" panose="020B0604020202020204" pitchFamily="34" charset="0"/>
                <a:cs typeface="Helvetica" panose="020B0604020202020204" pitchFamily="34" charset="0"/>
              </a:rPr>
              <a:t>Tỏi</a:t>
            </a:r>
            <a:r>
              <a:rPr lang="vi-VN" sz="1200" dirty="0">
                <a:latin typeface="Helvetica" panose="020B0604020202020204" pitchFamily="34" charset="0"/>
                <a:cs typeface="Helvetica" panose="020B0604020202020204" pitchFamily="34" charset="0"/>
              </a:rPr>
              <a:t>, ngò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Thực </a:t>
            </a:r>
            <a:r>
              <a:rPr lang="vi-VN" sz="1200" dirty="0">
                <a:latin typeface="Helvetica" panose="020B0604020202020204" pitchFamily="34" charset="0"/>
                <a:cs typeface="Helvetica" panose="020B0604020202020204" pitchFamily="34" charset="0"/>
              </a:rPr>
              <a:t>hiện: </a:t>
            </a:r>
            <a:endParaRPr lang="en-US" sz="1200" dirty="0" smtClean="0">
              <a:latin typeface="Helvetica" panose="020B0604020202020204" pitchFamily="34" charset="0"/>
              <a:cs typeface="Helvetica" panose="020B0604020202020204" pitchFamily="34" charset="0"/>
            </a:endParaRPr>
          </a:p>
          <a:p>
            <a:pPr marL="171450" indent="-171450" algn="just">
              <a:buFontTx/>
              <a:buChar char="-"/>
            </a:pPr>
            <a:r>
              <a:rPr lang="vi-VN" sz="1200" dirty="0" smtClean="0">
                <a:latin typeface="Helvetica" panose="020B0604020202020204" pitchFamily="34" charset="0"/>
                <a:cs typeface="Helvetica" panose="020B0604020202020204" pitchFamily="34" charset="0"/>
              </a:rPr>
              <a:t>Chiên </a:t>
            </a:r>
            <a:r>
              <a:rPr lang="vi-VN" sz="1200" dirty="0">
                <a:latin typeface="Helvetica" panose="020B0604020202020204" pitchFamily="34" charset="0"/>
                <a:cs typeface="Helvetica" panose="020B0604020202020204" pitchFamily="34" charset="0"/>
              </a:rPr>
              <a:t>bánh phồng Bích Chi ở lửa nóng sôi, chiên với số lượng ít để có thể quan sát bánh cẩn thận giúp bạn cóđộ giòn xốp ngon nhất, không bị chai hay cháy. </a:t>
            </a:r>
            <a:endParaRPr lang="en-US" sz="1200" dirty="0" smtClean="0">
              <a:latin typeface="Helvetica" panose="020B0604020202020204" pitchFamily="34" charset="0"/>
              <a:cs typeface="Helvetica" panose="020B0604020202020204" pitchFamily="34" charset="0"/>
            </a:endParaRPr>
          </a:p>
          <a:p>
            <a:pPr marL="171450" indent="-171450" algn="just">
              <a:buFontTx/>
              <a:buChar char="-"/>
            </a:pPr>
            <a:r>
              <a:rPr lang="vi-VN" sz="1200" dirty="0" smtClean="0">
                <a:latin typeface="Helvetica" panose="020B0604020202020204" pitchFamily="34" charset="0"/>
                <a:cs typeface="Helvetica" panose="020B0604020202020204" pitchFamily="34" charset="0"/>
              </a:rPr>
              <a:t>Phi </a:t>
            </a:r>
            <a:r>
              <a:rPr lang="vi-VN" sz="1200" dirty="0">
                <a:latin typeface="Helvetica" panose="020B0604020202020204" pitchFamily="34" charset="0"/>
                <a:cs typeface="Helvetica" panose="020B0604020202020204" pitchFamily="34" charset="0"/>
              </a:rPr>
              <a:t>tỏi thật thơm, cho 3 miếng phô mai vào đảo đến khi chảy mịn thì cho tương ớt vào khuấy đều, bỏ ngò băm nhuyễn vào, tắt bếp. Thưởng thức ngay khi sốt còn nóng, cầm một miếng bánh phồng Bích Chi chấm cùng phô mai thì ôi thôi là tuyệt vời!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Cùng </a:t>
            </a:r>
            <a:r>
              <a:rPr lang="vi-VN" sz="1200" dirty="0">
                <a:latin typeface="Helvetica" panose="020B0604020202020204" pitchFamily="34" charset="0"/>
                <a:cs typeface="Helvetica" panose="020B0604020202020204" pitchFamily="34" charset="0"/>
              </a:rPr>
              <a:t>theo dõi Facebook Page của Bích Chi để cập nhật thêm nhiều công thức nấu ăn thú vị, độc đáo nữa nhé! </a:t>
            </a:r>
            <a:endParaRPr lang="en-US" sz="1200" dirty="0" smtClean="0">
              <a:latin typeface="Helvetica" panose="020B0604020202020204" pitchFamily="34" charset="0"/>
              <a:cs typeface="Helvetica" panose="020B0604020202020204" pitchFamily="34" charset="0"/>
            </a:endParaRPr>
          </a:p>
          <a:p>
            <a:pPr algn="just"/>
            <a:endParaRPr lang="en-US" sz="1200" dirty="0">
              <a:latin typeface="Helvetica" panose="020B0604020202020204" pitchFamily="34" charset="0"/>
              <a:cs typeface="Helvetica" panose="020B0604020202020204" pitchFamily="34" charset="0"/>
            </a:endParaRPr>
          </a:p>
          <a:p>
            <a:pPr algn="just"/>
            <a:r>
              <a:rPr lang="vi-VN" sz="1200" dirty="0" smtClean="0">
                <a:latin typeface="Helvetica" panose="020B0604020202020204" pitchFamily="34" charset="0"/>
                <a:cs typeface="Helvetica" panose="020B0604020202020204" pitchFamily="34" charset="0"/>
              </a:rPr>
              <a:t>#</a:t>
            </a:r>
            <a:r>
              <a:rPr lang="vi-VN" sz="1200" dirty="0">
                <a:latin typeface="Helvetica" panose="020B0604020202020204" pitchFamily="34" charset="0"/>
                <a:cs typeface="Helvetica" panose="020B0604020202020204" pitchFamily="34" charset="0"/>
              </a:rPr>
              <a:t>BichChiFood #PhongTomBichChi #BichChiMix</a:t>
            </a:r>
            <a:endParaRPr lang="en-US" sz="1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2718770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xmlns="" id="{91FCAECF-8661-4181-90E1-A485E864813F}"/>
              </a:ext>
            </a:extLst>
          </p:cNvPr>
          <p:cNvPicPr>
            <a:picLocks noGrp="1" noChangeAspect="1"/>
          </p:cNvPicPr>
          <p:nvPr>
            <p:ph type="pic" sz="quarter" idx="10"/>
          </p:nvPr>
        </p:nvPicPr>
        <p:blipFill>
          <a:blip r:embed="rId2"/>
          <a:srcRect t="182" b="182"/>
          <a:stretch>
            <a:fillRect/>
          </a:stretch>
        </p:blipFill>
        <p:spPr>
          <a:xfrm>
            <a:off x="0" y="0"/>
            <a:ext cx="9177338" cy="5143500"/>
          </a:xfrm>
        </p:spPr>
      </p:pic>
      <p:sp>
        <p:nvSpPr>
          <p:cNvPr id="29" name="Rectangle 2">
            <a:extLst>
              <a:ext uri="{FF2B5EF4-FFF2-40B4-BE49-F238E27FC236}">
                <a16:creationId xmlns:a16="http://schemas.microsoft.com/office/drawing/2014/main" xmlns="" id="{FA177D50-0EC5-4320-9F29-FA8CD47B3B8B}"/>
              </a:ext>
            </a:extLst>
          </p:cNvPr>
          <p:cNvSpPr>
            <a:spLocks/>
          </p:cNvSpPr>
          <p:nvPr/>
        </p:nvSpPr>
        <p:spPr bwMode="auto">
          <a:xfrm>
            <a:off x="-9525" y="-3210"/>
            <a:ext cx="9186863" cy="5162550"/>
          </a:xfrm>
          <a:prstGeom prst="rect">
            <a:avLst/>
          </a:prstGeom>
          <a:gradFill>
            <a:gsLst>
              <a:gs pos="20000">
                <a:schemeClr val="tx1">
                  <a:alpha val="75000"/>
                </a:schemeClr>
              </a:gs>
              <a:gs pos="100000">
                <a:schemeClr val="accent3">
                  <a:lumMod val="50000"/>
                </a:schemeClr>
              </a:gs>
            </a:gsLst>
            <a:lin ang="15000000" scaled="0"/>
          </a:gradFill>
          <a:ln>
            <a:noFill/>
          </a:ln>
          <a:extLst/>
        </p:spPr>
        <p:txBody>
          <a:bodyPr lIns="0" tIns="0" rIns="0" bIns="0"/>
          <a:lstStyle/>
          <a:p>
            <a:endParaRPr lang="en-US">
              <a:latin typeface="Helvetica" panose="020B0604020202020204" pitchFamily="34" charset="0"/>
              <a:cs typeface="Helvetica" panose="020B0604020202020204" pitchFamily="34" charset="0"/>
            </a:endParaRPr>
          </a:p>
        </p:txBody>
      </p:sp>
      <p:pic>
        <p:nvPicPr>
          <p:cNvPr id="14" name="Picture 13">
            <a:extLst>
              <a:ext uri="{FF2B5EF4-FFF2-40B4-BE49-F238E27FC236}">
                <a16:creationId xmlns:a16="http://schemas.microsoft.com/office/drawing/2014/main" xmlns="" id="{31A71AA2-FB30-4ADF-8EFF-81DB3C432B5F}"/>
              </a:ext>
            </a:extLst>
          </p:cNvPr>
          <p:cNvPicPr>
            <a:picLocks noChangeAspect="1"/>
          </p:cNvPicPr>
          <p:nvPr/>
        </p:nvPicPr>
        <p:blipFill>
          <a:blip r:embed="rId3"/>
          <a:stretch>
            <a:fillRect/>
          </a:stretch>
        </p:blipFill>
        <p:spPr>
          <a:xfrm>
            <a:off x="3970535" y="1131590"/>
            <a:ext cx="1266825" cy="1266825"/>
          </a:xfrm>
          <a:prstGeom prst="rect">
            <a:avLst/>
          </a:prstGeom>
        </p:spPr>
      </p:pic>
      <p:sp>
        <p:nvSpPr>
          <p:cNvPr id="33" name="Rectangle 5">
            <a:extLst>
              <a:ext uri="{FF2B5EF4-FFF2-40B4-BE49-F238E27FC236}">
                <a16:creationId xmlns:a16="http://schemas.microsoft.com/office/drawing/2014/main" xmlns="" id="{8ECE5AEB-5BCA-4520-B05C-C2EF827B67D9}"/>
              </a:ext>
            </a:extLst>
          </p:cNvPr>
          <p:cNvSpPr>
            <a:spLocks/>
          </p:cNvSpPr>
          <p:nvPr/>
        </p:nvSpPr>
        <p:spPr bwMode="auto">
          <a:xfrm>
            <a:off x="993577" y="3219822"/>
            <a:ext cx="7169944" cy="32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ts val="1200"/>
              </a:lnSpc>
            </a:pPr>
            <a:r>
              <a:rPr lang="en-US" sz="1800" dirty="0">
                <a:solidFill>
                  <a:srgbClr val="FFFFFF"/>
                </a:solidFill>
                <a:latin typeface="Helvetica" panose="020B0604020202020204" pitchFamily="34" charset="0"/>
                <a:ea typeface="Lato" charset="0"/>
                <a:cs typeface="Helvetica" panose="020B0604020202020204" pitchFamily="34" charset="0"/>
                <a:sym typeface="Lato Light" charset="0"/>
              </a:rPr>
              <a:t>For Your Interest</a:t>
            </a:r>
          </a:p>
        </p:txBody>
      </p:sp>
      <p:sp>
        <p:nvSpPr>
          <p:cNvPr id="35" name="Rectangle 3">
            <a:extLst>
              <a:ext uri="{FF2B5EF4-FFF2-40B4-BE49-F238E27FC236}">
                <a16:creationId xmlns:a16="http://schemas.microsoft.com/office/drawing/2014/main" xmlns="" id="{1820BE75-0B19-42E6-829B-027FE17604BD}"/>
              </a:ext>
            </a:extLst>
          </p:cNvPr>
          <p:cNvSpPr>
            <a:spLocks/>
          </p:cNvSpPr>
          <p:nvPr/>
        </p:nvSpPr>
        <p:spPr bwMode="auto">
          <a:xfrm>
            <a:off x="1715492" y="2333625"/>
            <a:ext cx="5736828"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5600" dirty="0">
                <a:solidFill>
                  <a:schemeClr val="bg1"/>
                </a:solidFill>
                <a:latin typeface="Helvetica" panose="020B0604020202020204" pitchFamily="34" charset="0"/>
                <a:ea typeface="Bebas Neue" charset="0"/>
                <a:cs typeface="Helvetica" panose="020B0604020202020204" pitchFamily="34" charset="0"/>
                <a:sym typeface="Bebas Neue" charset="0"/>
              </a:rPr>
              <a:t>Thank </a:t>
            </a:r>
            <a:r>
              <a:rPr lang="en-US" sz="5600" dirty="0">
                <a:solidFill>
                  <a:srgbClr val="4496FA"/>
                </a:solidFill>
                <a:latin typeface="Helvetica" panose="020B0604020202020204" pitchFamily="34" charset="0"/>
                <a:ea typeface="Bebas Neue" charset="0"/>
                <a:cs typeface="Helvetica" panose="020B0604020202020204" pitchFamily="34" charset="0"/>
                <a:sym typeface="Bebas Neue" charset="0"/>
              </a:rPr>
              <a:t>You!</a:t>
            </a:r>
          </a:p>
        </p:txBody>
      </p:sp>
    </p:spTree>
    <p:extLst>
      <p:ext uri="{BB962C8B-B14F-4D97-AF65-F5344CB8AC3E}">
        <p14:creationId xmlns:p14="http://schemas.microsoft.com/office/powerpoint/2010/main" val="21434933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mon Slide">
  <a:themeElements>
    <a:clrScheme name="HappyBiz 2 - Blue - Bright">
      <a:dk1>
        <a:srgbClr val="051423"/>
      </a:dk1>
      <a:lt1>
        <a:srgbClr val="FFFFFF"/>
      </a:lt1>
      <a:dk2>
        <a:srgbClr val="0A374B"/>
      </a:dk2>
      <a:lt2>
        <a:srgbClr val="646E78"/>
      </a:lt2>
      <a:accent1>
        <a:srgbClr val="0064BE"/>
      </a:accent1>
      <a:accent2>
        <a:srgbClr val="0078DC"/>
      </a:accent2>
      <a:accent3>
        <a:srgbClr val="2D8CFA"/>
      </a:accent3>
      <a:accent4>
        <a:srgbClr val="4BA0FF"/>
      </a:accent4>
      <a:accent5>
        <a:srgbClr val="6EB9FF"/>
      </a:accent5>
      <a:accent6>
        <a:srgbClr val="A0D2FF"/>
      </a:accent6>
      <a:hlink>
        <a:srgbClr val="3445A1"/>
      </a:hlink>
      <a:folHlink>
        <a:srgbClr val="3FA7D7"/>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6742</TotalTime>
  <Pages>0</Pages>
  <Words>1301</Words>
  <Characters>0</Characters>
  <Application>Microsoft Office PowerPoint</Application>
  <PresentationFormat>On-screen Show (16:9)</PresentationFormat>
  <Lines>0</Lines>
  <Paragraphs>79</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Bebas Neue</vt:lpstr>
      <vt:lpstr>Calibri</vt:lpstr>
      <vt:lpstr>Gill Sans</vt:lpstr>
      <vt:lpstr>Helvetica</vt:lpstr>
      <vt:lpstr>Lato</vt:lpstr>
      <vt:lpstr>Lato Light</vt:lpstr>
      <vt:lpstr>ヒラギノ角ゴ ProN W3</vt:lpstr>
      <vt:lpstr>Common Slide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Doan Thai Kien</dc:creator>
  <cp:keywords/>
  <dc:description/>
  <cp:lastModifiedBy>Administrator</cp:lastModifiedBy>
  <cp:revision>1534</cp:revision>
  <dcterms:modified xsi:type="dcterms:W3CDTF">2018-06-21T09:24:39Z</dcterms:modified>
</cp:coreProperties>
</file>