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1265" r:id="rId3"/>
    <p:sldId id="1310" r:id="rId4"/>
    <p:sldId id="1311" r:id="rId5"/>
    <p:sldId id="1312" r:id="rId6"/>
    <p:sldId id="1313" r:id="rId7"/>
    <p:sldId id="1275" r:id="rId8"/>
    <p:sldId id="1266" r:id="rId9"/>
    <p:sldId id="1299" r:id="rId10"/>
    <p:sldId id="1286" r:id="rId11"/>
    <p:sldId id="1288" r:id="rId12"/>
    <p:sldId id="1287" r:id="rId13"/>
    <p:sldId id="1289" r:id="rId14"/>
    <p:sldId id="1300" r:id="rId15"/>
    <p:sldId id="1290" r:id="rId16"/>
    <p:sldId id="1291" r:id="rId17"/>
    <p:sldId id="1304" r:id="rId18"/>
    <p:sldId id="1305" r:id="rId19"/>
    <p:sldId id="1292" r:id="rId20"/>
    <p:sldId id="1306" r:id="rId21"/>
    <p:sldId id="1307" r:id="rId22"/>
    <p:sldId id="1293" r:id="rId23"/>
    <p:sldId id="1294" r:id="rId24"/>
    <p:sldId id="1295" r:id="rId25"/>
    <p:sldId id="1296" r:id="rId26"/>
    <p:sldId id="1297" r:id="rId27"/>
    <p:sldId id="1298" r:id="rId28"/>
    <p:sldId id="1301" r:id="rId29"/>
    <p:sldId id="1302" r:id="rId30"/>
    <p:sldId id="1303" r:id="rId31"/>
    <p:sldId id="1285" r:id="rId32"/>
    <p:sldId id="1308" r:id="rId33"/>
    <p:sldId id="1315" r:id="rId34"/>
    <p:sldId id="1316" r:id="rId35"/>
    <p:sldId id="1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da.Nguyen" initials="L" lastIdx="4" clrIdx="0">
    <p:extLst>
      <p:ext uri="{19B8F6BF-5375-455C-9EA6-DF929625EA0E}">
        <p15:presenceInfo xmlns:p15="http://schemas.microsoft.com/office/powerpoint/2012/main" userId="Lynda.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767171"/>
    <a:srgbClr val="C2575A"/>
    <a:srgbClr val="FFC000"/>
    <a:srgbClr val="C00000"/>
    <a:srgbClr val="DD222B"/>
    <a:srgbClr val="FFFFFF"/>
    <a:srgbClr val="BD4A4E"/>
    <a:srgbClr val="C62B2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1806" autoAdjust="0"/>
  </p:normalViewPr>
  <p:slideViewPr>
    <p:cSldViewPr snapToGrid="0">
      <p:cViewPr varScale="1">
        <p:scale>
          <a:sx n="57" d="100"/>
          <a:sy n="57" d="100"/>
        </p:scale>
        <p:origin x="1056" y="4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14F7F-383E-4E06-945E-735F0319DAA1}" type="doc">
      <dgm:prSet loTypeId="urn:microsoft.com/office/officeart/2005/8/layout/hChevron3" loCatId="process" qsTypeId="urn:microsoft.com/office/officeart/2005/8/quickstyle/simple1" qsCatId="simple" csTypeId="urn:microsoft.com/office/officeart/2005/8/colors/accent1_2" csCatId="accent1" phldr="1"/>
      <dgm:spPr/>
    </dgm:pt>
    <dgm:pt modelId="{4D00BA0C-8BB2-4263-82E5-16AE424EA28B}">
      <dgm:prSet phldrT="[Text]" custT="1"/>
      <dgm:spPr>
        <a:solidFill>
          <a:srgbClr val="6A322C"/>
        </a:solidFill>
      </dgm:spPr>
      <dgm:t>
        <a:bodyPr/>
        <a:lstStyle/>
        <a:p>
          <a:r>
            <a:rPr lang="en-US" sz="1100">
              <a:latin typeface="Helvetica" panose="020B0604020202020204" pitchFamily="34" charset="0"/>
              <a:cs typeface="Helvetica" panose="020B0604020202020204" pitchFamily="34" charset="0"/>
            </a:rPr>
            <a:t>Trước Xét  Xử (trong vòng 3 ngày)</a:t>
          </a:r>
        </a:p>
      </dgm:t>
    </dgm:pt>
    <dgm:pt modelId="{1F921CC4-1070-46AC-8A17-55BCFB57175C}" type="par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1E8DB477-83A9-4FFD-9412-E078B6FE4CA1}" type="sib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231D0556-841E-47DF-865A-F0966515DF4D}">
      <dgm:prSet phldrT="[Text]" custT="1"/>
      <dgm:spPr>
        <a:solidFill>
          <a:srgbClr val="00B050"/>
        </a:solidFill>
      </dgm:spPr>
      <dgm:t>
        <a:bodyPr/>
        <a:lstStyle/>
        <a:p>
          <a:r>
            <a:rPr lang="en-US" sz="1100">
              <a:latin typeface="Helvetica" panose="020B0604020202020204" pitchFamily="34" charset="0"/>
              <a:cs typeface="Helvetica" panose="020B0604020202020204" pitchFamily="34" charset="0"/>
            </a:rPr>
            <a:t>Trong Xét Xử</a:t>
          </a:r>
        </a:p>
      </dgm:t>
    </dgm:pt>
    <dgm:pt modelId="{CC26D5EA-3CEA-4531-BB3F-59DCA26F42CE}" type="par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B4987BA7-E222-4846-B123-D7D11214F784}" type="sib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3C152F56-9818-494A-BA65-CB3A86534C1B}">
      <dgm:prSet phldrT="[Text]" custT="1"/>
      <dgm:spPr>
        <a:solidFill>
          <a:srgbClr val="00B0F0"/>
        </a:solidFill>
      </dgm:spPr>
      <dgm:t>
        <a:bodyPr/>
        <a:lstStyle/>
        <a:p>
          <a:r>
            <a:rPr lang="en-US" sz="1100">
              <a:latin typeface="Helvetica" panose="020B0604020202020204" pitchFamily="34" charset="0"/>
              <a:cs typeface="Helvetica" panose="020B0604020202020204" pitchFamily="34" charset="0"/>
            </a:rPr>
            <a:t>Sau Xét Xử</a:t>
          </a:r>
        </a:p>
      </dgm:t>
    </dgm:pt>
    <dgm:pt modelId="{76D2219C-58E1-49FF-9A67-1839995A1F3D}" type="par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45157F59-BF78-41D4-9A47-E88599AA5ED0}" type="sib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89BD46E4-0BF7-4701-B866-20D9D6BF5AEB}" type="pres">
      <dgm:prSet presAssocID="{F4F14F7F-383E-4E06-945E-735F0319DAA1}" presName="Name0" presStyleCnt="0">
        <dgm:presLayoutVars>
          <dgm:dir/>
          <dgm:resizeHandles val="exact"/>
        </dgm:presLayoutVars>
      </dgm:prSet>
      <dgm:spPr/>
    </dgm:pt>
    <dgm:pt modelId="{A0EB7D71-9274-495E-B042-0198B2B16BDB}" type="pres">
      <dgm:prSet presAssocID="{4D00BA0C-8BB2-4263-82E5-16AE424EA28B}" presName="parTxOnly" presStyleLbl="node1" presStyleIdx="0" presStyleCnt="3">
        <dgm:presLayoutVars>
          <dgm:bulletEnabled val="1"/>
        </dgm:presLayoutVars>
      </dgm:prSet>
      <dgm:spPr/>
      <dgm:t>
        <a:bodyPr/>
        <a:lstStyle/>
        <a:p>
          <a:endParaRPr lang="en-US"/>
        </a:p>
      </dgm:t>
    </dgm:pt>
    <dgm:pt modelId="{2EFD1F9D-B97F-41FB-84FF-D45CF8697B60}" type="pres">
      <dgm:prSet presAssocID="{1E8DB477-83A9-4FFD-9412-E078B6FE4CA1}" presName="parSpace" presStyleCnt="0"/>
      <dgm:spPr/>
    </dgm:pt>
    <dgm:pt modelId="{0044CEFA-84EF-404D-95A1-516468DA66B2}" type="pres">
      <dgm:prSet presAssocID="{231D0556-841E-47DF-865A-F0966515DF4D}" presName="parTxOnly" presStyleLbl="node1" presStyleIdx="1" presStyleCnt="3">
        <dgm:presLayoutVars>
          <dgm:bulletEnabled val="1"/>
        </dgm:presLayoutVars>
      </dgm:prSet>
      <dgm:spPr/>
      <dgm:t>
        <a:bodyPr/>
        <a:lstStyle/>
        <a:p>
          <a:endParaRPr lang="en-US"/>
        </a:p>
      </dgm:t>
    </dgm:pt>
    <dgm:pt modelId="{7D76813C-E27F-438C-8D8A-884C4740D87F}" type="pres">
      <dgm:prSet presAssocID="{B4987BA7-E222-4846-B123-D7D11214F784}" presName="parSpace" presStyleCnt="0"/>
      <dgm:spPr/>
    </dgm:pt>
    <dgm:pt modelId="{2D0C1AC1-A0D5-496B-8BA8-3B19821A4A8A}" type="pres">
      <dgm:prSet presAssocID="{3C152F56-9818-494A-BA65-CB3A86534C1B}" presName="parTxOnly" presStyleLbl="node1" presStyleIdx="2" presStyleCnt="3" custLinFactNeighborX="927" custLinFactNeighborY="-4117">
        <dgm:presLayoutVars>
          <dgm:bulletEnabled val="1"/>
        </dgm:presLayoutVars>
      </dgm:prSet>
      <dgm:spPr/>
      <dgm:t>
        <a:bodyPr/>
        <a:lstStyle/>
        <a:p>
          <a:endParaRPr lang="en-US"/>
        </a:p>
      </dgm:t>
    </dgm:pt>
  </dgm:ptLst>
  <dgm:cxnLst>
    <dgm:cxn modelId="{61ECBC21-0061-498F-A8CC-653917587CB0}" srcId="{F4F14F7F-383E-4E06-945E-735F0319DAA1}" destId="{3C152F56-9818-494A-BA65-CB3A86534C1B}" srcOrd="2" destOrd="0" parTransId="{76D2219C-58E1-49FF-9A67-1839995A1F3D}" sibTransId="{45157F59-BF78-41D4-9A47-E88599AA5ED0}"/>
    <dgm:cxn modelId="{506BE76B-BC0C-42D8-BC10-4299D6CF9821}" srcId="{F4F14F7F-383E-4E06-945E-735F0319DAA1}" destId="{231D0556-841E-47DF-865A-F0966515DF4D}" srcOrd="1" destOrd="0" parTransId="{CC26D5EA-3CEA-4531-BB3F-59DCA26F42CE}" sibTransId="{B4987BA7-E222-4846-B123-D7D11214F784}"/>
    <dgm:cxn modelId="{22A45F00-513F-4AB1-BAE0-335502C8C537}" type="presOf" srcId="{F4F14F7F-383E-4E06-945E-735F0319DAA1}" destId="{89BD46E4-0BF7-4701-B866-20D9D6BF5AEB}" srcOrd="0" destOrd="0" presId="urn:microsoft.com/office/officeart/2005/8/layout/hChevron3"/>
    <dgm:cxn modelId="{20C80537-C858-425A-A1A9-ED78E6E5F40E}" type="presOf" srcId="{4D00BA0C-8BB2-4263-82E5-16AE424EA28B}" destId="{A0EB7D71-9274-495E-B042-0198B2B16BDB}" srcOrd="0" destOrd="0" presId="urn:microsoft.com/office/officeart/2005/8/layout/hChevron3"/>
    <dgm:cxn modelId="{FD626473-B226-471E-A8FD-3B68E23689FD}" srcId="{F4F14F7F-383E-4E06-945E-735F0319DAA1}" destId="{4D00BA0C-8BB2-4263-82E5-16AE424EA28B}" srcOrd="0" destOrd="0" parTransId="{1F921CC4-1070-46AC-8A17-55BCFB57175C}" sibTransId="{1E8DB477-83A9-4FFD-9412-E078B6FE4CA1}"/>
    <dgm:cxn modelId="{D5200595-2E0F-4021-B2BC-EAF86B8E2148}" type="presOf" srcId="{3C152F56-9818-494A-BA65-CB3A86534C1B}" destId="{2D0C1AC1-A0D5-496B-8BA8-3B19821A4A8A}" srcOrd="0" destOrd="0" presId="urn:microsoft.com/office/officeart/2005/8/layout/hChevron3"/>
    <dgm:cxn modelId="{F58F56F7-8282-4BD6-BFFC-B4638F5D782D}" type="presOf" srcId="{231D0556-841E-47DF-865A-F0966515DF4D}" destId="{0044CEFA-84EF-404D-95A1-516468DA66B2}" srcOrd="0" destOrd="0" presId="urn:microsoft.com/office/officeart/2005/8/layout/hChevron3"/>
    <dgm:cxn modelId="{C81E58A4-CE0D-4FDD-AA20-873CD6928663}" type="presParOf" srcId="{89BD46E4-0BF7-4701-B866-20D9D6BF5AEB}" destId="{A0EB7D71-9274-495E-B042-0198B2B16BDB}" srcOrd="0" destOrd="0" presId="urn:microsoft.com/office/officeart/2005/8/layout/hChevron3"/>
    <dgm:cxn modelId="{0E29257F-9205-4612-85C7-336BCD946E2A}" type="presParOf" srcId="{89BD46E4-0BF7-4701-B866-20D9D6BF5AEB}" destId="{2EFD1F9D-B97F-41FB-84FF-D45CF8697B60}" srcOrd="1" destOrd="0" presId="urn:microsoft.com/office/officeart/2005/8/layout/hChevron3"/>
    <dgm:cxn modelId="{759E33CA-158D-4365-A359-F5FA59C1269E}" type="presParOf" srcId="{89BD46E4-0BF7-4701-B866-20D9D6BF5AEB}" destId="{0044CEFA-84EF-404D-95A1-516468DA66B2}" srcOrd="2" destOrd="0" presId="urn:microsoft.com/office/officeart/2005/8/layout/hChevron3"/>
    <dgm:cxn modelId="{6613E1F8-B2E0-4E14-8F14-23A03D26DD8B}" type="presParOf" srcId="{89BD46E4-0BF7-4701-B866-20D9D6BF5AEB}" destId="{7D76813C-E27F-438C-8D8A-884C4740D87F}" srcOrd="3" destOrd="0" presId="urn:microsoft.com/office/officeart/2005/8/layout/hChevron3"/>
    <dgm:cxn modelId="{38338C3D-F77A-4648-A0F7-0FBF59E64154}" type="presParOf" srcId="{89BD46E4-0BF7-4701-B866-20D9D6BF5AEB}" destId="{2D0C1AC1-A0D5-496B-8BA8-3B19821A4A8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F14F7F-383E-4E06-945E-735F0319DAA1}" type="doc">
      <dgm:prSet loTypeId="urn:microsoft.com/office/officeart/2005/8/layout/hChevron3" loCatId="process" qsTypeId="urn:microsoft.com/office/officeart/2005/8/quickstyle/simple1" qsCatId="simple" csTypeId="urn:microsoft.com/office/officeart/2005/8/colors/accent1_2" csCatId="accent1" phldr="1"/>
      <dgm:spPr/>
    </dgm:pt>
    <dgm:pt modelId="{4D00BA0C-8BB2-4263-82E5-16AE424EA28B}">
      <dgm:prSet phldrT="[Text]" custT="1"/>
      <dgm:spPr>
        <a:solidFill>
          <a:srgbClr val="6A322C"/>
        </a:solidFill>
      </dgm:spPr>
      <dgm:t>
        <a:bodyPr/>
        <a:lstStyle/>
        <a:p>
          <a:r>
            <a:rPr lang="en-US" sz="1100" dirty="0" err="1">
              <a:latin typeface="Helvetica" panose="020B0604020202020204" pitchFamily="34" charset="0"/>
              <a:cs typeface="Helvetica" panose="020B0604020202020204" pitchFamily="34" charset="0"/>
            </a:rPr>
            <a:t>Trước</a:t>
          </a:r>
          <a:r>
            <a:rPr lang="en-US" sz="1100" dirty="0">
              <a:latin typeface="Helvetica" panose="020B0604020202020204" pitchFamily="34" charset="0"/>
              <a:cs typeface="Helvetica" panose="020B0604020202020204" pitchFamily="34" charset="0"/>
            </a:rPr>
            <a:t> </a:t>
          </a:r>
          <a:r>
            <a:rPr lang="en-US" sz="1100" dirty="0" err="1">
              <a:latin typeface="Helvetica" panose="020B0604020202020204" pitchFamily="34" charset="0"/>
              <a:cs typeface="Helvetica" panose="020B0604020202020204" pitchFamily="34" charset="0"/>
            </a:rPr>
            <a:t>Xét</a:t>
          </a:r>
          <a:r>
            <a:rPr lang="en-US" sz="1100" dirty="0">
              <a:latin typeface="Helvetica" panose="020B0604020202020204" pitchFamily="34" charset="0"/>
              <a:cs typeface="Helvetica" panose="020B0604020202020204" pitchFamily="34" charset="0"/>
            </a:rPr>
            <a:t>  </a:t>
          </a:r>
          <a:r>
            <a:rPr lang="en-US" sz="1100" dirty="0" err="1">
              <a:latin typeface="Helvetica" panose="020B0604020202020204" pitchFamily="34" charset="0"/>
              <a:cs typeface="Helvetica" panose="020B0604020202020204" pitchFamily="34" charset="0"/>
            </a:rPr>
            <a:t>Xử</a:t>
          </a:r>
          <a:r>
            <a:rPr lang="en-US" sz="1100" dirty="0">
              <a:latin typeface="Helvetica" panose="020B0604020202020204" pitchFamily="34" charset="0"/>
              <a:cs typeface="Helvetica" panose="020B0604020202020204" pitchFamily="34" charset="0"/>
            </a:rPr>
            <a:t> (</a:t>
          </a:r>
          <a:r>
            <a:rPr lang="en-US" sz="1100" dirty="0" err="1">
              <a:latin typeface="Helvetica" panose="020B0604020202020204" pitchFamily="34" charset="0"/>
              <a:cs typeface="Helvetica" panose="020B0604020202020204" pitchFamily="34" charset="0"/>
            </a:rPr>
            <a:t>trong</a:t>
          </a:r>
          <a:r>
            <a:rPr lang="en-US" sz="1100" dirty="0">
              <a:latin typeface="Helvetica" panose="020B0604020202020204" pitchFamily="34" charset="0"/>
              <a:cs typeface="Helvetica" panose="020B0604020202020204" pitchFamily="34" charset="0"/>
            </a:rPr>
            <a:t> </a:t>
          </a:r>
          <a:r>
            <a:rPr lang="en-US" sz="1100" dirty="0" err="1">
              <a:latin typeface="Helvetica" panose="020B0604020202020204" pitchFamily="34" charset="0"/>
              <a:cs typeface="Helvetica" panose="020B0604020202020204" pitchFamily="34" charset="0"/>
            </a:rPr>
            <a:t>vòng</a:t>
          </a:r>
          <a:r>
            <a:rPr lang="en-US" sz="1100" dirty="0">
              <a:latin typeface="Helvetica" panose="020B0604020202020204" pitchFamily="34" charset="0"/>
              <a:cs typeface="Helvetica" panose="020B0604020202020204" pitchFamily="34" charset="0"/>
            </a:rPr>
            <a:t> 3 </a:t>
          </a:r>
          <a:r>
            <a:rPr lang="en-US" sz="1100" dirty="0" err="1">
              <a:latin typeface="Helvetica" panose="020B0604020202020204" pitchFamily="34" charset="0"/>
              <a:cs typeface="Helvetica" panose="020B0604020202020204" pitchFamily="34" charset="0"/>
            </a:rPr>
            <a:t>ngày</a:t>
          </a:r>
          <a:r>
            <a:rPr lang="en-US" sz="1100" dirty="0">
              <a:latin typeface="Helvetica" panose="020B0604020202020204" pitchFamily="34" charset="0"/>
              <a:cs typeface="Helvetica" panose="020B0604020202020204" pitchFamily="34" charset="0"/>
            </a:rPr>
            <a:t>)</a:t>
          </a:r>
        </a:p>
      </dgm:t>
    </dgm:pt>
    <dgm:pt modelId="{1F921CC4-1070-46AC-8A17-55BCFB57175C}" type="par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1E8DB477-83A9-4FFD-9412-E078B6FE4CA1}" type="sib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231D0556-841E-47DF-865A-F0966515DF4D}">
      <dgm:prSet phldrT="[Text]" custT="1"/>
      <dgm:spPr>
        <a:solidFill>
          <a:srgbClr val="00B050"/>
        </a:solidFill>
      </dgm:spPr>
      <dgm:t>
        <a:bodyPr/>
        <a:lstStyle/>
        <a:p>
          <a:r>
            <a:rPr lang="en-US" sz="1100">
              <a:latin typeface="Helvetica" panose="020B0604020202020204" pitchFamily="34" charset="0"/>
              <a:cs typeface="Helvetica" panose="020B0604020202020204" pitchFamily="34" charset="0"/>
            </a:rPr>
            <a:t>Trong Xét Xử</a:t>
          </a:r>
        </a:p>
      </dgm:t>
    </dgm:pt>
    <dgm:pt modelId="{CC26D5EA-3CEA-4531-BB3F-59DCA26F42CE}" type="par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B4987BA7-E222-4846-B123-D7D11214F784}" type="sib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3C152F56-9818-494A-BA65-CB3A86534C1B}">
      <dgm:prSet phldrT="[Text]" custT="1"/>
      <dgm:spPr>
        <a:solidFill>
          <a:srgbClr val="00B0F0"/>
        </a:solidFill>
      </dgm:spPr>
      <dgm:t>
        <a:bodyPr/>
        <a:lstStyle/>
        <a:p>
          <a:r>
            <a:rPr lang="en-US" sz="1100">
              <a:latin typeface="Helvetica" panose="020B0604020202020204" pitchFamily="34" charset="0"/>
              <a:cs typeface="Helvetica" panose="020B0604020202020204" pitchFamily="34" charset="0"/>
            </a:rPr>
            <a:t>Sau Xét Xử</a:t>
          </a:r>
        </a:p>
      </dgm:t>
    </dgm:pt>
    <dgm:pt modelId="{76D2219C-58E1-49FF-9A67-1839995A1F3D}" type="par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45157F59-BF78-41D4-9A47-E88599AA5ED0}" type="sib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89BD46E4-0BF7-4701-B866-20D9D6BF5AEB}" type="pres">
      <dgm:prSet presAssocID="{F4F14F7F-383E-4E06-945E-735F0319DAA1}" presName="Name0" presStyleCnt="0">
        <dgm:presLayoutVars>
          <dgm:dir/>
          <dgm:resizeHandles val="exact"/>
        </dgm:presLayoutVars>
      </dgm:prSet>
      <dgm:spPr/>
    </dgm:pt>
    <dgm:pt modelId="{A0EB7D71-9274-495E-B042-0198B2B16BDB}" type="pres">
      <dgm:prSet presAssocID="{4D00BA0C-8BB2-4263-82E5-16AE424EA28B}" presName="parTxOnly" presStyleLbl="node1" presStyleIdx="0" presStyleCnt="3" custLinFactNeighborX="-2445">
        <dgm:presLayoutVars>
          <dgm:bulletEnabled val="1"/>
        </dgm:presLayoutVars>
      </dgm:prSet>
      <dgm:spPr/>
      <dgm:t>
        <a:bodyPr/>
        <a:lstStyle/>
        <a:p>
          <a:endParaRPr lang="en-US"/>
        </a:p>
      </dgm:t>
    </dgm:pt>
    <dgm:pt modelId="{2EFD1F9D-B97F-41FB-84FF-D45CF8697B60}" type="pres">
      <dgm:prSet presAssocID="{1E8DB477-83A9-4FFD-9412-E078B6FE4CA1}" presName="parSpace" presStyleCnt="0"/>
      <dgm:spPr/>
    </dgm:pt>
    <dgm:pt modelId="{0044CEFA-84EF-404D-95A1-516468DA66B2}" type="pres">
      <dgm:prSet presAssocID="{231D0556-841E-47DF-865A-F0966515DF4D}" presName="parTxOnly" presStyleLbl="node1" presStyleIdx="1" presStyleCnt="3">
        <dgm:presLayoutVars>
          <dgm:bulletEnabled val="1"/>
        </dgm:presLayoutVars>
      </dgm:prSet>
      <dgm:spPr/>
      <dgm:t>
        <a:bodyPr/>
        <a:lstStyle/>
        <a:p>
          <a:endParaRPr lang="en-US"/>
        </a:p>
      </dgm:t>
    </dgm:pt>
    <dgm:pt modelId="{7D76813C-E27F-438C-8D8A-884C4740D87F}" type="pres">
      <dgm:prSet presAssocID="{B4987BA7-E222-4846-B123-D7D11214F784}" presName="parSpace" presStyleCnt="0"/>
      <dgm:spPr/>
    </dgm:pt>
    <dgm:pt modelId="{2D0C1AC1-A0D5-496B-8BA8-3B19821A4A8A}" type="pres">
      <dgm:prSet presAssocID="{3C152F56-9818-494A-BA65-CB3A86534C1B}" presName="parTxOnly" presStyleLbl="node1" presStyleIdx="2" presStyleCnt="3" custLinFactNeighborX="927" custLinFactNeighborY="-4117">
        <dgm:presLayoutVars>
          <dgm:bulletEnabled val="1"/>
        </dgm:presLayoutVars>
      </dgm:prSet>
      <dgm:spPr/>
      <dgm:t>
        <a:bodyPr/>
        <a:lstStyle/>
        <a:p>
          <a:endParaRPr lang="en-US"/>
        </a:p>
      </dgm:t>
    </dgm:pt>
  </dgm:ptLst>
  <dgm:cxnLst>
    <dgm:cxn modelId="{7FFA51C7-74A2-4ED2-AAE0-915C130E4917}" type="presOf" srcId="{231D0556-841E-47DF-865A-F0966515DF4D}" destId="{0044CEFA-84EF-404D-95A1-516468DA66B2}" srcOrd="0" destOrd="0" presId="urn:microsoft.com/office/officeart/2005/8/layout/hChevron3"/>
    <dgm:cxn modelId="{61ECBC21-0061-498F-A8CC-653917587CB0}" srcId="{F4F14F7F-383E-4E06-945E-735F0319DAA1}" destId="{3C152F56-9818-494A-BA65-CB3A86534C1B}" srcOrd="2" destOrd="0" parTransId="{76D2219C-58E1-49FF-9A67-1839995A1F3D}" sibTransId="{45157F59-BF78-41D4-9A47-E88599AA5ED0}"/>
    <dgm:cxn modelId="{DBD0EC68-8DF8-435F-92BD-305A7732B699}" type="presOf" srcId="{F4F14F7F-383E-4E06-945E-735F0319DAA1}" destId="{89BD46E4-0BF7-4701-B866-20D9D6BF5AEB}" srcOrd="0" destOrd="0" presId="urn:microsoft.com/office/officeart/2005/8/layout/hChevron3"/>
    <dgm:cxn modelId="{506BE76B-BC0C-42D8-BC10-4299D6CF9821}" srcId="{F4F14F7F-383E-4E06-945E-735F0319DAA1}" destId="{231D0556-841E-47DF-865A-F0966515DF4D}" srcOrd="1" destOrd="0" parTransId="{CC26D5EA-3CEA-4531-BB3F-59DCA26F42CE}" sibTransId="{B4987BA7-E222-4846-B123-D7D11214F784}"/>
    <dgm:cxn modelId="{419FE05A-F90C-49F9-B026-8DB63151EC74}" type="presOf" srcId="{3C152F56-9818-494A-BA65-CB3A86534C1B}" destId="{2D0C1AC1-A0D5-496B-8BA8-3B19821A4A8A}" srcOrd="0" destOrd="0" presId="urn:microsoft.com/office/officeart/2005/8/layout/hChevron3"/>
    <dgm:cxn modelId="{F33D4DFC-B8AE-4821-983B-6CAD32C22F9A}" type="presOf" srcId="{4D00BA0C-8BB2-4263-82E5-16AE424EA28B}" destId="{A0EB7D71-9274-495E-B042-0198B2B16BDB}" srcOrd="0" destOrd="0" presId="urn:microsoft.com/office/officeart/2005/8/layout/hChevron3"/>
    <dgm:cxn modelId="{FD626473-B226-471E-A8FD-3B68E23689FD}" srcId="{F4F14F7F-383E-4E06-945E-735F0319DAA1}" destId="{4D00BA0C-8BB2-4263-82E5-16AE424EA28B}" srcOrd="0" destOrd="0" parTransId="{1F921CC4-1070-46AC-8A17-55BCFB57175C}" sibTransId="{1E8DB477-83A9-4FFD-9412-E078B6FE4CA1}"/>
    <dgm:cxn modelId="{7C0FE8F5-B8B6-4BAC-8F95-EBA9A07FDC6C}" type="presParOf" srcId="{89BD46E4-0BF7-4701-B866-20D9D6BF5AEB}" destId="{A0EB7D71-9274-495E-B042-0198B2B16BDB}" srcOrd="0" destOrd="0" presId="urn:microsoft.com/office/officeart/2005/8/layout/hChevron3"/>
    <dgm:cxn modelId="{B47B75A0-7D0A-4BEF-A9EA-E15971BC9114}" type="presParOf" srcId="{89BD46E4-0BF7-4701-B866-20D9D6BF5AEB}" destId="{2EFD1F9D-B97F-41FB-84FF-D45CF8697B60}" srcOrd="1" destOrd="0" presId="urn:microsoft.com/office/officeart/2005/8/layout/hChevron3"/>
    <dgm:cxn modelId="{ABF569D5-5A37-487C-8C7B-A1CDA7B7C54B}" type="presParOf" srcId="{89BD46E4-0BF7-4701-B866-20D9D6BF5AEB}" destId="{0044CEFA-84EF-404D-95A1-516468DA66B2}" srcOrd="2" destOrd="0" presId="urn:microsoft.com/office/officeart/2005/8/layout/hChevron3"/>
    <dgm:cxn modelId="{5BDE5D28-0683-4965-A9F3-927018D4E9E4}" type="presParOf" srcId="{89BD46E4-0BF7-4701-B866-20D9D6BF5AEB}" destId="{7D76813C-E27F-438C-8D8A-884C4740D87F}" srcOrd="3" destOrd="0" presId="urn:microsoft.com/office/officeart/2005/8/layout/hChevron3"/>
    <dgm:cxn modelId="{A1A1FF70-97C5-45B8-89FA-ED17FE07F0B5}" type="presParOf" srcId="{89BD46E4-0BF7-4701-B866-20D9D6BF5AEB}" destId="{2D0C1AC1-A0D5-496B-8BA8-3B19821A4A8A}"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F14F7F-383E-4E06-945E-735F0319DAA1}" type="doc">
      <dgm:prSet loTypeId="urn:microsoft.com/office/officeart/2005/8/layout/hChevron3" loCatId="process" qsTypeId="urn:microsoft.com/office/officeart/2005/8/quickstyle/simple1" qsCatId="simple" csTypeId="urn:microsoft.com/office/officeart/2005/8/colors/accent1_2" csCatId="accent1" phldr="1"/>
      <dgm:spPr/>
    </dgm:pt>
    <dgm:pt modelId="{4D00BA0C-8BB2-4263-82E5-16AE424EA28B}">
      <dgm:prSet phldrT="[Text]" custT="1"/>
      <dgm:spPr>
        <a:solidFill>
          <a:srgbClr val="6A322C"/>
        </a:solidFill>
      </dgm:spPr>
      <dgm:t>
        <a:bodyPr/>
        <a:lstStyle/>
        <a:p>
          <a:r>
            <a:rPr lang="en-US" sz="1100">
              <a:latin typeface="Helvetica" panose="020B0604020202020204" pitchFamily="34" charset="0"/>
              <a:cs typeface="Helvetica" panose="020B0604020202020204" pitchFamily="34" charset="0"/>
            </a:rPr>
            <a:t>Trước Xét  Xử</a:t>
          </a:r>
        </a:p>
      </dgm:t>
    </dgm:pt>
    <dgm:pt modelId="{1F921CC4-1070-46AC-8A17-55BCFB57175C}" type="par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1E8DB477-83A9-4FFD-9412-E078B6FE4CA1}" type="sibTrans" cxnId="{FD626473-B226-471E-A8FD-3B68E23689FD}">
      <dgm:prSet/>
      <dgm:spPr/>
      <dgm:t>
        <a:bodyPr/>
        <a:lstStyle/>
        <a:p>
          <a:endParaRPr lang="en-US" sz="1100">
            <a:latin typeface="Helvetica" panose="020B0604020202020204" pitchFamily="34" charset="0"/>
            <a:cs typeface="Helvetica" panose="020B0604020202020204" pitchFamily="34" charset="0"/>
          </a:endParaRPr>
        </a:p>
      </dgm:t>
    </dgm:pt>
    <dgm:pt modelId="{231D0556-841E-47DF-865A-F0966515DF4D}">
      <dgm:prSet phldrT="[Text]" custT="1"/>
      <dgm:spPr>
        <a:solidFill>
          <a:srgbClr val="00B050"/>
        </a:solidFill>
      </dgm:spPr>
      <dgm:t>
        <a:bodyPr/>
        <a:lstStyle/>
        <a:p>
          <a:r>
            <a:rPr lang="en-US" sz="1100">
              <a:latin typeface="Helvetica" panose="020B0604020202020204" pitchFamily="34" charset="0"/>
              <a:cs typeface="Helvetica" panose="020B0604020202020204" pitchFamily="34" charset="0"/>
            </a:rPr>
            <a:t>Trong Xét Xử</a:t>
          </a:r>
        </a:p>
      </dgm:t>
    </dgm:pt>
    <dgm:pt modelId="{CC26D5EA-3CEA-4531-BB3F-59DCA26F42CE}" type="par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B4987BA7-E222-4846-B123-D7D11214F784}" type="sibTrans" cxnId="{506BE76B-BC0C-42D8-BC10-4299D6CF9821}">
      <dgm:prSet/>
      <dgm:spPr/>
      <dgm:t>
        <a:bodyPr/>
        <a:lstStyle/>
        <a:p>
          <a:endParaRPr lang="en-US" sz="1100">
            <a:latin typeface="Helvetica" panose="020B0604020202020204" pitchFamily="34" charset="0"/>
            <a:cs typeface="Helvetica" panose="020B0604020202020204" pitchFamily="34" charset="0"/>
          </a:endParaRPr>
        </a:p>
      </dgm:t>
    </dgm:pt>
    <dgm:pt modelId="{3C152F56-9818-494A-BA65-CB3A86534C1B}">
      <dgm:prSet phldrT="[Text]" custT="1"/>
      <dgm:spPr>
        <a:solidFill>
          <a:srgbClr val="00B0F0"/>
        </a:solidFill>
      </dgm:spPr>
      <dgm:t>
        <a:bodyPr/>
        <a:lstStyle/>
        <a:p>
          <a:r>
            <a:rPr lang="en-US" sz="1100">
              <a:latin typeface="Helvetica" panose="020B0604020202020204" pitchFamily="34" charset="0"/>
              <a:cs typeface="Helvetica" panose="020B0604020202020204" pitchFamily="34" charset="0"/>
            </a:rPr>
            <a:t>Sau Xét Xử</a:t>
          </a:r>
        </a:p>
      </dgm:t>
    </dgm:pt>
    <dgm:pt modelId="{76D2219C-58E1-49FF-9A67-1839995A1F3D}" type="par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45157F59-BF78-41D4-9A47-E88599AA5ED0}" type="sibTrans" cxnId="{61ECBC21-0061-498F-A8CC-653917587CB0}">
      <dgm:prSet/>
      <dgm:spPr/>
      <dgm:t>
        <a:bodyPr/>
        <a:lstStyle/>
        <a:p>
          <a:endParaRPr lang="en-US" sz="1100">
            <a:latin typeface="Helvetica" panose="020B0604020202020204" pitchFamily="34" charset="0"/>
            <a:cs typeface="Helvetica" panose="020B0604020202020204" pitchFamily="34" charset="0"/>
          </a:endParaRPr>
        </a:p>
      </dgm:t>
    </dgm:pt>
    <dgm:pt modelId="{89BD46E4-0BF7-4701-B866-20D9D6BF5AEB}" type="pres">
      <dgm:prSet presAssocID="{F4F14F7F-383E-4E06-945E-735F0319DAA1}" presName="Name0" presStyleCnt="0">
        <dgm:presLayoutVars>
          <dgm:dir/>
          <dgm:resizeHandles val="exact"/>
        </dgm:presLayoutVars>
      </dgm:prSet>
      <dgm:spPr/>
    </dgm:pt>
    <dgm:pt modelId="{A0EB7D71-9274-495E-B042-0198B2B16BDB}" type="pres">
      <dgm:prSet presAssocID="{4D00BA0C-8BB2-4263-82E5-16AE424EA28B}" presName="parTxOnly" presStyleLbl="node1" presStyleIdx="0" presStyleCnt="3">
        <dgm:presLayoutVars>
          <dgm:bulletEnabled val="1"/>
        </dgm:presLayoutVars>
      </dgm:prSet>
      <dgm:spPr/>
      <dgm:t>
        <a:bodyPr/>
        <a:lstStyle/>
        <a:p>
          <a:endParaRPr lang="en-US"/>
        </a:p>
      </dgm:t>
    </dgm:pt>
    <dgm:pt modelId="{2EFD1F9D-B97F-41FB-84FF-D45CF8697B60}" type="pres">
      <dgm:prSet presAssocID="{1E8DB477-83A9-4FFD-9412-E078B6FE4CA1}" presName="parSpace" presStyleCnt="0"/>
      <dgm:spPr/>
    </dgm:pt>
    <dgm:pt modelId="{0044CEFA-84EF-404D-95A1-516468DA66B2}" type="pres">
      <dgm:prSet presAssocID="{231D0556-841E-47DF-865A-F0966515DF4D}" presName="parTxOnly" presStyleLbl="node1" presStyleIdx="1" presStyleCnt="3">
        <dgm:presLayoutVars>
          <dgm:bulletEnabled val="1"/>
        </dgm:presLayoutVars>
      </dgm:prSet>
      <dgm:spPr/>
      <dgm:t>
        <a:bodyPr/>
        <a:lstStyle/>
        <a:p>
          <a:endParaRPr lang="en-US"/>
        </a:p>
      </dgm:t>
    </dgm:pt>
    <dgm:pt modelId="{7D76813C-E27F-438C-8D8A-884C4740D87F}" type="pres">
      <dgm:prSet presAssocID="{B4987BA7-E222-4846-B123-D7D11214F784}" presName="parSpace" presStyleCnt="0"/>
      <dgm:spPr/>
    </dgm:pt>
    <dgm:pt modelId="{2D0C1AC1-A0D5-496B-8BA8-3B19821A4A8A}" type="pres">
      <dgm:prSet presAssocID="{3C152F56-9818-494A-BA65-CB3A86534C1B}" presName="parTxOnly" presStyleLbl="node1" presStyleIdx="2" presStyleCnt="3" custLinFactNeighborX="927" custLinFactNeighborY="-4117">
        <dgm:presLayoutVars>
          <dgm:bulletEnabled val="1"/>
        </dgm:presLayoutVars>
      </dgm:prSet>
      <dgm:spPr/>
      <dgm:t>
        <a:bodyPr/>
        <a:lstStyle/>
        <a:p>
          <a:endParaRPr lang="en-US"/>
        </a:p>
      </dgm:t>
    </dgm:pt>
  </dgm:ptLst>
  <dgm:cxnLst>
    <dgm:cxn modelId="{B08F89AF-10E6-46C8-8794-713D303F6FEE}" type="presOf" srcId="{231D0556-841E-47DF-865A-F0966515DF4D}" destId="{0044CEFA-84EF-404D-95A1-516468DA66B2}" srcOrd="0" destOrd="0" presId="urn:microsoft.com/office/officeart/2005/8/layout/hChevron3"/>
    <dgm:cxn modelId="{61ECBC21-0061-498F-A8CC-653917587CB0}" srcId="{F4F14F7F-383E-4E06-945E-735F0319DAA1}" destId="{3C152F56-9818-494A-BA65-CB3A86534C1B}" srcOrd="2" destOrd="0" parTransId="{76D2219C-58E1-49FF-9A67-1839995A1F3D}" sibTransId="{45157F59-BF78-41D4-9A47-E88599AA5ED0}"/>
    <dgm:cxn modelId="{506BE76B-BC0C-42D8-BC10-4299D6CF9821}" srcId="{F4F14F7F-383E-4E06-945E-735F0319DAA1}" destId="{231D0556-841E-47DF-865A-F0966515DF4D}" srcOrd="1" destOrd="0" parTransId="{CC26D5EA-3CEA-4531-BB3F-59DCA26F42CE}" sibTransId="{B4987BA7-E222-4846-B123-D7D11214F784}"/>
    <dgm:cxn modelId="{4C7A2065-F752-4D5F-8DE4-BC50DE6BF05A}" type="presOf" srcId="{4D00BA0C-8BB2-4263-82E5-16AE424EA28B}" destId="{A0EB7D71-9274-495E-B042-0198B2B16BDB}" srcOrd="0" destOrd="0" presId="urn:microsoft.com/office/officeart/2005/8/layout/hChevron3"/>
    <dgm:cxn modelId="{F2353D67-C256-401A-B125-DE4A2C4732EF}" type="presOf" srcId="{F4F14F7F-383E-4E06-945E-735F0319DAA1}" destId="{89BD46E4-0BF7-4701-B866-20D9D6BF5AEB}" srcOrd="0" destOrd="0" presId="urn:microsoft.com/office/officeart/2005/8/layout/hChevron3"/>
    <dgm:cxn modelId="{FD626473-B226-471E-A8FD-3B68E23689FD}" srcId="{F4F14F7F-383E-4E06-945E-735F0319DAA1}" destId="{4D00BA0C-8BB2-4263-82E5-16AE424EA28B}" srcOrd="0" destOrd="0" parTransId="{1F921CC4-1070-46AC-8A17-55BCFB57175C}" sibTransId="{1E8DB477-83A9-4FFD-9412-E078B6FE4CA1}"/>
    <dgm:cxn modelId="{DA48E15D-011B-4552-8809-C01C3EECD1D1}" type="presOf" srcId="{3C152F56-9818-494A-BA65-CB3A86534C1B}" destId="{2D0C1AC1-A0D5-496B-8BA8-3B19821A4A8A}" srcOrd="0" destOrd="0" presId="urn:microsoft.com/office/officeart/2005/8/layout/hChevron3"/>
    <dgm:cxn modelId="{87BC0A22-AE20-4B50-A1A6-518B0A546E5E}" type="presParOf" srcId="{89BD46E4-0BF7-4701-B866-20D9D6BF5AEB}" destId="{A0EB7D71-9274-495E-B042-0198B2B16BDB}" srcOrd="0" destOrd="0" presId="urn:microsoft.com/office/officeart/2005/8/layout/hChevron3"/>
    <dgm:cxn modelId="{8DC51391-61CD-4F3B-8140-154067449C54}" type="presParOf" srcId="{89BD46E4-0BF7-4701-B866-20D9D6BF5AEB}" destId="{2EFD1F9D-B97F-41FB-84FF-D45CF8697B60}" srcOrd="1" destOrd="0" presId="urn:microsoft.com/office/officeart/2005/8/layout/hChevron3"/>
    <dgm:cxn modelId="{503C687A-57D2-47E7-845B-3A47A57896B8}" type="presParOf" srcId="{89BD46E4-0BF7-4701-B866-20D9D6BF5AEB}" destId="{0044CEFA-84EF-404D-95A1-516468DA66B2}" srcOrd="2" destOrd="0" presId="urn:microsoft.com/office/officeart/2005/8/layout/hChevron3"/>
    <dgm:cxn modelId="{7002B0EB-BDFE-4CF2-B7F7-6275A9B87831}" type="presParOf" srcId="{89BD46E4-0BF7-4701-B866-20D9D6BF5AEB}" destId="{7D76813C-E27F-438C-8D8A-884C4740D87F}" srcOrd="3" destOrd="0" presId="urn:microsoft.com/office/officeart/2005/8/layout/hChevron3"/>
    <dgm:cxn modelId="{149E4694-E6EF-4B6D-ADA2-9E1499F16A1E}" type="presParOf" srcId="{89BD46E4-0BF7-4701-B866-20D9D6BF5AEB}" destId="{2D0C1AC1-A0D5-496B-8BA8-3B19821A4A8A}"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B7D71-9274-495E-B042-0198B2B16BDB}">
      <dsp:nvSpPr>
        <dsp:cNvPr id="0" name=""/>
        <dsp:cNvSpPr/>
      </dsp:nvSpPr>
      <dsp:spPr>
        <a:xfrm>
          <a:off x="3887" y="0"/>
          <a:ext cx="3399723" cy="329532"/>
        </a:xfrm>
        <a:prstGeom prst="homePlate">
          <a:avLst/>
        </a:prstGeom>
        <a:solidFill>
          <a:srgbClr val="6A32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Trước Xét  Xử (trong vòng 3 ngày)</a:t>
          </a:r>
        </a:p>
      </dsp:txBody>
      <dsp:txXfrm>
        <a:off x="3887" y="0"/>
        <a:ext cx="3317340" cy="329532"/>
      </dsp:txXfrm>
    </dsp:sp>
    <dsp:sp modelId="{0044CEFA-84EF-404D-95A1-516468DA66B2}">
      <dsp:nvSpPr>
        <dsp:cNvPr id="0" name=""/>
        <dsp:cNvSpPr/>
      </dsp:nvSpPr>
      <dsp:spPr>
        <a:xfrm>
          <a:off x="2723666" y="0"/>
          <a:ext cx="3399723" cy="329532"/>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Trong Xét Xử</a:t>
          </a:r>
        </a:p>
      </dsp:txBody>
      <dsp:txXfrm>
        <a:off x="2888432" y="0"/>
        <a:ext cx="3070191" cy="329532"/>
      </dsp:txXfrm>
    </dsp:sp>
    <dsp:sp modelId="{2D0C1AC1-A0D5-496B-8BA8-3B19821A4A8A}">
      <dsp:nvSpPr>
        <dsp:cNvPr id="0" name=""/>
        <dsp:cNvSpPr/>
      </dsp:nvSpPr>
      <dsp:spPr>
        <a:xfrm>
          <a:off x="5447332" y="0"/>
          <a:ext cx="3399723" cy="329532"/>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Sau Xét Xử</a:t>
          </a:r>
        </a:p>
      </dsp:txBody>
      <dsp:txXfrm>
        <a:off x="5612098" y="0"/>
        <a:ext cx="3070191" cy="329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B7D71-9274-495E-B042-0198B2B16BDB}">
      <dsp:nvSpPr>
        <dsp:cNvPr id="0" name=""/>
        <dsp:cNvSpPr/>
      </dsp:nvSpPr>
      <dsp:spPr>
        <a:xfrm>
          <a:off x="0" y="0"/>
          <a:ext cx="3399723" cy="329532"/>
        </a:xfrm>
        <a:prstGeom prst="homePlate">
          <a:avLst/>
        </a:prstGeom>
        <a:solidFill>
          <a:srgbClr val="6A32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en-US" sz="1100" kern="1200" dirty="0" err="1">
              <a:latin typeface="Helvetica" panose="020B0604020202020204" pitchFamily="34" charset="0"/>
              <a:cs typeface="Helvetica" panose="020B0604020202020204" pitchFamily="34" charset="0"/>
            </a:rPr>
            <a:t>Trước</a:t>
          </a:r>
          <a:r>
            <a:rPr lang="en-US" sz="1100" kern="1200" dirty="0">
              <a:latin typeface="Helvetica" panose="020B0604020202020204" pitchFamily="34" charset="0"/>
              <a:cs typeface="Helvetica" panose="020B0604020202020204" pitchFamily="34" charset="0"/>
            </a:rPr>
            <a:t> </a:t>
          </a:r>
          <a:r>
            <a:rPr lang="en-US" sz="1100" kern="1200" dirty="0" err="1">
              <a:latin typeface="Helvetica" panose="020B0604020202020204" pitchFamily="34" charset="0"/>
              <a:cs typeface="Helvetica" panose="020B0604020202020204" pitchFamily="34" charset="0"/>
            </a:rPr>
            <a:t>Xét</a:t>
          </a:r>
          <a:r>
            <a:rPr lang="en-US" sz="1100" kern="1200" dirty="0">
              <a:latin typeface="Helvetica" panose="020B0604020202020204" pitchFamily="34" charset="0"/>
              <a:cs typeface="Helvetica" panose="020B0604020202020204" pitchFamily="34" charset="0"/>
            </a:rPr>
            <a:t>  </a:t>
          </a:r>
          <a:r>
            <a:rPr lang="en-US" sz="1100" kern="1200" dirty="0" err="1">
              <a:latin typeface="Helvetica" panose="020B0604020202020204" pitchFamily="34" charset="0"/>
              <a:cs typeface="Helvetica" panose="020B0604020202020204" pitchFamily="34" charset="0"/>
            </a:rPr>
            <a:t>Xử</a:t>
          </a:r>
          <a:r>
            <a:rPr lang="en-US" sz="1100" kern="1200" dirty="0">
              <a:latin typeface="Helvetica" panose="020B0604020202020204" pitchFamily="34" charset="0"/>
              <a:cs typeface="Helvetica" panose="020B0604020202020204" pitchFamily="34" charset="0"/>
            </a:rPr>
            <a:t> (</a:t>
          </a:r>
          <a:r>
            <a:rPr lang="en-US" sz="1100" kern="1200" dirty="0" err="1">
              <a:latin typeface="Helvetica" panose="020B0604020202020204" pitchFamily="34" charset="0"/>
              <a:cs typeface="Helvetica" panose="020B0604020202020204" pitchFamily="34" charset="0"/>
            </a:rPr>
            <a:t>trong</a:t>
          </a:r>
          <a:r>
            <a:rPr lang="en-US" sz="1100" kern="1200" dirty="0">
              <a:latin typeface="Helvetica" panose="020B0604020202020204" pitchFamily="34" charset="0"/>
              <a:cs typeface="Helvetica" panose="020B0604020202020204" pitchFamily="34" charset="0"/>
            </a:rPr>
            <a:t> </a:t>
          </a:r>
          <a:r>
            <a:rPr lang="en-US" sz="1100" kern="1200" dirty="0" err="1">
              <a:latin typeface="Helvetica" panose="020B0604020202020204" pitchFamily="34" charset="0"/>
              <a:cs typeface="Helvetica" panose="020B0604020202020204" pitchFamily="34" charset="0"/>
            </a:rPr>
            <a:t>vòng</a:t>
          </a:r>
          <a:r>
            <a:rPr lang="en-US" sz="1100" kern="1200" dirty="0">
              <a:latin typeface="Helvetica" panose="020B0604020202020204" pitchFamily="34" charset="0"/>
              <a:cs typeface="Helvetica" panose="020B0604020202020204" pitchFamily="34" charset="0"/>
            </a:rPr>
            <a:t> 3 </a:t>
          </a:r>
          <a:r>
            <a:rPr lang="en-US" sz="1100" kern="1200" dirty="0" err="1">
              <a:latin typeface="Helvetica" panose="020B0604020202020204" pitchFamily="34" charset="0"/>
              <a:cs typeface="Helvetica" panose="020B0604020202020204" pitchFamily="34" charset="0"/>
            </a:rPr>
            <a:t>ngày</a:t>
          </a:r>
          <a:r>
            <a:rPr lang="en-US" sz="1100" kern="1200" dirty="0">
              <a:latin typeface="Helvetica" panose="020B0604020202020204" pitchFamily="34" charset="0"/>
              <a:cs typeface="Helvetica" panose="020B0604020202020204" pitchFamily="34" charset="0"/>
            </a:rPr>
            <a:t>)</a:t>
          </a:r>
        </a:p>
      </dsp:txBody>
      <dsp:txXfrm>
        <a:off x="0" y="0"/>
        <a:ext cx="3317340" cy="329532"/>
      </dsp:txXfrm>
    </dsp:sp>
    <dsp:sp modelId="{0044CEFA-84EF-404D-95A1-516468DA66B2}">
      <dsp:nvSpPr>
        <dsp:cNvPr id="0" name=""/>
        <dsp:cNvSpPr/>
      </dsp:nvSpPr>
      <dsp:spPr>
        <a:xfrm>
          <a:off x="2723666" y="0"/>
          <a:ext cx="3399723" cy="329532"/>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Trong Xét Xử</a:t>
          </a:r>
        </a:p>
      </dsp:txBody>
      <dsp:txXfrm>
        <a:off x="2888432" y="0"/>
        <a:ext cx="3070191" cy="329532"/>
      </dsp:txXfrm>
    </dsp:sp>
    <dsp:sp modelId="{2D0C1AC1-A0D5-496B-8BA8-3B19821A4A8A}">
      <dsp:nvSpPr>
        <dsp:cNvPr id="0" name=""/>
        <dsp:cNvSpPr/>
      </dsp:nvSpPr>
      <dsp:spPr>
        <a:xfrm>
          <a:off x="5447332" y="0"/>
          <a:ext cx="3399723" cy="329532"/>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Sau Xét Xử</a:t>
          </a:r>
        </a:p>
      </dsp:txBody>
      <dsp:txXfrm>
        <a:off x="5612098" y="0"/>
        <a:ext cx="3070191" cy="329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B7D71-9274-495E-B042-0198B2B16BDB}">
      <dsp:nvSpPr>
        <dsp:cNvPr id="0" name=""/>
        <dsp:cNvSpPr/>
      </dsp:nvSpPr>
      <dsp:spPr>
        <a:xfrm>
          <a:off x="3508" y="0"/>
          <a:ext cx="3067670" cy="329532"/>
        </a:xfrm>
        <a:prstGeom prst="homePlate">
          <a:avLst/>
        </a:prstGeom>
        <a:solidFill>
          <a:srgbClr val="6A32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Trước Xét  Xử</a:t>
          </a:r>
        </a:p>
      </dsp:txBody>
      <dsp:txXfrm>
        <a:off x="3508" y="0"/>
        <a:ext cx="2985287" cy="329532"/>
      </dsp:txXfrm>
    </dsp:sp>
    <dsp:sp modelId="{0044CEFA-84EF-404D-95A1-516468DA66B2}">
      <dsp:nvSpPr>
        <dsp:cNvPr id="0" name=""/>
        <dsp:cNvSpPr/>
      </dsp:nvSpPr>
      <dsp:spPr>
        <a:xfrm>
          <a:off x="2457644" y="0"/>
          <a:ext cx="3067670" cy="329532"/>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Trong Xét Xử</a:t>
          </a:r>
        </a:p>
      </dsp:txBody>
      <dsp:txXfrm>
        <a:off x="2622410" y="0"/>
        <a:ext cx="2738138" cy="329532"/>
      </dsp:txXfrm>
    </dsp:sp>
    <dsp:sp modelId="{2D0C1AC1-A0D5-496B-8BA8-3B19821A4A8A}">
      <dsp:nvSpPr>
        <dsp:cNvPr id="0" name=""/>
        <dsp:cNvSpPr/>
      </dsp:nvSpPr>
      <dsp:spPr>
        <a:xfrm>
          <a:off x="4915289" y="0"/>
          <a:ext cx="3067670" cy="329532"/>
        </a:xfrm>
        <a:prstGeom prst="chevr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en-US" sz="1100" kern="1200">
              <a:latin typeface="Helvetica" panose="020B0604020202020204" pitchFamily="34" charset="0"/>
              <a:cs typeface="Helvetica" panose="020B0604020202020204" pitchFamily="34" charset="0"/>
            </a:rPr>
            <a:t>Sau Xét Xử</a:t>
          </a:r>
        </a:p>
      </dsp:txBody>
      <dsp:txXfrm>
        <a:off x="5080055" y="0"/>
        <a:ext cx="2738138" cy="32953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F4B84-50B7-4E3E-9F6D-2B59EAC303A7}"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34B62-5387-4217-9DB5-C2CA07A07245}" type="slidenum">
              <a:rPr lang="en-US" smtClean="0"/>
              <a:t>‹#›</a:t>
            </a:fld>
            <a:endParaRPr lang="en-US"/>
          </a:p>
        </p:txBody>
      </p:sp>
    </p:spTree>
    <p:extLst>
      <p:ext uri="{BB962C8B-B14F-4D97-AF65-F5344CB8AC3E}">
        <p14:creationId xmlns:p14="http://schemas.microsoft.com/office/powerpoint/2010/main" val="190619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34B62-5387-4217-9DB5-C2CA07A07245}" type="slidenum">
              <a:rPr lang="en-US" smtClean="0"/>
              <a:t>20</a:t>
            </a:fld>
            <a:endParaRPr lang="en-US"/>
          </a:p>
        </p:txBody>
      </p:sp>
    </p:spTree>
    <p:extLst>
      <p:ext uri="{BB962C8B-B14F-4D97-AF65-F5344CB8AC3E}">
        <p14:creationId xmlns:p14="http://schemas.microsoft.com/office/powerpoint/2010/main" val="413767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mtClean="0"/>
          </a:p>
        </p:txBody>
      </p:sp>
      <p:sp>
        <p:nvSpPr>
          <p:cNvPr id="4" name="Slide Number Placeholder 3"/>
          <p:cNvSpPr>
            <a:spLocks noGrp="1"/>
          </p:cNvSpPr>
          <p:nvPr>
            <p:ph type="sldNum" sz="quarter" idx="10"/>
          </p:nvPr>
        </p:nvSpPr>
        <p:spPr/>
        <p:txBody>
          <a:bodyPr/>
          <a:lstStyle/>
          <a:p>
            <a:fld id="{7CB34B62-5387-4217-9DB5-C2CA07A07245}" type="slidenum">
              <a:rPr lang="en-US" smtClean="0"/>
              <a:t>21</a:t>
            </a:fld>
            <a:endParaRPr lang="en-US"/>
          </a:p>
        </p:txBody>
      </p:sp>
    </p:spTree>
    <p:extLst>
      <p:ext uri="{BB962C8B-B14F-4D97-AF65-F5344CB8AC3E}">
        <p14:creationId xmlns:p14="http://schemas.microsoft.com/office/powerpoint/2010/main" val="39370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34B62-5387-4217-9DB5-C2CA07A07245}" type="slidenum">
              <a:rPr lang="en-US" smtClean="0"/>
              <a:t>22</a:t>
            </a:fld>
            <a:endParaRPr lang="en-US"/>
          </a:p>
        </p:txBody>
      </p:sp>
    </p:spTree>
    <p:extLst>
      <p:ext uri="{BB962C8B-B14F-4D97-AF65-F5344CB8AC3E}">
        <p14:creationId xmlns:p14="http://schemas.microsoft.com/office/powerpoint/2010/main" val="179340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0"/>
            <a:ext cx="10363200" cy="980303"/>
          </a:xfrm>
        </p:spPr>
        <p:txBody>
          <a:bodyPr anchor="ctr">
            <a:normAutofit/>
          </a:bodyPr>
          <a:lstStyle>
            <a:lvl1pPr algn="ctr">
              <a:defRPr sz="3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2586681"/>
            <a:ext cx="9144000" cy="1810672"/>
          </a:xfrm>
        </p:spPr>
        <p:txBody>
          <a:bodyPr>
            <a:norm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4858264" y="3967378"/>
            <a:ext cx="2743200" cy="365125"/>
          </a:xfrm>
        </p:spPr>
        <p:txBody>
          <a:bodyPr/>
          <a:lstStyle>
            <a:lvl1pPr>
              <a:defRPr sz="1800"/>
            </a:lvl1pPr>
          </a:lstStyle>
          <a:p>
            <a:fld id="{0C666B31-ED0D-4665-A7BC-8BE9FAD2E64A}" type="datetimeFigureOut">
              <a:rPr lang="en-US" smtClean="0"/>
              <a:pPr/>
              <a:t>11/15/2019</a:t>
            </a:fld>
            <a:endParaRPr lang="en-US" dirty="0"/>
          </a:p>
        </p:txBody>
      </p:sp>
    </p:spTree>
    <p:extLst>
      <p:ext uri="{BB962C8B-B14F-4D97-AF65-F5344CB8AC3E}">
        <p14:creationId xmlns:p14="http://schemas.microsoft.com/office/powerpoint/2010/main" val="403552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914400" y="2209394"/>
            <a:ext cx="10363200" cy="980303"/>
          </a:xfrm>
        </p:spPr>
        <p:txBody>
          <a:bodyPr anchor="ctr">
            <a:normAutofit/>
          </a:bodyPr>
          <a:lstStyle>
            <a:lvl1pPr algn="ctr">
              <a:defRPr sz="3600" b="0" baseline="0">
                <a:solidFill>
                  <a:srgbClr val="DF2626"/>
                </a:solidFill>
              </a:defRPr>
            </a:lvl1pPr>
          </a:lstStyle>
          <a:p>
            <a:r>
              <a:rPr lang="en-US" dirty="0"/>
              <a:t>Edit your thank</a:t>
            </a:r>
          </a:p>
        </p:txBody>
      </p:sp>
      <p:sp>
        <p:nvSpPr>
          <p:cNvPr id="9" name="Subtitle 2"/>
          <p:cNvSpPr>
            <a:spLocks noGrp="1"/>
          </p:cNvSpPr>
          <p:nvPr>
            <p:ph type="subTitle" idx="1"/>
          </p:nvPr>
        </p:nvSpPr>
        <p:spPr>
          <a:xfrm>
            <a:off x="1524000" y="3277052"/>
            <a:ext cx="9144000" cy="602971"/>
          </a:xfrm>
        </p:spPr>
        <p:txBody>
          <a:bodyPr>
            <a:normAutofit/>
          </a:bodyPr>
          <a:lstStyle>
            <a:lvl1pPr marL="0" indent="0" algn="ctr">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10" name="Date Placeholder 3"/>
          <p:cNvSpPr>
            <a:spLocks noGrp="1"/>
          </p:cNvSpPr>
          <p:nvPr>
            <p:ph type="dt" sz="half" idx="10"/>
          </p:nvPr>
        </p:nvSpPr>
        <p:spPr>
          <a:xfrm>
            <a:off x="4858264" y="3967378"/>
            <a:ext cx="2743200" cy="365125"/>
          </a:xfrm>
        </p:spPr>
        <p:txBody>
          <a:bodyPr/>
          <a:lstStyle>
            <a:lvl1pPr>
              <a:defRPr sz="1800">
                <a:solidFill>
                  <a:schemeClr val="tx1"/>
                </a:solidFill>
              </a:defRPr>
            </a:lvl1pPr>
          </a:lstStyle>
          <a:p>
            <a:fld id="{0C666B31-ED0D-4665-A7BC-8BE9FAD2E64A}" type="datetimeFigureOut">
              <a:rPr lang="en-US" smtClean="0"/>
              <a:pPr/>
              <a:t>11/15/2019</a:t>
            </a:fld>
            <a:endParaRPr lang="en-US" dirty="0"/>
          </a:p>
        </p:txBody>
      </p:sp>
    </p:spTree>
    <p:extLst>
      <p:ext uri="{BB962C8B-B14F-4D97-AF65-F5344CB8AC3E}">
        <p14:creationId xmlns:p14="http://schemas.microsoft.com/office/powerpoint/2010/main" val="164004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4281" y="1122364"/>
            <a:ext cx="10113319" cy="1110091"/>
          </a:xfrm>
        </p:spPr>
        <p:txBody>
          <a:bodyPr anchor="ctr">
            <a:normAutofit/>
          </a:bodyPr>
          <a:lstStyle>
            <a:lvl1pPr algn="ctr">
              <a:defRPr sz="28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64279" y="2454876"/>
            <a:ext cx="10113319" cy="1863810"/>
          </a:xfrm>
        </p:spPr>
        <p:txBody>
          <a:bodyPr>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925382" y="6328116"/>
            <a:ext cx="3446164" cy="365125"/>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534397" y="6328117"/>
            <a:ext cx="2743200" cy="365125"/>
          </a:xfrm>
          <a:prstGeom prst="rect">
            <a:avLst/>
          </a:prstGeom>
        </p:spPr>
        <p:txBody>
          <a:bodyPr/>
          <a:lstStyle>
            <a:lvl1pPr algn="r">
              <a:defRPr sz="1200"/>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229480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66B31-ED0D-4665-A7BC-8BE9FAD2E64A}" type="datetimeFigureOut">
              <a:rPr lang="en-US" smtClean="0"/>
              <a:t>11/15/2019</a:t>
            </a:fld>
            <a:endParaRPr lang="en-US" dirty="0"/>
          </a:p>
        </p:txBody>
      </p:sp>
      <p:sp>
        <p:nvSpPr>
          <p:cNvPr id="5" name="Footer Placeholder 4"/>
          <p:cNvSpPr>
            <a:spLocks noGrp="1"/>
          </p:cNvSpPr>
          <p:nvPr>
            <p:ph type="ftr" sz="quarter" idx="11"/>
          </p:nvPr>
        </p:nvSpPr>
        <p:spPr>
          <a:xfrm>
            <a:off x="930190" y="6328244"/>
            <a:ext cx="3441356" cy="365125"/>
          </a:xfrm>
          <a:prstGeom prst="rect">
            <a:avLst/>
          </a:prstGeom>
        </p:spPr>
        <p:txBody>
          <a:bodyPr/>
          <a:lstStyle>
            <a:lvl1pPr>
              <a:defRPr sz="1200"/>
            </a:lvl1pPr>
          </a:lstStyle>
          <a:p>
            <a:endParaRPr lang="en-US"/>
          </a:p>
        </p:txBody>
      </p:sp>
      <p:sp>
        <p:nvSpPr>
          <p:cNvPr id="6" name="Slide Number Placeholder 5"/>
          <p:cNvSpPr>
            <a:spLocks noGrp="1"/>
          </p:cNvSpPr>
          <p:nvPr>
            <p:ph type="sldNum" sz="quarter" idx="12"/>
          </p:nvPr>
        </p:nvSpPr>
        <p:spPr>
          <a:xfrm>
            <a:off x="8500760" y="6328245"/>
            <a:ext cx="2743200" cy="365125"/>
          </a:xfrm>
          <a:prstGeom prst="rect">
            <a:avLst/>
          </a:prstGeom>
        </p:spPr>
        <p:txBody>
          <a:bodyPr/>
          <a:lstStyle>
            <a:lvl1pPr algn="r">
              <a:defRPr sz="1200"/>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61767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666B31-ED0D-4665-A7BC-8BE9FAD2E64A}" type="datetimeFigureOut">
              <a:rPr lang="en-US" smtClean="0"/>
              <a:t>11/15/2019</a:t>
            </a:fld>
            <a:endParaRPr lang="en-US"/>
          </a:p>
        </p:txBody>
      </p:sp>
      <p:sp>
        <p:nvSpPr>
          <p:cNvPr id="5" name="Footer Placeholder 4"/>
          <p:cNvSpPr>
            <a:spLocks noGrp="1"/>
          </p:cNvSpPr>
          <p:nvPr>
            <p:ph type="ftr" sz="quarter" idx="11"/>
          </p:nvPr>
        </p:nvSpPr>
        <p:spPr>
          <a:xfrm>
            <a:off x="831851" y="6326787"/>
            <a:ext cx="3550679"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a:p>
        </p:txBody>
      </p:sp>
      <p:sp>
        <p:nvSpPr>
          <p:cNvPr id="6" name="Slide Number Placeholder 5"/>
          <p:cNvSpPr>
            <a:spLocks noGrp="1"/>
          </p:cNvSpPr>
          <p:nvPr>
            <p:ph type="sldNum" sz="quarter" idx="12"/>
          </p:nvPr>
        </p:nvSpPr>
        <p:spPr>
          <a:xfrm>
            <a:off x="8489779" y="6326787"/>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301348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666B31-ED0D-4665-A7BC-8BE9FAD2E64A}" type="datetimeFigureOut">
              <a:rPr lang="en-US" smtClean="0"/>
              <a:t>11/15/2019</a:t>
            </a:fld>
            <a:endParaRPr lang="en-US"/>
          </a:p>
        </p:txBody>
      </p:sp>
      <p:sp>
        <p:nvSpPr>
          <p:cNvPr id="6" name="Footer Placeholder 5"/>
          <p:cNvSpPr>
            <a:spLocks noGrp="1"/>
          </p:cNvSpPr>
          <p:nvPr>
            <p:ph type="ftr" sz="quarter" idx="11"/>
          </p:nvPr>
        </p:nvSpPr>
        <p:spPr>
          <a:xfrm>
            <a:off x="838201" y="6326787"/>
            <a:ext cx="3665151"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dirty="0"/>
          </a:p>
        </p:txBody>
      </p:sp>
      <p:sp>
        <p:nvSpPr>
          <p:cNvPr id="7" name="Slide Number Placeholder 6"/>
          <p:cNvSpPr>
            <a:spLocks noGrp="1"/>
          </p:cNvSpPr>
          <p:nvPr>
            <p:ph type="sldNum" sz="quarter" idx="12"/>
          </p:nvPr>
        </p:nvSpPr>
        <p:spPr>
          <a:xfrm>
            <a:off x="8610600" y="6335152"/>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dirty="0"/>
          </a:p>
        </p:txBody>
      </p:sp>
    </p:spTree>
    <p:extLst>
      <p:ext uri="{BB962C8B-B14F-4D97-AF65-F5344CB8AC3E}">
        <p14:creationId xmlns:p14="http://schemas.microsoft.com/office/powerpoint/2010/main" val="39706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66B31-ED0D-4665-A7BC-8BE9FAD2E64A}" type="datetimeFigureOut">
              <a:rPr lang="en-US" smtClean="0"/>
              <a:t>11/15/2019</a:t>
            </a:fld>
            <a:endParaRPr lang="en-US"/>
          </a:p>
        </p:txBody>
      </p:sp>
      <p:sp>
        <p:nvSpPr>
          <p:cNvPr id="8" name="Footer Placeholder 7"/>
          <p:cNvSpPr>
            <a:spLocks noGrp="1"/>
          </p:cNvSpPr>
          <p:nvPr>
            <p:ph type="ftr" sz="quarter" idx="11"/>
          </p:nvPr>
        </p:nvSpPr>
        <p:spPr>
          <a:xfrm>
            <a:off x="839789" y="6313744"/>
            <a:ext cx="3509791"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a:p>
        </p:txBody>
      </p:sp>
      <p:sp>
        <p:nvSpPr>
          <p:cNvPr id="9" name="Slide Number Placeholder 8"/>
          <p:cNvSpPr>
            <a:spLocks noGrp="1"/>
          </p:cNvSpPr>
          <p:nvPr>
            <p:ph type="sldNum" sz="quarter" idx="12"/>
          </p:nvPr>
        </p:nvSpPr>
        <p:spPr>
          <a:xfrm>
            <a:off x="8612188" y="6313744"/>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253568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666B31-ED0D-4665-A7BC-8BE9FAD2E64A}" type="datetimeFigureOut">
              <a:rPr lang="en-US" smtClean="0"/>
              <a:t>11/15/2019</a:t>
            </a:fld>
            <a:endParaRPr lang="en-US"/>
          </a:p>
        </p:txBody>
      </p:sp>
      <p:sp>
        <p:nvSpPr>
          <p:cNvPr id="4" name="Footer Placeholder 3"/>
          <p:cNvSpPr>
            <a:spLocks noGrp="1"/>
          </p:cNvSpPr>
          <p:nvPr>
            <p:ph type="ftr" sz="quarter" idx="11"/>
          </p:nvPr>
        </p:nvSpPr>
        <p:spPr>
          <a:xfrm>
            <a:off x="838201" y="6323529"/>
            <a:ext cx="3511379"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a:p>
        </p:txBody>
      </p:sp>
      <p:sp>
        <p:nvSpPr>
          <p:cNvPr id="5" name="Slide Number Placeholder 4"/>
          <p:cNvSpPr>
            <a:spLocks noGrp="1"/>
          </p:cNvSpPr>
          <p:nvPr>
            <p:ph type="sldNum" sz="quarter" idx="12"/>
          </p:nvPr>
        </p:nvSpPr>
        <p:spPr>
          <a:xfrm>
            <a:off x="8511747" y="6323528"/>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103886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66B31-ED0D-4665-A7BC-8BE9FAD2E64A}" type="datetimeFigureOut">
              <a:rPr lang="en-US" smtClean="0"/>
              <a:t>11/15/2019</a:t>
            </a:fld>
            <a:endParaRPr lang="en-US"/>
          </a:p>
        </p:txBody>
      </p:sp>
      <p:sp>
        <p:nvSpPr>
          <p:cNvPr id="3" name="Footer Placeholder 2"/>
          <p:cNvSpPr>
            <a:spLocks noGrp="1"/>
          </p:cNvSpPr>
          <p:nvPr>
            <p:ph type="ftr" sz="quarter" idx="11"/>
          </p:nvPr>
        </p:nvSpPr>
        <p:spPr>
          <a:xfrm>
            <a:off x="919206" y="6321727"/>
            <a:ext cx="3463324"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a:p>
        </p:txBody>
      </p:sp>
      <p:sp>
        <p:nvSpPr>
          <p:cNvPr id="4" name="Slide Number Placeholder 3"/>
          <p:cNvSpPr>
            <a:spLocks noGrp="1"/>
          </p:cNvSpPr>
          <p:nvPr>
            <p:ph type="sldNum" sz="quarter" idx="12"/>
          </p:nvPr>
        </p:nvSpPr>
        <p:spPr>
          <a:xfrm>
            <a:off x="8489776" y="6321727"/>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85766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666B31-ED0D-4665-A7BC-8BE9FAD2E64A}" type="datetimeFigureOut">
              <a:rPr lang="en-US" smtClean="0"/>
              <a:t>11/15/2019</a:t>
            </a:fld>
            <a:endParaRPr lang="en-US"/>
          </a:p>
        </p:txBody>
      </p:sp>
      <p:sp>
        <p:nvSpPr>
          <p:cNvPr id="6" name="Footer Placeholder 5"/>
          <p:cNvSpPr>
            <a:spLocks noGrp="1"/>
          </p:cNvSpPr>
          <p:nvPr>
            <p:ph type="ftr" sz="quarter" idx="11"/>
          </p:nvPr>
        </p:nvSpPr>
        <p:spPr>
          <a:xfrm>
            <a:off x="839788" y="6310311"/>
            <a:ext cx="3593499" cy="365125"/>
          </a:xfrm>
          <a:prstGeom prst="rect">
            <a:avLst/>
          </a:prstGeom>
        </p:spPr>
        <p:txBody>
          <a:bodyPr/>
          <a:lstStyle>
            <a:lvl1pPr>
              <a:defRPr sz="1200">
                <a:latin typeface="Times" panose="020B0500000000000000" pitchFamily="34" charset="0"/>
                <a:ea typeface="Times" panose="020B0500000000000000" pitchFamily="34" charset="0"/>
                <a:cs typeface="Times" panose="020B0500000000000000" pitchFamily="34" charset="0"/>
              </a:defRPr>
            </a:lvl1pPr>
          </a:lstStyle>
          <a:p>
            <a:endParaRPr lang="en-US"/>
          </a:p>
        </p:txBody>
      </p:sp>
      <p:sp>
        <p:nvSpPr>
          <p:cNvPr id="7" name="Slide Number Placeholder 6"/>
          <p:cNvSpPr>
            <a:spLocks noGrp="1"/>
          </p:cNvSpPr>
          <p:nvPr>
            <p:ph type="sldNum" sz="quarter" idx="12"/>
          </p:nvPr>
        </p:nvSpPr>
        <p:spPr>
          <a:xfrm>
            <a:off x="8612188" y="6310311"/>
            <a:ext cx="2743200" cy="365125"/>
          </a:xfrm>
          <a:prstGeom prst="rect">
            <a:avLst/>
          </a:prstGeom>
        </p:spPr>
        <p:txBody>
          <a:bodyPr/>
          <a:lstStyle>
            <a:lvl1pPr algn="r">
              <a:defRPr sz="1200">
                <a:latin typeface="Times" panose="020B0500000000000000" pitchFamily="34" charset="0"/>
                <a:ea typeface="Times" panose="020B0500000000000000" pitchFamily="34" charset="0"/>
                <a:cs typeface="Times" panose="020B0500000000000000" pitchFamily="34" charset="0"/>
              </a:defRPr>
            </a:lvl1pPr>
          </a:lstStyle>
          <a:p>
            <a:fld id="{B1D76C60-EE93-430D-9C93-4A6FF4E3450F}" type="slidenum">
              <a:rPr lang="en-US" smtClean="0"/>
              <a:pPr/>
              <a:t>‹#›</a:t>
            </a:fld>
            <a:endParaRPr lang="en-US"/>
          </a:p>
        </p:txBody>
      </p:sp>
    </p:spTree>
    <p:extLst>
      <p:ext uri="{BB962C8B-B14F-4D97-AF65-F5344CB8AC3E}">
        <p14:creationId xmlns:p14="http://schemas.microsoft.com/office/powerpoint/2010/main" val="143606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68627"/>
            <a:ext cx="10515600" cy="1023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2484653"/>
            <a:ext cx="10515600" cy="18484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803347" y="4530685"/>
            <a:ext cx="2743200" cy="365125"/>
          </a:xfrm>
          <a:prstGeom prst="rect">
            <a:avLst/>
          </a:prstGeom>
        </p:spPr>
        <p:txBody>
          <a:bodyPr vert="horz" lIns="91440" tIns="45720" rIns="91440" bIns="45720" rtlCol="0" anchor="ctr"/>
          <a:lstStyle>
            <a:lvl1pPr algn="ctr">
              <a:defRPr sz="1800">
                <a:solidFill>
                  <a:schemeClr val="bg1"/>
                </a:solidFill>
                <a:latin typeface="Times" panose="020B0500000000000000" pitchFamily="34" charset="0"/>
                <a:ea typeface="Times" panose="020B0500000000000000" pitchFamily="34" charset="0"/>
                <a:cs typeface="Times" panose="020B0500000000000000" pitchFamily="34" charset="0"/>
              </a:defRPr>
            </a:lvl1pPr>
          </a:lstStyle>
          <a:p>
            <a:fld id="{0C666B31-ED0D-4665-A7BC-8BE9FAD2E64A}" type="datetimeFigureOut">
              <a:rPr lang="en-US" smtClean="0"/>
              <a:pPr/>
              <a:t>11/15/2019</a:t>
            </a:fld>
            <a:endParaRPr lang="en-US" dirty="0"/>
          </a:p>
        </p:txBody>
      </p:sp>
    </p:spTree>
    <p:extLst>
      <p:ext uri="{BB962C8B-B14F-4D97-AF65-F5344CB8AC3E}">
        <p14:creationId xmlns:p14="http://schemas.microsoft.com/office/powerpoint/2010/main" val="420048654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ctr" defTabSz="914400" rtl="0" eaLnBrk="1" latinLnBrk="0" hangingPunct="1">
        <a:lnSpc>
          <a:spcPct val="90000"/>
        </a:lnSpc>
        <a:spcBef>
          <a:spcPct val="0"/>
        </a:spcBef>
        <a:buNone/>
        <a:defRPr sz="2800" kern="1200">
          <a:solidFill>
            <a:schemeClr val="bg1"/>
          </a:solidFill>
          <a:latin typeface="Times" panose="020B0500000000000000" pitchFamily="34" charset="0"/>
          <a:ea typeface="Times" panose="020B0500000000000000" pitchFamily="34" charset="0"/>
          <a:cs typeface="Times" panose="020B050000000000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500" kern="1200">
          <a:solidFill>
            <a:schemeClr val="bg1"/>
          </a:solidFill>
          <a:latin typeface="Times" panose="020B0500000000000000" pitchFamily="34" charset="0"/>
          <a:ea typeface="Times" panose="020B0500000000000000" pitchFamily="34" charset="0"/>
          <a:cs typeface="Times" panose="020B050000000000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1"/>
          </a:solidFill>
          <a:latin typeface="Times" panose="020B0500000000000000" pitchFamily="34" charset="0"/>
          <a:ea typeface="Times" panose="020B0500000000000000" pitchFamily="34" charset="0"/>
          <a:cs typeface="Times" panose="020B0500000000000000"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bg1"/>
          </a:solidFill>
          <a:latin typeface="Times" panose="020B0500000000000000" pitchFamily="34" charset="0"/>
          <a:ea typeface="Times" panose="020B0500000000000000" pitchFamily="34" charset="0"/>
          <a:cs typeface="Times" panose="020B0500000000000000"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panose="020B0500000000000000" pitchFamily="34" charset="0"/>
          <a:ea typeface="Times" panose="020B0500000000000000" pitchFamily="34" charset="0"/>
          <a:cs typeface="Times" panose="020B0500000000000000"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panose="020B0500000000000000" pitchFamily="34" charset="0"/>
          <a:ea typeface="Times" panose="020B0500000000000000" pitchFamily="34" charset="0"/>
          <a:cs typeface="Times" panose="020B0500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V2_O" TargetMode="External"/><Relationship Id="rId7" Type="http://schemas.openxmlformats.org/officeDocument/2006/relationships/hyperlink" Target="https://www.youtube.com/watch?v=jrSxn%20Sjr60Q&amp;list=PL8vGFHQv_Cti-%20Fpli2VRawHhTlsYORSjw&amp;index=3" TargetMode="External"/><Relationship Id="rId2" Type="http://schemas.openxmlformats.org/officeDocument/2006/relationships/hyperlink" Target="%22https:/www.youtube.com/watch?v=mA3J" TargetMode="External"/><Relationship Id="rId1" Type="http://schemas.openxmlformats.org/officeDocument/2006/relationships/slideLayout" Target="../slideLayouts/slideLayout2.xml"/><Relationship Id="rId6" Type="http://schemas.openxmlformats.org/officeDocument/2006/relationships/hyperlink" Target="https://www.youtube.com/channel/UCieQV00QYnrpj0r5nOXPoaQ" TargetMode="External"/><Relationship Id="rId5" Type="http://schemas.openxmlformats.org/officeDocument/2006/relationships/hyperlink" Target="https://www.youtube.com/channel/UCDaOtakomOpuN2mBpS7GYjQ" TargetMode="External"/><Relationship Id="rId4" Type="http://schemas.openxmlformats.org/officeDocument/2006/relationships/hyperlink" Target="https://www.youtube.com/channel/UCzY8vPiL5B5MFiauHwSRNSA"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facebook.com/phunugiadinhvietnam/" TargetMode="External"/><Relationship Id="rId13" Type="http://schemas.openxmlformats.org/officeDocument/2006/relationships/hyperlink" Target="https://www.facebook.com/LaEmMagazine/" TargetMode="External"/><Relationship Id="rId3" Type="http://schemas.openxmlformats.org/officeDocument/2006/relationships/hyperlink" Target="https://www.facebook.com/groups/DoanhNhanBaMien/" TargetMode="External"/><Relationship Id="rId7" Type="http://schemas.openxmlformats.org/officeDocument/2006/relationships/hyperlink" Target="https://www.facebook.com/groups/2242937476016541/" TargetMode="External"/><Relationship Id="rId12" Type="http://schemas.openxmlformats.org/officeDocument/2006/relationships/hyperlink" Target="https://www.facebook.com/wwwmevacon/" TargetMode="External"/><Relationship Id="rId2" Type="http://schemas.openxmlformats.org/officeDocument/2006/relationships/hyperlink" Target="https://www.facebook.com/groups/laodongvaphapluat/" TargetMode="External"/><Relationship Id="rId1" Type="http://schemas.openxmlformats.org/officeDocument/2006/relationships/slideLayout" Target="../slideLayouts/slideLayout2.xml"/><Relationship Id="rId6" Type="http://schemas.openxmlformats.org/officeDocument/2006/relationships/hyperlink" Target="https://www.facebook.com/groups/chuyennhanong.vn/" TargetMode="External"/><Relationship Id="rId11" Type="http://schemas.openxmlformats.org/officeDocument/2006/relationships/hyperlink" Target="https://www.facebook.com/Tin8Trends/" TargetMode="External"/><Relationship Id="rId5" Type="http://schemas.openxmlformats.org/officeDocument/2006/relationships/hyperlink" Target="https://www.facebook.com/groups/1797477986931421/" TargetMode="External"/><Relationship Id="rId10" Type="http://schemas.openxmlformats.org/officeDocument/2006/relationships/hyperlink" Target="https://www.facebook.com/ChanDungSuThat/" TargetMode="External"/><Relationship Id="rId4" Type="http://schemas.openxmlformats.org/officeDocument/2006/relationships/hyperlink" Target="https://www.facebook.com/groups/FSB.Biz/" TargetMode="External"/><Relationship Id="rId9" Type="http://schemas.openxmlformats.org/officeDocument/2006/relationships/hyperlink" Target="https://www.facebook.com/tapchiphunu.ev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acebook.com/truonganhngoc/" TargetMode="External"/><Relationship Id="rId7" Type="http://schemas.openxmlformats.org/officeDocument/2006/relationships/hyperlink" Target="https://www.facebook.com/nguyenhoangkhachie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acebook.com/nguyenduongbonjour" TargetMode="External"/><Relationship Id="rId5" Type="http://schemas.openxmlformats.org/officeDocument/2006/relationships/hyperlink" Target="https://www.facebook.com/Jessica.KhanhVan/" TargetMode="External"/><Relationship Id="rId4" Type="http://schemas.openxmlformats.org/officeDocument/2006/relationships/hyperlink" Target="https://www.facebook.com/octhanhvan.dvmc/"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facebook.com/lethanh.tuyen.96" TargetMode="External"/><Relationship Id="rId3" Type="http://schemas.openxmlformats.org/officeDocument/2006/relationships/hyperlink" Target="https://www.facebook.com/duphong.812" TargetMode="External"/><Relationship Id="rId7" Type="http://schemas.openxmlformats.org/officeDocument/2006/relationships/hyperlink" Target="https://www.facebook.com/ngo.thanh.102" TargetMode="External"/><Relationship Id="rId12" Type="http://schemas.openxmlformats.org/officeDocument/2006/relationships/hyperlink" Target="https://www.facebook.com/lebang21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facebook.com/gdkhanhan" TargetMode="External"/><Relationship Id="rId11" Type="http://schemas.openxmlformats.org/officeDocument/2006/relationships/hyperlink" Target="https://www.facebook.com/nhatthanh.ngo.98" TargetMode="External"/><Relationship Id="rId5" Type="http://schemas.openxmlformats.org/officeDocument/2006/relationships/hyperlink" Target="https://www.facebook.com/phamminhanh2014" TargetMode="External"/><Relationship Id="rId10" Type="http://schemas.openxmlformats.org/officeDocument/2006/relationships/hyperlink" Target="https://www.facebook.com/luhoanglong1205" TargetMode="External"/><Relationship Id="rId4" Type="http://schemas.openxmlformats.org/officeDocument/2006/relationships/hyperlink" Target="https://www.facebook.com/binhvtv/posts/2168646796521866" TargetMode="External"/><Relationship Id="rId9" Type="http://schemas.openxmlformats.org/officeDocument/2006/relationships/hyperlink" Target="https://www.facebook.com/philongLA123"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err="1">
                <a:latin typeface="+mj-lt"/>
                <a:ea typeface="Century Gothic"/>
                <a:cs typeface="Century Gothic"/>
                <a:sym typeface="Century Gothic"/>
              </a:rPr>
              <a:t>Xử</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Lí</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Khủng</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Hoảng</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Truyền</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Thông</a:t>
            </a:r>
            <a:r>
              <a:rPr lang="en-US" sz="4500" b="1" dirty="0">
                <a:latin typeface="+mj-lt"/>
                <a:ea typeface="Century Gothic"/>
                <a:cs typeface="Century Gothic"/>
                <a:sym typeface="Century Gothic"/>
              </a:rPr>
              <a:t> Phúc </a:t>
            </a:r>
            <a:r>
              <a:rPr lang="en-US" sz="4500" b="1" dirty="0" err="1">
                <a:latin typeface="+mj-lt"/>
                <a:ea typeface="Century Gothic"/>
                <a:cs typeface="Century Gothic"/>
                <a:sym typeface="Century Gothic"/>
              </a:rPr>
              <a:t>Thẩm</a:t>
            </a:r>
            <a:r>
              <a:rPr lang="en-US" sz="4500" b="1" dirty="0">
                <a:latin typeface="+mj-lt"/>
                <a:ea typeface="Century Gothic"/>
                <a:cs typeface="Century Gothic"/>
                <a:sym typeface="Century Gothic"/>
              </a:rPr>
              <a:t> </a:t>
            </a:r>
            <a:endParaRPr sz="4500" b="1" dirty="0">
              <a:latin typeface="+mj-lt"/>
              <a:ea typeface="Century Gothic"/>
              <a:cs typeface="Century Gothic"/>
              <a:sym typeface="Century Gothic"/>
            </a:endParaRPr>
          </a:p>
        </p:txBody>
      </p:sp>
      <p:sp>
        <p:nvSpPr>
          <p:cNvPr id="6" name="Google Shape;210;p1"/>
          <p:cNvSpPr/>
          <p:nvPr/>
        </p:nvSpPr>
        <p:spPr>
          <a:xfrm>
            <a:off x="7211736" y="3318879"/>
            <a:ext cx="2649362" cy="369291"/>
          </a:xfrm>
          <a:prstGeom prst="rect">
            <a:avLst/>
          </a:prstGeom>
          <a:noFill/>
          <a:ln>
            <a:noFill/>
          </a:ln>
        </p:spPr>
        <p:txBody>
          <a:bodyPr spcFirstLastPara="1" wrap="square" lIns="91425" tIns="45700" rIns="91425" bIns="45700" anchor="t" anchorCtr="0">
            <a:spAutoFit/>
          </a:bodyPr>
          <a:lstStyle/>
          <a:p>
            <a:pPr algn="r"/>
            <a:r>
              <a:rPr lang="en-US" dirty="0">
                <a:solidFill>
                  <a:schemeClr val="lt1"/>
                </a:solidFill>
                <a:latin typeface="+mj-lt"/>
                <a:ea typeface="Century Gothic"/>
                <a:cs typeface="Century Gothic"/>
                <a:sym typeface="Century Gothic"/>
              </a:rPr>
              <a:t>Prepared by Huy Huynh</a:t>
            </a:r>
            <a:endParaRPr dirty="0">
              <a:latin typeface="+mj-lt"/>
            </a:endParaRPr>
          </a:p>
        </p:txBody>
      </p:sp>
    </p:spTree>
    <p:extLst>
      <p:ext uri="{BB962C8B-B14F-4D97-AF65-F5344CB8AC3E}">
        <p14:creationId xmlns:p14="http://schemas.microsoft.com/office/powerpoint/2010/main" val="226901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Mục</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tiêu</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truyền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thông</a:t>
            </a:r>
            <a:endParaRPr lang="en-US" sz="3200" b="1" dirty="0">
              <a:solidFill>
                <a:srgbClr val="A91217"/>
              </a:solidFill>
              <a:latin typeface="+mj-lt"/>
              <a:ea typeface="Century Gothic"/>
              <a:cs typeface="Arial" panose="020B0604020202020204" pitchFamily="34" charset="0"/>
              <a:sym typeface="Century Gothic"/>
            </a:endParaRPr>
          </a:p>
        </p:txBody>
      </p:sp>
      <p:pic>
        <p:nvPicPr>
          <p:cNvPr id="22" name="Picture 2" descr="Image result for King Coffe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00"/>
          <a:stretch/>
        </p:blipFill>
        <p:spPr bwMode="auto">
          <a:xfrm>
            <a:off x="4997139" y="3628076"/>
            <a:ext cx="2352261" cy="1512168"/>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p:cNvSpPr/>
          <p:nvPr/>
        </p:nvSpPr>
        <p:spPr>
          <a:xfrm>
            <a:off x="1918129" y="1827876"/>
            <a:ext cx="2304256" cy="915727"/>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a:solidFill>
                  <a:schemeClr val="bg1"/>
                </a:solidFill>
                <a:latin typeface="Helvetica" panose="020B0604020202020204" pitchFamily="34" charset="0"/>
                <a:ea typeface="Lato" charset="0"/>
                <a:cs typeface="Helvetica" panose="020B0604020202020204" pitchFamily="34" charset="0"/>
                <a:sym typeface="Lato Light" charset="0"/>
              </a:rPr>
              <a:t>Theo dõi thông tin trên mạng xã hội để: </a:t>
            </a:r>
            <a:endParaRPr lang="en-US" sz="11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24" name="Rounded Rectangle 16"/>
          <p:cNvSpPr/>
          <p:nvPr/>
        </p:nvSpPr>
        <p:spPr>
          <a:xfrm>
            <a:off x="5014473" y="1827876"/>
            <a:ext cx="2304256" cy="915727"/>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Xây</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dựng</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hình</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ảnh</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đúng</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đắn</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tích</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Madame Lê Hoàng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Diệp</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dựa</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trên</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diễn</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tiến</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của</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sự</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việc</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tại</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tòa</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các</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luồng</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dư</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luận</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trực</a:t>
            </a:r>
            <a:r>
              <a:rPr lang="en-US" sz="11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1"/>
                </a:solidFill>
                <a:latin typeface="Helvetica" panose="020B0604020202020204" pitchFamily="34" charset="0"/>
                <a:ea typeface="Lato" charset="0"/>
                <a:cs typeface="Helvetica" panose="020B0604020202020204" pitchFamily="34" charset="0"/>
                <a:sym typeface="Lato Light" charset="0"/>
              </a:rPr>
              <a:t>tuyến</a:t>
            </a:r>
            <a:endParaRPr lang="en-US" sz="11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25" name="Rounded Rectangle 17"/>
          <p:cNvSpPr/>
          <p:nvPr/>
        </p:nvSpPr>
        <p:spPr>
          <a:xfrm>
            <a:off x="8110817" y="1827876"/>
            <a:ext cx="2304256" cy="915727"/>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a:solidFill>
                  <a:schemeClr val="bg1"/>
                </a:solidFill>
                <a:latin typeface="Helvetica" panose="020B0604020202020204" pitchFamily="34" charset="0"/>
                <a:ea typeface="Lato" charset="0"/>
                <a:cs typeface="Helvetica" panose="020B0604020202020204" pitchFamily="34" charset="0"/>
                <a:sym typeface="Lato Light" charset="0"/>
              </a:rPr>
              <a:t>Lồng ghép và quảng bá cho TNI &amp; King Coffee</a:t>
            </a:r>
            <a:endParaRPr lang="en-US" sz="11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6" name="Rounded Rectangle 18"/>
          <p:cNvSpPr/>
          <p:nvPr/>
        </p:nvSpPr>
        <p:spPr>
          <a:xfrm>
            <a:off x="1918129" y="3628076"/>
            <a:ext cx="1008112" cy="1512168"/>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Phát hiện kịp thời các vấn đề tiêu cực để có hướng xử lý và trung hòa kịp thời</a:t>
            </a:r>
          </a:p>
        </p:txBody>
      </p:sp>
      <p:sp>
        <p:nvSpPr>
          <p:cNvPr id="27" name="Rounded Rectangle 19"/>
          <p:cNvSpPr/>
          <p:nvPr/>
        </p:nvSpPr>
        <p:spPr>
          <a:xfrm>
            <a:off x="3214273" y="3634111"/>
            <a:ext cx="1008112" cy="1512168"/>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Tìm ra các luồng dư luận tích cực và có lợi để nhân rộng</a:t>
            </a:r>
          </a:p>
        </p:txBody>
      </p:sp>
      <p:cxnSp>
        <p:nvCxnSpPr>
          <p:cNvPr id="28" name="Straight Arrow Connector 27"/>
          <p:cNvCxnSpPr>
            <a:endCxn id="26" idx="0"/>
          </p:cNvCxnSpPr>
          <p:nvPr/>
        </p:nvCxnSpPr>
        <p:spPr bwMode="auto">
          <a:xfrm>
            <a:off x="2422185" y="2743603"/>
            <a:ext cx="0" cy="884473"/>
          </a:xfrm>
          <a:prstGeom prst="straightConnector1">
            <a:avLst/>
          </a:prstGeom>
          <a:ln w="19050">
            <a:solidFill>
              <a:schemeClr val="bg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bwMode="auto">
          <a:xfrm>
            <a:off x="3718329" y="2743603"/>
            <a:ext cx="0" cy="884473"/>
          </a:xfrm>
          <a:prstGeom prst="straightConnector1">
            <a:avLst/>
          </a:prstGeom>
          <a:ln w="19050">
            <a:solidFill>
              <a:schemeClr val="bg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0" name="Rounded Rectangle 23"/>
          <p:cNvSpPr/>
          <p:nvPr/>
        </p:nvSpPr>
        <p:spPr>
          <a:xfrm>
            <a:off x="8110817" y="3636612"/>
            <a:ext cx="2304256" cy="1512168"/>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Nhân</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cơ</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hội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đó</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lồng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ghép</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quảng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bá</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một</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cách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khéo</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léo</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&amp;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tích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TNI &amp; KC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dưới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khía</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cạnh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là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doanh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nghiệp</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thương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hiệu</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do MD Lê Hoàng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Diệp</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tự</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xây</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dựng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phát</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triển</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từ</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đầu</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với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tư</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cách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một</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người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phụ</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nữ</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vừa</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chu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toàn</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việc</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nhà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vừa</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đầy</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đủ</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năng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lực</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để</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phát</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triển</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sự</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nghiệp</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một</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cách</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vững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vàng</a:t>
            </a:r>
            <a:endParaRPr lang="en-US" sz="10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cxnSp>
        <p:nvCxnSpPr>
          <p:cNvPr id="31" name="Straight Arrow Connector 30"/>
          <p:cNvCxnSpPr>
            <a:stCxn id="25" idx="2"/>
            <a:endCxn id="30" idx="0"/>
          </p:cNvCxnSpPr>
          <p:nvPr/>
        </p:nvCxnSpPr>
        <p:spPr bwMode="auto">
          <a:xfrm>
            <a:off x="9262945" y="2743603"/>
            <a:ext cx="0" cy="893009"/>
          </a:xfrm>
          <a:prstGeom prst="straightConnector1">
            <a:avLst/>
          </a:prstGeom>
          <a:ln w="19050">
            <a:solidFill>
              <a:schemeClr val="bg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293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Định</a:t>
            </a:r>
            <a:r>
              <a:rPr lang="en-US" sz="3200" b="1" dirty="0">
                <a:solidFill>
                  <a:srgbClr val="A91217"/>
                </a:solidFill>
                <a:latin typeface="+mj-lt"/>
                <a:ea typeface="Century Gothic"/>
                <a:cs typeface="Arial" panose="020B0604020202020204" pitchFamily="34" charset="0"/>
                <a:sym typeface="Century Gothic"/>
              </a:rPr>
              <a:t> h</a:t>
            </a:r>
            <a:r>
              <a:rPr lang="vi-VN" sz="3200" b="1" dirty="0">
                <a:solidFill>
                  <a:srgbClr val="A91217"/>
                </a:solidFill>
                <a:latin typeface="+mj-lt"/>
                <a:ea typeface="Century Gothic"/>
                <a:cs typeface="Arial" panose="020B0604020202020204" pitchFamily="34" charset="0"/>
                <a:sym typeface="Century Gothic"/>
              </a:rPr>
              <a:t>ư</a:t>
            </a:r>
            <a:r>
              <a:rPr lang="en-US" sz="3200" b="1" dirty="0" err="1">
                <a:solidFill>
                  <a:srgbClr val="A91217"/>
                </a:solidFill>
                <a:latin typeface="+mj-lt"/>
                <a:ea typeface="Century Gothic"/>
                <a:cs typeface="Arial" panose="020B0604020202020204" pitchFamily="34" charset="0"/>
                <a:sym typeface="Century Gothic"/>
              </a:rPr>
              <a:t>ớng</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nội</a:t>
            </a:r>
            <a:r>
              <a:rPr lang="en-US" sz="3200" b="1" dirty="0">
                <a:solidFill>
                  <a:srgbClr val="A91217"/>
                </a:solidFill>
                <a:latin typeface="+mj-lt"/>
                <a:ea typeface="Century Gothic"/>
                <a:cs typeface="Arial" panose="020B0604020202020204" pitchFamily="34" charset="0"/>
                <a:sym typeface="Century Gothic"/>
              </a:rPr>
              <a:t> dung</a:t>
            </a:r>
          </a:p>
        </p:txBody>
      </p:sp>
      <p:cxnSp>
        <p:nvCxnSpPr>
          <p:cNvPr id="22" name="Straight Connector 21"/>
          <p:cNvCxnSpPr/>
          <p:nvPr/>
        </p:nvCxnSpPr>
        <p:spPr bwMode="auto">
          <a:xfrm>
            <a:off x="2702539" y="5200370"/>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Connector 22"/>
          <p:cNvCxnSpPr/>
          <p:nvPr/>
        </p:nvCxnSpPr>
        <p:spPr bwMode="auto">
          <a:xfrm>
            <a:off x="2690124" y="4042799"/>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2690124" y="2854667"/>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a:endCxn id="27" idx="1"/>
          </p:cNvCxnSpPr>
          <p:nvPr/>
        </p:nvCxnSpPr>
        <p:spPr bwMode="auto">
          <a:xfrm>
            <a:off x="2702539" y="1666535"/>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Rounded Rectangle 15"/>
          <p:cNvSpPr/>
          <p:nvPr/>
        </p:nvSpPr>
        <p:spPr>
          <a:xfrm>
            <a:off x="1550411" y="1527962"/>
            <a:ext cx="1152128" cy="3816424"/>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Xây</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dựng</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hình</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ảnh</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đúng</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đắn</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tích</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Madame</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Lê Hoàng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Diệp</a:t>
            </a:r>
            <a:r>
              <a:rPr lang="en-US" sz="13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3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endParaRPr lang="en-US" sz="1300" dirty="0">
              <a:solidFill>
                <a:schemeClr val="bg1"/>
              </a:solidFill>
              <a:latin typeface="Helvetica" panose="020B0604020202020204" pitchFamily="34" charset="0"/>
              <a:ea typeface="Lato" charset="0"/>
              <a:cs typeface="Helvetica" panose="020B0604020202020204" pitchFamily="34" charset="0"/>
              <a:sym typeface="Lato Light" charset="0"/>
            </a:endParaRPr>
          </a:p>
          <a:p>
            <a:pPr algn="ctr">
              <a:spcBef>
                <a:spcPts val="0"/>
              </a:spcBef>
              <a:spcAft>
                <a:spcPts val="0"/>
              </a:spcAft>
            </a:pP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có</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lồng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ghép</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nội</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dung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quảng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bá</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King Coffee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TNI)</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27" name="Rounded Rectangle 21"/>
          <p:cNvSpPr/>
          <p:nvPr/>
        </p:nvSpPr>
        <p:spPr>
          <a:xfrm>
            <a:off x="3865553" y="1239930"/>
            <a:ext cx="2581402" cy="853210"/>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MD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đang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vững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tích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phát</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triển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TNI &amp; King Coffee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cũng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như</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các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hoạt</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động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ủng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hộ</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phụ</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nữ</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Việt</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Nam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cái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thiện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endParaRPr lang="en-US" sz="9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8" name="Rounded Rectangle 26"/>
          <p:cNvSpPr/>
          <p:nvPr/>
        </p:nvSpPr>
        <p:spPr>
          <a:xfrm>
            <a:off x="3863186" y="2428062"/>
            <a:ext cx="2581402" cy="853210"/>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MD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theo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đuổi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giá</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trị</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của</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một</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đời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sống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có</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trách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nhiệm</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danh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dự</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chính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trực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bền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chí</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hy</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sinh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cổ</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vũ</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những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giá</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trị</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mang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lại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sự</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vững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trong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cuộc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sống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sự</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an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trong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tâm</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hồn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lợi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ích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xã</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hội</a:t>
            </a:r>
            <a:endParaRPr lang="en-US" sz="9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9" name="Rounded Rectangle 27"/>
          <p:cNvSpPr/>
          <p:nvPr/>
        </p:nvSpPr>
        <p:spPr>
          <a:xfrm>
            <a:off x="3863186" y="3616194"/>
            <a:ext cx="2581402" cy="853210"/>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Dành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yêu</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thương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thời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gian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gia</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con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cái</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vẫn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luôn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hướng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về</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chồng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mình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lo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lắng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cho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sức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khỏe</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ông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Vũ</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ông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Vũ</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có</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bệnh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có</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những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biểu</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hiện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về</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việc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không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được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thường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endParaRPr lang="en-US" sz="9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30" name="Rounded Rectangle 28"/>
          <p:cNvSpPr/>
          <p:nvPr/>
        </p:nvSpPr>
        <p:spPr>
          <a:xfrm>
            <a:off x="3863186" y="4804326"/>
            <a:ext cx="2581402" cy="853210"/>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MD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mong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muốn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gìn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giữ</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Trung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Nguyên</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vì</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đó</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là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công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sức</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tâm</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huyết</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cả</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gia</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đình</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bà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ông</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Vũ</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i="1" dirty="0">
                <a:solidFill>
                  <a:schemeClr val="bg1"/>
                </a:solidFill>
                <a:latin typeface="Helvetica" panose="020B0604020202020204" pitchFamily="34" charset="0"/>
                <a:ea typeface="Lato" charset="0"/>
                <a:cs typeface="Helvetica" panose="020B0604020202020204" pitchFamily="34" charset="0"/>
                <a:sym typeface="Lato Light" charset="0"/>
              </a:rPr>
              <a:t> con </a:t>
            </a:r>
            <a:r>
              <a:rPr lang="en-US" sz="900" i="1" dirty="0" err="1">
                <a:solidFill>
                  <a:schemeClr val="bg1"/>
                </a:solidFill>
                <a:latin typeface="Helvetica" panose="020B0604020202020204" pitchFamily="34" charset="0"/>
                <a:ea typeface="Lato" charset="0"/>
                <a:cs typeface="Helvetica" panose="020B0604020202020204" pitchFamily="34" charset="0"/>
                <a:sym typeface="Lato Light" charset="0"/>
              </a:rPr>
              <a:t>cái</a:t>
            </a:r>
            <a:endParaRPr lang="en-US" sz="9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pic>
        <p:nvPicPr>
          <p:cNvPr id="31" name="Picture 30"/>
          <p:cNvPicPr>
            <a:picLocks noChangeAspect="1"/>
          </p:cNvPicPr>
          <p:nvPr/>
        </p:nvPicPr>
        <p:blipFill>
          <a:blip r:embed="rId3"/>
          <a:stretch>
            <a:fillRect/>
          </a:stretch>
        </p:blipFill>
        <p:spPr>
          <a:xfrm>
            <a:off x="6616397" y="4609582"/>
            <a:ext cx="2273647" cy="1128616"/>
          </a:xfrm>
          <a:prstGeom prst="rect">
            <a:avLst/>
          </a:prstGeom>
        </p:spPr>
      </p:pic>
      <p:pic>
        <p:nvPicPr>
          <p:cNvPr id="32" name="Picture 31"/>
          <p:cNvPicPr>
            <a:picLocks noChangeAspect="1"/>
          </p:cNvPicPr>
          <p:nvPr/>
        </p:nvPicPr>
        <p:blipFill>
          <a:blip r:embed="rId4"/>
          <a:stretch>
            <a:fillRect/>
          </a:stretch>
        </p:blipFill>
        <p:spPr>
          <a:xfrm>
            <a:off x="8384243" y="2886671"/>
            <a:ext cx="2015459" cy="1759876"/>
          </a:xfrm>
          <a:prstGeom prst="rect">
            <a:avLst/>
          </a:prstGeom>
        </p:spPr>
      </p:pic>
      <p:pic>
        <p:nvPicPr>
          <p:cNvPr id="33" name="Picture 32"/>
          <p:cNvPicPr>
            <a:picLocks noChangeAspect="1"/>
          </p:cNvPicPr>
          <p:nvPr/>
        </p:nvPicPr>
        <p:blipFill>
          <a:blip r:embed="rId5"/>
          <a:stretch>
            <a:fillRect/>
          </a:stretch>
        </p:blipFill>
        <p:spPr>
          <a:xfrm>
            <a:off x="6618764" y="1276179"/>
            <a:ext cx="1774655" cy="1644816"/>
          </a:xfrm>
          <a:prstGeom prst="rect">
            <a:avLst/>
          </a:prstGeom>
        </p:spPr>
      </p:pic>
      <p:pic>
        <p:nvPicPr>
          <p:cNvPr id="34" name="Picture 33"/>
          <p:cNvPicPr>
            <a:picLocks noChangeAspect="1"/>
          </p:cNvPicPr>
          <p:nvPr/>
        </p:nvPicPr>
        <p:blipFill>
          <a:blip r:embed="rId6"/>
          <a:stretch>
            <a:fillRect/>
          </a:stretch>
        </p:blipFill>
        <p:spPr>
          <a:xfrm>
            <a:off x="6616397" y="2897785"/>
            <a:ext cx="1777853" cy="1748762"/>
          </a:xfrm>
          <a:prstGeom prst="rect">
            <a:avLst/>
          </a:prstGeom>
        </p:spPr>
      </p:pic>
      <p:pic>
        <p:nvPicPr>
          <p:cNvPr id="35" name="Picture 34"/>
          <p:cNvPicPr>
            <a:picLocks noChangeAspect="1"/>
          </p:cNvPicPr>
          <p:nvPr/>
        </p:nvPicPr>
        <p:blipFill>
          <a:blip r:embed="rId7"/>
          <a:stretch>
            <a:fillRect/>
          </a:stretch>
        </p:blipFill>
        <p:spPr>
          <a:xfrm>
            <a:off x="8391171" y="1288495"/>
            <a:ext cx="1606369" cy="1609289"/>
          </a:xfrm>
          <a:prstGeom prst="rect">
            <a:avLst/>
          </a:prstGeom>
        </p:spPr>
      </p:pic>
      <p:sp>
        <p:nvSpPr>
          <p:cNvPr id="36" name="Rounded Rectangle 33"/>
          <p:cNvSpPr/>
          <p:nvPr/>
        </p:nvSpPr>
        <p:spPr>
          <a:xfrm>
            <a:off x="2915302" y="1389389"/>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1</a:t>
            </a:r>
          </a:p>
        </p:txBody>
      </p:sp>
      <p:sp>
        <p:nvSpPr>
          <p:cNvPr id="37" name="Rounded Rectangle 34"/>
          <p:cNvSpPr/>
          <p:nvPr/>
        </p:nvSpPr>
        <p:spPr>
          <a:xfrm>
            <a:off x="2925985" y="2577521"/>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2</a:t>
            </a:r>
          </a:p>
        </p:txBody>
      </p:sp>
      <p:sp>
        <p:nvSpPr>
          <p:cNvPr id="38" name="Rounded Rectangle 35"/>
          <p:cNvSpPr/>
          <p:nvPr/>
        </p:nvSpPr>
        <p:spPr>
          <a:xfrm>
            <a:off x="2915302" y="3790771"/>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3</a:t>
            </a:r>
          </a:p>
        </p:txBody>
      </p:sp>
      <p:sp>
        <p:nvSpPr>
          <p:cNvPr id="39" name="Rounded Rectangle 36"/>
          <p:cNvSpPr/>
          <p:nvPr/>
        </p:nvSpPr>
        <p:spPr>
          <a:xfrm>
            <a:off x="2925985" y="4921862"/>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4</a:t>
            </a:r>
          </a:p>
        </p:txBody>
      </p:sp>
    </p:spTree>
    <p:extLst>
      <p:ext uri="{BB962C8B-B14F-4D97-AF65-F5344CB8AC3E}">
        <p14:creationId xmlns:p14="http://schemas.microsoft.com/office/powerpoint/2010/main" val="172207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bwMode="auto">
          <a:xfrm>
            <a:off x="2652205" y="4703176"/>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a:off x="2569311" y="2298376"/>
            <a:ext cx="1163014" cy="0"/>
          </a:xfrm>
          <a:prstGeom prst="line">
            <a:avLst/>
          </a:prstGeom>
          <a:blipFill dpi="0" rotWithShape="0">
            <a:blip r:embed="rId2"/>
            <a:srcRect/>
            <a:tile tx="0" ty="0" sx="100000" sy="100000" flip="none" algn="tl"/>
          </a:blip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Rounded Rectangle 15"/>
          <p:cNvSpPr/>
          <p:nvPr/>
        </p:nvSpPr>
        <p:spPr>
          <a:xfrm>
            <a:off x="1500077" y="1445166"/>
            <a:ext cx="1152128" cy="4104456"/>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Quảng</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bá</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hình</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ảnh</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của</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King Coffee &amp;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tập</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đoàn</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TNI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lồng</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ghép</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vào</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các</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nội</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dung </a:t>
            </a:r>
            <a:r>
              <a:rPr lang="en-US" sz="1400" dirty="0" err="1">
                <a:solidFill>
                  <a:schemeClr val="bg1"/>
                </a:solidFill>
                <a:latin typeface="Helvetica" panose="020B0604020202020204" pitchFamily="34" charset="0"/>
                <a:ea typeface="Lato" charset="0"/>
                <a:cs typeface="Helvetica" panose="020B0604020202020204" pitchFamily="34" charset="0"/>
                <a:sym typeface="Lato Light" charset="0"/>
              </a:rPr>
              <a:t>khác</a:t>
            </a:r>
            <a:r>
              <a:rPr lang="en-US" sz="14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xây</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dựng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hình</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ảnh</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bà</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trung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hòa</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các</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thông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tin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tiêu</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lan</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tỏa</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các</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thông</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tin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tích</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cực</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về</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bà</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9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900" dirty="0">
                <a:solidFill>
                  <a:schemeClr val="bg1"/>
                </a:solidFill>
                <a:latin typeface="Helvetica" panose="020B0604020202020204" pitchFamily="34" charset="0"/>
                <a:ea typeface="Lato" charset="0"/>
                <a:cs typeface="Helvetica" panose="020B0604020202020204" pitchFamily="34" charset="0"/>
                <a:sym typeface="Lato Light" charset="0"/>
              </a:rPr>
              <a:t>)</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33" name="Rounded Rectangle 21"/>
          <p:cNvSpPr/>
          <p:nvPr/>
        </p:nvSpPr>
        <p:spPr>
          <a:xfrm>
            <a:off x="3743211" y="1551305"/>
            <a:ext cx="2581402" cy="1512168"/>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King Coffee là thương hiệu và sản phẩm cà phê thượng hạng luôn gắn kết với tình yêu thương và sự nhân đạo, chính trực, như là những giá trị luôn đồng hành với người tiêu dùng trên con đường tiến đến thành công. </a:t>
            </a:r>
          </a:p>
        </p:txBody>
      </p:sp>
      <p:sp>
        <p:nvSpPr>
          <p:cNvPr id="34" name="Rounded Rectangle 27"/>
          <p:cNvSpPr/>
          <p:nvPr/>
        </p:nvSpPr>
        <p:spPr>
          <a:xfrm>
            <a:off x="3743211" y="3913887"/>
            <a:ext cx="2581402" cy="1512168"/>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Sự phát triển vững mạnh nhanh chóng vươn ra thế giới của King Coffee (Có mặt trên hơn 60 quốc gia)</a:t>
            </a:r>
          </a:p>
        </p:txBody>
      </p:sp>
      <p:pic>
        <p:nvPicPr>
          <p:cNvPr id="35" name="Picture 34"/>
          <p:cNvPicPr>
            <a:picLocks noChangeAspect="1"/>
          </p:cNvPicPr>
          <p:nvPr/>
        </p:nvPicPr>
        <p:blipFill>
          <a:blip r:embed="rId3"/>
          <a:stretch>
            <a:fillRect/>
          </a:stretch>
        </p:blipFill>
        <p:spPr>
          <a:xfrm>
            <a:off x="8416157" y="3852365"/>
            <a:ext cx="1995737" cy="1698730"/>
          </a:xfrm>
          <a:prstGeom prst="rect">
            <a:avLst/>
          </a:prstGeom>
        </p:spPr>
      </p:pic>
      <p:pic>
        <p:nvPicPr>
          <p:cNvPr id="36" name="Picture 35"/>
          <p:cNvPicPr>
            <a:picLocks noChangeAspect="1"/>
          </p:cNvPicPr>
          <p:nvPr/>
        </p:nvPicPr>
        <p:blipFill>
          <a:blip r:embed="rId4"/>
          <a:stretch>
            <a:fillRect/>
          </a:stretch>
        </p:blipFill>
        <p:spPr>
          <a:xfrm>
            <a:off x="6396621" y="3827906"/>
            <a:ext cx="2019536" cy="1723190"/>
          </a:xfrm>
          <a:prstGeom prst="rect">
            <a:avLst/>
          </a:prstGeom>
        </p:spPr>
      </p:pic>
      <p:sp>
        <p:nvSpPr>
          <p:cNvPr id="37" name="Rounded Rectangle 16"/>
          <p:cNvSpPr/>
          <p:nvPr/>
        </p:nvSpPr>
        <p:spPr>
          <a:xfrm>
            <a:off x="2853879" y="2055361"/>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5</a:t>
            </a:r>
          </a:p>
        </p:txBody>
      </p:sp>
      <p:sp>
        <p:nvSpPr>
          <p:cNvPr id="38" name="Rounded Rectangle 17"/>
          <p:cNvSpPr/>
          <p:nvPr/>
        </p:nvSpPr>
        <p:spPr>
          <a:xfrm>
            <a:off x="2853879" y="4449702"/>
            <a:ext cx="712658" cy="504056"/>
          </a:xfrm>
          <a:prstGeom prst="roundRect">
            <a:avLst>
              <a:gd name="adj" fmla="val 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6</a:t>
            </a:r>
          </a:p>
        </p:txBody>
      </p:sp>
      <p:sp>
        <p:nvSpPr>
          <p:cNvPr id="39"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Định</a:t>
            </a:r>
            <a:r>
              <a:rPr lang="en-US" sz="3200" b="1" dirty="0">
                <a:solidFill>
                  <a:srgbClr val="A91217"/>
                </a:solidFill>
                <a:latin typeface="+mj-lt"/>
                <a:ea typeface="Century Gothic"/>
                <a:cs typeface="Arial" panose="020B0604020202020204" pitchFamily="34" charset="0"/>
                <a:sym typeface="Century Gothic"/>
              </a:rPr>
              <a:t> h</a:t>
            </a:r>
            <a:r>
              <a:rPr lang="vi-VN" sz="3200" b="1" dirty="0">
                <a:solidFill>
                  <a:srgbClr val="A91217"/>
                </a:solidFill>
                <a:latin typeface="+mj-lt"/>
                <a:ea typeface="Century Gothic"/>
                <a:cs typeface="Arial" panose="020B0604020202020204" pitchFamily="34" charset="0"/>
                <a:sym typeface="Century Gothic"/>
              </a:rPr>
              <a:t>ư</a:t>
            </a:r>
            <a:r>
              <a:rPr lang="en-US" sz="3200" b="1" dirty="0" err="1">
                <a:solidFill>
                  <a:srgbClr val="A91217"/>
                </a:solidFill>
                <a:latin typeface="+mj-lt"/>
                <a:ea typeface="Century Gothic"/>
                <a:cs typeface="Arial" panose="020B0604020202020204" pitchFamily="34" charset="0"/>
                <a:sym typeface="Century Gothic"/>
              </a:rPr>
              <a:t>ớng</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nội</a:t>
            </a:r>
            <a:r>
              <a:rPr lang="en-US" sz="3200" b="1" dirty="0">
                <a:solidFill>
                  <a:srgbClr val="A91217"/>
                </a:solidFill>
                <a:latin typeface="+mj-lt"/>
                <a:ea typeface="Century Gothic"/>
                <a:cs typeface="Arial" panose="020B0604020202020204" pitchFamily="34" charset="0"/>
                <a:sym typeface="Century Gothic"/>
              </a:rPr>
              <a:t> dung (</a:t>
            </a:r>
            <a:r>
              <a:rPr lang="en-US" sz="3200" b="1" dirty="0" err="1">
                <a:solidFill>
                  <a:srgbClr val="A91217"/>
                </a:solidFill>
                <a:latin typeface="+mj-lt"/>
                <a:ea typeface="Century Gothic"/>
                <a:cs typeface="Arial" panose="020B0604020202020204" pitchFamily="34" charset="0"/>
                <a:sym typeface="Century Gothic"/>
              </a:rPr>
              <a:t>tt</a:t>
            </a:r>
            <a:r>
              <a:rPr lang="en-US" sz="3200" b="1" dirty="0">
                <a:solidFill>
                  <a:srgbClr val="A91217"/>
                </a:solidFill>
                <a:latin typeface="+mj-lt"/>
                <a:ea typeface="Century Gothic"/>
                <a:cs typeface="Arial" panose="020B0604020202020204" pitchFamily="34" charset="0"/>
                <a:sym typeface="Century Gothic"/>
              </a:rPr>
              <a:t>)</a:t>
            </a:r>
          </a:p>
        </p:txBody>
      </p:sp>
    </p:spTree>
    <p:extLst>
      <p:ext uri="{BB962C8B-B14F-4D97-AF65-F5344CB8AC3E}">
        <p14:creationId xmlns:p14="http://schemas.microsoft.com/office/powerpoint/2010/main" val="28603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Dự</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đoán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huống</a:t>
            </a:r>
            <a:endParaRPr lang="en-US" sz="3200" b="1" dirty="0">
              <a:solidFill>
                <a:srgbClr val="A91217"/>
              </a:solidFill>
              <a:latin typeface="+mj-lt"/>
              <a:ea typeface="Century Gothic"/>
              <a:cs typeface="Arial" panose="020B0604020202020204" pitchFamily="34" charset="0"/>
              <a:sym typeface="Century Gothic"/>
            </a:endParaRPr>
          </a:p>
        </p:txBody>
      </p:sp>
      <p:sp>
        <p:nvSpPr>
          <p:cNvPr id="22" name="Line 16"/>
          <p:cNvSpPr>
            <a:spLocks noChangeShapeType="1"/>
          </p:cNvSpPr>
          <p:nvPr/>
        </p:nvSpPr>
        <p:spPr bwMode="auto">
          <a:xfrm>
            <a:off x="2481618" y="1243423"/>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Helvetica" panose="020B0604020202020204" pitchFamily="34" charset="0"/>
              <a:cs typeface="Helvetica" panose="020B0604020202020204" pitchFamily="34" charset="0"/>
            </a:endParaRPr>
          </a:p>
        </p:txBody>
      </p:sp>
      <p:sp>
        <p:nvSpPr>
          <p:cNvPr id="23" name="Rounded Rectangle 20"/>
          <p:cNvSpPr/>
          <p:nvPr/>
        </p:nvSpPr>
        <p:spPr>
          <a:xfrm>
            <a:off x="1988988" y="1243423"/>
            <a:ext cx="8053469" cy="452425"/>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Madame</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Thảo</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vẫn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luôn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mong</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muốn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gia</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đình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hạnh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phúc</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và</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Trung</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Nguyên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phát</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triển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vững</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mạnh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Bản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chất</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sự</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tranh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chấp</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đến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từ</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thế</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lực</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muốn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thâu</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tóm</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Trung</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Nguyên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và</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đấu</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tranh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để</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bảo</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vệ</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quyền</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lợi</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của</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gia</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đình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là</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việc</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buộc</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phải</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làm</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Tất</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cả</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cũng</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chỉ</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vì</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gia</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đình</a:t>
            </a:r>
            <a:r>
              <a:rPr lang="en-US" sz="1100" dirty="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a:t>
            </a:r>
            <a:endParaRPr lang="en-US" sz="1100" dirty="0">
              <a:solidFill>
                <a:schemeClr val="bg2">
                  <a:lumMod val="50000"/>
                </a:schemeClr>
              </a:solidFill>
              <a:effectLst/>
              <a:latin typeface="Helvetica" panose="020B0604020202020204" pitchFamily="34" charset="0"/>
              <a:ea typeface="ＭＳ 明朝" charset="-128"/>
              <a:cs typeface="Helvetica" panose="020B0604020202020204" pitchFamily="34" charset="0"/>
            </a:endParaRPr>
          </a:p>
        </p:txBody>
      </p:sp>
      <p:sp>
        <p:nvSpPr>
          <p:cNvPr id="24" name="Rounded Rectangle 21"/>
          <p:cNvSpPr/>
          <p:nvPr/>
        </p:nvSpPr>
        <p:spPr>
          <a:xfrm>
            <a:off x="8469708" y="1761727"/>
            <a:ext cx="2076806" cy="609949"/>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Quyết</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tâm</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tập</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trung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vào</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việc</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phát</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triển</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TNI &amp; King Coffee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độc</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lập</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thành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công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ngoài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xã</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hội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a:t>
            </a:r>
          </a:p>
        </p:txBody>
      </p:sp>
      <p:sp>
        <p:nvSpPr>
          <p:cNvPr id="25" name="Rounded Rectangle 25"/>
          <p:cNvSpPr/>
          <p:nvPr/>
        </p:nvSpPr>
        <p:spPr>
          <a:xfrm>
            <a:off x="3903724" y="1747479"/>
            <a:ext cx="2076806" cy="609949"/>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Mong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muốn</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những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điều</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tốt</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nhất</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cho</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gia</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đình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kể</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cả</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ông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Vũ</a:t>
            </a:r>
            <a:endParaRPr lang="en-US" sz="1000" dirty="0">
              <a:solidFill>
                <a:schemeClr val="tx1"/>
              </a:solidFill>
              <a:latin typeface="Helvetica" panose="020B0604020202020204" pitchFamily="34" charset="0"/>
              <a:ea typeface="Lato" charset="0"/>
              <a:cs typeface="Helvetica" panose="020B0604020202020204" pitchFamily="34" charset="0"/>
              <a:sym typeface="Lato Light" charset="0"/>
            </a:endParaRPr>
          </a:p>
        </p:txBody>
      </p:sp>
      <p:sp>
        <p:nvSpPr>
          <p:cNvPr id="26" name="Rounded Rectangle 26"/>
          <p:cNvSpPr/>
          <p:nvPr/>
        </p:nvSpPr>
        <p:spPr>
          <a:xfrm>
            <a:off x="6125674" y="1747479"/>
            <a:ext cx="2220822" cy="609949"/>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Phát</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triển</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ủng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hộ</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vai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trò</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của</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Phụ</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Nữ</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trong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xã</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hội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nền</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kinh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tế</a:t>
            </a:r>
            <a:endParaRPr lang="en-US" sz="1000" dirty="0">
              <a:solidFill>
                <a:schemeClr val="tx1"/>
              </a:solidFill>
              <a:latin typeface="Helvetica" panose="020B0604020202020204" pitchFamily="34" charset="0"/>
              <a:ea typeface="Lato" charset="0"/>
              <a:cs typeface="Helvetica" panose="020B0604020202020204" pitchFamily="34" charset="0"/>
              <a:sym typeface="Lato Light" charset="0"/>
            </a:endParaRPr>
          </a:p>
        </p:txBody>
      </p:sp>
      <p:sp>
        <p:nvSpPr>
          <p:cNvPr id="27" name="Rounded Rectangle 28"/>
          <p:cNvSpPr/>
          <p:nvPr/>
        </p:nvSpPr>
        <p:spPr>
          <a:xfrm>
            <a:off x="2697642" y="2467559"/>
            <a:ext cx="2304256" cy="504056"/>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a:solidFill>
                  <a:schemeClr val="bg1"/>
                </a:solidFill>
                <a:latin typeface="Helvetica" panose="020B0604020202020204" pitchFamily="34" charset="0"/>
                <a:ea typeface="Lato" charset="0"/>
                <a:cs typeface="Helvetica" panose="020B0604020202020204" pitchFamily="34" charset="0"/>
                <a:sym typeface="Lato Light" charset="0"/>
              </a:rPr>
              <a:t>Tình huống có lợi</a:t>
            </a:r>
          </a:p>
          <a:p>
            <a:pPr algn="ctr">
              <a:spcBef>
                <a:spcPts val="0"/>
              </a:spcBef>
              <a:spcAft>
                <a:spcPts val="0"/>
              </a:spcAft>
            </a:pPr>
            <a:r>
              <a:rPr lang="en-US" sz="1100" i="1">
                <a:solidFill>
                  <a:schemeClr val="bg1"/>
                </a:solidFill>
                <a:latin typeface="Helvetica" panose="020B0604020202020204" pitchFamily="34" charset="0"/>
                <a:ea typeface="Lato" charset="0"/>
                <a:cs typeface="Helvetica" panose="020B0604020202020204" pitchFamily="34" charset="0"/>
                <a:sym typeface="Lato Light" charset="0"/>
              </a:rPr>
              <a:t>Phán quyết của tòa nghiêng về yêu cầu của bà Thảo</a:t>
            </a:r>
          </a:p>
        </p:txBody>
      </p:sp>
      <p:sp>
        <p:nvSpPr>
          <p:cNvPr id="28" name="Rounded Rectangle 29"/>
          <p:cNvSpPr/>
          <p:nvPr/>
        </p:nvSpPr>
        <p:spPr>
          <a:xfrm>
            <a:off x="7234146" y="2423357"/>
            <a:ext cx="2304256" cy="504056"/>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a:solidFill>
                  <a:schemeClr val="bg1"/>
                </a:solidFill>
                <a:latin typeface="Helvetica" panose="020B0604020202020204" pitchFamily="34" charset="0"/>
                <a:ea typeface="Lato" charset="0"/>
                <a:cs typeface="Helvetica" panose="020B0604020202020204" pitchFamily="34" charset="0"/>
                <a:sym typeface="Lato Light" charset="0"/>
              </a:rPr>
              <a:t>Tình huống bất lợi</a:t>
            </a:r>
          </a:p>
          <a:p>
            <a:pPr algn="ctr">
              <a:spcBef>
                <a:spcPts val="0"/>
              </a:spcBef>
              <a:spcAft>
                <a:spcPts val="0"/>
              </a:spcAft>
            </a:pPr>
            <a:r>
              <a:rPr lang="en-US" sz="1100" i="1">
                <a:solidFill>
                  <a:schemeClr val="bg1"/>
                </a:solidFill>
                <a:latin typeface="Helvetica" panose="020B0604020202020204" pitchFamily="34" charset="0"/>
                <a:ea typeface="Lato" charset="0"/>
                <a:cs typeface="Helvetica" panose="020B0604020202020204" pitchFamily="34" charset="0"/>
                <a:sym typeface="Lato Light" charset="0"/>
              </a:rPr>
              <a:t>Phán quyết của tòa bất lợi cho bà Thảo</a:t>
            </a:r>
            <a:endParaRPr lang="en-US" sz="11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29" name="Rounded Rectangle 30"/>
          <p:cNvSpPr/>
          <p:nvPr/>
        </p:nvSpPr>
        <p:spPr>
          <a:xfrm>
            <a:off x="1689530" y="3142040"/>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1:</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 Bà Thảo mong muốn gìn giữ Trung Nguyên, đó là tâm huyết, đứa con chung của 2 vợ chồng</a:t>
            </a:r>
          </a:p>
        </p:txBody>
      </p:sp>
      <p:sp>
        <p:nvSpPr>
          <p:cNvPr id="30" name="Rounded Rectangle 31"/>
          <p:cNvSpPr/>
          <p:nvPr/>
        </p:nvSpPr>
        <p:spPr>
          <a:xfrm>
            <a:off x="2769650" y="3146891"/>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Góc</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2:</a:t>
            </a:r>
          </a:p>
          <a:p>
            <a:pPr algn="ctr">
              <a:lnSpc>
                <a:spcPts val="1200"/>
              </a:lnSpc>
            </a:pP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Vai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trò</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đóng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góp</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của</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bà</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Thảo</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đối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với</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Trung</a:t>
            </a:r>
            <a:r>
              <a:rPr lang="en-US" sz="1000"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bg1"/>
                </a:solidFill>
                <a:latin typeface="Helvetica" panose="020B0604020202020204" pitchFamily="34" charset="0"/>
                <a:ea typeface="Lato" charset="0"/>
                <a:cs typeface="Helvetica" panose="020B0604020202020204" pitchFamily="34" charset="0"/>
                <a:sym typeface="Lato Light" charset="0"/>
              </a:rPr>
              <a:t>Nguyên</a:t>
            </a:r>
            <a:endParaRPr lang="en-US" sz="1000"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31" name="Rounded Rectangle 32"/>
          <p:cNvSpPr/>
          <p:nvPr/>
        </p:nvSpPr>
        <p:spPr>
          <a:xfrm>
            <a:off x="3849770" y="3142039"/>
            <a:ext cx="1136940"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3: </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Bà Thảo luôn mong muốn được cùng với ông Vũ tiếp tục xây dựng và phát triển Trung Nguyên đúng hướng và ngày càng vững mạnh hơn</a:t>
            </a:r>
          </a:p>
        </p:txBody>
      </p:sp>
      <p:sp>
        <p:nvSpPr>
          <p:cNvPr id="32" name="Rounded Rectangle 33"/>
          <p:cNvSpPr/>
          <p:nvPr/>
        </p:nvSpPr>
        <p:spPr>
          <a:xfrm>
            <a:off x="5053427" y="3151038"/>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4: </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Bà Thảo mong ông Vũ nhanh phuc hồi sức  khỏe và trở lại cùng gia đình</a:t>
            </a:r>
          </a:p>
        </p:txBody>
      </p:sp>
      <p:cxnSp>
        <p:nvCxnSpPr>
          <p:cNvPr id="33" name="Straight Arrow Connector 32"/>
          <p:cNvCxnSpPr>
            <a:stCxn id="27" idx="2"/>
            <a:endCxn id="29" idx="0"/>
          </p:cNvCxnSpPr>
          <p:nvPr/>
        </p:nvCxnSpPr>
        <p:spPr bwMode="auto">
          <a:xfrm flipH="1">
            <a:off x="2203826" y="2971615"/>
            <a:ext cx="1645944" cy="170425"/>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Arrow Connector 33"/>
          <p:cNvCxnSpPr>
            <a:stCxn id="27" idx="2"/>
            <a:endCxn id="30" idx="0"/>
          </p:cNvCxnSpPr>
          <p:nvPr/>
        </p:nvCxnSpPr>
        <p:spPr bwMode="auto">
          <a:xfrm flipH="1">
            <a:off x="3283946" y="2971615"/>
            <a:ext cx="565824" cy="175276"/>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Arrow Connector 34"/>
          <p:cNvCxnSpPr>
            <a:stCxn id="27" idx="2"/>
            <a:endCxn id="31" idx="0"/>
          </p:cNvCxnSpPr>
          <p:nvPr/>
        </p:nvCxnSpPr>
        <p:spPr bwMode="auto">
          <a:xfrm>
            <a:off x="3849770" y="2971615"/>
            <a:ext cx="568470" cy="170424"/>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Arrow Connector 35"/>
          <p:cNvCxnSpPr>
            <a:stCxn id="27" idx="2"/>
            <a:endCxn id="32" idx="0"/>
          </p:cNvCxnSpPr>
          <p:nvPr/>
        </p:nvCxnSpPr>
        <p:spPr bwMode="auto">
          <a:xfrm>
            <a:off x="3849770" y="2971615"/>
            <a:ext cx="1717953" cy="179423"/>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Rounded Rectangle 34"/>
          <p:cNvSpPr/>
          <p:nvPr/>
        </p:nvSpPr>
        <p:spPr>
          <a:xfrm>
            <a:off x="7344569" y="3133119"/>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6: </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Tòa án dân sự không thể đưa ra phán quyết về  mặt kinh tế</a:t>
            </a:r>
          </a:p>
        </p:txBody>
      </p:sp>
      <p:sp>
        <p:nvSpPr>
          <p:cNvPr id="38" name="Rounded Rectangle 35"/>
          <p:cNvSpPr/>
          <p:nvPr/>
        </p:nvSpPr>
        <p:spPr>
          <a:xfrm>
            <a:off x="8440704" y="3142040"/>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7: </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Quyền nắm giữ cổ đông là quyền của cổ đông, chuyện ly dị không ảnh hưởng</a:t>
            </a:r>
          </a:p>
        </p:txBody>
      </p:sp>
      <p:sp>
        <p:nvSpPr>
          <p:cNvPr id="39" name="Rounded Rectangle 36"/>
          <p:cNvSpPr/>
          <p:nvPr/>
        </p:nvSpPr>
        <p:spPr>
          <a:xfrm>
            <a:off x="9530918" y="3142040"/>
            <a:ext cx="1023078"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8:</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Quan tòa (chủ tọa) và tình tiết xét xử  thiên vị</a:t>
            </a:r>
          </a:p>
        </p:txBody>
      </p:sp>
      <p:cxnSp>
        <p:nvCxnSpPr>
          <p:cNvPr id="40" name="Straight Arrow Connector 39"/>
          <p:cNvCxnSpPr>
            <a:stCxn id="28" idx="2"/>
            <a:endCxn id="37" idx="0"/>
          </p:cNvCxnSpPr>
          <p:nvPr/>
        </p:nvCxnSpPr>
        <p:spPr bwMode="auto">
          <a:xfrm flipH="1">
            <a:off x="7858865" y="2927413"/>
            <a:ext cx="527409" cy="205706"/>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Arrow Connector 40"/>
          <p:cNvCxnSpPr>
            <a:stCxn id="28" idx="2"/>
            <a:endCxn id="38" idx="0"/>
          </p:cNvCxnSpPr>
          <p:nvPr/>
        </p:nvCxnSpPr>
        <p:spPr bwMode="auto">
          <a:xfrm>
            <a:off x="8386274" y="2927413"/>
            <a:ext cx="568726" cy="214627"/>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Arrow Connector 41"/>
          <p:cNvCxnSpPr>
            <a:stCxn id="28" idx="2"/>
            <a:endCxn id="39" idx="0"/>
          </p:cNvCxnSpPr>
          <p:nvPr/>
        </p:nvCxnSpPr>
        <p:spPr bwMode="auto">
          <a:xfrm>
            <a:off x="8386274" y="2927413"/>
            <a:ext cx="1656183" cy="214627"/>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ounded Rectangle 59"/>
          <p:cNvSpPr/>
          <p:nvPr/>
        </p:nvSpPr>
        <p:spPr>
          <a:xfrm>
            <a:off x="6229077" y="4822246"/>
            <a:ext cx="4324919" cy="374145"/>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Tiếp</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tục</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xoáy</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sâu</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vào</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các</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điểm</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không</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công</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bằng</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của</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phiên</a:t>
            </a:r>
            <a:r>
              <a:rPr lang="en-US" sz="11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100" dirty="0" err="1">
                <a:solidFill>
                  <a:schemeClr val="tx1"/>
                </a:solidFill>
                <a:latin typeface="Helvetica" panose="020B0604020202020204" pitchFamily="34" charset="0"/>
                <a:ea typeface="Lato" charset="0"/>
                <a:cs typeface="Helvetica" panose="020B0604020202020204" pitchFamily="34" charset="0"/>
                <a:sym typeface="Lato Light" charset="0"/>
              </a:rPr>
              <a:t>tòa</a:t>
            </a:r>
            <a:endParaRPr lang="en-US" sz="1100" dirty="0">
              <a:solidFill>
                <a:schemeClr val="tx1"/>
              </a:solidFill>
              <a:effectLst/>
              <a:latin typeface="Helvetica" panose="020B0604020202020204" pitchFamily="34" charset="0"/>
              <a:ea typeface="ＭＳ 明朝" charset="-128"/>
              <a:cs typeface="Helvetica" panose="020B0604020202020204" pitchFamily="34" charset="0"/>
            </a:endParaRPr>
          </a:p>
        </p:txBody>
      </p:sp>
      <p:sp>
        <p:nvSpPr>
          <p:cNvPr id="44" name="Rounded Rectangle 60"/>
          <p:cNvSpPr/>
          <p:nvPr/>
        </p:nvSpPr>
        <p:spPr>
          <a:xfrm>
            <a:off x="1748901" y="5275871"/>
            <a:ext cx="8653597" cy="555526"/>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GÓC CHUNG 2 TRƯỜNG HỢP</a:t>
            </a:r>
          </a:p>
          <a:p>
            <a:pPr algn="ctr">
              <a:lnSpc>
                <a:spcPts val="1200"/>
              </a:lnSpc>
            </a:pPr>
            <a:r>
              <a:rPr lang="en-US" sz="1100" i="1">
                <a:solidFill>
                  <a:schemeClr val="bg1"/>
                </a:solidFill>
                <a:latin typeface="Helvetica" panose="020B0604020202020204" pitchFamily="34" charset="0"/>
                <a:ea typeface="Lato" charset="0"/>
                <a:cs typeface="Helvetica" panose="020B0604020202020204" pitchFamily="34" charset="0"/>
                <a:sym typeface="Lato Light" charset="0"/>
              </a:rPr>
              <a:t>- Làm rõ hình ảnh những kẻ đứng sau phá hoại Trung Nguyên và chia rẽ gia đình ông Vũ và bà Thảo</a:t>
            </a:r>
          </a:p>
          <a:p>
            <a:pPr algn="ctr">
              <a:lnSpc>
                <a:spcPts val="1200"/>
              </a:lnSpc>
            </a:pPr>
            <a:r>
              <a:rPr lang="en-US" sz="1100" i="1">
                <a:solidFill>
                  <a:schemeClr val="bg1"/>
                </a:solidFill>
                <a:latin typeface="Helvetica" panose="020B0604020202020204" pitchFamily="34" charset="0"/>
                <a:ea typeface="Lato" charset="0"/>
                <a:cs typeface="Helvetica" panose="020B0604020202020204" pitchFamily="34" charset="0"/>
                <a:sym typeface="Lato Light" charset="0"/>
              </a:rPr>
              <a:t>- Bà Thảo mong ông Vũ nhanh phục hồi sức khỏe và trở lại cùng gia đình </a:t>
            </a:r>
          </a:p>
        </p:txBody>
      </p:sp>
      <p:sp>
        <p:nvSpPr>
          <p:cNvPr id="45" name="Rounded Rectangle 91"/>
          <p:cNvSpPr/>
          <p:nvPr/>
        </p:nvSpPr>
        <p:spPr>
          <a:xfrm>
            <a:off x="6229077" y="3142038"/>
            <a:ext cx="1028591" cy="163516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Góc 5: </a:t>
            </a:r>
          </a:p>
          <a:p>
            <a:pPr algn="ctr">
              <a:lnSpc>
                <a:spcPts val="1200"/>
              </a:lnSpc>
            </a:pPr>
            <a:r>
              <a:rPr lang="en-US" sz="1000">
                <a:solidFill>
                  <a:schemeClr val="bg1"/>
                </a:solidFill>
                <a:latin typeface="Helvetica" panose="020B0604020202020204" pitchFamily="34" charset="0"/>
                <a:ea typeface="Lato" charset="0"/>
                <a:cs typeface="Helvetica" panose="020B0604020202020204" pitchFamily="34" charset="0"/>
                <a:sym typeface="Lato Light" charset="0"/>
              </a:rPr>
              <a:t>Vai trò và đóng góp của bà Thảo đối với Trung Nguyên</a:t>
            </a:r>
          </a:p>
        </p:txBody>
      </p:sp>
      <p:cxnSp>
        <p:nvCxnSpPr>
          <p:cNvPr id="46" name="Straight Arrow Connector 45"/>
          <p:cNvCxnSpPr>
            <a:stCxn id="28" idx="2"/>
            <a:endCxn id="45" idx="0"/>
          </p:cNvCxnSpPr>
          <p:nvPr/>
        </p:nvCxnSpPr>
        <p:spPr bwMode="auto">
          <a:xfrm flipH="1">
            <a:off x="6743373" y="2927413"/>
            <a:ext cx="1642901" cy="214625"/>
          </a:xfrm>
          <a:prstGeom prst="straightConnector1">
            <a:avLst/>
          </a:prstGeom>
          <a:blipFill dpi="0" rotWithShape="0">
            <a:blip r:embed="rId2"/>
            <a:srcRect/>
            <a:tile tx="0" ty="0" sx="100000" sy="100000" flip="none" algn="tl"/>
          </a:blipFill>
          <a:ln w="9525"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 name="Rounded Rectangle 27">
            <a:extLst/>
          </p:cNvPr>
          <p:cNvSpPr/>
          <p:nvPr/>
        </p:nvSpPr>
        <p:spPr>
          <a:xfrm>
            <a:off x="1679718" y="1754387"/>
            <a:ext cx="2076806" cy="613479"/>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Tiếp</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tục</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đấu</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tranh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vì</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quyền</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lợi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chính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đáng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của</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Madame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Thảo</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và</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gia</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đình</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với</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Trung</a:t>
            </a:r>
            <a:r>
              <a:rPr lang="en-US" sz="1000" dirty="0">
                <a:solidFill>
                  <a:schemeClr val="tx1"/>
                </a:solidFill>
                <a:latin typeface="Helvetica" panose="020B0604020202020204" pitchFamily="34" charset="0"/>
                <a:ea typeface="Lato" charset="0"/>
                <a:cs typeface="Helvetica" panose="020B0604020202020204" pitchFamily="34" charset="0"/>
                <a:sym typeface="Lato Light" charset="0"/>
              </a:rPr>
              <a:t> </a:t>
            </a:r>
            <a:r>
              <a:rPr lang="en-US" sz="1000" dirty="0" err="1">
                <a:solidFill>
                  <a:schemeClr val="tx1"/>
                </a:solidFill>
                <a:latin typeface="Helvetica" panose="020B0604020202020204" pitchFamily="34" charset="0"/>
                <a:ea typeface="Lato" charset="0"/>
                <a:cs typeface="Helvetica" panose="020B0604020202020204" pitchFamily="34" charset="0"/>
                <a:sym typeface="Lato Light" charset="0"/>
              </a:rPr>
              <a:t>Nguyên</a:t>
            </a:r>
            <a:endParaRPr lang="en-US" sz="1000" dirty="0">
              <a:solidFill>
                <a:schemeClr val="tx1"/>
              </a:solidFill>
              <a:latin typeface="Helvetica" panose="020B0604020202020204" pitchFamily="34" charset="0"/>
              <a:ea typeface="Lato" charset="0"/>
              <a:cs typeface="Helvetica" panose="020B0604020202020204" pitchFamily="34" charset="0"/>
              <a:sym typeface="Lato Light" charset="0"/>
            </a:endParaRPr>
          </a:p>
        </p:txBody>
      </p:sp>
    </p:spTree>
    <p:extLst>
      <p:ext uri="{BB962C8B-B14F-4D97-AF65-F5344CB8AC3E}">
        <p14:creationId xmlns:p14="http://schemas.microsoft.com/office/powerpoint/2010/main" val="197190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5</a:t>
            </a:r>
            <a:r>
              <a:rPr lang="en-US" sz="4500" b="1" smtClean="0">
                <a:latin typeface="+mj-lt"/>
                <a:ea typeface="Century Gothic"/>
                <a:cs typeface="Century Gothic"/>
                <a:sym typeface="Century Gothic"/>
              </a:rPr>
              <a:t>. </a:t>
            </a:r>
            <a:r>
              <a:rPr lang="en-US" sz="4500" b="1" dirty="0" err="1">
                <a:latin typeface="+mj-lt"/>
                <a:ea typeface="Century Gothic"/>
                <a:cs typeface="Century Gothic"/>
                <a:sym typeface="Century Gothic"/>
              </a:rPr>
              <a:t>Các</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kênh</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tiếp</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cận</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243648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Online clip</a:t>
            </a:r>
          </a:p>
        </p:txBody>
      </p:sp>
      <p:sp>
        <p:nvSpPr>
          <p:cNvPr id="22" name="Rounded Rectangle 9"/>
          <p:cNvSpPr/>
          <p:nvPr/>
        </p:nvSpPr>
        <p:spPr>
          <a:xfrm>
            <a:off x="1824402" y="1441266"/>
            <a:ext cx="8653597" cy="360040"/>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Online Clip dạng </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animation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phát</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triển</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dựa</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trên</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6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góc</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từ</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định</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dirty="0" err="1">
                <a:solidFill>
                  <a:schemeClr val="bg1"/>
                </a:solidFill>
                <a:latin typeface="Helvetica" panose="020B0604020202020204" pitchFamily="34" charset="0"/>
                <a:ea typeface="Lato" charset="0"/>
                <a:cs typeface="Helvetica" panose="020B0604020202020204" pitchFamily="34" charset="0"/>
                <a:sym typeface="Lato Light" charset="0"/>
              </a:rPr>
              <a:t>hướng</a:t>
            </a:r>
            <a:r>
              <a:rPr lang="en-US" sz="1100" b="1" i="1" dirty="0">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100" b="1" i="1" err="1">
                <a:solidFill>
                  <a:schemeClr val="bg1"/>
                </a:solidFill>
                <a:latin typeface="Helvetica" panose="020B0604020202020204" pitchFamily="34" charset="0"/>
                <a:ea typeface="Lato" charset="0"/>
                <a:cs typeface="Helvetica" panose="020B0604020202020204" pitchFamily="34" charset="0"/>
                <a:sym typeface="Lato Light" charset="0"/>
              </a:rPr>
              <a:t>nội</a:t>
            </a: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 dung – Thời lượng 3 phút</a:t>
            </a:r>
            <a:endParaRPr lang="en-US" sz="1100" i="1" dirty="0">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3" name="Rounded Rectangle 10"/>
          <p:cNvSpPr/>
          <p:nvPr/>
        </p:nvSpPr>
        <p:spPr>
          <a:xfrm>
            <a:off x="2031844"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1</a:t>
            </a:r>
          </a:p>
        </p:txBody>
      </p:sp>
      <p:sp>
        <p:nvSpPr>
          <p:cNvPr id="24" name="Rounded Rectangle 11"/>
          <p:cNvSpPr/>
          <p:nvPr/>
        </p:nvSpPr>
        <p:spPr>
          <a:xfrm>
            <a:off x="3540301"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2</a:t>
            </a:r>
          </a:p>
        </p:txBody>
      </p:sp>
      <p:sp>
        <p:nvSpPr>
          <p:cNvPr id="25" name="Rounded Rectangle 12"/>
          <p:cNvSpPr/>
          <p:nvPr/>
        </p:nvSpPr>
        <p:spPr>
          <a:xfrm>
            <a:off x="5048758"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3</a:t>
            </a:r>
          </a:p>
        </p:txBody>
      </p:sp>
      <p:sp>
        <p:nvSpPr>
          <p:cNvPr id="26" name="Rounded Rectangle 16"/>
          <p:cNvSpPr/>
          <p:nvPr/>
        </p:nvSpPr>
        <p:spPr>
          <a:xfrm>
            <a:off x="6557215"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4</a:t>
            </a:r>
          </a:p>
        </p:txBody>
      </p:sp>
      <p:sp>
        <p:nvSpPr>
          <p:cNvPr id="27" name="Rounded Rectangle 17"/>
          <p:cNvSpPr/>
          <p:nvPr/>
        </p:nvSpPr>
        <p:spPr>
          <a:xfrm>
            <a:off x="8065672"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5</a:t>
            </a:r>
          </a:p>
        </p:txBody>
      </p:sp>
      <p:sp>
        <p:nvSpPr>
          <p:cNvPr id="28" name="Rounded Rectangle 18"/>
          <p:cNvSpPr/>
          <p:nvPr/>
        </p:nvSpPr>
        <p:spPr>
          <a:xfrm>
            <a:off x="9574129" y="1918218"/>
            <a:ext cx="712658"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GÓC 6</a:t>
            </a:r>
          </a:p>
        </p:txBody>
      </p:sp>
      <p:graphicFrame>
        <p:nvGraphicFramePr>
          <p:cNvPr id="29" name="Table 28"/>
          <p:cNvGraphicFramePr>
            <a:graphicFrameLocks noGrp="1"/>
          </p:cNvGraphicFramePr>
          <p:nvPr>
            <p:extLst>
              <p:ext uri="{D42A27DB-BD31-4B8C-83A1-F6EECF244321}">
                <p14:modId xmlns:p14="http://schemas.microsoft.com/office/powerpoint/2010/main" val="3235947866"/>
              </p:ext>
            </p:extLst>
          </p:nvPr>
        </p:nvGraphicFramePr>
        <p:xfrm>
          <a:off x="1751869" y="2658506"/>
          <a:ext cx="1272608" cy="251460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150912">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370840">
                <a:tc>
                  <a:txBody>
                    <a:bodyPr/>
                    <a:lstStyle/>
                    <a:p>
                      <a:r>
                        <a:rPr lang="en-US" sz="70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thiệu</a:t>
                      </a:r>
                      <a:r>
                        <a:rPr lang="en-US" sz="700" baseline="0" dirty="0">
                          <a:latin typeface="Helvetica" panose="020B0604020202020204" pitchFamily="34" charset="0"/>
                          <a:cs typeface="Helvetica" panose="020B0604020202020204" pitchFamily="34" charset="0"/>
                        </a:rPr>
                        <a:t> MD Lê Hoàng </a:t>
                      </a:r>
                      <a:r>
                        <a:rPr lang="en-US" sz="700" baseline="0" dirty="0" err="1">
                          <a:latin typeface="Helvetica" panose="020B0604020202020204" pitchFamily="34" charset="0"/>
                          <a:cs typeface="Helvetica" panose="020B0604020202020204" pitchFamily="34" charset="0"/>
                        </a:rPr>
                        <a:t>Diệp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doanh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Việt</a:t>
                      </a:r>
                      <a:r>
                        <a:rPr lang="en-US" sz="700" baseline="0" dirty="0">
                          <a:latin typeface="Helvetica" panose="020B0604020202020204" pitchFamily="34" charset="0"/>
                          <a:cs typeface="Helvetica" panose="020B0604020202020204" pitchFamily="34" charset="0"/>
                        </a:rPr>
                        <a:t> Nam,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café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đoàn</a:t>
                      </a:r>
                      <a:r>
                        <a:rPr lang="en-US" sz="700" baseline="0" dirty="0">
                          <a:latin typeface="Helvetica" panose="020B0604020202020204" pitchFamily="34" charset="0"/>
                          <a:cs typeface="Helvetica" panose="020B0604020202020204" pitchFamily="34" charset="0"/>
                        </a:rPr>
                        <a:t> TNI &amp; KC</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dirty="0" err="1">
                          <a:latin typeface="Helvetica" panose="020B0604020202020204" pitchFamily="34" charset="0"/>
                          <a:cs typeface="Helvetica" panose="020B0604020202020204" pitchFamily="34" charset="0"/>
                        </a:rPr>
                        <a:t>Hơn</a:t>
                      </a:r>
                      <a:r>
                        <a:rPr lang="en-US" sz="700" baseline="0" dirty="0">
                          <a:latin typeface="Helvetica" panose="020B0604020202020204" pitchFamily="34" charset="0"/>
                          <a:cs typeface="Helvetica" panose="020B0604020202020204" pitchFamily="34" charset="0"/>
                        </a:rPr>
                        <a:t> 3 </a:t>
                      </a:r>
                      <a:r>
                        <a:rPr lang="en-US" sz="700" baseline="0" dirty="0" err="1">
                          <a:latin typeface="Helvetica" panose="020B0604020202020204" pitchFamily="34" charset="0"/>
                          <a:cs typeface="Helvetica" panose="020B0604020202020204" pitchFamily="34" charset="0"/>
                        </a:rPr>
                        <a:t>năm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từ</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ngày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ra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mắt</a:t>
                      </a:r>
                      <a:r>
                        <a:rPr lang="en-US" sz="700" baseline="0" dirty="0">
                          <a:latin typeface="Helvetica" panose="020B0604020202020204" pitchFamily="34" charset="0"/>
                          <a:cs typeface="Helvetica" panose="020B0604020202020204" pitchFamily="34" charset="0"/>
                        </a:rPr>
                        <a:t>, 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phát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triển</a:t>
                      </a:r>
                      <a:r>
                        <a:rPr lang="en-US" sz="700" baseline="0" dirty="0">
                          <a:latin typeface="Helvetica" panose="020B0604020202020204" pitchFamily="34" charset="0"/>
                          <a:cs typeface="Helvetica" panose="020B0604020202020204" pitchFamily="34" charset="0"/>
                        </a:rPr>
                        <a:t> KC </a:t>
                      </a:r>
                      <a:r>
                        <a:rPr lang="en-US" sz="700" baseline="0" dirty="0" err="1">
                          <a:latin typeface="Helvetica" panose="020B0604020202020204" pitchFamily="34" charset="0"/>
                          <a:cs typeface="Helvetica" panose="020B0604020202020204" pitchFamily="34" charset="0"/>
                        </a:rPr>
                        <a:t>đã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đạt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được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nhiều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tựu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vị</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thế</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thị</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trường</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tham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nhiều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hoạt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động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ủng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hộ</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phụ</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hướng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cái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thiện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yêu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chính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trực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cuộc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sống</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4"/>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996903317"/>
              </p:ext>
            </p:extLst>
          </p:nvPr>
        </p:nvGraphicFramePr>
        <p:xfrm>
          <a:off x="3270465" y="2661170"/>
          <a:ext cx="1272608" cy="295656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155644">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719132">
                <a:tc>
                  <a:txBody>
                    <a:bodyPr/>
                    <a:lstStyle/>
                    <a:p>
                      <a:r>
                        <a:rPr lang="en-US" sz="70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thiệu</a:t>
                      </a:r>
                      <a:r>
                        <a:rPr lang="en-US" sz="700" baseline="0" dirty="0">
                          <a:latin typeface="Helvetica" panose="020B0604020202020204" pitchFamily="34" charset="0"/>
                          <a:cs typeface="Helvetica" panose="020B0604020202020204" pitchFamily="34" charset="0"/>
                        </a:rPr>
                        <a:t> MD Lê Hoàng </a:t>
                      </a:r>
                      <a:r>
                        <a:rPr lang="en-US" sz="700" baseline="0" dirty="0" err="1">
                          <a:latin typeface="Helvetica" panose="020B0604020202020204" pitchFamily="34" charset="0"/>
                          <a:cs typeface="Helvetica" panose="020B0604020202020204" pitchFamily="34" charset="0"/>
                        </a:rPr>
                        <a:t>Diệp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doanh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Việt</a:t>
                      </a:r>
                      <a:r>
                        <a:rPr lang="en-US" sz="700" baseline="0" dirty="0">
                          <a:latin typeface="Helvetica" panose="020B0604020202020204" pitchFamily="34" charset="0"/>
                          <a:cs typeface="Helvetica" panose="020B0604020202020204" pitchFamily="34" charset="0"/>
                        </a:rPr>
                        <a:t> Nam,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café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đoàn</a:t>
                      </a:r>
                      <a:r>
                        <a:rPr lang="en-US" sz="700" baseline="0" dirty="0">
                          <a:latin typeface="Helvetica" panose="020B0604020202020204" pitchFamily="34" charset="0"/>
                          <a:cs typeface="Helvetica" panose="020B0604020202020204" pitchFamily="34" charset="0"/>
                        </a:rPr>
                        <a:t> TNI &amp; KC</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một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nỗ</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lực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việc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ngừng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nghỉ</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trở</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phụ</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độc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ngoài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xã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hội</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theo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đuổi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giá</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trị</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sống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trách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nhiệm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chính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trực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sinh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hết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vì</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cổ</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vũ</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vai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trò</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quan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trọng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nghiệp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a:t>
                      </a:r>
                    </a:p>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luôn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muốn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cuộc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sống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được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góp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xã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hội</a:t>
                      </a:r>
                      <a:r>
                        <a:rPr lang="en-US" sz="700" baseline="0" dirty="0">
                          <a:latin typeface="Helvetica" panose="020B0604020202020204" pitchFamily="34" charset="0"/>
                          <a:cs typeface="Helvetica" panose="020B0604020202020204" pitchFamily="34" charset="0"/>
                        </a:rPr>
                        <a:t>. </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968181330"/>
              </p:ext>
            </p:extLst>
          </p:nvPr>
        </p:nvGraphicFramePr>
        <p:xfrm>
          <a:off x="4781955" y="2658506"/>
          <a:ext cx="1272608" cy="306324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222920">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đoanh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nổi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tiếng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rất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độc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ngoài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xã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hội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nhưng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cũng</a:t>
                      </a:r>
                      <a:r>
                        <a:rPr lang="en-US" sz="700" baseline="0" dirty="0">
                          <a:latin typeface="Helvetica" panose="020B0604020202020204" pitchFamily="34" charset="0"/>
                          <a:cs typeface="Helvetica" panose="020B0604020202020204" pitchFamily="34" charset="0"/>
                        </a:rPr>
                        <a:t> chu </a:t>
                      </a:r>
                      <a:r>
                        <a:rPr lang="en-US" sz="700" baseline="0" dirty="0" err="1">
                          <a:latin typeface="Helvetica" panose="020B0604020202020204" pitchFamily="34" charset="0"/>
                          <a:cs typeface="Helvetica" panose="020B0604020202020204" pitchFamily="34" charset="0"/>
                        </a:rPr>
                        <a:t>toàn</a:t>
                      </a:r>
                      <a:r>
                        <a:rPr lang="en-US" sz="700" baseline="0" dirty="0">
                          <a:latin typeface="Helvetica" panose="020B0604020202020204" pitchFamily="34" charset="0"/>
                          <a:cs typeface="Helvetica" panose="020B0604020202020204" pitchFamily="34" charset="0"/>
                        </a:rPr>
                        <a:t>, lo </a:t>
                      </a:r>
                      <a:r>
                        <a:rPr lang="en-US" sz="700" baseline="0" dirty="0" err="1">
                          <a:latin typeface="Helvetica" panose="020B0604020202020204" pitchFamily="34" charset="0"/>
                          <a:cs typeface="Helvetica" panose="020B0604020202020204" pitchFamily="34" charset="0"/>
                        </a:rPr>
                        <a:t>lắng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chăm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sóc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dánh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đình</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baseline="0" dirty="0" err="1">
                          <a:latin typeface="Helvetica" panose="020B0604020202020204" pitchFamily="34" charset="0"/>
                          <a:cs typeface="Helvetica" panose="020B0604020202020204" pitchFamily="34" charset="0"/>
                        </a:rPr>
                        <a:t>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Vũ</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biểu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hiện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được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thường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nhưng</a:t>
                      </a:r>
                      <a:r>
                        <a:rPr lang="en-US" sz="700" baseline="0" dirty="0">
                          <a:latin typeface="Helvetica" panose="020B0604020202020204" pitchFamily="34" charset="0"/>
                          <a:cs typeface="Helvetica" panose="020B0604020202020204" pitchFamily="34" charset="0"/>
                        </a:rPr>
                        <a:t> 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vẫn</a:t>
                      </a:r>
                      <a:r>
                        <a:rPr lang="en-US" sz="700" baseline="0" dirty="0">
                          <a:latin typeface="Helvetica" panose="020B0604020202020204" pitchFamily="34" charset="0"/>
                          <a:cs typeface="Helvetica" panose="020B0604020202020204" pitchFamily="34" charset="0"/>
                        </a:rPr>
                        <a:t> lo </a:t>
                      </a:r>
                      <a:r>
                        <a:rPr lang="en-US" sz="700" baseline="0" dirty="0" err="1">
                          <a:latin typeface="Helvetica" panose="020B0604020202020204" pitchFamily="34" charset="0"/>
                          <a:cs typeface="Helvetica" panose="020B0604020202020204" pitchFamily="34" charset="0"/>
                        </a:rPr>
                        <a:t>lắng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chăm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sóc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mặc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kệ</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tư</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tưởng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coi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thường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đối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vợ</a:t>
                      </a:r>
                      <a:r>
                        <a:rPr lang="en-US" sz="700" baseline="0" dirty="0">
                          <a:latin typeface="Helvetica" panose="020B0604020202020204" pitchFamily="34" charset="0"/>
                          <a:cs typeface="Helvetica" panose="020B0604020202020204" pitchFamily="34" charset="0"/>
                        </a:rPr>
                        <a:t>.</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quyết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đinh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hôn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chịu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được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cảnh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ghẻ</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lạnh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nhưng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cuối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cùng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yêu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sinh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vì</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phụ</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khiến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rút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đơn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muốn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chăm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sóc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Vũ</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khỏe</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lại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trở</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về</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vợ</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cùng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chăm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sóc</a:t>
                      </a:r>
                      <a:r>
                        <a:rPr lang="en-US" sz="700" baseline="0" dirty="0">
                          <a:latin typeface="Helvetica" panose="020B0604020202020204" pitchFamily="34" charset="0"/>
                          <a:cs typeface="Helvetica" panose="020B0604020202020204" pitchFamily="34" charset="0"/>
                        </a:rPr>
                        <a:t>, lo </a:t>
                      </a:r>
                      <a:r>
                        <a:rPr lang="en-US" sz="700" baseline="0" dirty="0" err="1">
                          <a:latin typeface="Helvetica" panose="020B0604020202020204" pitchFamily="34" charset="0"/>
                          <a:cs typeface="Helvetica" panose="020B0604020202020204" pitchFamily="34" charset="0"/>
                        </a:rPr>
                        <a:t>lắng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nhau</a:t>
                      </a:r>
                      <a:r>
                        <a:rPr lang="en-US" sz="700" baseline="0" dirty="0">
                          <a:latin typeface="Helvetica" panose="020B0604020202020204" pitchFamily="34" charset="0"/>
                          <a:cs typeface="Helvetica" panose="020B0604020202020204" pitchFamily="34" charset="0"/>
                        </a:rPr>
                        <a:t>. </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892715490"/>
              </p:ext>
            </p:extLst>
          </p:nvPr>
        </p:nvGraphicFramePr>
        <p:xfrm>
          <a:off x="6277240" y="2665402"/>
          <a:ext cx="1272608" cy="265176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222920">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370840">
                <a:tc>
                  <a:txBody>
                    <a:bodyPr/>
                    <a:lstStyle/>
                    <a:p>
                      <a:r>
                        <a:rPr lang="en-US" sz="700" dirty="0" err="1">
                          <a:latin typeface="Helvetica" panose="020B0604020202020204" pitchFamily="34" charset="0"/>
                          <a:cs typeface="Helvetica" panose="020B0604020202020204" pitchFamily="34" charset="0"/>
                        </a:rPr>
                        <a:t>Kể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về</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khăn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nước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mắt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nụ</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Vũ</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từ</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ngày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đầu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nghiệp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đến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tiếng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ngày</a:t>
                      </a:r>
                      <a:r>
                        <a:rPr lang="en-US" sz="700" baseline="0" dirty="0">
                          <a:latin typeface="Helvetica" panose="020B0604020202020204" pitchFamily="34" charset="0"/>
                          <a:cs typeface="Helvetica" panose="020B0604020202020204" pitchFamily="34" charset="0"/>
                        </a:rPr>
                        <a:t> nay.  </a:t>
                      </a:r>
                    </a:p>
                    <a:p>
                      <a:r>
                        <a:rPr lang="en-US" sz="700" baseline="0" dirty="0" err="1">
                          <a:latin typeface="Helvetica" panose="020B0604020202020204" pitchFamily="34" charset="0"/>
                          <a:cs typeface="Helvetica" panose="020B0604020202020204" pitchFamily="34" charset="0"/>
                        </a:rPr>
                        <a:t>Khẳng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định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vai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trò</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quan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trọng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góp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không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thể</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thiếu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nghiệp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phát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triển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ngoài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ra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còn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xây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dựng</a:t>
                      </a:r>
                      <a:r>
                        <a:rPr lang="en-US" sz="700" baseline="0" dirty="0">
                          <a:latin typeface="Helvetica" panose="020B0604020202020204" pitchFamily="34" charset="0"/>
                          <a:cs typeface="Helvetica" panose="020B0604020202020204" pitchFamily="34" charset="0"/>
                        </a:rPr>
                        <a:t> TNI &amp; KC</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baseline="0" dirty="0">
                          <a:latin typeface="Helvetica" panose="020B0604020202020204" pitchFamily="34" charset="0"/>
                          <a:cs typeface="Helvetica" panose="020B0604020202020204" pitchFamily="34" charset="0"/>
                        </a:rPr>
                        <a:t>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muốn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gìn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vì</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đứa</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chung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tâm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huyết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của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cả</a:t>
                      </a:r>
                      <a:r>
                        <a:rPr lang="en-US" sz="700" baseline="0" dirty="0">
                          <a:latin typeface="Helvetica" panose="020B0604020202020204" pitchFamily="34" charset="0"/>
                          <a:cs typeface="Helvetica" panose="020B0604020202020204" pitchFamily="34" charset="0"/>
                        </a:rPr>
                        <a:t> 2 </a:t>
                      </a:r>
                      <a:r>
                        <a:rPr lang="en-US" sz="700" baseline="0" dirty="0" err="1">
                          <a:latin typeface="Helvetica" panose="020B0604020202020204" pitchFamily="34" charset="0"/>
                          <a:cs typeface="Helvetica" panose="020B0604020202020204" pitchFamily="34" charset="0"/>
                        </a:rPr>
                        <a:t>vợ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vệ</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trước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kẻ</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đứng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sau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muốn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phá</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hoại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vầ</a:t>
                      </a:r>
                      <a:r>
                        <a:rPr lang="en-US" sz="700" baseline="0" dirty="0">
                          <a:latin typeface="Helvetica" panose="020B0604020202020204" pitchFamily="34" charset="0"/>
                          <a:cs typeface="Helvetica" panose="020B0604020202020204" pitchFamily="34" charset="0"/>
                        </a:rPr>
                        <a:t> chia </a:t>
                      </a:r>
                      <a:r>
                        <a:rPr lang="en-US" sz="700" baseline="0" dirty="0" err="1">
                          <a:latin typeface="Helvetica" panose="020B0604020202020204" pitchFamily="34" charset="0"/>
                          <a:cs typeface="Helvetica" panose="020B0604020202020204" pitchFamily="34" charset="0"/>
                        </a:rPr>
                        <a:t>rẽ</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bà</a:t>
                      </a:r>
                      <a:r>
                        <a:rPr lang="en-US" sz="700" baseline="0" dirty="0">
                          <a:latin typeface="Helvetica" panose="020B0604020202020204" pitchFamily="34" charset="0"/>
                          <a:cs typeface="Helvetica" panose="020B0604020202020204" pitchFamily="34" charset="0"/>
                        </a:rPr>
                        <a:t>. </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888744420"/>
              </p:ext>
            </p:extLst>
          </p:nvPr>
        </p:nvGraphicFramePr>
        <p:xfrm>
          <a:off x="7785697" y="2679888"/>
          <a:ext cx="1272608" cy="252984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155644">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719132">
                <a:tc>
                  <a:txBody>
                    <a:bodyPr/>
                    <a:lstStyle/>
                    <a:p>
                      <a:r>
                        <a:rPr lang="en-US" sz="70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thiệu</a:t>
                      </a:r>
                      <a:r>
                        <a:rPr lang="en-US" sz="700" baseline="0" dirty="0">
                          <a:latin typeface="Helvetica" panose="020B0604020202020204" pitchFamily="34" charset="0"/>
                          <a:cs typeface="Helvetica" panose="020B0604020202020204" pitchFamily="34" charset="0"/>
                        </a:rPr>
                        <a:t> MD Lê Hoàng </a:t>
                      </a:r>
                      <a:r>
                        <a:rPr lang="en-US" sz="700" baseline="0" dirty="0" err="1">
                          <a:latin typeface="Helvetica" panose="020B0604020202020204" pitchFamily="34" charset="0"/>
                          <a:cs typeface="Helvetica" panose="020B0604020202020204" pitchFamily="34" charset="0"/>
                        </a:rPr>
                        <a:t>Diệp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doanh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Việt</a:t>
                      </a:r>
                      <a:r>
                        <a:rPr lang="en-US" sz="700" baseline="0" dirty="0">
                          <a:latin typeface="Helvetica" panose="020B0604020202020204" pitchFamily="34" charset="0"/>
                          <a:cs typeface="Helvetica" panose="020B0604020202020204" pitchFamily="34" charset="0"/>
                        </a:rPr>
                        <a:t> Nam,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café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đoàn</a:t>
                      </a:r>
                      <a:r>
                        <a:rPr lang="en-US" sz="700" baseline="0" dirty="0">
                          <a:latin typeface="Helvetica" panose="020B0604020202020204" pitchFamily="34" charset="0"/>
                          <a:cs typeface="Helvetica" panose="020B0604020202020204" pitchFamily="34" charset="0"/>
                        </a:rPr>
                        <a:t> TNI &amp; KC</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a:latin typeface="Helvetica" panose="020B0604020202020204" pitchFamily="34" charset="0"/>
                          <a:cs typeface="Helvetica" panose="020B0604020202020204" pitchFamily="34" charset="0"/>
                        </a:rPr>
                        <a:t>Café</a:t>
                      </a:r>
                      <a:r>
                        <a:rPr lang="en-US" sz="700" baseline="0">
                          <a:latin typeface="Helvetica" panose="020B0604020202020204" pitchFamily="34" charset="0"/>
                          <a:cs typeface="Helvetica" panose="020B0604020202020204" pitchFamily="34" charset="0"/>
                        </a:rPr>
                        <a:t> KC là thương hiệu thượng hạng  thành công và đã được phân phối ở nhiều quốc gia trên thế giới</a:t>
                      </a:r>
                      <a:endParaRPr lang="en-US" sz="70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sz="700" dirty="0" err="1">
                          <a:latin typeface="Helvetica" panose="020B0604020202020204" pitchFamily="34" charset="0"/>
                          <a:cs typeface="Helvetica" panose="020B0604020202020204" pitchFamily="34" charset="0"/>
                        </a:rPr>
                        <a:t>Đây</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hiệu</a:t>
                      </a:r>
                      <a:r>
                        <a:rPr lang="en-US" sz="700" baseline="0" dirty="0">
                          <a:latin typeface="Helvetica" panose="020B0604020202020204" pitchFamily="34" charset="0"/>
                          <a:cs typeface="Helvetica" panose="020B0604020202020204" pitchFamily="34" charset="0"/>
                        </a:rPr>
                        <a:t> café </a:t>
                      </a:r>
                      <a:r>
                        <a:rPr lang="en-US" sz="700" baseline="0" dirty="0" err="1">
                          <a:latin typeface="Helvetica" panose="020B0604020202020204" pitchFamily="34" charset="0"/>
                          <a:cs typeface="Helvetica" panose="020B0604020202020204" pitchFamily="34" charset="0"/>
                        </a:rPr>
                        <a:t>gắn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yêu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đạo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chính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trực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dùng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điều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như</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bạn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đến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công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Đó</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cunngx</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chính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kim </a:t>
                      </a:r>
                      <a:r>
                        <a:rPr lang="en-US" sz="700" baseline="0" dirty="0" err="1">
                          <a:latin typeface="Helvetica" panose="020B0604020202020204" pitchFamily="34" charset="0"/>
                          <a:cs typeface="Helvetica" panose="020B0604020202020204" pitchFamily="34" charset="0"/>
                        </a:rPr>
                        <a:t>chỉ</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nam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trong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suốt</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cuộc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nghiệp</a:t>
                      </a:r>
                      <a:r>
                        <a:rPr lang="en-US" sz="700" baseline="0" dirty="0">
                          <a:latin typeface="Helvetica" panose="020B0604020202020204" pitchFamily="34" charset="0"/>
                          <a:cs typeface="Helvetica" panose="020B0604020202020204" pitchFamily="34" charset="0"/>
                        </a:rPr>
                        <a:t> MD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062658356"/>
              </p:ext>
            </p:extLst>
          </p:nvPr>
        </p:nvGraphicFramePr>
        <p:xfrm>
          <a:off x="9294154" y="2665402"/>
          <a:ext cx="1272608" cy="2316480"/>
        </p:xfrm>
        <a:graphic>
          <a:graphicData uri="http://schemas.openxmlformats.org/drawingml/2006/table">
            <a:tbl>
              <a:tblPr firstRow="1" bandRow="1">
                <a:tableStyleId>{5C22544A-7EE6-4342-B048-85BDC9FD1C3A}</a:tableStyleId>
              </a:tblPr>
              <a:tblGrid>
                <a:gridCol w="1272608">
                  <a:extLst>
                    <a:ext uri="{9D8B030D-6E8A-4147-A177-3AD203B41FA5}">
                      <a16:colId xmlns:a16="http://schemas.microsoft.com/office/drawing/2014/main" xmlns="" val="20000"/>
                    </a:ext>
                  </a:extLst>
                </a:gridCol>
              </a:tblGrid>
              <a:tr h="155644">
                <a:tc>
                  <a:txBody>
                    <a:bodyPr/>
                    <a:lstStyle/>
                    <a:p>
                      <a:pPr algn="ctr"/>
                      <a:r>
                        <a:rPr lang="en-US" sz="900">
                          <a:latin typeface="Helvetica" panose="020B0604020202020204" pitchFamily="34" charset="0"/>
                          <a:cs typeface="Helvetica" panose="020B0604020202020204" pitchFamily="34" charset="0"/>
                        </a:rPr>
                        <a:t>Hướng</a:t>
                      </a:r>
                      <a:r>
                        <a:rPr lang="en-US" sz="900" baseline="0">
                          <a:latin typeface="Helvetica" panose="020B0604020202020204" pitchFamily="34" charset="0"/>
                          <a:cs typeface="Helvetica" panose="020B0604020202020204" pitchFamily="34" charset="0"/>
                        </a:rPr>
                        <a:t> phát triển</a:t>
                      </a:r>
                      <a:endParaRPr lang="en-US" sz="900">
                        <a:latin typeface="Helvetica" panose="020B0604020202020204" pitchFamily="34" charset="0"/>
                        <a:cs typeface="Helvetica" panose="020B0604020202020204" pitchFamily="34" charset="0"/>
                      </a:endParaRPr>
                    </a:p>
                  </a:txBody>
                  <a:tcPr>
                    <a:solidFill>
                      <a:schemeClr val="bg2">
                        <a:lumMod val="50000"/>
                      </a:schemeClr>
                    </a:solidFill>
                  </a:tcPr>
                </a:tc>
                <a:extLst>
                  <a:ext uri="{0D108BD9-81ED-4DB2-BD59-A6C34878D82A}">
                    <a16:rowId xmlns:a16="http://schemas.microsoft.com/office/drawing/2014/main" xmlns="" val="10000"/>
                  </a:ext>
                </a:extLst>
              </a:tr>
              <a:tr h="719132">
                <a:tc>
                  <a:txBody>
                    <a:bodyPr/>
                    <a:lstStyle/>
                    <a:p>
                      <a:r>
                        <a:rPr lang="en-US" sz="70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thiệu</a:t>
                      </a:r>
                      <a:r>
                        <a:rPr lang="en-US" sz="700" baseline="0" dirty="0">
                          <a:latin typeface="Helvetica" panose="020B0604020202020204" pitchFamily="34" charset="0"/>
                          <a:cs typeface="Helvetica" panose="020B0604020202020204" pitchFamily="34" charset="0"/>
                        </a:rPr>
                        <a:t> MD Lê Hoàng </a:t>
                      </a:r>
                      <a:r>
                        <a:rPr lang="en-US" sz="700" baseline="0" dirty="0" err="1">
                          <a:latin typeface="Helvetica" panose="020B0604020202020204" pitchFamily="34" charset="0"/>
                          <a:cs typeface="Helvetica" panose="020B0604020202020204" pitchFamily="34" charset="0"/>
                        </a:rPr>
                        <a:t>Diệp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 </a:t>
                      </a:r>
                      <a:r>
                        <a:rPr lang="en-US" sz="700" baseline="0" dirty="0" err="1">
                          <a:latin typeface="Helvetica" panose="020B0604020202020204" pitchFamily="34" charset="0"/>
                          <a:cs typeface="Helvetica" panose="020B0604020202020204" pitchFamily="34" charset="0"/>
                        </a:rPr>
                        <a:t>nữ</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doanh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Việt</a:t>
                      </a:r>
                      <a:r>
                        <a:rPr lang="en-US" sz="700" baseline="0" dirty="0">
                          <a:latin typeface="Helvetica" panose="020B0604020202020204" pitchFamily="34" charset="0"/>
                          <a:cs typeface="Helvetica" panose="020B0604020202020204" pitchFamily="34" charset="0"/>
                        </a:rPr>
                        <a:t> Nam,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người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đồng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café </a:t>
                      </a:r>
                      <a:r>
                        <a:rPr lang="en-US" sz="700" baseline="0" dirty="0" err="1">
                          <a:latin typeface="Helvetica" panose="020B0604020202020204" pitchFamily="34" charset="0"/>
                          <a:cs typeface="Helvetica" panose="020B0604020202020204" pitchFamily="34" charset="0"/>
                        </a:rPr>
                        <a:t>Trung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Nguyên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lập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đoàn</a:t>
                      </a:r>
                      <a:r>
                        <a:rPr lang="en-US" sz="700" baseline="0" dirty="0">
                          <a:latin typeface="Helvetica" panose="020B0604020202020204" pitchFamily="34" charset="0"/>
                          <a:cs typeface="Helvetica" panose="020B0604020202020204" pitchFamily="34" charset="0"/>
                        </a:rPr>
                        <a:t> TNI &amp; KC</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r>
                        <a:rPr lang="en-US" sz="700" dirty="0">
                          <a:latin typeface="Helvetica" panose="020B0604020202020204" pitchFamily="34" charset="0"/>
                          <a:cs typeface="Helvetica" panose="020B0604020202020204" pitchFamily="34" charset="0"/>
                        </a:rPr>
                        <a:t>Café</a:t>
                      </a:r>
                      <a:r>
                        <a:rPr lang="en-US" sz="700" baseline="0" dirty="0">
                          <a:latin typeface="Helvetica" panose="020B0604020202020204" pitchFamily="34" charset="0"/>
                          <a:cs typeface="Helvetica" panose="020B0604020202020204" pitchFamily="34" charset="0"/>
                        </a:rPr>
                        <a:t> KC </a:t>
                      </a:r>
                      <a:r>
                        <a:rPr lang="en-US" sz="700" baseline="0" dirty="0" err="1">
                          <a:latin typeface="Helvetica" panose="020B0604020202020204" pitchFamily="34" charset="0"/>
                          <a:cs typeface="Helvetica" panose="020B0604020202020204" pitchFamily="34" charset="0"/>
                        </a:rPr>
                        <a:t>gắn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yêu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thương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đạo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chính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trực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trên</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đường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thành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công</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sz="700" dirty="0" err="1">
                          <a:latin typeface="Helvetica" panose="020B0604020202020204" pitchFamily="34" charset="0"/>
                          <a:cs typeface="Helvetica" panose="020B0604020202020204" pitchFamily="34" charset="0"/>
                        </a:rPr>
                        <a:t>Kể</a:t>
                      </a:r>
                      <a:r>
                        <a:rPr lang="en-US" sz="700" dirty="0">
                          <a:latin typeface="Helvetica" panose="020B0604020202020204" pitchFamily="34" charset="0"/>
                          <a:cs typeface="Helvetica" panose="020B0604020202020204" pitchFamily="34" charset="0"/>
                        </a:rPr>
                        <a:t> </a:t>
                      </a:r>
                      <a:r>
                        <a:rPr lang="en-US" sz="700" dirty="0" err="1">
                          <a:latin typeface="Helvetica" panose="020B0604020202020204" pitchFamily="34" charset="0"/>
                          <a:cs typeface="Helvetica" panose="020B0604020202020204" pitchFamily="34" charset="0"/>
                        </a:rPr>
                        <a:t>về</a:t>
                      </a:r>
                      <a:r>
                        <a:rPr lang="en-US" sz="700" baseline="0" dirty="0">
                          <a:latin typeface="Helvetica" panose="020B0604020202020204" pitchFamily="34" charset="0"/>
                          <a:cs typeface="Helvetica" panose="020B0604020202020204" pitchFamily="34" charset="0"/>
                        </a:rPr>
                        <a:t> con </a:t>
                      </a:r>
                      <a:r>
                        <a:rPr lang="en-US" sz="700" baseline="0" dirty="0" err="1">
                          <a:latin typeface="Helvetica" panose="020B0604020202020204" pitchFamily="34" charset="0"/>
                          <a:cs typeface="Helvetica" panose="020B0604020202020204" pitchFamily="34" charset="0"/>
                        </a:rPr>
                        <a:t>đường</a:t>
                      </a:r>
                      <a:r>
                        <a:rPr lang="en-US" sz="700" baseline="0" dirty="0">
                          <a:latin typeface="Helvetica" panose="020B0604020202020204" pitchFamily="34" charset="0"/>
                          <a:cs typeface="Helvetica" panose="020B0604020202020204" pitchFamily="34" charset="0"/>
                        </a:rPr>
                        <a:t> </a:t>
                      </a:r>
                      <a:r>
                        <a:rPr lang="en-US" sz="700" dirty="0">
                          <a:latin typeface="Helvetica" panose="020B0604020202020204" pitchFamily="34" charset="0"/>
                          <a:cs typeface="Helvetica" panose="020B0604020202020204" pitchFamily="34" charset="0"/>
                        </a:rPr>
                        <a:t>KC </a:t>
                      </a:r>
                      <a:r>
                        <a:rPr lang="en-US" sz="700" dirty="0" err="1">
                          <a:latin typeface="Helvetica" panose="020B0604020202020204" pitchFamily="34" charset="0"/>
                          <a:cs typeface="Helvetica" panose="020B0604020202020204" pitchFamily="34" charset="0"/>
                        </a:rPr>
                        <a:t>nổi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tiếng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được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phân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phối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nhiều</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nước</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thế</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p>
                    <a:p>
                      <a:r>
                        <a:rPr lang="en-US" sz="700" baseline="0" dirty="0" err="1">
                          <a:latin typeface="Helvetica" panose="020B0604020202020204" pitchFamily="34" charset="0"/>
                          <a:cs typeface="Helvetica" panose="020B0604020202020204" pitchFamily="34" charset="0"/>
                        </a:rPr>
                        <a:t>Đề</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cập</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những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chương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trình</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sự</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kiện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nổi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tiếng</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trên</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thế</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giới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mà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bà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Thảo</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cùng</a:t>
                      </a:r>
                      <a:r>
                        <a:rPr lang="en-US" sz="700" baseline="0" dirty="0">
                          <a:latin typeface="Helvetica" panose="020B0604020202020204" pitchFamily="34" charset="0"/>
                          <a:cs typeface="Helvetica" panose="020B0604020202020204" pitchFamily="34" charset="0"/>
                        </a:rPr>
                        <a:t> KC </a:t>
                      </a:r>
                      <a:r>
                        <a:rPr lang="en-US" sz="700" baseline="0" dirty="0" err="1">
                          <a:latin typeface="Helvetica" panose="020B0604020202020204" pitchFamily="34" charset="0"/>
                          <a:cs typeface="Helvetica" panose="020B0604020202020204" pitchFamily="34" charset="0"/>
                        </a:rPr>
                        <a:t>đã</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tham</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gia</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và</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tài</a:t>
                      </a:r>
                      <a:r>
                        <a:rPr lang="en-US" sz="700" baseline="0" dirty="0">
                          <a:latin typeface="Helvetica" panose="020B0604020202020204" pitchFamily="34" charset="0"/>
                          <a:cs typeface="Helvetica" panose="020B0604020202020204" pitchFamily="34" charset="0"/>
                        </a:rPr>
                        <a:t> </a:t>
                      </a:r>
                      <a:r>
                        <a:rPr lang="en-US" sz="700" baseline="0" dirty="0" err="1">
                          <a:latin typeface="Helvetica" panose="020B0604020202020204" pitchFamily="34" charset="0"/>
                          <a:cs typeface="Helvetica" panose="020B0604020202020204" pitchFamily="34" charset="0"/>
                        </a:rPr>
                        <a:t>trợ</a:t>
                      </a:r>
                      <a:r>
                        <a:rPr lang="en-US" sz="700" baseline="0" dirty="0">
                          <a:latin typeface="Helvetica" panose="020B0604020202020204" pitchFamily="34" charset="0"/>
                          <a:cs typeface="Helvetica" panose="020B0604020202020204" pitchFamily="34" charset="0"/>
                        </a:rPr>
                        <a:t>. </a:t>
                      </a:r>
                      <a:endParaRPr lang="en-US" sz="700" dirty="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3839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Đẩy</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mạnh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tìm</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kiếm</a:t>
            </a:r>
            <a:endParaRPr lang="en-US" sz="3200" b="1" dirty="0">
              <a:solidFill>
                <a:srgbClr val="A91217"/>
              </a:solidFill>
              <a:latin typeface="+mj-lt"/>
              <a:ea typeface="Century Gothic"/>
              <a:cs typeface="Arial" panose="020B0604020202020204" pitchFamily="34" charset="0"/>
              <a:sym typeface="Century Gothic"/>
            </a:endParaRPr>
          </a:p>
        </p:txBody>
      </p:sp>
      <p:sp>
        <p:nvSpPr>
          <p:cNvPr id="22" name="Rounded Rectangle 9"/>
          <p:cNvSpPr/>
          <p:nvPr/>
        </p:nvSpPr>
        <p:spPr>
          <a:xfrm>
            <a:off x="1715345" y="1307043"/>
            <a:ext cx="8653597" cy="360040"/>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Chạy quảng cáo trên Facebook Page lớn và Youtube cho Video viral</a:t>
            </a:r>
            <a:endParaRPr lang="en-US" sz="1100" i="1">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3" name="Rounded Rectangle 21"/>
          <p:cNvSpPr/>
          <p:nvPr/>
        </p:nvSpPr>
        <p:spPr>
          <a:xfrm>
            <a:off x="1727982" y="1847103"/>
            <a:ext cx="2376264"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FACEBOOK</a:t>
            </a:r>
          </a:p>
        </p:txBody>
      </p:sp>
      <p:sp>
        <p:nvSpPr>
          <p:cNvPr id="24" name="Rounded Rectangle 26"/>
          <p:cNvSpPr/>
          <p:nvPr/>
        </p:nvSpPr>
        <p:spPr>
          <a:xfrm>
            <a:off x="1715345" y="3755315"/>
            <a:ext cx="2376264"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YOUTUBE</a:t>
            </a:r>
          </a:p>
        </p:txBody>
      </p:sp>
      <p:sp>
        <p:nvSpPr>
          <p:cNvPr id="25" name="Rounded Rectangle 6"/>
          <p:cNvSpPr/>
          <p:nvPr/>
        </p:nvSpPr>
        <p:spPr>
          <a:xfrm>
            <a:off x="4320270" y="3755315"/>
            <a:ext cx="6048672" cy="360040"/>
          </a:xfrm>
          <a:prstGeom prst="roundRect">
            <a:avLst>
              <a:gd name="adj" fmla="val 0"/>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Chạy Youtube Discovery (xuất hiện đầu trang tìm kiếm)</a:t>
            </a:r>
          </a:p>
        </p:txBody>
      </p:sp>
      <p:sp>
        <p:nvSpPr>
          <p:cNvPr id="26" name="Rounded Rectangle 7"/>
          <p:cNvSpPr/>
          <p:nvPr/>
        </p:nvSpPr>
        <p:spPr>
          <a:xfrm>
            <a:off x="5530883" y="1847103"/>
            <a:ext cx="3613923" cy="360040"/>
          </a:xfrm>
          <a:prstGeom prst="roundRect">
            <a:avLst>
              <a:gd name="adj" fmla="val 0"/>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Chạy Tương Tác</a:t>
            </a:r>
          </a:p>
        </p:txBody>
      </p:sp>
      <p:sp>
        <p:nvSpPr>
          <p:cNvPr id="27" name="Rounded Rectangle 8"/>
          <p:cNvSpPr/>
          <p:nvPr/>
        </p:nvSpPr>
        <p:spPr>
          <a:xfrm>
            <a:off x="8928782" y="4129706"/>
            <a:ext cx="1440734" cy="1281793"/>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Demo keywords:  </a:t>
            </a:r>
            <a:r>
              <a:rPr lang="en-US" sz="1000">
                <a:solidFill>
                  <a:schemeClr val="bg1"/>
                </a:solidFill>
                <a:latin typeface="Helvetica" panose="020B0604020202020204" pitchFamily="34" charset="0"/>
                <a:ea typeface="Lato" charset="0"/>
                <a:cs typeface="Helvetica" panose="020B0604020202020204" pitchFamily="34" charset="0"/>
                <a:sym typeface="Lato Light" charset="0"/>
              </a:rPr>
              <a:t>Lê Hoàng Diệp Thảo,  Đặng Lê Nguyên  Vũ, ly hôn, Trung  Nguyên,  ông Vũ Trung Nguyên, rút đơn ly hôn, vợ chồng Trung Nguyên, …</a:t>
            </a:r>
            <a:endParaRPr lang="en-US" sz="1000" b="1">
              <a:solidFill>
                <a:schemeClr val="bg1"/>
              </a:solidFill>
              <a:latin typeface="Helvetica" panose="020B0604020202020204" pitchFamily="34" charset="0"/>
              <a:ea typeface="Lato" charset="0"/>
              <a:cs typeface="Helvetica" panose="020B0604020202020204" pitchFamily="34" charset="0"/>
              <a:sym typeface="Lato Light" charset="0"/>
            </a:endParaRPr>
          </a:p>
        </p:txBody>
      </p:sp>
      <p:pic>
        <p:nvPicPr>
          <p:cNvPr id="28" name="Picture 2" descr="Image result for youtube discovery a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0277" y="4115355"/>
            <a:ext cx="2717582"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10"/>
          <p:cNvSpPr/>
          <p:nvPr/>
        </p:nvSpPr>
        <p:spPr>
          <a:xfrm>
            <a:off x="7632638" y="2221494"/>
            <a:ext cx="1512168" cy="1541572"/>
          </a:xfrm>
          <a:prstGeom prst="roundRect">
            <a:avLst>
              <a:gd name="adj" fmla="val 0"/>
            </a:avLst>
          </a:prstGeom>
          <a:solidFill>
            <a:srgbClr val="BFA073"/>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Khách hàng mục tiêu:</a:t>
            </a:r>
          </a:p>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  </a:t>
            </a:r>
            <a:r>
              <a:rPr lang="en-US" sz="1000">
                <a:solidFill>
                  <a:schemeClr val="bg1"/>
                </a:solidFill>
                <a:latin typeface="Helvetica" panose="020B0604020202020204" pitchFamily="34" charset="0"/>
                <a:ea typeface="Lato" charset="0"/>
                <a:cs typeface="Helvetica" panose="020B0604020202020204" pitchFamily="34" charset="0"/>
                <a:sym typeface="Lato Light" charset="0"/>
              </a:rPr>
              <a:t>Đối tượng trí thức, kinh doanh, chính phủ, chủ doanh nghiệp, …</a:t>
            </a:r>
          </a:p>
        </p:txBody>
      </p:sp>
      <p:pic>
        <p:nvPicPr>
          <p:cNvPr id="30" name="Picture 4" descr="cach-chay-quang-cao-youtube-hieu-qua-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086" y="4129706"/>
            <a:ext cx="2428696" cy="129614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bwMode="auto">
          <a:xfrm>
            <a:off x="7992678" y="4475395"/>
            <a:ext cx="900100" cy="216024"/>
          </a:xfrm>
          <a:prstGeom prst="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t="10287" b="6495"/>
          <a:stretch/>
        </p:blipFill>
        <p:spPr>
          <a:xfrm>
            <a:off x="5530883" y="2213743"/>
            <a:ext cx="2101755" cy="1527221"/>
          </a:xfrm>
          <a:prstGeom prst="rect">
            <a:avLst/>
          </a:prstGeom>
        </p:spPr>
      </p:pic>
    </p:spTree>
    <p:extLst>
      <p:ext uri="{BB962C8B-B14F-4D97-AF65-F5344CB8AC3E}">
        <p14:creationId xmlns:p14="http://schemas.microsoft.com/office/powerpoint/2010/main" val="94230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25805658"/>
              </p:ext>
            </p:extLst>
          </p:nvPr>
        </p:nvGraphicFramePr>
        <p:xfrm>
          <a:off x="615002" y="1280403"/>
          <a:ext cx="11016345" cy="2560320"/>
        </p:xfrm>
        <a:graphic>
          <a:graphicData uri="http://schemas.openxmlformats.org/drawingml/2006/table">
            <a:tbl>
              <a:tblPr firstRow="1" bandRow="1">
                <a:tableStyleId>{5C22544A-7EE6-4342-B048-85BDC9FD1C3A}</a:tableStyleId>
              </a:tblPr>
              <a:tblGrid>
                <a:gridCol w="2496279">
                  <a:extLst>
                    <a:ext uri="{9D8B030D-6E8A-4147-A177-3AD203B41FA5}">
                      <a16:colId xmlns:a16="http://schemas.microsoft.com/office/drawing/2014/main" xmlns="" val="20000"/>
                    </a:ext>
                  </a:extLst>
                </a:gridCol>
                <a:gridCol w="4847951">
                  <a:extLst>
                    <a:ext uri="{9D8B030D-6E8A-4147-A177-3AD203B41FA5}">
                      <a16:colId xmlns:a16="http://schemas.microsoft.com/office/drawing/2014/main" xmlns="" val="20001"/>
                    </a:ext>
                  </a:extLst>
                </a:gridCol>
                <a:gridCol w="3672115">
                  <a:extLst>
                    <a:ext uri="{9D8B030D-6E8A-4147-A177-3AD203B41FA5}">
                      <a16:colId xmlns:a16="http://schemas.microsoft.com/office/drawing/2014/main" xmlns="" val="20002"/>
                    </a:ext>
                  </a:extLst>
                </a:gridCol>
              </a:tblGrid>
              <a:tr h="365760">
                <a:tc>
                  <a:txBody>
                    <a:bodyPr/>
                    <a:lstStyle/>
                    <a:p>
                      <a:pPr algn="ctr"/>
                      <a:r>
                        <a:rPr lang="en-US" sz="1600">
                          <a:latin typeface="Helvetica" panose="020B0604020202020204" pitchFamily="34" charset="0"/>
                          <a:cs typeface="Helvetica" panose="020B0604020202020204" pitchFamily="34" charset="0"/>
                        </a:rPr>
                        <a:t>STT</a:t>
                      </a:r>
                    </a:p>
                  </a:txBody>
                  <a:tcPr marL="121920" marR="121920" marT="60960" marB="60960">
                    <a:solidFill>
                      <a:schemeClr val="bg2">
                        <a:lumMod val="50000"/>
                      </a:schemeClr>
                    </a:solidFill>
                  </a:tcPr>
                </a:tc>
                <a:tc>
                  <a:txBody>
                    <a:bodyPr/>
                    <a:lstStyle/>
                    <a:p>
                      <a:pPr algn="ctr"/>
                      <a:r>
                        <a:rPr lang="en-US" sz="1600">
                          <a:latin typeface="Helvetica" panose="020B0604020202020204" pitchFamily="34" charset="0"/>
                          <a:cs typeface="Helvetica" panose="020B0604020202020204" pitchFamily="34" charset="0"/>
                        </a:rPr>
                        <a:t>KÊNH</a:t>
                      </a:r>
                      <a:r>
                        <a:rPr lang="en-US" sz="1600" baseline="0">
                          <a:latin typeface="Helvetica" panose="020B0604020202020204" pitchFamily="34" charset="0"/>
                          <a:cs typeface="Helvetica" panose="020B0604020202020204" pitchFamily="34" charset="0"/>
                        </a:rPr>
                        <a:t> YOUTUBE</a:t>
                      </a:r>
                      <a:endParaRPr lang="en-US" sz="1600">
                        <a:latin typeface="Helvetica" panose="020B0604020202020204" pitchFamily="34" charset="0"/>
                        <a:cs typeface="Helvetica" panose="020B0604020202020204" pitchFamily="34" charset="0"/>
                      </a:endParaRPr>
                    </a:p>
                  </a:txBody>
                  <a:tcPr marL="121920" marR="121920" marT="60960" marB="60960">
                    <a:solidFill>
                      <a:schemeClr val="bg2">
                        <a:lumMod val="50000"/>
                      </a:schemeClr>
                    </a:solidFill>
                  </a:tcPr>
                </a:tc>
                <a:tc>
                  <a:txBody>
                    <a:bodyPr/>
                    <a:lstStyle/>
                    <a:p>
                      <a:pPr algn="ctr"/>
                      <a:r>
                        <a:rPr lang="en-US" sz="1600">
                          <a:latin typeface="Helvetica" panose="020B0604020202020204" pitchFamily="34" charset="0"/>
                          <a:cs typeface="Helvetica" panose="020B0604020202020204" pitchFamily="34" charset="0"/>
                        </a:rPr>
                        <a:t>LINK</a:t>
                      </a:r>
                    </a:p>
                  </a:txBody>
                  <a:tcPr marL="121920" marR="121920" marT="60960" marB="60960">
                    <a:solidFill>
                      <a:schemeClr val="bg2">
                        <a:lumMod val="50000"/>
                      </a:schemeClr>
                    </a:solidFill>
                  </a:tcPr>
                </a:tc>
                <a:extLst>
                  <a:ext uri="{0D108BD9-81ED-4DB2-BD59-A6C34878D82A}">
                    <a16:rowId xmlns:a16="http://schemas.microsoft.com/office/drawing/2014/main" xmlns="" val="10000"/>
                  </a:ext>
                </a:extLst>
              </a:tr>
              <a:tr h="365760">
                <a:tc>
                  <a:txBody>
                    <a:bodyPr/>
                    <a:lstStyle/>
                    <a:p>
                      <a:r>
                        <a:rPr lang="en-US" sz="1600">
                          <a:latin typeface="Helvetica" panose="020B0604020202020204" pitchFamily="34" charset="0"/>
                          <a:cs typeface="Helvetica" panose="020B0604020202020204" pitchFamily="34" charset="0"/>
                        </a:rPr>
                        <a:t>1</a:t>
                      </a:r>
                    </a:p>
                  </a:txBody>
                  <a:tcPr marL="121920" marR="121920" marT="60960" marB="60960">
                    <a:solidFill>
                      <a:schemeClr val="bg1">
                        <a:lumMod val="95000"/>
                      </a:schemeClr>
                    </a:solidFill>
                  </a:tcPr>
                </a:tc>
                <a:tc>
                  <a:txBody>
                    <a:bodyPr/>
                    <a:lstStyle/>
                    <a:p>
                      <a:pPr rtl="0" fontAlgn="b"/>
                      <a:r>
                        <a:rPr lang="en-US" sz="1600">
                          <a:effectLst/>
                          <a:latin typeface="Helvetica" panose="020B0604020202020204" pitchFamily="34" charset="0"/>
                          <a:cs typeface="Helvetica" panose="020B0604020202020204" pitchFamily="34" charset="0"/>
                        </a:rPr>
                        <a:t>Tin nóng 24h</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2"/>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1"/>
                  </a:ext>
                </a:extLst>
              </a:tr>
              <a:tr h="365760">
                <a:tc>
                  <a:txBody>
                    <a:bodyPr/>
                    <a:lstStyle/>
                    <a:p>
                      <a:r>
                        <a:rPr lang="en-US" sz="1600" smtClean="0">
                          <a:latin typeface="Helvetica" panose="020B0604020202020204" pitchFamily="34" charset="0"/>
                          <a:cs typeface="Helvetica" panose="020B0604020202020204" pitchFamily="34" charset="0"/>
                        </a:rPr>
                        <a:t>2</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Tin Cực</a:t>
                      </a:r>
                      <a:r>
                        <a:rPr lang="en-US" sz="1600" baseline="0">
                          <a:latin typeface="Helvetica" panose="020B0604020202020204" pitchFamily="34" charset="0"/>
                          <a:cs typeface="Helvetica" panose="020B0604020202020204" pitchFamily="34" charset="0"/>
                        </a:rPr>
                        <a:t> Sốc</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3"/>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2"/>
                  </a:ext>
                </a:extLst>
              </a:tr>
              <a:tr h="365760">
                <a:tc>
                  <a:txBody>
                    <a:bodyPr/>
                    <a:lstStyle/>
                    <a:p>
                      <a:r>
                        <a:rPr lang="en-US" sz="1600" smtClean="0">
                          <a:latin typeface="Helvetica" panose="020B0604020202020204" pitchFamily="34" charset="0"/>
                          <a:cs typeface="Helvetica" panose="020B0604020202020204" pitchFamily="34" charset="0"/>
                        </a:rPr>
                        <a:t>3</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Tin nóng</a:t>
                      </a:r>
                      <a:r>
                        <a:rPr lang="en-US" sz="1600" baseline="0">
                          <a:latin typeface="Helvetica" panose="020B0604020202020204" pitchFamily="34" charset="0"/>
                          <a:cs typeface="Helvetica" panose="020B0604020202020204" pitchFamily="34" charset="0"/>
                        </a:rPr>
                        <a:t> Việt</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4"/>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3"/>
                  </a:ext>
                </a:extLst>
              </a:tr>
              <a:tr h="365760">
                <a:tc>
                  <a:txBody>
                    <a:bodyPr/>
                    <a:lstStyle/>
                    <a:p>
                      <a:r>
                        <a:rPr lang="en-US" sz="1600" smtClean="0">
                          <a:latin typeface="Helvetica" panose="020B0604020202020204" pitchFamily="34" charset="0"/>
                          <a:cs typeface="Helvetica" panose="020B0604020202020204" pitchFamily="34" charset="0"/>
                        </a:rPr>
                        <a:t>4</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Tin Mới</a:t>
                      </a:r>
                      <a:r>
                        <a:rPr lang="en-US" sz="1600" baseline="0">
                          <a:latin typeface="Helvetica" panose="020B0604020202020204" pitchFamily="34" charset="0"/>
                          <a:cs typeface="Helvetica" panose="020B0604020202020204" pitchFamily="34" charset="0"/>
                        </a:rPr>
                        <a:t> Nhất</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5"/>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4"/>
                  </a:ext>
                </a:extLst>
              </a:tr>
              <a:tr h="365760">
                <a:tc>
                  <a:txBody>
                    <a:bodyPr/>
                    <a:lstStyle/>
                    <a:p>
                      <a:r>
                        <a:rPr lang="en-US" sz="1600" smtClean="0">
                          <a:latin typeface="Helvetica" panose="020B0604020202020204" pitchFamily="34" charset="0"/>
                          <a:cs typeface="Helvetica" panose="020B0604020202020204" pitchFamily="34" charset="0"/>
                        </a:rPr>
                        <a:t>5</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Tri Thức</a:t>
                      </a:r>
                      <a:r>
                        <a:rPr lang="en-US" sz="1600" baseline="0">
                          <a:latin typeface="Helvetica" panose="020B0604020202020204" pitchFamily="34" charset="0"/>
                          <a:cs typeface="Helvetica" panose="020B0604020202020204" pitchFamily="34" charset="0"/>
                        </a:rPr>
                        <a:t> Việt</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dirty="0">
                          <a:latin typeface="Helvetica" panose="020B0604020202020204" pitchFamily="34" charset="0"/>
                          <a:cs typeface="Helvetica" panose="020B0604020202020204" pitchFamily="34" charset="0"/>
                          <a:hlinkClick r:id="rId6"/>
                        </a:rPr>
                        <a:t>Link</a:t>
                      </a:r>
                      <a:endParaRPr lang="en-US" sz="1600" dirty="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5"/>
                  </a:ext>
                </a:extLst>
              </a:tr>
              <a:tr h="365760">
                <a:tc>
                  <a:txBody>
                    <a:bodyPr/>
                    <a:lstStyle/>
                    <a:p>
                      <a:r>
                        <a:rPr lang="en-US" sz="1600" smtClean="0">
                          <a:latin typeface="Helvetica" panose="020B0604020202020204" pitchFamily="34" charset="0"/>
                          <a:cs typeface="Helvetica" panose="020B0604020202020204" pitchFamily="34" charset="0"/>
                        </a:rPr>
                        <a:t>6</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smtClean="0">
                          <a:latin typeface="Helvetica" panose="020B0604020202020204" pitchFamily="34" charset="0"/>
                          <a:cs typeface="Helvetica" panose="020B0604020202020204" pitchFamily="34" charset="0"/>
                        </a:rPr>
                        <a:t>Chân</a:t>
                      </a:r>
                      <a:r>
                        <a:rPr lang="en-US" sz="1600" baseline="0" smtClean="0">
                          <a:latin typeface="Helvetica" panose="020B0604020202020204" pitchFamily="34" charset="0"/>
                          <a:cs typeface="Helvetica" panose="020B0604020202020204" pitchFamily="34" charset="0"/>
                        </a:rPr>
                        <a:t> dung sự thật</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tc>
                  <a:txBody>
                    <a:bodyPr/>
                    <a:lstStyle/>
                    <a:p>
                      <a:r>
                        <a:rPr lang="en-US" sz="1600" dirty="0">
                          <a:latin typeface="Helvetica" panose="020B0604020202020204" pitchFamily="34" charset="0"/>
                          <a:cs typeface="Helvetica" panose="020B0604020202020204" pitchFamily="34" charset="0"/>
                          <a:hlinkClick r:id="rId7"/>
                        </a:rPr>
                        <a:t>Link</a:t>
                      </a:r>
                      <a:endParaRPr lang="en-US" sz="1600" dirty="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6"/>
                  </a:ext>
                </a:extLst>
              </a:tr>
            </a:tbl>
          </a:graphicData>
        </a:graphic>
      </p:graphicFrame>
      <p:sp>
        <p:nvSpPr>
          <p:cNvPr id="5"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Kênh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Youtube</a:t>
            </a:r>
            <a:endParaRPr lang="en-US" sz="3200" b="1" dirty="0">
              <a:solidFill>
                <a:srgbClr val="A91217"/>
              </a:solidFill>
              <a:latin typeface="+mj-lt"/>
              <a:ea typeface="Century Gothic"/>
              <a:cs typeface="Arial" panose="020B0604020202020204" pitchFamily="34" charset="0"/>
              <a:sym typeface="Century Gothic"/>
            </a:endParaRPr>
          </a:p>
        </p:txBody>
      </p:sp>
    </p:spTree>
    <p:extLst>
      <p:ext uri="{BB962C8B-B14F-4D97-AF65-F5344CB8AC3E}">
        <p14:creationId xmlns:p14="http://schemas.microsoft.com/office/powerpoint/2010/main" val="335440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97117683"/>
              </p:ext>
            </p:extLst>
          </p:nvPr>
        </p:nvGraphicFramePr>
        <p:xfrm>
          <a:off x="883450" y="1112623"/>
          <a:ext cx="11016348" cy="5171440"/>
        </p:xfrm>
        <a:graphic>
          <a:graphicData uri="http://schemas.openxmlformats.org/drawingml/2006/table">
            <a:tbl>
              <a:tblPr firstRow="1" bandRow="1">
                <a:tableStyleId>{5C22544A-7EE6-4342-B048-85BDC9FD1C3A}</a:tableStyleId>
              </a:tblPr>
              <a:tblGrid>
                <a:gridCol w="2754087">
                  <a:extLst>
                    <a:ext uri="{9D8B030D-6E8A-4147-A177-3AD203B41FA5}">
                      <a16:colId xmlns:a16="http://schemas.microsoft.com/office/drawing/2014/main" xmlns="" val="20000"/>
                    </a:ext>
                  </a:extLst>
                </a:gridCol>
                <a:gridCol w="2754087">
                  <a:extLst>
                    <a:ext uri="{9D8B030D-6E8A-4147-A177-3AD203B41FA5}">
                      <a16:colId xmlns:a16="http://schemas.microsoft.com/office/drawing/2014/main" xmlns="" val="20003"/>
                    </a:ext>
                  </a:extLst>
                </a:gridCol>
                <a:gridCol w="2754087">
                  <a:extLst>
                    <a:ext uri="{9D8B030D-6E8A-4147-A177-3AD203B41FA5}">
                      <a16:colId xmlns:a16="http://schemas.microsoft.com/office/drawing/2014/main" xmlns="" val="20001"/>
                    </a:ext>
                  </a:extLst>
                </a:gridCol>
                <a:gridCol w="2754087">
                  <a:extLst>
                    <a:ext uri="{9D8B030D-6E8A-4147-A177-3AD203B41FA5}">
                      <a16:colId xmlns:a16="http://schemas.microsoft.com/office/drawing/2014/main" xmlns="" val="20002"/>
                    </a:ext>
                  </a:extLst>
                </a:gridCol>
              </a:tblGrid>
              <a:tr h="609600">
                <a:tc>
                  <a:txBody>
                    <a:bodyPr/>
                    <a:lstStyle/>
                    <a:p>
                      <a:pPr algn="ctr"/>
                      <a:r>
                        <a:rPr lang="en-US" sz="1600">
                          <a:latin typeface="Helvetica" panose="020B0604020202020204" pitchFamily="34" charset="0"/>
                          <a:cs typeface="Helvetica" panose="020B0604020202020204" pitchFamily="34" charset="0"/>
                        </a:rPr>
                        <a:t>STT</a:t>
                      </a:r>
                    </a:p>
                  </a:txBody>
                  <a:tcPr marL="121920" marR="121920" marT="60960" marB="60960">
                    <a:solidFill>
                      <a:schemeClr val="bg2">
                        <a:lumMod val="50000"/>
                      </a:schemeClr>
                    </a:solidFill>
                  </a:tcPr>
                </a:tc>
                <a:tc>
                  <a:txBody>
                    <a:bodyPr/>
                    <a:lstStyle/>
                    <a:p>
                      <a:pPr algn="ctr"/>
                      <a:r>
                        <a:rPr lang="en-US" sz="1600">
                          <a:latin typeface="Helvetica" panose="020B0604020202020204" pitchFamily="34" charset="0"/>
                          <a:cs typeface="Helvetica" panose="020B0604020202020204" pitchFamily="34" charset="0"/>
                        </a:rPr>
                        <a:t>LOẠI</a:t>
                      </a:r>
                    </a:p>
                    <a:p>
                      <a:pPr algn="ctr"/>
                      <a:endParaRPr lang="en-US" sz="1600">
                        <a:latin typeface="Helvetica" panose="020B0604020202020204" pitchFamily="34" charset="0"/>
                        <a:cs typeface="Helvetica" panose="020B0604020202020204" pitchFamily="34" charset="0"/>
                      </a:endParaRPr>
                    </a:p>
                  </a:txBody>
                  <a:tcPr marL="121920" marR="121920" marT="60960" marB="60960">
                    <a:solidFill>
                      <a:schemeClr val="bg2">
                        <a:lumMod val="50000"/>
                      </a:schemeClr>
                    </a:solidFill>
                  </a:tcPr>
                </a:tc>
                <a:tc>
                  <a:txBody>
                    <a:bodyPr/>
                    <a:lstStyle/>
                    <a:p>
                      <a:pPr algn="ctr"/>
                      <a:r>
                        <a:rPr lang="en-US" sz="1600">
                          <a:latin typeface="Helvetica" panose="020B0604020202020204" pitchFamily="34" charset="0"/>
                          <a:cs typeface="Helvetica" panose="020B0604020202020204" pitchFamily="34" charset="0"/>
                        </a:rPr>
                        <a:t>FACEBOOK</a:t>
                      </a:r>
                      <a:r>
                        <a:rPr lang="en-US" sz="1600" baseline="0">
                          <a:latin typeface="Helvetica" panose="020B0604020202020204" pitchFamily="34" charset="0"/>
                          <a:cs typeface="Helvetica" panose="020B0604020202020204" pitchFamily="34" charset="0"/>
                        </a:rPr>
                        <a:t> GROUP/PAGE</a:t>
                      </a:r>
                      <a:endParaRPr lang="en-US" sz="1600">
                        <a:latin typeface="Helvetica" panose="020B0604020202020204" pitchFamily="34" charset="0"/>
                        <a:cs typeface="Helvetica" panose="020B0604020202020204" pitchFamily="34" charset="0"/>
                      </a:endParaRPr>
                    </a:p>
                  </a:txBody>
                  <a:tcPr marL="121920" marR="121920" marT="60960" marB="60960">
                    <a:solidFill>
                      <a:schemeClr val="bg2">
                        <a:lumMod val="50000"/>
                      </a:schemeClr>
                    </a:solidFill>
                  </a:tcPr>
                </a:tc>
                <a:tc>
                  <a:txBody>
                    <a:bodyPr/>
                    <a:lstStyle/>
                    <a:p>
                      <a:pPr algn="ctr"/>
                      <a:r>
                        <a:rPr lang="en-US" sz="1600">
                          <a:latin typeface="Helvetica" panose="020B0604020202020204" pitchFamily="34" charset="0"/>
                          <a:cs typeface="Helvetica" panose="020B0604020202020204" pitchFamily="34" charset="0"/>
                        </a:rPr>
                        <a:t>LINK</a:t>
                      </a:r>
                    </a:p>
                  </a:txBody>
                  <a:tcPr marL="121920" marR="121920" marT="60960" marB="60960">
                    <a:solidFill>
                      <a:schemeClr val="bg2">
                        <a:lumMod val="50000"/>
                      </a:schemeClr>
                    </a:solidFill>
                  </a:tcPr>
                </a:tc>
                <a:extLst>
                  <a:ext uri="{0D108BD9-81ED-4DB2-BD59-A6C34878D82A}">
                    <a16:rowId xmlns:a16="http://schemas.microsoft.com/office/drawing/2014/main" xmlns="" val="10000"/>
                  </a:ext>
                </a:extLst>
              </a:tr>
              <a:tr h="365760">
                <a:tc>
                  <a:txBody>
                    <a:bodyPr/>
                    <a:lstStyle/>
                    <a:p>
                      <a:r>
                        <a:rPr lang="en-US" sz="1600">
                          <a:latin typeface="Helvetica" panose="020B0604020202020204" pitchFamily="34" charset="0"/>
                          <a:cs typeface="Helvetica" panose="020B0604020202020204" pitchFamily="34" charset="0"/>
                        </a:rPr>
                        <a:t>1</a:t>
                      </a:r>
                    </a:p>
                  </a:txBody>
                  <a:tcPr marL="121920" marR="121920" marT="60960" marB="60960">
                    <a:solidFill>
                      <a:schemeClr val="bg1">
                        <a:lumMod val="95000"/>
                      </a:schemeClr>
                    </a:solidFill>
                  </a:tcPr>
                </a:tc>
                <a:tc rowSpan="6">
                  <a:txBody>
                    <a:bodyPr/>
                    <a:lstStyle/>
                    <a:p>
                      <a:r>
                        <a:rPr lang="en-US" sz="1600">
                          <a:latin typeface="Helvetica" panose="020B0604020202020204" pitchFamily="34" charset="0"/>
                          <a:cs typeface="Helvetica" panose="020B0604020202020204" pitchFamily="34" charset="0"/>
                        </a:rPr>
                        <a:t>Group</a:t>
                      </a:r>
                    </a:p>
                  </a:txBody>
                  <a:tcPr marL="121920" marR="121920" marT="60960" marB="60960">
                    <a:solidFill>
                      <a:schemeClr val="bg1">
                        <a:lumMod val="95000"/>
                      </a:schemeClr>
                    </a:solidFill>
                  </a:tcPr>
                </a:tc>
                <a:tc>
                  <a:txBody>
                    <a:bodyPr/>
                    <a:lstStyle/>
                    <a:p>
                      <a:pPr algn="l" rtl="0" fontAlgn="b"/>
                      <a:r>
                        <a:rPr lang="en-US" sz="1600" b="0">
                          <a:effectLst/>
                          <a:latin typeface="Helvetica" panose="020B0604020202020204" pitchFamily="34" charset="0"/>
                          <a:cs typeface="Helvetica" panose="020B0604020202020204" pitchFamily="34" charset="0"/>
                        </a:rPr>
                        <a:t>Lao động &amp; Pháp luật</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2"/>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1"/>
                  </a:ext>
                </a:extLst>
              </a:tr>
              <a:tr h="365760">
                <a:tc>
                  <a:txBody>
                    <a:bodyPr/>
                    <a:lstStyle/>
                    <a:p>
                      <a:r>
                        <a:rPr lang="en-US" sz="1600">
                          <a:latin typeface="Helvetica" panose="020B0604020202020204" pitchFamily="34" charset="0"/>
                          <a:cs typeface="Helvetica" panose="020B0604020202020204" pitchFamily="34" charset="0"/>
                        </a:rPr>
                        <a:t>2</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l" rtl="0" fontAlgn="b"/>
                      <a:r>
                        <a:rPr lang="en-US" sz="1600" b="0">
                          <a:effectLst/>
                          <a:latin typeface="Helvetica" panose="020B0604020202020204" pitchFamily="34" charset="0"/>
                          <a:cs typeface="Helvetica" panose="020B0604020202020204" pitchFamily="34" charset="0"/>
                        </a:rPr>
                        <a:t>Doanh Nhân Ba Miền</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3"/>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2"/>
                  </a:ext>
                </a:extLst>
              </a:tr>
              <a:tr h="365760">
                <a:tc>
                  <a:txBody>
                    <a:bodyPr/>
                    <a:lstStyle/>
                    <a:p>
                      <a:r>
                        <a:rPr lang="en-US" sz="1600">
                          <a:latin typeface="Helvetica" panose="020B0604020202020204" pitchFamily="34" charset="0"/>
                          <a:cs typeface="Helvetica" panose="020B0604020202020204" pitchFamily="34" charset="0"/>
                        </a:rPr>
                        <a:t>3</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l" rtl="0" fontAlgn="b"/>
                      <a:r>
                        <a:rPr lang="en-US" sz="1600" b="0">
                          <a:effectLst/>
                          <a:latin typeface="Helvetica" panose="020B0604020202020204" pitchFamily="34" charset="0"/>
                          <a:cs typeface="Helvetica" panose="020B0604020202020204" pitchFamily="34" charset="0"/>
                        </a:rPr>
                        <a:t>Cộng đồng Doanh Nhân FBiz</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4"/>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3"/>
                  </a:ext>
                </a:extLst>
              </a:tr>
              <a:tr h="538480">
                <a:tc>
                  <a:txBody>
                    <a:bodyPr/>
                    <a:lstStyle/>
                    <a:p>
                      <a:r>
                        <a:rPr lang="en-US" sz="1600">
                          <a:latin typeface="Helvetica" panose="020B0604020202020204" pitchFamily="34" charset="0"/>
                          <a:cs typeface="Helvetica" panose="020B0604020202020204" pitchFamily="34" charset="0"/>
                        </a:rPr>
                        <a:t>4</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l" rtl="0" fontAlgn="b"/>
                      <a:r>
                        <a:rPr lang="vi-VN" sz="1600" b="0">
                          <a:effectLst/>
                          <a:latin typeface="Helvetica" panose="020B0604020202020204" pitchFamily="34" charset="0"/>
                          <a:cs typeface="Helvetica" panose="020B0604020202020204" pitchFamily="34" charset="0"/>
                        </a:rPr>
                        <a:t>CafeBiz - Nơi Học Hỏi Giao Lưu Doanh Nhân Trẻ</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5"/>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4"/>
                  </a:ext>
                </a:extLst>
              </a:tr>
              <a:tr h="365760">
                <a:tc>
                  <a:txBody>
                    <a:bodyPr/>
                    <a:lstStyle/>
                    <a:p>
                      <a:r>
                        <a:rPr lang="en-US" sz="1600">
                          <a:latin typeface="Helvetica" panose="020B0604020202020204" pitchFamily="34" charset="0"/>
                          <a:cs typeface="Helvetica" panose="020B0604020202020204" pitchFamily="34" charset="0"/>
                        </a:rPr>
                        <a:t>5</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l" rtl="0" fontAlgn="b"/>
                      <a:r>
                        <a:rPr lang="en-US" sz="1600" b="0">
                          <a:effectLst/>
                          <a:latin typeface="Helvetica" panose="020B0604020202020204" pitchFamily="34" charset="0"/>
                          <a:cs typeface="Helvetica" panose="020B0604020202020204" pitchFamily="34" charset="0"/>
                        </a:rPr>
                        <a:t>CHUYỆN NHÀ NÔNG</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6"/>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5"/>
                  </a:ext>
                </a:extLst>
              </a:tr>
              <a:tr h="365760">
                <a:tc>
                  <a:txBody>
                    <a:bodyPr/>
                    <a:lstStyle/>
                    <a:p>
                      <a:r>
                        <a:rPr lang="en-US" sz="1600">
                          <a:latin typeface="Helvetica" panose="020B0604020202020204" pitchFamily="34" charset="0"/>
                          <a:cs typeface="Helvetica" panose="020B0604020202020204" pitchFamily="34" charset="0"/>
                        </a:rPr>
                        <a:t>6</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Tâm</a:t>
                      </a:r>
                      <a:r>
                        <a:rPr lang="en-US" sz="1600" baseline="0">
                          <a:latin typeface="Helvetica" panose="020B0604020202020204" pitchFamily="34" charset="0"/>
                          <a:cs typeface="Helvetica" panose="020B0604020202020204" pitchFamily="34" charset="0"/>
                        </a:rPr>
                        <a:t>  Sự Phụ  Nữ</a:t>
                      </a:r>
                      <a:endParaRPr lang="en-US" sz="1600">
                        <a:latin typeface="Helvetica" panose="020B0604020202020204" pitchFamily="34" charset="0"/>
                        <a:cs typeface="Helvetica" panose="020B0604020202020204" pitchFamily="34" charset="0"/>
                      </a:endParaRP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7"/>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6"/>
                  </a:ext>
                </a:extLst>
              </a:tr>
              <a:tr h="365760">
                <a:tc>
                  <a:txBody>
                    <a:bodyPr/>
                    <a:lstStyle/>
                    <a:p>
                      <a:r>
                        <a:rPr lang="en-US" sz="1600">
                          <a:latin typeface="Helvetica" panose="020B0604020202020204" pitchFamily="34" charset="0"/>
                          <a:cs typeface="Helvetica" panose="020B0604020202020204" pitchFamily="34" charset="0"/>
                        </a:rPr>
                        <a:t>7</a:t>
                      </a:r>
                    </a:p>
                  </a:txBody>
                  <a:tcPr marL="121920" marR="121920" marT="60960" marB="60960">
                    <a:solidFill>
                      <a:schemeClr val="bg1">
                        <a:lumMod val="95000"/>
                      </a:schemeClr>
                    </a:solidFill>
                  </a:tcPr>
                </a:tc>
                <a:tc rowSpan="6">
                  <a:txBody>
                    <a:bodyPr/>
                    <a:lstStyle/>
                    <a:p>
                      <a:r>
                        <a:rPr lang="en-US" sz="1600">
                          <a:latin typeface="Helvetica" panose="020B0604020202020204" pitchFamily="34" charset="0"/>
                          <a:cs typeface="Helvetica" panose="020B0604020202020204" pitchFamily="34" charset="0"/>
                        </a:rPr>
                        <a:t>Page</a:t>
                      </a:r>
                    </a:p>
                  </a:txBody>
                  <a:tcPr marL="121920" marR="121920" marT="60960" marB="60960">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Phụ</a:t>
                      </a:r>
                      <a:r>
                        <a:rPr lang="en-US" sz="1600" baseline="0">
                          <a:latin typeface="Helvetica" panose="020B0604020202020204" pitchFamily="34" charset="0"/>
                          <a:cs typeface="Helvetica" panose="020B0604020202020204" pitchFamily="34" charset="0"/>
                        </a:rPr>
                        <a:t>  nữ và gia đình</a:t>
                      </a:r>
                      <a:endParaRPr lang="en-US" sz="1600">
                        <a:latin typeface="Helvetica" panose="020B0604020202020204" pitchFamily="34" charset="0"/>
                        <a:cs typeface="Helvetica" panose="020B0604020202020204" pitchFamily="34" charset="0"/>
                      </a:endParaRP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8"/>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7"/>
                  </a:ext>
                </a:extLst>
              </a:tr>
              <a:tr h="365760">
                <a:tc>
                  <a:txBody>
                    <a:bodyPr/>
                    <a:lstStyle/>
                    <a:p>
                      <a:r>
                        <a:rPr lang="en-US" sz="1600">
                          <a:latin typeface="Helvetica" panose="020B0604020202020204" pitchFamily="34" charset="0"/>
                          <a:cs typeface="Helvetica" panose="020B0604020202020204" pitchFamily="34" charset="0"/>
                        </a:rPr>
                        <a:t>8</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Tạp</a:t>
                      </a:r>
                      <a:r>
                        <a:rPr lang="en-US" sz="1600" baseline="0">
                          <a:latin typeface="Helvetica" panose="020B0604020202020204" pitchFamily="34" charset="0"/>
                          <a:cs typeface="Helvetica" panose="020B0604020202020204" pitchFamily="34" charset="0"/>
                        </a:rPr>
                        <a:t> Chí Phụ Nữ</a:t>
                      </a:r>
                      <a:endParaRPr lang="en-US" sz="1600">
                        <a:latin typeface="Helvetica" panose="020B0604020202020204" pitchFamily="34" charset="0"/>
                        <a:cs typeface="Helvetica" panose="020B0604020202020204" pitchFamily="34" charset="0"/>
                      </a:endParaRP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9"/>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8"/>
                  </a:ext>
                </a:extLst>
              </a:tr>
              <a:tr h="365760">
                <a:tc>
                  <a:txBody>
                    <a:bodyPr/>
                    <a:lstStyle/>
                    <a:p>
                      <a:r>
                        <a:rPr lang="en-US" sz="1600">
                          <a:latin typeface="Helvetica" panose="020B0604020202020204" pitchFamily="34" charset="0"/>
                          <a:cs typeface="Helvetica" panose="020B0604020202020204" pitchFamily="34" charset="0"/>
                        </a:rPr>
                        <a:t>9</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Chan</a:t>
                      </a:r>
                      <a:r>
                        <a:rPr lang="en-US" sz="1600" baseline="0">
                          <a:latin typeface="Helvetica" panose="020B0604020202020204" pitchFamily="34" charset="0"/>
                          <a:cs typeface="Helvetica" panose="020B0604020202020204" pitchFamily="34" charset="0"/>
                        </a:rPr>
                        <a:t>  Dung Su That</a:t>
                      </a:r>
                      <a:endParaRPr lang="en-US" sz="1600">
                        <a:latin typeface="Helvetica" panose="020B0604020202020204" pitchFamily="34" charset="0"/>
                        <a:cs typeface="Helvetica" panose="020B0604020202020204" pitchFamily="34" charset="0"/>
                      </a:endParaRP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10"/>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09"/>
                  </a:ext>
                </a:extLst>
              </a:tr>
              <a:tr h="365760">
                <a:tc>
                  <a:txBody>
                    <a:bodyPr/>
                    <a:lstStyle/>
                    <a:p>
                      <a:r>
                        <a:rPr lang="en-US" sz="1600">
                          <a:latin typeface="Helvetica" panose="020B0604020202020204" pitchFamily="34" charset="0"/>
                          <a:cs typeface="Helvetica" panose="020B0604020202020204" pitchFamily="34" charset="0"/>
                        </a:rPr>
                        <a:t>10</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Tin8</a:t>
                      </a: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11"/>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10"/>
                  </a:ext>
                </a:extLst>
              </a:tr>
              <a:tr h="365760">
                <a:tc>
                  <a:txBody>
                    <a:bodyPr/>
                    <a:lstStyle/>
                    <a:p>
                      <a:r>
                        <a:rPr lang="en-US" sz="1600">
                          <a:latin typeface="Helvetica" panose="020B0604020202020204" pitchFamily="34" charset="0"/>
                          <a:cs typeface="Helvetica" panose="020B0604020202020204" pitchFamily="34" charset="0"/>
                        </a:rPr>
                        <a:t>11</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Mẹ</a:t>
                      </a:r>
                      <a:r>
                        <a:rPr lang="en-US" sz="1600" baseline="0">
                          <a:latin typeface="Helvetica" panose="020B0604020202020204" pitchFamily="34" charset="0"/>
                          <a:cs typeface="Helvetica" panose="020B0604020202020204" pitchFamily="34" charset="0"/>
                        </a:rPr>
                        <a:t> và Con</a:t>
                      </a:r>
                      <a:endParaRPr lang="en-US" sz="1600">
                        <a:latin typeface="Helvetica" panose="020B0604020202020204" pitchFamily="34" charset="0"/>
                        <a:cs typeface="Helvetica" panose="020B0604020202020204" pitchFamily="34" charset="0"/>
                      </a:endParaRPr>
                    </a:p>
                  </a:txBody>
                  <a:tcPr marL="38100" marR="38100" marT="25400" marB="25400" anchor="b">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12"/>
                        </a:rPr>
                        <a:t>Link</a:t>
                      </a:r>
                      <a:endParaRPr lang="en-US" sz="160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11"/>
                  </a:ext>
                </a:extLst>
              </a:tr>
              <a:tr h="365760">
                <a:tc>
                  <a:txBody>
                    <a:bodyPr/>
                    <a:lstStyle/>
                    <a:p>
                      <a:r>
                        <a:rPr lang="en-US" sz="1600">
                          <a:latin typeface="Helvetica" panose="020B0604020202020204" pitchFamily="34" charset="0"/>
                          <a:cs typeface="Helvetica" panose="020B0604020202020204" pitchFamily="34" charset="0"/>
                        </a:rPr>
                        <a:t>12</a:t>
                      </a:r>
                    </a:p>
                  </a:txBody>
                  <a:tcPr marL="121920" marR="121920" marT="60960" marB="60960">
                    <a:solidFill>
                      <a:schemeClr val="bg1">
                        <a:lumMod val="95000"/>
                      </a:schemeClr>
                    </a:solidFill>
                  </a:tcPr>
                </a:tc>
                <a:tc vMerge="1">
                  <a:txBody>
                    <a:bodyPr/>
                    <a:lstStyle/>
                    <a:p>
                      <a:endParaRPr lang="en-US" sz="120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Em</a:t>
                      </a:r>
                    </a:p>
                  </a:txBody>
                  <a:tcPr marL="38100" marR="38100" marT="25400" marB="25400" anchor="b">
                    <a:solidFill>
                      <a:schemeClr val="bg1">
                        <a:lumMod val="95000"/>
                      </a:schemeClr>
                    </a:solidFill>
                  </a:tcPr>
                </a:tc>
                <a:tc>
                  <a:txBody>
                    <a:bodyPr/>
                    <a:lstStyle/>
                    <a:p>
                      <a:r>
                        <a:rPr lang="en-US" sz="1600" dirty="0">
                          <a:latin typeface="Helvetica" panose="020B0604020202020204" pitchFamily="34" charset="0"/>
                          <a:cs typeface="Helvetica" panose="020B0604020202020204" pitchFamily="34" charset="0"/>
                          <a:hlinkClick r:id="rId13"/>
                        </a:rPr>
                        <a:t>Link</a:t>
                      </a:r>
                      <a:endParaRPr lang="en-US" sz="1600" dirty="0">
                        <a:latin typeface="Helvetica" panose="020B0604020202020204" pitchFamily="34" charset="0"/>
                        <a:cs typeface="Helvetica" panose="020B0604020202020204" pitchFamily="34" charset="0"/>
                      </a:endParaRPr>
                    </a:p>
                  </a:txBody>
                  <a:tcPr marL="121920" marR="121920" marT="60960" marB="60960">
                    <a:solidFill>
                      <a:schemeClr val="bg1">
                        <a:lumMod val="95000"/>
                      </a:schemeClr>
                    </a:solidFill>
                  </a:tcPr>
                </a:tc>
                <a:extLst>
                  <a:ext uri="{0D108BD9-81ED-4DB2-BD59-A6C34878D82A}">
                    <a16:rowId xmlns:a16="http://schemas.microsoft.com/office/drawing/2014/main" xmlns="" val="10012"/>
                  </a:ext>
                </a:extLst>
              </a:tr>
            </a:tbl>
          </a:graphicData>
        </a:graphic>
      </p:graphicFrame>
      <p:sp>
        <p:nvSpPr>
          <p:cNvPr id="6"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Group &amp; Page</a:t>
            </a:r>
          </a:p>
        </p:txBody>
      </p:sp>
    </p:spTree>
    <p:extLst>
      <p:ext uri="{BB962C8B-B14F-4D97-AF65-F5344CB8AC3E}">
        <p14:creationId xmlns:p14="http://schemas.microsoft.com/office/powerpoint/2010/main" val="166038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KOLs &amp; Influencers</a:t>
            </a:r>
          </a:p>
        </p:txBody>
      </p:sp>
      <p:sp>
        <p:nvSpPr>
          <p:cNvPr id="22" name="Rounded Rectangle 9"/>
          <p:cNvSpPr/>
          <p:nvPr/>
        </p:nvSpPr>
        <p:spPr>
          <a:xfrm>
            <a:off x="1950237" y="1399321"/>
            <a:ext cx="8653597" cy="360040"/>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Sử dụng những KOLs có tiếng nói ôn hòa, nhẹ nhàng, có tương tác với những người bình luận bên dưới bài viết </a:t>
            </a:r>
            <a:endParaRPr lang="en-US" sz="1100" i="1">
              <a:solidFill>
                <a:schemeClr val="bg1"/>
              </a:solidFill>
              <a:latin typeface="Helvetica" panose="020B0604020202020204" pitchFamily="34" charset="0"/>
              <a:ea typeface="Lato" charset="0"/>
              <a:cs typeface="Helvetica" panose="020B0604020202020204" pitchFamily="34" charset="0"/>
              <a:sym typeface="Lato Light" charset="0"/>
            </a:endParaRPr>
          </a:p>
        </p:txBody>
      </p:sp>
      <p:sp>
        <p:nvSpPr>
          <p:cNvPr id="23" name="Rounded Rectangle 6"/>
          <p:cNvSpPr/>
          <p:nvPr/>
        </p:nvSpPr>
        <p:spPr>
          <a:xfrm>
            <a:off x="2669635" y="1970800"/>
            <a:ext cx="2664296"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KOLs</a:t>
            </a:r>
          </a:p>
        </p:txBody>
      </p:sp>
      <p:sp>
        <p:nvSpPr>
          <p:cNvPr id="24" name="Rounded Rectangle 7"/>
          <p:cNvSpPr/>
          <p:nvPr/>
        </p:nvSpPr>
        <p:spPr>
          <a:xfrm>
            <a:off x="7298611" y="1962738"/>
            <a:ext cx="2664296" cy="504056"/>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Influencers</a:t>
            </a:r>
          </a:p>
        </p:txBody>
      </p:sp>
      <p:sp>
        <p:nvSpPr>
          <p:cNvPr id="25" name="Rounded Rectangle 8"/>
          <p:cNvSpPr/>
          <p:nvPr/>
        </p:nvSpPr>
        <p:spPr>
          <a:xfrm>
            <a:off x="1860509" y="2745947"/>
            <a:ext cx="2076806" cy="609949"/>
          </a:xfrm>
          <a:prstGeom prst="roundRect">
            <a:avLst>
              <a:gd name="adj" fmla="val 0"/>
            </a:avLst>
          </a:prstGeom>
          <a:solidFill>
            <a:srgbClr val="D1BB9B"/>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Nhóm Chính trị- Xã hội</a:t>
            </a:r>
          </a:p>
        </p:txBody>
      </p:sp>
      <p:sp>
        <p:nvSpPr>
          <p:cNvPr id="26" name="Rounded Rectangle 11"/>
          <p:cNvSpPr/>
          <p:nvPr/>
        </p:nvSpPr>
        <p:spPr>
          <a:xfrm>
            <a:off x="4117259" y="2745946"/>
            <a:ext cx="2076806" cy="609949"/>
          </a:xfrm>
          <a:prstGeom prst="roundRect">
            <a:avLst>
              <a:gd name="adj" fmla="val 0"/>
            </a:avLst>
          </a:prstGeom>
          <a:solidFill>
            <a:srgbClr val="D1BB9B"/>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Nhóm Hotmom – Gia đình</a:t>
            </a:r>
          </a:p>
        </p:txBody>
      </p:sp>
      <p:sp>
        <p:nvSpPr>
          <p:cNvPr id="27" name="Rounded Rectangle 12"/>
          <p:cNvSpPr/>
          <p:nvPr/>
        </p:nvSpPr>
        <p:spPr>
          <a:xfrm>
            <a:off x="6374009" y="2745946"/>
            <a:ext cx="2076806" cy="609949"/>
          </a:xfrm>
          <a:prstGeom prst="roundRect">
            <a:avLst>
              <a:gd name="adj" fmla="val 0"/>
            </a:avLst>
          </a:prstGeom>
          <a:solidFill>
            <a:srgbClr val="D1BB9B"/>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Nhóm Kinh doanh</a:t>
            </a:r>
          </a:p>
        </p:txBody>
      </p:sp>
      <p:sp>
        <p:nvSpPr>
          <p:cNvPr id="28" name="Rounded Rectangle 15"/>
          <p:cNvSpPr/>
          <p:nvPr/>
        </p:nvSpPr>
        <p:spPr>
          <a:xfrm>
            <a:off x="8630759" y="2745946"/>
            <a:ext cx="2076806" cy="609949"/>
          </a:xfrm>
          <a:prstGeom prst="roundRect">
            <a:avLst>
              <a:gd name="adj" fmla="val 0"/>
            </a:avLst>
          </a:prstGeom>
          <a:solidFill>
            <a:srgbClr val="D1BB9B"/>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a:solidFill>
                  <a:schemeClr val="bg2">
                    <a:lumMod val="50000"/>
                  </a:schemeClr>
                </a:solidFill>
                <a:latin typeface="Helvetica" panose="020B0604020202020204" pitchFamily="34" charset="0"/>
                <a:ea typeface="Lato" charset="0"/>
                <a:cs typeface="Helvetica" panose="020B0604020202020204" pitchFamily="34" charset="0"/>
                <a:sym typeface="Lato Light" charset="0"/>
              </a:rPr>
              <a:t>Nhóm Nghệ sĩ &amp; Khác</a:t>
            </a:r>
          </a:p>
        </p:txBody>
      </p:sp>
      <p:pic>
        <p:nvPicPr>
          <p:cNvPr id="29" name="Picture 2" descr="Trong hình ảnh có thể có: 1 người, đang cười, ngoài trời"/>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019"/>
          <a:stretch/>
        </p:blipFill>
        <p:spPr bwMode="auto">
          <a:xfrm>
            <a:off x="2122742" y="3730594"/>
            <a:ext cx="1452772" cy="1596788"/>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17"/>
          <p:cNvSpPr/>
          <p:nvPr/>
        </p:nvSpPr>
        <p:spPr>
          <a:xfrm>
            <a:off x="2040251" y="5477058"/>
            <a:ext cx="1591419" cy="236562"/>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Trương Anh Ngọc</a:t>
            </a:r>
          </a:p>
        </p:txBody>
      </p:sp>
      <p:sp>
        <p:nvSpPr>
          <p:cNvPr id="31" name="Rectangle 30"/>
          <p:cNvSpPr/>
          <p:nvPr/>
        </p:nvSpPr>
        <p:spPr bwMode="auto">
          <a:xfrm>
            <a:off x="6067330" y="1970800"/>
            <a:ext cx="504056" cy="504055"/>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Helvetica" panose="020B0604020202020204" pitchFamily="34" charset="0"/>
                <a:cs typeface="Helvetica" panose="020B0604020202020204" pitchFamily="34" charset="0"/>
                <a:sym typeface="Gill Sans" charset="0"/>
              </a:rPr>
              <a:t>+</a:t>
            </a:r>
          </a:p>
        </p:txBody>
      </p:sp>
      <p:sp>
        <p:nvSpPr>
          <p:cNvPr id="32" name="Rounded Rectangle 35"/>
          <p:cNvSpPr/>
          <p:nvPr/>
        </p:nvSpPr>
        <p:spPr>
          <a:xfrm>
            <a:off x="8777171" y="5486117"/>
            <a:ext cx="1898671" cy="227503"/>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Nguyễn Hoàng Khắc Hiều</a:t>
            </a:r>
          </a:p>
        </p:txBody>
      </p:sp>
      <p:sp>
        <p:nvSpPr>
          <p:cNvPr id="33" name="Rounded Rectangle 37"/>
          <p:cNvSpPr/>
          <p:nvPr/>
        </p:nvSpPr>
        <p:spPr>
          <a:xfrm>
            <a:off x="6542922" y="5486117"/>
            <a:ext cx="1591419" cy="236562"/>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Nguyễn Dương</a:t>
            </a:r>
          </a:p>
        </p:txBody>
      </p:sp>
      <p:sp>
        <p:nvSpPr>
          <p:cNvPr id="34" name="Rounded Rectangle 41"/>
          <p:cNvSpPr/>
          <p:nvPr/>
        </p:nvSpPr>
        <p:spPr>
          <a:xfrm>
            <a:off x="4317366" y="5491400"/>
            <a:ext cx="1654734" cy="222220"/>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b="1">
                <a:solidFill>
                  <a:schemeClr val="bg1"/>
                </a:solidFill>
                <a:latin typeface="Helvetica" panose="020B0604020202020204" pitchFamily="34" charset="0"/>
                <a:ea typeface="Lato" charset="0"/>
                <a:cs typeface="Helvetica" panose="020B0604020202020204" pitchFamily="34" charset="0"/>
                <a:sym typeface="Lato Light" charset="0"/>
              </a:rPr>
              <a:t>Ốc Thanh Vân</a:t>
            </a:r>
          </a:p>
        </p:txBody>
      </p:sp>
      <p:pic>
        <p:nvPicPr>
          <p:cNvPr id="35" name="Picture 34"/>
          <p:cNvPicPr>
            <a:picLocks noChangeAspect="1"/>
          </p:cNvPicPr>
          <p:nvPr/>
        </p:nvPicPr>
        <p:blipFill rotWithShape="1">
          <a:blip r:embed="rId3"/>
          <a:srcRect l="6002" r="8147"/>
          <a:stretch/>
        </p:blipFill>
        <p:spPr>
          <a:xfrm>
            <a:off x="6595778" y="3755729"/>
            <a:ext cx="1512168" cy="1571653"/>
          </a:xfrm>
          <a:prstGeom prst="rect">
            <a:avLst/>
          </a:prstGeom>
        </p:spPr>
      </p:pic>
      <p:pic>
        <p:nvPicPr>
          <p:cNvPr id="36" name="Picture 35"/>
          <p:cNvPicPr>
            <a:picLocks noChangeAspect="1"/>
          </p:cNvPicPr>
          <p:nvPr/>
        </p:nvPicPr>
        <p:blipFill>
          <a:blip r:embed="rId4"/>
          <a:stretch>
            <a:fillRect/>
          </a:stretch>
        </p:blipFill>
        <p:spPr>
          <a:xfrm>
            <a:off x="4390081" y="3730594"/>
            <a:ext cx="1480992" cy="1592066"/>
          </a:xfrm>
          <a:prstGeom prst="rect">
            <a:avLst/>
          </a:prstGeom>
        </p:spPr>
      </p:pic>
      <p:pic>
        <p:nvPicPr>
          <p:cNvPr id="37" name="Picture 2" descr="Image may contain: 1 person, closeu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4659" y="3755729"/>
            <a:ext cx="1566931" cy="15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3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215;g6513810cfa_0_0"/>
          <p:cNvSpPr txBox="1">
            <a:spLocks/>
          </p:cNvSpPr>
          <p:nvPr/>
        </p:nvSpPr>
        <p:spPr>
          <a:xfrm>
            <a:off x="4435547" y="241400"/>
            <a:ext cx="3730625"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THE AGENDA</a:t>
            </a:r>
          </a:p>
        </p:txBody>
      </p:sp>
      <p:sp>
        <p:nvSpPr>
          <p:cNvPr id="17" name="TextBox 16"/>
          <p:cNvSpPr txBox="1"/>
          <p:nvPr/>
        </p:nvSpPr>
        <p:spPr>
          <a:xfrm>
            <a:off x="1533962" y="1409416"/>
            <a:ext cx="1142999" cy="769441"/>
          </a:xfrm>
          <a:prstGeom prst="rect">
            <a:avLst/>
          </a:prstGeom>
          <a:noFill/>
        </p:spPr>
        <p:txBody>
          <a:bodyPr wrap="square" rtlCol="0">
            <a:spAutoFit/>
          </a:bodyPr>
          <a:lstStyle/>
          <a:p>
            <a:r>
              <a:rPr lang="en-US" sz="4400" dirty="0">
                <a:solidFill>
                  <a:srgbClr val="C00000"/>
                </a:solidFill>
              </a:rPr>
              <a:t>01</a:t>
            </a:r>
          </a:p>
        </p:txBody>
      </p:sp>
      <p:sp>
        <p:nvSpPr>
          <p:cNvPr id="18" name="TextBox 17"/>
          <p:cNvSpPr txBox="1"/>
          <p:nvPr/>
        </p:nvSpPr>
        <p:spPr>
          <a:xfrm>
            <a:off x="1533961" y="2605356"/>
            <a:ext cx="981074" cy="830997"/>
          </a:xfrm>
          <a:prstGeom prst="rect">
            <a:avLst/>
          </a:prstGeom>
          <a:noFill/>
        </p:spPr>
        <p:txBody>
          <a:bodyPr wrap="square" rtlCol="0">
            <a:spAutoFit/>
          </a:bodyPr>
          <a:lstStyle/>
          <a:p>
            <a:r>
              <a:rPr lang="en-US" sz="4800" dirty="0">
                <a:solidFill>
                  <a:srgbClr val="C00000"/>
                </a:solidFill>
              </a:rPr>
              <a:t>02</a:t>
            </a:r>
          </a:p>
        </p:txBody>
      </p:sp>
      <p:sp>
        <p:nvSpPr>
          <p:cNvPr id="19" name="TextBox 18"/>
          <p:cNvSpPr txBox="1"/>
          <p:nvPr/>
        </p:nvSpPr>
        <p:spPr>
          <a:xfrm>
            <a:off x="1533962" y="3914186"/>
            <a:ext cx="1142999" cy="830997"/>
          </a:xfrm>
          <a:prstGeom prst="rect">
            <a:avLst/>
          </a:prstGeom>
          <a:noFill/>
        </p:spPr>
        <p:txBody>
          <a:bodyPr wrap="square" rtlCol="0">
            <a:spAutoFit/>
          </a:bodyPr>
          <a:lstStyle/>
          <a:p>
            <a:r>
              <a:rPr lang="en-US" sz="4800" dirty="0">
                <a:solidFill>
                  <a:srgbClr val="C00000"/>
                </a:solidFill>
              </a:rPr>
              <a:t>03</a:t>
            </a:r>
          </a:p>
        </p:txBody>
      </p:sp>
      <p:cxnSp>
        <p:nvCxnSpPr>
          <p:cNvPr id="20" name="Straight Connector 19"/>
          <p:cNvCxnSpPr/>
          <p:nvPr/>
        </p:nvCxnSpPr>
        <p:spPr>
          <a:xfrm>
            <a:off x="1610160" y="2411005"/>
            <a:ext cx="70008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10160" y="3715930"/>
            <a:ext cx="70008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387668" y="1574973"/>
            <a:ext cx="8543187" cy="584775"/>
          </a:xfrm>
          <a:prstGeom prst="rect">
            <a:avLst/>
          </a:prstGeom>
        </p:spPr>
        <p:txBody>
          <a:bodyPr wrap="square">
            <a:spAutoFit/>
          </a:bodyPr>
          <a:lstStyle/>
          <a:p>
            <a:pPr marL="139700">
              <a:buSzPts val="1400"/>
            </a:pPr>
            <a:r>
              <a:rPr lang="en-US" sz="3200" dirty="0" err="1">
                <a:latin typeface="+mj-lt"/>
                <a:ea typeface="Calibri"/>
                <a:cs typeface="Calibri"/>
                <a:sym typeface="Calibri"/>
              </a:rPr>
              <a:t>Quy</a:t>
            </a:r>
            <a:r>
              <a:rPr lang="en-US" sz="3200" dirty="0">
                <a:latin typeface="+mj-lt"/>
                <a:ea typeface="Calibri"/>
                <a:cs typeface="Calibri"/>
                <a:sym typeface="Calibri"/>
              </a:rPr>
              <a:t> </a:t>
            </a:r>
            <a:r>
              <a:rPr lang="en-US" sz="3200" dirty="0" err="1">
                <a:latin typeface="+mj-lt"/>
                <a:ea typeface="Calibri"/>
                <a:cs typeface="Calibri"/>
                <a:sym typeface="Calibri"/>
              </a:rPr>
              <a:t>trình</a:t>
            </a:r>
            <a:r>
              <a:rPr lang="en-US" sz="3200" dirty="0">
                <a:latin typeface="+mj-lt"/>
                <a:ea typeface="Calibri"/>
                <a:cs typeface="Calibri"/>
                <a:sym typeface="Calibri"/>
              </a:rPr>
              <a:t> </a:t>
            </a:r>
            <a:r>
              <a:rPr lang="en-US" sz="3200" dirty="0" err="1">
                <a:latin typeface="+mj-lt"/>
                <a:ea typeface="Calibri"/>
                <a:cs typeface="Calibri"/>
                <a:sym typeface="Calibri"/>
              </a:rPr>
              <a:t>theo</a:t>
            </a:r>
            <a:r>
              <a:rPr lang="en-US" sz="3200" dirty="0">
                <a:latin typeface="+mj-lt"/>
                <a:ea typeface="Calibri"/>
                <a:cs typeface="Calibri"/>
                <a:sym typeface="Calibri"/>
              </a:rPr>
              <a:t> </a:t>
            </a:r>
            <a:r>
              <a:rPr lang="en-US" sz="3200" dirty="0" err="1">
                <a:latin typeface="+mj-lt"/>
                <a:ea typeface="Calibri"/>
                <a:cs typeface="Calibri"/>
                <a:sym typeface="Calibri"/>
              </a:rPr>
              <a:t>dõi</a:t>
            </a:r>
            <a:r>
              <a:rPr lang="en-US" sz="3200" dirty="0">
                <a:latin typeface="+mj-lt"/>
                <a:ea typeface="Calibri"/>
                <a:cs typeface="Calibri"/>
                <a:sym typeface="Calibri"/>
              </a:rPr>
              <a:t> </a:t>
            </a:r>
            <a:r>
              <a:rPr lang="en-US" sz="3200" dirty="0" err="1">
                <a:latin typeface="+mj-lt"/>
                <a:ea typeface="Calibri"/>
                <a:cs typeface="Calibri"/>
                <a:sym typeface="Calibri"/>
              </a:rPr>
              <a:t>diễn</a:t>
            </a:r>
            <a:r>
              <a:rPr lang="en-US" sz="3200" dirty="0">
                <a:latin typeface="+mj-lt"/>
                <a:ea typeface="Calibri"/>
                <a:cs typeface="Calibri"/>
                <a:sym typeface="Calibri"/>
              </a:rPr>
              <a:t> </a:t>
            </a:r>
            <a:r>
              <a:rPr lang="en-US" sz="3200" dirty="0" err="1">
                <a:latin typeface="+mj-lt"/>
                <a:ea typeface="Calibri"/>
                <a:cs typeface="Calibri"/>
                <a:sym typeface="Calibri"/>
              </a:rPr>
              <a:t>tiến</a:t>
            </a:r>
            <a:r>
              <a:rPr lang="en-US" sz="3200" dirty="0">
                <a:latin typeface="+mj-lt"/>
                <a:ea typeface="Calibri"/>
                <a:cs typeface="Calibri"/>
                <a:sym typeface="Calibri"/>
              </a:rPr>
              <a:t> </a:t>
            </a:r>
            <a:r>
              <a:rPr lang="en-US" sz="3200" dirty="0" err="1">
                <a:latin typeface="+mj-lt"/>
                <a:ea typeface="Calibri"/>
                <a:cs typeface="Calibri"/>
                <a:sym typeface="Calibri"/>
              </a:rPr>
              <a:t>sự</a:t>
            </a:r>
            <a:r>
              <a:rPr lang="en-US" sz="3200" dirty="0">
                <a:latin typeface="+mj-lt"/>
                <a:ea typeface="Calibri"/>
                <a:cs typeface="Calibri"/>
                <a:sym typeface="Calibri"/>
              </a:rPr>
              <a:t> </a:t>
            </a:r>
            <a:r>
              <a:rPr lang="en-US" sz="3200" dirty="0" err="1">
                <a:latin typeface="+mj-lt"/>
                <a:ea typeface="Calibri"/>
                <a:cs typeface="Calibri"/>
                <a:sym typeface="Calibri"/>
              </a:rPr>
              <a:t>việc</a:t>
            </a:r>
            <a:endParaRPr lang="en-US" sz="3200" dirty="0">
              <a:latin typeface="+mj-lt"/>
              <a:ea typeface="Calibri"/>
              <a:cs typeface="Calibri"/>
              <a:sym typeface="Calibri"/>
            </a:endParaRPr>
          </a:p>
        </p:txBody>
      </p:sp>
      <p:sp>
        <p:nvSpPr>
          <p:cNvPr id="23" name="Rectangle 22"/>
          <p:cNvSpPr/>
          <p:nvPr/>
        </p:nvSpPr>
        <p:spPr>
          <a:xfrm>
            <a:off x="2387667" y="2764518"/>
            <a:ext cx="2840842" cy="584775"/>
          </a:xfrm>
          <a:prstGeom prst="rect">
            <a:avLst/>
          </a:prstGeom>
        </p:spPr>
        <p:txBody>
          <a:bodyPr wrap="none">
            <a:spAutoFit/>
          </a:bodyPr>
          <a:lstStyle/>
          <a:p>
            <a:pPr marL="139700">
              <a:buSzPts val="1400"/>
            </a:pPr>
            <a:r>
              <a:rPr lang="en-US" sz="3200" dirty="0">
                <a:solidFill>
                  <a:schemeClr val="dk1"/>
                </a:solidFill>
                <a:latin typeface="+mj-lt"/>
                <a:ea typeface="Calibri"/>
                <a:cs typeface="Calibri"/>
                <a:sym typeface="Calibri"/>
              </a:rPr>
              <a:t>H</a:t>
            </a:r>
            <a:r>
              <a:rPr lang="vi-VN" sz="3200" dirty="0">
                <a:solidFill>
                  <a:schemeClr val="dk1"/>
                </a:solidFill>
                <a:latin typeface="+mj-lt"/>
                <a:ea typeface="Calibri"/>
                <a:cs typeface="Calibri"/>
                <a:sym typeface="Calibri"/>
              </a:rPr>
              <a:t>ư</a:t>
            </a:r>
            <a:r>
              <a:rPr lang="en-US" sz="3200" dirty="0" err="1">
                <a:solidFill>
                  <a:schemeClr val="dk1"/>
                </a:solidFill>
                <a:latin typeface="+mj-lt"/>
                <a:ea typeface="Calibri"/>
                <a:cs typeface="Calibri"/>
                <a:sym typeface="Calibri"/>
              </a:rPr>
              <a:t>ớng</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tiếp</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cận</a:t>
            </a:r>
            <a:endParaRPr lang="en-US" sz="3200" dirty="0">
              <a:solidFill>
                <a:schemeClr val="dk1"/>
              </a:solidFill>
              <a:latin typeface="+mj-lt"/>
              <a:ea typeface="Calibri"/>
              <a:cs typeface="Calibri"/>
              <a:sym typeface="Calibri"/>
            </a:endParaRPr>
          </a:p>
        </p:txBody>
      </p:sp>
      <p:sp>
        <p:nvSpPr>
          <p:cNvPr id="24" name="Rectangle 23"/>
          <p:cNvSpPr/>
          <p:nvPr/>
        </p:nvSpPr>
        <p:spPr>
          <a:xfrm>
            <a:off x="2387668" y="3995510"/>
            <a:ext cx="3214726" cy="584775"/>
          </a:xfrm>
          <a:prstGeom prst="rect">
            <a:avLst/>
          </a:prstGeom>
        </p:spPr>
        <p:txBody>
          <a:bodyPr wrap="none">
            <a:spAutoFit/>
          </a:bodyPr>
          <a:lstStyle/>
          <a:p>
            <a:pPr marL="139700">
              <a:buSzPts val="1400"/>
            </a:pPr>
            <a:r>
              <a:rPr lang="en-US" sz="3200" dirty="0" err="1">
                <a:solidFill>
                  <a:schemeClr val="dk1"/>
                </a:solidFill>
                <a:latin typeface="+mj-lt"/>
                <a:ea typeface="Calibri"/>
                <a:cs typeface="Calibri"/>
                <a:sym typeface="Calibri"/>
              </a:rPr>
              <a:t>Các</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kênh</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tiếp</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cận</a:t>
            </a:r>
            <a:endParaRPr lang="en-US" sz="3200" dirty="0">
              <a:latin typeface="+mj-lt"/>
              <a:ea typeface="Calibri"/>
              <a:cs typeface="Calibri"/>
              <a:sym typeface="Calibri"/>
            </a:endParaRPr>
          </a:p>
        </p:txBody>
      </p:sp>
      <p:cxnSp>
        <p:nvCxnSpPr>
          <p:cNvPr id="25" name="Straight Connector 24"/>
          <p:cNvCxnSpPr/>
          <p:nvPr/>
        </p:nvCxnSpPr>
        <p:spPr>
          <a:xfrm>
            <a:off x="1533962" y="4772880"/>
            <a:ext cx="70008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387667" y="5052459"/>
            <a:ext cx="3333733" cy="584775"/>
          </a:xfrm>
          <a:prstGeom prst="rect">
            <a:avLst/>
          </a:prstGeom>
        </p:spPr>
        <p:txBody>
          <a:bodyPr wrap="none">
            <a:spAutoFit/>
          </a:bodyPr>
          <a:lstStyle/>
          <a:p>
            <a:pPr marL="139700">
              <a:buSzPts val="1400"/>
            </a:pPr>
            <a:r>
              <a:rPr lang="en-US" sz="3200" dirty="0" err="1">
                <a:solidFill>
                  <a:schemeClr val="dk1"/>
                </a:solidFill>
                <a:latin typeface="+mj-lt"/>
                <a:ea typeface="Calibri"/>
                <a:cs typeface="Calibri"/>
                <a:sym typeface="Calibri"/>
              </a:rPr>
              <a:t>Ngân</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sách</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đề</a:t>
            </a:r>
            <a:r>
              <a:rPr lang="en-US" sz="3200" dirty="0">
                <a:solidFill>
                  <a:schemeClr val="dk1"/>
                </a:solidFill>
                <a:latin typeface="+mj-lt"/>
                <a:ea typeface="Calibri"/>
                <a:cs typeface="Calibri"/>
                <a:sym typeface="Calibri"/>
              </a:rPr>
              <a:t> </a:t>
            </a:r>
            <a:r>
              <a:rPr lang="en-US" sz="3200" dirty="0" err="1">
                <a:solidFill>
                  <a:schemeClr val="dk1"/>
                </a:solidFill>
                <a:latin typeface="+mj-lt"/>
                <a:ea typeface="Calibri"/>
                <a:cs typeface="Calibri"/>
                <a:sym typeface="Calibri"/>
              </a:rPr>
              <a:t>xuất</a:t>
            </a:r>
            <a:endParaRPr lang="en-US" sz="3200" dirty="0">
              <a:latin typeface="+mj-lt"/>
              <a:ea typeface="Calibri"/>
              <a:cs typeface="Calibri"/>
              <a:sym typeface="Calibri"/>
            </a:endParaRPr>
          </a:p>
        </p:txBody>
      </p:sp>
      <p:sp>
        <p:nvSpPr>
          <p:cNvPr id="27" name="TextBox 26"/>
          <p:cNvSpPr txBox="1"/>
          <p:nvPr/>
        </p:nvSpPr>
        <p:spPr>
          <a:xfrm>
            <a:off x="1544528" y="4971135"/>
            <a:ext cx="1142999" cy="830997"/>
          </a:xfrm>
          <a:prstGeom prst="rect">
            <a:avLst/>
          </a:prstGeom>
          <a:noFill/>
        </p:spPr>
        <p:txBody>
          <a:bodyPr wrap="square" rtlCol="0">
            <a:spAutoFit/>
          </a:bodyPr>
          <a:lstStyle/>
          <a:p>
            <a:r>
              <a:rPr lang="en-US" sz="4800" dirty="0">
                <a:solidFill>
                  <a:srgbClr val="C00000"/>
                </a:solidFill>
              </a:rPr>
              <a:t>04</a:t>
            </a:r>
          </a:p>
        </p:txBody>
      </p:sp>
    </p:spTree>
    <p:extLst>
      <p:ext uri="{BB962C8B-B14F-4D97-AF65-F5344CB8AC3E}">
        <p14:creationId xmlns:p14="http://schemas.microsoft.com/office/powerpoint/2010/main" val="17145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87045" y="994410"/>
          <a:ext cx="11274425" cy="3783965"/>
        </p:xfrm>
        <a:graphic>
          <a:graphicData uri="http://schemas.openxmlformats.org/drawingml/2006/table">
            <a:tbl>
              <a:tblPr firstRow="1" bandRow="1">
                <a:tableStyleId>{5C22544A-7EE6-4342-B048-85BDC9FD1C3A}</a:tableStyleId>
              </a:tblPr>
              <a:tblGrid>
                <a:gridCol w="1691005">
                  <a:extLst>
                    <a:ext uri="{9D8B030D-6E8A-4147-A177-3AD203B41FA5}">
                      <a16:colId xmlns:a16="http://schemas.microsoft.com/office/drawing/2014/main" xmlns="" val="20000"/>
                    </a:ext>
                  </a:extLst>
                </a:gridCol>
                <a:gridCol w="775215">
                  <a:extLst>
                    <a:ext uri="{9D8B030D-6E8A-4147-A177-3AD203B41FA5}">
                      <a16:colId xmlns:a16="http://schemas.microsoft.com/office/drawing/2014/main" xmlns="" val="20001"/>
                    </a:ext>
                  </a:extLst>
                </a:gridCol>
                <a:gridCol w="2730843">
                  <a:extLst>
                    <a:ext uri="{9D8B030D-6E8A-4147-A177-3AD203B41FA5}">
                      <a16:colId xmlns:a16="http://schemas.microsoft.com/office/drawing/2014/main" xmlns="" val="20002"/>
                    </a:ext>
                  </a:extLst>
                </a:gridCol>
                <a:gridCol w="1204372">
                  <a:extLst>
                    <a:ext uri="{9D8B030D-6E8A-4147-A177-3AD203B41FA5}">
                      <a16:colId xmlns:a16="http://schemas.microsoft.com/office/drawing/2014/main" xmlns="" val="20003"/>
                    </a:ext>
                  </a:extLst>
                </a:gridCol>
                <a:gridCol w="1515110">
                  <a:extLst>
                    <a:ext uri="{9D8B030D-6E8A-4147-A177-3AD203B41FA5}">
                      <a16:colId xmlns:a16="http://schemas.microsoft.com/office/drawing/2014/main" xmlns="" val="20004"/>
                    </a:ext>
                  </a:extLst>
                </a:gridCol>
                <a:gridCol w="1814830">
                  <a:extLst>
                    <a:ext uri="{9D8B030D-6E8A-4147-A177-3AD203B41FA5}">
                      <a16:colId xmlns:a16="http://schemas.microsoft.com/office/drawing/2014/main" xmlns="" val="20005"/>
                    </a:ext>
                  </a:extLst>
                </a:gridCol>
                <a:gridCol w="1543050">
                  <a:extLst>
                    <a:ext uri="{9D8B030D-6E8A-4147-A177-3AD203B41FA5}">
                      <a16:colId xmlns:a16="http://schemas.microsoft.com/office/drawing/2014/main" xmlns="" val="20006"/>
                    </a:ext>
                  </a:extLst>
                </a:gridCol>
              </a:tblGrid>
              <a:tr h="368300">
                <a:tc>
                  <a:txBody>
                    <a:bodyPr/>
                    <a:lstStyle/>
                    <a:p>
                      <a:pPr algn="ctr"/>
                      <a:r>
                        <a:rPr lang="en-US" sz="1600">
                          <a:latin typeface="Helvetica" panose="020B0604020202020204" pitchFamily="34" charset="0"/>
                          <a:cs typeface="Helvetica" panose="020B0604020202020204" pitchFamily="34" charset="0"/>
                        </a:rPr>
                        <a:t>Nhóm</a:t>
                      </a:r>
                    </a:p>
                  </a:txBody>
                  <a:tcPr marL="121920" marR="121920" marT="60960" marB="60960" anchor="ctr">
                    <a:solidFill>
                      <a:schemeClr val="bg2">
                        <a:lumMod val="50000"/>
                      </a:schemeClr>
                    </a:solidFill>
                  </a:tcPr>
                </a:tc>
                <a:tc gridSpan="6">
                  <a:txBody>
                    <a:bodyPr/>
                    <a:lstStyle/>
                    <a:p>
                      <a:pPr algn="ctr"/>
                      <a:r>
                        <a:rPr lang="en-US" sz="1600">
                          <a:latin typeface="Helvetica" panose="020B0604020202020204" pitchFamily="34" charset="0"/>
                          <a:cs typeface="Helvetica" panose="020B0604020202020204" pitchFamily="34" charset="0"/>
                        </a:rPr>
                        <a:t>KOLs</a:t>
                      </a:r>
                    </a:p>
                  </a:txBody>
                  <a:tcPr marL="121920" marR="121920" marT="60960" marB="60960" anchor="ctr">
                    <a:solidFill>
                      <a:schemeClr val="bg2">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solidFill>
                      <a:schemeClr val="bg2">
                        <a:lumMod val="50000"/>
                      </a:schemeClr>
                    </a:solidFill>
                  </a:tcPr>
                </a:tc>
                <a:tc hMerge="1">
                  <a:txBody>
                    <a:bodyPr/>
                    <a:lstStyle/>
                    <a:p>
                      <a:endParaRPr lang="en-US"/>
                    </a:p>
                  </a:txBody>
                  <a:tcPr>
                    <a:solidFill>
                      <a:schemeClr val="bg2">
                        <a:lumMod val="50000"/>
                      </a:schemeClr>
                    </a:solidFill>
                  </a:tcPr>
                </a:tc>
                <a:tc hMerge="1">
                  <a:txBody>
                    <a:bodyPr/>
                    <a:lstStyle/>
                    <a:p>
                      <a:endParaRPr lang="en-US"/>
                    </a:p>
                  </a:txBody>
                  <a:tcPr>
                    <a:solidFill>
                      <a:schemeClr val="bg2">
                        <a:lumMod val="50000"/>
                      </a:schemeClr>
                    </a:solidFill>
                  </a:tcPr>
                </a:tc>
                <a:extLst>
                  <a:ext uri="{0D108BD9-81ED-4DB2-BD59-A6C34878D82A}">
                    <a16:rowId xmlns:a16="http://schemas.microsoft.com/office/drawing/2014/main" xmlns="" val="10000"/>
                  </a:ext>
                </a:extLst>
              </a:tr>
              <a:tr h="706755">
                <a:tc>
                  <a:txBody>
                    <a:bodyPr/>
                    <a:lstStyle/>
                    <a:p>
                      <a:endParaRPr lang="en-US" sz="1600" b="1">
                        <a:latin typeface="Helvetica" panose="020B0604020202020204" pitchFamily="34" charset="0"/>
                        <a:cs typeface="Helvetica" panose="020B0604020202020204" pitchFamily="34" charset="0"/>
                      </a:endParaRP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STT</a:t>
                      </a: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KOL</a:t>
                      </a: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Link</a:t>
                      </a:r>
                    </a:p>
                  </a:txBody>
                  <a:tcPr marL="121920" marR="121920" marT="60960" marB="60960" anchor="ctr">
                    <a:solidFill>
                      <a:srgbClr val="BFA073"/>
                    </a:solidFill>
                  </a:tcPr>
                </a:tc>
                <a:tc>
                  <a:txBody>
                    <a:bodyPr/>
                    <a:lstStyle/>
                    <a:p>
                      <a:pPr algn="ctr">
                        <a:buNone/>
                      </a:pPr>
                      <a:r>
                        <a:rPr lang="vi-VN" altLang="en-US" sz="1600" b="1">
                          <a:latin typeface="Helvetica" panose="020B0604020202020204" pitchFamily="34" charset="0"/>
                          <a:cs typeface="Helvetica" panose="020B0604020202020204" pitchFamily="34" charset="0"/>
                        </a:rPr>
                        <a:t>Follower</a:t>
                      </a:r>
                    </a:p>
                  </a:txBody>
                  <a:tcPr marL="121920" marR="121920" marT="60960" marB="60960" anchor="ctr">
                    <a:solidFill>
                      <a:srgbClr val="BFA073"/>
                    </a:solidFill>
                  </a:tcPr>
                </a:tc>
                <a:tc>
                  <a:txBody>
                    <a:bodyPr/>
                    <a:lstStyle/>
                    <a:p>
                      <a:pPr algn="ctr">
                        <a:buNone/>
                      </a:pPr>
                      <a:r>
                        <a:rPr lang="vi-VN" altLang="en-US" sz="1600" b="1">
                          <a:latin typeface="Helvetica" panose="020B0604020202020204" pitchFamily="34" charset="0"/>
                          <a:cs typeface="Helvetica" panose="020B0604020202020204" pitchFamily="34" charset="0"/>
                        </a:rPr>
                        <a:t>Số tương tác trung bình</a:t>
                      </a:r>
                    </a:p>
                  </a:txBody>
                  <a:tcPr marL="121920" marR="121920" marT="60960" marB="60960" anchor="ctr">
                    <a:solidFill>
                      <a:srgbClr val="BFA073"/>
                    </a:solidFill>
                  </a:tcPr>
                </a:tc>
                <a:tc>
                  <a:txBody>
                    <a:bodyPr/>
                    <a:lstStyle/>
                    <a:p>
                      <a:pPr algn="ctr">
                        <a:buNone/>
                      </a:pPr>
                      <a:r>
                        <a:rPr lang="en-US" altLang="en-US" sz="1600" b="1" smtClean="0">
                          <a:latin typeface="Helvetica" panose="020B0604020202020204" pitchFamily="34" charset="0"/>
                          <a:cs typeface="Helvetica" panose="020B0604020202020204" pitchFamily="34" charset="0"/>
                        </a:rPr>
                        <a:t>Địa</a:t>
                      </a:r>
                      <a:r>
                        <a:rPr lang="en-US" altLang="en-US" sz="1600" b="1" baseline="0" smtClean="0">
                          <a:latin typeface="Helvetica" panose="020B0604020202020204" pitchFamily="34" charset="0"/>
                          <a:cs typeface="Helvetica" panose="020B0604020202020204" pitchFamily="34" charset="0"/>
                        </a:rPr>
                        <a:t> điểm</a:t>
                      </a:r>
                      <a:endParaRPr lang="vi-VN" altLang="en-US" sz="1600" b="1">
                        <a:latin typeface="Helvetica" panose="020B0604020202020204" pitchFamily="34" charset="0"/>
                        <a:cs typeface="Helvetica" panose="020B0604020202020204" pitchFamily="34" charset="0"/>
                      </a:endParaRPr>
                    </a:p>
                  </a:txBody>
                  <a:tcPr marL="121920" marR="121920" marT="60960" marB="60960" anchor="ctr">
                    <a:solidFill>
                      <a:srgbClr val="BFA073"/>
                    </a:solidFill>
                  </a:tcPr>
                </a:tc>
                <a:extLst>
                  <a:ext uri="{0D108BD9-81ED-4DB2-BD59-A6C34878D82A}">
                    <a16:rowId xmlns:a16="http://schemas.microsoft.com/office/drawing/2014/main" xmlns="" val="10001"/>
                  </a:ext>
                </a:extLst>
              </a:tr>
              <a:tr h="504825">
                <a:tc>
                  <a:txBody>
                    <a:bodyPr/>
                    <a:lstStyle/>
                    <a:p>
                      <a:r>
                        <a:rPr lang="en-US" sz="1600">
                          <a:latin typeface="Helvetica" panose="020B0604020202020204" pitchFamily="34" charset="0"/>
                          <a:cs typeface="Helvetica" panose="020B0604020202020204" pitchFamily="34" charset="0"/>
                        </a:rPr>
                        <a:t>Chính</a:t>
                      </a:r>
                      <a:r>
                        <a:rPr lang="en-US" sz="1600" baseline="0">
                          <a:latin typeface="Helvetica" panose="020B0604020202020204" pitchFamily="34" charset="0"/>
                          <a:cs typeface="Helvetica" panose="020B0604020202020204" pitchFamily="34" charset="0"/>
                        </a:rPr>
                        <a:t> trị - Xã Hội</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1</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Trương</a:t>
                      </a:r>
                      <a:r>
                        <a:rPr lang="en-US" sz="1600" baseline="0">
                          <a:latin typeface="Helvetica" panose="020B0604020202020204" pitchFamily="34" charset="0"/>
                          <a:cs typeface="Helvetica" panose="020B0604020202020204" pitchFamily="34" charset="0"/>
                        </a:rPr>
                        <a:t> Anh Ngọc</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3"/>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153,793</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1,000</a:t>
                      </a:r>
                    </a:p>
                  </a:txBody>
                  <a:tcPr marL="121920" marR="121920" marT="60960" marB="60960" anchor="ctr">
                    <a:solidFill>
                      <a:schemeClr val="bg1">
                        <a:lumMod val="95000"/>
                      </a:schemeClr>
                    </a:solidFill>
                  </a:tcPr>
                </a:tc>
                <a:tc>
                  <a:txBody>
                    <a:bodyPr/>
                    <a:lstStyle/>
                    <a:p>
                      <a:pPr>
                        <a:buNone/>
                      </a:pPr>
                      <a:r>
                        <a:rPr lang="vi-VN" altLang="en-US" sz="1600">
                          <a:latin typeface="Helvetica" panose="020B0604020202020204" pitchFamily="34" charset="0"/>
                          <a:cs typeface="Helvetica" panose="020B0604020202020204" pitchFamily="34" charset="0"/>
                        </a:rPr>
                        <a:t>Hà Nội</a:t>
                      </a:r>
                    </a:p>
                  </a:txBody>
                  <a:tcPr marL="121920" marR="121920" marT="60960" marB="60960" anchor="ctr">
                    <a:solidFill>
                      <a:schemeClr val="bg1">
                        <a:lumMod val="95000"/>
                      </a:schemeClr>
                    </a:solidFill>
                  </a:tcPr>
                </a:tc>
                <a:extLst>
                  <a:ext uri="{0D108BD9-81ED-4DB2-BD59-A6C34878D82A}">
                    <a16:rowId xmlns:a16="http://schemas.microsoft.com/office/drawing/2014/main" xmlns="" val="10002"/>
                  </a:ext>
                </a:extLst>
              </a:tr>
              <a:tr h="368300">
                <a:tc rowSpan="2">
                  <a:txBody>
                    <a:bodyPr/>
                    <a:lstStyle/>
                    <a:p>
                      <a:r>
                        <a:rPr lang="en-US" sz="1600">
                          <a:latin typeface="Helvetica" panose="020B0604020202020204" pitchFamily="34" charset="0"/>
                          <a:cs typeface="Helvetica" panose="020B0604020202020204" pitchFamily="34" charset="0"/>
                        </a:rPr>
                        <a:t>Hotmom – Gia đình</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2</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Ốc</a:t>
                      </a:r>
                      <a:r>
                        <a:rPr lang="en-US" sz="1600" baseline="0">
                          <a:latin typeface="Helvetica" panose="020B0604020202020204" pitchFamily="34" charset="0"/>
                          <a:cs typeface="Helvetica" panose="020B0604020202020204" pitchFamily="34" charset="0"/>
                        </a:rPr>
                        <a:t>  Thanh Vân</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4"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139,816</a:t>
                      </a:r>
                    </a:p>
                  </a:txBody>
                  <a:tcPr marL="121920" marR="121920" marT="60960" marB="60960" anchor="ctr">
                    <a:solidFill>
                      <a:schemeClr val="bg1">
                        <a:lumMod val="95000"/>
                      </a:schemeClr>
                    </a:solidFill>
                  </a:tcPr>
                </a:tc>
                <a:tc>
                  <a:txBody>
                    <a:bodyPr/>
                    <a:lstStyle/>
                    <a:p>
                      <a:pPr algn="ctr">
                        <a:buNone/>
                      </a:pPr>
                      <a:r>
                        <a:rPr lang="en-US" altLang="en-US" sz="1600" smtClean="0">
                          <a:latin typeface="Helvetica" panose="020B0604020202020204" pitchFamily="34" charset="0"/>
                          <a:cs typeface="Helvetica" panose="020B0604020202020204" pitchFamily="34" charset="0"/>
                        </a:rPr>
                        <a:t>1,3</a:t>
                      </a:r>
                      <a:r>
                        <a:rPr lang="vi-VN" altLang="en-US" sz="1600" smtClean="0">
                          <a:latin typeface="Helvetica" panose="020B0604020202020204" pitchFamily="34" charset="0"/>
                          <a:cs typeface="Helvetica" panose="020B0604020202020204" pitchFamily="34" charset="0"/>
                        </a:rPr>
                        <a:t>00</a:t>
                      </a:r>
                      <a:endParaRPr lang="vi-VN" alt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5"/>
                  </a:ext>
                </a:extLst>
              </a:tr>
              <a:tr h="614045">
                <a:tc vMerge="1">
                  <a:txBody>
                    <a:bodyPr/>
                    <a:lstStyle/>
                    <a:p>
                      <a:endParaRPr lang="en-US"/>
                    </a:p>
                  </a:txBody>
                  <a:tcP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3</a:t>
                      </a:r>
                    </a:p>
                  </a:txBody>
                  <a:tcPr marL="121920" marR="121920" marT="60960" marB="60960" anchor="ctr">
                    <a:solidFill>
                      <a:schemeClr val="bg1">
                        <a:lumMod val="95000"/>
                      </a:schemeClr>
                    </a:solidFill>
                  </a:tcPr>
                </a:tc>
                <a:tc>
                  <a:txBody>
                    <a:bodyPr/>
                    <a:lstStyle/>
                    <a:p>
                      <a:r>
                        <a:rPr lang="en-US" sz="1600" b="0" i="0" kern="1200">
                          <a:solidFill>
                            <a:schemeClr val="dk1"/>
                          </a:solidFill>
                          <a:effectLst/>
                          <a:latin typeface="Helvetica" panose="020B0604020202020204" pitchFamily="34" charset="0"/>
                          <a:ea typeface="+mn-ea"/>
                          <a:cs typeface="Helvetica" panose="020B0604020202020204" pitchFamily="34" charset="0"/>
                        </a:rPr>
                        <a:t>Nguyen Pham Khanh Van</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5"/>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122,593</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3,000</a:t>
                      </a:r>
                    </a:p>
                  </a:txBody>
                  <a:tcPr marL="121920" marR="121920" marT="60960" marB="60960" anchor="ctr">
                    <a:solidFill>
                      <a:schemeClr val="bg1">
                        <a:lumMod val="95000"/>
                      </a:schemeClr>
                    </a:solidFill>
                  </a:tcPr>
                </a:tc>
                <a:tc>
                  <a:txBody>
                    <a:bodyPr/>
                    <a:lstStyle/>
                    <a:p>
                      <a:pPr>
                        <a:buNone/>
                      </a:pPr>
                      <a:r>
                        <a:rPr lang="en-US" sz="1600" smtClean="0">
                          <a:latin typeface="Helvetica" panose="020B0604020202020204" pitchFamily="34" charset="0"/>
                          <a:cs typeface="Helvetica" panose="020B0604020202020204" pitchFamily="34" charset="0"/>
                        </a:rPr>
                        <a:t>HCM</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extLst>
                  <a:ext uri="{0D108BD9-81ED-4DB2-BD59-A6C34878D82A}">
                    <a16:rowId xmlns:a16="http://schemas.microsoft.com/office/drawing/2014/main" xmlns="" val="10006"/>
                  </a:ext>
                </a:extLst>
              </a:tr>
              <a:tr h="503555">
                <a:tc>
                  <a:txBody>
                    <a:bodyPr/>
                    <a:lstStyle/>
                    <a:p>
                      <a:r>
                        <a:rPr lang="en-US" sz="1600" baseline="0">
                          <a:latin typeface="Helvetica" panose="020B0604020202020204" pitchFamily="34" charset="0"/>
                          <a:cs typeface="Helvetica" panose="020B0604020202020204" pitchFamily="34" charset="0"/>
                        </a:rPr>
                        <a:t>Kinh Doanh</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4</a:t>
                      </a:r>
                    </a:p>
                  </a:txBody>
                  <a:tcPr marL="121920" marR="121920" marT="60960" marB="60960" anchor="ctr">
                    <a:solidFill>
                      <a:schemeClr val="bg1">
                        <a:lumMod val="95000"/>
                      </a:schemeClr>
                    </a:solidFill>
                  </a:tcPr>
                </a:tc>
                <a:tc>
                  <a:txBody>
                    <a:bodyPr/>
                    <a:lstStyle/>
                    <a:p>
                      <a:r>
                        <a:rPr lang="vi-VN" sz="1600">
                          <a:latin typeface="Helvetica" panose="020B0604020202020204" pitchFamily="34" charset="0"/>
                          <a:cs typeface="Helvetica" panose="020B0604020202020204" pitchFamily="34" charset="0"/>
                        </a:rPr>
                        <a:t>Nguyễn Dương</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6"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11,649</a:t>
                      </a:r>
                    </a:p>
                  </a:txBody>
                  <a:tcPr marL="121920" marR="121920" marT="60960" marB="60960" anchor="ctr">
                    <a:solidFill>
                      <a:schemeClr val="bg1">
                        <a:lumMod val="95000"/>
                      </a:schemeClr>
                    </a:solidFill>
                  </a:tcPr>
                </a:tc>
                <a:tc>
                  <a:txBody>
                    <a:bodyPr/>
                    <a:lstStyle/>
                    <a:p>
                      <a:pPr algn="ctr">
                        <a:buNone/>
                      </a:pPr>
                      <a:r>
                        <a:rPr lang="en-US" altLang="en-US" sz="1600" smtClean="0">
                          <a:latin typeface="Helvetica" panose="020B0604020202020204" pitchFamily="34" charset="0"/>
                          <a:cs typeface="Helvetica" panose="020B0604020202020204" pitchFamily="34" charset="0"/>
                        </a:rPr>
                        <a:t>65</a:t>
                      </a:r>
                      <a:r>
                        <a:rPr lang="vi-VN" altLang="en-US" sz="1600" smtClean="0">
                          <a:latin typeface="Helvetica" panose="020B0604020202020204" pitchFamily="34" charset="0"/>
                          <a:cs typeface="Helvetica" panose="020B0604020202020204" pitchFamily="34" charset="0"/>
                        </a:rPr>
                        <a:t>0</a:t>
                      </a:r>
                      <a:endParaRPr lang="vi-VN" alt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buNone/>
                      </a:pPr>
                      <a:r>
                        <a:rPr lang="en-US" sz="1600" smtClean="0">
                          <a:latin typeface="Helvetica" panose="020B0604020202020204" pitchFamily="34" charset="0"/>
                          <a:cs typeface="Helvetica" panose="020B0604020202020204" pitchFamily="34" charset="0"/>
                        </a:rPr>
                        <a:t>HN</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extLst>
                  <a:ext uri="{0D108BD9-81ED-4DB2-BD59-A6C34878D82A}">
                    <a16:rowId xmlns:a16="http://schemas.microsoft.com/office/drawing/2014/main" xmlns="" val="10008"/>
                  </a:ext>
                </a:extLst>
              </a:tr>
              <a:tr h="613410">
                <a:tc>
                  <a:txBody>
                    <a:bodyPr/>
                    <a:lstStyle/>
                    <a:p>
                      <a:r>
                        <a:rPr lang="en-US" sz="1600">
                          <a:latin typeface="Helvetica" panose="020B0604020202020204" pitchFamily="34" charset="0"/>
                          <a:cs typeface="Helvetica" panose="020B0604020202020204" pitchFamily="34" charset="0"/>
                        </a:rPr>
                        <a:t>Nghệ</a:t>
                      </a:r>
                      <a:r>
                        <a:rPr lang="en-US" sz="1600" baseline="0">
                          <a:latin typeface="Helvetica" panose="020B0604020202020204" pitchFamily="34" charset="0"/>
                          <a:cs typeface="Helvetica" panose="020B0604020202020204" pitchFamily="34" charset="0"/>
                        </a:rPr>
                        <a:t> sĩ &amp; Khác</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5</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rPr>
                        <a:t>Nguyễn Hoàng Khắc Hiếu</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7"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236,166</a:t>
                      </a:r>
                    </a:p>
                  </a:txBody>
                  <a:tcPr marL="121920" marR="121920" marT="60960" marB="60960" anchor="ctr">
                    <a:solidFill>
                      <a:schemeClr val="bg1">
                        <a:lumMod val="95000"/>
                      </a:schemeClr>
                    </a:solidFill>
                  </a:tcPr>
                </a:tc>
                <a:tc>
                  <a:txBody>
                    <a:bodyPr/>
                    <a:lstStyle/>
                    <a:p>
                      <a:pPr algn="ctr">
                        <a:buNone/>
                      </a:pPr>
                      <a:r>
                        <a:rPr lang="vi-VN" altLang="en-US" sz="1600" smtClean="0">
                          <a:latin typeface="Helvetica" panose="020B0604020202020204" pitchFamily="34" charset="0"/>
                          <a:cs typeface="Helvetica" panose="020B0604020202020204" pitchFamily="34" charset="0"/>
                        </a:rPr>
                        <a:t>1,</a:t>
                      </a:r>
                      <a:r>
                        <a:rPr lang="en-US" altLang="en-US" sz="1600" smtClean="0">
                          <a:latin typeface="Helvetica" panose="020B0604020202020204" pitchFamily="34" charset="0"/>
                          <a:cs typeface="Helvetica" panose="020B0604020202020204" pitchFamily="34" charset="0"/>
                        </a:rPr>
                        <a:t>2</a:t>
                      </a:r>
                      <a:r>
                        <a:rPr lang="vi-VN" altLang="en-US" sz="1600" smtClean="0">
                          <a:latin typeface="Helvetica" panose="020B0604020202020204" pitchFamily="34" charset="0"/>
                          <a:cs typeface="Helvetica" panose="020B0604020202020204" pitchFamily="34" charset="0"/>
                        </a:rPr>
                        <a:t>00</a:t>
                      </a:r>
                      <a:endParaRPr lang="vi-VN" alt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buNone/>
                      </a:pPr>
                      <a:r>
                        <a:rPr lang="vi-VN" altLang="en-US" sz="1600">
                          <a:latin typeface="Helvetica" panose="020B0604020202020204" pitchFamily="34" charset="0"/>
                          <a:cs typeface="Helvetica" panose="020B0604020202020204" pitchFamily="34" charset="0"/>
                        </a:rPr>
                        <a:t>HN</a:t>
                      </a:r>
                    </a:p>
                  </a:txBody>
                  <a:tcPr marL="121920" marR="121920" marT="60960" marB="60960" anchor="ctr">
                    <a:solidFill>
                      <a:schemeClr val="bg1">
                        <a:lumMod val="95000"/>
                      </a:schemeClr>
                    </a:solidFill>
                  </a:tcPr>
                </a:tc>
                <a:extLst>
                  <a:ext uri="{0D108BD9-81ED-4DB2-BD59-A6C34878D82A}">
                    <a16:rowId xmlns:a16="http://schemas.microsoft.com/office/drawing/2014/main" xmlns="" val="10011"/>
                  </a:ext>
                </a:extLst>
              </a:tr>
            </a:tbl>
          </a:graphicData>
        </a:graphic>
      </p:graphicFrame>
      <p:sp>
        <p:nvSpPr>
          <p:cNvPr id="5" name="Google Shape;215;g6513810cfa_0_0"/>
          <p:cNvSpPr txBox="1"/>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KOLs &amp; Influencers (</a:t>
            </a:r>
            <a:r>
              <a:rPr lang="en-US" sz="3200" b="1" dirty="0" err="1">
                <a:solidFill>
                  <a:srgbClr val="A91217"/>
                </a:solidFill>
                <a:latin typeface="+mj-lt"/>
                <a:ea typeface="Century Gothic"/>
                <a:cs typeface="Arial" panose="020B0604020202020204" pitchFamily="34" charset="0"/>
                <a:sym typeface="Century Gothic"/>
              </a:rPr>
              <a:t>tt</a:t>
            </a:r>
            <a:r>
              <a:rPr lang="en-US" sz="3200" b="1" dirty="0">
                <a:solidFill>
                  <a:srgbClr val="A91217"/>
                </a:solidFill>
                <a:latin typeface="+mj-lt"/>
                <a:ea typeface="Century Gothic"/>
                <a:cs typeface="Arial" panose="020B0604020202020204" pitchFamily="34" charset="0"/>
                <a:sym typeface="Century Gothic"/>
              </a:rPr>
              <a:t>)</a:t>
            </a:r>
          </a:p>
        </p:txBody>
      </p:sp>
    </p:spTree>
    <p:extLst>
      <p:ext uri="{BB962C8B-B14F-4D97-AF65-F5344CB8AC3E}">
        <p14:creationId xmlns:p14="http://schemas.microsoft.com/office/powerpoint/2010/main" val="342009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510540" y="991870"/>
          <a:ext cx="11272520" cy="5120640"/>
        </p:xfrm>
        <a:graphic>
          <a:graphicData uri="http://schemas.openxmlformats.org/drawingml/2006/table">
            <a:tbl>
              <a:tblPr firstRow="1" bandRow="1">
                <a:tableStyleId>{5C22544A-7EE6-4342-B048-85BDC9FD1C3A}</a:tableStyleId>
              </a:tblPr>
              <a:tblGrid>
                <a:gridCol w="1273810">
                  <a:extLst>
                    <a:ext uri="{9D8B030D-6E8A-4147-A177-3AD203B41FA5}">
                      <a16:colId xmlns:a16="http://schemas.microsoft.com/office/drawing/2014/main" xmlns="" val="20000"/>
                    </a:ext>
                  </a:extLst>
                </a:gridCol>
                <a:gridCol w="699358">
                  <a:extLst>
                    <a:ext uri="{9D8B030D-6E8A-4147-A177-3AD203B41FA5}">
                      <a16:colId xmlns:a16="http://schemas.microsoft.com/office/drawing/2014/main" xmlns="" val="20001"/>
                    </a:ext>
                  </a:extLst>
                </a:gridCol>
                <a:gridCol w="2977978">
                  <a:extLst>
                    <a:ext uri="{9D8B030D-6E8A-4147-A177-3AD203B41FA5}">
                      <a16:colId xmlns:a16="http://schemas.microsoft.com/office/drawing/2014/main" xmlns="" val="20002"/>
                    </a:ext>
                  </a:extLst>
                </a:gridCol>
                <a:gridCol w="1285103">
                  <a:extLst>
                    <a:ext uri="{9D8B030D-6E8A-4147-A177-3AD203B41FA5}">
                      <a16:colId xmlns:a16="http://schemas.microsoft.com/office/drawing/2014/main" xmlns="" val="20003"/>
                    </a:ext>
                  </a:extLst>
                </a:gridCol>
                <a:gridCol w="1988271">
                  <a:extLst>
                    <a:ext uri="{9D8B030D-6E8A-4147-A177-3AD203B41FA5}">
                      <a16:colId xmlns:a16="http://schemas.microsoft.com/office/drawing/2014/main" xmlns="" val="20004"/>
                    </a:ext>
                  </a:extLst>
                </a:gridCol>
                <a:gridCol w="1632585">
                  <a:extLst>
                    <a:ext uri="{9D8B030D-6E8A-4147-A177-3AD203B41FA5}">
                      <a16:colId xmlns:a16="http://schemas.microsoft.com/office/drawing/2014/main" xmlns="" val="20005"/>
                    </a:ext>
                  </a:extLst>
                </a:gridCol>
                <a:gridCol w="1415415">
                  <a:extLst>
                    <a:ext uri="{9D8B030D-6E8A-4147-A177-3AD203B41FA5}">
                      <a16:colId xmlns:a16="http://schemas.microsoft.com/office/drawing/2014/main" xmlns="" val="20006"/>
                    </a:ext>
                  </a:extLst>
                </a:gridCol>
              </a:tblGrid>
              <a:tr h="314860">
                <a:tc>
                  <a:txBody>
                    <a:bodyPr/>
                    <a:lstStyle/>
                    <a:p>
                      <a:pPr algn="ctr">
                        <a:buNone/>
                      </a:pPr>
                      <a:r>
                        <a:rPr lang="vi-VN" altLang="en-US" sz="1600">
                          <a:latin typeface="Helvetica" panose="020B0604020202020204" pitchFamily="34" charset="0"/>
                          <a:cs typeface="Helvetica" panose="020B0604020202020204" pitchFamily="34" charset="0"/>
                        </a:rPr>
                        <a:t>Nhóm</a:t>
                      </a:r>
                    </a:p>
                  </a:txBody>
                  <a:tcPr marL="121920" marR="121920" marT="60960" marB="60960" anchor="ctr">
                    <a:solidFill>
                      <a:schemeClr val="bg2">
                        <a:lumMod val="50000"/>
                      </a:schemeClr>
                    </a:solidFill>
                  </a:tcPr>
                </a:tc>
                <a:tc gridSpan="6">
                  <a:txBody>
                    <a:bodyPr/>
                    <a:lstStyle/>
                    <a:p>
                      <a:pPr algn="ctr"/>
                      <a:r>
                        <a:rPr lang="en-US" sz="1600">
                          <a:latin typeface="Helvetica" panose="020B0604020202020204" pitchFamily="34" charset="0"/>
                          <a:cs typeface="Helvetica" panose="020B0604020202020204" pitchFamily="34" charset="0"/>
                        </a:rPr>
                        <a:t>Influencers</a:t>
                      </a:r>
                    </a:p>
                  </a:txBody>
                  <a:tcPr marL="121920" marR="121920" marT="60960" marB="60960" anchor="ctr">
                    <a:solidFill>
                      <a:schemeClr val="bg2">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solidFill>
                      <a:schemeClr val="bg2">
                        <a:lumMod val="50000"/>
                      </a:schemeClr>
                    </a:solidFill>
                  </a:tcPr>
                </a:tc>
                <a:tc hMerge="1">
                  <a:txBody>
                    <a:bodyPr/>
                    <a:lstStyle/>
                    <a:p>
                      <a:endParaRPr lang="en-US"/>
                    </a:p>
                  </a:txBody>
                  <a:tcPr>
                    <a:solidFill>
                      <a:schemeClr val="bg2">
                        <a:lumMod val="50000"/>
                      </a:schemeClr>
                    </a:solidFill>
                  </a:tcPr>
                </a:tc>
                <a:tc hMerge="1">
                  <a:txBody>
                    <a:bodyPr/>
                    <a:lstStyle/>
                    <a:p>
                      <a:endParaRPr lang="en-US"/>
                    </a:p>
                  </a:txBody>
                  <a:tcPr>
                    <a:solidFill>
                      <a:schemeClr val="bg2">
                        <a:lumMod val="50000"/>
                      </a:schemeClr>
                    </a:solidFill>
                  </a:tcPr>
                </a:tc>
                <a:extLst>
                  <a:ext uri="{0D108BD9-81ED-4DB2-BD59-A6C34878D82A}">
                    <a16:rowId xmlns:a16="http://schemas.microsoft.com/office/drawing/2014/main" xmlns="" val="10000"/>
                  </a:ext>
                </a:extLst>
              </a:tr>
              <a:tr h="524766">
                <a:tc>
                  <a:txBody>
                    <a:bodyPr/>
                    <a:lstStyle/>
                    <a:p>
                      <a:endParaRPr lang="en-US" sz="1600" b="1">
                        <a:latin typeface="Helvetica" panose="020B0604020202020204" pitchFamily="34" charset="0"/>
                        <a:cs typeface="Helvetica" panose="020B0604020202020204" pitchFamily="34" charset="0"/>
                      </a:endParaRP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STT</a:t>
                      </a: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Influencer</a:t>
                      </a:r>
                    </a:p>
                  </a:txBody>
                  <a:tcPr marL="121920" marR="121920" marT="60960" marB="60960" anchor="ctr">
                    <a:solidFill>
                      <a:srgbClr val="BFA073"/>
                    </a:solidFill>
                  </a:tcPr>
                </a:tc>
                <a:tc>
                  <a:txBody>
                    <a:bodyPr/>
                    <a:lstStyle/>
                    <a:p>
                      <a:pPr algn="ctr"/>
                      <a:r>
                        <a:rPr lang="en-US" sz="1600" b="1">
                          <a:latin typeface="Helvetica" panose="020B0604020202020204" pitchFamily="34" charset="0"/>
                          <a:cs typeface="Helvetica" panose="020B0604020202020204" pitchFamily="34" charset="0"/>
                        </a:rPr>
                        <a:t>Link</a:t>
                      </a:r>
                    </a:p>
                  </a:txBody>
                  <a:tcPr marL="121920" marR="121920" marT="60960" marB="60960" anchor="ctr">
                    <a:solidFill>
                      <a:srgbClr val="BFA073"/>
                    </a:solidFill>
                  </a:tcPr>
                </a:tc>
                <a:tc>
                  <a:txBody>
                    <a:bodyPr/>
                    <a:lstStyle/>
                    <a:p>
                      <a:pPr algn="ctr">
                        <a:buNone/>
                      </a:pPr>
                      <a:r>
                        <a:rPr lang="vi-VN" altLang="en-US" sz="1600" b="1">
                          <a:latin typeface="Helvetica" panose="020B0604020202020204" pitchFamily="34" charset="0"/>
                          <a:cs typeface="Helvetica" panose="020B0604020202020204" pitchFamily="34" charset="0"/>
                        </a:rPr>
                        <a:t>Follower</a:t>
                      </a:r>
                    </a:p>
                  </a:txBody>
                  <a:tcPr marL="121920" marR="121920" marT="60960" marB="60960" anchor="ctr">
                    <a:solidFill>
                      <a:srgbClr val="BFA073"/>
                    </a:solidFill>
                  </a:tcPr>
                </a:tc>
                <a:tc>
                  <a:txBody>
                    <a:bodyPr/>
                    <a:lstStyle/>
                    <a:p>
                      <a:pPr algn="ctr">
                        <a:buNone/>
                      </a:pPr>
                      <a:r>
                        <a:rPr lang="vi-VN" altLang="en-US" sz="1600" b="1">
                          <a:latin typeface="Helvetica" panose="020B0604020202020204" pitchFamily="34" charset="0"/>
                          <a:cs typeface="Helvetica" panose="020B0604020202020204" pitchFamily="34" charset="0"/>
                          <a:sym typeface="+mn-ea"/>
                        </a:rPr>
                        <a:t>Số tương tác trung bình</a:t>
                      </a:r>
                      <a:endParaRPr lang="en-US" sz="1600" b="1">
                        <a:latin typeface="Helvetica" panose="020B0604020202020204" pitchFamily="34" charset="0"/>
                        <a:cs typeface="Helvetica" panose="020B0604020202020204" pitchFamily="34" charset="0"/>
                      </a:endParaRPr>
                    </a:p>
                  </a:txBody>
                  <a:tcPr marL="121920" marR="121920" marT="60960" marB="60960" anchor="ctr">
                    <a:solidFill>
                      <a:srgbClr val="BFA073"/>
                    </a:solidFill>
                  </a:tcPr>
                </a:tc>
                <a:tc>
                  <a:txBody>
                    <a:bodyPr/>
                    <a:lstStyle/>
                    <a:p>
                      <a:pPr algn="ctr">
                        <a:buNone/>
                      </a:pPr>
                      <a:r>
                        <a:rPr lang="vi-VN" altLang="en-US" sz="1600" b="1">
                          <a:latin typeface="Helvetica" panose="020B0604020202020204" pitchFamily="34" charset="0"/>
                          <a:cs typeface="Helvetica" panose="020B0604020202020204" pitchFamily="34" charset="0"/>
                          <a:sym typeface="+mn-ea"/>
                        </a:rPr>
                        <a:t>Location</a:t>
                      </a:r>
                    </a:p>
                    <a:p>
                      <a:pPr algn="ctr">
                        <a:buNone/>
                      </a:pPr>
                      <a:endParaRPr lang="en-US" sz="1600" b="1">
                        <a:latin typeface="Helvetica" panose="020B0604020202020204" pitchFamily="34" charset="0"/>
                        <a:cs typeface="Helvetica" panose="020B0604020202020204" pitchFamily="34" charset="0"/>
                      </a:endParaRPr>
                    </a:p>
                  </a:txBody>
                  <a:tcPr marL="121920" marR="121920" marT="60960" marB="60960" anchor="ctr">
                    <a:solidFill>
                      <a:srgbClr val="BFA073"/>
                    </a:solidFill>
                  </a:tcPr>
                </a:tc>
                <a:extLst>
                  <a:ext uri="{0D108BD9-81ED-4DB2-BD59-A6C34878D82A}">
                    <a16:rowId xmlns:a16="http://schemas.microsoft.com/office/drawing/2014/main" xmlns="" val="10001"/>
                  </a:ext>
                </a:extLst>
              </a:tr>
              <a:tr h="524766">
                <a:tc rowSpan="3">
                  <a:txBody>
                    <a:bodyPr/>
                    <a:lstStyle/>
                    <a:p>
                      <a:pPr algn="l"/>
                      <a:r>
                        <a:rPr lang="en-US" sz="1600">
                          <a:latin typeface="Helvetica" panose="020B0604020202020204" pitchFamily="34" charset="0"/>
                          <a:cs typeface="Helvetica" panose="020B0604020202020204" pitchFamily="34" charset="0"/>
                          <a:sym typeface="+mn-ea"/>
                        </a:rPr>
                        <a:t>Chính trị - Xã Hội</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1</a:t>
                      </a:r>
                    </a:p>
                  </a:txBody>
                  <a:tcPr marL="121920" marR="121920" marT="60960" marB="60960" anchor="ctr">
                    <a:solidFill>
                      <a:schemeClr val="bg1">
                        <a:lumMod val="95000"/>
                      </a:schemeClr>
                    </a:solidFill>
                  </a:tcPr>
                </a:tc>
                <a:tc>
                  <a:txBody>
                    <a:bodyPr/>
                    <a:lstStyle/>
                    <a:p>
                      <a:pPr algn="l"/>
                      <a:r>
                        <a:rPr lang="vi-VN" sz="1600" b="0" i="0" kern="1200">
                          <a:solidFill>
                            <a:schemeClr val="dk1"/>
                          </a:solidFill>
                          <a:effectLst/>
                          <a:latin typeface="Helvetica" panose="020B0604020202020204" pitchFamily="34" charset="0"/>
                          <a:ea typeface="+mn-ea"/>
                          <a:cs typeface="Helvetica" panose="020B0604020202020204" pitchFamily="34" charset="0"/>
                        </a:rPr>
                        <a:t>Nguyễn Tuấn Trung (nhà thơ- nhà văn)</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3"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35,990</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800</a:t>
                      </a:r>
                    </a:p>
                  </a:txBody>
                  <a:tcPr marL="121920" marR="121920" marT="60960" marB="60960" anchor="ctr">
                    <a:solidFill>
                      <a:schemeClr val="bg1">
                        <a:lumMod val="95000"/>
                      </a:schemeClr>
                    </a:solidFill>
                  </a:tcPr>
                </a:tc>
                <a:tc>
                  <a:txBody>
                    <a:bodyPr/>
                    <a:lstStyle/>
                    <a:p>
                      <a:pPr algn="l">
                        <a:buNone/>
                      </a:pPr>
                      <a:r>
                        <a:rPr lang="en-US" sz="1600" smtClean="0">
                          <a:latin typeface="Helvetica" panose="020B0604020202020204" pitchFamily="34" charset="0"/>
                          <a:cs typeface="Helvetica" panose="020B0604020202020204" pitchFamily="34" charset="0"/>
                        </a:rPr>
                        <a:t>Quảng Ninh</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extLst>
                  <a:ext uri="{0D108BD9-81ED-4DB2-BD59-A6C34878D82A}">
                    <a16:rowId xmlns:a16="http://schemas.microsoft.com/office/drawing/2014/main" xmlns="" val="10002"/>
                  </a:ext>
                </a:extLst>
              </a:tr>
              <a:tr h="314860">
                <a:tc vMerge="1">
                  <a:txBody>
                    <a:bodyPr/>
                    <a:lstStyle/>
                    <a:p>
                      <a:endParaRPr lang="en-US"/>
                    </a:p>
                  </a:txBody>
                  <a:tcPr marL="121920" marR="121920" marT="60960" marB="60960">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2</a:t>
                      </a:r>
                    </a:p>
                  </a:txBody>
                  <a:tcPr marL="121920" marR="121920" marT="60960" marB="60960" anchor="ctr">
                    <a:solidFill>
                      <a:schemeClr val="bg1">
                        <a:lumMod val="95000"/>
                      </a:schemeClr>
                    </a:solidFill>
                  </a:tcPr>
                </a:tc>
                <a:tc>
                  <a:txBody>
                    <a:bodyPr/>
                    <a:lstStyle/>
                    <a:p>
                      <a:pPr algn="l"/>
                      <a:r>
                        <a:rPr lang="en-US" sz="1600" b="0" i="0" kern="1200">
                          <a:solidFill>
                            <a:schemeClr val="dk1"/>
                          </a:solidFill>
                          <a:effectLst/>
                          <a:latin typeface="Helvetica" panose="020B0604020202020204" pitchFamily="34" charset="0"/>
                          <a:ea typeface="+mn-ea"/>
                          <a:cs typeface="Helvetica" panose="020B0604020202020204" pitchFamily="34" charset="0"/>
                        </a:rPr>
                        <a:t>Thai Binh</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4"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9,874</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HN</a:t>
                      </a:r>
                    </a:p>
                  </a:txBody>
                  <a:tcPr marL="121920" marR="121920" marT="60960" marB="60960" anchor="ctr">
                    <a:solidFill>
                      <a:schemeClr val="bg1">
                        <a:lumMod val="95000"/>
                      </a:schemeClr>
                    </a:solidFill>
                  </a:tcPr>
                </a:tc>
                <a:extLst>
                  <a:ext uri="{0D108BD9-81ED-4DB2-BD59-A6C34878D82A}">
                    <a16:rowId xmlns:a16="http://schemas.microsoft.com/office/drawing/2014/main" xmlns="" val="10003"/>
                  </a:ext>
                </a:extLst>
              </a:tr>
              <a:tr h="314860">
                <a:tc vMerge="1">
                  <a:txBody>
                    <a:bodyPr/>
                    <a:lstStyle/>
                    <a:p>
                      <a:endParaRPr lang="en-US"/>
                    </a:p>
                  </a:txBody>
                  <a:tcPr marL="121920" marR="121920" marT="60960" marB="60960">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3</a:t>
                      </a:r>
                    </a:p>
                  </a:txBody>
                  <a:tcPr marL="121920" marR="121920" marT="60960" marB="60960" anchor="ctr">
                    <a:solidFill>
                      <a:schemeClr val="bg1">
                        <a:lumMod val="95000"/>
                      </a:schemeClr>
                    </a:solidFill>
                  </a:tcPr>
                </a:tc>
                <a:tc>
                  <a:txBody>
                    <a:bodyPr/>
                    <a:lstStyle/>
                    <a:p>
                      <a:pPr algn="l"/>
                      <a:r>
                        <a:rPr lang="vi-VN" sz="1600">
                          <a:latin typeface="Helvetica" panose="020B0604020202020204" pitchFamily="34" charset="0"/>
                          <a:cs typeface="Helvetica" panose="020B0604020202020204" pitchFamily="34" charset="0"/>
                        </a:rPr>
                        <a:t>Mai Thu Phượng</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5"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39,973</a:t>
                      </a:r>
                    </a:p>
                  </a:txBody>
                  <a:tcPr marL="121920" marR="121920" marT="60960" marB="60960" anchor="ctr">
                    <a:solidFill>
                      <a:schemeClr val="bg1">
                        <a:lumMod val="95000"/>
                      </a:schemeClr>
                    </a:solidFill>
                  </a:tcPr>
                </a:tc>
                <a:tc>
                  <a:txBody>
                    <a:bodyPr/>
                    <a:lstStyle/>
                    <a:p>
                      <a:pPr algn="ctr">
                        <a:buNone/>
                      </a:pPr>
                      <a:endParaRPr lang="vi-VN" alt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HN</a:t>
                      </a:r>
                    </a:p>
                  </a:txBody>
                  <a:tcPr marL="121920" marR="121920" marT="60960" marB="60960" anchor="ctr">
                    <a:solidFill>
                      <a:schemeClr val="bg1">
                        <a:lumMod val="95000"/>
                      </a:schemeClr>
                    </a:solidFill>
                  </a:tcPr>
                </a:tc>
                <a:extLst>
                  <a:ext uri="{0D108BD9-81ED-4DB2-BD59-A6C34878D82A}">
                    <a16:rowId xmlns:a16="http://schemas.microsoft.com/office/drawing/2014/main" xmlns="" val="10004"/>
                  </a:ext>
                </a:extLst>
              </a:tr>
              <a:tr h="314860">
                <a:tc rowSpan="2">
                  <a:txBody>
                    <a:bodyPr/>
                    <a:lstStyle/>
                    <a:p>
                      <a:pPr algn="l"/>
                      <a:r>
                        <a:rPr lang="en-US" sz="1600">
                          <a:latin typeface="Helvetica" panose="020B0604020202020204" pitchFamily="34" charset="0"/>
                          <a:cs typeface="Helvetica" panose="020B0604020202020204" pitchFamily="34" charset="0"/>
                          <a:sym typeface="+mn-ea"/>
                        </a:rPr>
                        <a:t>Hotmom – Gia đình</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4</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Đinh khánh An</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6"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215,575</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2,000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5"/>
                  </a:ext>
                </a:extLst>
              </a:tr>
              <a:tr h="314860">
                <a:tc vMerge="1">
                  <a:txBody>
                    <a:bodyPr/>
                    <a:lstStyle/>
                    <a:p>
                      <a:endParaRPr lang="en-US"/>
                    </a:p>
                  </a:txBody>
                  <a:tcPr marL="121920" marR="121920" marT="60960" marB="60960">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5</a:t>
                      </a:r>
                    </a:p>
                  </a:txBody>
                  <a:tcPr marL="121920" marR="121920" marT="60960" marB="60960" anchor="ctr">
                    <a:solidFill>
                      <a:schemeClr val="bg1">
                        <a:lumMod val="95000"/>
                      </a:schemeClr>
                    </a:solidFill>
                  </a:tcPr>
                </a:tc>
                <a:tc>
                  <a:txBody>
                    <a:bodyPr/>
                    <a:lstStyle/>
                    <a:p>
                      <a:pPr algn="l"/>
                      <a:r>
                        <a:rPr lang="vi-VN" sz="1600">
                          <a:latin typeface="Helvetica" panose="020B0604020202020204" pitchFamily="34" charset="0"/>
                          <a:cs typeface="Helvetica" panose="020B0604020202020204" pitchFamily="34" charset="0"/>
                        </a:rPr>
                        <a:t>Ngô Phương Thanh</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7"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139,719</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1,000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6"/>
                  </a:ext>
                </a:extLst>
              </a:tr>
              <a:tr h="314860">
                <a:tc>
                  <a:txBody>
                    <a:bodyPr/>
                    <a:lstStyle/>
                    <a:p>
                      <a:pPr algn="l">
                        <a:buNone/>
                      </a:pP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6</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Lê Thanh Tuyền</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8"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148,249</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1,500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7"/>
                  </a:ext>
                </a:extLst>
              </a:tr>
              <a:tr h="314860">
                <a:tc rowSpan="3">
                  <a:txBody>
                    <a:bodyPr/>
                    <a:lstStyle/>
                    <a:p>
                      <a:pPr algn="l">
                        <a:buNone/>
                      </a:pPr>
                      <a:r>
                        <a:rPr lang="en-US" sz="1600">
                          <a:latin typeface="Helvetica" panose="020B0604020202020204" pitchFamily="34" charset="0"/>
                          <a:cs typeface="Helvetica" panose="020B0604020202020204" pitchFamily="34" charset="0"/>
                          <a:sym typeface="+mn-ea"/>
                        </a:rPr>
                        <a:t>Kinh Doanh</a:t>
                      </a:r>
                    </a:p>
                    <a:p>
                      <a:pPr algn="l">
                        <a:buNone/>
                      </a:pP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7</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Nguyễn Phi Long</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9"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88,151</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1,500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8"/>
                  </a:ext>
                </a:extLst>
              </a:tr>
              <a:tr h="314860">
                <a:tc vMerge="1">
                  <a:txBody>
                    <a:bodyPr/>
                    <a:lstStyle/>
                    <a:p>
                      <a:endParaRPr lang="en-US"/>
                    </a:p>
                  </a:txBody>
                  <a:tcPr marL="121920" marR="121920" marT="60960" marB="60960">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8</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Hoàng Long Lữ </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10"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63,803</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2,000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09"/>
                  </a:ext>
                </a:extLst>
              </a:tr>
              <a:tr h="314860">
                <a:tc vMerge="1">
                  <a:txBody>
                    <a:bodyPr/>
                    <a:lstStyle/>
                    <a:p>
                      <a:endParaRPr lang="en-US"/>
                    </a:p>
                  </a:txBody>
                  <a:tcPr marL="121920" marR="121920" marT="60960" marB="60960">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9</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Nhat Thanh Ngo</a:t>
                      </a:r>
                    </a:p>
                  </a:txBody>
                  <a:tcPr marL="121920" marR="121920" marT="60960" marB="60960" anchor="ctr">
                    <a:solidFill>
                      <a:schemeClr val="bg1">
                        <a:lumMod val="95000"/>
                      </a:schemeClr>
                    </a:solidFill>
                  </a:tcPr>
                </a:tc>
                <a:tc>
                  <a:txBody>
                    <a:bodyPr/>
                    <a:lstStyle/>
                    <a:p>
                      <a:r>
                        <a:rPr lang="en-US" sz="1600">
                          <a:latin typeface="Helvetica" panose="020B0604020202020204" pitchFamily="34" charset="0"/>
                          <a:cs typeface="Helvetica" panose="020B0604020202020204" pitchFamily="34" charset="0"/>
                          <a:hlinkClick r:id="rId11" action="ppaction://hlinkfile"/>
                        </a:rPr>
                        <a:t>Link</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64,239</a:t>
                      </a:r>
                    </a:p>
                  </a:txBody>
                  <a:tcPr marL="121920" marR="121920" marT="60960" marB="60960" anchor="ctr">
                    <a:solidFill>
                      <a:schemeClr val="bg1">
                        <a:lumMod val="95000"/>
                      </a:schemeClr>
                    </a:solidFill>
                  </a:tcPr>
                </a:tc>
                <a:tc>
                  <a:txBody>
                    <a:bodyPr/>
                    <a:lstStyle/>
                    <a:p>
                      <a:pPr algn="ctr">
                        <a:buNone/>
                      </a:pPr>
                      <a:r>
                        <a:rPr lang="vi-VN" altLang="en-US" sz="1600">
                          <a:latin typeface="Helvetica" panose="020B0604020202020204" pitchFamily="34" charset="0"/>
                          <a:cs typeface="Helvetica" panose="020B0604020202020204" pitchFamily="34" charset="0"/>
                        </a:rPr>
                        <a:t>1,400</a:t>
                      </a:r>
                    </a:p>
                  </a:txBody>
                  <a:tcPr marL="121920" marR="121920" marT="60960" marB="60960" anchor="ctr">
                    <a:solidFill>
                      <a:schemeClr val="bg1">
                        <a:lumMod val="95000"/>
                      </a:schemeClr>
                    </a:solidFill>
                  </a:tcPr>
                </a:tc>
                <a:tc>
                  <a:txBody>
                    <a:bodyPr/>
                    <a:lstStyle/>
                    <a:p>
                      <a:pPr algn="l">
                        <a:buNone/>
                      </a:pPr>
                      <a:r>
                        <a:rPr lang="vi-VN" altLang="en-US" sz="1600">
                          <a:latin typeface="Helvetica" panose="020B0604020202020204" pitchFamily="34" charset="0"/>
                          <a:cs typeface="Helvetica" panose="020B0604020202020204" pitchFamily="34" charset="0"/>
                        </a:rPr>
                        <a:t>HN</a:t>
                      </a:r>
                    </a:p>
                  </a:txBody>
                  <a:tcPr marL="121920" marR="121920" marT="60960" marB="60960" anchor="ctr">
                    <a:solidFill>
                      <a:schemeClr val="bg1">
                        <a:lumMod val="95000"/>
                      </a:schemeClr>
                    </a:solidFill>
                  </a:tcPr>
                </a:tc>
                <a:extLst>
                  <a:ext uri="{0D108BD9-81ED-4DB2-BD59-A6C34878D82A}">
                    <a16:rowId xmlns:a16="http://schemas.microsoft.com/office/drawing/2014/main" xmlns="" val="10010"/>
                  </a:ext>
                </a:extLst>
              </a:tr>
              <a:tr h="524766">
                <a:tc>
                  <a:txBody>
                    <a:bodyPr/>
                    <a:lstStyle/>
                    <a:p>
                      <a:pPr algn="l">
                        <a:buNone/>
                      </a:pPr>
                      <a:r>
                        <a:rPr lang="en-US" sz="1600">
                          <a:latin typeface="Helvetica" panose="020B0604020202020204" pitchFamily="34" charset="0"/>
                          <a:cs typeface="Helvetica" panose="020B0604020202020204" pitchFamily="34" charset="0"/>
                          <a:sym typeface="+mn-ea"/>
                        </a:rPr>
                        <a:t>Nghệ sĩ &amp; </a:t>
                      </a:r>
                      <a:r>
                        <a:rPr lang="en-US" sz="1600" smtClean="0">
                          <a:latin typeface="Helvetica" panose="020B0604020202020204" pitchFamily="34" charset="0"/>
                          <a:cs typeface="Helvetica" panose="020B0604020202020204" pitchFamily="34" charset="0"/>
                          <a:sym typeface="+mn-ea"/>
                        </a:rPr>
                        <a:t>Khác</a:t>
                      </a:r>
                      <a:endParaRPr lang="en-US" sz="160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r>
                        <a:rPr lang="en-US" sz="1600">
                          <a:latin typeface="Helvetica" panose="020B0604020202020204" pitchFamily="34" charset="0"/>
                          <a:cs typeface="Helvetica" panose="020B0604020202020204" pitchFamily="34" charset="0"/>
                        </a:rPr>
                        <a:t>10</a:t>
                      </a:r>
                    </a:p>
                  </a:txBody>
                  <a:tcPr marL="121920" marR="121920" marT="60960" marB="60960" anchor="ctr">
                    <a:solidFill>
                      <a:schemeClr val="bg1">
                        <a:lumMod val="95000"/>
                      </a:schemeClr>
                    </a:solidFill>
                  </a:tcPr>
                </a:tc>
                <a:tc>
                  <a:txBody>
                    <a:bodyPr/>
                    <a:lstStyle/>
                    <a:p>
                      <a:pPr algn="l"/>
                      <a:r>
                        <a:rPr lang="en-US" sz="1600">
                          <a:latin typeface="Helvetica" panose="020B0604020202020204" pitchFamily="34" charset="0"/>
                          <a:cs typeface="Helvetica" panose="020B0604020202020204" pitchFamily="34" charset="0"/>
                        </a:rPr>
                        <a:t>Huỳnh Lê Bằng</a:t>
                      </a:r>
                    </a:p>
                  </a:txBody>
                  <a:tcPr marL="121920" marR="121920" marT="60960" marB="60960" anchor="ctr">
                    <a:solidFill>
                      <a:schemeClr val="bg1">
                        <a:lumMod val="95000"/>
                      </a:schemeClr>
                    </a:solidFill>
                  </a:tcPr>
                </a:tc>
                <a:tc>
                  <a:txBody>
                    <a:bodyPr/>
                    <a:lstStyle/>
                    <a:p>
                      <a:r>
                        <a:rPr lang="en-US" sz="1600" dirty="0">
                          <a:latin typeface="Helvetica" panose="020B0604020202020204" pitchFamily="34" charset="0"/>
                          <a:cs typeface="Helvetica" panose="020B0604020202020204" pitchFamily="34" charset="0"/>
                          <a:hlinkClick r:id="rId12" action="ppaction://hlinkfile"/>
                        </a:rPr>
                        <a:t>Link</a:t>
                      </a:r>
                      <a:endParaRPr lang="en-US" sz="1600" dirty="0">
                        <a:latin typeface="Helvetica" panose="020B0604020202020204" pitchFamily="34" charset="0"/>
                        <a:cs typeface="Helvetica" panose="020B0604020202020204" pitchFamily="34" charset="0"/>
                      </a:endParaRPr>
                    </a:p>
                  </a:txBody>
                  <a:tcPr marL="121920" marR="121920" marT="60960" marB="60960" anchor="ctr">
                    <a:solidFill>
                      <a:schemeClr val="bg1">
                        <a:lumMod val="95000"/>
                      </a:schemeClr>
                    </a:solidFill>
                  </a:tcPr>
                </a:tc>
                <a:tc>
                  <a:txBody>
                    <a:bodyPr/>
                    <a:lstStyle/>
                    <a:p>
                      <a:pPr algn="ctr">
                        <a:buNone/>
                      </a:pPr>
                      <a:r>
                        <a:rPr lang="vi-VN" altLang="en-US" sz="1600" dirty="0">
                          <a:latin typeface="Helvetica" panose="020B0604020202020204" pitchFamily="34" charset="0"/>
                          <a:cs typeface="Helvetica" panose="020B0604020202020204" pitchFamily="34" charset="0"/>
                        </a:rPr>
                        <a:t>52,710</a:t>
                      </a:r>
                    </a:p>
                  </a:txBody>
                  <a:tcPr marL="121920" marR="121920" marT="60960" marB="60960" anchor="ctr">
                    <a:solidFill>
                      <a:schemeClr val="bg1">
                        <a:lumMod val="95000"/>
                      </a:schemeClr>
                    </a:solidFill>
                  </a:tcPr>
                </a:tc>
                <a:tc>
                  <a:txBody>
                    <a:bodyPr/>
                    <a:lstStyle/>
                    <a:p>
                      <a:pPr algn="ctr">
                        <a:buNone/>
                      </a:pPr>
                      <a:r>
                        <a:rPr lang="vi-VN" altLang="en-US" sz="1600" dirty="0">
                          <a:latin typeface="Helvetica" panose="020B0604020202020204" pitchFamily="34" charset="0"/>
                          <a:cs typeface="Helvetica" panose="020B0604020202020204" pitchFamily="34" charset="0"/>
                        </a:rPr>
                        <a:t>1,700</a:t>
                      </a:r>
                    </a:p>
                  </a:txBody>
                  <a:tcPr marL="121920" marR="121920" marT="60960" marB="60960" anchor="ctr">
                    <a:solidFill>
                      <a:schemeClr val="bg1">
                        <a:lumMod val="95000"/>
                      </a:schemeClr>
                    </a:solidFill>
                  </a:tcPr>
                </a:tc>
                <a:tc>
                  <a:txBody>
                    <a:bodyPr/>
                    <a:lstStyle/>
                    <a:p>
                      <a:pPr algn="l">
                        <a:buNone/>
                      </a:pPr>
                      <a:r>
                        <a:rPr lang="vi-VN" altLang="en-US" sz="1600" dirty="0">
                          <a:latin typeface="Helvetica" panose="020B0604020202020204" pitchFamily="34" charset="0"/>
                          <a:cs typeface="Helvetica" panose="020B0604020202020204" pitchFamily="34" charset="0"/>
                        </a:rPr>
                        <a:t>HCM</a:t>
                      </a:r>
                    </a:p>
                  </a:txBody>
                  <a:tcPr marL="121920" marR="121920" marT="60960" marB="60960" anchor="ctr">
                    <a:solidFill>
                      <a:schemeClr val="bg1">
                        <a:lumMod val="95000"/>
                      </a:schemeClr>
                    </a:solidFill>
                  </a:tcPr>
                </a:tc>
                <a:extLst>
                  <a:ext uri="{0D108BD9-81ED-4DB2-BD59-A6C34878D82A}">
                    <a16:rowId xmlns:a16="http://schemas.microsoft.com/office/drawing/2014/main" xmlns="" val="10011"/>
                  </a:ext>
                </a:extLst>
              </a:tr>
            </a:tbl>
          </a:graphicData>
        </a:graphic>
      </p:graphicFrame>
      <p:sp>
        <p:nvSpPr>
          <p:cNvPr id="5" name="Google Shape;215;g6513810cfa_0_0"/>
          <p:cNvSpPr txBox="1"/>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KOLs &amp; Influencers (</a:t>
            </a:r>
            <a:r>
              <a:rPr lang="en-US" sz="3200" b="1" dirty="0" err="1">
                <a:solidFill>
                  <a:srgbClr val="A91217"/>
                </a:solidFill>
                <a:latin typeface="+mj-lt"/>
                <a:ea typeface="Century Gothic"/>
                <a:cs typeface="Arial" panose="020B0604020202020204" pitchFamily="34" charset="0"/>
                <a:sym typeface="Century Gothic"/>
              </a:rPr>
              <a:t>tt</a:t>
            </a:r>
            <a:r>
              <a:rPr lang="en-US" sz="3200" b="1" dirty="0">
                <a:solidFill>
                  <a:srgbClr val="A91217"/>
                </a:solidFill>
                <a:latin typeface="+mj-lt"/>
                <a:ea typeface="Century Gothic"/>
                <a:cs typeface="Arial" panose="020B0604020202020204" pitchFamily="34" charset="0"/>
                <a:sym typeface="Century Gothic"/>
              </a:rPr>
              <a:t>)</a:t>
            </a:r>
          </a:p>
        </p:txBody>
      </p:sp>
    </p:spTree>
    <p:extLst>
      <p:ext uri="{BB962C8B-B14F-4D97-AF65-F5344CB8AC3E}">
        <p14:creationId xmlns:p14="http://schemas.microsoft.com/office/powerpoint/2010/main" val="298452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Định</a:t>
            </a:r>
            <a:r>
              <a:rPr lang="en-US" sz="3200" b="1" dirty="0">
                <a:solidFill>
                  <a:srgbClr val="A91217"/>
                </a:solidFill>
                <a:latin typeface="+mj-lt"/>
                <a:ea typeface="Century Gothic"/>
                <a:cs typeface="Arial" panose="020B0604020202020204" pitchFamily="34" charset="0"/>
                <a:sym typeface="Century Gothic"/>
              </a:rPr>
              <a:t> h</a:t>
            </a:r>
            <a:r>
              <a:rPr lang="vi-VN" sz="3200" b="1" dirty="0">
                <a:solidFill>
                  <a:srgbClr val="A91217"/>
                </a:solidFill>
                <a:latin typeface="+mj-lt"/>
                <a:ea typeface="Century Gothic"/>
                <a:cs typeface="Arial" panose="020B0604020202020204" pitchFamily="34" charset="0"/>
                <a:sym typeface="Century Gothic"/>
              </a:rPr>
              <a:t>ư</a:t>
            </a:r>
            <a:r>
              <a:rPr lang="en-US" sz="3200" b="1" dirty="0" err="1">
                <a:solidFill>
                  <a:srgbClr val="A91217"/>
                </a:solidFill>
                <a:latin typeface="+mj-lt"/>
                <a:ea typeface="Century Gothic"/>
                <a:cs typeface="Arial" panose="020B0604020202020204" pitchFamily="34" charset="0"/>
                <a:sym typeface="Century Gothic"/>
              </a:rPr>
              <a:t>ớng</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cho</a:t>
            </a:r>
            <a:r>
              <a:rPr lang="en-US" sz="3200" b="1" dirty="0">
                <a:solidFill>
                  <a:srgbClr val="A91217"/>
                </a:solidFill>
                <a:latin typeface="+mj-lt"/>
                <a:ea typeface="Century Gothic"/>
                <a:cs typeface="Arial" panose="020B0604020202020204" pitchFamily="34" charset="0"/>
                <a:sym typeface="Century Gothic"/>
              </a:rPr>
              <a:t> KOLs &amp; Influencers</a:t>
            </a:r>
          </a:p>
        </p:txBody>
      </p:sp>
      <p:graphicFrame>
        <p:nvGraphicFramePr>
          <p:cNvPr id="22" name="Diagram 21"/>
          <p:cNvGraphicFramePr/>
          <p:nvPr>
            <p:extLst>
              <p:ext uri="{D42A27DB-BD31-4B8C-83A1-F6EECF244321}">
                <p14:modId xmlns:p14="http://schemas.microsoft.com/office/powerpoint/2010/main" val="1477088623"/>
              </p:ext>
            </p:extLst>
          </p:nvPr>
        </p:nvGraphicFramePr>
        <p:xfrm>
          <a:off x="1739865" y="1350390"/>
          <a:ext cx="8847056" cy="329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ounded Rectangle 17"/>
          <p:cNvSpPr/>
          <p:nvPr/>
        </p:nvSpPr>
        <p:spPr>
          <a:xfrm>
            <a:off x="1811873" y="1782438"/>
            <a:ext cx="5544616"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Xây dựng hình ảnh đúng đắn và tích cực cho bà Lê Hoàng Diệp Thảo (có lồng  ghép nội dung quảng bá cho King Coffee và TNI)</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4" name="Rounded Rectangle 18"/>
          <p:cNvSpPr/>
          <p:nvPr/>
        </p:nvSpPr>
        <p:spPr>
          <a:xfrm>
            <a:off x="1811873" y="2286494"/>
            <a:ext cx="5544616"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Quảng bá hình ảnh của King Coffee &amp; tập đoàn TNI lồng ghép vào các nội dung khác (xây dựng hình ảnh bà Thảo, trung hòa các thông tin tiêu cực và lan tỏa các thông tin tích cực về bà Thảo)</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5" name="Rounded Rectangle 19"/>
          <p:cNvSpPr/>
          <p:nvPr/>
        </p:nvSpPr>
        <p:spPr>
          <a:xfrm>
            <a:off x="7356489" y="2790550"/>
            <a:ext cx="3240360" cy="360040"/>
          </a:xfrm>
          <a:prstGeom prst="roundRect">
            <a:avLst>
              <a:gd name="adj" fmla="val 0"/>
            </a:avLst>
          </a:prstGeom>
          <a:solidFill>
            <a:srgbClr val="E09184"/>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solidFill>
                <a:latin typeface="Helvetica" panose="020B0604020202020204" pitchFamily="34" charset="0"/>
                <a:ea typeface="Lato" charset="0"/>
                <a:cs typeface="Helvetica" panose="020B0604020202020204" pitchFamily="34" charset="0"/>
                <a:sym typeface="Lato Light" charset="0"/>
              </a:rPr>
              <a:t>Xây dựng góc nội dung dựa theo 2 tình huống đã dự đoán</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069984560"/>
              </p:ext>
            </p:extLst>
          </p:nvPr>
        </p:nvGraphicFramePr>
        <p:xfrm>
          <a:off x="1811873" y="3294606"/>
          <a:ext cx="5521221" cy="1800197"/>
        </p:xfrm>
        <a:graphic>
          <a:graphicData uri="http://schemas.openxmlformats.org/drawingml/2006/table">
            <a:tbl>
              <a:tblPr firstRow="1" bandRow="1">
                <a:tableStyleId>{5C22544A-7EE6-4342-B048-85BDC9FD1C3A}</a:tableStyleId>
              </a:tblPr>
              <a:tblGrid>
                <a:gridCol w="1840407">
                  <a:extLst>
                    <a:ext uri="{9D8B030D-6E8A-4147-A177-3AD203B41FA5}">
                      <a16:colId xmlns:a16="http://schemas.microsoft.com/office/drawing/2014/main" xmlns="" val="20000"/>
                    </a:ext>
                  </a:extLst>
                </a:gridCol>
                <a:gridCol w="1840407">
                  <a:extLst>
                    <a:ext uri="{9D8B030D-6E8A-4147-A177-3AD203B41FA5}">
                      <a16:colId xmlns:a16="http://schemas.microsoft.com/office/drawing/2014/main" xmlns="" val="20001"/>
                    </a:ext>
                  </a:extLst>
                </a:gridCol>
                <a:gridCol w="1840407">
                  <a:extLst>
                    <a:ext uri="{9D8B030D-6E8A-4147-A177-3AD203B41FA5}">
                      <a16:colId xmlns:a16="http://schemas.microsoft.com/office/drawing/2014/main" xmlns="" val="20002"/>
                    </a:ext>
                  </a:extLst>
                </a:gridCol>
              </a:tblGrid>
              <a:tr h="257171">
                <a:tc>
                  <a:txBody>
                    <a:bodyPr/>
                    <a:lstStyle/>
                    <a:p>
                      <a:pPr algn="ctr"/>
                      <a:r>
                        <a:rPr lang="en-US" sz="1000" i="0">
                          <a:latin typeface="Helvetica" panose="020B0604020202020204" pitchFamily="34" charset="0"/>
                          <a:cs typeface="Helvetica" panose="020B0604020202020204" pitchFamily="34" charset="0"/>
                        </a:rPr>
                        <a:t>GÓC</a:t>
                      </a:r>
                    </a:p>
                  </a:txBody>
                  <a:tcPr anchor="ctr">
                    <a:solidFill>
                      <a:schemeClr val="bg2">
                        <a:lumMod val="50000"/>
                      </a:schemeClr>
                    </a:solidFill>
                  </a:tcPr>
                </a:tc>
                <a:tc>
                  <a:txBody>
                    <a:bodyPr/>
                    <a:lstStyle/>
                    <a:p>
                      <a:pPr algn="ctr"/>
                      <a:r>
                        <a:rPr lang="en-US" sz="1000" i="0">
                          <a:latin typeface="Helvetica" panose="020B0604020202020204" pitchFamily="34" charset="0"/>
                          <a:cs typeface="Helvetica" panose="020B0604020202020204" pitchFamily="34" charset="0"/>
                        </a:rPr>
                        <a:t>SỐ</a:t>
                      </a:r>
                      <a:r>
                        <a:rPr lang="en-US" sz="1000" i="0" baseline="0">
                          <a:latin typeface="Helvetica" panose="020B0604020202020204" pitchFamily="34" charset="0"/>
                          <a:cs typeface="Helvetica" panose="020B0604020202020204" pitchFamily="34" charset="0"/>
                        </a:rPr>
                        <a:t> LƯỢNG BÀI</a:t>
                      </a:r>
                      <a:endParaRPr lang="en-US" sz="1000" i="0">
                        <a:latin typeface="Helvetica" panose="020B0604020202020204" pitchFamily="34" charset="0"/>
                        <a:cs typeface="Helvetica" panose="020B0604020202020204" pitchFamily="34" charset="0"/>
                      </a:endParaRPr>
                    </a:p>
                  </a:txBody>
                  <a:tcPr anchor="ctr">
                    <a:solidFill>
                      <a:schemeClr val="bg2">
                        <a:lumMod val="50000"/>
                      </a:schemeClr>
                    </a:solidFill>
                  </a:tcPr>
                </a:tc>
                <a:tc>
                  <a:txBody>
                    <a:bodyPr/>
                    <a:lstStyle/>
                    <a:p>
                      <a:pPr algn="ctr"/>
                      <a:r>
                        <a:rPr lang="en-US" sz="1000" i="0">
                          <a:latin typeface="Helvetica" panose="020B0604020202020204" pitchFamily="34" charset="0"/>
                          <a:cs typeface="Helvetica" panose="020B0604020202020204" pitchFamily="34" charset="0"/>
                        </a:rPr>
                        <a:t>KOLs/Influencer</a:t>
                      </a:r>
                    </a:p>
                  </a:txBody>
                  <a:tcPr anchor="ctr">
                    <a:solidFill>
                      <a:schemeClr val="bg2">
                        <a:lumMod val="50000"/>
                      </a:schemeClr>
                    </a:solidFill>
                  </a:tcPr>
                </a:tc>
                <a:extLst>
                  <a:ext uri="{0D108BD9-81ED-4DB2-BD59-A6C34878D82A}">
                    <a16:rowId xmlns:a16="http://schemas.microsoft.com/office/drawing/2014/main" xmlns="" val="10000"/>
                  </a:ext>
                </a:extLst>
              </a:tr>
              <a:tr h="257171">
                <a:tc>
                  <a:txBody>
                    <a:bodyPr/>
                    <a:lstStyle/>
                    <a:p>
                      <a:pPr algn="ctr"/>
                      <a:r>
                        <a:rPr lang="en-US" sz="1000" i="0">
                          <a:latin typeface="Helvetica" panose="020B0604020202020204" pitchFamily="34" charset="0"/>
                          <a:cs typeface="Helvetica" panose="020B0604020202020204" pitchFamily="34" charset="0"/>
                        </a:rPr>
                        <a:t>1</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2</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1 KOL,</a:t>
                      </a:r>
                      <a:r>
                        <a:rPr lang="en-US" sz="1000" i="0" baseline="0">
                          <a:latin typeface="Helvetica" panose="020B0604020202020204" pitchFamily="34" charset="0"/>
                          <a:cs typeface="Helvetica" panose="020B0604020202020204" pitchFamily="34" charset="0"/>
                        </a:rPr>
                        <a:t> 1 Influencer</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1"/>
                  </a:ext>
                </a:extLst>
              </a:tr>
              <a:tr h="257171">
                <a:tc>
                  <a:txBody>
                    <a:bodyPr/>
                    <a:lstStyle/>
                    <a:p>
                      <a:pPr algn="ctr"/>
                      <a:r>
                        <a:rPr lang="en-US" sz="1000" i="0">
                          <a:latin typeface="Helvetica" panose="020B0604020202020204" pitchFamily="34" charset="0"/>
                          <a:cs typeface="Helvetica" panose="020B0604020202020204" pitchFamily="34" charset="0"/>
                        </a:rPr>
                        <a:t>2</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2</a:t>
                      </a:r>
                    </a:p>
                  </a:txBody>
                  <a:tcPr>
                    <a:solidFill>
                      <a:schemeClr val="bg1">
                        <a:lumMod val="85000"/>
                      </a:schemeClr>
                    </a:solidFill>
                  </a:tcPr>
                </a:tc>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i="0">
                          <a:latin typeface="Helvetica" panose="020B0604020202020204" pitchFamily="34" charset="0"/>
                          <a:cs typeface="Helvetica" panose="020B0604020202020204" pitchFamily="34" charset="0"/>
                        </a:rPr>
                        <a:t>1 KOL,</a:t>
                      </a:r>
                      <a:r>
                        <a:rPr lang="en-US" sz="1000" i="0" baseline="0">
                          <a:latin typeface="Helvetica" panose="020B0604020202020204" pitchFamily="34" charset="0"/>
                          <a:cs typeface="Helvetica" panose="020B0604020202020204" pitchFamily="34" charset="0"/>
                        </a:rPr>
                        <a:t> 1 Influencer</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2"/>
                  </a:ext>
                </a:extLst>
              </a:tr>
              <a:tr h="257171">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i="0">
                          <a:latin typeface="Helvetica" panose="020B0604020202020204" pitchFamily="34" charset="0"/>
                          <a:cs typeface="Helvetica" panose="020B0604020202020204" pitchFamily="34" charset="0"/>
                        </a:rPr>
                        <a:t>1 KOL,</a:t>
                      </a:r>
                      <a:r>
                        <a:rPr lang="en-US" sz="1000" i="0" baseline="0">
                          <a:latin typeface="Helvetica" panose="020B0604020202020204" pitchFamily="34" charset="0"/>
                          <a:cs typeface="Helvetica" panose="020B0604020202020204" pitchFamily="34" charset="0"/>
                        </a:rPr>
                        <a:t> 2 Influencers</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3"/>
                  </a:ext>
                </a:extLst>
              </a:tr>
              <a:tr h="257171">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i="0">
                          <a:latin typeface="Helvetica" panose="020B0604020202020204" pitchFamily="34" charset="0"/>
                          <a:cs typeface="Helvetica" panose="020B0604020202020204" pitchFamily="34" charset="0"/>
                        </a:rPr>
                        <a:t>1 KOL,</a:t>
                      </a:r>
                      <a:r>
                        <a:rPr lang="en-US" sz="1000" i="0" baseline="0">
                          <a:latin typeface="Helvetica" panose="020B0604020202020204" pitchFamily="34" charset="0"/>
                          <a:cs typeface="Helvetica" panose="020B0604020202020204" pitchFamily="34" charset="0"/>
                        </a:rPr>
                        <a:t> 2 Influencers</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4"/>
                  </a:ext>
                </a:extLst>
              </a:tr>
              <a:tr h="257171">
                <a:tc>
                  <a:txBody>
                    <a:bodyPr/>
                    <a:lstStyle/>
                    <a:p>
                      <a:pPr algn="ctr"/>
                      <a:r>
                        <a:rPr lang="en-US" sz="1000" i="0">
                          <a:latin typeface="Helvetica" panose="020B0604020202020204" pitchFamily="34" charset="0"/>
                          <a:cs typeface="Helvetica" panose="020B0604020202020204" pitchFamily="34" charset="0"/>
                        </a:rPr>
                        <a:t>5</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i="0">
                          <a:latin typeface="Helvetica" panose="020B0604020202020204" pitchFamily="34" charset="0"/>
                          <a:cs typeface="Helvetica" panose="020B0604020202020204" pitchFamily="34" charset="0"/>
                        </a:rPr>
                        <a:t>1 KOL,</a:t>
                      </a:r>
                      <a:r>
                        <a:rPr lang="en-US" sz="1000" i="0" baseline="0">
                          <a:latin typeface="Helvetica" panose="020B0604020202020204" pitchFamily="34" charset="0"/>
                          <a:cs typeface="Helvetica" panose="020B0604020202020204" pitchFamily="34" charset="0"/>
                        </a:rPr>
                        <a:t> 2 Influencers</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5"/>
                  </a:ext>
                </a:extLst>
              </a:tr>
              <a:tr h="257171">
                <a:tc>
                  <a:txBody>
                    <a:bodyPr/>
                    <a:lstStyle/>
                    <a:p>
                      <a:pPr algn="ctr"/>
                      <a:r>
                        <a:rPr lang="en-US" sz="1000" i="0">
                          <a:latin typeface="Helvetica" panose="020B0604020202020204" pitchFamily="34" charset="0"/>
                          <a:cs typeface="Helvetica" panose="020B0604020202020204" pitchFamily="34" charset="0"/>
                        </a:rPr>
                        <a:t>6</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2</a:t>
                      </a:r>
                    </a:p>
                  </a:txBody>
                  <a:tcPr>
                    <a:solidFill>
                      <a:schemeClr val="bg1">
                        <a:lumMod val="85000"/>
                      </a:schemeClr>
                    </a:solidFill>
                  </a:tcPr>
                </a:tc>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i="0" baseline="0">
                          <a:latin typeface="Helvetica" panose="020B0604020202020204" pitchFamily="34" charset="0"/>
                          <a:cs typeface="Helvetica" panose="020B0604020202020204" pitchFamily="34" charset="0"/>
                        </a:rPr>
                        <a:t>2 Influencers</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594221957"/>
              </p:ext>
            </p:extLst>
          </p:nvPr>
        </p:nvGraphicFramePr>
        <p:xfrm>
          <a:off x="7356489" y="3294606"/>
          <a:ext cx="3245364" cy="2255965"/>
        </p:xfrm>
        <a:graphic>
          <a:graphicData uri="http://schemas.openxmlformats.org/drawingml/2006/table">
            <a:tbl>
              <a:tblPr firstRow="1" bandRow="1">
                <a:tableStyleId>{5C22544A-7EE6-4342-B048-85BDC9FD1C3A}</a:tableStyleId>
              </a:tblPr>
              <a:tblGrid>
                <a:gridCol w="1081788">
                  <a:extLst>
                    <a:ext uri="{9D8B030D-6E8A-4147-A177-3AD203B41FA5}">
                      <a16:colId xmlns:a16="http://schemas.microsoft.com/office/drawing/2014/main" xmlns="" val="20000"/>
                    </a:ext>
                  </a:extLst>
                </a:gridCol>
                <a:gridCol w="1081788">
                  <a:extLst>
                    <a:ext uri="{9D8B030D-6E8A-4147-A177-3AD203B41FA5}">
                      <a16:colId xmlns:a16="http://schemas.microsoft.com/office/drawing/2014/main" xmlns="" val="20001"/>
                    </a:ext>
                  </a:extLst>
                </a:gridCol>
                <a:gridCol w="1081788">
                  <a:extLst>
                    <a:ext uri="{9D8B030D-6E8A-4147-A177-3AD203B41FA5}">
                      <a16:colId xmlns:a16="http://schemas.microsoft.com/office/drawing/2014/main" xmlns="" val="20002"/>
                    </a:ext>
                  </a:extLst>
                </a:gridCol>
              </a:tblGrid>
              <a:tr h="264501">
                <a:tc>
                  <a:txBody>
                    <a:bodyPr/>
                    <a:lstStyle/>
                    <a:p>
                      <a:pPr algn="ctr"/>
                      <a:r>
                        <a:rPr lang="en-US" sz="1000" i="0">
                          <a:latin typeface="Helvetica" panose="020B0604020202020204" pitchFamily="34" charset="0"/>
                          <a:cs typeface="Helvetica" panose="020B0604020202020204" pitchFamily="34" charset="0"/>
                        </a:rPr>
                        <a:t>TÌNH</a:t>
                      </a:r>
                      <a:r>
                        <a:rPr lang="en-US" sz="1000" i="0" baseline="0">
                          <a:latin typeface="Helvetica" panose="020B0604020202020204" pitchFamily="34" charset="0"/>
                          <a:cs typeface="Helvetica" panose="020B0604020202020204" pitchFamily="34" charset="0"/>
                        </a:rPr>
                        <a:t> HUỐNG</a:t>
                      </a:r>
                      <a:endParaRPr lang="en-US" sz="1000" i="0">
                        <a:latin typeface="Helvetica" panose="020B0604020202020204" pitchFamily="34" charset="0"/>
                        <a:cs typeface="Helvetica" panose="020B0604020202020204" pitchFamily="34" charset="0"/>
                      </a:endParaRPr>
                    </a:p>
                  </a:txBody>
                  <a:tcPr anchor="ctr">
                    <a:solidFill>
                      <a:schemeClr val="bg2">
                        <a:lumMod val="50000"/>
                      </a:schemeClr>
                    </a:solidFill>
                  </a:tcPr>
                </a:tc>
                <a:tc>
                  <a:txBody>
                    <a:bodyPr/>
                    <a:lstStyle/>
                    <a:p>
                      <a:pPr algn="ctr"/>
                      <a:r>
                        <a:rPr lang="en-US" sz="1000" i="0">
                          <a:latin typeface="Helvetica" panose="020B0604020202020204" pitchFamily="34" charset="0"/>
                          <a:cs typeface="Helvetica" panose="020B0604020202020204" pitchFamily="34" charset="0"/>
                        </a:rPr>
                        <a:t>GÓC</a:t>
                      </a:r>
                    </a:p>
                  </a:txBody>
                  <a:tcPr anchor="ctr">
                    <a:solidFill>
                      <a:schemeClr val="bg2">
                        <a:lumMod val="50000"/>
                      </a:schemeClr>
                    </a:solidFill>
                  </a:tcPr>
                </a:tc>
                <a:tc>
                  <a:txBody>
                    <a:bodyPr/>
                    <a:lstStyle/>
                    <a:p>
                      <a:pPr algn="ctr"/>
                      <a:r>
                        <a:rPr lang="en-US" sz="1000" i="0">
                          <a:latin typeface="Helvetica" panose="020B0604020202020204" pitchFamily="34" charset="0"/>
                          <a:cs typeface="Helvetica" panose="020B0604020202020204" pitchFamily="34" charset="0"/>
                        </a:rPr>
                        <a:t>SỐ</a:t>
                      </a:r>
                      <a:r>
                        <a:rPr lang="en-US" sz="1000" i="0" baseline="0">
                          <a:latin typeface="Helvetica" panose="020B0604020202020204" pitchFamily="34" charset="0"/>
                          <a:cs typeface="Helvetica" panose="020B0604020202020204" pitchFamily="34" charset="0"/>
                        </a:rPr>
                        <a:t> LƯỢNG</a:t>
                      </a:r>
                      <a:endParaRPr lang="en-US" sz="1000" i="0">
                        <a:latin typeface="Helvetica" panose="020B0604020202020204" pitchFamily="34" charset="0"/>
                        <a:cs typeface="Helvetica" panose="020B0604020202020204" pitchFamily="34" charset="0"/>
                      </a:endParaRPr>
                    </a:p>
                  </a:txBody>
                  <a:tcPr anchor="ctr">
                    <a:solidFill>
                      <a:schemeClr val="bg2">
                        <a:lumMod val="50000"/>
                      </a:schemeClr>
                    </a:solidFill>
                  </a:tcPr>
                </a:tc>
                <a:extLst>
                  <a:ext uri="{0D108BD9-81ED-4DB2-BD59-A6C34878D82A}">
                    <a16:rowId xmlns:a16="http://schemas.microsoft.com/office/drawing/2014/main" xmlns="" val="10000"/>
                  </a:ext>
                </a:extLst>
              </a:tr>
              <a:tr h="224425">
                <a:tc rowSpan="4">
                  <a:txBody>
                    <a:bodyPr/>
                    <a:lstStyle/>
                    <a:p>
                      <a:pPr algn="ctr"/>
                      <a:r>
                        <a:rPr lang="en-US" sz="1000" i="0">
                          <a:latin typeface="Helvetica" panose="020B0604020202020204" pitchFamily="34" charset="0"/>
                          <a:cs typeface="Helvetica" panose="020B0604020202020204" pitchFamily="34" charset="0"/>
                        </a:rPr>
                        <a:t>Tình</a:t>
                      </a:r>
                      <a:r>
                        <a:rPr lang="en-US" sz="1000" i="0" baseline="0">
                          <a:latin typeface="Helvetica" panose="020B0604020202020204" pitchFamily="34" charset="0"/>
                          <a:cs typeface="Helvetica" panose="020B0604020202020204" pitchFamily="34" charset="0"/>
                        </a:rPr>
                        <a:t> huống có lợi</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1</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1"/>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2</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2"/>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3"/>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extLst>
                  <a:ext uri="{0D108BD9-81ED-4DB2-BD59-A6C34878D82A}">
                    <a16:rowId xmlns:a16="http://schemas.microsoft.com/office/drawing/2014/main" xmlns="" val="10004"/>
                  </a:ext>
                </a:extLst>
              </a:tr>
              <a:tr h="284584">
                <a:tc rowSpan="4">
                  <a:txBody>
                    <a:bodyPr/>
                    <a:lstStyle/>
                    <a:p>
                      <a:pPr algn="ctr"/>
                      <a:r>
                        <a:rPr lang="en-US" sz="1000" i="0">
                          <a:latin typeface="Helvetica" panose="020B0604020202020204" pitchFamily="34" charset="0"/>
                          <a:cs typeface="Helvetica" panose="020B0604020202020204" pitchFamily="34" charset="0"/>
                        </a:rPr>
                        <a:t>Tình</a:t>
                      </a:r>
                      <a:r>
                        <a:rPr lang="en-US" sz="1000" i="0" baseline="0">
                          <a:latin typeface="Helvetica" panose="020B0604020202020204" pitchFamily="34" charset="0"/>
                          <a:cs typeface="Helvetica" panose="020B0604020202020204" pitchFamily="34" charset="0"/>
                        </a:rPr>
                        <a:t> huống bất lợi</a:t>
                      </a:r>
                      <a:endParaRPr lang="en-US" sz="1000" i="0">
                        <a:latin typeface="Helvetica" panose="020B0604020202020204" pitchFamily="34" charset="0"/>
                        <a:cs typeface="Helvetica" panose="020B0604020202020204" pitchFamily="34" charset="0"/>
                      </a:endParaRP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5</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5"/>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6</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6"/>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7</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3</a:t>
                      </a:r>
                    </a:p>
                  </a:txBody>
                  <a:tcPr>
                    <a:solidFill>
                      <a:schemeClr val="bg1">
                        <a:lumMod val="85000"/>
                      </a:schemeClr>
                    </a:solidFill>
                  </a:tcPr>
                </a:tc>
                <a:extLst>
                  <a:ext uri="{0D108BD9-81ED-4DB2-BD59-A6C34878D82A}">
                    <a16:rowId xmlns:a16="http://schemas.microsoft.com/office/drawing/2014/main" xmlns="" val="10007"/>
                  </a:ext>
                </a:extLst>
              </a:tr>
              <a:tr h="224425">
                <a:tc vMerge="1">
                  <a:txBody>
                    <a:bodyPr/>
                    <a:lstStyle/>
                    <a:p>
                      <a:pPr algn="ctr"/>
                      <a:endParaRPr lang="en-US" sz="1000" i="0">
                        <a:latin typeface="Helvetica" panose="020B0604020202020204" pitchFamily="34" charset="0"/>
                        <a:cs typeface="Helvetica" panose="020B0604020202020204" pitchFamily="34" charset="0"/>
                      </a:endParaRPr>
                    </a:p>
                  </a:txBody>
                  <a:tcPr>
                    <a:solidFill>
                      <a:schemeClr val="bg1">
                        <a:lumMod val="95000"/>
                      </a:schemeClr>
                    </a:solidFill>
                  </a:tcPr>
                </a:tc>
                <a:tc>
                  <a:txBody>
                    <a:bodyPr/>
                    <a:lstStyle/>
                    <a:p>
                      <a:pPr algn="ctr"/>
                      <a:r>
                        <a:rPr lang="en-US" sz="1000" i="0">
                          <a:latin typeface="Helvetica" panose="020B0604020202020204" pitchFamily="34" charset="0"/>
                          <a:cs typeface="Helvetica" panose="020B0604020202020204" pitchFamily="34" charset="0"/>
                        </a:rPr>
                        <a:t>8</a:t>
                      </a:r>
                    </a:p>
                  </a:txBody>
                  <a:tcPr>
                    <a:solidFill>
                      <a:schemeClr val="bg1">
                        <a:lumMod val="85000"/>
                      </a:schemeClr>
                    </a:solidFill>
                  </a:tcPr>
                </a:tc>
                <a:tc>
                  <a:txBody>
                    <a:bodyPr/>
                    <a:lstStyle/>
                    <a:p>
                      <a:pPr algn="ctr"/>
                      <a:r>
                        <a:rPr lang="en-US" sz="1000" i="0">
                          <a:latin typeface="Helvetica" panose="020B0604020202020204" pitchFamily="34" charset="0"/>
                          <a:cs typeface="Helvetica" panose="020B0604020202020204" pitchFamily="34" charset="0"/>
                        </a:rPr>
                        <a:t>4</a:t>
                      </a:r>
                    </a:p>
                  </a:txBody>
                  <a:tcPr>
                    <a:solidFill>
                      <a:schemeClr val="bg1">
                        <a:lumMod val="85000"/>
                      </a:schemeClr>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95216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Chia </a:t>
            </a:r>
            <a:r>
              <a:rPr lang="en-US" sz="3200" b="1" dirty="0" err="1">
                <a:solidFill>
                  <a:srgbClr val="A91217"/>
                </a:solidFill>
                <a:latin typeface="+mj-lt"/>
                <a:ea typeface="Century Gothic"/>
                <a:cs typeface="Arial" panose="020B0604020202020204" pitchFamily="34" charset="0"/>
                <a:sym typeface="Century Gothic"/>
              </a:rPr>
              <a:t>sẻ</a:t>
            </a:r>
            <a:r>
              <a:rPr lang="en-US" sz="3200" b="1" dirty="0">
                <a:solidFill>
                  <a:srgbClr val="A91217"/>
                </a:solidFill>
                <a:latin typeface="+mj-lt"/>
                <a:ea typeface="Century Gothic"/>
                <a:cs typeface="Arial" panose="020B0604020202020204" pitchFamily="34" charset="0"/>
                <a:sym typeface="Century Gothic"/>
              </a:rPr>
              <a:t> post </a:t>
            </a:r>
            <a:r>
              <a:rPr lang="en-US" sz="3200" b="1" dirty="0" err="1">
                <a:solidFill>
                  <a:srgbClr val="A91217"/>
                </a:solidFill>
                <a:latin typeface="+mj-lt"/>
                <a:ea typeface="Century Gothic"/>
                <a:cs typeface="Arial" panose="020B0604020202020204" pitchFamily="34" charset="0"/>
                <a:sym typeface="Century Gothic"/>
              </a:rPr>
              <a:t>của</a:t>
            </a:r>
            <a:r>
              <a:rPr lang="en-US" sz="3200" b="1" dirty="0">
                <a:solidFill>
                  <a:srgbClr val="A91217"/>
                </a:solidFill>
                <a:latin typeface="+mj-lt"/>
                <a:ea typeface="Century Gothic"/>
                <a:cs typeface="Arial" panose="020B0604020202020204" pitchFamily="34" charset="0"/>
                <a:sym typeface="Century Gothic"/>
              </a:rPr>
              <a:t> KOLs &amp; Influencers</a:t>
            </a:r>
          </a:p>
        </p:txBody>
      </p:sp>
      <p:sp>
        <p:nvSpPr>
          <p:cNvPr id="22" name="Rounded Rectangle 3"/>
          <p:cNvSpPr/>
          <p:nvPr/>
        </p:nvSpPr>
        <p:spPr>
          <a:xfrm>
            <a:off x="1874736" y="1030206"/>
            <a:ext cx="8653597" cy="360040"/>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100" b="1" i="1">
                <a:solidFill>
                  <a:schemeClr val="bg1"/>
                </a:solidFill>
                <a:latin typeface="Helvetica" panose="020B0604020202020204" pitchFamily="34" charset="0"/>
                <a:ea typeface="Lato" charset="0"/>
                <a:cs typeface="Helvetica" panose="020B0604020202020204" pitchFamily="34" charset="0"/>
                <a:sym typeface="Lato Light" charset="0"/>
              </a:rPr>
              <a:t>Chia  sẻ các bài viết của KOLs, Influencers, Online clip trên Youtube</a:t>
            </a:r>
            <a:endParaRPr lang="en-US" sz="1100" i="1">
              <a:solidFill>
                <a:schemeClr val="bg1"/>
              </a:solidFill>
              <a:latin typeface="Helvetica" panose="020B0604020202020204" pitchFamily="34" charset="0"/>
              <a:ea typeface="Lato" charset="0"/>
              <a:cs typeface="Helvetica" panose="020B0604020202020204" pitchFamily="34" charset="0"/>
              <a:sym typeface="Lato Light" charset="0"/>
            </a:endParaRPr>
          </a:p>
        </p:txBody>
      </p:sp>
      <p:graphicFrame>
        <p:nvGraphicFramePr>
          <p:cNvPr id="23" name="Diagram 22"/>
          <p:cNvGraphicFramePr/>
          <p:nvPr>
            <p:extLst>
              <p:ext uri="{D42A27DB-BD31-4B8C-83A1-F6EECF244321}">
                <p14:modId xmlns:p14="http://schemas.microsoft.com/office/powerpoint/2010/main" val="2397600226"/>
              </p:ext>
            </p:extLst>
          </p:nvPr>
        </p:nvGraphicFramePr>
        <p:xfrm>
          <a:off x="1866554" y="1534262"/>
          <a:ext cx="8847056" cy="329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Rounded Rectangle 6"/>
          <p:cNvSpPr/>
          <p:nvPr/>
        </p:nvSpPr>
        <p:spPr>
          <a:xfrm>
            <a:off x="1874736" y="1916075"/>
            <a:ext cx="5608442"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Xây dựng hình ảnh đúng đắn và tích cực cho bà Lê Hoàng Diệp Thảo (có lồng  ghép nội dung quảng bá cho King Coffee và TNI)</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5" name="Rounded Rectangle 7"/>
          <p:cNvSpPr/>
          <p:nvPr/>
        </p:nvSpPr>
        <p:spPr>
          <a:xfrm>
            <a:off x="1874736" y="2326350"/>
            <a:ext cx="5608442"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Quảng bá hình ảnh của King Coffee &amp; tập đoàn TNI lồng ghép vào các nội dung khác (xây dựng hình ảnh bà Thảo, trung hòa các thông tin tiêu cực và lan tỏa các thông tin tích cực về bà Thảo)</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6" name="Rounded Rectangle 8"/>
          <p:cNvSpPr/>
          <p:nvPr/>
        </p:nvSpPr>
        <p:spPr>
          <a:xfrm>
            <a:off x="7483178" y="2686390"/>
            <a:ext cx="3240360" cy="360040"/>
          </a:xfrm>
          <a:prstGeom prst="roundRect">
            <a:avLst>
              <a:gd name="adj" fmla="val 0"/>
            </a:avLst>
          </a:prstGeom>
          <a:solidFill>
            <a:srgbClr val="E09184"/>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solidFill>
                <a:latin typeface="Helvetica" panose="020B0604020202020204" pitchFamily="34" charset="0"/>
                <a:ea typeface="Lato" charset="0"/>
                <a:cs typeface="Helvetica" panose="020B0604020202020204" pitchFamily="34" charset="0"/>
                <a:sym typeface="Lato Light" charset="0"/>
              </a:rPr>
              <a:t>Xây dựng góc nội dung dựa theo 2 tình huống đã dự đoán</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1441918336"/>
              </p:ext>
            </p:extLst>
          </p:nvPr>
        </p:nvGraphicFramePr>
        <p:xfrm>
          <a:off x="1896176" y="3082848"/>
          <a:ext cx="8827361" cy="2943697"/>
        </p:xfrm>
        <a:graphic>
          <a:graphicData uri="http://schemas.openxmlformats.org/drawingml/2006/table">
            <a:tbl>
              <a:tblPr firstRow="1" bandRow="1">
                <a:tableStyleId>{5C22544A-7EE6-4342-B048-85BDC9FD1C3A}</a:tableStyleId>
              </a:tblPr>
              <a:tblGrid>
                <a:gridCol w="1106906">
                  <a:extLst>
                    <a:ext uri="{9D8B030D-6E8A-4147-A177-3AD203B41FA5}">
                      <a16:colId xmlns:a16="http://schemas.microsoft.com/office/drawing/2014/main" xmlns="" val="20000"/>
                    </a:ext>
                  </a:extLst>
                </a:gridCol>
                <a:gridCol w="2281187">
                  <a:extLst>
                    <a:ext uri="{9D8B030D-6E8A-4147-A177-3AD203B41FA5}">
                      <a16:colId xmlns:a16="http://schemas.microsoft.com/office/drawing/2014/main" xmlns="" val="20001"/>
                    </a:ext>
                  </a:extLst>
                </a:gridCol>
                <a:gridCol w="2165685">
                  <a:extLst>
                    <a:ext uri="{9D8B030D-6E8A-4147-A177-3AD203B41FA5}">
                      <a16:colId xmlns:a16="http://schemas.microsoft.com/office/drawing/2014/main" xmlns="" val="20003"/>
                    </a:ext>
                  </a:extLst>
                </a:gridCol>
                <a:gridCol w="1743794">
                  <a:extLst>
                    <a:ext uri="{9D8B030D-6E8A-4147-A177-3AD203B41FA5}">
                      <a16:colId xmlns:a16="http://schemas.microsoft.com/office/drawing/2014/main" xmlns="" val="20004"/>
                    </a:ext>
                  </a:extLst>
                </a:gridCol>
                <a:gridCol w="1529789">
                  <a:extLst>
                    <a:ext uri="{9D8B030D-6E8A-4147-A177-3AD203B41FA5}">
                      <a16:colId xmlns:a16="http://schemas.microsoft.com/office/drawing/2014/main" xmlns="" val="20006"/>
                    </a:ext>
                  </a:extLst>
                </a:gridCol>
              </a:tblGrid>
              <a:tr h="388624">
                <a:tc>
                  <a:txBody>
                    <a:bodyPr/>
                    <a:lstStyle/>
                    <a:p>
                      <a:pPr algn="ctr"/>
                      <a:r>
                        <a:rPr lang="en-US" sz="1000">
                          <a:latin typeface="Helvetica" panose="020B0604020202020204" pitchFamily="34" charset="0"/>
                          <a:cs typeface="Helvetica" panose="020B0604020202020204" pitchFamily="34" charset="0"/>
                        </a:rPr>
                        <a:t>Góc</a:t>
                      </a:r>
                    </a:p>
                  </a:txBody>
                  <a:tcPr anchor="ctr">
                    <a:solidFill>
                      <a:schemeClr val="bg2">
                        <a:lumMod val="50000"/>
                      </a:schemeClr>
                    </a:solidFill>
                  </a:tcPr>
                </a:tc>
                <a:tc>
                  <a:txBody>
                    <a:bodyPr/>
                    <a:lstStyle/>
                    <a:p>
                      <a:pPr algn="ctr" rtl="0" fontAlgn="ctr"/>
                      <a:r>
                        <a:rPr lang="en-US" sz="1000" b="1" i="0" u="none" strike="noStrike">
                          <a:solidFill>
                            <a:srgbClr val="FFFFFF"/>
                          </a:solidFill>
                          <a:effectLst/>
                          <a:latin typeface="Helvetica" panose="020B0604020202020204" pitchFamily="34" charset="0"/>
                          <a:cs typeface="Helvetica" panose="020B0604020202020204" pitchFamily="34" charset="0"/>
                        </a:rPr>
                        <a:t>Group/Page</a:t>
                      </a:r>
                    </a:p>
                  </a:txBody>
                  <a:tcPr marL="6350" marR="6350" marT="6350" marB="0" anchor="ctr">
                    <a:solidFill>
                      <a:schemeClr val="bg2">
                        <a:lumMod val="50000"/>
                      </a:schemeClr>
                    </a:solidFill>
                  </a:tcPr>
                </a:tc>
                <a:tc>
                  <a:txBody>
                    <a:bodyPr/>
                    <a:lstStyle/>
                    <a:p>
                      <a:pPr algn="ctr" rtl="0" fontAlgn="ctr"/>
                      <a:r>
                        <a:rPr lang="en-US" sz="1000" b="1" i="0" u="none" strike="noStrike">
                          <a:solidFill>
                            <a:srgbClr val="FFFFFF"/>
                          </a:solidFill>
                          <a:effectLst/>
                          <a:latin typeface="Helvetica" panose="020B0604020202020204" pitchFamily="34" charset="0"/>
                          <a:cs typeface="Helvetica" panose="020B0604020202020204" pitchFamily="34" charset="0"/>
                        </a:rPr>
                        <a:t>Facebook cá nhân</a:t>
                      </a:r>
                    </a:p>
                  </a:txBody>
                  <a:tcPr marL="6350" marR="6350" marT="6350" marB="0" anchor="ctr">
                    <a:solidFill>
                      <a:schemeClr val="bg2">
                        <a:lumMod val="50000"/>
                      </a:schemeClr>
                    </a:solidFill>
                  </a:tcPr>
                </a:tc>
                <a:tc>
                  <a:txBody>
                    <a:bodyPr/>
                    <a:lstStyle/>
                    <a:p>
                      <a:pPr algn="ctr" rtl="0" fontAlgn="ctr"/>
                      <a:r>
                        <a:rPr lang="en-US" sz="1000" b="1" i="0" u="none" strike="noStrike">
                          <a:solidFill>
                            <a:srgbClr val="FFFFFF"/>
                          </a:solidFill>
                          <a:effectLst/>
                          <a:latin typeface="Helvetica" panose="020B0604020202020204" pitchFamily="34" charset="0"/>
                          <a:cs typeface="Helvetica" panose="020B0604020202020204" pitchFamily="34" charset="0"/>
                        </a:rPr>
                        <a:t>Group/Page</a:t>
                      </a:r>
                    </a:p>
                  </a:txBody>
                  <a:tcPr marL="6350" marR="6350" marT="6350" marB="0" anchor="ctr">
                    <a:solidFill>
                      <a:schemeClr val="bg2">
                        <a:lumMod val="50000"/>
                      </a:schemeClr>
                    </a:solidFill>
                  </a:tcPr>
                </a:tc>
                <a:tc>
                  <a:txBody>
                    <a:bodyPr/>
                    <a:lstStyle/>
                    <a:p>
                      <a:pPr algn="ctr" rtl="0" fontAlgn="ctr"/>
                      <a:r>
                        <a:rPr lang="en-US" sz="1000" b="1" i="0" u="none" strike="noStrike">
                          <a:solidFill>
                            <a:srgbClr val="FFFFFF"/>
                          </a:solidFill>
                          <a:effectLst/>
                          <a:latin typeface="Helvetica" panose="020B0604020202020204" pitchFamily="34" charset="0"/>
                          <a:cs typeface="Helvetica" panose="020B0604020202020204" pitchFamily="34" charset="0"/>
                        </a:rPr>
                        <a:t>Facebook cá nhân</a:t>
                      </a:r>
                    </a:p>
                  </a:txBody>
                  <a:tcPr marL="6350" marR="6350" marT="6350" marB="0" anchor="ctr">
                    <a:solidFill>
                      <a:schemeClr val="bg2">
                        <a:lumMod val="50000"/>
                      </a:schemeClr>
                    </a:solidFill>
                  </a:tcPr>
                </a:tc>
                <a:extLst>
                  <a:ext uri="{0D108BD9-81ED-4DB2-BD59-A6C34878D82A}">
                    <a16:rowId xmlns:a16="http://schemas.microsoft.com/office/drawing/2014/main" xmlns="" val="10000"/>
                  </a:ext>
                </a:extLst>
              </a:tr>
              <a:tr h="249121">
                <a:tc>
                  <a:txBody>
                    <a:bodyPr/>
                    <a:lstStyle/>
                    <a:p>
                      <a:pPr algn="ctr"/>
                      <a:r>
                        <a:rPr lang="en-US" sz="1000">
                          <a:latin typeface="Helvetica" panose="020B0604020202020204" pitchFamily="34" charset="0"/>
                          <a:cs typeface="Helvetica" panose="020B0604020202020204" pitchFamily="34" charset="0"/>
                        </a:rPr>
                        <a:t>1</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19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1"/>
                  </a:ext>
                </a:extLst>
              </a:tr>
              <a:tr h="249121">
                <a:tc>
                  <a:txBody>
                    <a:bodyPr/>
                    <a:lstStyle/>
                    <a:p>
                      <a:pPr algn="ctr"/>
                      <a:r>
                        <a:rPr lang="en-US" sz="1000">
                          <a:latin typeface="Helvetica" panose="020B0604020202020204" pitchFamily="34" charset="0"/>
                          <a:cs typeface="Helvetica" panose="020B0604020202020204" pitchFamily="34" charset="0"/>
                        </a:rPr>
                        <a:t>2</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28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2"/>
                  </a:ext>
                </a:extLst>
              </a:tr>
              <a:tr h="249121">
                <a:tc>
                  <a:txBody>
                    <a:bodyPr/>
                    <a:lstStyle/>
                    <a:p>
                      <a:pPr marL="0" marR="0" indent="0" algn="ctr" defTabSz="171450" rtl="0" eaLnBrk="1" fontAlgn="auto" latinLnBrk="0" hangingPunct="1">
                        <a:lnSpc>
                          <a:spcPct val="100000"/>
                        </a:lnSpc>
                        <a:spcBef>
                          <a:spcPts val="0"/>
                        </a:spcBef>
                        <a:spcAft>
                          <a:spcPts val="0"/>
                        </a:spcAft>
                        <a:buClrTx/>
                        <a:buSzTx/>
                        <a:buFontTx/>
                        <a:buNone/>
                        <a:tabLst/>
                        <a:defRPr/>
                      </a:pPr>
                      <a:r>
                        <a:rPr lang="en-US" sz="1000">
                          <a:latin typeface="Helvetica" panose="020B0604020202020204" pitchFamily="34" charset="0"/>
                          <a:cs typeface="Helvetica" panose="020B0604020202020204" pitchFamily="34" charset="0"/>
                        </a:rPr>
                        <a:t>3</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28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3"/>
                  </a:ext>
                </a:extLst>
              </a:tr>
              <a:tr h="239153">
                <a:tc>
                  <a:txBody>
                    <a:bodyPr/>
                    <a:lstStyle/>
                    <a:p>
                      <a:pPr algn="ctr"/>
                      <a:r>
                        <a:rPr lang="en-US" sz="1000">
                          <a:latin typeface="Helvetica" panose="020B0604020202020204" pitchFamily="34" charset="0"/>
                          <a:cs typeface="Helvetica" panose="020B0604020202020204" pitchFamily="34" charset="0"/>
                        </a:rPr>
                        <a:t>4</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28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 </a:t>
                      </a:r>
                    </a:p>
                  </a:txBody>
                  <a:tcPr marL="6350" marR="6350" marT="6350" marB="0" anchor="b">
                    <a:solidFill>
                      <a:schemeClr val="bg1">
                        <a:lumMod val="85000"/>
                      </a:schemeClr>
                    </a:solidFill>
                  </a:tcPr>
                </a:tc>
                <a:extLst>
                  <a:ext uri="{0D108BD9-81ED-4DB2-BD59-A6C34878D82A}">
                    <a16:rowId xmlns:a16="http://schemas.microsoft.com/office/drawing/2014/main" xmlns="" val="10004"/>
                  </a:ext>
                </a:extLst>
              </a:tr>
              <a:tr h="239153">
                <a:tc>
                  <a:txBody>
                    <a:bodyPr/>
                    <a:lstStyle/>
                    <a:p>
                      <a:pPr algn="ctr"/>
                      <a:r>
                        <a:rPr lang="en-US" sz="1000">
                          <a:latin typeface="Helvetica" panose="020B0604020202020204" pitchFamily="34" charset="0"/>
                          <a:cs typeface="Helvetica" panose="020B0604020202020204" pitchFamily="34" charset="0"/>
                        </a:rPr>
                        <a:t>5</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28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5"/>
                  </a:ext>
                </a:extLst>
              </a:tr>
              <a:tr h="239153">
                <a:tc>
                  <a:txBody>
                    <a:bodyPr/>
                    <a:lstStyle/>
                    <a:p>
                      <a:pPr algn="ctr"/>
                      <a:r>
                        <a:rPr lang="en-US" sz="1000">
                          <a:latin typeface="Helvetica" panose="020B0604020202020204" pitchFamily="34" charset="0"/>
                          <a:cs typeface="Helvetica" panose="020B0604020202020204" pitchFamily="34" charset="0"/>
                        </a:rPr>
                        <a:t>6</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19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6"/>
                  </a:ext>
                </a:extLst>
              </a:tr>
              <a:tr h="358730">
                <a:tc>
                  <a:txBody>
                    <a:bodyPr/>
                    <a:lstStyle/>
                    <a:p>
                      <a:pPr algn="ctr"/>
                      <a:r>
                        <a:rPr lang="en-US" sz="1000">
                          <a:latin typeface="Helvetica" panose="020B0604020202020204" pitchFamily="34" charset="0"/>
                          <a:cs typeface="Helvetica" panose="020B0604020202020204" pitchFamily="34" charset="0"/>
                        </a:rPr>
                        <a:t>7</a:t>
                      </a:r>
                    </a:p>
                  </a:txBody>
                  <a:tcPr anchor="ctr">
                    <a:solidFill>
                      <a:schemeClr val="bg1">
                        <a:lumMod val="85000"/>
                      </a:schemeClr>
                    </a:solidFill>
                  </a:tcPr>
                </a:tc>
                <a:tc>
                  <a:txBody>
                    <a:bodyPr/>
                    <a:lstStyle/>
                    <a:p>
                      <a:pPr algn="ctr" fontAlgn="b"/>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2">
                        <a:lumMod val="50000"/>
                      </a:schemeClr>
                    </a:solidFill>
                  </a:tcPr>
                </a:tc>
                <a:tc>
                  <a:txBody>
                    <a:bodyPr/>
                    <a:lstStyle/>
                    <a:p>
                      <a:pPr algn="ctr" fontAlgn="b"/>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2">
                        <a:lumMod val="50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 </a:t>
                      </a:r>
                    </a:p>
                  </a:txBody>
                  <a:tcPr marL="6350" marR="6350" marT="6350" marB="0" anchor="b">
                    <a:solidFill>
                      <a:schemeClr val="bg1">
                        <a:lumMod val="85000"/>
                      </a:schemeClr>
                    </a:solidFill>
                  </a:tcPr>
                </a:tc>
                <a:extLst>
                  <a:ext uri="{0D108BD9-81ED-4DB2-BD59-A6C34878D82A}">
                    <a16:rowId xmlns:a16="http://schemas.microsoft.com/office/drawing/2014/main" xmlns="" val="10007"/>
                  </a:ext>
                </a:extLst>
              </a:tr>
              <a:tr h="358730">
                <a:tc>
                  <a:txBody>
                    <a:bodyPr/>
                    <a:lstStyle/>
                    <a:p>
                      <a:pPr algn="ctr"/>
                      <a:r>
                        <a:rPr lang="en-US" sz="1000">
                          <a:latin typeface="Helvetica" panose="020B0604020202020204" pitchFamily="34" charset="0"/>
                          <a:cs typeface="Helvetica" panose="020B0604020202020204" pitchFamily="34" charset="0"/>
                        </a:rPr>
                        <a:t>8</a:t>
                      </a:r>
                    </a:p>
                  </a:txBody>
                  <a:tcPr anchor="ctr">
                    <a:solidFill>
                      <a:schemeClr val="bg1">
                        <a:lumMod val="85000"/>
                      </a:schemeClr>
                    </a:solidFill>
                  </a:tcPr>
                </a:tc>
                <a:tc>
                  <a:txBody>
                    <a:bodyPr/>
                    <a:lstStyle/>
                    <a:p>
                      <a:pPr algn="ctr" fontAlgn="b"/>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2">
                        <a:lumMod val="50000"/>
                      </a:schemeClr>
                    </a:solidFill>
                  </a:tcPr>
                </a:tc>
                <a:tc>
                  <a:txBody>
                    <a:bodyPr/>
                    <a:lstStyle/>
                    <a:p>
                      <a:pPr algn="ctr" fontAlgn="b"/>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2">
                        <a:lumMod val="50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 </a:t>
                      </a:r>
                    </a:p>
                  </a:txBody>
                  <a:tcPr marL="6350" marR="6350" marT="6350" marB="0" anchor="b">
                    <a:solidFill>
                      <a:schemeClr val="bg1">
                        <a:lumMod val="85000"/>
                      </a:schemeClr>
                    </a:solidFill>
                  </a:tcPr>
                </a:tc>
                <a:extLst>
                  <a:ext uri="{0D108BD9-81ED-4DB2-BD59-A6C34878D82A}">
                    <a16:rowId xmlns:a16="http://schemas.microsoft.com/office/drawing/2014/main" xmlns="" val="10008"/>
                  </a:ext>
                </a:extLst>
              </a:tr>
              <a:tr h="358730">
                <a:tc>
                  <a:txBody>
                    <a:bodyPr/>
                    <a:lstStyle/>
                    <a:p>
                      <a:pPr algn="ctr"/>
                      <a:r>
                        <a:rPr lang="en-US" sz="1000" b="1" smtClean="0">
                          <a:latin typeface="Helvetica" panose="020B0604020202020204" pitchFamily="34" charset="0"/>
                          <a:cs typeface="Helvetica" panose="020B0604020202020204" pitchFamily="34" charset="0"/>
                        </a:rPr>
                        <a:t>TỔNG</a:t>
                      </a:r>
                      <a:r>
                        <a:rPr lang="en-US" sz="1000" b="1" baseline="0" smtClean="0">
                          <a:latin typeface="Helvetica" panose="020B0604020202020204" pitchFamily="34" charset="0"/>
                          <a:cs typeface="Helvetica" panose="020B0604020202020204" pitchFamily="34" charset="0"/>
                        </a:rPr>
                        <a:t> CỘNG</a:t>
                      </a:r>
                      <a:endParaRPr lang="en-US" sz="1000" b="1">
                        <a:latin typeface="Helvetica" panose="020B0604020202020204" pitchFamily="34" charset="0"/>
                        <a:cs typeface="Helvetica" panose="020B0604020202020204" pitchFamily="34" charset="0"/>
                      </a:endParaRPr>
                    </a:p>
                  </a:txBody>
                  <a:tcPr anchor="ctr">
                    <a:solidFill>
                      <a:schemeClr val="accent4">
                        <a:lumMod val="75000"/>
                      </a:schemeClr>
                    </a:solidFill>
                  </a:tcPr>
                </a:tc>
                <a:tc>
                  <a:txBody>
                    <a:bodyPr/>
                    <a:lstStyle/>
                    <a:p>
                      <a:pPr algn="ctr" fontAlgn="b"/>
                      <a:r>
                        <a:rPr lang="en-US" sz="1000" b="1" i="0" u="none" strike="noStrike" smtClean="0">
                          <a:solidFill>
                            <a:srgbClr val="000000"/>
                          </a:solidFill>
                          <a:effectLst/>
                          <a:latin typeface="Helvetica" panose="020B0604020202020204" pitchFamily="34" charset="0"/>
                          <a:cs typeface="Helvetica" panose="020B0604020202020204" pitchFamily="34" charset="0"/>
                        </a:rPr>
                        <a:t>12</a:t>
                      </a:r>
                      <a:endParaRPr lang="en-US" sz="1000" b="1"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ctr">
                    <a:solidFill>
                      <a:schemeClr val="accent4">
                        <a:lumMod val="75000"/>
                      </a:schemeClr>
                    </a:solidFill>
                  </a:tcPr>
                </a:tc>
                <a:tc>
                  <a:txBody>
                    <a:bodyPr/>
                    <a:lstStyle/>
                    <a:p>
                      <a:pPr algn="ctr" fontAlgn="b"/>
                      <a:r>
                        <a:rPr lang="en-US" sz="1000" b="1" i="0" u="none" strike="noStrike" smtClean="0">
                          <a:solidFill>
                            <a:srgbClr val="000000"/>
                          </a:solidFill>
                          <a:effectLst/>
                          <a:latin typeface="Helvetica" panose="020B0604020202020204" pitchFamily="34" charset="0"/>
                          <a:cs typeface="Helvetica" panose="020B0604020202020204" pitchFamily="34" charset="0"/>
                        </a:rPr>
                        <a:t>150</a:t>
                      </a:r>
                      <a:endParaRPr lang="en-US" sz="1000" b="1"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ctr">
                    <a:solidFill>
                      <a:schemeClr val="accent4">
                        <a:lumMod val="75000"/>
                      </a:schemeClr>
                    </a:solidFill>
                  </a:tcPr>
                </a:tc>
                <a:tc>
                  <a:txBody>
                    <a:bodyPr/>
                    <a:lstStyle/>
                    <a:p>
                      <a:pPr algn="ctr" fontAlgn="b"/>
                      <a:r>
                        <a:rPr lang="en-US" sz="1000" b="1" i="0" u="none" strike="noStrike" smtClean="0">
                          <a:solidFill>
                            <a:srgbClr val="000000"/>
                          </a:solidFill>
                          <a:effectLst/>
                          <a:latin typeface="Helvetica" panose="020B0604020202020204" pitchFamily="34" charset="0"/>
                          <a:cs typeface="Helvetica" panose="020B0604020202020204" pitchFamily="34" charset="0"/>
                        </a:rPr>
                        <a:t>10</a:t>
                      </a:r>
                      <a:endParaRPr lang="en-US" sz="1000" b="1"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ctr">
                    <a:solidFill>
                      <a:schemeClr val="accent4">
                        <a:lumMod val="75000"/>
                      </a:schemeClr>
                    </a:solidFill>
                  </a:tcPr>
                </a:tc>
                <a:tc>
                  <a:txBody>
                    <a:bodyPr/>
                    <a:lstStyle/>
                    <a:p>
                      <a:pPr algn="ctr" fontAlgn="b"/>
                      <a:r>
                        <a:rPr lang="en-US" sz="1000" b="1" i="0" u="none" strike="noStrike" smtClean="0">
                          <a:solidFill>
                            <a:srgbClr val="000000"/>
                          </a:solidFill>
                          <a:effectLst/>
                          <a:latin typeface="Helvetica" panose="020B0604020202020204" pitchFamily="34" charset="0"/>
                          <a:cs typeface="Helvetica" panose="020B0604020202020204" pitchFamily="34" charset="0"/>
                        </a:rPr>
                        <a:t>50</a:t>
                      </a:r>
                      <a:endParaRPr lang="en-US" sz="1000" b="1"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ctr">
                    <a:solidFill>
                      <a:schemeClr val="accent4">
                        <a:lumMod val="75000"/>
                      </a:schemeClr>
                    </a:solidFill>
                  </a:tcPr>
                </a:tc>
                <a:extLst>
                  <a:ext uri="{0D108BD9-81ED-4DB2-BD59-A6C34878D82A}">
                    <a16:rowId xmlns:a16="http://schemas.microsoft.com/office/drawing/2014/main" xmlns="" val="1956956920"/>
                  </a:ext>
                </a:extLst>
              </a:tr>
            </a:tbl>
          </a:graphicData>
        </a:graphic>
      </p:graphicFrame>
    </p:spTree>
    <p:extLst>
      <p:ext uri="{BB962C8B-B14F-4D97-AF65-F5344CB8AC3E}">
        <p14:creationId xmlns:p14="http://schemas.microsoft.com/office/powerpoint/2010/main" val="273601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p:cNvGraphicFramePr/>
          <p:nvPr>
            <p:extLst>
              <p:ext uri="{D42A27DB-BD31-4B8C-83A1-F6EECF244321}">
                <p14:modId xmlns:p14="http://schemas.microsoft.com/office/powerpoint/2010/main" val="2590585414"/>
              </p:ext>
            </p:extLst>
          </p:nvPr>
        </p:nvGraphicFramePr>
        <p:xfrm>
          <a:off x="2624231" y="1524470"/>
          <a:ext cx="7982960" cy="329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ounded Rectangle 21"/>
          <p:cNvSpPr/>
          <p:nvPr/>
        </p:nvSpPr>
        <p:spPr>
          <a:xfrm>
            <a:off x="1891514" y="1164430"/>
            <a:ext cx="8653597" cy="288032"/>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200"/>
              </a:lnSpc>
            </a:pPr>
            <a:r>
              <a:rPr lang="en-US" sz="1000" i="1">
                <a:solidFill>
                  <a:schemeClr val="bg1"/>
                </a:solidFill>
                <a:latin typeface="Helvetica" panose="020B0604020202020204" pitchFamily="34" charset="0"/>
                <a:ea typeface="Lato" charset="0"/>
                <a:cs typeface="Helvetica" panose="020B0604020202020204" pitchFamily="34" charset="0"/>
                <a:sym typeface="Lato Light" charset="0"/>
              </a:rPr>
              <a:t>Seeding cho bài viết của Kols, Influencers và các Page đăng bài viết, Online Clip. Tỷ lệ bình luận seeding tích cực – trung hòa cho mỗi kênh có thể thay đổi tùy vào tình trạng tích cực, tiêu cực diễn ra</a:t>
            </a:r>
          </a:p>
        </p:txBody>
      </p:sp>
      <p:sp>
        <p:nvSpPr>
          <p:cNvPr id="24" name="Rounded Rectangle 22"/>
          <p:cNvSpPr/>
          <p:nvPr/>
        </p:nvSpPr>
        <p:spPr>
          <a:xfrm>
            <a:off x="2635117" y="1896222"/>
            <a:ext cx="5040560"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Xây dựng hình ảnh đúng đắn và tích cực cho bà Lê Hoàng Diệp Thảo (có lồng  ghép nội dung quảng bá cho King Coffee và TNI)</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5" name="Rounded Rectangle 23"/>
          <p:cNvSpPr/>
          <p:nvPr/>
        </p:nvSpPr>
        <p:spPr>
          <a:xfrm>
            <a:off x="2646003" y="2312364"/>
            <a:ext cx="5040560" cy="36004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lumMod val="95000"/>
                  </a:schemeClr>
                </a:solidFill>
                <a:latin typeface="Helvetica" panose="020B0604020202020204" pitchFamily="34" charset="0"/>
                <a:ea typeface="Lato" charset="0"/>
                <a:cs typeface="Helvetica" panose="020B0604020202020204" pitchFamily="34" charset="0"/>
                <a:sym typeface="Lato Light" charset="0"/>
              </a:rPr>
              <a:t>Quảng bá hình ảnh của King Coffee &amp; tập đoàn TNI lồng ghép vào các nội dung khác (xây dựng hình ảnh bà Thảo, trung hòa các thông tin tiêu cực và lan tỏa các thông tin tích cực về bà Thảo)</a:t>
            </a:r>
            <a:endParaRPr lang="en-US" sz="900" dirty="0">
              <a:solidFill>
                <a:schemeClr val="bg1">
                  <a:lumMod val="95000"/>
                </a:schemeClr>
              </a:solidFill>
              <a:effectLst/>
              <a:latin typeface="Helvetica" panose="020B0604020202020204" pitchFamily="34" charset="0"/>
              <a:ea typeface="ＭＳ 明朝" charset="-128"/>
              <a:cs typeface="Helvetica" panose="020B0604020202020204" pitchFamily="34" charset="0"/>
            </a:endParaRPr>
          </a:p>
        </p:txBody>
      </p:sp>
      <p:sp>
        <p:nvSpPr>
          <p:cNvPr id="26" name="Rounded Rectangle 24"/>
          <p:cNvSpPr/>
          <p:nvPr/>
        </p:nvSpPr>
        <p:spPr>
          <a:xfrm>
            <a:off x="7686563" y="2726834"/>
            <a:ext cx="2930556" cy="360040"/>
          </a:xfrm>
          <a:prstGeom prst="roundRect">
            <a:avLst>
              <a:gd name="adj" fmla="val 0"/>
            </a:avLst>
          </a:prstGeom>
          <a:solidFill>
            <a:srgbClr val="E09184"/>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solidFill>
                <a:latin typeface="Helvetica" panose="020B0604020202020204" pitchFamily="34" charset="0"/>
                <a:ea typeface="Lato" charset="0"/>
                <a:cs typeface="Helvetica" panose="020B0604020202020204" pitchFamily="34" charset="0"/>
                <a:sym typeface="Lato Light" charset="0"/>
              </a:rPr>
              <a:t>Xây dựng góc nội dung dựa theo 2 tình huống đã dự đoán</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395336145"/>
              </p:ext>
            </p:extLst>
          </p:nvPr>
        </p:nvGraphicFramePr>
        <p:xfrm>
          <a:off x="1313411" y="3419383"/>
          <a:ext cx="9303708" cy="2363902"/>
        </p:xfrm>
        <a:graphic>
          <a:graphicData uri="http://schemas.openxmlformats.org/drawingml/2006/table">
            <a:tbl>
              <a:tblPr firstRow="1" bandRow="1">
                <a:tableStyleId>{5C22544A-7EE6-4342-B048-85BDC9FD1C3A}</a:tableStyleId>
              </a:tblPr>
              <a:tblGrid>
                <a:gridCol w="1098768">
                  <a:extLst>
                    <a:ext uri="{9D8B030D-6E8A-4147-A177-3AD203B41FA5}">
                      <a16:colId xmlns:a16="http://schemas.microsoft.com/office/drawing/2014/main" xmlns="" val="20000"/>
                    </a:ext>
                  </a:extLst>
                </a:gridCol>
                <a:gridCol w="923734">
                  <a:extLst>
                    <a:ext uri="{9D8B030D-6E8A-4147-A177-3AD203B41FA5}">
                      <a16:colId xmlns:a16="http://schemas.microsoft.com/office/drawing/2014/main" xmlns="" val="20001"/>
                    </a:ext>
                  </a:extLst>
                </a:gridCol>
                <a:gridCol w="978072">
                  <a:extLst>
                    <a:ext uri="{9D8B030D-6E8A-4147-A177-3AD203B41FA5}">
                      <a16:colId xmlns:a16="http://schemas.microsoft.com/office/drawing/2014/main" xmlns="" val="20002"/>
                    </a:ext>
                  </a:extLst>
                </a:gridCol>
                <a:gridCol w="978072">
                  <a:extLst>
                    <a:ext uri="{9D8B030D-6E8A-4147-A177-3AD203B41FA5}">
                      <a16:colId xmlns:a16="http://schemas.microsoft.com/office/drawing/2014/main" xmlns="" val="20003"/>
                    </a:ext>
                  </a:extLst>
                </a:gridCol>
                <a:gridCol w="978072">
                  <a:extLst>
                    <a:ext uri="{9D8B030D-6E8A-4147-A177-3AD203B41FA5}">
                      <a16:colId xmlns:a16="http://schemas.microsoft.com/office/drawing/2014/main" xmlns="" val="20004"/>
                    </a:ext>
                  </a:extLst>
                </a:gridCol>
                <a:gridCol w="1086746">
                  <a:extLst>
                    <a:ext uri="{9D8B030D-6E8A-4147-A177-3AD203B41FA5}">
                      <a16:colId xmlns:a16="http://schemas.microsoft.com/office/drawing/2014/main" xmlns="" val="20005"/>
                    </a:ext>
                  </a:extLst>
                </a:gridCol>
                <a:gridCol w="1086748">
                  <a:extLst>
                    <a:ext uri="{9D8B030D-6E8A-4147-A177-3AD203B41FA5}">
                      <a16:colId xmlns:a16="http://schemas.microsoft.com/office/drawing/2014/main" xmlns="" val="20006"/>
                    </a:ext>
                  </a:extLst>
                </a:gridCol>
                <a:gridCol w="1086748"/>
                <a:gridCol w="1086748"/>
              </a:tblGrid>
              <a:tr h="227475">
                <a:tc>
                  <a:txBody>
                    <a:bodyPr/>
                    <a:lstStyle/>
                    <a:p>
                      <a:endParaRPr lang="en-US" sz="1000">
                        <a:latin typeface="Helvetica" panose="020B0604020202020204" pitchFamily="34" charset="0"/>
                        <a:cs typeface="Helvetica" panose="020B0604020202020204" pitchFamily="34" charset="0"/>
                      </a:endParaRPr>
                    </a:p>
                  </a:txBody>
                  <a:tcPr>
                    <a:solidFill>
                      <a:schemeClr val="bg2">
                        <a:lumMod val="50000"/>
                      </a:schemeClr>
                    </a:solidFill>
                  </a:tcPr>
                </a:tc>
                <a:tc gridSpan="2">
                  <a:txBody>
                    <a:bodyPr/>
                    <a:lstStyle/>
                    <a:p>
                      <a:pPr algn="ctr"/>
                      <a:r>
                        <a:rPr lang="en-US" sz="1000" smtClean="0">
                          <a:latin typeface="Helvetica" panose="020B0604020202020204" pitchFamily="34" charset="0"/>
                          <a:cs typeface="Helvetica" panose="020B0604020202020204" pitchFamily="34" charset="0"/>
                        </a:rPr>
                        <a:t>25% (2,500)</a:t>
                      </a:r>
                      <a:endParaRPr lang="en-US" sz="1000">
                        <a:latin typeface="Helvetica" panose="020B0604020202020204" pitchFamily="34" charset="0"/>
                        <a:cs typeface="Helvetica" panose="020B0604020202020204" pitchFamily="34" charset="0"/>
                      </a:endParaRPr>
                    </a:p>
                  </a:txBody>
                  <a:tcPr anchor="ctr">
                    <a:solidFill>
                      <a:schemeClr val="bg2">
                        <a:lumMod val="50000"/>
                      </a:schemeClr>
                    </a:solidFill>
                  </a:tcPr>
                </a:tc>
                <a:tc hMerge="1">
                  <a:txBody>
                    <a:bodyPr/>
                    <a:lstStyle/>
                    <a:p>
                      <a:endParaRPr lang="en-US" sz="1000">
                        <a:latin typeface="Helvetica" panose="020B0604020202020204" pitchFamily="34" charset="0"/>
                        <a:cs typeface="Helvetica" panose="020B0604020202020204" pitchFamily="34" charset="0"/>
                      </a:endParaRPr>
                    </a:p>
                  </a:txBody>
                  <a:tcPr>
                    <a:solidFill>
                      <a:schemeClr val="bg2">
                        <a:lumMod val="50000"/>
                      </a:schemeClr>
                    </a:solidFill>
                  </a:tcPr>
                </a:tc>
                <a:tc gridSpan="2">
                  <a:txBody>
                    <a:bodyPr/>
                    <a:lstStyle/>
                    <a:p>
                      <a:pPr algn="ctr"/>
                      <a:r>
                        <a:rPr lang="en-US" sz="1000" smtClean="0">
                          <a:latin typeface="Helvetica" panose="020B0604020202020204" pitchFamily="34" charset="0"/>
                          <a:cs typeface="Helvetica" panose="020B0604020202020204" pitchFamily="34" charset="0"/>
                        </a:rPr>
                        <a:t>50% (5,000)</a:t>
                      </a:r>
                      <a:endParaRPr lang="en-US" sz="1000">
                        <a:latin typeface="Helvetica" panose="020B0604020202020204" pitchFamily="34" charset="0"/>
                        <a:cs typeface="Helvetica" panose="020B0604020202020204" pitchFamily="34" charset="0"/>
                      </a:endParaRPr>
                    </a:p>
                  </a:txBody>
                  <a:tcPr anchor="ctr">
                    <a:solidFill>
                      <a:schemeClr val="bg2">
                        <a:lumMod val="50000"/>
                      </a:schemeClr>
                    </a:solidFill>
                  </a:tcPr>
                </a:tc>
                <a:tc hMerge="1">
                  <a:txBody>
                    <a:bodyPr/>
                    <a:lstStyle/>
                    <a:p>
                      <a:endParaRPr lang="en-US" sz="1000">
                        <a:latin typeface="Helvetica" panose="020B0604020202020204" pitchFamily="34" charset="0"/>
                        <a:cs typeface="Helvetica" panose="020B0604020202020204" pitchFamily="34" charset="0"/>
                      </a:endParaRPr>
                    </a:p>
                  </a:txBody>
                  <a:tcPr>
                    <a:solidFill>
                      <a:schemeClr val="bg2">
                        <a:lumMod val="50000"/>
                      </a:schemeClr>
                    </a:solidFill>
                  </a:tcPr>
                </a:tc>
                <a:tc gridSpan="2">
                  <a:txBody>
                    <a:bodyPr/>
                    <a:lstStyle/>
                    <a:p>
                      <a:pPr algn="ctr"/>
                      <a:r>
                        <a:rPr lang="en-US" sz="1000" smtClean="0">
                          <a:latin typeface="Helvetica" panose="020B0604020202020204" pitchFamily="34" charset="0"/>
                          <a:cs typeface="Helvetica" panose="020B0604020202020204" pitchFamily="34" charset="0"/>
                        </a:rPr>
                        <a:t>25% </a:t>
                      </a:r>
                      <a:r>
                        <a:rPr lang="en-US" sz="1000">
                          <a:latin typeface="Helvetica" panose="020B0604020202020204" pitchFamily="34" charset="0"/>
                          <a:cs typeface="Helvetica" panose="020B0604020202020204" pitchFamily="34" charset="0"/>
                        </a:rPr>
                        <a:t>(</a:t>
                      </a:r>
                      <a:r>
                        <a:rPr lang="en-US" sz="1000" smtClean="0">
                          <a:latin typeface="Helvetica" panose="020B0604020202020204" pitchFamily="34" charset="0"/>
                          <a:cs typeface="Helvetica" panose="020B0604020202020204" pitchFamily="34" charset="0"/>
                        </a:rPr>
                        <a:t>2,500</a:t>
                      </a:r>
                      <a:r>
                        <a:rPr lang="en-US" sz="1000">
                          <a:latin typeface="Helvetica" panose="020B0604020202020204" pitchFamily="34" charset="0"/>
                          <a:cs typeface="Helvetica" panose="020B0604020202020204" pitchFamily="34" charset="0"/>
                        </a:rPr>
                        <a:t>)</a:t>
                      </a:r>
                    </a:p>
                  </a:txBody>
                  <a:tcPr anchor="ctr">
                    <a:solidFill>
                      <a:schemeClr val="bg2">
                        <a:lumMod val="50000"/>
                      </a:schemeClr>
                    </a:solidFill>
                  </a:tcPr>
                </a:tc>
                <a:tc hMerge="1">
                  <a:txBody>
                    <a:bodyPr/>
                    <a:lstStyle/>
                    <a:p>
                      <a:endParaRPr lang="en-US" sz="1000">
                        <a:latin typeface="Helvetica" panose="020B0604020202020204" pitchFamily="34" charset="0"/>
                        <a:cs typeface="Helvetica" panose="020B0604020202020204" pitchFamily="34" charset="0"/>
                      </a:endParaRPr>
                    </a:p>
                  </a:txBody>
                  <a:tcPr>
                    <a:solidFill>
                      <a:schemeClr val="bg2">
                        <a:lumMod val="50000"/>
                      </a:schemeClr>
                    </a:solidFill>
                  </a:tcPr>
                </a:tc>
                <a:tc gridSpan="2">
                  <a:txBody>
                    <a:bodyPr/>
                    <a:lstStyle/>
                    <a:p>
                      <a:pPr algn="ctr"/>
                      <a:r>
                        <a:rPr lang="en-US" sz="1000" smtClean="0">
                          <a:latin typeface="Helvetica" panose="020B0604020202020204" pitchFamily="34" charset="0"/>
                          <a:cs typeface="Helvetica" panose="020B0604020202020204" pitchFamily="34" charset="0"/>
                        </a:rPr>
                        <a:t>Tổng</a:t>
                      </a:r>
                      <a:endParaRPr lang="en-US" sz="1000">
                        <a:latin typeface="Helvetica" panose="020B0604020202020204" pitchFamily="34" charset="0"/>
                        <a:cs typeface="Helvetica" panose="020B0604020202020204" pitchFamily="34" charset="0"/>
                      </a:endParaRPr>
                    </a:p>
                  </a:txBody>
                  <a:tcPr anchor="ctr">
                    <a:solidFill>
                      <a:schemeClr val="bg2">
                        <a:lumMod val="50000"/>
                      </a:schemeClr>
                    </a:solidFill>
                  </a:tcPr>
                </a:tc>
                <a:tc hMerge="1">
                  <a:txBody>
                    <a:bodyPr/>
                    <a:lstStyle/>
                    <a:p>
                      <a:pPr algn="ctr"/>
                      <a:endParaRPr lang="en-US" sz="1000">
                        <a:latin typeface="Helvetica" panose="020B0604020202020204" pitchFamily="34" charset="0"/>
                        <a:cs typeface="Helvetica" panose="020B0604020202020204" pitchFamily="34" charset="0"/>
                      </a:endParaRPr>
                    </a:p>
                  </a:txBody>
                  <a:tcPr anchor="ctr">
                    <a:solidFill>
                      <a:schemeClr val="bg2">
                        <a:lumMod val="50000"/>
                      </a:schemeClr>
                    </a:solidFill>
                  </a:tcPr>
                </a:tc>
                <a:extLst>
                  <a:ext uri="{0D108BD9-81ED-4DB2-BD59-A6C34878D82A}">
                    <a16:rowId xmlns:a16="http://schemas.microsoft.com/office/drawing/2014/main" xmlns="" val="10000"/>
                  </a:ext>
                </a:extLst>
              </a:tr>
              <a:tr h="227475">
                <a:tc>
                  <a:txBody>
                    <a:bodyPr/>
                    <a:lstStyle/>
                    <a:p>
                      <a:pPr algn="l"/>
                      <a:r>
                        <a:rPr lang="en-US" sz="1000">
                          <a:latin typeface="Helvetica" panose="020B0604020202020204" pitchFamily="34" charset="0"/>
                          <a:cs typeface="Helvetica" panose="020B0604020202020204" pitchFamily="34" charset="0"/>
                        </a:rPr>
                        <a:t>Kênh</a:t>
                      </a:r>
                    </a:p>
                  </a:txBody>
                  <a:tcPr anchor="ctr">
                    <a:solidFill>
                      <a:srgbClr val="D1BB9B"/>
                    </a:solidFill>
                  </a:tcPr>
                </a:tc>
                <a:tc>
                  <a:txBody>
                    <a:bodyPr/>
                    <a:lstStyle/>
                    <a:p>
                      <a:pPr algn="ctr"/>
                      <a:r>
                        <a:rPr lang="en-US" sz="1000">
                          <a:latin typeface="Helvetica" panose="020B0604020202020204" pitchFamily="34" charset="0"/>
                          <a:cs typeface="Helvetica" panose="020B0604020202020204" pitchFamily="34" charset="0"/>
                        </a:rPr>
                        <a:t>Tích</a:t>
                      </a:r>
                      <a:r>
                        <a:rPr lang="en-US" sz="1000" baseline="0">
                          <a:latin typeface="Helvetica" panose="020B0604020202020204" pitchFamily="34" charset="0"/>
                          <a:cs typeface="Helvetica" panose="020B0604020202020204" pitchFamily="34" charset="0"/>
                        </a:rPr>
                        <a:t> cực</a:t>
                      </a:r>
                      <a:endParaRPr lang="en-US" sz="1000">
                        <a:latin typeface="Helvetica" panose="020B0604020202020204" pitchFamily="34" charset="0"/>
                        <a:cs typeface="Helvetica" panose="020B0604020202020204" pitchFamily="34" charset="0"/>
                      </a:endParaRPr>
                    </a:p>
                  </a:txBody>
                  <a:tcPr anchor="ctr">
                    <a:solidFill>
                      <a:srgbClr val="D1BB9B"/>
                    </a:solidFill>
                  </a:tcPr>
                </a:tc>
                <a:tc>
                  <a:txBody>
                    <a:bodyPr/>
                    <a:lstStyle/>
                    <a:p>
                      <a:pPr algn="ctr"/>
                      <a:r>
                        <a:rPr lang="en-US" sz="1000">
                          <a:latin typeface="Helvetica" panose="020B0604020202020204" pitchFamily="34" charset="0"/>
                          <a:cs typeface="Helvetica" panose="020B0604020202020204" pitchFamily="34" charset="0"/>
                        </a:rPr>
                        <a:t>Trung tính</a:t>
                      </a:r>
                    </a:p>
                  </a:txBody>
                  <a:tcPr anchor="ctr">
                    <a:solidFill>
                      <a:srgbClr val="BFA073"/>
                    </a:solidFill>
                  </a:tcPr>
                </a:tc>
                <a:tc>
                  <a:txBody>
                    <a:bodyPr/>
                    <a:lstStyle/>
                    <a:p>
                      <a:pPr algn="ctr"/>
                      <a:r>
                        <a:rPr lang="en-US" sz="1000">
                          <a:latin typeface="Helvetica" panose="020B0604020202020204" pitchFamily="34" charset="0"/>
                          <a:cs typeface="Helvetica" panose="020B0604020202020204" pitchFamily="34" charset="0"/>
                        </a:rPr>
                        <a:t>Tích</a:t>
                      </a:r>
                      <a:r>
                        <a:rPr lang="en-US" sz="1000" baseline="0">
                          <a:latin typeface="Helvetica" panose="020B0604020202020204" pitchFamily="34" charset="0"/>
                          <a:cs typeface="Helvetica" panose="020B0604020202020204" pitchFamily="34" charset="0"/>
                        </a:rPr>
                        <a:t> cực</a:t>
                      </a:r>
                      <a:endParaRPr lang="en-US" sz="1000">
                        <a:latin typeface="Helvetica" panose="020B0604020202020204" pitchFamily="34" charset="0"/>
                        <a:cs typeface="Helvetica" panose="020B0604020202020204" pitchFamily="34" charset="0"/>
                      </a:endParaRPr>
                    </a:p>
                  </a:txBody>
                  <a:tcPr anchor="ctr">
                    <a:solidFill>
                      <a:srgbClr val="BFA073"/>
                    </a:solidFill>
                  </a:tcPr>
                </a:tc>
                <a:tc>
                  <a:txBody>
                    <a:bodyPr/>
                    <a:lstStyle/>
                    <a:p>
                      <a:pPr algn="ctr"/>
                      <a:r>
                        <a:rPr lang="en-US" sz="1000">
                          <a:latin typeface="Helvetica" panose="020B0604020202020204" pitchFamily="34" charset="0"/>
                          <a:cs typeface="Helvetica" panose="020B0604020202020204" pitchFamily="34" charset="0"/>
                        </a:rPr>
                        <a:t>Trung tính</a:t>
                      </a:r>
                    </a:p>
                  </a:txBody>
                  <a:tcPr anchor="ctr">
                    <a:solidFill>
                      <a:srgbClr val="BFA073"/>
                    </a:solidFill>
                  </a:tcPr>
                </a:tc>
                <a:tc>
                  <a:txBody>
                    <a:bodyPr/>
                    <a:lstStyle/>
                    <a:p>
                      <a:pPr algn="ctr"/>
                      <a:r>
                        <a:rPr lang="en-US" sz="1000">
                          <a:latin typeface="Helvetica" panose="020B0604020202020204" pitchFamily="34" charset="0"/>
                          <a:cs typeface="Helvetica" panose="020B0604020202020204" pitchFamily="34" charset="0"/>
                        </a:rPr>
                        <a:t>Tích</a:t>
                      </a:r>
                      <a:r>
                        <a:rPr lang="en-US" sz="1000" baseline="0">
                          <a:latin typeface="Helvetica" panose="020B0604020202020204" pitchFamily="34" charset="0"/>
                          <a:cs typeface="Helvetica" panose="020B0604020202020204" pitchFamily="34" charset="0"/>
                        </a:rPr>
                        <a:t> cực</a:t>
                      </a:r>
                      <a:endParaRPr lang="en-US" sz="1000">
                        <a:latin typeface="Helvetica" panose="020B0604020202020204" pitchFamily="34" charset="0"/>
                        <a:cs typeface="Helvetica" panose="020B0604020202020204" pitchFamily="34" charset="0"/>
                      </a:endParaRPr>
                    </a:p>
                  </a:txBody>
                  <a:tcPr anchor="ctr">
                    <a:solidFill>
                      <a:srgbClr val="BFA073"/>
                    </a:solidFill>
                  </a:tcPr>
                </a:tc>
                <a:tc>
                  <a:txBody>
                    <a:bodyPr/>
                    <a:lstStyle/>
                    <a:p>
                      <a:pPr algn="ctr"/>
                      <a:r>
                        <a:rPr lang="en-US" sz="1000">
                          <a:latin typeface="Helvetica" panose="020B0604020202020204" pitchFamily="34" charset="0"/>
                          <a:cs typeface="Helvetica" panose="020B0604020202020204" pitchFamily="34" charset="0"/>
                        </a:rPr>
                        <a:t>Trung tính</a:t>
                      </a:r>
                    </a:p>
                  </a:txBody>
                  <a:tcPr anchor="ctr">
                    <a:solidFill>
                      <a:srgbClr val="BFA073"/>
                    </a:solidFill>
                  </a:tcPr>
                </a:tc>
                <a:tc>
                  <a:txBody>
                    <a:bodyPr/>
                    <a:lstStyle/>
                    <a:p>
                      <a:pPr algn="ctr"/>
                      <a:r>
                        <a:rPr lang="en-US" sz="1000" smtClean="0">
                          <a:latin typeface="Helvetica" panose="020B0604020202020204" pitchFamily="34" charset="0"/>
                          <a:cs typeface="Helvetica" panose="020B0604020202020204" pitchFamily="34" charset="0"/>
                        </a:rPr>
                        <a:t>TC</a:t>
                      </a:r>
                      <a:endParaRPr lang="en-US" sz="1000">
                        <a:latin typeface="Helvetica" panose="020B0604020202020204" pitchFamily="34" charset="0"/>
                        <a:cs typeface="Helvetica" panose="020B0604020202020204" pitchFamily="34" charset="0"/>
                      </a:endParaRPr>
                    </a:p>
                  </a:txBody>
                  <a:tcPr anchor="ctr">
                    <a:solidFill>
                      <a:srgbClr val="BFA073"/>
                    </a:solidFill>
                  </a:tcPr>
                </a:tc>
                <a:tc>
                  <a:txBody>
                    <a:bodyPr/>
                    <a:lstStyle/>
                    <a:p>
                      <a:pPr algn="ctr"/>
                      <a:r>
                        <a:rPr lang="en-US" sz="1000" smtClean="0">
                          <a:latin typeface="Helvetica" panose="020B0604020202020204" pitchFamily="34" charset="0"/>
                          <a:cs typeface="Helvetica" panose="020B0604020202020204" pitchFamily="34" charset="0"/>
                        </a:rPr>
                        <a:t>TH</a:t>
                      </a:r>
                      <a:endParaRPr lang="en-US" sz="1000">
                        <a:latin typeface="Helvetica" panose="020B0604020202020204" pitchFamily="34" charset="0"/>
                        <a:cs typeface="Helvetica" panose="020B0604020202020204" pitchFamily="34" charset="0"/>
                      </a:endParaRPr>
                    </a:p>
                  </a:txBody>
                  <a:tcPr anchor="ctr">
                    <a:solidFill>
                      <a:srgbClr val="BFA073"/>
                    </a:solidFill>
                  </a:tcPr>
                </a:tc>
                <a:extLst>
                  <a:ext uri="{0D108BD9-81ED-4DB2-BD59-A6C34878D82A}">
                    <a16:rowId xmlns:a16="http://schemas.microsoft.com/office/drawing/2014/main" xmlns="" val="10001"/>
                  </a:ext>
                </a:extLst>
              </a:tr>
              <a:tr h="298031">
                <a:tc>
                  <a:txBody>
                    <a:bodyPr/>
                    <a:lstStyle/>
                    <a:p>
                      <a:pPr algn="l"/>
                      <a:r>
                        <a:rPr lang="en-US" sz="1000">
                          <a:latin typeface="Helvetica" panose="020B0604020202020204" pitchFamily="34" charset="0"/>
                          <a:cs typeface="Helvetica" panose="020B0604020202020204" pitchFamily="34" charset="0"/>
                        </a:rPr>
                        <a:t>KOLs  &amp; Influencers</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553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179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613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212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374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67 </a:t>
                      </a: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1540</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458</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xmlns="" val="10002"/>
                  </a:ext>
                </a:extLst>
              </a:tr>
              <a:tr h="298031">
                <a:tc>
                  <a:txBody>
                    <a:bodyPr/>
                    <a:lstStyle/>
                    <a:p>
                      <a:pPr algn="l"/>
                      <a:r>
                        <a:rPr lang="en-US" sz="1000">
                          <a:latin typeface="Helvetica" panose="020B0604020202020204" pitchFamily="34" charset="0"/>
                          <a:cs typeface="Helvetica" panose="020B0604020202020204" pitchFamily="34" charset="0"/>
                        </a:rPr>
                        <a:t>Facebook</a:t>
                      </a:r>
                      <a:r>
                        <a:rPr lang="en-US" sz="1000" baseline="0">
                          <a:latin typeface="Helvetica" panose="020B0604020202020204" pitchFamily="34" charset="0"/>
                          <a:cs typeface="Helvetica" panose="020B0604020202020204" pitchFamily="34" charset="0"/>
                        </a:rPr>
                        <a:t> Page</a:t>
                      </a:r>
                      <a:endParaRPr lang="en-US" sz="1000">
                        <a:latin typeface="Helvetica" panose="020B0604020202020204" pitchFamily="34" charset="0"/>
                        <a:cs typeface="Helvetica" panose="020B0604020202020204" pitchFamily="34" charset="0"/>
                      </a:endParaRP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492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357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1,225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425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562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266 </a:t>
                      </a: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2279</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1048</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xmlns="" val="10003"/>
                  </a:ext>
                </a:extLst>
              </a:tr>
              <a:tr h="227475">
                <a:tc>
                  <a:txBody>
                    <a:bodyPr/>
                    <a:lstStyle/>
                    <a:p>
                      <a:pPr marL="0" marR="0" indent="0" algn="l" defTabSz="171450" rtl="0" eaLnBrk="1" fontAlgn="auto" latinLnBrk="0" hangingPunct="1">
                        <a:lnSpc>
                          <a:spcPct val="100000"/>
                        </a:lnSpc>
                        <a:spcBef>
                          <a:spcPts val="0"/>
                        </a:spcBef>
                        <a:spcAft>
                          <a:spcPts val="0"/>
                        </a:spcAft>
                        <a:buClrTx/>
                        <a:buSzTx/>
                        <a:buFontTx/>
                        <a:buNone/>
                        <a:tabLst/>
                        <a:defRPr/>
                      </a:pPr>
                      <a:r>
                        <a:rPr lang="en-US" sz="1000">
                          <a:latin typeface="Helvetica" panose="020B0604020202020204" pitchFamily="34" charset="0"/>
                          <a:cs typeface="Helvetica" panose="020B0604020202020204" pitchFamily="34" charset="0"/>
                        </a:rPr>
                        <a:t>Facebook  Group</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246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179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1,225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425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562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266 </a:t>
                      </a: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2279</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1048</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xmlns="" val="10004"/>
                  </a:ext>
                </a:extLst>
              </a:tr>
              <a:tr h="298031">
                <a:tc>
                  <a:txBody>
                    <a:bodyPr/>
                    <a:lstStyle/>
                    <a:p>
                      <a:pPr algn="l"/>
                      <a:r>
                        <a:rPr lang="en-US" sz="1000">
                          <a:latin typeface="Helvetica" panose="020B0604020202020204" pitchFamily="34" charset="0"/>
                          <a:cs typeface="Helvetica" panose="020B0604020202020204" pitchFamily="34" charset="0"/>
                        </a:rPr>
                        <a:t>Youtube</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148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200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376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224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197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93 </a:t>
                      </a: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721</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517</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xmlns="" val="10005"/>
                  </a:ext>
                </a:extLst>
              </a:tr>
              <a:tr h="183850">
                <a:tc>
                  <a:txBody>
                    <a:bodyPr/>
                    <a:lstStyle/>
                    <a:p>
                      <a:pPr algn="l"/>
                      <a:r>
                        <a:rPr lang="en-US" sz="1000">
                          <a:latin typeface="Helvetica" panose="020B0604020202020204" pitchFamily="34" charset="0"/>
                          <a:cs typeface="Helvetica" panose="020B0604020202020204" pitchFamily="34" charset="0"/>
                        </a:rPr>
                        <a:t>News</a:t>
                      </a:r>
                    </a:p>
                  </a:txBody>
                  <a:tcPr anchor="ctr">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61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86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61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215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56 </a:t>
                      </a:r>
                    </a:p>
                  </a:txBody>
                  <a:tcPr marL="6350" marR="6350" marT="6350" marB="0" anchor="b">
                    <a:solidFill>
                      <a:schemeClr val="bg1">
                        <a:lumMod val="85000"/>
                      </a:schemeClr>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60 </a:t>
                      </a: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178</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361</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xmlns="" val="10006"/>
                  </a:ext>
                </a:extLst>
              </a:tr>
              <a:tr h="183850">
                <a:tc>
                  <a:txBody>
                    <a:bodyPr/>
                    <a:lstStyle/>
                    <a:p>
                      <a:pPr algn="l"/>
                      <a:r>
                        <a:rPr lang="en-US" sz="1000">
                          <a:latin typeface="Helvetica" panose="020B0604020202020204" pitchFamily="34" charset="0"/>
                          <a:cs typeface="Helvetica" panose="020B0604020202020204" pitchFamily="34" charset="0"/>
                        </a:rPr>
                        <a:t>TỔNG</a:t>
                      </a:r>
                    </a:p>
                  </a:txBody>
                  <a:tcPr anchor="ctr">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1,500 </a:t>
                      </a:r>
                    </a:p>
                  </a:txBody>
                  <a:tcPr marL="6350" marR="6350" marT="6350" marB="0" anchor="b">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1,000 </a:t>
                      </a:r>
                    </a:p>
                  </a:txBody>
                  <a:tcPr marL="6350" marR="6350" marT="6350" marB="0" anchor="b">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3,500 </a:t>
                      </a:r>
                    </a:p>
                  </a:txBody>
                  <a:tcPr marL="6350" marR="6350" marT="6350" marB="0" anchor="b">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1,500 </a:t>
                      </a:r>
                    </a:p>
                  </a:txBody>
                  <a:tcPr marL="6350" marR="6350" marT="6350" marB="0" anchor="b">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1,750 </a:t>
                      </a:r>
                    </a:p>
                  </a:txBody>
                  <a:tcPr marL="6350" marR="6350" marT="6350" marB="0" anchor="b">
                    <a:solidFill>
                      <a:srgbClr val="D1BB9B"/>
                    </a:solidFill>
                  </a:tcPr>
                </a:tc>
                <a:tc>
                  <a:txBody>
                    <a:bodyPr/>
                    <a:lstStyle/>
                    <a:p>
                      <a:pPr algn="ctr" fontAlgn="b"/>
                      <a:r>
                        <a:rPr lang="en-US" sz="1000" b="0" i="0" u="none" strike="noStrike">
                          <a:solidFill>
                            <a:srgbClr val="000000"/>
                          </a:solidFill>
                          <a:effectLst/>
                          <a:latin typeface="Helvetica" panose="020B0604020202020204" pitchFamily="34" charset="0"/>
                          <a:cs typeface="Helvetica" panose="020B0604020202020204" pitchFamily="34" charset="0"/>
                        </a:rPr>
                        <a:t>          750 </a:t>
                      </a:r>
                    </a:p>
                  </a:txBody>
                  <a:tcPr marL="6350" marR="6350" marT="6350" marB="0" anchor="b">
                    <a:solidFill>
                      <a:srgbClr val="D1BB9B"/>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6750</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rgbClr val="D1BB9B"/>
                    </a:solidFill>
                  </a:tcPr>
                </a:tc>
                <a:tc>
                  <a:txBody>
                    <a:bodyPr/>
                    <a:lstStyle/>
                    <a:p>
                      <a:pPr algn="ctr" fontAlgn="b"/>
                      <a:r>
                        <a:rPr lang="en-US" sz="1000" b="0" i="0" u="none" strike="noStrike" smtClean="0">
                          <a:solidFill>
                            <a:srgbClr val="000000"/>
                          </a:solidFill>
                          <a:effectLst/>
                          <a:latin typeface="Helvetica" panose="020B0604020202020204" pitchFamily="34" charset="0"/>
                          <a:cs typeface="Helvetica" panose="020B0604020202020204" pitchFamily="34" charset="0"/>
                        </a:rPr>
                        <a:t>3250</a:t>
                      </a:r>
                      <a:endParaRPr lang="en-US" sz="10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solidFill>
                      <a:srgbClr val="D1BB9B"/>
                    </a:solidFill>
                  </a:tcPr>
                </a:tc>
                <a:extLst>
                  <a:ext uri="{0D108BD9-81ED-4DB2-BD59-A6C34878D82A}">
                    <a16:rowId xmlns:a16="http://schemas.microsoft.com/office/drawing/2014/main" xmlns="" val="10007"/>
                  </a:ext>
                </a:extLst>
              </a:tr>
            </a:tbl>
          </a:graphicData>
        </a:graphic>
      </p:graphicFrame>
      <p:sp>
        <p:nvSpPr>
          <p:cNvPr id="29"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Seeding post </a:t>
            </a:r>
            <a:r>
              <a:rPr lang="en-US" sz="3200" b="1" dirty="0" err="1">
                <a:solidFill>
                  <a:srgbClr val="A91217"/>
                </a:solidFill>
                <a:latin typeface="+mj-lt"/>
                <a:ea typeface="Century Gothic"/>
                <a:cs typeface="Arial" panose="020B0604020202020204" pitchFamily="34" charset="0"/>
                <a:sym typeface="Century Gothic"/>
              </a:rPr>
              <a:t>của</a:t>
            </a:r>
            <a:r>
              <a:rPr lang="en-US" sz="3200" b="1" dirty="0">
                <a:solidFill>
                  <a:srgbClr val="A91217"/>
                </a:solidFill>
                <a:latin typeface="+mj-lt"/>
                <a:ea typeface="Century Gothic"/>
                <a:cs typeface="Arial" panose="020B0604020202020204" pitchFamily="34" charset="0"/>
                <a:sym typeface="Century Gothic"/>
              </a:rPr>
              <a:t> KOLs &amp; Influencers</a:t>
            </a:r>
          </a:p>
        </p:txBody>
      </p:sp>
    </p:spTree>
    <p:extLst>
      <p:ext uri="{BB962C8B-B14F-4D97-AF65-F5344CB8AC3E}">
        <p14:creationId xmlns:p14="http://schemas.microsoft.com/office/powerpoint/2010/main" val="383268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seeding</a:t>
            </a:r>
          </a:p>
        </p:txBody>
      </p:sp>
      <p:grpSp>
        <p:nvGrpSpPr>
          <p:cNvPr id="22" name="Group 21"/>
          <p:cNvGrpSpPr/>
          <p:nvPr/>
        </p:nvGrpSpPr>
        <p:grpSpPr>
          <a:xfrm>
            <a:off x="1511122" y="1158160"/>
            <a:ext cx="9112131" cy="4428908"/>
            <a:chOff x="680724" y="948435"/>
            <a:chExt cx="7912393" cy="3845781"/>
          </a:xfrm>
        </p:grpSpPr>
        <p:sp>
          <p:nvSpPr>
            <p:cNvPr id="23" name="Oval 22"/>
            <p:cNvSpPr/>
            <p:nvPr/>
          </p:nvSpPr>
          <p:spPr>
            <a:xfrm>
              <a:off x="680724" y="948435"/>
              <a:ext cx="1610340" cy="581868"/>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a:solidFill>
                    <a:schemeClr val="bg1"/>
                  </a:solidFill>
                  <a:latin typeface="Helvetica" panose="020B0604020202020204" pitchFamily="34" charset="0"/>
                  <a:cs typeface="Helvetica" panose="020B0604020202020204" pitchFamily="34" charset="0"/>
                </a:rPr>
                <a:t>Thông tin tiêu cực/tích cực</a:t>
              </a:r>
              <a:endParaRPr lang="en-US" sz="1080" dirty="0">
                <a:solidFill>
                  <a:schemeClr val="bg1"/>
                </a:solidFill>
                <a:latin typeface="Helvetica" panose="020B0604020202020204" pitchFamily="34" charset="0"/>
                <a:cs typeface="Helvetica" panose="020B0604020202020204" pitchFamily="34" charset="0"/>
              </a:endParaRPr>
            </a:p>
          </p:txBody>
        </p:sp>
        <p:sp>
          <p:nvSpPr>
            <p:cNvPr id="24" name="Rectangle 23"/>
            <p:cNvSpPr/>
            <p:nvPr/>
          </p:nvSpPr>
          <p:spPr>
            <a:xfrm>
              <a:off x="2684322" y="1011442"/>
              <a:ext cx="1157010" cy="464576"/>
            </a:xfrm>
            <a:prstGeom prst="rect">
              <a:avLst/>
            </a:prstGeom>
            <a:solidFill>
              <a:srgbClr val="9545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a:solidFill>
                    <a:schemeClr val="bg1"/>
                  </a:solidFill>
                  <a:latin typeface="Helvetica" panose="020B0604020202020204" pitchFamily="34" charset="0"/>
                  <a:ea typeface="Roboto" charset="0"/>
                  <a:cs typeface="Helvetica" panose="020B0604020202020204" pitchFamily="34" charset="0"/>
                </a:rPr>
                <a:t>Hệ thống cảnh báo tin tiêu cực</a:t>
              </a:r>
              <a:endParaRPr lang="en-US" sz="1080" dirty="0">
                <a:solidFill>
                  <a:schemeClr val="bg1"/>
                </a:solidFill>
                <a:latin typeface="Helvetica" panose="020B0604020202020204" pitchFamily="34" charset="0"/>
                <a:ea typeface="Roboto" charset="0"/>
                <a:cs typeface="Helvetica" panose="020B0604020202020204" pitchFamily="34" charset="0"/>
              </a:endParaRPr>
            </a:p>
          </p:txBody>
        </p:sp>
        <p:cxnSp>
          <p:nvCxnSpPr>
            <p:cNvPr id="25" name="Straight Arrow Connector 24"/>
            <p:cNvCxnSpPr>
              <a:stCxn id="23" idx="6"/>
              <a:endCxn id="24" idx="1"/>
            </p:cNvCxnSpPr>
            <p:nvPr/>
          </p:nvCxnSpPr>
          <p:spPr>
            <a:xfrm>
              <a:off x="2291064" y="1239369"/>
              <a:ext cx="393258" cy="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11393" y="1887613"/>
              <a:ext cx="721942" cy="969554"/>
            </a:xfrm>
            <a:prstGeom prst="rect">
              <a:avLst/>
            </a:prstGeom>
            <a:solidFill>
              <a:srgbClr val="9545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Tiến hành seeding</a:t>
              </a:r>
              <a:endParaRPr lang="en-US" sz="990" dirty="0">
                <a:latin typeface="Helvetica" panose="020B0604020202020204" pitchFamily="34" charset="0"/>
                <a:cs typeface="Helvetica" panose="020B0604020202020204" pitchFamily="34" charset="0"/>
              </a:endParaRPr>
            </a:p>
          </p:txBody>
        </p:sp>
        <p:sp>
          <p:nvSpPr>
            <p:cNvPr id="27" name="TextBox 26"/>
            <p:cNvSpPr txBox="1"/>
            <p:nvPr/>
          </p:nvSpPr>
          <p:spPr>
            <a:xfrm>
              <a:off x="5585758" y="1580953"/>
              <a:ext cx="541018" cy="244682"/>
            </a:xfrm>
            <a:prstGeom prst="rect">
              <a:avLst/>
            </a:prstGeom>
            <a:noFill/>
          </p:spPr>
          <p:txBody>
            <a:bodyPr wrap="square" rtlCol="0">
              <a:spAutoFit/>
            </a:bodyPr>
            <a:lstStyle/>
            <a:p>
              <a:r>
                <a:rPr lang="en-US" sz="990">
                  <a:latin typeface="Helvetica" panose="020B0604020202020204" pitchFamily="34" charset="0"/>
                  <a:cs typeface="Helvetica" panose="020B0604020202020204" pitchFamily="34" charset="0"/>
                </a:rPr>
                <a:t>Đúng</a:t>
              </a:r>
              <a:endParaRPr lang="en-US" sz="990" dirty="0">
                <a:latin typeface="Helvetica" panose="020B0604020202020204" pitchFamily="34" charset="0"/>
                <a:cs typeface="Helvetica" panose="020B0604020202020204" pitchFamily="34" charset="0"/>
              </a:endParaRPr>
            </a:p>
          </p:txBody>
        </p:sp>
        <p:sp>
          <p:nvSpPr>
            <p:cNvPr id="28" name="Rectangle 27"/>
            <p:cNvSpPr/>
            <p:nvPr/>
          </p:nvSpPr>
          <p:spPr>
            <a:xfrm>
              <a:off x="4159130" y="1017308"/>
              <a:ext cx="1207890" cy="45594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0">
                  <a:latin typeface="Helvetica" panose="020B0604020202020204" pitchFamily="34" charset="0"/>
                  <a:cs typeface="Helvetica" panose="020B0604020202020204" pitchFamily="34" charset="0"/>
                </a:rPr>
                <a:t>Agency kiểm duyệt thông tin</a:t>
              </a:r>
              <a:endParaRPr lang="en-US" sz="1080" dirty="0">
                <a:latin typeface="Helvetica" panose="020B0604020202020204" pitchFamily="34" charset="0"/>
                <a:cs typeface="Helvetica" panose="020B0604020202020204" pitchFamily="34" charset="0"/>
              </a:endParaRPr>
            </a:p>
          </p:txBody>
        </p:sp>
        <p:sp>
          <p:nvSpPr>
            <p:cNvPr id="29" name="Rectangle 28"/>
            <p:cNvSpPr/>
            <p:nvPr/>
          </p:nvSpPr>
          <p:spPr>
            <a:xfrm>
              <a:off x="5799057" y="1013765"/>
              <a:ext cx="825531" cy="300823"/>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Rủi ro vừa đến nhẹ</a:t>
              </a:r>
              <a:endParaRPr lang="en-US" sz="990" dirty="0">
                <a:latin typeface="Helvetica" panose="020B0604020202020204" pitchFamily="34" charset="0"/>
                <a:cs typeface="Helvetica" panose="020B0604020202020204" pitchFamily="34" charset="0"/>
              </a:endParaRPr>
            </a:p>
          </p:txBody>
        </p:sp>
        <p:sp>
          <p:nvSpPr>
            <p:cNvPr id="30" name="Rectangle 29"/>
            <p:cNvSpPr/>
            <p:nvPr/>
          </p:nvSpPr>
          <p:spPr>
            <a:xfrm>
              <a:off x="6839989" y="1009515"/>
              <a:ext cx="660751" cy="297279"/>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Tin  tích cực</a:t>
              </a:r>
              <a:endParaRPr lang="en-US" sz="990" dirty="0">
                <a:latin typeface="Helvetica" panose="020B0604020202020204" pitchFamily="34" charset="0"/>
                <a:cs typeface="Helvetica" panose="020B0604020202020204" pitchFamily="34" charset="0"/>
              </a:endParaRPr>
            </a:p>
          </p:txBody>
        </p:sp>
        <p:sp>
          <p:nvSpPr>
            <p:cNvPr id="31" name="Rectangle 30"/>
            <p:cNvSpPr/>
            <p:nvPr/>
          </p:nvSpPr>
          <p:spPr>
            <a:xfrm>
              <a:off x="7990391" y="999787"/>
              <a:ext cx="602726" cy="305867"/>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Nguy hại cao</a:t>
              </a:r>
              <a:endParaRPr lang="en-US" sz="990" dirty="0">
                <a:latin typeface="Helvetica" panose="020B0604020202020204" pitchFamily="34" charset="0"/>
                <a:cs typeface="Helvetica" panose="020B0604020202020204" pitchFamily="34" charset="0"/>
              </a:endParaRPr>
            </a:p>
          </p:txBody>
        </p:sp>
        <p:sp>
          <p:nvSpPr>
            <p:cNvPr id="32" name="Diamond 31"/>
            <p:cNvSpPr/>
            <p:nvPr/>
          </p:nvSpPr>
          <p:spPr>
            <a:xfrm>
              <a:off x="5401776" y="1888117"/>
              <a:ext cx="1371592" cy="963111"/>
            </a:xfrm>
            <a:prstGeom prst="diamond">
              <a:avLst/>
            </a:prstGeom>
            <a:solidFill>
              <a:srgbClr val="D1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err="1">
                  <a:latin typeface="Helvetica" panose="020B0604020202020204" pitchFamily="34" charset="0"/>
                  <a:cs typeface="Helvetica" panose="020B0604020202020204" pitchFamily="34" charset="0"/>
                </a:rPr>
                <a:t>Thông</a:t>
              </a:r>
              <a:r>
                <a:rPr lang="en-US" sz="750" dirty="0">
                  <a:latin typeface="Helvetica" panose="020B0604020202020204" pitchFamily="34" charset="0"/>
                  <a:cs typeface="Helvetica" panose="020B0604020202020204" pitchFamily="34" charset="0"/>
                </a:rPr>
                <a:t> tin </a:t>
              </a:r>
              <a:r>
                <a:rPr lang="en-US" sz="750" dirty="0" err="1">
                  <a:latin typeface="Helvetica" panose="020B0604020202020204" pitchFamily="34" charset="0"/>
                  <a:cs typeface="Helvetica" panose="020B0604020202020204" pitchFamily="34" charset="0"/>
                </a:rPr>
                <a:t>tiêu</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cực</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hoặc</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tích</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cực</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đã</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có</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trong</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định</a:t>
              </a:r>
              <a:r>
                <a:rPr lang="en-US" sz="750" dirty="0">
                  <a:latin typeface="Helvetica" panose="020B0604020202020204" pitchFamily="34" charset="0"/>
                  <a:cs typeface="Helvetica" panose="020B0604020202020204" pitchFamily="34" charset="0"/>
                </a:rPr>
                <a:t> </a:t>
              </a:r>
              <a:r>
                <a:rPr lang="en-US" sz="750" dirty="0" err="1">
                  <a:latin typeface="Helvetica" panose="020B0604020202020204" pitchFamily="34" charset="0"/>
                  <a:cs typeface="Helvetica" panose="020B0604020202020204" pitchFamily="34" charset="0"/>
                </a:rPr>
                <a:t>hướng</a:t>
              </a:r>
              <a:r>
                <a:rPr lang="en-US" sz="750" dirty="0">
                  <a:latin typeface="Helvetica" panose="020B0604020202020204" pitchFamily="34" charset="0"/>
                  <a:cs typeface="Helvetica" panose="020B0604020202020204" pitchFamily="34" charset="0"/>
                </a:rPr>
                <a:t>?</a:t>
              </a:r>
            </a:p>
          </p:txBody>
        </p:sp>
        <p:sp>
          <p:nvSpPr>
            <p:cNvPr id="33" name="Rectangle 32"/>
            <p:cNvSpPr/>
            <p:nvPr/>
          </p:nvSpPr>
          <p:spPr>
            <a:xfrm>
              <a:off x="2655353" y="1664111"/>
              <a:ext cx="1214948" cy="473975"/>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a:latin typeface="Helvetica" panose="020B0604020202020204" pitchFamily="34" charset="0"/>
                  <a:cs typeface="Helvetica" panose="020B0604020202020204" pitchFamily="34" charset="0"/>
                </a:rPr>
                <a:t>Người đăng tải không hài lòng và đưa ra bình luận mới</a:t>
              </a:r>
              <a:endParaRPr lang="en-US" sz="825" dirty="0">
                <a:latin typeface="Helvetica" panose="020B0604020202020204" pitchFamily="34" charset="0"/>
                <a:cs typeface="Helvetica" panose="020B0604020202020204" pitchFamily="34" charset="0"/>
              </a:endParaRPr>
            </a:p>
          </p:txBody>
        </p:sp>
        <p:cxnSp>
          <p:nvCxnSpPr>
            <p:cNvPr id="34" name="Straight Arrow Connector 33"/>
            <p:cNvCxnSpPr/>
            <p:nvPr/>
          </p:nvCxnSpPr>
          <p:spPr>
            <a:xfrm flipV="1">
              <a:off x="3247241" y="1476018"/>
              <a:ext cx="0" cy="18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3" idx="3"/>
            </p:cNvCxnSpPr>
            <p:nvPr/>
          </p:nvCxnSpPr>
          <p:spPr>
            <a:xfrm flipH="1" flipV="1">
              <a:off x="3870301" y="1901098"/>
              <a:ext cx="241092" cy="377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093303" y="3279654"/>
              <a:ext cx="887784" cy="882635"/>
            </a:xfrm>
            <a:prstGeom prst="rect">
              <a:avLst/>
            </a:prstGeom>
            <a:solidFill>
              <a:srgbClr val="BFA07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Brand Team xây đinh hướng đề xuất cho Agency</a:t>
              </a:r>
              <a:endParaRPr lang="en-US" sz="990" dirty="0">
                <a:latin typeface="Helvetica" panose="020B0604020202020204" pitchFamily="34" charset="0"/>
                <a:cs typeface="Helvetica" panose="020B0604020202020204" pitchFamily="34" charset="0"/>
              </a:endParaRPr>
            </a:p>
          </p:txBody>
        </p:sp>
        <p:sp>
          <p:nvSpPr>
            <p:cNvPr id="37" name="Diamond 36"/>
            <p:cNvSpPr/>
            <p:nvPr/>
          </p:nvSpPr>
          <p:spPr>
            <a:xfrm>
              <a:off x="6863477" y="1870643"/>
              <a:ext cx="1330506" cy="963111"/>
            </a:xfrm>
            <a:prstGeom prst="diamond">
              <a:avLst/>
            </a:prstGeom>
            <a:solidFill>
              <a:srgbClr val="D1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10">
                  <a:latin typeface="Helvetica" panose="020B0604020202020204" pitchFamily="34" charset="0"/>
                  <a:cs typeface="Helvetica" panose="020B0604020202020204" pitchFamily="34" charset="0"/>
                </a:rPr>
                <a:t>Thông tin mới chưa được định hướng</a:t>
              </a:r>
              <a:endParaRPr lang="en-US" sz="810" dirty="0">
                <a:latin typeface="Helvetica" panose="020B0604020202020204" pitchFamily="34" charset="0"/>
                <a:cs typeface="Helvetica" panose="020B0604020202020204" pitchFamily="34" charset="0"/>
              </a:endParaRPr>
            </a:p>
          </p:txBody>
        </p:sp>
        <p:sp>
          <p:nvSpPr>
            <p:cNvPr id="38" name="Right Brace 37"/>
            <p:cNvSpPr/>
            <p:nvPr/>
          </p:nvSpPr>
          <p:spPr>
            <a:xfrm rot="5400000">
              <a:off x="6668497" y="1306276"/>
              <a:ext cx="207485" cy="300097"/>
            </a:xfrm>
            <a:prstGeom prst="rightBrace">
              <a:avLst>
                <a:gd name="adj1" fmla="val 8333"/>
                <a:gd name="adj2" fmla="val 529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590">
                <a:latin typeface="Helvetica" panose="020B0604020202020204" pitchFamily="34" charset="0"/>
                <a:cs typeface="Helvetica" panose="020B0604020202020204" pitchFamily="34" charset="0"/>
              </a:endParaRPr>
            </a:p>
          </p:txBody>
        </p:sp>
        <p:cxnSp>
          <p:nvCxnSpPr>
            <p:cNvPr id="39" name="Straight Connector 38"/>
            <p:cNvCxnSpPr/>
            <p:nvPr/>
          </p:nvCxnSpPr>
          <p:spPr>
            <a:xfrm>
              <a:off x="6118586" y="1554737"/>
              <a:ext cx="1382153" cy="11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11054" y="1552091"/>
              <a:ext cx="0" cy="31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500740" y="1554737"/>
              <a:ext cx="1" cy="318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1"/>
              <a:endCxn id="26" idx="3"/>
            </p:cNvCxnSpPr>
            <p:nvPr/>
          </p:nvCxnSpPr>
          <p:spPr>
            <a:xfrm flipH="1">
              <a:off x="4833335" y="2369672"/>
              <a:ext cx="568441" cy="2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768152" y="2326179"/>
              <a:ext cx="910203" cy="528539"/>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a:latin typeface="Helvetica" panose="020B0604020202020204" pitchFamily="34" charset="0"/>
                  <a:cs typeface="Helvetica" panose="020B0604020202020204" pitchFamily="34" charset="0"/>
                </a:rPr>
                <a:t>Người đăng tải hải lòng hoặc không đưa ra bình luận mới</a:t>
              </a:r>
              <a:endParaRPr lang="en-US" sz="825" dirty="0">
                <a:latin typeface="Helvetica" panose="020B0604020202020204" pitchFamily="34" charset="0"/>
                <a:cs typeface="Helvetica" panose="020B0604020202020204" pitchFamily="34" charset="0"/>
              </a:endParaRPr>
            </a:p>
          </p:txBody>
        </p:sp>
        <p:sp>
          <p:nvSpPr>
            <p:cNvPr id="44" name="Oval 43"/>
            <p:cNvSpPr/>
            <p:nvPr/>
          </p:nvSpPr>
          <p:spPr>
            <a:xfrm>
              <a:off x="958629" y="2999113"/>
              <a:ext cx="923336" cy="531558"/>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60" dirty="0">
                  <a:solidFill>
                    <a:schemeClr val="bg1"/>
                  </a:solidFill>
                  <a:latin typeface="Helvetica" panose="020B0604020202020204" pitchFamily="34" charset="0"/>
                  <a:cs typeface="Helvetica" panose="020B0604020202020204" pitchFamily="34" charset="0"/>
                </a:rPr>
                <a:t>Done</a:t>
              </a:r>
              <a:endParaRPr lang="en-US" sz="1440" dirty="0">
                <a:solidFill>
                  <a:schemeClr val="bg1"/>
                </a:solidFill>
                <a:latin typeface="Helvetica" panose="020B0604020202020204" pitchFamily="34" charset="0"/>
                <a:cs typeface="Helvetica" panose="020B0604020202020204" pitchFamily="34" charset="0"/>
              </a:endParaRPr>
            </a:p>
          </p:txBody>
        </p:sp>
        <p:cxnSp>
          <p:nvCxnSpPr>
            <p:cNvPr id="45" name="Straight Arrow Connector 44"/>
            <p:cNvCxnSpPr>
              <a:stCxn id="43" idx="2"/>
              <a:endCxn id="44" idx="6"/>
            </p:cNvCxnSpPr>
            <p:nvPr/>
          </p:nvCxnSpPr>
          <p:spPr>
            <a:xfrm flipH="1">
              <a:off x="1881965" y="2854718"/>
              <a:ext cx="341289" cy="410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2"/>
            </p:cNvCxnSpPr>
            <p:nvPr/>
          </p:nvCxnSpPr>
          <p:spPr>
            <a:xfrm>
              <a:off x="7528729" y="2833754"/>
              <a:ext cx="3163" cy="44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600175" y="3177428"/>
              <a:ext cx="1015945" cy="406177"/>
            </a:xfrm>
            <a:prstGeom prst="rect">
              <a:avLst/>
            </a:prstGeom>
            <a:solidFill>
              <a:srgbClr val="D1BB9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Nếu được</a:t>
              </a:r>
              <a:endParaRPr lang="en-US" sz="990" dirty="0">
                <a:latin typeface="Helvetica" panose="020B0604020202020204" pitchFamily="34" charset="0"/>
                <a:cs typeface="Helvetica" panose="020B0604020202020204" pitchFamily="34" charset="0"/>
              </a:endParaRPr>
            </a:p>
          </p:txBody>
        </p:sp>
        <p:sp>
          <p:nvSpPr>
            <p:cNvPr id="48" name="Rectangle 47"/>
            <p:cNvSpPr/>
            <p:nvPr/>
          </p:nvSpPr>
          <p:spPr>
            <a:xfrm>
              <a:off x="4111393" y="2914940"/>
              <a:ext cx="721942" cy="940031"/>
            </a:xfrm>
            <a:prstGeom prst="rect">
              <a:avLst/>
            </a:prstGeom>
            <a:solidFill>
              <a:srgbClr val="9545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Tiến hành seeding</a:t>
              </a:r>
              <a:endParaRPr lang="en-US" sz="990" dirty="0">
                <a:latin typeface="Helvetica" panose="020B0604020202020204" pitchFamily="34" charset="0"/>
                <a:cs typeface="Helvetica" panose="020B0604020202020204" pitchFamily="34" charset="0"/>
              </a:endParaRPr>
            </a:p>
          </p:txBody>
        </p:sp>
        <p:cxnSp>
          <p:nvCxnSpPr>
            <p:cNvPr id="49" name="Straight Arrow Connector 48"/>
            <p:cNvCxnSpPr>
              <a:stCxn id="36" idx="1"/>
              <a:endCxn id="47" idx="3"/>
            </p:cNvCxnSpPr>
            <p:nvPr/>
          </p:nvCxnSpPr>
          <p:spPr>
            <a:xfrm flipH="1" flipV="1">
              <a:off x="6616120" y="3380517"/>
              <a:ext cx="477183" cy="34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1"/>
              <a:endCxn id="48" idx="3"/>
            </p:cNvCxnSpPr>
            <p:nvPr/>
          </p:nvCxnSpPr>
          <p:spPr>
            <a:xfrm flipH="1">
              <a:off x="4833335" y="3380517"/>
              <a:ext cx="766840" cy="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10251" y="3390677"/>
              <a:ext cx="1901142" cy="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267789" y="2127510"/>
              <a:ext cx="10623" cy="124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608642" y="4082873"/>
              <a:ext cx="1015945" cy="406177"/>
            </a:xfrm>
            <a:prstGeom prst="rect">
              <a:avLst/>
            </a:prstGeom>
            <a:solidFill>
              <a:srgbClr val="D1BB9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Nếu không</a:t>
              </a:r>
              <a:endParaRPr lang="en-US" sz="990" dirty="0">
                <a:latin typeface="Helvetica" panose="020B0604020202020204" pitchFamily="34" charset="0"/>
                <a:cs typeface="Helvetica" panose="020B0604020202020204" pitchFamily="34" charset="0"/>
              </a:endParaRPr>
            </a:p>
          </p:txBody>
        </p:sp>
        <p:cxnSp>
          <p:nvCxnSpPr>
            <p:cNvPr id="54" name="Straight Arrow Connector 53"/>
            <p:cNvCxnSpPr>
              <a:stCxn id="36" idx="1"/>
              <a:endCxn id="53" idx="3"/>
            </p:cNvCxnSpPr>
            <p:nvPr/>
          </p:nvCxnSpPr>
          <p:spPr>
            <a:xfrm flipH="1">
              <a:off x="6624587" y="3720972"/>
              <a:ext cx="468716" cy="56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1"/>
              <a:endCxn id="64" idx="3"/>
            </p:cNvCxnSpPr>
            <p:nvPr/>
          </p:nvCxnSpPr>
          <p:spPr>
            <a:xfrm flipH="1" flipV="1">
              <a:off x="4830554" y="4275993"/>
              <a:ext cx="778089" cy="9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768184" y="3721913"/>
              <a:ext cx="884134" cy="554079"/>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dirty="0" err="1">
                  <a:latin typeface="Helvetica" panose="020B0604020202020204" pitchFamily="34" charset="0"/>
                  <a:cs typeface="Helvetica" panose="020B0604020202020204" pitchFamily="34" charset="0"/>
                </a:rPr>
                <a:t>Người</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đăng</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tải</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hải</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lòng</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hoặc</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không</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đưa</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ra</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bình</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luận</a:t>
              </a:r>
              <a:r>
                <a:rPr lang="en-US" sz="825" dirty="0">
                  <a:latin typeface="Helvetica" panose="020B0604020202020204" pitchFamily="34" charset="0"/>
                  <a:cs typeface="Helvetica" panose="020B0604020202020204" pitchFamily="34" charset="0"/>
                </a:rPr>
                <a:t> </a:t>
              </a:r>
              <a:r>
                <a:rPr lang="en-US" sz="825" dirty="0" err="1">
                  <a:latin typeface="Helvetica" panose="020B0604020202020204" pitchFamily="34" charset="0"/>
                  <a:cs typeface="Helvetica" panose="020B0604020202020204" pitchFamily="34" charset="0"/>
                </a:rPr>
                <a:t>mới</a:t>
              </a:r>
              <a:endParaRPr lang="en-US" sz="825" dirty="0">
                <a:latin typeface="Helvetica" panose="020B0604020202020204" pitchFamily="34" charset="0"/>
                <a:cs typeface="Helvetica" panose="020B0604020202020204" pitchFamily="34" charset="0"/>
              </a:endParaRPr>
            </a:p>
          </p:txBody>
        </p:sp>
        <p:cxnSp>
          <p:nvCxnSpPr>
            <p:cNvPr id="57" name="Straight Arrow Connector 56"/>
            <p:cNvCxnSpPr>
              <a:stCxn id="56" idx="0"/>
              <a:endCxn id="44" idx="6"/>
            </p:cNvCxnSpPr>
            <p:nvPr/>
          </p:nvCxnSpPr>
          <p:spPr>
            <a:xfrm flipH="1" flipV="1">
              <a:off x="1881965" y="3264892"/>
              <a:ext cx="328286" cy="45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10251" y="3389288"/>
              <a:ext cx="0" cy="324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4" idx="3"/>
              <a:endCxn id="28" idx="1"/>
            </p:cNvCxnSpPr>
            <p:nvPr/>
          </p:nvCxnSpPr>
          <p:spPr>
            <a:xfrm>
              <a:off x="3841331" y="1243730"/>
              <a:ext cx="317799" cy="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3"/>
            </p:cNvCxnSpPr>
            <p:nvPr/>
          </p:nvCxnSpPr>
          <p:spPr>
            <a:xfrm>
              <a:off x="5367020" y="1245279"/>
              <a:ext cx="425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505892" y="1142717"/>
              <a:ext cx="438225" cy="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87255" y="1354278"/>
              <a:ext cx="4499" cy="3436275"/>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61124" y="1608002"/>
              <a:ext cx="595793" cy="244682"/>
            </a:xfrm>
            <a:prstGeom prst="rect">
              <a:avLst/>
            </a:prstGeom>
            <a:noFill/>
          </p:spPr>
          <p:txBody>
            <a:bodyPr wrap="square" rtlCol="0">
              <a:spAutoFit/>
            </a:bodyPr>
            <a:lstStyle/>
            <a:p>
              <a:r>
                <a:rPr lang="en-US" sz="990">
                  <a:latin typeface="Helvetica" panose="020B0604020202020204" pitchFamily="34" charset="0"/>
                  <a:cs typeface="Helvetica" panose="020B0604020202020204" pitchFamily="34" charset="0"/>
                </a:rPr>
                <a:t>Không</a:t>
              </a:r>
              <a:endParaRPr lang="en-US" sz="990" dirty="0">
                <a:latin typeface="Helvetica" panose="020B0604020202020204" pitchFamily="34" charset="0"/>
                <a:cs typeface="Helvetica" panose="020B0604020202020204" pitchFamily="34" charset="0"/>
              </a:endParaRPr>
            </a:p>
          </p:txBody>
        </p:sp>
        <p:sp>
          <p:nvSpPr>
            <p:cNvPr id="64" name="Rectangle 63"/>
            <p:cNvSpPr/>
            <p:nvPr/>
          </p:nvSpPr>
          <p:spPr>
            <a:xfrm>
              <a:off x="3407679" y="3964523"/>
              <a:ext cx="1422874" cy="622940"/>
            </a:xfrm>
            <a:prstGeom prst="rect">
              <a:avLst/>
            </a:prstGeom>
            <a:solidFill>
              <a:srgbClr val="9545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a:latin typeface="Helvetica" panose="020B0604020202020204" pitchFamily="34" charset="0"/>
                  <a:cs typeface="Helvetica" panose="020B0604020202020204" pitchFamily="34" charset="0"/>
                </a:rPr>
                <a:t>RA xây dựng định hướng,Brand Team kiểm tra</a:t>
              </a:r>
              <a:endParaRPr lang="en-US" sz="990" dirty="0">
                <a:latin typeface="Helvetica" panose="020B0604020202020204" pitchFamily="34" charset="0"/>
                <a:cs typeface="Helvetica" panose="020B0604020202020204" pitchFamily="34" charset="0"/>
              </a:endParaRPr>
            </a:p>
          </p:txBody>
        </p:sp>
        <p:cxnSp>
          <p:nvCxnSpPr>
            <p:cNvPr id="65" name="Straight Connector 64"/>
            <p:cNvCxnSpPr/>
            <p:nvPr/>
          </p:nvCxnSpPr>
          <p:spPr>
            <a:xfrm flipH="1">
              <a:off x="4129120" y="4790552"/>
              <a:ext cx="4158134" cy="3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4126464" y="4587463"/>
              <a:ext cx="1" cy="203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6686550" y="948435"/>
              <a:ext cx="110300" cy="405843"/>
            </a:xfrm>
            <a:prstGeom prst="line">
              <a:avLst/>
            </a:prstGeom>
            <a:noFill/>
            <a:ln w="25400" cap="flat">
              <a:solidFill>
                <a:srgbClr val="0066FF"/>
              </a:solidFill>
              <a:prstDash val="solid"/>
              <a:miter lim="400000"/>
            </a:ln>
            <a:effectLst/>
            <a:sp3d/>
          </p:spPr>
          <p:style>
            <a:lnRef idx="0">
              <a:scrgbClr r="0" g="0" b="0"/>
            </a:lnRef>
            <a:fillRef idx="0">
              <a:scrgbClr r="0" g="0" b="0"/>
            </a:fillRef>
            <a:effectRef idx="0">
              <a:scrgbClr r="0" g="0" b="0"/>
            </a:effectRef>
            <a:fontRef idx="none"/>
          </p:style>
        </p:cxnSp>
        <p:cxnSp>
          <p:nvCxnSpPr>
            <p:cNvPr id="68" name="Straight Arrow Connector 67"/>
            <p:cNvCxnSpPr>
              <a:endCxn id="43" idx="3"/>
            </p:cNvCxnSpPr>
            <p:nvPr/>
          </p:nvCxnSpPr>
          <p:spPr>
            <a:xfrm flipH="1">
              <a:off x="2678355" y="2585899"/>
              <a:ext cx="1433037"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8" idx="2"/>
            </p:cNvCxnSpPr>
            <p:nvPr/>
          </p:nvCxnSpPr>
          <p:spPr>
            <a:xfrm flipV="1">
              <a:off x="4472364" y="3854972"/>
              <a:ext cx="0" cy="10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0673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theo</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dõi</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mạng</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xã</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hội</a:t>
            </a:r>
            <a:endParaRPr lang="en-US" sz="3200" b="1" dirty="0">
              <a:solidFill>
                <a:srgbClr val="A91217"/>
              </a:solidFill>
              <a:latin typeface="+mj-lt"/>
              <a:ea typeface="Century Gothic"/>
              <a:cs typeface="Arial" panose="020B0604020202020204" pitchFamily="34" charset="0"/>
              <a:sym typeface="Century Gothic"/>
            </a:endParaRPr>
          </a:p>
        </p:txBody>
      </p:sp>
      <p:grpSp>
        <p:nvGrpSpPr>
          <p:cNvPr id="23" name="Group 22"/>
          <p:cNvGrpSpPr/>
          <p:nvPr/>
        </p:nvGrpSpPr>
        <p:grpSpPr>
          <a:xfrm>
            <a:off x="1115736" y="1499962"/>
            <a:ext cx="10201728" cy="4153439"/>
            <a:chOff x="591609" y="980716"/>
            <a:chExt cx="8152724" cy="3319226"/>
          </a:xfrm>
        </p:grpSpPr>
        <p:sp>
          <p:nvSpPr>
            <p:cNvPr id="24" name="Oval 23"/>
            <p:cNvSpPr/>
            <p:nvPr/>
          </p:nvSpPr>
          <p:spPr>
            <a:xfrm>
              <a:off x="593984" y="1021931"/>
              <a:ext cx="826949" cy="81990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900" b="1">
                  <a:solidFill>
                    <a:schemeClr val="bg1"/>
                  </a:solidFill>
                  <a:latin typeface="Helvetica" panose="020B0604020202020204" pitchFamily="34" charset="0"/>
                  <a:cs typeface="Helvetica" panose="020B0604020202020204" pitchFamily="34" charset="0"/>
                </a:rPr>
                <a:t>BÌnh Luận Mới</a:t>
              </a:r>
              <a:endParaRPr lang="en-US" sz="900" b="1" dirty="0">
                <a:solidFill>
                  <a:schemeClr val="bg1"/>
                </a:solidFill>
                <a:latin typeface="Helvetica" panose="020B0604020202020204" pitchFamily="34" charset="0"/>
                <a:cs typeface="Helvetica" panose="020B0604020202020204" pitchFamily="34" charset="0"/>
              </a:endParaRPr>
            </a:p>
          </p:txBody>
        </p:sp>
        <p:sp>
          <p:nvSpPr>
            <p:cNvPr id="25" name="Rectangle 24"/>
            <p:cNvSpPr/>
            <p:nvPr/>
          </p:nvSpPr>
          <p:spPr>
            <a:xfrm>
              <a:off x="2173222" y="1114810"/>
              <a:ext cx="1259070" cy="619431"/>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latin typeface="Helvetica" panose="020B0604020202020204" pitchFamily="34" charset="0"/>
                  <a:ea typeface="Roboto" charset="0"/>
                  <a:cs typeface="Helvetica" panose="020B0604020202020204" pitchFamily="34" charset="0"/>
                </a:rPr>
                <a:t>Hệ thống cảnh báo tiêu cực gửi cảnh báo cho thương hiệu và agency</a:t>
              </a:r>
            </a:p>
          </p:txBody>
        </p:sp>
        <p:cxnSp>
          <p:nvCxnSpPr>
            <p:cNvPr id="26" name="Straight Arrow Connector 25"/>
            <p:cNvCxnSpPr>
              <a:stCxn id="24" idx="6"/>
              <a:endCxn id="25" idx="1"/>
            </p:cNvCxnSpPr>
            <p:nvPr/>
          </p:nvCxnSpPr>
          <p:spPr>
            <a:xfrm flipV="1">
              <a:off x="1420933" y="1424526"/>
              <a:ext cx="752289" cy="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iamond 26"/>
            <p:cNvSpPr/>
            <p:nvPr/>
          </p:nvSpPr>
          <p:spPr>
            <a:xfrm>
              <a:off x="6156176" y="980716"/>
              <a:ext cx="1759974" cy="885242"/>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800" dirty="0" err="1">
                  <a:latin typeface="Helvetica" panose="020B0604020202020204" pitchFamily="34" charset="0"/>
                  <a:cs typeface="Helvetica" panose="020B0604020202020204" pitchFamily="34" charset="0"/>
                </a:rPr>
                <a:t>Có</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cần</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trực</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tiếp</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liên</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hệ</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với</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người</a:t>
              </a:r>
              <a:r>
                <a:rPr lang="en-US" sz="800" dirty="0">
                  <a:latin typeface="Helvetica" panose="020B0604020202020204" pitchFamily="34" charset="0"/>
                  <a:cs typeface="Helvetica" panose="020B0604020202020204" pitchFamily="34" charset="0"/>
                </a:rPr>
                <a:t> </a:t>
              </a:r>
              <a:r>
                <a:rPr lang="en-US" sz="800" dirty="0" err="1">
                  <a:latin typeface="Helvetica" panose="020B0604020202020204" pitchFamily="34" charset="0"/>
                  <a:cs typeface="Helvetica" panose="020B0604020202020204" pitchFamily="34" charset="0"/>
                </a:rPr>
                <a:t>đăng</a:t>
              </a:r>
              <a:r>
                <a:rPr lang="en-US" sz="900" dirty="0">
                  <a:latin typeface="Helvetica" panose="020B0604020202020204" pitchFamily="34" charset="0"/>
                  <a:cs typeface="Helvetica" panose="020B0604020202020204" pitchFamily="34" charset="0"/>
                </a:rPr>
                <a:t>?</a:t>
              </a:r>
            </a:p>
          </p:txBody>
        </p:sp>
        <p:sp>
          <p:nvSpPr>
            <p:cNvPr id="28" name="Rectangle 27"/>
            <p:cNvSpPr/>
            <p:nvPr/>
          </p:nvSpPr>
          <p:spPr>
            <a:xfrm>
              <a:off x="3878121" y="3192814"/>
              <a:ext cx="1846007" cy="451334"/>
            </a:xfrm>
            <a:prstGeom prst="rect">
              <a:avLst/>
            </a:prstGeom>
            <a:solidFill>
              <a:srgbClr val="D1BB9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0" rIns="27432" bIns="0" rtlCol="0" anchor="ctr"/>
            <a:lstStyle/>
            <a:p>
              <a:r>
                <a:rPr lang="en-US" sz="900">
                  <a:latin typeface="Helvetica" panose="020B0604020202020204" pitchFamily="34" charset="0"/>
                  <a:cs typeface="Helvetica" panose="020B0604020202020204" pitchFamily="34" charset="0"/>
                </a:rPr>
                <a:t>Agency</a:t>
              </a:r>
              <a:r>
                <a:rPr lang="vi-VN" sz="900">
                  <a:latin typeface="Helvetica" panose="020B0604020202020204" pitchFamily="34" charset="0"/>
                  <a:cs typeface="Helvetica" panose="020B0604020202020204" pitchFamily="34" charset="0"/>
                </a:rPr>
                <a:t> thảo luận và hoàn thiện </a:t>
              </a:r>
              <a:r>
                <a:rPr lang="en-US" sz="900">
                  <a:latin typeface="Helvetica" panose="020B0604020202020204" pitchFamily="34" charset="0"/>
                  <a:cs typeface="Helvetica" panose="020B0604020202020204" pitchFamily="34" charset="0"/>
                </a:rPr>
                <a:t>định hướng</a:t>
              </a:r>
              <a:r>
                <a:rPr lang="vi-VN" sz="900">
                  <a:latin typeface="Helvetica" panose="020B0604020202020204" pitchFamily="34" charset="0"/>
                  <a:cs typeface="Helvetica" panose="020B0604020202020204" pitchFamily="34" charset="0"/>
                </a:rPr>
                <a:t> với </a:t>
              </a:r>
              <a:r>
                <a:rPr lang="en-US" sz="900">
                  <a:latin typeface="Helvetica" panose="020B0604020202020204" pitchFamily="34" charset="0"/>
                  <a:cs typeface="Helvetica" panose="020B0604020202020204" pitchFamily="34" charset="0"/>
                </a:rPr>
                <a:t>nhóm phụ trách của thương hiệu</a:t>
              </a:r>
              <a:endParaRPr lang="en-US" sz="900" dirty="0">
                <a:latin typeface="Helvetica" panose="020B0604020202020204" pitchFamily="34" charset="0"/>
                <a:cs typeface="Helvetica" panose="020B0604020202020204" pitchFamily="34" charset="0"/>
              </a:endParaRPr>
            </a:p>
          </p:txBody>
        </p:sp>
        <p:sp>
          <p:nvSpPr>
            <p:cNvPr id="29" name="Rectangle 28"/>
            <p:cNvSpPr/>
            <p:nvPr/>
          </p:nvSpPr>
          <p:spPr>
            <a:xfrm>
              <a:off x="3869827" y="1114810"/>
              <a:ext cx="1854301" cy="61943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latin typeface="Helvetica" panose="020B0604020202020204" pitchFamily="34" charset="0"/>
                  <a:cs typeface="Helvetica" panose="020B0604020202020204" pitchFamily="34" charset="0"/>
                </a:rPr>
                <a:t>Agency và người phụ trách bên thương hiệu đánh giá bình luận</a:t>
              </a:r>
              <a:r>
                <a:rPr lang="vi-VN" sz="900">
                  <a:latin typeface="Helvetica" panose="020B0604020202020204" pitchFamily="34" charset="0"/>
                  <a:cs typeface="Helvetica" panose="020B0604020202020204" pitchFamily="34" charset="0"/>
                </a:rPr>
                <a:t> </a:t>
              </a:r>
              <a:endParaRPr lang="en-US" sz="900" dirty="0">
                <a:latin typeface="Helvetica" panose="020B0604020202020204" pitchFamily="34" charset="0"/>
                <a:cs typeface="Helvetica" panose="020B0604020202020204" pitchFamily="34" charset="0"/>
              </a:endParaRPr>
            </a:p>
          </p:txBody>
        </p:sp>
        <p:sp>
          <p:nvSpPr>
            <p:cNvPr id="30" name="TextBox 29"/>
            <p:cNvSpPr txBox="1"/>
            <p:nvPr/>
          </p:nvSpPr>
          <p:spPr>
            <a:xfrm>
              <a:off x="8015965" y="2445674"/>
              <a:ext cx="660128" cy="184470"/>
            </a:xfrm>
            <a:prstGeom prst="rect">
              <a:avLst/>
            </a:prstGeom>
            <a:noFill/>
          </p:spPr>
          <p:txBody>
            <a:bodyPr wrap="square" rtlCol="0">
              <a:spAutoFit/>
            </a:bodyPr>
            <a:lstStyle/>
            <a:p>
              <a:r>
                <a:rPr lang="en-US" sz="900">
                  <a:latin typeface="Helvetica" panose="020B0604020202020204" pitchFamily="34" charset="0"/>
                  <a:cs typeface="Helvetica" panose="020B0604020202020204" pitchFamily="34" charset="0"/>
                </a:rPr>
                <a:t>Không</a:t>
              </a:r>
              <a:endParaRPr lang="en-US" sz="900" dirty="0">
                <a:latin typeface="Helvetica" panose="020B0604020202020204" pitchFamily="34" charset="0"/>
                <a:cs typeface="Helvetica" panose="020B0604020202020204" pitchFamily="34" charset="0"/>
              </a:endParaRPr>
            </a:p>
          </p:txBody>
        </p:sp>
        <p:sp>
          <p:nvSpPr>
            <p:cNvPr id="31" name="TextBox 30"/>
            <p:cNvSpPr txBox="1"/>
            <p:nvPr/>
          </p:nvSpPr>
          <p:spPr>
            <a:xfrm>
              <a:off x="8177108" y="3867210"/>
              <a:ext cx="498984" cy="184470"/>
            </a:xfrm>
            <a:prstGeom prst="rect">
              <a:avLst/>
            </a:prstGeom>
            <a:noFill/>
          </p:spPr>
          <p:txBody>
            <a:bodyPr wrap="square" rtlCol="0">
              <a:spAutoFit/>
            </a:bodyPr>
            <a:lstStyle/>
            <a:p>
              <a:pPr algn="ctr"/>
              <a:r>
                <a:rPr lang="en-US" sz="900">
                  <a:latin typeface="Helvetica" panose="020B0604020202020204" pitchFamily="34" charset="0"/>
                  <a:cs typeface="Helvetica" panose="020B0604020202020204" pitchFamily="34" charset="0"/>
                </a:rPr>
                <a:t>Đúng</a:t>
              </a:r>
              <a:endParaRPr lang="en-US" sz="900" dirty="0">
                <a:latin typeface="Helvetica" panose="020B0604020202020204" pitchFamily="34" charset="0"/>
                <a:cs typeface="Helvetica" panose="020B0604020202020204" pitchFamily="34" charset="0"/>
              </a:endParaRPr>
            </a:p>
          </p:txBody>
        </p:sp>
        <p:sp>
          <p:nvSpPr>
            <p:cNvPr id="32" name="Oval 31"/>
            <p:cNvSpPr/>
            <p:nvPr/>
          </p:nvSpPr>
          <p:spPr>
            <a:xfrm>
              <a:off x="591609" y="2264779"/>
              <a:ext cx="826949"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b="1">
                  <a:solidFill>
                    <a:schemeClr val="bg1"/>
                  </a:solidFill>
                  <a:latin typeface="Helvetica" panose="020B0604020202020204" pitchFamily="34" charset="0"/>
                  <a:cs typeface="Helvetica" panose="020B0604020202020204" pitchFamily="34" charset="0"/>
                </a:rPr>
                <a:t>Kết Thúc</a:t>
              </a:r>
              <a:endParaRPr lang="en-US" sz="900" b="1" dirty="0">
                <a:solidFill>
                  <a:schemeClr val="bg1"/>
                </a:solidFill>
                <a:latin typeface="Helvetica" panose="020B0604020202020204" pitchFamily="34" charset="0"/>
                <a:cs typeface="Helvetica" panose="020B0604020202020204" pitchFamily="34" charset="0"/>
              </a:endParaRPr>
            </a:p>
          </p:txBody>
        </p:sp>
        <p:sp>
          <p:nvSpPr>
            <p:cNvPr id="33" name="Rectangle 32"/>
            <p:cNvSpPr/>
            <p:nvPr/>
          </p:nvSpPr>
          <p:spPr>
            <a:xfrm>
              <a:off x="3878121" y="3896143"/>
              <a:ext cx="1846008" cy="403799"/>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latin typeface="Helvetica" panose="020B0604020202020204" pitchFamily="34" charset="0"/>
                  <a:cs typeface="Helvetica" panose="020B0604020202020204" pitchFamily="34" charset="0"/>
                </a:rPr>
                <a:t>Thương hiệu </a:t>
              </a:r>
              <a:r>
                <a:rPr lang="vi-VN" sz="900">
                  <a:latin typeface="Helvetica" panose="020B0604020202020204" pitchFamily="34" charset="0"/>
                  <a:cs typeface="Helvetica" panose="020B0604020202020204" pitchFamily="34" charset="0"/>
                </a:rPr>
                <a:t>liên hệ với </a:t>
              </a:r>
              <a:r>
                <a:rPr lang="en-US" sz="900">
                  <a:latin typeface="Helvetica" panose="020B0604020202020204" pitchFamily="34" charset="0"/>
                  <a:cs typeface="Helvetica" panose="020B0604020202020204" pitchFamily="34" charset="0"/>
                </a:rPr>
                <a:t>người đăng</a:t>
              </a:r>
              <a:endParaRPr lang="en-US" sz="900" dirty="0">
                <a:latin typeface="Helvetica" panose="020B0604020202020204" pitchFamily="34" charset="0"/>
                <a:cs typeface="Helvetica" panose="020B0604020202020204" pitchFamily="34" charset="0"/>
              </a:endParaRPr>
            </a:p>
          </p:txBody>
        </p:sp>
        <p:cxnSp>
          <p:nvCxnSpPr>
            <p:cNvPr id="34" name="Straight Arrow Connector 33"/>
            <p:cNvCxnSpPr>
              <a:stCxn id="25" idx="3"/>
              <a:endCxn id="29" idx="1"/>
            </p:cNvCxnSpPr>
            <p:nvPr/>
          </p:nvCxnSpPr>
          <p:spPr>
            <a:xfrm>
              <a:off x="3432292" y="1424526"/>
              <a:ext cx="437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a:endCxn id="27" idx="1"/>
            </p:cNvCxnSpPr>
            <p:nvPr/>
          </p:nvCxnSpPr>
          <p:spPr>
            <a:xfrm flipV="1">
              <a:off x="5724128" y="1423337"/>
              <a:ext cx="432048" cy="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8" idx="1"/>
              <a:endCxn id="39" idx="3"/>
            </p:cNvCxnSpPr>
            <p:nvPr/>
          </p:nvCxnSpPr>
          <p:spPr>
            <a:xfrm flipH="1">
              <a:off x="3585942" y="2677571"/>
              <a:ext cx="292179" cy="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896876" y="2670405"/>
              <a:ext cx="8474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78121" y="2426477"/>
              <a:ext cx="1846007" cy="502188"/>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900">
                  <a:latin typeface="Helvetica" panose="020B0604020202020204" pitchFamily="34" charset="0"/>
                  <a:cs typeface="Helvetica" panose="020B0604020202020204" pitchFamily="34" charset="0"/>
                </a:rPr>
                <a:t>Nhóm </a:t>
              </a:r>
              <a:r>
                <a:rPr lang="en-US" sz="900">
                  <a:latin typeface="Helvetica" panose="020B0604020202020204" pitchFamily="34" charset="0"/>
                  <a:cs typeface="Helvetica" panose="020B0604020202020204" pitchFamily="34" charset="0"/>
                </a:rPr>
                <a:t>Agency</a:t>
              </a:r>
              <a:r>
                <a:rPr lang="vi-VN" sz="900">
                  <a:latin typeface="Helvetica" panose="020B0604020202020204" pitchFamily="34" charset="0"/>
                  <a:cs typeface="Helvetica" panose="020B0604020202020204" pitchFamily="34" charset="0"/>
                </a:rPr>
                <a:t> gửi phản hồi với</a:t>
              </a:r>
              <a:r>
                <a:rPr lang="en-US" sz="900">
                  <a:latin typeface="Helvetica" panose="020B0604020202020204" pitchFamily="34" charset="0"/>
                  <a:cs typeface="Helvetica" panose="020B0604020202020204" pitchFamily="34" charset="0"/>
                </a:rPr>
                <a:t> theo đinh hướng.</a:t>
              </a:r>
              <a:endParaRPr lang="en-US" sz="900" dirty="0">
                <a:latin typeface="Helvetica" panose="020B0604020202020204" pitchFamily="34" charset="0"/>
                <a:cs typeface="Helvetica" panose="020B0604020202020204" pitchFamily="34" charset="0"/>
              </a:endParaRPr>
            </a:p>
          </p:txBody>
        </p:sp>
        <p:sp>
          <p:nvSpPr>
            <p:cNvPr id="39" name="Diamond 38"/>
            <p:cNvSpPr/>
            <p:nvPr/>
          </p:nvSpPr>
          <p:spPr>
            <a:xfrm>
              <a:off x="2016596" y="2247753"/>
              <a:ext cx="1569346" cy="861125"/>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latin typeface="Helvetica" panose="020B0604020202020204" pitchFamily="34" charset="0"/>
                  <a:cs typeface="Helvetica" panose="020B0604020202020204" pitchFamily="34" charset="0"/>
                </a:rPr>
                <a:t>Không có thêm bình luận xa hơn về sự vụ?</a:t>
              </a:r>
            </a:p>
          </p:txBody>
        </p:sp>
        <p:cxnSp>
          <p:nvCxnSpPr>
            <p:cNvPr id="40" name="Straight Arrow Connector 39"/>
            <p:cNvCxnSpPr>
              <a:stCxn id="39" idx="1"/>
              <a:endCxn id="32" idx="6"/>
            </p:cNvCxnSpPr>
            <p:nvPr/>
          </p:nvCxnSpPr>
          <p:spPr>
            <a:xfrm flipH="1" flipV="1">
              <a:off x="1418558" y="2676259"/>
              <a:ext cx="598038" cy="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14627" y="2439573"/>
              <a:ext cx="367915" cy="184470"/>
            </a:xfrm>
            <a:prstGeom prst="rect">
              <a:avLst/>
            </a:prstGeom>
            <a:noFill/>
          </p:spPr>
          <p:txBody>
            <a:bodyPr wrap="none" rtlCol="0">
              <a:spAutoFit/>
            </a:bodyPr>
            <a:lstStyle/>
            <a:p>
              <a:r>
                <a:rPr lang="en-US" sz="900">
                  <a:latin typeface="Arial" panose="020B0604020202020204" pitchFamily="34" charset="0"/>
                  <a:cs typeface="Arial" panose="020B0604020202020204" pitchFamily="34" charset="0"/>
                </a:rPr>
                <a:t>Đúng</a:t>
              </a:r>
              <a:endParaRPr lang="en-US" sz="900" dirty="0">
                <a:latin typeface="Arial" panose="020B0604020202020204" pitchFamily="34" charset="0"/>
                <a:cs typeface="Arial" panose="020B0604020202020204" pitchFamily="34" charset="0"/>
              </a:endParaRPr>
            </a:p>
          </p:txBody>
        </p:sp>
        <p:sp>
          <p:nvSpPr>
            <p:cNvPr id="42" name="TextBox 41"/>
            <p:cNvSpPr txBox="1"/>
            <p:nvPr/>
          </p:nvSpPr>
          <p:spPr>
            <a:xfrm>
              <a:off x="2755222" y="2041090"/>
              <a:ext cx="723997" cy="184470"/>
            </a:xfrm>
            <a:prstGeom prst="rect">
              <a:avLst/>
            </a:prstGeom>
            <a:noFill/>
          </p:spPr>
          <p:txBody>
            <a:bodyPr wrap="square" rtlCol="0">
              <a:spAutoFit/>
            </a:bodyPr>
            <a:lstStyle/>
            <a:p>
              <a:r>
                <a:rPr lang="en-US" sz="900" dirty="0" err="1">
                  <a:latin typeface="Arial" panose="020B0604020202020204" pitchFamily="34" charset="0"/>
                  <a:cs typeface="Arial" panose="020B0604020202020204" pitchFamily="34" charset="0"/>
                </a:rPr>
                <a:t>Không</a:t>
              </a:r>
              <a:endParaRPr lang="en-US" sz="900" dirty="0">
                <a:latin typeface="Arial" panose="020B0604020202020204" pitchFamily="34" charset="0"/>
                <a:cs typeface="Arial" panose="020B0604020202020204" pitchFamily="34" charset="0"/>
              </a:endParaRPr>
            </a:p>
          </p:txBody>
        </p:sp>
        <p:cxnSp>
          <p:nvCxnSpPr>
            <p:cNvPr id="43" name="Straight Arrow Connector 42"/>
            <p:cNvCxnSpPr>
              <a:stCxn id="39" idx="0"/>
              <a:endCxn id="25" idx="2"/>
            </p:cNvCxnSpPr>
            <p:nvPr/>
          </p:nvCxnSpPr>
          <p:spPr>
            <a:xfrm flipV="1">
              <a:off x="2801269" y="1734241"/>
              <a:ext cx="1488" cy="5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Diamond 43"/>
            <p:cNvSpPr/>
            <p:nvPr/>
          </p:nvSpPr>
          <p:spPr>
            <a:xfrm>
              <a:off x="6156176" y="2243825"/>
              <a:ext cx="1759974" cy="861125"/>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a:latin typeface="Helvetica" panose="020B0604020202020204" pitchFamily="34" charset="0"/>
                <a:cs typeface="Helvetica" panose="020B0604020202020204" pitchFamily="34" charset="0"/>
              </a:endParaRPr>
            </a:p>
            <a:p>
              <a:r>
                <a:rPr lang="vi-VN" sz="800">
                  <a:latin typeface="Helvetica" panose="020B0604020202020204" pitchFamily="34" charset="0"/>
                  <a:cs typeface="Helvetica" panose="020B0604020202020204" pitchFamily="34" charset="0"/>
                </a:rPr>
                <a:t>Bình luận </a:t>
              </a:r>
              <a:r>
                <a:rPr lang="en-US" sz="800">
                  <a:latin typeface="Helvetica" panose="020B0604020202020204" pitchFamily="34" charset="0"/>
                  <a:cs typeface="Helvetica" panose="020B0604020202020204" pitchFamily="34" charset="0"/>
                </a:rPr>
                <a:t>có phải đã bắt đầu không kiểm soát được?</a:t>
              </a:r>
              <a:endParaRPr lang="vi-VN" sz="800" dirty="0">
                <a:latin typeface="Helvetica" panose="020B0604020202020204" pitchFamily="34" charset="0"/>
                <a:cs typeface="Helvetica" panose="020B0604020202020204" pitchFamily="34" charset="0"/>
              </a:endParaRPr>
            </a:p>
          </p:txBody>
        </p:sp>
        <p:cxnSp>
          <p:nvCxnSpPr>
            <p:cNvPr id="45" name="Straight Arrow Connector 44"/>
            <p:cNvCxnSpPr>
              <a:stCxn id="33" idx="0"/>
              <a:endCxn id="28" idx="2"/>
            </p:cNvCxnSpPr>
            <p:nvPr/>
          </p:nvCxnSpPr>
          <p:spPr>
            <a:xfrm flipV="1">
              <a:off x="4801125" y="3644148"/>
              <a:ext cx="0" cy="25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4" idx="1"/>
              <a:endCxn id="38" idx="3"/>
            </p:cNvCxnSpPr>
            <p:nvPr/>
          </p:nvCxnSpPr>
          <p:spPr>
            <a:xfrm flipH="1">
              <a:off x="5724128" y="2674388"/>
              <a:ext cx="528982"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29910" y="2446739"/>
              <a:ext cx="498984" cy="184470"/>
            </a:xfrm>
            <a:prstGeom prst="rect">
              <a:avLst/>
            </a:prstGeom>
            <a:noFill/>
          </p:spPr>
          <p:txBody>
            <a:bodyPr wrap="square" rtlCol="0">
              <a:spAutoFit/>
            </a:bodyPr>
            <a:lstStyle/>
            <a:p>
              <a:r>
                <a:rPr lang="en-US" sz="900" dirty="0" err="1">
                  <a:latin typeface="Helvetica" panose="020B0604020202020204" pitchFamily="34" charset="0"/>
                  <a:cs typeface="Helvetica" panose="020B0604020202020204" pitchFamily="34" charset="0"/>
                </a:rPr>
                <a:t>Đúng</a:t>
              </a:r>
              <a:endParaRPr lang="en-US" sz="900" dirty="0">
                <a:latin typeface="Helvetica" panose="020B0604020202020204" pitchFamily="34" charset="0"/>
                <a:cs typeface="Helvetica" panose="020B0604020202020204" pitchFamily="34" charset="0"/>
              </a:endParaRPr>
            </a:p>
          </p:txBody>
        </p:sp>
        <p:sp>
          <p:nvSpPr>
            <p:cNvPr id="48" name="TextBox 47"/>
            <p:cNvSpPr txBox="1"/>
            <p:nvPr/>
          </p:nvSpPr>
          <p:spPr>
            <a:xfrm>
              <a:off x="5880878" y="3192614"/>
              <a:ext cx="713127" cy="184470"/>
            </a:xfrm>
            <a:prstGeom prst="rect">
              <a:avLst/>
            </a:prstGeom>
            <a:noFill/>
          </p:spPr>
          <p:txBody>
            <a:bodyPr wrap="square" rtlCol="0">
              <a:spAutoFit/>
            </a:bodyPr>
            <a:lstStyle/>
            <a:p>
              <a:r>
                <a:rPr lang="en-US" sz="900">
                  <a:latin typeface="Helvetica" panose="020B0604020202020204" pitchFamily="34" charset="0"/>
                  <a:cs typeface="Helvetica" panose="020B0604020202020204" pitchFamily="34" charset="0"/>
                </a:rPr>
                <a:t>Không</a:t>
              </a:r>
              <a:endParaRPr lang="en-US" sz="900" dirty="0">
                <a:latin typeface="Helvetica" panose="020B0604020202020204" pitchFamily="34" charset="0"/>
                <a:cs typeface="Helvetica" panose="020B0604020202020204" pitchFamily="34" charset="0"/>
              </a:endParaRPr>
            </a:p>
          </p:txBody>
        </p:sp>
        <p:cxnSp>
          <p:nvCxnSpPr>
            <p:cNvPr id="49" name="Straight Arrow Connector 48"/>
            <p:cNvCxnSpPr>
              <a:stCxn id="28" idx="0"/>
              <a:endCxn id="38" idx="2"/>
            </p:cNvCxnSpPr>
            <p:nvPr/>
          </p:nvCxnSpPr>
          <p:spPr>
            <a:xfrm flipV="1">
              <a:off x="4801125" y="2928665"/>
              <a:ext cx="0" cy="264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205"/>
            <p:cNvCxnSpPr>
              <a:stCxn id="27" idx="3"/>
              <a:endCxn id="33" idx="3"/>
            </p:cNvCxnSpPr>
            <p:nvPr/>
          </p:nvCxnSpPr>
          <p:spPr>
            <a:xfrm flipH="1">
              <a:off x="5724129" y="1423337"/>
              <a:ext cx="2192021" cy="2674706"/>
            </a:xfrm>
            <a:prstGeom prst="bentConnector3">
              <a:avLst>
                <a:gd name="adj1" fmla="val -376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212"/>
            <p:cNvCxnSpPr>
              <a:stCxn id="44" idx="2"/>
              <a:endCxn id="28" idx="3"/>
            </p:cNvCxnSpPr>
            <p:nvPr/>
          </p:nvCxnSpPr>
          <p:spPr>
            <a:xfrm rot="5400000">
              <a:off x="6224191" y="2604888"/>
              <a:ext cx="313531" cy="1313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10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quản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lý</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phản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hồi</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tiêu</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cực</a:t>
            </a:r>
            <a:endParaRPr lang="en-US" sz="3200" b="1" dirty="0">
              <a:solidFill>
                <a:srgbClr val="A91217"/>
              </a:solidFill>
              <a:latin typeface="+mj-lt"/>
              <a:ea typeface="Century Gothic"/>
              <a:cs typeface="Arial" panose="020B0604020202020204" pitchFamily="34" charset="0"/>
              <a:sym typeface="Century Gothic"/>
            </a:endParaRPr>
          </a:p>
        </p:txBody>
      </p:sp>
      <p:grpSp>
        <p:nvGrpSpPr>
          <p:cNvPr id="94" name="Group 93"/>
          <p:cNvGrpSpPr/>
          <p:nvPr/>
        </p:nvGrpSpPr>
        <p:grpSpPr>
          <a:xfrm>
            <a:off x="1012896" y="909950"/>
            <a:ext cx="10199313" cy="5458093"/>
            <a:chOff x="457667" y="638420"/>
            <a:chExt cx="7649485" cy="4093570"/>
          </a:xfrm>
        </p:grpSpPr>
        <p:grpSp>
          <p:nvGrpSpPr>
            <p:cNvPr id="95" name="Group 94"/>
            <p:cNvGrpSpPr/>
            <p:nvPr/>
          </p:nvGrpSpPr>
          <p:grpSpPr>
            <a:xfrm>
              <a:off x="457667" y="638420"/>
              <a:ext cx="7649485" cy="4093570"/>
              <a:chOff x="457667" y="638420"/>
              <a:chExt cx="7649485" cy="4093570"/>
            </a:xfrm>
          </p:grpSpPr>
          <p:sp>
            <p:nvSpPr>
              <p:cNvPr id="97" name="Oval 96"/>
              <p:cNvSpPr/>
              <p:nvPr/>
            </p:nvSpPr>
            <p:spPr>
              <a:xfrm>
                <a:off x="457667" y="638420"/>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r>
                  <a:rPr lang="en-US" sz="1000" b="1" dirty="0" err="1">
                    <a:solidFill>
                      <a:schemeClr val="bg1"/>
                    </a:solidFill>
                    <a:latin typeface="Helvetica" panose="020B0604020202020204" pitchFamily="34" charset="0"/>
                    <a:cs typeface="Helvetica" panose="020B0604020202020204" pitchFamily="34" charset="0"/>
                  </a:rPr>
                  <a:t>Bình</a:t>
                </a:r>
                <a:r>
                  <a:rPr lang="en-US" sz="1000" b="1" dirty="0">
                    <a:solidFill>
                      <a:schemeClr val="bg1"/>
                    </a:solidFill>
                    <a:latin typeface="Helvetica" panose="020B0604020202020204" pitchFamily="34" charset="0"/>
                    <a:cs typeface="Helvetica" panose="020B0604020202020204" pitchFamily="34" charset="0"/>
                  </a:rPr>
                  <a:t> </a:t>
                </a:r>
                <a:r>
                  <a:rPr lang="en-US" sz="1000" b="1" dirty="0" err="1">
                    <a:solidFill>
                      <a:schemeClr val="bg1"/>
                    </a:solidFill>
                    <a:latin typeface="Helvetica" panose="020B0604020202020204" pitchFamily="34" charset="0"/>
                    <a:cs typeface="Helvetica" panose="020B0604020202020204" pitchFamily="34" charset="0"/>
                  </a:rPr>
                  <a:t>Luận</a:t>
                </a:r>
                <a:r>
                  <a:rPr lang="en-US" sz="1000" b="1" dirty="0">
                    <a:solidFill>
                      <a:schemeClr val="bg1"/>
                    </a:solidFill>
                    <a:latin typeface="Helvetica" panose="020B0604020202020204" pitchFamily="34" charset="0"/>
                    <a:cs typeface="Helvetica" panose="020B0604020202020204" pitchFamily="34" charset="0"/>
                  </a:rPr>
                  <a:t> </a:t>
                </a:r>
                <a:r>
                  <a:rPr lang="en-US" sz="1000" b="1" dirty="0" err="1">
                    <a:solidFill>
                      <a:schemeClr val="bg1"/>
                    </a:solidFill>
                    <a:latin typeface="Helvetica" panose="020B0604020202020204" pitchFamily="34" charset="0"/>
                    <a:cs typeface="Helvetica" panose="020B0604020202020204" pitchFamily="34" charset="0"/>
                  </a:rPr>
                  <a:t>Mới</a:t>
                </a:r>
                <a:endParaRPr lang="en-US" sz="1000" b="1" dirty="0">
                  <a:solidFill>
                    <a:schemeClr val="bg1"/>
                  </a:solidFill>
                  <a:latin typeface="Helvetica" panose="020B0604020202020204" pitchFamily="34" charset="0"/>
                  <a:cs typeface="Helvetica" panose="020B0604020202020204" pitchFamily="34" charset="0"/>
                </a:endParaRPr>
              </a:p>
            </p:txBody>
          </p:sp>
          <p:sp>
            <p:nvSpPr>
              <p:cNvPr id="98" name="Rectangle 97"/>
              <p:cNvSpPr/>
              <p:nvPr/>
            </p:nvSpPr>
            <p:spPr>
              <a:xfrm>
                <a:off x="1618510" y="780420"/>
                <a:ext cx="1644148" cy="542360"/>
              </a:xfrm>
              <a:prstGeom prst="rect">
                <a:avLst/>
              </a:prstGeom>
              <a:solidFill>
                <a:srgbClr val="6A32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67">
                    <a:solidFill>
                      <a:schemeClr val="bg1"/>
                    </a:solidFill>
                    <a:latin typeface="Helvetica" panose="020B0604020202020204" pitchFamily="34" charset="0"/>
                    <a:ea typeface="Roboto" charset="0"/>
                    <a:cs typeface="Helvetica" panose="020B0604020202020204" pitchFamily="34" charset="0"/>
                  </a:rPr>
                  <a:t>Hệ thống cảnh báo tiêu cực gửi cảnh báo cho thương hiệu và agency</a:t>
                </a:r>
              </a:p>
            </p:txBody>
          </p:sp>
          <p:cxnSp>
            <p:nvCxnSpPr>
              <p:cNvPr id="99" name="Straight Arrow Connector 98"/>
              <p:cNvCxnSpPr>
                <a:stCxn id="97" idx="6"/>
                <a:endCxn id="98" idx="1"/>
              </p:cNvCxnSpPr>
              <p:nvPr/>
            </p:nvCxnSpPr>
            <p:spPr>
              <a:xfrm>
                <a:off x="1280627" y="1049900"/>
                <a:ext cx="337883" cy="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013780" y="796098"/>
                <a:ext cx="1342100" cy="50660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Helvetica" panose="020B0604020202020204" pitchFamily="34" charset="0"/>
                    <a:cs typeface="Helvetica" panose="020B0604020202020204" pitchFamily="34" charset="0"/>
                  </a:rPr>
                  <a:t>Agency và người phụ trách bên thương hiệu đánh giá bình luận</a:t>
                </a:r>
                <a:r>
                  <a:rPr lang="vi-VN" sz="1200">
                    <a:latin typeface="Helvetica" panose="020B0604020202020204" pitchFamily="34" charset="0"/>
                    <a:cs typeface="Helvetica" panose="020B0604020202020204" pitchFamily="34" charset="0"/>
                  </a:rPr>
                  <a:t> </a:t>
                </a:r>
                <a:endParaRPr lang="en-US" sz="1200" dirty="0">
                  <a:latin typeface="Helvetica" panose="020B0604020202020204" pitchFamily="34" charset="0"/>
                  <a:cs typeface="Helvetica" panose="020B0604020202020204" pitchFamily="34" charset="0"/>
                </a:endParaRPr>
              </a:p>
            </p:txBody>
          </p:sp>
          <p:sp>
            <p:nvSpPr>
              <p:cNvPr id="101" name="Diamond 100"/>
              <p:cNvSpPr/>
              <p:nvPr/>
            </p:nvSpPr>
            <p:spPr>
              <a:xfrm>
                <a:off x="6253171" y="2461103"/>
                <a:ext cx="1523991" cy="710377"/>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vi-VN" sz="1067">
                    <a:latin typeface="Helvetica" panose="020B0604020202020204" pitchFamily="34" charset="0"/>
                    <a:cs typeface="Helvetica" panose="020B0604020202020204" pitchFamily="34" charset="0"/>
                  </a:rPr>
                  <a:t>Bình luận </a:t>
                </a:r>
                <a:r>
                  <a:rPr lang="en-US" sz="1067">
                    <a:latin typeface="Helvetica" panose="020B0604020202020204" pitchFamily="34" charset="0"/>
                    <a:cs typeface="Helvetica" panose="020B0604020202020204" pitchFamily="34" charset="0"/>
                  </a:rPr>
                  <a:t>có phải đã bắt đầu không kiểm soát được?</a:t>
                </a:r>
                <a:endParaRPr lang="vi-VN" sz="1067" dirty="0">
                  <a:latin typeface="Helvetica" panose="020B0604020202020204" pitchFamily="34" charset="0"/>
                  <a:cs typeface="Helvetica" panose="020B0604020202020204" pitchFamily="34" charset="0"/>
                </a:endParaRPr>
              </a:p>
            </p:txBody>
          </p:sp>
          <p:cxnSp>
            <p:nvCxnSpPr>
              <p:cNvPr id="102" name="Straight Arrow Connector 101"/>
              <p:cNvCxnSpPr>
                <a:stCxn id="110" idx="2"/>
                <a:endCxn id="112" idx="0"/>
              </p:cNvCxnSpPr>
              <p:nvPr/>
            </p:nvCxnSpPr>
            <p:spPr>
              <a:xfrm>
                <a:off x="7014947" y="1437166"/>
                <a:ext cx="129" cy="159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12" idx="2"/>
                <a:endCxn id="101" idx="0"/>
              </p:cNvCxnSpPr>
              <p:nvPr/>
            </p:nvCxnSpPr>
            <p:spPr>
              <a:xfrm>
                <a:off x="7015076" y="2255691"/>
                <a:ext cx="91" cy="20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028958" y="2907388"/>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a:solidFill>
                      <a:schemeClr val="bg1"/>
                    </a:solidFill>
                    <a:latin typeface="Helvetica" panose="020B0604020202020204" pitchFamily="34" charset="0"/>
                    <a:cs typeface="Helvetica" panose="020B0604020202020204" pitchFamily="34" charset="0"/>
                  </a:rPr>
                  <a:t>Kết Thúc</a:t>
                </a:r>
                <a:endParaRPr lang="en-US" sz="1200" b="1" dirty="0">
                  <a:solidFill>
                    <a:schemeClr val="bg1"/>
                  </a:solidFill>
                  <a:latin typeface="Helvetica" panose="020B0604020202020204" pitchFamily="34" charset="0"/>
                  <a:cs typeface="Helvetica" panose="020B0604020202020204" pitchFamily="34" charset="0"/>
                </a:endParaRPr>
              </a:p>
            </p:txBody>
          </p:sp>
          <p:cxnSp>
            <p:nvCxnSpPr>
              <p:cNvPr id="105" name="Straight Arrow Connector 104"/>
              <p:cNvCxnSpPr>
                <a:stCxn id="117" idx="0"/>
                <a:endCxn id="98" idx="2"/>
              </p:cNvCxnSpPr>
              <p:nvPr/>
            </p:nvCxnSpPr>
            <p:spPr>
              <a:xfrm flipH="1" flipV="1">
                <a:off x="2440584" y="1322780"/>
                <a:ext cx="3166" cy="44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8" idx="3"/>
                <a:endCxn id="100" idx="1"/>
              </p:cNvCxnSpPr>
              <p:nvPr/>
            </p:nvCxnSpPr>
            <p:spPr>
              <a:xfrm flipV="1">
                <a:off x="3262658" y="1049399"/>
                <a:ext cx="751122" cy="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0" idx="3"/>
                <a:endCxn id="110" idx="1"/>
              </p:cNvCxnSpPr>
              <p:nvPr/>
            </p:nvCxnSpPr>
            <p:spPr>
              <a:xfrm flipV="1">
                <a:off x="5355880" y="1049362"/>
                <a:ext cx="897071" cy="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633753" y="809036"/>
                <a:ext cx="473399" cy="207749"/>
              </a:xfrm>
              <a:prstGeom prst="rect">
                <a:avLst/>
              </a:prstGeom>
              <a:noFill/>
            </p:spPr>
            <p:txBody>
              <a:bodyPr wrap="square" rtlCol="0">
                <a:spAutoFit/>
              </a:bodyPr>
              <a:lstStyle/>
              <a:p>
                <a:r>
                  <a:rPr lang="en-US" sz="1200" dirty="0" err="1">
                    <a:latin typeface="Helvetica" panose="020B0604020202020204" pitchFamily="34" charset="0"/>
                    <a:cs typeface="Helvetica" panose="020B0604020202020204" pitchFamily="34" charset="0"/>
                  </a:rPr>
                  <a:t>Đúng</a:t>
                </a:r>
                <a:endParaRPr lang="en-US" sz="1200" dirty="0">
                  <a:latin typeface="Helvetica" panose="020B0604020202020204" pitchFamily="34" charset="0"/>
                  <a:cs typeface="Helvetica" panose="020B0604020202020204" pitchFamily="34" charset="0"/>
                </a:endParaRPr>
              </a:p>
            </p:txBody>
          </p:sp>
          <p:sp>
            <p:nvSpPr>
              <p:cNvPr id="109" name="Rectangle 108"/>
              <p:cNvSpPr/>
              <p:nvPr/>
            </p:nvSpPr>
            <p:spPr>
              <a:xfrm>
                <a:off x="1618510" y="4135573"/>
                <a:ext cx="1644148" cy="596417"/>
              </a:xfrm>
              <a:prstGeom prst="rect">
                <a:avLst/>
              </a:prstGeom>
              <a:solidFill>
                <a:srgbClr val="6A32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a:latin typeface="Helvetica" panose="020B0604020202020204" pitchFamily="34" charset="0"/>
                    <a:cs typeface="Helvetica" panose="020B0604020202020204" pitchFamily="34" charset="0"/>
                  </a:rPr>
                  <a:t>Đề xuất </a:t>
                </a:r>
                <a:r>
                  <a:rPr lang="en-US" sz="1200">
                    <a:latin typeface="Helvetica" panose="020B0604020202020204" pitchFamily="34" charset="0"/>
                    <a:cs typeface="Helvetica" panose="020B0604020202020204" pitchFamily="34" charset="0"/>
                  </a:rPr>
                  <a:t>giải quyết mức độ cao</a:t>
                </a:r>
                <a:r>
                  <a:rPr lang="vi-VN" sz="1200">
                    <a:latin typeface="Helvetica" panose="020B0604020202020204" pitchFamily="34" charset="0"/>
                    <a:cs typeface="Helvetica" panose="020B0604020202020204" pitchFamily="34" charset="0"/>
                  </a:rPr>
                  <a:t> và ước tính </a:t>
                </a:r>
                <a:r>
                  <a:rPr lang="en-US" sz="1200">
                    <a:latin typeface="Helvetica" panose="020B0604020202020204" pitchFamily="34" charset="0"/>
                    <a:cs typeface="Helvetica" panose="020B0604020202020204" pitchFamily="34" charset="0"/>
                  </a:rPr>
                  <a:t>cho từng phạm vi</a:t>
                </a:r>
                <a:endParaRPr lang="en-US" sz="1200" dirty="0">
                  <a:latin typeface="Helvetica" panose="020B0604020202020204" pitchFamily="34" charset="0"/>
                  <a:cs typeface="Helvetica" panose="020B0604020202020204" pitchFamily="34" charset="0"/>
                </a:endParaRPr>
              </a:p>
            </p:txBody>
          </p:sp>
          <p:sp>
            <p:nvSpPr>
              <p:cNvPr id="110" name="Diamond 109"/>
              <p:cNvSpPr/>
              <p:nvPr/>
            </p:nvSpPr>
            <p:spPr>
              <a:xfrm>
                <a:off x="6252951" y="661558"/>
                <a:ext cx="1523991" cy="775608"/>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en-US" sz="1200">
                  <a:latin typeface="Helvetica" panose="020B0604020202020204" pitchFamily="34" charset="0"/>
                  <a:cs typeface="Helvetica" panose="020B0604020202020204" pitchFamily="34" charset="0"/>
                </a:endParaRPr>
              </a:p>
              <a:p>
                <a:r>
                  <a:rPr lang="en-US" sz="1200">
                    <a:latin typeface="Helvetica" panose="020B0604020202020204" pitchFamily="34" charset="0"/>
                    <a:cs typeface="Helvetica" panose="020B0604020202020204" pitchFamily="34" charset="0"/>
                  </a:rPr>
                  <a:t>Bình luận xếp vào loai  nghiêm trọng cao?</a:t>
                </a:r>
                <a:endParaRPr lang="en-US" sz="1200" dirty="0">
                  <a:latin typeface="Helvetica" panose="020B0604020202020204" pitchFamily="34" charset="0"/>
                  <a:cs typeface="Helvetica" panose="020B0604020202020204" pitchFamily="34" charset="0"/>
                </a:endParaRPr>
              </a:p>
            </p:txBody>
          </p:sp>
          <p:sp>
            <p:nvSpPr>
              <p:cNvPr id="111" name="TextBox 110"/>
              <p:cNvSpPr txBox="1"/>
              <p:nvPr/>
            </p:nvSpPr>
            <p:spPr>
              <a:xfrm>
                <a:off x="6977128" y="2216503"/>
                <a:ext cx="694371" cy="207749"/>
              </a:xfrm>
              <a:prstGeom prst="rect">
                <a:avLst/>
              </a:prstGeom>
              <a:noFill/>
            </p:spPr>
            <p:txBody>
              <a:bodyPr wrap="square" rtlCol="0">
                <a:spAutoFit/>
              </a:bodyPr>
              <a:lstStyle/>
              <a:p>
                <a:r>
                  <a:rPr lang="en-US" sz="1200" dirty="0" err="1">
                    <a:latin typeface="Helvetica" panose="020B0604020202020204" pitchFamily="34" charset="0"/>
                    <a:cs typeface="Helvetica" panose="020B0604020202020204" pitchFamily="34" charset="0"/>
                  </a:rPr>
                  <a:t>Không</a:t>
                </a:r>
                <a:endParaRPr lang="en-US" sz="1200" dirty="0">
                  <a:latin typeface="Helvetica" panose="020B0604020202020204" pitchFamily="34" charset="0"/>
                  <a:cs typeface="Helvetica" panose="020B0604020202020204" pitchFamily="34" charset="0"/>
                </a:endParaRPr>
              </a:p>
            </p:txBody>
          </p:sp>
          <p:sp>
            <p:nvSpPr>
              <p:cNvPr id="112" name="Diamond 111"/>
              <p:cNvSpPr/>
              <p:nvPr/>
            </p:nvSpPr>
            <p:spPr>
              <a:xfrm>
                <a:off x="6253080" y="1597007"/>
                <a:ext cx="1523991" cy="658684"/>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67">
                    <a:latin typeface="Helvetica" panose="020B0604020202020204" pitchFamily="34" charset="0"/>
                    <a:cs typeface="Helvetica" panose="020B0604020202020204" pitchFamily="34" charset="0"/>
                  </a:rPr>
                  <a:t> Có cần trực tiếp liên hệ với người đăng?</a:t>
                </a:r>
                <a:endParaRPr lang="en-US" sz="1067" dirty="0">
                  <a:latin typeface="Helvetica" panose="020B0604020202020204" pitchFamily="34" charset="0"/>
                  <a:cs typeface="Helvetica" panose="020B0604020202020204" pitchFamily="34" charset="0"/>
                </a:endParaRPr>
              </a:p>
            </p:txBody>
          </p:sp>
          <p:sp>
            <p:nvSpPr>
              <p:cNvPr id="113" name="TextBox 112"/>
              <p:cNvSpPr txBox="1"/>
              <p:nvPr/>
            </p:nvSpPr>
            <p:spPr>
              <a:xfrm>
                <a:off x="6977128" y="1421335"/>
                <a:ext cx="692692" cy="207749"/>
              </a:xfrm>
              <a:prstGeom prst="rect">
                <a:avLst/>
              </a:prstGeom>
              <a:noFill/>
            </p:spPr>
            <p:txBody>
              <a:bodyPr wrap="square" rtlCol="0">
                <a:spAutoFit/>
              </a:bodyPr>
              <a:lstStyle/>
              <a:p>
                <a:r>
                  <a:rPr lang="en-US" sz="1200">
                    <a:latin typeface="Helvetica" panose="020B0604020202020204" pitchFamily="34" charset="0"/>
                    <a:cs typeface="Helvetica" panose="020B0604020202020204" pitchFamily="34" charset="0"/>
                  </a:rPr>
                  <a:t>Không</a:t>
                </a:r>
                <a:endParaRPr lang="en-US" sz="1200" dirty="0">
                  <a:latin typeface="Helvetica" panose="020B0604020202020204" pitchFamily="34" charset="0"/>
                  <a:cs typeface="Helvetica" panose="020B0604020202020204" pitchFamily="34" charset="0"/>
                </a:endParaRPr>
              </a:p>
            </p:txBody>
          </p:sp>
          <p:sp>
            <p:nvSpPr>
              <p:cNvPr id="114" name="Rectangle 113"/>
              <p:cNvSpPr/>
              <p:nvPr/>
            </p:nvSpPr>
            <p:spPr>
              <a:xfrm>
                <a:off x="3516713" y="2677127"/>
                <a:ext cx="1846007" cy="511943"/>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33">
                    <a:latin typeface="Helvetica" panose="020B0604020202020204" pitchFamily="34" charset="0"/>
                    <a:cs typeface="Helvetica" panose="020B0604020202020204" pitchFamily="34" charset="0"/>
                  </a:rPr>
                  <a:t>T</a:t>
                </a:r>
                <a:r>
                  <a:rPr lang="vi-VN" sz="1133">
                    <a:latin typeface="Helvetica" panose="020B0604020202020204" pitchFamily="34" charset="0"/>
                    <a:cs typeface="Helvetica" panose="020B0604020202020204" pitchFamily="34" charset="0"/>
                  </a:rPr>
                  <a:t>hảo luận và hoàn thiện </a:t>
                </a:r>
                <a:r>
                  <a:rPr lang="en-US" sz="1133">
                    <a:latin typeface="Helvetica" panose="020B0604020202020204" pitchFamily="34" charset="0"/>
                    <a:cs typeface="Helvetica" panose="020B0604020202020204" pitchFamily="34" charset="0"/>
                  </a:rPr>
                  <a:t>nội dung </a:t>
                </a:r>
                <a:r>
                  <a:rPr lang="vi-VN" sz="1133">
                    <a:latin typeface="Helvetica" panose="020B0604020202020204" pitchFamily="34" charset="0"/>
                    <a:cs typeface="Helvetica" panose="020B0604020202020204" pitchFamily="34" charset="0"/>
                  </a:rPr>
                  <a:t>phản hồi</a:t>
                </a:r>
                <a:r>
                  <a:rPr lang="en-US" sz="1133">
                    <a:latin typeface="Helvetica" panose="020B0604020202020204" pitchFamily="34" charset="0"/>
                    <a:cs typeface="Helvetica" panose="020B0604020202020204" pitchFamily="34" charset="0"/>
                  </a:rPr>
                  <a:t> với Thương hiệu</a:t>
                </a:r>
                <a:endParaRPr lang="en-US" sz="1133" dirty="0">
                  <a:latin typeface="Helvetica" panose="020B0604020202020204" pitchFamily="34" charset="0"/>
                  <a:cs typeface="Helvetica" panose="020B0604020202020204" pitchFamily="34" charset="0"/>
                </a:endParaRPr>
              </a:p>
            </p:txBody>
          </p:sp>
          <p:sp>
            <p:nvSpPr>
              <p:cNvPr id="115" name="Rectangle 114"/>
              <p:cNvSpPr/>
              <p:nvPr/>
            </p:nvSpPr>
            <p:spPr>
              <a:xfrm>
                <a:off x="3516713" y="3420090"/>
                <a:ext cx="1846008" cy="403799"/>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Helvetica" panose="020B0604020202020204" pitchFamily="34" charset="0"/>
                    <a:cs typeface="Helvetica" panose="020B0604020202020204" pitchFamily="34" charset="0"/>
                  </a:rPr>
                  <a:t>Thương hiệu </a:t>
                </a:r>
                <a:r>
                  <a:rPr lang="vi-VN" sz="1200">
                    <a:latin typeface="Helvetica" panose="020B0604020202020204" pitchFamily="34" charset="0"/>
                    <a:cs typeface="Helvetica" panose="020B0604020202020204" pitchFamily="34" charset="0"/>
                  </a:rPr>
                  <a:t>liên hệ với </a:t>
                </a:r>
                <a:r>
                  <a:rPr lang="en-US" sz="1200">
                    <a:latin typeface="Helvetica" panose="020B0604020202020204" pitchFamily="34" charset="0"/>
                    <a:cs typeface="Helvetica" panose="020B0604020202020204" pitchFamily="34" charset="0"/>
                  </a:rPr>
                  <a:t>người đăng</a:t>
                </a:r>
                <a:endParaRPr lang="en-US" sz="1200" dirty="0">
                  <a:latin typeface="Helvetica" panose="020B0604020202020204" pitchFamily="34" charset="0"/>
                  <a:cs typeface="Helvetica" panose="020B0604020202020204" pitchFamily="34" charset="0"/>
                </a:endParaRPr>
              </a:p>
            </p:txBody>
          </p:sp>
          <p:sp>
            <p:nvSpPr>
              <p:cNvPr id="116" name="Rectangle 115"/>
              <p:cNvSpPr/>
              <p:nvPr/>
            </p:nvSpPr>
            <p:spPr>
              <a:xfrm>
                <a:off x="3516713" y="1950424"/>
                <a:ext cx="1846007" cy="502188"/>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Helvetica" panose="020B0604020202020204" pitchFamily="34" charset="0"/>
                    <a:cs typeface="Helvetica" panose="020B0604020202020204" pitchFamily="34" charset="0"/>
                  </a:rPr>
                  <a:t>Agency</a:t>
                </a:r>
                <a:r>
                  <a:rPr lang="vi-VN" sz="1200" dirty="0">
                    <a:latin typeface="Helvetica" panose="020B0604020202020204" pitchFamily="34" charset="0"/>
                    <a:cs typeface="Helvetica" panose="020B0604020202020204" pitchFamily="34" charset="0"/>
                  </a:rPr>
                  <a:t> gửi phản hồi </a:t>
                </a:r>
                <a:r>
                  <a:rPr lang="en-US" sz="1200" dirty="0" err="1">
                    <a:latin typeface="Helvetica" panose="020B0604020202020204" pitchFamily="34" charset="0"/>
                    <a:cs typeface="Helvetica" panose="020B0604020202020204" pitchFamily="34" charset="0"/>
                  </a:rPr>
                  <a:t>dựa</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trên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định</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hướng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chung</a:t>
                </a:r>
                <a:endParaRPr lang="en-US" sz="1200" dirty="0">
                  <a:latin typeface="Helvetica" panose="020B0604020202020204" pitchFamily="34" charset="0"/>
                  <a:cs typeface="Helvetica" panose="020B0604020202020204" pitchFamily="34" charset="0"/>
                </a:endParaRPr>
              </a:p>
            </p:txBody>
          </p:sp>
          <p:sp>
            <p:nvSpPr>
              <p:cNvPr id="117" name="Diamond 116"/>
              <p:cNvSpPr/>
              <p:nvPr/>
            </p:nvSpPr>
            <p:spPr>
              <a:xfrm>
                <a:off x="1659077" y="1772553"/>
                <a:ext cx="1569346" cy="861125"/>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Helvetica" panose="020B0604020202020204" pitchFamily="34" charset="0"/>
                    <a:cs typeface="Helvetica" panose="020B0604020202020204" pitchFamily="34" charset="0"/>
                  </a:rPr>
                  <a:t>Không có thêm bình luận xa hơn về sự vụ?</a:t>
                </a:r>
              </a:p>
            </p:txBody>
          </p:sp>
          <p:cxnSp>
            <p:nvCxnSpPr>
              <p:cNvPr id="118" name="Straight Arrow Connector 117"/>
              <p:cNvCxnSpPr>
                <a:stCxn id="115" idx="0"/>
                <a:endCxn id="114" idx="2"/>
              </p:cNvCxnSpPr>
              <p:nvPr/>
            </p:nvCxnSpPr>
            <p:spPr>
              <a:xfrm flipV="1">
                <a:off x="4439717" y="3189070"/>
                <a:ext cx="0" cy="23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4" idx="0"/>
                <a:endCxn id="116" idx="2"/>
              </p:cNvCxnSpPr>
              <p:nvPr/>
            </p:nvCxnSpPr>
            <p:spPr>
              <a:xfrm flipV="1">
                <a:off x="4439717" y="2452612"/>
                <a:ext cx="0" cy="22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633753" y="1711348"/>
                <a:ext cx="473399" cy="207749"/>
              </a:xfrm>
              <a:prstGeom prst="rect">
                <a:avLst/>
              </a:prstGeom>
              <a:noFill/>
            </p:spPr>
            <p:txBody>
              <a:bodyPr wrap="square" rtlCol="0">
                <a:spAutoFit/>
              </a:bodyPr>
              <a:lstStyle/>
              <a:p>
                <a:r>
                  <a:rPr lang="en-US" sz="1200">
                    <a:latin typeface="Helvetica" panose="020B0604020202020204" pitchFamily="34" charset="0"/>
                    <a:cs typeface="Helvetica" panose="020B0604020202020204" pitchFamily="34" charset="0"/>
                  </a:rPr>
                  <a:t>Đúng</a:t>
                </a:r>
                <a:endParaRPr lang="en-US" sz="1200" dirty="0">
                  <a:latin typeface="Helvetica" panose="020B0604020202020204" pitchFamily="34" charset="0"/>
                  <a:cs typeface="Helvetica" panose="020B0604020202020204" pitchFamily="34" charset="0"/>
                </a:endParaRPr>
              </a:p>
            </p:txBody>
          </p:sp>
          <p:sp>
            <p:nvSpPr>
              <p:cNvPr id="121" name="TextBox 120"/>
              <p:cNvSpPr txBox="1"/>
              <p:nvPr/>
            </p:nvSpPr>
            <p:spPr>
              <a:xfrm>
                <a:off x="5923200" y="2599560"/>
                <a:ext cx="473399" cy="207749"/>
              </a:xfrm>
              <a:prstGeom prst="rect">
                <a:avLst/>
              </a:prstGeom>
              <a:noFill/>
            </p:spPr>
            <p:txBody>
              <a:bodyPr wrap="square" rtlCol="0">
                <a:spAutoFit/>
              </a:bodyPr>
              <a:lstStyle/>
              <a:p>
                <a:r>
                  <a:rPr lang="en-US" sz="1200">
                    <a:latin typeface="Helvetica" panose="020B0604020202020204" pitchFamily="34" charset="0"/>
                    <a:cs typeface="Helvetica" panose="020B0604020202020204" pitchFamily="34" charset="0"/>
                  </a:rPr>
                  <a:t>Đúng</a:t>
                </a:r>
                <a:endParaRPr lang="en-US" sz="1200" dirty="0">
                  <a:latin typeface="Helvetica" panose="020B0604020202020204" pitchFamily="34" charset="0"/>
                  <a:cs typeface="Helvetica" panose="020B0604020202020204" pitchFamily="34" charset="0"/>
                </a:endParaRPr>
              </a:p>
            </p:txBody>
          </p:sp>
          <p:sp>
            <p:nvSpPr>
              <p:cNvPr id="122" name="TextBox 121"/>
              <p:cNvSpPr txBox="1"/>
              <p:nvPr/>
            </p:nvSpPr>
            <p:spPr>
              <a:xfrm>
                <a:off x="6396599" y="3180368"/>
                <a:ext cx="610269" cy="207749"/>
              </a:xfrm>
              <a:prstGeom prst="rect">
                <a:avLst/>
              </a:prstGeom>
              <a:noFill/>
            </p:spPr>
            <p:txBody>
              <a:bodyPr wrap="square" rtlCol="0">
                <a:spAutoFit/>
              </a:bodyPr>
              <a:lstStyle/>
              <a:p>
                <a:r>
                  <a:rPr lang="en-US" sz="1200">
                    <a:latin typeface="Helvetica" panose="020B0604020202020204" pitchFamily="34" charset="0"/>
                    <a:cs typeface="Helvetica" panose="020B0604020202020204" pitchFamily="34" charset="0"/>
                  </a:rPr>
                  <a:t>Không</a:t>
                </a:r>
                <a:endParaRPr lang="en-US" sz="1200" dirty="0">
                  <a:latin typeface="Helvetica" panose="020B0604020202020204" pitchFamily="34" charset="0"/>
                  <a:cs typeface="Helvetica" panose="020B0604020202020204" pitchFamily="34" charset="0"/>
                </a:endParaRPr>
              </a:p>
            </p:txBody>
          </p:sp>
          <p:sp>
            <p:nvSpPr>
              <p:cNvPr id="123" name="TextBox 122"/>
              <p:cNvSpPr txBox="1"/>
              <p:nvPr/>
            </p:nvSpPr>
            <p:spPr>
              <a:xfrm>
                <a:off x="2437400" y="1536958"/>
                <a:ext cx="781059" cy="207749"/>
              </a:xfrm>
              <a:prstGeom prst="rect">
                <a:avLst/>
              </a:prstGeom>
              <a:noFill/>
            </p:spPr>
            <p:txBody>
              <a:bodyPr wrap="square" rtlCol="0">
                <a:spAutoFit/>
              </a:bodyPr>
              <a:lstStyle/>
              <a:p>
                <a:r>
                  <a:rPr lang="en-US" sz="1200" dirty="0" err="1">
                    <a:latin typeface="Helvetica" panose="020B0604020202020204" pitchFamily="34" charset="0"/>
                    <a:cs typeface="Helvetica" panose="020B0604020202020204" pitchFamily="34" charset="0"/>
                  </a:rPr>
                  <a:t>Không</a:t>
                </a:r>
                <a:endParaRPr lang="en-US" sz="1200" dirty="0">
                  <a:latin typeface="Helvetica" panose="020B0604020202020204" pitchFamily="34" charset="0"/>
                  <a:cs typeface="Helvetica" panose="020B0604020202020204" pitchFamily="34" charset="0"/>
                </a:endParaRPr>
              </a:p>
            </p:txBody>
          </p:sp>
          <p:cxnSp>
            <p:nvCxnSpPr>
              <p:cNvPr id="124" name="Straight Arrow Connector 123"/>
              <p:cNvCxnSpPr>
                <a:stCxn id="116" idx="1"/>
                <a:endCxn id="117" idx="3"/>
              </p:cNvCxnSpPr>
              <p:nvPr/>
            </p:nvCxnSpPr>
            <p:spPr>
              <a:xfrm flipH="1">
                <a:off x="3228423" y="2201518"/>
                <a:ext cx="288290" cy="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7" idx="2"/>
                <a:endCxn id="104" idx="0"/>
              </p:cNvCxnSpPr>
              <p:nvPr/>
            </p:nvCxnSpPr>
            <p:spPr>
              <a:xfrm flipH="1">
                <a:off x="2440438" y="2633678"/>
                <a:ext cx="3312" cy="273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9" idx="0"/>
                <a:endCxn id="104" idx="4"/>
              </p:cNvCxnSpPr>
              <p:nvPr/>
            </p:nvCxnSpPr>
            <p:spPr>
              <a:xfrm flipH="1" flipV="1">
                <a:off x="2440438" y="3730348"/>
                <a:ext cx="146" cy="405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6" name="Elbow Connector 182"/>
            <p:cNvCxnSpPr>
              <a:stCxn id="110" idx="3"/>
              <a:endCxn id="109" idx="3"/>
            </p:cNvCxnSpPr>
            <p:nvPr/>
          </p:nvCxnSpPr>
          <p:spPr>
            <a:xfrm flipH="1">
              <a:off x="3262658" y="1049362"/>
              <a:ext cx="4514284" cy="3384420"/>
            </a:xfrm>
            <a:prstGeom prst="bentConnector3">
              <a:avLst>
                <a:gd name="adj1" fmla="val -5064"/>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7" name="Elbow Connector 186"/>
          <p:cNvCxnSpPr>
            <a:stCxn id="112" idx="3"/>
            <a:endCxn id="115" idx="2"/>
          </p:cNvCxnSpPr>
          <p:nvPr/>
        </p:nvCxnSpPr>
        <p:spPr>
          <a:xfrm flipH="1">
            <a:off x="6322296" y="2627189"/>
            <a:ext cx="4449805" cy="2530053"/>
          </a:xfrm>
          <a:prstGeom prst="bentConnector4">
            <a:avLst>
              <a:gd name="adj1" fmla="val -5137"/>
              <a:gd name="adj2" fmla="val 109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91"/>
          <p:cNvCxnSpPr>
            <a:stCxn id="101" idx="2"/>
            <a:endCxn id="114" idx="3"/>
          </p:cNvCxnSpPr>
          <p:nvPr/>
        </p:nvCxnSpPr>
        <p:spPr>
          <a:xfrm rot="5400000" flipH="1">
            <a:off x="8495677" y="3026813"/>
            <a:ext cx="317841" cy="2203261"/>
          </a:xfrm>
          <a:prstGeom prst="bentConnector4">
            <a:avLst>
              <a:gd name="adj1" fmla="val -71923"/>
              <a:gd name="adj2" fmla="val 730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94"/>
          <p:cNvCxnSpPr>
            <a:endCxn id="116" idx="3"/>
          </p:cNvCxnSpPr>
          <p:nvPr/>
        </p:nvCxnSpPr>
        <p:spPr>
          <a:xfrm rot="10800000">
            <a:off x="7552965" y="2994083"/>
            <a:ext cx="1230672" cy="819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35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trao</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đổi</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thông</a:t>
            </a:r>
            <a:r>
              <a:rPr lang="en-US" sz="3200" b="1" dirty="0">
                <a:solidFill>
                  <a:srgbClr val="A91217"/>
                </a:solidFill>
                <a:latin typeface="+mj-lt"/>
                <a:ea typeface="Century Gothic"/>
                <a:cs typeface="Arial" panose="020B0604020202020204" pitchFamily="34" charset="0"/>
                <a:sym typeface="Century Gothic"/>
              </a:rPr>
              <a:t> tin </a:t>
            </a:r>
            <a:r>
              <a:rPr lang="en-US" sz="3200" b="1" dirty="0" err="1">
                <a:solidFill>
                  <a:srgbClr val="A91217"/>
                </a:solidFill>
                <a:latin typeface="+mj-lt"/>
                <a:ea typeface="Century Gothic"/>
                <a:cs typeface="Arial" panose="020B0604020202020204" pitchFamily="34" charset="0"/>
                <a:sym typeface="Century Gothic"/>
              </a:rPr>
              <a:t>với</a:t>
            </a:r>
            <a:r>
              <a:rPr lang="en-US" sz="3200" b="1" dirty="0">
                <a:solidFill>
                  <a:srgbClr val="A91217"/>
                </a:solidFill>
                <a:latin typeface="+mj-lt"/>
                <a:ea typeface="Century Gothic"/>
                <a:cs typeface="Arial" panose="020B0604020202020204" pitchFamily="34" charset="0"/>
                <a:sym typeface="Century Gothic"/>
              </a:rPr>
              <a:t> agency</a:t>
            </a:r>
          </a:p>
        </p:txBody>
      </p:sp>
      <p:grpSp>
        <p:nvGrpSpPr>
          <p:cNvPr id="147" name="Group 146"/>
          <p:cNvGrpSpPr/>
          <p:nvPr/>
        </p:nvGrpSpPr>
        <p:grpSpPr>
          <a:xfrm>
            <a:off x="409423" y="1302862"/>
            <a:ext cx="11090711" cy="4106929"/>
            <a:chOff x="308185" y="1036469"/>
            <a:chExt cx="8327135" cy="3083567"/>
          </a:xfrm>
        </p:grpSpPr>
        <p:grpSp>
          <p:nvGrpSpPr>
            <p:cNvPr id="148" name="Group 147"/>
            <p:cNvGrpSpPr/>
            <p:nvPr/>
          </p:nvGrpSpPr>
          <p:grpSpPr>
            <a:xfrm>
              <a:off x="308185" y="1036469"/>
              <a:ext cx="7358619" cy="2926109"/>
              <a:chOff x="308185" y="1036469"/>
              <a:chExt cx="7358619" cy="2926109"/>
            </a:xfrm>
          </p:grpSpPr>
          <p:cxnSp>
            <p:nvCxnSpPr>
              <p:cNvPr id="157" name="Straight Arrow Connector 156"/>
              <p:cNvCxnSpPr>
                <a:stCxn id="170" idx="0"/>
                <a:endCxn id="159" idx="2"/>
              </p:cNvCxnSpPr>
              <p:nvPr/>
            </p:nvCxnSpPr>
            <p:spPr>
              <a:xfrm flipV="1">
                <a:off x="3722447" y="1806905"/>
                <a:ext cx="6337" cy="484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78" idx="6"/>
                <a:endCxn id="168" idx="1"/>
              </p:cNvCxnSpPr>
              <p:nvPr/>
            </p:nvCxnSpPr>
            <p:spPr>
              <a:xfrm flipV="1">
                <a:off x="1131145" y="2613359"/>
                <a:ext cx="419362" cy="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3046655" y="1262872"/>
                <a:ext cx="1364258" cy="544033"/>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latin typeface="Helvetica" panose="020B0604020202020204" pitchFamily="34" charset="0"/>
                    <a:cs typeface="Helvetica" panose="020B0604020202020204" pitchFamily="34" charset="0"/>
                  </a:rPr>
                  <a:t>Thương hiệu </a:t>
                </a:r>
                <a:r>
                  <a:rPr lang="en-US" sz="900">
                    <a:solidFill>
                      <a:schemeClr val="bg1"/>
                    </a:solidFill>
                    <a:latin typeface="Helvetica" panose="020B0604020202020204" pitchFamily="34" charset="0"/>
                    <a:ea typeface="Open Sans" charset="0"/>
                    <a:cs typeface="Helvetica" panose="020B0604020202020204" pitchFamily="34" charset="0"/>
                  </a:rPr>
                  <a:t>gửi phản hồi hoặc đề xuất giải pháp thay thế</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60" name="Rectangle 159"/>
              <p:cNvSpPr/>
              <p:nvPr/>
            </p:nvSpPr>
            <p:spPr>
              <a:xfrm>
                <a:off x="4756010" y="1264033"/>
                <a:ext cx="1351079" cy="544033"/>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và người phụ trách thương hiệu đánh giá &amp; xác nhận giải pháp thay thế</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61" name="Decision 47"/>
              <p:cNvSpPr/>
              <p:nvPr/>
            </p:nvSpPr>
            <p:spPr>
              <a:xfrm>
                <a:off x="6439150" y="1231257"/>
                <a:ext cx="1227654" cy="607264"/>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a:solidFill>
                      <a:schemeClr val="bg1"/>
                    </a:solidFill>
                    <a:latin typeface="Helvetica" panose="020B0604020202020204" pitchFamily="34" charset="0"/>
                    <a:ea typeface="Open Sans" charset="0"/>
                    <a:cs typeface="Helvetica" panose="020B0604020202020204" pitchFamily="34" charset="0"/>
                  </a:rPr>
                  <a:t>Giải</a:t>
                </a:r>
                <a:r>
                  <a:rPr lang="en-US" sz="900" dirty="0">
                    <a:solidFill>
                      <a:schemeClr val="bg1"/>
                    </a:solidFill>
                    <a:latin typeface="Helvetica" panose="020B0604020202020204" pitchFamily="34" charset="0"/>
                    <a:ea typeface="Open Sans" charset="0"/>
                    <a:cs typeface="Helvetica" panose="020B0604020202020204" pitchFamily="34" charset="0"/>
                  </a:rPr>
                  <a:t> </a:t>
                </a:r>
                <a:r>
                  <a:rPr lang="en-US" sz="900" dirty="0" err="1">
                    <a:solidFill>
                      <a:schemeClr val="bg1"/>
                    </a:solidFill>
                    <a:latin typeface="Helvetica" panose="020B0604020202020204" pitchFamily="34" charset="0"/>
                    <a:ea typeface="Open Sans" charset="0"/>
                    <a:cs typeface="Helvetica" panose="020B0604020202020204" pitchFamily="34" charset="0"/>
                  </a:rPr>
                  <a:t>pháp</a:t>
                </a:r>
                <a:r>
                  <a:rPr lang="en-US" sz="900" dirty="0">
                    <a:solidFill>
                      <a:schemeClr val="bg1"/>
                    </a:solidFill>
                    <a:latin typeface="Helvetica" panose="020B0604020202020204" pitchFamily="34" charset="0"/>
                    <a:ea typeface="Open Sans" charset="0"/>
                    <a:cs typeface="Helvetica" panose="020B0604020202020204" pitchFamily="34" charset="0"/>
                  </a:rPr>
                  <a:t> </a:t>
                </a:r>
                <a:r>
                  <a:rPr lang="en-US" sz="900" dirty="0" err="1">
                    <a:solidFill>
                      <a:schemeClr val="bg1"/>
                    </a:solidFill>
                    <a:latin typeface="Helvetica" panose="020B0604020202020204" pitchFamily="34" charset="0"/>
                    <a:ea typeface="Open Sans" charset="0"/>
                    <a:cs typeface="Helvetica" panose="020B0604020202020204" pitchFamily="34" charset="0"/>
                  </a:rPr>
                  <a:t>đáp</a:t>
                </a:r>
                <a:r>
                  <a:rPr lang="en-US" sz="900" dirty="0">
                    <a:solidFill>
                      <a:schemeClr val="bg1"/>
                    </a:solidFill>
                    <a:latin typeface="Helvetica" panose="020B0604020202020204" pitchFamily="34" charset="0"/>
                    <a:ea typeface="Open Sans" charset="0"/>
                    <a:cs typeface="Helvetica" panose="020B0604020202020204" pitchFamily="34" charset="0"/>
                  </a:rPr>
                  <a:t> </a:t>
                </a:r>
                <a:r>
                  <a:rPr lang="en-US" sz="900" dirty="0" err="1">
                    <a:solidFill>
                      <a:schemeClr val="bg1"/>
                    </a:solidFill>
                    <a:latin typeface="Helvetica" panose="020B0604020202020204" pitchFamily="34" charset="0"/>
                    <a:ea typeface="Open Sans" charset="0"/>
                    <a:cs typeface="Helvetica" panose="020B0604020202020204" pitchFamily="34" charset="0"/>
                  </a:rPr>
                  <a:t>ứng</a:t>
                </a:r>
                <a:r>
                  <a:rPr lang="en-US" sz="900" dirty="0">
                    <a:solidFill>
                      <a:schemeClr val="bg1"/>
                    </a:solidFill>
                    <a:latin typeface="Helvetica" panose="020B0604020202020204" pitchFamily="34" charset="0"/>
                    <a:ea typeface="Open Sans" charset="0"/>
                    <a:cs typeface="Helvetica" panose="020B0604020202020204" pitchFamily="34" charset="0"/>
                  </a:rPr>
                  <a:t> </a:t>
                </a:r>
                <a:r>
                  <a:rPr lang="en-US" sz="900" dirty="0" err="1">
                    <a:solidFill>
                      <a:schemeClr val="bg1"/>
                    </a:solidFill>
                    <a:latin typeface="Helvetica" panose="020B0604020202020204" pitchFamily="34" charset="0"/>
                    <a:ea typeface="Open Sans" charset="0"/>
                    <a:cs typeface="Helvetica" panose="020B0604020202020204" pitchFamily="34" charset="0"/>
                  </a:rPr>
                  <a:t>được</a:t>
                </a:r>
                <a:r>
                  <a:rPr lang="en-US" sz="900" dirty="0">
                    <a:solidFill>
                      <a:schemeClr val="bg1"/>
                    </a:solidFill>
                    <a:latin typeface="Helvetica" panose="020B0604020202020204" pitchFamily="34" charset="0"/>
                    <a:ea typeface="Open Sans" charset="0"/>
                    <a:cs typeface="Helvetica" panose="020B0604020202020204" pitchFamily="34" charset="0"/>
                  </a:rPr>
                  <a:t> </a:t>
                </a:r>
                <a:r>
                  <a:rPr lang="en-US" sz="900" dirty="0" err="1">
                    <a:solidFill>
                      <a:schemeClr val="bg1"/>
                    </a:solidFill>
                    <a:latin typeface="Helvetica" panose="020B0604020202020204" pitchFamily="34" charset="0"/>
                    <a:ea typeface="Open Sans" charset="0"/>
                    <a:cs typeface="Helvetica" panose="020B0604020202020204" pitchFamily="34" charset="0"/>
                  </a:rPr>
                  <a:t>không</a:t>
                </a:r>
                <a:r>
                  <a:rPr lang="en-US" sz="900" dirty="0">
                    <a:solidFill>
                      <a:schemeClr val="bg1"/>
                    </a:solidFill>
                    <a:latin typeface="Helvetica" panose="020B0604020202020204" pitchFamily="34" charset="0"/>
                    <a:ea typeface="Open Sans" charset="0"/>
                    <a:cs typeface="Helvetica" panose="020B0604020202020204" pitchFamily="34" charset="0"/>
                  </a:rPr>
                  <a:t>?</a:t>
                </a:r>
              </a:p>
            </p:txBody>
          </p:sp>
          <p:sp>
            <p:nvSpPr>
              <p:cNvPr id="162" name="Rectangle 161"/>
              <p:cNvSpPr/>
              <p:nvPr/>
            </p:nvSpPr>
            <p:spPr>
              <a:xfrm>
                <a:off x="1550507" y="1261441"/>
                <a:ext cx="1181369" cy="547350"/>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và người phụ trách thương hiệu làm việc theo yêu cầu cập nhật</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63" name="Rectangle 162"/>
              <p:cNvSpPr/>
              <p:nvPr/>
            </p:nvSpPr>
            <p:spPr>
              <a:xfrm>
                <a:off x="4750902" y="3365866"/>
                <a:ext cx="1361293" cy="56147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Nhóm Agency xác nhận</a:t>
                </a:r>
              </a:p>
              <a:p>
                <a:r>
                  <a:rPr lang="en-US" sz="900">
                    <a:solidFill>
                      <a:schemeClr val="bg1"/>
                    </a:solidFill>
                    <a:latin typeface="Helvetica" panose="020B0604020202020204" pitchFamily="34" charset="0"/>
                    <a:ea typeface="Open Sans" charset="0"/>
                    <a:cs typeface="Helvetica" panose="020B0604020202020204" pitchFamily="34" charset="0"/>
                  </a:rPr>
                  <a:t>thông tin điều hướng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64" name="Rectangle 163"/>
              <p:cNvSpPr/>
              <p:nvPr/>
            </p:nvSpPr>
            <p:spPr>
              <a:xfrm>
                <a:off x="1550507" y="3364673"/>
                <a:ext cx="1179969" cy="566195"/>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làm rõ và yêu cầu thiếu thông tin điều hướng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165" name="Straight Arrow Connector 164"/>
              <p:cNvCxnSpPr>
                <a:stCxn id="163" idx="3"/>
                <a:endCxn id="149" idx="1"/>
              </p:cNvCxnSpPr>
              <p:nvPr/>
            </p:nvCxnSpPr>
            <p:spPr>
              <a:xfrm flipV="1">
                <a:off x="6112195" y="3646206"/>
                <a:ext cx="326955" cy="396"/>
              </a:xfrm>
              <a:prstGeom prst="straightConnector1">
                <a:avLst/>
              </a:prstGeom>
              <a:solidFill>
                <a:schemeClr val="bg1"/>
              </a:solidFill>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2" idx="2"/>
                <a:endCxn id="168" idx="0"/>
              </p:cNvCxnSpPr>
              <p:nvPr/>
            </p:nvCxnSpPr>
            <p:spPr>
              <a:xfrm>
                <a:off x="2141192" y="1808791"/>
                <a:ext cx="0" cy="531255"/>
              </a:xfrm>
              <a:prstGeom prst="straightConnector1">
                <a:avLst/>
              </a:prstGeom>
              <a:solidFill>
                <a:schemeClr val="bg1"/>
              </a:solidFill>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60" idx="3"/>
                <a:endCxn id="161" idx="1"/>
              </p:cNvCxnSpPr>
              <p:nvPr/>
            </p:nvCxnSpPr>
            <p:spPr>
              <a:xfrm flipV="1">
                <a:off x="6107089" y="1534889"/>
                <a:ext cx="332061" cy="1161"/>
              </a:xfrm>
              <a:prstGeom prst="straightConnector1">
                <a:avLst/>
              </a:prstGeom>
              <a:solidFill>
                <a:schemeClr val="bg1"/>
              </a:solidFill>
              <a:ln>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50507" y="2340046"/>
                <a:ext cx="1181369" cy="546626"/>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và người phụ trách gửi yêu cầu đến </a:t>
                </a:r>
                <a:r>
                  <a:rPr lang="en-US" sz="900">
                    <a:latin typeface="Helvetica" panose="020B0604020202020204" pitchFamily="34" charset="0"/>
                    <a:cs typeface="Helvetica" panose="020B0604020202020204" pitchFamily="34" charset="0"/>
                  </a:rPr>
                  <a:t>Thương hiệu</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69" name="Rectangle 168"/>
              <p:cNvSpPr/>
              <p:nvPr/>
            </p:nvSpPr>
            <p:spPr>
              <a:xfrm>
                <a:off x="3046654" y="3364087"/>
                <a:ext cx="1364259" cy="564238"/>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latin typeface="Helvetica" panose="020B0604020202020204" pitchFamily="34" charset="0"/>
                    <a:cs typeface="Helvetica" panose="020B0604020202020204" pitchFamily="34" charset="0"/>
                  </a:rPr>
                  <a:t>Thương hiệu </a:t>
                </a:r>
                <a:r>
                  <a:rPr lang="vi-VN" sz="900">
                    <a:solidFill>
                      <a:schemeClr val="bg1"/>
                    </a:solidFill>
                    <a:latin typeface="Helvetica" panose="020B0604020202020204" pitchFamily="34" charset="0"/>
                    <a:ea typeface="Open Sans" charset="0"/>
                    <a:cs typeface="Helvetica" panose="020B0604020202020204" pitchFamily="34" charset="0"/>
                  </a:rPr>
                  <a:t>tập hợp </a:t>
                </a:r>
                <a:r>
                  <a:rPr lang="en-US" sz="900">
                    <a:solidFill>
                      <a:schemeClr val="bg1"/>
                    </a:solidFill>
                    <a:latin typeface="Helvetica" panose="020B0604020202020204" pitchFamily="34" charset="0"/>
                    <a:ea typeface="Open Sans" charset="0"/>
                    <a:cs typeface="Helvetica" panose="020B0604020202020204" pitchFamily="34" charset="0"/>
                  </a:rPr>
                  <a:t>và gửi thông tin điều hướng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70" name="Decision 3"/>
              <p:cNvSpPr/>
              <p:nvPr/>
            </p:nvSpPr>
            <p:spPr>
              <a:xfrm>
                <a:off x="3064800" y="2291619"/>
                <a:ext cx="1315293" cy="646266"/>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Đã có định hướng?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171" name="Straight Arrow Connector 170"/>
              <p:cNvCxnSpPr>
                <a:stCxn id="168" idx="3"/>
                <a:endCxn id="170" idx="1"/>
              </p:cNvCxnSpPr>
              <p:nvPr/>
            </p:nvCxnSpPr>
            <p:spPr>
              <a:xfrm>
                <a:off x="2731876" y="2613359"/>
                <a:ext cx="332924" cy="1393"/>
              </a:xfrm>
              <a:prstGeom prst="straightConnector1">
                <a:avLst/>
              </a:prstGeom>
              <a:solidFill>
                <a:schemeClr val="bg1"/>
              </a:solidFill>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3"/>
                <a:endCxn id="163" idx="1"/>
              </p:cNvCxnSpPr>
              <p:nvPr/>
            </p:nvCxnSpPr>
            <p:spPr>
              <a:xfrm>
                <a:off x="4410913" y="3646206"/>
                <a:ext cx="339989" cy="396"/>
              </a:xfrm>
              <a:prstGeom prst="straightConnector1">
                <a:avLst/>
              </a:prstGeom>
              <a:solidFill>
                <a:schemeClr val="bg1"/>
              </a:solidFill>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70" idx="2"/>
                <a:endCxn id="169" idx="0"/>
              </p:cNvCxnSpPr>
              <p:nvPr/>
            </p:nvCxnSpPr>
            <p:spPr>
              <a:xfrm>
                <a:off x="3722447" y="2937885"/>
                <a:ext cx="6337" cy="42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3736245" y="2083571"/>
                <a:ext cx="388993" cy="173313"/>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sp>
            <p:nvSpPr>
              <p:cNvPr id="175" name="TextBox 174"/>
              <p:cNvSpPr txBox="1"/>
              <p:nvPr/>
            </p:nvSpPr>
            <p:spPr>
              <a:xfrm>
                <a:off x="4543122" y="3165359"/>
                <a:ext cx="345664" cy="173313"/>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76" name="TextBox 175"/>
              <p:cNvSpPr txBox="1"/>
              <p:nvPr/>
            </p:nvSpPr>
            <p:spPr>
              <a:xfrm>
                <a:off x="3730102" y="2915269"/>
                <a:ext cx="345664" cy="173313"/>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77" name="TextBox 176"/>
              <p:cNvSpPr txBox="1"/>
              <p:nvPr/>
            </p:nvSpPr>
            <p:spPr>
              <a:xfrm>
                <a:off x="7048613" y="1036469"/>
                <a:ext cx="388993" cy="173313"/>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sp>
            <p:nvSpPr>
              <p:cNvPr id="178" name="Oval 177"/>
              <p:cNvSpPr/>
              <p:nvPr/>
            </p:nvSpPr>
            <p:spPr>
              <a:xfrm>
                <a:off x="308185" y="2203559"/>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a:r>
                  <a:rPr lang="en-US" sz="700" b="1">
                    <a:solidFill>
                      <a:schemeClr val="bg1"/>
                    </a:solidFill>
                    <a:latin typeface="Helvetica" panose="020B0604020202020204" pitchFamily="34" charset="0"/>
                    <a:ea typeface="Open Sans" charset="0"/>
                    <a:cs typeface="Helvetica" panose="020B0604020202020204" pitchFamily="34" charset="0"/>
                  </a:rPr>
                  <a:t>Dữ Liệu/Thông Tin</a:t>
                </a:r>
                <a:endParaRPr lang="en-US" sz="700" b="1" dirty="0">
                  <a:solidFill>
                    <a:schemeClr val="bg1"/>
                  </a:solidFill>
                  <a:latin typeface="Helvetica" panose="020B0604020202020204" pitchFamily="34" charset="0"/>
                  <a:ea typeface="Open Sans" charset="0"/>
                  <a:cs typeface="Helvetica" panose="020B0604020202020204" pitchFamily="34" charset="0"/>
                </a:endParaRPr>
              </a:p>
              <a:p>
                <a:pPr algn="ctr"/>
                <a:r>
                  <a:rPr lang="en-US" sz="700" b="1">
                    <a:solidFill>
                      <a:schemeClr val="bg1"/>
                    </a:solidFill>
                    <a:latin typeface="Helvetica" panose="020B0604020202020204" pitchFamily="34" charset="0"/>
                    <a:ea typeface="Open Sans" charset="0"/>
                    <a:cs typeface="Helvetica" panose="020B0604020202020204" pitchFamily="34" charset="0"/>
                  </a:rPr>
                  <a:t>Cần Thiết</a:t>
                </a:r>
                <a:endParaRPr lang="en-US" sz="700" b="1"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179" name="Elbow Connector 30"/>
              <p:cNvCxnSpPr>
                <a:stCxn id="149" idx="2"/>
                <a:endCxn id="164" idx="2"/>
              </p:cNvCxnSpPr>
              <p:nvPr/>
            </p:nvCxnSpPr>
            <p:spPr>
              <a:xfrm rot="5400000" flipH="1">
                <a:off x="4580880" y="1490481"/>
                <a:ext cx="31709" cy="4912485"/>
              </a:xfrm>
              <a:prstGeom prst="bentConnector3">
                <a:avLst>
                  <a:gd name="adj1" fmla="val -1103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4" idx="0"/>
                <a:endCxn id="168" idx="2"/>
              </p:cNvCxnSpPr>
              <p:nvPr/>
            </p:nvCxnSpPr>
            <p:spPr>
              <a:xfrm flipV="1">
                <a:off x="2140492" y="2886672"/>
                <a:ext cx="700" cy="47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59" idx="3"/>
                <a:endCxn id="160" idx="1"/>
              </p:cNvCxnSpPr>
              <p:nvPr/>
            </p:nvCxnSpPr>
            <p:spPr>
              <a:xfrm>
                <a:off x="4410913" y="1534889"/>
                <a:ext cx="345097" cy="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9" name="Decision 47"/>
            <p:cNvSpPr/>
            <p:nvPr/>
          </p:nvSpPr>
          <p:spPr>
            <a:xfrm>
              <a:off x="6439150" y="3329835"/>
              <a:ext cx="1227654" cy="632742"/>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Có đủ dữ liệu/thông tin?</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50" name="Oval 149"/>
            <p:cNvSpPr/>
            <p:nvPr/>
          </p:nvSpPr>
          <p:spPr>
            <a:xfrm>
              <a:off x="7812360" y="2203559"/>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r>
                <a:rPr lang="en-US" sz="900" b="1">
                  <a:solidFill>
                    <a:schemeClr val="bg1"/>
                  </a:solidFill>
                  <a:latin typeface="Helvetica" panose="020B0604020202020204" pitchFamily="34" charset="0"/>
                  <a:cs typeface="Helvetica" panose="020B0604020202020204" pitchFamily="34" charset="0"/>
                </a:rPr>
                <a:t>Kết Thúc</a:t>
              </a:r>
              <a:endParaRPr lang="en-US" sz="900" b="1" dirty="0">
                <a:solidFill>
                  <a:schemeClr val="bg1"/>
                </a:solidFill>
                <a:latin typeface="Helvetica" panose="020B0604020202020204" pitchFamily="34" charset="0"/>
                <a:cs typeface="Helvetica" panose="020B0604020202020204" pitchFamily="34" charset="0"/>
              </a:endParaRPr>
            </a:p>
          </p:txBody>
        </p:sp>
        <p:cxnSp>
          <p:nvCxnSpPr>
            <p:cNvPr id="151" name="Elbow Connector 106"/>
            <p:cNvCxnSpPr>
              <a:stCxn id="161" idx="0"/>
              <a:endCxn id="162" idx="0"/>
            </p:cNvCxnSpPr>
            <p:nvPr/>
          </p:nvCxnSpPr>
          <p:spPr>
            <a:xfrm rot="16200000" flipH="1" flipV="1">
              <a:off x="4581993" y="-1209544"/>
              <a:ext cx="30184" cy="4911785"/>
            </a:xfrm>
            <a:prstGeom prst="bentConnector3">
              <a:avLst>
                <a:gd name="adj1" fmla="val -9940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10"/>
            <p:cNvCxnSpPr>
              <a:stCxn id="161" idx="3"/>
              <a:endCxn id="150" idx="0"/>
            </p:cNvCxnSpPr>
            <p:nvPr/>
          </p:nvCxnSpPr>
          <p:spPr>
            <a:xfrm>
              <a:off x="7666804" y="1534889"/>
              <a:ext cx="557036" cy="668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7568067" y="1314005"/>
              <a:ext cx="345664" cy="173313"/>
            </a:xfrm>
            <a:prstGeom prst="rect">
              <a:avLst/>
            </a:prstGeom>
            <a:noFill/>
          </p:spPr>
          <p:txBody>
            <a:bodyPr wrap="none" rtlCol="0">
              <a:spAutoFit/>
            </a:bodyPr>
            <a:lstStyle/>
            <a:p>
              <a:r>
                <a:rPr lang="en-US" sz="900" dirty="0" err="1">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cxnSp>
          <p:nvCxnSpPr>
            <p:cNvPr id="154" name="Elbow Connector 118"/>
            <p:cNvCxnSpPr>
              <a:stCxn id="149" idx="3"/>
              <a:endCxn id="150" idx="4"/>
            </p:cNvCxnSpPr>
            <p:nvPr/>
          </p:nvCxnSpPr>
          <p:spPr>
            <a:xfrm flipV="1">
              <a:off x="7666804" y="3026519"/>
              <a:ext cx="557036" cy="6196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537129" y="3415375"/>
              <a:ext cx="345664" cy="173313"/>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56" name="TextBox 155"/>
            <p:cNvSpPr txBox="1"/>
            <p:nvPr/>
          </p:nvSpPr>
          <p:spPr>
            <a:xfrm>
              <a:off x="7016182" y="3946723"/>
              <a:ext cx="388993" cy="173313"/>
            </a:xfrm>
            <a:prstGeom prst="rect">
              <a:avLst/>
            </a:prstGeom>
            <a:noFill/>
          </p:spPr>
          <p:txBody>
            <a:bodyPr wrap="none" rtlCol="0">
              <a:spAutoFit/>
            </a:bodyPr>
            <a:lstStyle/>
            <a:p>
              <a:r>
                <a:rPr lang="en-US" sz="900" dirty="0" err="1">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grpSp>
    </p:spTree>
    <p:extLst>
      <p:ext uri="{BB962C8B-B14F-4D97-AF65-F5344CB8AC3E}">
        <p14:creationId xmlns:p14="http://schemas.microsoft.com/office/powerpoint/2010/main" val="4269180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phát</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triển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nội</a:t>
            </a:r>
            <a:r>
              <a:rPr lang="en-US" sz="3200" b="1" dirty="0">
                <a:solidFill>
                  <a:srgbClr val="A91217"/>
                </a:solidFill>
                <a:latin typeface="+mj-lt"/>
                <a:ea typeface="Century Gothic"/>
                <a:cs typeface="Arial" panose="020B0604020202020204" pitchFamily="34" charset="0"/>
                <a:sym typeface="Century Gothic"/>
              </a:rPr>
              <a:t> dung</a:t>
            </a:r>
          </a:p>
        </p:txBody>
      </p:sp>
      <p:grpSp>
        <p:nvGrpSpPr>
          <p:cNvPr id="40" name="Group 39"/>
          <p:cNvGrpSpPr/>
          <p:nvPr/>
        </p:nvGrpSpPr>
        <p:grpSpPr>
          <a:xfrm>
            <a:off x="882097" y="1096424"/>
            <a:ext cx="10655545" cy="5321154"/>
            <a:chOff x="179512" y="555526"/>
            <a:chExt cx="8235703" cy="4112736"/>
          </a:xfrm>
        </p:grpSpPr>
        <p:sp>
          <p:nvSpPr>
            <p:cNvPr id="41" name="Rectangle 40"/>
            <p:cNvSpPr/>
            <p:nvPr/>
          </p:nvSpPr>
          <p:spPr>
            <a:xfrm>
              <a:off x="1431520" y="555526"/>
              <a:ext cx="665525" cy="880727"/>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solidFill>
                    <a:schemeClr val="bg1"/>
                  </a:solidFill>
                  <a:latin typeface="Helvetica" panose="020B0604020202020204" pitchFamily="34" charset="0"/>
                  <a:ea typeface="Open Sans" charset="0"/>
                  <a:cs typeface="Helvetica" panose="020B0604020202020204" pitchFamily="34" charset="0"/>
                </a:rPr>
                <a:t>Agency và người phụ trách thương hiệu </a:t>
              </a:r>
              <a:r>
                <a:rPr lang="vi-VN" sz="800">
                  <a:solidFill>
                    <a:schemeClr val="bg1"/>
                  </a:solidFill>
                  <a:latin typeface="Helvetica" panose="020B0604020202020204" pitchFamily="34" charset="0"/>
                  <a:ea typeface="Open Sans" charset="0"/>
                  <a:cs typeface="Helvetica" panose="020B0604020202020204" pitchFamily="34" charset="0"/>
                </a:rPr>
                <a:t>thông báo </a:t>
              </a:r>
              <a:r>
                <a:rPr lang="en-US" sz="800">
                  <a:solidFill>
                    <a:schemeClr val="bg1"/>
                  </a:solidFill>
                  <a:latin typeface="Helvetica" panose="020B0604020202020204" pitchFamily="34" charset="0"/>
                  <a:ea typeface="Open Sans" charset="0"/>
                  <a:cs typeface="Helvetica" panose="020B0604020202020204" pitchFamily="34" charset="0"/>
                </a:rPr>
                <a:t>điều </a:t>
              </a:r>
              <a:r>
                <a:rPr lang="vi-VN" sz="800">
                  <a:solidFill>
                    <a:schemeClr val="bg1"/>
                  </a:solidFill>
                  <a:latin typeface="Helvetica" panose="020B0604020202020204" pitchFamily="34" charset="0"/>
                  <a:ea typeface="Open Sans" charset="0"/>
                  <a:cs typeface="Helvetica" panose="020B0604020202020204" pitchFamily="34" charset="0"/>
                </a:rPr>
                <a:t>hướng và chủ đề hiện tại</a:t>
              </a:r>
              <a:endParaRPr lang="en-US" sz="800" dirty="0">
                <a:solidFill>
                  <a:schemeClr val="bg1"/>
                </a:solidFill>
                <a:latin typeface="Helvetica" panose="020B0604020202020204" pitchFamily="34" charset="0"/>
                <a:ea typeface="Open Sans" charset="0"/>
                <a:cs typeface="Helvetica" panose="020B0604020202020204" pitchFamily="34" charset="0"/>
              </a:endParaRPr>
            </a:p>
          </p:txBody>
        </p:sp>
        <p:sp>
          <p:nvSpPr>
            <p:cNvPr id="42" name="Rectangle 41"/>
            <p:cNvSpPr/>
            <p:nvPr/>
          </p:nvSpPr>
          <p:spPr>
            <a:xfrm>
              <a:off x="3463026" y="555526"/>
              <a:ext cx="706443" cy="880726"/>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latin typeface="Helvetica" panose="020B0604020202020204" pitchFamily="34" charset="0"/>
                  <a:cs typeface="Helvetica" panose="020B0604020202020204" pitchFamily="34" charset="0"/>
                </a:rPr>
                <a:t>Thương hiệu </a:t>
              </a:r>
              <a:r>
                <a:rPr lang="vi-VN" sz="800">
                  <a:solidFill>
                    <a:schemeClr val="bg1"/>
                  </a:solidFill>
                  <a:latin typeface="Helvetica" panose="020B0604020202020204" pitchFamily="34" charset="0"/>
                  <a:ea typeface="Open Sans" charset="0"/>
                  <a:cs typeface="Helvetica" panose="020B0604020202020204" pitchFamily="34" charset="0"/>
                </a:rPr>
                <a:t>cung cấp </a:t>
              </a:r>
              <a:r>
                <a:rPr lang="en-US" sz="800">
                  <a:solidFill>
                    <a:schemeClr val="bg1"/>
                  </a:solidFill>
                  <a:latin typeface="Helvetica" panose="020B0604020202020204" pitchFamily="34" charset="0"/>
                  <a:ea typeface="Open Sans" charset="0"/>
                  <a:cs typeface="Helvetica" panose="020B0604020202020204" pitchFamily="34" charset="0"/>
                </a:rPr>
                <a:t>định hướng nội dung</a:t>
              </a:r>
              <a:endParaRPr lang="en-US" sz="800" dirty="0">
                <a:solidFill>
                  <a:schemeClr val="bg1"/>
                </a:solidFill>
                <a:latin typeface="Helvetica" panose="020B0604020202020204" pitchFamily="34" charset="0"/>
                <a:ea typeface="Open Sans" charset="0"/>
                <a:cs typeface="Helvetica" panose="020B0604020202020204" pitchFamily="34" charset="0"/>
              </a:endParaRPr>
            </a:p>
          </p:txBody>
        </p:sp>
        <p:sp>
          <p:nvSpPr>
            <p:cNvPr id="43" name="Diamond 42"/>
            <p:cNvSpPr/>
            <p:nvPr/>
          </p:nvSpPr>
          <p:spPr>
            <a:xfrm>
              <a:off x="2263921" y="680748"/>
              <a:ext cx="996343" cy="630780"/>
            </a:xfrm>
            <a:prstGeom prst="diamond">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700">
                  <a:solidFill>
                    <a:schemeClr val="bg1"/>
                  </a:solidFill>
                  <a:latin typeface="Helvetica" panose="020B0604020202020204" pitchFamily="34" charset="0"/>
                  <a:ea typeface="Open Sans" charset="0"/>
                  <a:cs typeface="Helvetica" panose="020B0604020202020204" pitchFamily="34" charset="0"/>
                </a:rPr>
                <a:t>Bất kì cập nhật nào?</a:t>
              </a:r>
              <a:endParaRPr lang="en-US" sz="700" dirty="0">
                <a:solidFill>
                  <a:schemeClr val="bg1"/>
                </a:solidFill>
                <a:latin typeface="Helvetica" panose="020B0604020202020204" pitchFamily="34" charset="0"/>
                <a:ea typeface="Open Sans" charset="0"/>
                <a:cs typeface="Helvetica" panose="020B0604020202020204" pitchFamily="34" charset="0"/>
              </a:endParaRPr>
            </a:p>
          </p:txBody>
        </p:sp>
        <p:sp>
          <p:nvSpPr>
            <p:cNvPr id="44" name="Rectangle 43"/>
            <p:cNvSpPr/>
            <p:nvPr/>
          </p:nvSpPr>
          <p:spPr>
            <a:xfrm>
              <a:off x="4396761" y="555526"/>
              <a:ext cx="712464" cy="880726"/>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xác nhận định hướng nội dung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45" name="Diamond 44"/>
            <p:cNvSpPr/>
            <p:nvPr/>
          </p:nvSpPr>
          <p:spPr>
            <a:xfrm>
              <a:off x="5305278" y="680747"/>
              <a:ext cx="994914" cy="630780"/>
            </a:xfrm>
            <a:prstGeom prst="diamond">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US" sz="600">
                  <a:solidFill>
                    <a:schemeClr val="bg1"/>
                  </a:solidFill>
                  <a:latin typeface="Helvetica" panose="020B0604020202020204" pitchFamily="34" charset="0"/>
                  <a:ea typeface="Open Sans" charset="0"/>
                  <a:cs typeface="Helvetica" panose="020B0604020202020204" pitchFamily="34" charset="0"/>
                </a:rPr>
                <a:t>Tất cả thông tin đã rõ ràng?</a:t>
              </a:r>
              <a:endParaRPr lang="en-US" sz="600" dirty="0">
                <a:solidFill>
                  <a:schemeClr val="bg1"/>
                </a:solidFill>
                <a:latin typeface="Helvetica" panose="020B0604020202020204" pitchFamily="34" charset="0"/>
                <a:ea typeface="Open Sans" charset="0"/>
                <a:cs typeface="Helvetica" panose="020B0604020202020204" pitchFamily="34" charset="0"/>
              </a:endParaRPr>
            </a:p>
          </p:txBody>
        </p:sp>
        <p:sp>
          <p:nvSpPr>
            <p:cNvPr id="46" name="Rectangle 45"/>
            <p:cNvSpPr/>
            <p:nvPr/>
          </p:nvSpPr>
          <p:spPr>
            <a:xfrm>
              <a:off x="6546994" y="558163"/>
              <a:ext cx="691656" cy="880726"/>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a:t>
              </a:r>
            </a:p>
            <a:p>
              <a:r>
                <a:rPr lang="en-US" sz="900">
                  <a:solidFill>
                    <a:schemeClr val="bg1"/>
                  </a:solidFill>
                  <a:latin typeface="Helvetica" panose="020B0604020202020204" pitchFamily="34" charset="0"/>
                  <a:ea typeface="Open Sans" charset="0"/>
                  <a:cs typeface="Helvetica" panose="020B0604020202020204" pitchFamily="34" charset="0"/>
                </a:rPr>
                <a:t>đánh giá và làm rõ yêu cầu</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47" name="Rectangle 46"/>
            <p:cNvSpPr/>
            <p:nvPr/>
          </p:nvSpPr>
          <p:spPr>
            <a:xfrm>
              <a:off x="7480744" y="557595"/>
              <a:ext cx="691656" cy="880728"/>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latin typeface="Helvetica" panose="020B0604020202020204" pitchFamily="34" charset="0"/>
                  <a:cs typeface="Helvetica" panose="020B0604020202020204" pitchFamily="34" charset="0"/>
                </a:rPr>
                <a:t>Thương hiệu cung cấp định hướng </a:t>
              </a:r>
              <a:r>
                <a:rPr lang="en-US" sz="900">
                  <a:solidFill>
                    <a:schemeClr val="bg1"/>
                  </a:solidFill>
                  <a:latin typeface="Helvetica" panose="020B0604020202020204" pitchFamily="34" charset="0"/>
                  <a:ea typeface="Open Sans" charset="0"/>
                  <a:cs typeface="Helvetica" panose="020B0604020202020204" pitchFamily="34" charset="0"/>
                </a:rPr>
                <a:t>đã được làm rõ ràng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48" name="Rectangle 47"/>
            <p:cNvSpPr/>
            <p:nvPr/>
          </p:nvSpPr>
          <p:spPr>
            <a:xfrm>
              <a:off x="5231604" y="1660408"/>
              <a:ext cx="1139995" cy="482388"/>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a:t>
              </a:r>
              <a:r>
                <a:rPr lang="vi-VN" sz="900">
                  <a:solidFill>
                    <a:schemeClr val="bg1"/>
                  </a:solidFill>
                  <a:latin typeface="Helvetica" panose="020B0604020202020204" pitchFamily="34" charset="0"/>
                  <a:ea typeface="Open Sans" charset="0"/>
                  <a:cs typeface="Helvetica" panose="020B0604020202020204" pitchFamily="34" charset="0"/>
                </a:rPr>
                <a:t>phát triển các chủ đề nội dung theo</a:t>
              </a:r>
            </a:p>
            <a:p>
              <a:r>
                <a:rPr lang="vi-VN" sz="900">
                  <a:solidFill>
                    <a:schemeClr val="bg1"/>
                  </a:solidFill>
                  <a:latin typeface="Helvetica" panose="020B0604020202020204" pitchFamily="34" charset="0"/>
                  <a:ea typeface="Open Sans" charset="0"/>
                  <a:cs typeface="Helvetica" panose="020B0604020202020204" pitchFamily="34" charset="0"/>
                </a:rPr>
                <a:t>hướng hoàn thiện</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49" name="Rectangle 48"/>
            <p:cNvSpPr/>
            <p:nvPr/>
          </p:nvSpPr>
          <p:spPr>
            <a:xfrm>
              <a:off x="5231604" y="2232683"/>
              <a:ext cx="1135783" cy="690309"/>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và người phụ trách thương hiệu đánh giá và gửi nội dung cho các chủ đề</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50" name="Rectangle 49"/>
            <p:cNvSpPr/>
            <p:nvPr/>
          </p:nvSpPr>
          <p:spPr>
            <a:xfrm>
              <a:off x="5231604" y="3003798"/>
              <a:ext cx="1135783" cy="486697"/>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latin typeface="Helvetica" panose="020B0604020202020204" pitchFamily="34" charset="0"/>
                  <a:cs typeface="Helvetica" panose="020B0604020202020204" pitchFamily="34" charset="0"/>
                </a:rPr>
                <a:t>Thương hiệu </a:t>
              </a:r>
              <a:r>
                <a:rPr lang="en-US" sz="800">
                  <a:solidFill>
                    <a:schemeClr val="bg1"/>
                  </a:solidFill>
                  <a:latin typeface="Helvetica" panose="020B0604020202020204" pitchFamily="34" charset="0"/>
                  <a:ea typeface="Open Sans" charset="0"/>
                  <a:cs typeface="Helvetica" panose="020B0604020202020204" pitchFamily="34" charset="0"/>
                </a:rPr>
                <a:t>đánh giá nội dung cho các chủ đề</a:t>
              </a:r>
              <a:endParaRPr lang="en-US" sz="800" dirty="0">
                <a:solidFill>
                  <a:schemeClr val="bg1"/>
                </a:solidFill>
                <a:latin typeface="Helvetica" panose="020B0604020202020204" pitchFamily="34" charset="0"/>
                <a:ea typeface="Open Sans" charset="0"/>
                <a:cs typeface="Helvetica" panose="020B0604020202020204" pitchFamily="34" charset="0"/>
              </a:endParaRPr>
            </a:p>
          </p:txBody>
        </p:sp>
        <p:sp>
          <p:nvSpPr>
            <p:cNvPr id="51" name="Diamond 50"/>
            <p:cNvSpPr/>
            <p:nvPr/>
          </p:nvSpPr>
          <p:spPr>
            <a:xfrm>
              <a:off x="5305278" y="3871276"/>
              <a:ext cx="994914" cy="552386"/>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700" dirty="0" err="1">
                  <a:solidFill>
                    <a:schemeClr val="bg1"/>
                  </a:solidFill>
                  <a:latin typeface="Helvetica" panose="020B0604020202020204" pitchFamily="34" charset="0"/>
                  <a:ea typeface="Open Sans" charset="0"/>
                  <a:cs typeface="Helvetica" panose="020B0604020202020204" pitchFamily="34" charset="0"/>
                </a:rPr>
                <a:t>Nội</a:t>
              </a:r>
              <a:r>
                <a:rPr lang="en-US" sz="700" dirty="0">
                  <a:solidFill>
                    <a:schemeClr val="bg1"/>
                  </a:solidFill>
                  <a:latin typeface="Helvetica" panose="020B0604020202020204" pitchFamily="34" charset="0"/>
                  <a:ea typeface="Open Sans" charset="0"/>
                  <a:cs typeface="Helvetica" panose="020B0604020202020204" pitchFamily="34" charset="0"/>
                </a:rPr>
                <a:t> dung </a:t>
              </a:r>
              <a:r>
                <a:rPr lang="en-US" sz="700" dirty="0" err="1">
                  <a:solidFill>
                    <a:schemeClr val="bg1"/>
                  </a:solidFill>
                  <a:latin typeface="Helvetica" panose="020B0604020202020204" pitchFamily="34" charset="0"/>
                  <a:ea typeface="Open Sans" charset="0"/>
                  <a:cs typeface="Helvetica" panose="020B0604020202020204" pitchFamily="34" charset="0"/>
                </a:rPr>
                <a:t>được</a:t>
              </a:r>
              <a:r>
                <a:rPr lang="en-US" sz="700" dirty="0">
                  <a:solidFill>
                    <a:schemeClr val="bg1"/>
                  </a:solidFill>
                  <a:latin typeface="Helvetica" panose="020B0604020202020204" pitchFamily="34" charset="0"/>
                  <a:ea typeface="Open Sans" charset="0"/>
                  <a:cs typeface="Helvetica" panose="020B0604020202020204" pitchFamily="34" charset="0"/>
                </a:rPr>
                <a:t> </a:t>
              </a:r>
              <a:r>
                <a:rPr lang="en-US" sz="700" dirty="0" err="1">
                  <a:solidFill>
                    <a:schemeClr val="bg1"/>
                  </a:solidFill>
                  <a:latin typeface="Helvetica" panose="020B0604020202020204" pitchFamily="34" charset="0"/>
                  <a:ea typeface="Open Sans" charset="0"/>
                  <a:cs typeface="Helvetica" panose="020B0604020202020204" pitchFamily="34" charset="0"/>
                </a:rPr>
                <a:t>thông</a:t>
              </a:r>
              <a:r>
                <a:rPr lang="en-US" sz="700" dirty="0">
                  <a:solidFill>
                    <a:schemeClr val="bg1"/>
                  </a:solidFill>
                  <a:latin typeface="Helvetica" panose="020B0604020202020204" pitchFamily="34" charset="0"/>
                  <a:ea typeface="Open Sans" charset="0"/>
                  <a:cs typeface="Helvetica" panose="020B0604020202020204" pitchFamily="34" charset="0"/>
                </a:rPr>
                <a:t> qua?</a:t>
              </a:r>
            </a:p>
          </p:txBody>
        </p:sp>
        <p:sp>
          <p:nvSpPr>
            <p:cNvPr id="52" name="Rectangle 51"/>
            <p:cNvSpPr/>
            <p:nvPr/>
          </p:nvSpPr>
          <p:spPr>
            <a:xfrm>
              <a:off x="4305308" y="3634539"/>
              <a:ext cx="599174" cy="1028661"/>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900">
                  <a:latin typeface="Helvetica" panose="020B0604020202020204" pitchFamily="34" charset="0"/>
                  <a:cs typeface="Helvetica" panose="020B0604020202020204" pitchFamily="34" charset="0"/>
                </a:rPr>
                <a:t>Thương hiệu </a:t>
              </a:r>
              <a:r>
                <a:rPr lang="en-US" sz="900">
                  <a:solidFill>
                    <a:schemeClr val="bg1"/>
                  </a:solidFill>
                  <a:latin typeface="Helvetica" panose="020B0604020202020204" pitchFamily="34" charset="0"/>
                  <a:ea typeface="Open Sans" charset="0"/>
                  <a:cs typeface="Helvetica" panose="020B0604020202020204" pitchFamily="34" charset="0"/>
                </a:rPr>
                <a:t>phê duyệt nội dung</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53" name="Rectangle 52"/>
            <p:cNvSpPr/>
            <p:nvPr/>
          </p:nvSpPr>
          <p:spPr>
            <a:xfrm>
              <a:off x="3300412" y="3634540"/>
              <a:ext cx="800100" cy="102866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a:t>
              </a:r>
              <a:r>
                <a:rPr lang="vi-VN" sz="900">
                  <a:solidFill>
                    <a:schemeClr val="bg1"/>
                  </a:solidFill>
                  <a:latin typeface="Helvetica" panose="020B0604020202020204" pitchFamily="34" charset="0"/>
                  <a:ea typeface="Open Sans" charset="0"/>
                  <a:cs typeface="Helvetica" panose="020B0604020202020204" pitchFamily="34" charset="0"/>
                </a:rPr>
                <a:t> tạo ra</a:t>
              </a:r>
            </a:p>
            <a:p>
              <a:r>
                <a:rPr lang="vi-VN" sz="900">
                  <a:solidFill>
                    <a:schemeClr val="bg1"/>
                  </a:solidFill>
                  <a:latin typeface="Helvetica" panose="020B0604020202020204" pitchFamily="34" charset="0"/>
                  <a:ea typeface="Open Sans" charset="0"/>
                  <a:cs typeface="Helvetica" panose="020B0604020202020204" pitchFamily="34" charset="0"/>
                </a:rPr>
                <a:t>lịch trình</a:t>
              </a:r>
              <a:r>
                <a:rPr lang="en-US" sz="900">
                  <a:solidFill>
                    <a:schemeClr val="bg1"/>
                  </a:solidFill>
                  <a:latin typeface="Helvetica" panose="020B0604020202020204" pitchFamily="34" charset="0"/>
                  <a:ea typeface="Open Sans" charset="0"/>
                  <a:cs typeface="Helvetica" panose="020B0604020202020204" pitchFamily="34" charset="0"/>
                </a:rPr>
                <a:t> xuất bản</a:t>
              </a:r>
              <a:r>
                <a:rPr lang="vi-VN" sz="900">
                  <a:solidFill>
                    <a:schemeClr val="bg1"/>
                  </a:solidFill>
                  <a:latin typeface="Helvetica" panose="020B0604020202020204" pitchFamily="34" charset="0"/>
                  <a:ea typeface="Open Sans" charset="0"/>
                  <a:cs typeface="Helvetica" panose="020B0604020202020204" pitchFamily="34" charset="0"/>
                </a:rPr>
                <a:t> cho nội dung</a:t>
              </a:r>
            </a:p>
            <a:p>
              <a:r>
                <a:rPr lang="vi-VN" sz="900">
                  <a:solidFill>
                    <a:schemeClr val="bg1"/>
                  </a:solidFill>
                  <a:latin typeface="Helvetica" panose="020B0604020202020204" pitchFamily="34" charset="0"/>
                  <a:ea typeface="Open Sans" charset="0"/>
                  <a:cs typeface="Helvetica" panose="020B0604020202020204" pitchFamily="34" charset="0"/>
                </a:rPr>
                <a:t>chủ đề được phê duyệt</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54" name="Rectangle 53"/>
            <p:cNvSpPr/>
            <p:nvPr/>
          </p:nvSpPr>
          <p:spPr>
            <a:xfrm>
              <a:off x="2438700" y="3634539"/>
              <a:ext cx="630399" cy="1028661"/>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gửi liên kết đến Account Manager</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91" name="Rectangle 90"/>
            <p:cNvSpPr/>
            <p:nvPr/>
          </p:nvSpPr>
          <p:spPr>
            <a:xfrm>
              <a:off x="1463791" y="3630991"/>
              <a:ext cx="790966" cy="1025805"/>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a:solidFill>
                    <a:schemeClr val="bg1"/>
                  </a:solidFill>
                  <a:latin typeface="Helvetica" panose="020B0604020202020204" pitchFamily="34" charset="0"/>
                  <a:ea typeface="Open Sans" charset="0"/>
                  <a:cs typeface="Helvetica" panose="020B0604020202020204" pitchFamily="34" charset="0"/>
                </a:rPr>
                <a:t>Agency và người phụ trách thương hiệu </a:t>
              </a:r>
              <a:r>
                <a:rPr lang="vi-VN" sz="800">
                  <a:solidFill>
                    <a:schemeClr val="bg1"/>
                  </a:solidFill>
                  <a:latin typeface="Helvetica" panose="020B0604020202020204" pitchFamily="34" charset="0"/>
                  <a:ea typeface="Open Sans" charset="0"/>
                  <a:cs typeface="Helvetica" panose="020B0604020202020204" pitchFamily="34" charset="0"/>
                </a:rPr>
                <a:t>đánh giá nội dung theo lịch trình và gửi liên kết </a:t>
              </a:r>
              <a:r>
                <a:rPr lang="en-US" sz="800">
                  <a:solidFill>
                    <a:schemeClr val="bg1"/>
                  </a:solidFill>
                  <a:latin typeface="Helvetica" panose="020B0604020202020204" pitchFamily="34" charset="0"/>
                  <a:ea typeface="Open Sans" charset="0"/>
                  <a:cs typeface="Helvetica" panose="020B0604020202020204" pitchFamily="34" charset="0"/>
                </a:rPr>
                <a:t>Thương hiệu</a:t>
              </a:r>
              <a:endParaRPr lang="en-US" sz="800" dirty="0">
                <a:solidFill>
                  <a:schemeClr val="bg1"/>
                </a:solidFill>
                <a:latin typeface="Helvetica" panose="020B0604020202020204" pitchFamily="34" charset="0"/>
                <a:ea typeface="Open Sans" charset="0"/>
                <a:cs typeface="Helvetica" panose="020B0604020202020204" pitchFamily="34" charset="0"/>
              </a:endParaRPr>
            </a:p>
          </p:txBody>
        </p:sp>
        <p:sp>
          <p:nvSpPr>
            <p:cNvPr id="92" name="Rectangle 91"/>
            <p:cNvSpPr/>
            <p:nvPr/>
          </p:nvSpPr>
          <p:spPr>
            <a:xfrm>
              <a:off x="525005" y="3639601"/>
              <a:ext cx="697767" cy="1028661"/>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latin typeface="Helvetica" panose="020B0604020202020204" pitchFamily="34" charset="0"/>
                  <a:cs typeface="Helvetica" panose="020B0604020202020204" pitchFamily="34" charset="0"/>
                </a:rPr>
                <a:t>Thương hiệu </a:t>
              </a:r>
              <a:r>
                <a:rPr lang="en-US" sz="900">
                  <a:solidFill>
                    <a:schemeClr val="bg1"/>
                  </a:solidFill>
                  <a:latin typeface="Helvetica" panose="020B0604020202020204" pitchFamily="34" charset="0"/>
                  <a:ea typeface="Open Sans" charset="0"/>
                  <a:cs typeface="Helvetica" panose="020B0604020202020204" pitchFamily="34" charset="0"/>
                </a:rPr>
                <a:t>đánh giá nội dung theo lịch trình</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93" name="Diamond 92"/>
            <p:cNvSpPr/>
            <p:nvPr/>
          </p:nvSpPr>
          <p:spPr>
            <a:xfrm>
              <a:off x="313359" y="2692313"/>
              <a:ext cx="1127145" cy="690142"/>
            </a:xfrm>
            <a:prstGeom prst="diamond">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Lên kế hoạch</a:t>
              </a:r>
            </a:p>
            <a:p>
              <a:r>
                <a:rPr lang="en-US" sz="900">
                  <a:solidFill>
                    <a:schemeClr val="bg1"/>
                  </a:solidFill>
                  <a:latin typeface="Helvetica" panose="020B0604020202020204" pitchFamily="34" charset="0"/>
                  <a:ea typeface="Open Sans" charset="0"/>
                  <a:cs typeface="Helvetica" panose="020B0604020202020204" pitchFamily="34" charset="0"/>
                </a:rPr>
                <a:t>Nội dung</a:t>
              </a:r>
            </a:p>
            <a:p>
              <a:r>
                <a:rPr lang="en-US" sz="900">
                  <a:solidFill>
                    <a:schemeClr val="bg1"/>
                  </a:solidFill>
                  <a:latin typeface="Helvetica" panose="020B0604020202020204" pitchFamily="34" charset="0"/>
                  <a:ea typeface="Open Sans" charset="0"/>
                  <a:cs typeface="Helvetica" panose="020B0604020202020204" pitchFamily="34" charset="0"/>
                </a:rPr>
                <a:t>ổn thỏa?</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94" name="Rectangle 93"/>
            <p:cNvSpPr/>
            <p:nvPr/>
          </p:nvSpPr>
          <p:spPr>
            <a:xfrm>
              <a:off x="525005" y="1821794"/>
              <a:ext cx="697767" cy="699532"/>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latin typeface="Helvetica" panose="020B0604020202020204" pitchFamily="34" charset="0"/>
                  <a:cs typeface="Helvetica" panose="020B0604020202020204" pitchFamily="34" charset="0"/>
                </a:rPr>
                <a:t>Thương hiệu xác nhận</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95" name="Rectangle 94"/>
            <p:cNvSpPr/>
            <p:nvPr/>
          </p:nvSpPr>
          <p:spPr>
            <a:xfrm>
              <a:off x="1536766" y="1821794"/>
              <a:ext cx="901934" cy="699532"/>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Đ</a:t>
              </a:r>
              <a:r>
                <a:rPr lang="vi-VN" sz="900">
                  <a:solidFill>
                    <a:schemeClr val="bg1"/>
                  </a:solidFill>
                  <a:latin typeface="Helvetica" panose="020B0604020202020204" pitchFamily="34" charset="0"/>
                  <a:ea typeface="Open Sans" charset="0"/>
                  <a:cs typeface="Helvetica" panose="020B0604020202020204" pitchFamily="34" charset="0"/>
                </a:rPr>
                <a:t>ăng bài vào ngày dự kiến</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96" name="Rectangle 95"/>
            <p:cNvSpPr/>
            <p:nvPr/>
          </p:nvSpPr>
          <p:spPr>
            <a:xfrm>
              <a:off x="1725185" y="2772349"/>
              <a:ext cx="713515" cy="527509"/>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a:latin typeface="Helvetica" panose="020B0604020202020204" pitchFamily="34" charset="0"/>
                  <a:cs typeface="Helvetica" panose="020B0604020202020204" pitchFamily="34" charset="0"/>
                </a:rPr>
                <a:t>Thương hiệu gửi phản hồi</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97" name="Straight Arrow Connector 96"/>
            <p:cNvCxnSpPr>
              <a:stCxn id="125" idx="6"/>
              <a:endCxn id="41" idx="1"/>
            </p:cNvCxnSpPr>
            <p:nvPr/>
          </p:nvCxnSpPr>
          <p:spPr>
            <a:xfrm flipV="1">
              <a:off x="1002472" y="995890"/>
              <a:ext cx="429048" cy="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1" idx="3"/>
              <a:endCxn id="43" idx="1"/>
            </p:cNvCxnSpPr>
            <p:nvPr/>
          </p:nvCxnSpPr>
          <p:spPr>
            <a:xfrm>
              <a:off x="2097045" y="995890"/>
              <a:ext cx="166876" cy="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3" idx="3"/>
              <a:endCxn id="42" idx="1"/>
            </p:cNvCxnSpPr>
            <p:nvPr/>
          </p:nvCxnSpPr>
          <p:spPr>
            <a:xfrm flipV="1">
              <a:off x="3260264" y="995889"/>
              <a:ext cx="202762" cy="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4" idx="3"/>
              <a:endCxn id="45" idx="1"/>
            </p:cNvCxnSpPr>
            <p:nvPr/>
          </p:nvCxnSpPr>
          <p:spPr>
            <a:xfrm>
              <a:off x="5109225" y="995889"/>
              <a:ext cx="196053" cy="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5" idx="3"/>
              <a:endCxn id="46" idx="1"/>
            </p:cNvCxnSpPr>
            <p:nvPr/>
          </p:nvCxnSpPr>
          <p:spPr>
            <a:xfrm>
              <a:off x="6300192" y="996137"/>
              <a:ext cx="246802" cy="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6" idx="3"/>
              <a:endCxn id="47" idx="1"/>
            </p:cNvCxnSpPr>
            <p:nvPr/>
          </p:nvCxnSpPr>
          <p:spPr>
            <a:xfrm flipV="1">
              <a:off x="7238650" y="997959"/>
              <a:ext cx="242094" cy="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7" idx="2"/>
            </p:cNvCxnSpPr>
            <p:nvPr/>
          </p:nvCxnSpPr>
          <p:spPr>
            <a:xfrm>
              <a:off x="7826572" y="1438323"/>
              <a:ext cx="0" cy="17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5" idx="2"/>
              <a:endCxn id="48" idx="0"/>
            </p:cNvCxnSpPr>
            <p:nvPr/>
          </p:nvCxnSpPr>
          <p:spPr>
            <a:xfrm flipH="1">
              <a:off x="5801602" y="1311527"/>
              <a:ext cx="1133" cy="34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8" idx="2"/>
              <a:endCxn id="49" idx="0"/>
            </p:cNvCxnSpPr>
            <p:nvPr/>
          </p:nvCxnSpPr>
          <p:spPr>
            <a:xfrm flipH="1">
              <a:off x="5799496" y="2142796"/>
              <a:ext cx="2106" cy="8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9" idx="2"/>
              <a:endCxn id="50" idx="0"/>
            </p:cNvCxnSpPr>
            <p:nvPr/>
          </p:nvCxnSpPr>
          <p:spPr>
            <a:xfrm>
              <a:off x="5799496" y="2922992"/>
              <a:ext cx="0" cy="80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52" idx="1"/>
              <a:endCxn id="53" idx="3"/>
            </p:cNvCxnSpPr>
            <p:nvPr/>
          </p:nvCxnSpPr>
          <p:spPr>
            <a:xfrm flipH="1">
              <a:off x="4100512" y="4148870"/>
              <a:ext cx="204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3" idx="1"/>
              <a:endCxn id="54" idx="3"/>
            </p:cNvCxnSpPr>
            <p:nvPr/>
          </p:nvCxnSpPr>
          <p:spPr>
            <a:xfrm flipH="1" flipV="1">
              <a:off x="3069099" y="4148870"/>
              <a:ext cx="2313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1"/>
              <a:endCxn id="92" idx="3"/>
            </p:cNvCxnSpPr>
            <p:nvPr/>
          </p:nvCxnSpPr>
          <p:spPr>
            <a:xfrm flipH="1">
              <a:off x="1222772" y="4143894"/>
              <a:ext cx="241019" cy="1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2" idx="0"/>
              <a:endCxn id="93" idx="2"/>
            </p:cNvCxnSpPr>
            <p:nvPr/>
          </p:nvCxnSpPr>
          <p:spPr>
            <a:xfrm flipV="1">
              <a:off x="873889" y="3382455"/>
              <a:ext cx="3043" cy="257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4" idx="3"/>
              <a:endCxn id="95" idx="1"/>
            </p:cNvCxnSpPr>
            <p:nvPr/>
          </p:nvCxnSpPr>
          <p:spPr>
            <a:xfrm>
              <a:off x="1222772" y="2171560"/>
              <a:ext cx="313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3" idx="3"/>
              <a:endCxn id="96" idx="1"/>
            </p:cNvCxnSpPr>
            <p:nvPr/>
          </p:nvCxnSpPr>
          <p:spPr>
            <a:xfrm flipV="1">
              <a:off x="1440504" y="3036104"/>
              <a:ext cx="284681" cy="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404660" y="2117690"/>
              <a:ext cx="355831"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14" name="TextBox 113"/>
            <p:cNvSpPr txBox="1"/>
            <p:nvPr/>
          </p:nvSpPr>
          <p:spPr>
            <a:xfrm>
              <a:off x="6115427" y="3947046"/>
              <a:ext cx="400434"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sp>
          <p:nvSpPr>
            <p:cNvPr id="115" name="TextBox 114"/>
            <p:cNvSpPr txBox="1"/>
            <p:nvPr/>
          </p:nvSpPr>
          <p:spPr>
            <a:xfrm>
              <a:off x="4956766" y="3940388"/>
              <a:ext cx="505392" cy="178411"/>
            </a:xfrm>
            <a:prstGeom prst="rect">
              <a:avLst/>
            </a:prstGeom>
            <a:noFill/>
          </p:spPr>
          <p:txBody>
            <a:bodyPr wrap="squar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16" name="TextBox 115"/>
            <p:cNvSpPr txBox="1"/>
            <p:nvPr/>
          </p:nvSpPr>
          <p:spPr>
            <a:xfrm>
              <a:off x="5336517" y="1255135"/>
              <a:ext cx="355831"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17" name="TextBox 116"/>
            <p:cNvSpPr txBox="1"/>
            <p:nvPr/>
          </p:nvSpPr>
          <p:spPr>
            <a:xfrm>
              <a:off x="6063773" y="750991"/>
              <a:ext cx="557437" cy="178411"/>
            </a:xfrm>
            <a:prstGeom prst="rect">
              <a:avLst/>
            </a:prstGeom>
            <a:noFill/>
          </p:spPr>
          <p:txBody>
            <a:bodyPr wrap="squar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sp>
          <p:nvSpPr>
            <p:cNvPr id="118" name="TextBox 117"/>
            <p:cNvSpPr txBox="1"/>
            <p:nvPr/>
          </p:nvSpPr>
          <p:spPr>
            <a:xfrm>
              <a:off x="3122729" y="786165"/>
              <a:ext cx="296360" cy="178411"/>
            </a:xfrm>
            <a:prstGeom prst="rect">
              <a:avLst/>
            </a:prstGeom>
            <a:noFill/>
          </p:spPr>
          <p:txBody>
            <a:bodyPr wrap="none" rtlCol="0">
              <a:spAutoFit/>
            </a:bodyPr>
            <a:lstStyle/>
            <a:p>
              <a:r>
                <a:rPr lang="en-US" sz="900" dirty="0">
                  <a:latin typeface="Helvetica" panose="020B0604020202020204" pitchFamily="34" charset="0"/>
                  <a:ea typeface="Open Sans" charset="0"/>
                  <a:cs typeface="Helvetica" panose="020B0604020202020204" pitchFamily="34" charset="0"/>
                </a:rPr>
                <a:t>Yes</a:t>
              </a:r>
            </a:p>
          </p:txBody>
        </p:sp>
        <p:sp>
          <p:nvSpPr>
            <p:cNvPr id="119" name="Rectangle 118"/>
            <p:cNvSpPr/>
            <p:nvPr/>
          </p:nvSpPr>
          <p:spPr>
            <a:xfrm>
              <a:off x="2616859" y="2768415"/>
              <a:ext cx="1002575" cy="531444"/>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và người phụ trách thương hiệu đánh giá phản hồi</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sp>
          <p:nvSpPr>
            <p:cNvPr id="120" name="Rectangle 119"/>
            <p:cNvSpPr/>
            <p:nvPr/>
          </p:nvSpPr>
          <p:spPr>
            <a:xfrm>
              <a:off x="3769013" y="2768414"/>
              <a:ext cx="878330" cy="531443"/>
            </a:xfrm>
            <a:prstGeom prst="rect">
              <a:avLst/>
            </a:prstGeom>
            <a:solidFill>
              <a:srgbClr val="BFA0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Agency cập nhật nội dung phù hợp</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121" name="Straight Arrow Connector 120"/>
            <p:cNvCxnSpPr>
              <a:stCxn id="96" idx="3"/>
              <a:endCxn id="119" idx="1"/>
            </p:cNvCxnSpPr>
            <p:nvPr/>
          </p:nvCxnSpPr>
          <p:spPr>
            <a:xfrm flipV="1">
              <a:off x="2438700" y="3034137"/>
              <a:ext cx="178159" cy="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9" idx="3"/>
              <a:endCxn id="120" idx="1"/>
            </p:cNvCxnSpPr>
            <p:nvPr/>
          </p:nvCxnSpPr>
          <p:spPr>
            <a:xfrm flipV="1">
              <a:off x="3619434" y="3034136"/>
              <a:ext cx="149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34331" y="2537583"/>
              <a:ext cx="355831"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Đúng</a:t>
              </a:r>
              <a:endParaRPr lang="en-US" sz="900" dirty="0">
                <a:latin typeface="Helvetica" panose="020B0604020202020204" pitchFamily="34" charset="0"/>
                <a:ea typeface="Open Sans" charset="0"/>
                <a:cs typeface="Helvetica" panose="020B0604020202020204" pitchFamily="34" charset="0"/>
              </a:endParaRPr>
            </a:p>
          </p:txBody>
        </p:sp>
        <p:sp>
          <p:nvSpPr>
            <p:cNvPr id="124" name="TextBox 123"/>
            <p:cNvSpPr txBox="1"/>
            <p:nvPr/>
          </p:nvSpPr>
          <p:spPr>
            <a:xfrm>
              <a:off x="1259632" y="2769862"/>
              <a:ext cx="400434"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sp>
          <p:nvSpPr>
            <p:cNvPr id="125" name="Oval 124"/>
            <p:cNvSpPr/>
            <p:nvPr/>
          </p:nvSpPr>
          <p:spPr>
            <a:xfrm>
              <a:off x="179512" y="587790"/>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r>
                <a:rPr lang="en-US" sz="700" b="1">
                  <a:solidFill>
                    <a:schemeClr val="bg1"/>
                  </a:solidFill>
                  <a:latin typeface="Helvetica" panose="020B0604020202020204" pitchFamily="34" charset="0"/>
                  <a:ea typeface="Open Sans" charset="0"/>
                  <a:cs typeface="Helvetica" panose="020B0604020202020204" pitchFamily="34" charset="0"/>
                </a:rPr>
                <a:t>N NGÀY </a:t>
              </a:r>
              <a:r>
                <a:rPr lang="vi-VN" sz="700" b="1">
                  <a:solidFill>
                    <a:schemeClr val="bg1"/>
                  </a:solidFill>
                  <a:latin typeface="Helvetica" panose="020B0604020202020204" pitchFamily="34" charset="0"/>
                  <a:ea typeface="Open Sans" charset="0"/>
                  <a:cs typeface="Helvetica" panose="020B0604020202020204" pitchFamily="34" charset="0"/>
                </a:rPr>
                <a:t>TRƯỚC</a:t>
              </a:r>
            </a:p>
            <a:p>
              <a:r>
                <a:rPr lang="en-US" sz="700" b="1">
                  <a:solidFill>
                    <a:schemeClr val="bg1"/>
                  </a:solidFill>
                  <a:latin typeface="Helvetica" panose="020B0604020202020204" pitchFamily="34" charset="0"/>
                  <a:ea typeface="Open Sans" charset="0"/>
                  <a:cs typeface="Helvetica" panose="020B0604020202020204" pitchFamily="34" charset="0"/>
                </a:rPr>
                <a:t>NGÀY </a:t>
              </a:r>
              <a:r>
                <a:rPr lang="vi-VN" sz="700" b="1">
                  <a:solidFill>
                    <a:schemeClr val="bg1"/>
                  </a:solidFill>
                  <a:latin typeface="Helvetica" panose="020B0604020202020204" pitchFamily="34" charset="0"/>
                  <a:ea typeface="Open Sans" charset="0"/>
                  <a:cs typeface="Helvetica" panose="020B0604020202020204" pitchFamily="34" charset="0"/>
                </a:rPr>
                <a:t>NỘI DUNG</a:t>
              </a:r>
            </a:p>
            <a:p>
              <a:r>
                <a:rPr lang="en-US" sz="700" b="1">
                  <a:solidFill>
                    <a:schemeClr val="bg1"/>
                  </a:solidFill>
                  <a:latin typeface="Helvetica" panose="020B0604020202020204" pitchFamily="34" charset="0"/>
                  <a:ea typeface="Open Sans" charset="0"/>
                  <a:cs typeface="Helvetica" panose="020B0604020202020204" pitchFamily="34" charset="0"/>
                </a:rPr>
                <a:t>ĐƯỢC RA MẮT</a:t>
              </a:r>
              <a:endParaRPr lang="vi-VN" sz="700" b="1">
                <a:solidFill>
                  <a:schemeClr val="bg1"/>
                </a:solidFill>
                <a:latin typeface="Helvetica" panose="020B0604020202020204" pitchFamily="34" charset="0"/>
                <a:ea typeface="Open Sans" charset="0"/>
                <a:cs typeface="Helvetica" panose="020B0604020202020204" pitchFamily="34" charset="0"/>
              </a:endParaRPr>
            </a:p>
          </p:txBody>
        </p:sp>
        <p:cxnSp>
          <p:nvCxnSpPr>
            <p:cNvPr id="126" name="Straight Arrow Connector 125"/>
            <p:cNvCxnSpPr>
              <a:stCxn id="42" idx="3"/>
              <a:endCxn id="44" idx="1"/>
            </p:cNvCxnSpPr>
            <p:nvPr/>
          </p:nvCxnSpPr>
          <p:spPr>
            <a:xfrm>
              <a:off x="4169469" y="995889"/>
              <a:ext cx="227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50" idx="2"/>
              <a:endCxn id="51" idx="0"/>
            </p:cNvCxnSpPr>
            <p:nvPr/>
          </p:nvCxnSpPr>
          <p:spPr>
            <a:xfrm>
              <a:off x="5799496" y="3490495"/>
              <a:ext cx="3239" cy="3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51" idx="3"/>
              <a:endCxn id="135" idx="1"/>
            </p:cNvCxnSpPr>
            <p:nvPr/>
          </p:nvCxnSpPr>
          <p:spPr>
            <a:xfrm>
              <a:off x="6300192" y="4147469"/>
              <a:ext cx="241019" cy="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1" idx="1"/>
              <a:endCxn id="52" idx="3"/>
            </p:cNvCxnSpPr>
            <p:nvPr/>
          </p:nvCxnSpPr>
          <p:spPr>
            <a:xfrm flipH="1">
              <a:off x="4904482" y="4147469"/>
              <a:ext cx="400796" cy="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93" idx="0"/>
              <a:endCxn id="94" idx="2"/>
            </p:cNvCxnSpPr>
            <p:nvPr/>
          </p:nvCxnSpPr>
          <p:spPr>
            <a:xfrm flipH="1" flipV="1">
              <a:off x="873889" y="2521326"/>
              <a:ext cx="3043" cy="17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54" idx="1"/>
              <a:endCxn id="91" idx="3"/>
            </p:cNvCxnSpPr>
            <p:nvPr/>
          </p:nvCxnSpPr>
          <p:spPr>
            <a:xfrm flipH="1" flipV="1">
              <a:off x="2254757" y="4143894"/>
              <a:ext cx="183943" cy="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45"/>
            <p:cNvCxnSpPr>
              <a:endCxn id="46" idx="2"/>
            </p:cNvCxnSpPr>
            <p:nvPr/>
          </p:nvCxnSpPr>
          <p:spPr>
            <a:xfrm rot="10800000">
              <a:off x="6892822" y="1438889"/>
              <a:ext cx="432306" cy="461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952171" y="1694117"/>
              <a:ext cx="400434" cy="178411"/>
            </a:xfrm>
            <a:prstGeom prst="rect">
              <a:avLst/>
            </a:prstGeom>
            <a:noFill/>
          </p:spPr>
          <p:txBody>
            <a:bodyPr wrap="none" rtlCol="0">
              <a:spAutoFit/>
            </a:bodyPr>
            <a:lstStyle/>
            <a:p>
              <a:r>
                <a:rPr lang="en-US" sz="900">
                  <a:latin typeface="Helvetica" panose="020B0604020202020204" pitchFamily="34" charset="0"/>
                  <a:ea typeface="Open Sans" charset="0"/>
                  <a:cs typeface="Helvetica" panose="020B0604020202020204" pitchFamily="34" charset="0"/>
                </a:rPr>
                <a:t>Không</a:t>
              </a:r>
              <a:endParaRPr lang="en-US" sz="900" dirty="0">
                <a:latin typeface="Helvetica" panose="020B0604020202020204" pitchFamily="34" charset="0"/>
                <a:ea typeface="Open Sans" charset="0"/>
                <a:cs typeface="Helvetica" panose="020B0604020202020204" pitchFamily="34" charset="0"/>
              </a:endParaRPr>
            </a:p>
          </p:txBody>
        </p:sp>
        <p:cxnSp>
          <p:nvCxnSpPr>
            <p:cNvPr id="134" name="Elbow Connector 150"/>
            <p:cNvCxnSpPr>
              <a:endCxn id="48" idx="3"/>
            </p:cNvCxnSpPr>
            <p:nvPr/>
          </p:nvCxnSpPr>
          <p:spPr>
            <a:xfrm rot="5400000" flipH="1">
              <a:off x="6956054" y="1317148"/>
              <a:ext cx="286063" cy="1454973"/>
            </a:xfrm>
            <a:prstGeom prst="bentConnector4">
              <a:avLst>
                <a:gd name="adj1" fmla="val -44950"/>
                <a:gd name="adj2" fmla="val 76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6541211" y="3905920"/>
              <a:ext cx="1135783" cy="486697"/>
            </a:xfrm>
            <a:prstGeom prst="rect">
              <a:avLst/>
            </a:prstGeom>
            <a:solidFill>
              <a:srgbClr val="6A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latin typeface="Helvetica" panose="020B0604020202020204" pitchFamily="34" charset="0"/>
                  <a:ea typeface="Open Sans" charset="0"/>
                  <a:cs typeface="Helvetica" panose="020B0604020202020204" pitchFamily="34" charset="0"/>
                </a:rPr>
                <a:t>Thương hiệu phản hồi chỉnh sửa</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cxnSp>
          <p:nvCxnSpPr>
            <p:cNvPr id="136" name="Elbow Connector 196"/>
            <p:cNvCxnSpPr>
              <a:stCxn id="135" idx="3"/>
              <a:endCxn id="46" idx="0"/>
            </p:cNvCxnSpPr>
            <p:nvPr/>
          </p:nvCxnSpPr>
          <p:spPr>
            <a:xfrm flipH="1" flipV="1">
              <a:off x="6892822" y="558163"/>
              <a:ext cx="784172" cy="3591106"/>
            </a:xfrm>
            <a:prstGeom prst="bentConnector4">
              <a:avLst>
                <a:gd name="adj1" fmla="val -101121"/>
                <a:gd name="adj2" fmla="val 1025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276"/>
            <p:cNvCxnSpPr>
              <a:stCxn id="120" idx="2"/>
              <a:endCxn id="91" idx="0"/>
            </p:cNvCxnSpPr>
            <p:nvPr/>
          </p:nvCxnSpPr>
          <p:spPr>
            <a:xfrm rot="5400000">
              <a:off x="2868159" y="2290972"/>
              <a:ext cx="331134" cy="23489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2771800" y="1755946"/>
              <a:ext cx="822960" cy="82296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2296" tIns="41148" rIns="82296" bIns="41148" numCol="1" spcCol="0" rtlCol="0" fromWordArt="0" anchor="ctr" anchorCtr="0" forceAA="0" compatLnSpc="1">
              <a:prstTxWarp prst="textNoShape">
                <a:avLst/>
              </a:prstTxWarp>
              <a:noAutofit/>
            </a:bodyPr>
            <a:lstStyle/>
            <a:p>
              <a:r>
                <a:rPr lang="en-US" sz="900" b="1">
                  <a:solidFill>
                    <a:schemeClr val="bg1"/>
                  </a:solidFill>
                  <a:latin typeface="Helvetica" panose="020B0604020202020204" pitchFamily="34" charset="0"/>
                  <a:cs typeface="Helvetica" panose="020B0604020202020204" pitchFamily="34" charset="0"/>
                </a:rPr>
                <a:t>Kết Thúc</a:t>
              </a:r>
            </a:p>
          </p:txBody>
        </p:sp>
        <p:cxnSp>
          <p:nvCxnSpPr>
            <p:cNvPr id="139" name="Straight Arrow Connector 138"/>
            <p:cNvCxnSpPr>
              <a:stCxn id="95" idx="3"/>
              <a:endCxn id="138" idx="2"/>
            </p:cNvCxnSpPr>
            <p:nvPr/>
          </p:nvCxnSpPr>
          <p:spPr>
            <a:xfrm flipV="1">
              <a:off x="2438700" y="2167426"/>
              <a:ext cx="333100" cy="4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Diamond 139"/>
            <p:cNvSpPr/>
            <p:nvPr/>
          </p:nvSpPr>
          <p:spPr>
            <a:xfrm>
              <a:off x="2254937" y="683500"/>
              <a:ext cx="996343" cy="630780"/>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700">
                  <a:solidFill>
                    <a:schemeClr val="bg1"/>
                  </a:solidFill>
                  <a:latin typeface="Helvetica" panose="020B0604020202020204" pitchFamily="34" charset="0"/>
                  <a:ea typeface="Open Sans" charset="0"/>
                  <a:cs typeface="Helvetica" panose="020B0604020202020204" pitchFamily="34" charset="0"/>
                </a:rPr>
                <a:t>Bất kì cập nhật nào?</a:t>
              </a:r>
              <a:endParaRPr lang="en-US" sz="700" dirty="0">
                <a:solidFill>
                  <a:schemeClr val="bg1"/>
                </a:solidFill>
                <a:latin typeface="Helvetica" panose="020B0604020202020204" pitchFamily="34" charset="0"/>
                <a:ea typeface="Open Sans" charset="0"/>
                <a:cs typeface="Helvetica" panose="020B0604020202020204" pitchFamily="34" charset="0"/>
              </a:endParaRPr>
            </a:p>
          </p:txBody>
        </p:sp>
        <p:sp>
          <p:nvSpPr>
            <p:cNvPr id="141" name="Diamond 140"/>
            <p:cNvSpPr/>
            <p:nvPr/>
          </p:nvSpPr>
          <p:spPr>
            <a:xfrm>
              <a:off x="5296294" y="683499"/>
              <a:ext cx="994914" cy="630780"/>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US" sz="700" dirty="0" err="1">
                  <a:solidFill>
                    <a:schemeClr val="bg1"/>
                  </a:solidFill>
                  <a:latin typeface="Helvetica" panose="020B0604020202020204" pitchFamily="34" charset="0"/>
                  <a:ea typeface="Open Sans" charset="0"/>
                  <a:cs typeface="Helvetica" panose="020B0604020202020204" pitchFamily="34" charset="0"/>
                </a:rPr>
                <a:t>Định</a:t>
              </a:r>
              <a:r>
                <a:rPr lang="en-US" sz="700" dirty="0">
                  <a:solidFill>
                    <a:schemeClr val="bg1"/>
                  </a:solidFill>
                  <a:latin typeface="Helvetica" panose="020B0604020202020204" pitchFamily="34" charset="0"/>
                  <a:ea typeface="Open Sans" charset="0"/>
                  <a:cs typeface="Helvetica" panose="020B0604020202020204" pitchFamily="34" charset="0"/>
                </a:rPr>
                <a:t> </a:t>
              </a:r>
              <a:r>
                <a:rPr lang="en-US" sz="700" dirty="0" err="1">
                  <a:solidFill>
                    <a:schemeClr val="bg1"/>
                  </a:solidFill>
                  <a:latin typeface="Helvetica" panose="020B0604020202020204" pitchFamily="34" charset="0"/>
                  <a:ea typeface="Open Sans" charset="0"/>
                  <a:cs typeface="Helvetica" panose="020B0604020202020204" pitchFamily="34" charset="0"/>
                </a:rPr>
                <a:t>hướng</a:t>
              </a:r>
              <a:r>
                <a:rPr lang="en-US" sz="700" dirty="0">
                  <a:solidFill>
                    <a:schemeClr val="bg1"/>
                  </a:solidFill>
                  <a:latin typeface="Helvetica" panose="020B0604020202020204" pitchFamily="34" charset="0"/>
                  <a:ea typeface="Open Sans" charset="0"/>
                  <a:cs typeface="Helvetica" panose="020B0604020202020204" pitchFamily="34" charset="0"/>
                </a:rPr>
                <a:t> </a:t>
              </a:r>
              <a:r>
                <a:rPr lang="en-US" sz="700" dirty="0" err="1">
                  <a:solidFill>
                    <a:schemeClr val="bg1"/>
                  </a:solidFill>
                  <a:latin typeface="Helvetica" panose="020B0604020202020204" pitchFamily="34" charset="0"/>
                  <a:ea typeface="Open Sans" charset="0"/>
                  <a:cs typeface="Helvetica" panose="020B0604020202020204" pitchFamily="34" charset="0"/>
                </a:rPr>
                <a:t>đã</a:t>
              </a:r>
              <a:r>
                <a:rPr lang="en-US" sz="700" dirty="0">
                  <a:solidFill>
                    <a:schemeClr val="bg1"/>
                  </a:solidFill>
                  <a:latin typeface="Helvetica" panose="020B0604020202020204" pitchFamily="34" charset="0"/>
                  <a:ea typeface="Open Sans" charset="0"/>
                  <a:cs typeface="Helvetica" panose="020B0604020202020204" pitchFamily="34" charset="0"/>
                </a:rPr>
                <a:t> </a:t>
              </a:r>
              <a:r>
                <a:rPr lang="en-US" sz="700" dirty="0" err="1">
                  <a:solidFill>
                    <a:schemeClr val="bg1"/>
                  </a:solidFill>
                  <a:latin typeface="Helvetica" panose="020B0604020202020204" pitchFamily="34" charset="0"/>
                  <a:ea typeface="Open Sans" charset="0"/>
                  <a:cs typeface="Helvetica" panose="020B0604020202020204" pitchFamily="34" charset="0"/>
                </a:rPr>
                <a:t>rõ</a:t>
              </a:r>
              <a:r>
                <a:rPr lang="en-US" sz="700" dirty="0">
                  <a:solidFill>
                    <a:schemeClr val="bg1"/>
                  </a:solidFill>
                  <a:latin typeface="Helvetica" panose="020B0604020202020204" pitchFamily="34" charset="0"/>
                  <a:ea typeface="Open Sans" charset="0"/>
                  <a:cs typeface="Helvetica" panose="020B0604020202020204" pitchFamily="34" charset="0"/>
                </a:rPr>
                <a:t> </a:t>
              </a:r>
              <a:r>
                <a:rPr lang="en-US" sz="700" dirty="0" err="1">
                  <a:solidFill>
                    <a:schemeClr val="bg1"/>
                  </a:solidFill>
                  <a:latin typeface="Helvetica" panose="020B0604020202020204" pitchFamily="34" charset="0"/>
                  <a:ea typeface="Open Sans" charset="0"/>
                  <a:cs typeface="Helvetica" panose="020B0604020202020204" pitchFamily="34" charset="0"/>
                </a:rPr>
                <a:t>ràng</a:t>
              </a:r>
              <a:r>
                <a:rPr lang="en-US" sz="700" dirty="0">
                  <a:solidFill>
                    <a:schemeClr val="bg1"/>
                  </a:solidFill>
                  <a:latin typeface="Helvetica" panose="020B0604020202020204" pitchFamily="34" charset="0"/>
                  <a:ea typeface="Open Sans" charset="0"/>
                  <a:cs typeface="Helvetica" panose="020B0604020202020204" pitchFamily="34" charset="0"/>
                </a:rPr>
                <a:t>?</a:t>
              </a:r>
            </a:p>
          </p:txBody>
        </p:sp>
        <p:sp>
          <p:nvSpPr>
            <p:cNvPr id="142" name="Diamond 141"/>
            <p:cNvSpPr/>
            <p:nvPr/>
          </p:nvSpPr>
          <p:spPr>
            <a:xfrm>
              <a:off x="7316143" y="1616433"/>
              <a:ext cx="1099072" cy="571232"/>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600" dirty="0" err="1">
                  <a:solidFill>
                    <a:schemeClr val="bg1"/>
                  </a:solidFill>
                  <a:latin typeface="Helvetica" panose="020B0604020202020204" pitchFamily="34" charset="0"/>
                  <a:ea typeface="Open Sans" charset="0"/>
                  <a:cs typeface="Helvetica" panose="020B0604020202020204" pitchFamily="34" charset="0"/>
                </a:rPr>
                <a:t>ĐỊnh</a:t>
              </a:r>
              <a:r>
                <a:rPr lang="en-US" sz="600" dirty="0">
                  <a:solidFill>
                    <a:schemeClr val="bg1"/>
                  </a:solidFill>
                  <a:latin typeface="Helvetica" panose="020B0604020202020204" pitchFamily="34" charset="0"/>
                  <a:ea typeface="Open Sans" charset="0"/>
                  <a:cs typeface="Helvetica" panose="020B0604020202020204" pitchFamily="34" charset="0"/>
                </a:rPr>
                <a:t> </a:t>
              </a:r>
              <a:r>
                <a:rPr lang="en-US" sz="600" dirty="0" err="1">
                  <a:solidFill>
                    <a:schemeClr val="bg1"/>
                  </a:solidFill>
                  <a:latin typeface="Helvetica" panose="020B0604020202020204" pitchFamily="34" charset="0"/>
                  <a:ea typeface="Open Sans" charset="0"/>
                  <a:cs typeface="Helvetica" panose="020B0604020202020204" pitchFamily="34" charset="0"/>
                </a:rPr>
                <a:t>hướng</a:t>
              </a:r>
              <a:r>
                <a:rPr lang="en-US" sz="600" dirty="0">
                  <a:solidFill>
                    <a:schemeClr val="bg1"/>
                  </a:solidFill>
                  <a:latin typeface="Helvetica" panose="020B0604020202020204" pitchFamily="34" charset="0"/>
                  <a:ea typeface="Open Sans" charset="0"/>
                  <a:cs typeface="Helvetica" panose="020B0604020202020204" pitchFamily="34" charset="0"/>
                </a:rPr>
                <a:t>  </a:t>
              </a:r>
              <a:r>
                <a:rPr lang="en-US" sz="600" dirty="0" err="1">
                  <a:solidFill>
                    <a:schemeClr val="bg1"/>
                  </a:solidFill>
                  <a:latin typeface="Helvetica" panose="020B0604020202020204" pitchFamily="34" charset="0"/>
                  <a:ea typeface="Open Sans" charset="0"/>
                  <a:cs typeface="Helvetica" panose="020B0604020202020204" pitchFamily="34" charset="0"/>
                </a:rPr>
                <a:t>được</a:t>
              </a:r>
              <a:r>
                <a:rPr lang="en-US" sz="600" dirty="0">
                  <a:solidFill>
                    <a:schemeClr val="bg1"/>
                  </a:solidFill>
                  <a:latin typeface="Helvetica" panose="020B0604020202020204" pitchFamily="34" charset="0"/>
                  <a:ea typeface="Open Sans" charset="0"/>
                  <a:cs typeface="Helvetica" panose="020B0604020202020204" pitchFamily="34" charset="0"/>
                </a:rPr>
                <a:t> </a:t>
              </a:r>
              <a:r>
                <a:rPr lang="en-US" sz="600" dirty="0" err="1">
                  <a:solidFill>
                    <a:schemeClr val="bg1"/>
                  </a:solidFill>
                  <a:latin typeface="Helvetica" panose="020B0604020202020204" pitchFamily="34" charset="0"/>
                  <a:ea typeface="Open Sans" charset="0"/>
                  <a:cs typeface="Helvetica" panose="020B0604020202020204" pitchFamily="34" charset="0"/>
                </a:rPr>
                <a:t>chấp</a:t>
              </a:r>
              <a:r>
                <a:rPr lang="en-US" sz="600" dirty="0">
                  <a:solidFill>
                    <a:schemeClr val="bg1"/>
                  </a:solidFill>
                  <a:latin typeface="Helvetica" panose="020B0604020202020204" pitchFamily="34" charset="0"/>
                  <a:ea typeface="Open Sans" charset="0"/>
                  <a:cs typeface="Helvetica" panose="020B0604020202020204" pitchFamily="34" charset="0"/>
                </a:rPr>
                <a:t> </a:t>
              </a:r>
              <a:r>
                <a:rPr lang="en-US" sz="600" dirty="0" err="1">
                  <a:solidFill>
                    <a:schemeClr val="bg1"/>
                  </a:solidFill>
                  <a:latin typeface="Helvetica" panose="020B0604020202020204" pitchFamily="34" charset="0"/>
                  <a:ea typeface="Open Sans" charset="0"/>
                  <a:cs typeface="Helvetica" panose="020B0604020202020204" pitchFamily="34" charset="0"/>
                </a:rPr>
                <a:t>nhận</a:t>
              </a:r>
              <a:r>
                <a:rPr lang="en-US" sz="600" dirty="0">
                  <a:solidFill>
                    <a:schemeClr val="bg1"/>
                  </a:solidFill>
                  <a:latin typeface="Helvetica" panose="020B0604020202020204" pitchFamily="34" charset="0"/>
                  <a:ea typeface="Open Sans" charset="0"/>
                  <a:cs typeface="Helvetica" panose="020B0604020202020204" pitchFamily="34" charset="0"/>
                </a:rPr>
                <a:t>?</a:t>
              </a:r>
            </a:p>
          </p:txBody>
        </p:sp>
        <p:sp>
          <p:nvSpPr>
            <p:cNvPr id="143" name="Diamond 142"/>
            <p:cNvSpPr/>
            <p:nvPr/>
          </p:nvSpPr>
          <p:spPr>
            <a:xfrm>
              <a:off x="304375" y="2695065"/>
              <a:ext cx="1127145" cy="690142"/>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US" sz="900">
                  <a:solidFill>
                    <a:schemeClr val="bg1"/>
                  </a:solidFill>
                  <a:latin typeface="Helvetica" panose="020B0604020202020204" pitchFamily="34" charset="0"/>
                  <a:ea typeface="Open Sans" charset="0"/>
                  <a:cs typeface="Helvetica" panose="020B0604020202020204" pitchFamily="34" charset="0"/>
                </a:rPr>
                <a:t>Lên kế hoạch</a:t>
              </a:r>
            </a:p>
            <a:p>
              <a:r>
                <a:rPr lang="en-US" sz="900">
                  <a:solidFill>
                    <a:schemeClr val="bg1"/>
                  </a:solidFill>
                  <a:latin typeface="Helvetica" panose="020B0604020202020204" pitchFamily="34" charset="0"/>
                  <a:ea typeface="Open Sans" charset="0"/>
                  <a:cs typeface="Helvetica" panose="020B0604020202020204" pitchFamily="34" charset="0"/>
                </a:rPr>
                <a:t>Nội dung</a:t>
              </a:r>
            </a:p>
            <a:p>
              <a:r>
                <a:rPr lang="en-US" sz="900">
                  <a:solidFill>
                    <a:schemeClr val="bg1"/>
                  </a:solidFill>
                  <a:latin typeface="Helvetica" panose="020B0604020202020204" pitchFamily="34" charset="0"/>
                  <a:ea typeface="Open Sans" charset="0"/>
                  <a:cs typeface="Helvetica" panose="020B0604020202020204" pitchFamily="34" charset="0"/>
                </a:rPr>
                <a:t>ổn thỏa?</a:t>
              </a:r>
              <a:endParaRPr lang="en-US" sz="900" dirty="0">
                <a:solidFill>
                  <a:schemeClr val="bg1"/>
                </a:solidFill>
                <a:latin typeface="Helvetica" panose="020B0604020202020204" pitchFamily="34" charset="0"/>
                <a:ea typeface="Open Sans" charset="0"/>
                <a:cs typeface="Helvetica" panose="020B0604020202020204" pitchFamily="34" charset="0"/>
              </a:endParaRPr>
            </a:p>
          </p:txBody>
        </p:sp>
      </p:grpSp>
    </p:spTree>
    <p:extLst>
      <p:ext uri="{BB962C8B-B14F-4D97-AF65-F5344CB8AC3E}">
        <p14:creationId xmlns:p14="http://schemas.microsoft.com/office/powerpoint/2010/main" val="109802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1</a:t>
            </a:r>
            <a:r>
              <a:rPr lang="en-US" sz="4500" b="1">
                <a:latin typeface="+mj-lt"/>
                <a:ea typeface="Century Gothic"/>
                <a:cs typeface="Century Gothic"/>
                <a:sym typeface="Century Gothic"/>
              </a:rPr>
              <a:t>. </a:t>
            </a:r>
            <a:r>
              <a:rPr lang="en-US" sz="4500" b="1" smtClean="0">
                <a:latin typeface="+mj-lt"/>
                <a:ea typeface="Century Gothic"/>
                <a:cs typeface="Century Gothic"/>
                <a:sym typeface="Century Gothic"/>
              </a:rPr>
              <a:t>Mục tiêu</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215896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6</a:t>
            </a:r>
            <a:r>
              <a:rPr lang="en-US" sz="4500" b="1" smtClean="0">
                <a:latin typeface="+mj-lt"/>
                <a:ea typeface="Century Gothic"/>
                <a:cs typeface="Century Gothic"/>
                <a:sym typeface="Century Gothic"/>
              </a:rPr>
              <a:t>. </a:t>
            </a:r>
            <a:r>
              <a:rPr lang="en-US" sz="4500" b="1" dirty="0" err="1">
                <a:latin typeface="+mj-lt"/>
                <a:ea typeface="Century Gothic"/>
                <a:cs typeface="Century Gothic"/>
                <a:sym typeface="Century Gothic"/>
              </a:rPr>
              <a:t>Ngân</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sách</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đề</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xuất</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91257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950156"/>
              </p:ext>
            </p:extLst>
          </p:nvPr>
        </p:nvGraphicFramePr>
        <p:xfrm>
          <a:off x="518160" y="971177"/>
          <a:ext cx="11155681" cy="5541280"/>
        </p:xfrm>
        <a:graphic>
          <a:graphicData uri="http://schemas.openxmlformats.org/drawingml/2006/table">
            <a:tbl>
              <a:tblPr>
                <a:tableStyleId>{5C22544A-7EE6-4342-B048-85BDC9FD1C3A}</a:tableStyleId>
              </a:tblPr>
              <a:tblGrid>
                <a:gridCol w="573375">
                  <a:extLst>
                    <a:ext uri="{9D8B030D-6E8A-4147-A177-3AD203B41FA5}">
                      <a16:colId xmlns:a16="http://schemas.microsoft.com/office/drawing/2014/main" xmlns="" val="20000"/>
                    </a:ext>
                  </a:extLst>
                </a:gridCol>
                <a:gridCol w="2316136">
                  <a:extLst>
                    <a:ext uri="{9D8B030D-6E8A-4147-A177-3AD203B41FA5}">
                      <a16:colId xmlns:a16="http://schemas.microsoft.com/office/drawing/2014/main" xmlns="" val="20001"/>
                    </a:ext>
                  </a:extLst>
                </a:gridCol>
                <a:gridCol w="4758013">
                  <a:extLst>
                    <a:ext uri="{9D8B030D-6E8A-4147-A177-3AD203B41FA5}">
                      <a16:colId xmlns:a16="http://schemas.microsoft.com/office/drawing/2014/main" xmlns="" val="20002"/>
                    </a:ext>
                  </a:extLst>
                </a:gridCol>
                <a:gridCol w="837433">
                  <a:extLst>
                    <a:ext uri="{9D8B030D-6E8A-4147-A177-3AD203B41FA5}">
                      <a16:colId xmlns:a16="http://schemas.microsoft.com/office/drawing/2014/main" xmlns="" val="20003"/>
                    </a:ext>
                  </a:extLst>
                </a:gridCol>
                <a:gridCol w="784619">
                  <a:extLst>
                    <a:ext uri="{9D8B030D-6E8A-4147-A177-3AD203B41FA5}">
                      <a16:colId xmlns:a16="http://schemas.microsoft.com/office/drawing/2014/main" xmlns="" val="20004"/>
                    </a:ext>
                  </a:extLst>
                </a:gridCol>
                <a:gridCol w="753278">
                  <a:extLst>
                    <a:ext uri="{9D8B030D-6E8A-4147-A177-3AD203B41FA5}">
                      <a16:colId xmlns:a16="http://schemas.microsoft.com/office/drawing/2014/main" xmlns="" val="20005"/>
                    </a:ext>
                  </a:extLst>
                </a:gridCol>
                <a:gridCol w="1132827">
                  <a:extLst>
                    <a:ext uri="{9D8B030D-6E8A-4147-A177-3AD203B41FA5}">
                      <a16:colId xmlns:a16="http://schemas.microsoft.com/office/drawing/2014/main" xmlns="" val="20006"/>
                    </a:ext>
                  </a:extLst>
                </a:gridCol>
              </a:tblGrid>
              <a:tr h="131979">
                <a:tc>
                  <a:txBody>
                    <a:bodyPr/>
                    <a:lstStyle/>
                    <a:p>
                      <a:pPr algn="ctr" fontAlgn="ctr"/>
                      <a:r>
                        <a:rPr lang="en-US" sz="800" b="1" u="none" strike="noStrike">
                          <a:solidFill>
                            <a:schemeClr val="bg1"/>
                          </a:solidFill>
                          <a:effectLst/>
                          <a:latin typeface="Helvetica" panose="020B0604020202020204" pitchFamily="34" charset="0"/>
                          <a:cs typeface="Helvetica" panose="020B0604020202020204" pitchFamily="34" charset="0"/>
                        </a:rPr>
                        <a:t>STT</a:t>
                      </a:r>
                      <a:endParaRPr lang="en-US"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en-US" sz="800" b="1" u="none" strike="noStrike">
                          <a:solidFill>
                            <a:schemeClr val="bg1"/>
                          </a:solidFill>
                          <a:effectLst/>
                          <a:latin typeface="Helvetica" panose="020B0604020202020204" pitchFamily="34" charset="0"/>
                          <a:cs typeface="Helvetica" panose="020B0604020202020204" pitchFamily="34" charset="0"/>
                        </a:rPr>
                        <a:t>HẠNG MỤC</a:t>
                      </a:r>
                      <a:endParaRPr lang="en-US"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en-US" sz="800" b="1" u="none" strike="noStrike">
                          <a:solidFill>
                            <a:schemeClr val="bg1"/>
                          </a:solidFill>
                          <a:effectLst/>
                          <a:latin typeface="Helvetica" panose="020B0604020202020204" pitchFamily="34" charset="0"/>
                          <a:cs typeface="Helvetica" panose="020B0604020202020204" pitchFamily="34" charset="0"/>
                        </a:rPr>
                        <a:t>GHI CHÚ</a:t>
                      </a:r>
                      <a:endParaRPr lang="en-US"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vi-VN" sz="800" b="1" u="none" strike="noStrike">
                          <a:solidFill>
                            <a:schemeClr val="bg1"/>
                          </a:solidFill>
                          <a:effectLst/>
                          <a:latin typeface="Helvetica" panose="020B0604020202020204" pitchFamily="34" charset="0"/>
                          <a:cs typeface="Helvetica" panose="020B0604020202020204" pitchFamily="34" charset="0"/>
                        </a:rPr>
                        <a:t>ĐƠN VỊ</a:t>
                      </a:r>
                      <a:endParaRPr lang="vi-VN"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vi-VN" sz="800" b="1" u="none" strike="noStrike">
                          <a:solidFill>
                            <a:schemeClr val="bg1"/>
                          </a:solidFill>
                          <a:effectLst/>
                          <a:latin typeface="Helvetica" panose="020B0604020202020204" pitchFamily="34" charset="0"/>
                          <a:cs typeface="Helvetica" panose="020B0604020202020204" pitchFamily="34" charset="0"/>
                        </a:rPr>
                        <a:t>SỐ LƯỢNG</a:t>
                      </a:r>
                      <a:endParaRPr lang="vi-VN"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vi-VN" sz="800" b="1" u="none" strike="noStrike">
                          <a:solidFill>
                            <a:schemeClr val="bg1"/>
                          </a:solidFill>
                          <a:effectLst/>
                          <a:latin typeface="Helvetica" panose="020B0604020202020204" pitchFamily="34" charset="0"/>
                          <a:cs typeface="Helvetica" panose="020B0604020202020204" pitchFamily="34" charset="0"/>
                        </a:rPr>
                        <a:t>ĐƠN GIÁ </a:t>
                      </a:r>
                      <a:endParaRPr lang="vi-VN"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tc>
                  <a:txBody>
                    <a:bodyPr/>
                    <a:lstStyle/>
                    <a:p>
                      <a:pPr algn="ctr" fontAlgn="ctr"/>
                      <a:r>
                        <a:rPr lang="en-US" sz="800" b="1" u="none" strike="noStrike">
                          <a:solidFill>
                            <a:schemeClr val="bg1"/>
                          </a:solidFill>
                          <a:effectLst/>
                          <a:latin typeface="Helvetica" panose="020B0604020202020204" pitchFamily="34" charset="0"/>
                          <a:cs typeface="Helvetica" panose="020B0604020202020204" pitchFamily="34" charset="0"/>
                        </a:rPr>
                        <a:t>CHI PHÍ</a:t>
                      </a:r>
                      <a:endParaRPr lang="en-US" sz="800" b="1" i="0" u="none" strike="noStrike">
                        <a:solidFill>
                          <a:schemeClr val="bg1"/>
                        </a:solidFill>
                        <a:effectLst/>
                        <a:latin typeface="Helvetica" panose="020B0604020202020204" pitchFamily="34" charset="0"/>
                        <a:cs typeface="Helvetica" panose="020B0604020202020204" pitchFamily="34" charset="0"/>
                      </a:endParaRPr>
                    </a:p>
                  </a:txBody>
                  <a:tcPr marL="2610" marR="2610" marT="2610" marB="0" anchor="ctr">
                    <a:solidFill>
                      <a:schemeClr val="bg2">
                        <a:lumMod val="50000"/>
                      </a:schemeClr>
                    </a:solidFill>
                  </a:tcPr>
                </a:tc>
                <a:extLst>
                  <a:ext uri="{0D108BD9-81ED-4DB2-BD59-A6C34878D82A}">
                    <a16:rowId xmlns:a16="http://schemas.microsoft.com/office/drawing/2014/main" xmlns="" val="10000"/>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A</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Lên Chiến  Thuật &amp; Kế Hoạch Xử Lý Tiêu Cực</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45,000,000</a:t>
                      </a:r>
                    </a:p>
                  </a:txBody>
                  <a:tcPr marL="6350" marR="6350" marT="6350" marB="0" anchor="ctr">
                    <a:solidFill>
                      <a:srgbClr val="BFA073"/>
                    </a:solidFill>
                  </a:tcPr>
                </a:tc>
                <a:extLst>
                  <a:ext uri="{0D108BD9-81ED-4DB2-BD59-A6C34878D82A}">
                    <a16:rowId xmlns:a16="http://schemas.microsoft.com/office/drawing/2014/main" xmlns="" val="10001"/>
                  </a:ext>
                </a:extLst>
              </a:tr>
              <a:tr h="219812">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vi-VN" sz="800" b="0" i="0" u="none" strike="noStrike">
                          <a:solidFill>
                            <a:srgbClr val="404040"/>
                          </a:solidFill>
                          <a:effectLst/>
                          <a:latin typeface="Helvetica" panose="020B0604020202020204" pitchFamily="34" charset="0"/>
                          <a:cs typeface="Helvetica" panose="020B0604020202020204" pitchFamily="34" charset="0"/>
                        </a:rPr>
                        <a:t>Tư vấn chiến thuật và kế hoạch xử lý tiêu cực chi tiết theo từng giai đoạn</a:t>
                      </a:r>
                    </a:p>
                  </a:txBody>
                  <a:tcPr marL="95250" marR="6350" marT="6350" marB="0" anchor="ctr"/>
                </a:tc>
                <a:tc>
                  <a:txBody>
                    <a:bodyPr/>
                    <a:lstStyle/>
                    <a:p>
                      <a:pPr algn="l" fontAlgn="ctr"/>
                      <a:r>
                        <a:rPr lang="en-US" sz="800" b="0" i="0" u="none" strike="noStrike">
                          <a:solidFill>
                            <a:srgbClr val="404040"/>
                          </a:solidFill>
                          <a:effectLst/>
                          <a:latin typeface="Helvetica" panose="020B0604020202020204" pitchFamily="34" charset="0"/>
                          <a:cs typeface="Helvetica" panose="020B0604020202020204" pitchFamily="34" charset="0"/>
                        </a:rPr>
                        <a:t> </a:t>
                      </a:r>
                    </a:p>
                  </a:txBody>
                  <a:tcPr marL="952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Gói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25,000,000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25,000,000</a:t>
                      </a:r>
                    </a:p>
                  </a:txBody>
                  <a:tcPr marL="6350" marR="6350" marT="6350" marB="0" anchor="ctr"/>
                </a:tc>
                <a:extLst>
                  <a:ext uri="{0D108BD9-81ED-4DB2-BD59-A6C34878D82A}">
                    <a16:rowId xmlns:a16="http://schemas.microsoft.com/office/drawing/2014/main" xmlns="" val="10002"/>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tc>
                <a:tc>
                  <a:txBody>
                    <a:bodyPr/>
                    <a:lstStyle/>
                    <a:p>
                      <a:pPr algn="l" fontAlgn="ctr"/>
                      <a:r>
                        <a:rPr lang="vi-VN" sz="800" b="0" i="0" u="none" strike="noStrike">
                          <a:solidFill>
                            <a:srgbClr val="404040"/>
                          </a:solidFill>
                          <a:effectLst/>
                          <a:latin typeface="Helvetica" panose="020B0604020202020204" pitchFamily="34" charset="0"/>
                          <a:cs typeface="Helvetica" panose="020B0604020202020204" pitchFamily="34" charset="0"/>
                        </a:rPr>
                        <a:t>Tư vấn định hướng nội dung truyền thông</a:t>
                      </a:r>
                    </a:p>
                  </a:txBody>
                  <a:tcPr marL="95250" marR="6350" marT="6350" marB="0" anchor="ctr"/>
                </a:tc>
                <a:tc>
                  <a:txBody>
                    <a:bodyPr/>
                    <a:lstStyle/>
                    <a:p>
                      <a:pPr algn="l" fontAlgn="ctr"/>
                      <a:r>
                        <a:rPr lang="en-US" sz="800" b="0" i="0" u="none" strike="noStrike">
                          <a:solidFill>
                            <a:srgbClr val="404040"/>
                          </a:solidFill>
                          <a:effectLst/>
                          <a:latin typeface="Helvetica" panose="020B0604020202020204" pitchFamily="34" charset="0"/>
                          <a:cs typeface="Helvetica" panose="020B0604020202020204" pitchFamily="34" charset="0"/>
                        </a:rPr>
                        <a:t> </a:t>
                      </a:r>
                    </a:p>
                  </a:txBody>
                  <a:tcPr marL="952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Gói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10,000,000</a:t>
                      </a:r>
                    </a:p>
                  </a:txBody>
                  <a:tcPr marL="6350" marR="6350" marT="6350" marB="0" anchor="ctr"/>
                </a:tc>
                <a:extLst>
                  <a:ext uri="{0D108BD9-81ED-4DB2-BD59-A6C34878D82A}">
                    <a16:rowId xmlns:a16="http://schemas.microsoft.com/office/drawing/2014/main" xmlns="" val="10003"/>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tc>
                <a:tc>
                  <a:txBody>
                    <a:bodyPr/>
                    <a:lstStyle/>
                    <a:p>
                      <a:pPr algn="l" fontAlgn="ctr"/>
                      <a:r>
                        <a:rPr lang="vi-VN" sz="800" b="0" i="0" u="none" strike="noStrike">
                          <a:solidFill>
                            <a:srgbClr val="404040"/>
                          </a:solidFill>
                          <a:effectLst/>
                          <a:latin typeface="Helvetica" panose="020B0604020202020204" pitchFamily="34" charset="0"/>
                          <a:cs typeface="Helvetica" panose="020B0604020202020204" pitchFamily="34" charset="0"/>
                        </a:rPr>
                        <a:t>Tư vấn định hướng sản xuất media sử dụng để lan tỏa tích cực trên Mạng xã hội &amp; Youtube</a:t>
                      </a:r>
                    </a:p>
                  </a:txBody>
                  <a:tcPr marL="95250" marR="6350" marT="6350" marB="0" anchor="ctr"/>
                </a:tc>
                <a:tc>
                  <a:txBody>
                    <a:bodyPr/>
                    <a:lstStyle/>
                    <a:p>
                      <a:pPr algn="l" fontAlgn="ctr"/>
                      <a:r>
                        <a:rPr lang="en-US" sz="800" b="0" i="0" u="none" strike="noStrike">
                          <a:solidFill>
                            <a:srgbClr val="404040"/>
                          </a:solidFill>
                          <a:effectLst/>
                          <a:latin typeface="Helvetica" panose="020B0604020202020204" pitchFamily="34" charset="0"/>
                          <a:cs typeface="Helvetica" panose="020B0604020202020204" pitchFamily="34" charset="0"/>
                        </a:rPr>
                        <a:t> </a:t>
                      </a:r>
                    </a:p>
                  </a:txBody>
                  <a:tcPr marL="952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Gói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10,000,000</a:t>
                      </a:r>
                    </a:p>
                  </a:txBody>
                  <a:tcPr marL="6350" marR="6350" marT="6350" marB="0" anchor="ctr"/>
                </a:tc>
                <a:extLst>
                  <a:ext uri="{0D108BD9-81ED-4DB2-BD59-A6C34878D82A}">
                    <a16:rowId xmlns:a16="http://schemas.microsoft.com/office/drawing/2014/main" xmlns="" val="4167543900"/>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B</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Dịch Vụ Theo Dõi &amp;  Cảnh Báo Tiêu Cực</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92,000,000</a:t>
                      </a:r>
                    </a:p>
                  </a:txBody>
                  <a:tcPr marL="6350" marR="6350" marT="6350" marB="0" anchor="ctr">
                    <a:solidFill>
                      <a:srgbClr val="BFA073"/>
                    </a:solidFill>
                  </a:tcPr>
                </a:tc>
                <a:extLst>
                  <a:ext uri="{0D108BD9-81ED-4DB2-BD59-A6C34878D82A}">
                    <a16:rowId xmlns:a16="http://schemas.microsoft.com/office/drawing/2014/main" xmlns="" val="10004"/>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Hệ thống theo dõi tin tiêu cực</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Khởi tạo chủ đề và lấy thảo luận liên quan đến sự việc</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Tháng</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12,000,000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36,000,000</a:t>
                      </a:r>
                    </a:p>
                  </a:txBody>
                  <a:tcPr marL="6350" marR="6350" marT="6350" marB="0" anchor="ctr"/>
                </a:tc>
                <a:extLst>
                  <a:ext uri="{0D108BD9-81ED-4DB2-BD59-A6C34878D82A}">
                    <a16:rowId xmlns:a16="http://schemas.microsoft.com/office/drawing/2014/main" xmlns="" val="10005"/>
                  </a:ext>
                </a:extLst>
              </a:tr>
              <a:tr h="245040">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Nhân sự canh, kiểm duyệt và gửi cảnh báo cho khách hàng khi có tin tiêu cực</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- 18, 19, 20/11/2019: hai giờ/lần gửi cảnh báo cho khách hàng (nếu có sụ vụ), từ 8h-0h</a:t>
                      </a:r>
                      <a:br>
                        <a:rPr lang="en-US" sz="800" b="0" i="0" u="none" strike="noStrike">
                          <a:solidFill>
                            <a:srgbClr val="595959"/>
                          </a:solidFill>
                          <a:effectLst/>
                          <a:latin typeface="Helvetica" panose="020B0604020202020204" pitchFamily="34" charset="0"/>
                          <a:cs typeface="Helvetica" panose="020B0604020202020204" pitchFamily="34" charset="0"/>
                        </a:rPr>
                      </a:br>
                      <a:r>
                        <a:rPr lang="en-US" sz="800" b="0" i="0" u="none" strike="noStrike">
                          <a:solidFill>
                            <a:srgbClr val="595959"/>
                          </a:solidFill>
                          <a:effectLst/>
                          <a:latin typeface="Helvetica" panose="020B0604020202020204" pitchFamily="34" charset="0"/>
                          <a:cs typeface="Helvetica" panose="020B0604020202020204" pitchFamily="34" charset="0"/>
                        </a:rPr>
                        <a:t>- Từ 21-17/12/2019: mỗi ngày gửi cảnh báo 1 lần: 10h và 16h</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Tháng</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20,000,000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20,000,000</a:t>
                      </a:r>
                    </a:p>
                  </a:txBody>
                  <a:tcPr marL="6350" marR="6350" marT="6350" marB="0" anchor="ctr"/>
                </a:tc>
                <a:extLst>
                  <a:ext uri="{0D108BD9-81ED-4DB2-BD59-A6C34878D82A}">
                    <a16:rowId xmlns:a16="http://schemas.microsoft.com/office/drawing/2014/main" xmlns="" val="10006"/>
                  </a:ext>
                </a:extLst>
              </a:tr>
              <a:tr h="328389">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Báo  cáo  hàng ngày </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Làm việc trên file drive online. Có thể xuất file excel.</a:t>
                      </a:r>
                      <a:br>
                        <a:rPr lang="en-US" sz="800" b="0" i="0" u="none" strike="noStrike">
                          <a:solidFill>
                            <a:srgbClr val="595959"/>
                          </a:solidFill>
                          <a:effectLst/>
                          <a:latin typeface="Helvetica" panose="020B0604020202020204" pitchFamily="34" charset="0"/>
                          <a:cs typeface="Helvetica" panose="020B0604020202020204" pitchFamily="34" charset="0"/>
                        </a:rPr>
                      </a:br>
                      <a:r>
                        <a:rPr lang="en-US" sz="800" b="0" i="0" u="none" strike="noStrike">
                          <a:solidFill>
                            <a:srgbClr val="595959"/>
                          </a:solidFill>
                          <a:effectLst/>
                          <a:latin typeface="Helvetica" panose="020B0604020202020204" pitchFamily="34" charset="0"/>
                          <a:cs typeface="Helvetica" panose="020B0604020202020204" pitchFamily="34" charset="0"/>
                        </a:rPr>
                        <a:t>- 18-24/11/2019: báo cáo từ T2 - CN.</a:t>
                      </a:r>
                      <a:br>
                        <a:rPr lang="en-US" sz="800" b="0" i="0" u="none" strike="noStrike">
                          <a:solidFill>
                            <a:srgbClr val="595959"/>
                          </a:solidFill>
                          <a:effectLst/>
                          <a:latin typeface="Helvetica" panose="020B0604020202020204" pitchFamily="34" charset="0"/>
                          <a:cs typeface="Helvetica" panose="020B0604020202020204" pitchFamily="34" charset="0"/>
                        </a:rPr>
                      </a:br>
                      <a:r>
                        <a:rPr lang="en-US" sz="800" b="0" i="0" u="none" strike="noStrike">
                          <a:solidFill>
                            <a:srgbClr val="595959"/>
                          </a:solidFill>
                          <a:effectLst/>
                          <a:latin typeface="Helvetica" panose="020B0604020202020204" pitchFamily="34" charset="0"/>
                          <a:cs typeface="Helvetica" panose="020B0604020202020204" pitchFamily="34" charset="0"/>
                        </a:rPr>
                        <a:t>- 25-17/12/2019: báo cáo từ T2 - T6 (không tính ngày lễ)</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Báo cáo</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25</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800,000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20,000,000</a:t>
                      </a:r>
                    </a:p>
                  </a:txBody>
                  <a:tcPr marL="6350" marR="6350" marT="6350" marB="0" anchor="ctr"/>
                </a:tc>
                <a:extLst>
                  <a:ext uri="{0D108BD9-81ED-4DB2-BD59-A6C34878D82A}">
                    <a16:rowId xmlns:a16="http://schemas.microsoft.com/office/drawing/2014/main" xmlns="" val="10007"/>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4</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Báo  cáo tuần</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File PPT tổng kết, đánh giá thực trạng mỗi tuần</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Báo cáo</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4</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4,000,000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16,000,000</a:t>
                      </a:r>
                    </a:p>
                  </a:txBody>
                  <a:tcPr marL="6350" marR="6350" marT="6350" marB="0" anchor="ctr"/>
                </a:tc>
                <a:extLst>
                  <a:ext uri="{0D108BD9-81ED-4DB2-BD59-A6C34878D82A}">
                    <a16:rowId xmlns:a16="http://schemas.microsoft.com/office/drawing/2014/main" xmlns="" val="10008"/>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C</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Sản Xuất Nội Dung Và Chạy Quảng Cáo</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237,000,000</a:t>
                      </a:r>
                    </a:p>
                  </a:txBody>
                  <a:tcPr marL="6350" marR="6350" marT="6350" marB="0" anchor="ctr">
                    <a:solidFill>
                      <a:srgbClr val="BFA073"/>
                    </a:solidFill>
                  </a:tcPr>
                </a:tc>
                <a:extLst>
                  <a:ext uri="{0D108BD9-81ED-4DB2-BD59-A6C34878D82A}">
                    <a16:rowId xmlns:a16="http://schemas.microsoft.com/office/drawing/2014/main" xmlns="" val="10012"/>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Facebook</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CPE</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40,000</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1,200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48,000,000</a:t>
                      </a:r>
                    </a:p>
                  </a:txBody>
                  <a:tcPr marL="6350" marR="6350" marT="6350" marB="0" anchor="ctr"/>
                </a:tc>
                <a:extLst>
                  <a:ext uri="{0D108BD9-81ED-4DB2-BD59-A6C34878D82A}">
                    <a16:rowId xmlns:a16="http://schemas.microsoft.com/office/drawing/2014/main" xmlns="" val="10013"/>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Youtube Discovery</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CPV</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400,000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300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120,000,000</a:t>
                      </a:r>
                    </a:p>
                  </a:txBody>
                  <a:tcPr marL="6350" marR="6350" marT="6350" marB="0" anchor="ctr"/>
                </a:tc>
                <a:extLst>
                  <a:ext uri="{0D108BD9-81ED-4DB2-BD59-A6C34878D82A}">
                    <a16:rowId xmlns:a16="http://schemas.microsoft.com/office/drawing/2014/main" xmlns="" val="10014"/>
                  </a:ext>
                </a:extLst>
              </a:tr>
              <a:tr h="219812">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Xây dựng nội dung bài đăng trên Facebook Page</a:t>
                      </a:r>
                    </a:p>
                  </a:txBody>
                  <a:tcPr marL="6350" marR="6350" marT="6350" marB="0" anchor="ctr"/>
                </a:tc>
                <a:tc>
                  <a:txBody>
                    <a:bodyPr/>
                    <a:lstStyle/>
                    <a:p>
                      <a:pPr algn="l" fontAlgn="ctr"/>
                      <a:r>
                        <a:rPr lang="vi-VN" sz="800" b="0" i="0" u="none" strike="noStrike">
                          <a:solidFill>
                            <a:srgbClr val="595959"/>
                          </a:solidFill>
                          <a:effectLst/>
                          <a:latin typeface="Helvetica" panose="020B0604020202020204" pitchFamily="34" charset="0"/>
                          <a:cs typeface="Helvetica" panose="020B0604020202020204" pitchFamily="34" charset="0"/>
                        </a:rPr>
                        <a:t>- 6 bài cho 6 Clip (các góc nội dung khác không chạy quảng cáo) </a:t>
                      </a:r>
                      <a:br>
                        <a:rPr lang="vi-VN" sz="800" b="0" i="0" u="none" strike="noStrike">
                          <a:solidFill>
                            <a:srgbClr val="595959"/>
                          </a:solidFill>
                          <a:effectLst/>
                          <a:latin typeface="Helvetica" panose="020B0604020202020204" pitchFamily="34" charset="0"/>
                          <a:cs typeface="Helvetica" panose="020B0604020202020204" pitchFamily="34" charset="0"/>
                        </a:rPr>
                      </a:br>
                      <a:r>
                        <a:rPr lang="vi-VN" sz="800" b="0" i="0" u="none" strike="noStrike">
                          <a:solidFill>
                            <a:srgbClr val="595959"/>
                          </a:solidFill>
                          <a:effectLst/>
                          <a:latin typeface="Helvetica" panose="020B0604020202020204" pitchFamily="34" charset="0"/>
                          <a:cs typeface="Helvetica" panose="020B0604020202020204" pitchFamily="34" charset="0"/>
                        </a:rPr>
                        <a:t>- 2 bài nội dung + hình ảnh TRƯỚC VÀ TRONG xét xử</a:t>
                      </a:r>
                      <a:br>
                        <a:rPr lang="vi-VN" sz="800" b="0" i="0" u="none" strike="noStrike">
                          <a:solidFill>
                            <a:srgbClr val="595959"/>
                          </a:solidFill>
                          <a:effectLst/>
                          <a:latin typeface="Helvetica" panose="020B0604020202020204" pitchFamily="34" charset="0"/>
                          <a:cs typeface="Helvetica" panose="020B0604020202020204" pitchFamily="34" charset="0"/>
                        </a:rPr>
                      </a:br>
                      <a:r>
                        <a:rPr lang="vi-VN" sz="800" b="0" i="0" u="none" strike="noStrike">
                          <a:solidFill>
                            <a:srgbClr val="595959"/>
                          </a:solidFill>
                          <a:effectLst/>
                          <a:latin typeface="Helvetica" panose="020B0604020202020204" pitchFamily="34" charset="0"/>
                          <a:cs typeface="Helvetica" panose="020B0604020202020204" pitchFamily="34" charset="0"/>
                        </a:rPr>
                        <a:t>- 4 bài nội dung + hình ảnh SAU xét xử (theo tình huống) </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12</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750,000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9,000,000</a:t>
                      </a:r>
                    </a:p>
                  </a:txBody>
                  <a:tcPr marL="6350" marR="6350" marT="6350" marB="0" anchor="ctr"/>
                </a:tc>
                <a:extLst>
                  <a:ext uri="{0D108BD9-81ED-4DB2-BD59-A6C34878D82A}">
                    <a16:rowId xmlns:a16="http://schemas.microsoft.com/office/drawing/2014/main" xmlns="" val="10015"/>
                  </a:ext>
                </a:extLst>
              </a:tr>
              <a:tr h="328389">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4</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Sản xuất media sử dụng để lan tỏa tích cực trên Mạng xã hội &amp; Youtube</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6</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60,000,000</a:t>
                      </a:r>
                    </a:p>
                  </a:txBody>
                  <a:tcPr marL="6350" marR="6350" marT="6350" marB="0" anchor="ctr"/>
                </a:tc>
                <a:extLst>
                  <a:ext uri="{0D108BD9-81ED-4DB2-BD59-A6C34878D82A}">
                    <a16:rowId xmlns:a16="http://schemas.microsoft.com/office/drawing/2014/main" xmlns="" val="10016"/>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D</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KOLs &amp; Influencers</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190,000,000</a:t>
                      </a:r>
                    </a:p>
                  </a:txBody>
                  <a:tcPr marL="6350" marR="6350" marT="6350" marB="0" anchor="ctr">
                    <a:solidFill>
                      <a:srgbClr val="BFA073"/>
                    </a:solidFill>
                  </a:tcPr>
                </a:tc>
                <a:extLst>
                  <a:ext uri="{0D108BD9-81ED-4DB2-BD59-A6C34878D82A}">
                    <a16:rowId xmlns:a16="http://schemas.microsoft.com/office/drawing/2014/main" xmlns="" val="10017"/>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KOLs</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Bao gồm 1  Chính trị - xã hôi, 2 Gia đình, 1  Kinh doanh và 1  Nghệ sĩ &amp; khác</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5</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26,000,000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130,000,000</a:t>
                      </a:r>
                    </a:p>
                  </a:txBody>
                  <a:tcPr marL="6350" marR="6350" marT="6350" marB="0" anchor="ctr"/>
                </a:tc>
                <a:extLst>
                  <a:ext uri="{0D108BD9-81ED-4DB2-BD59-A6C34878D82A}">
                    <a16:rowId xmlns:a16="http://schemas.microsoft.com/office/drawing/2014/main" xmlns="" val="10018"/>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Influecers</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10 Influencers</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6,000,000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60,000,000</a:t>
                      </a:r>
                    </a:p>
                  </a:txBody>
                  <a:tcPr marL="6350" marR="6350" marT="6350" marB="0" anchor="ctr"/>
                </a:tc>
                <a:extLst>
                  <a:ext uri="{0D108BD9-81ED-4DB2-BD59-A6C34878D82A}">
                    <a16:rowId xmlns:a16="http://schemas.microsoft.com/office/drawing/2014/main" xmlns="" val="10019"/>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E</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Chia sẻ Youtube, Facebook  Group &amp; Page</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212,000,000</a:t>
                      </a:r>
                    </a:p>
                  </a:txBody>
                  <a:tcPr marL="6350" marR="6350" marT="6350" marB="0" anchor="ctr">
                    <a:solidFill>
                      <a:srgbClr val="BFA073"/>
                    </a:solidFill>
                  </a:tcPr>
                </a:tc>
                <a:extLst>
                  <a:ext uri="{0D108BD9-81ED-4DB2-BD59-A6C34878D82A}">
                    <a16:rowId xmlns:a16="http://schemas.microsoft.com/office/drawing/2014/main" xmlns="" val="10020"/>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Youtube</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Chia  sẻ 6 clip đã dựng lên các kênh Youtube</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12</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8,000,000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96,000,000</a:t>
                      </a:r>
                    </a:p>
                  </a:txBody>
                  <a:tcPr marL="6350" marR="6350" marT="6350" marB="0" anchor="ctr"/>
                </a:tc>
                <a:extLst>
                  <a:ext uri="{0D108BD9-81ED-4DB2-BD59-A6C34878D82A}">
                    <a16:rowId xmlns:a16="http://schemas.microsoft.com/office/drawing/2014/main" xmlns="" val="10021"/>
                  </a:ext>
                </a:extLst>
              </a:tr>
              <a:tr h="111234">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Facebook Group</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Chia sẻ lại bài của 5 KOLs và 5 Influencer viết tốt nhất</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2,000,000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20,000,000</a:t>
                      </a:r>
                    </a:p>
                  </a:txBody>
                  <a:tcPr marL="6350" marR="6350" marT="6350" marB="0" anchor="ctr"/>
                </a:tc>
                <a:extLst>
                  <a:ext uri="{0D108BD9-81ED-4DB2-BD59-A6C34878D82A}">
                    <a16:rowId xmlns:a16="http://schemas.microsoft.com/office/drawing/2014/main" xmlns="" val="10022"/>
                  </a:ext>
                </a:extLst>
              </a:tr>
              <a:tr h="328389">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Facebook Page</a:t>
                      </a:r>
                    </a:p>
                  </a:txBody>
                  <a:tcPr marL="6350" marR="6350" marT="6350" marB="0" anchor="ctr"/>
                </a:tc>
                <a:tc>
                  <a:txBody>
                    <a:bodyPr/>
                    <a:lstStyle/>
                    <a:p>
                      <a:pPr algn="l" fontAlgn="ctr"/>
                      <a:r>
                        <a:rPr lang="vi-VN" sz="800" b="0" i="0" u="none" strike="noStrike">
                          <a:solidFill>
                            <a:srgbClr val="595959"/>
                          </a:solidFill>
                          <a:effectLst/>
                          <a:latin typeface="Helvetica" panose="020B0604020202020204" pitchFamily="34" charset="0"/>
                          <a:cs typeface="Helvetica" panose="020B0604020202020204" pitchFamily="34" charset="0"/>
                        </a:rPr>
                        <a:t>Đăng tải 6 góc nội dung TRƯỚC &amp; TRONG xét xử lên 8 Facebook Page (2 post dạng bài viết + hình ảnh, 6  post dạng bài viết + video)</a:t>
                      </a:r>
                      <a:br>
                        <a:rPr lang="vi-VN" sz="800" b="0" i="0" u="none" strike="noStrike">
                          <a:solidFill>
                            <a:srgbClr val="595959"/>
                          </a:solidFill>
                          <a:effectLst/>
                          <a:latin typeface="Helvetica" panose="020B0604020202020204" pitchFamily="34" charset="0"/>
                          <a:cs typeface="Helvetica" panose="020B0604020202020204" pitchFamily="34" charset="0"/>
                        </a:rPr>
                      </a:br>
                      <a:r>
                        <a:rPr lang="vi-VN" sz="800" b="0" i="0" u="none" strike="noStrike">
                          <a:solidFill>
                            <a:srgbClr val="595959"/>
                          </a:solidFill>
                          <a:effectLst/>
                          <a:latin typeface="Helvetica" panose="020B0604020202020204" pitchFamily="34" charset="0"/>
                          <a:cs typeface="Helvetica" panose="020B0604020202020204" pitchFamily="34" charset="0"/>
                        </a:rPr>
                        <a:t>Đăng tải 4 góc nội dung SAU xét xử (theo tình huống) lên 4 Facebook Page</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12</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8,000,000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96,000,000</a:t>
                      </a:r>
                    </a:p>
                  </a:txBody>
                  <a:tcPr marL="6350" marR="6350" marT="6350" marB="0" anchor="ctr"/>
                </a:tc>
                <a:extLst>
                  <a:ext uri="{0D108BD9-81ED-4DB2-BD59-A6C34878D82A}">
                    <a16:rowId xmlns:a16="http://schemas.microsoft.com/office/drawing/2014/main" xmlns="" val="10023"/>
                  </a:ext>
                </a:extLst>
              </a:tr>
              <a:tr h="99675">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F</a:t>
                      </a:r>
                    </a:p>
                  </a:txBody>
                  <a:tcPr marL="6350" marR="6350" marT="6350" marB="0" anchor="ctr">
                    <a:solidFill>
                      <a:srgbClr val="BFA073"/>
                    </a:solidFill>
                  </a:tcPr>
                </a:tc>
                <a:tc gridSpan="4">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Seeding Chia Sẻ Và Bình Luận</a:t>
                      </a:r>
                    </a:p>
                  </a:txBody>
                  <a:tcPr marL="6350" marR="6350" marT="6350" marB="0" anchor="ctr">
                    <a:solidFill>
                      <a:srgbClr val="BFA07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a:solidFill>
                            <a:srgbClr val="FFFFFF"/>
                          </a:solidFill>
                          <a:effectLst/>
                          <a:latin typeface="Helvetica" panose="020B0604020202020204" pitchFamily="34" charset="0"/>
                          <a:cs typeface="Helvetica" panose="020B0604020202020204" pitchFamily="34" charset="0"/>
                        </a:rPr>
                        <a:t> </a:t>
                      </a:r>
                    </a:p>
                  </a:txBody>
                  <a:tcPr marL="6350" marR="6350" marT="6350" marB="0" anchor="ctr">
                    <a:solidFill>
                      <a:srgbClr val="BFA073"/>
                    </a:solidFill>
                  </a:tcPr>
                </a:tc>
                <a:tc>
                  <a:txBody>
                    <a:bodyPr/>
                    <a:lstStyle/>
                    <a:p>
                      <a:pPr algn="r" fontAlgn="ctr"/>
                      <a:r>
                        <a:rPr lang="en-US" sz="800" b="0" i="0" u="none" strike="noStrike">
                          <a:solidFill>
                            <a:srgbClr val="FFFFFF"/>
                          </a:solidFill>
                          <a:effectLst/>
                          <a:latin typeface="Helvetica" panose="020B0604020202020204" pitchFamily="34" charset="0"/>
                          <a:cs typeface="Helvetica" panose="020B0604020202020204" pitchFamily="34" charset="0"/>
                        </a:rPr>
                        <a:t>290,000,000</a:t>
                      </a:r>
                    </a:p>
                  </a:txBody>
                  <a:tcPr marL="6350" marR="6350" marT="6350" marB="0" anchor="ctr">
                    <a:solidFill>
                      <a:srgbClr val="BFA073"/>
                    </a:solidFill>
                  </a:tcPr>
                </a:tc>
                <a:extLst>
                  <a:ext uri="{0D108BD9-81ED-4DB2-BD59-A6C34878D82A}">
                    <a16:rowId xmlns:a16="http://schemas.microsoft.com/office/drawing/2014/main" xmlns="" val="10024"/>
                  </a:ext>
                </a:extLst>
              </a:tr>
              <a:tr h="219812">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1</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Chia sẻ bài trên profile cá nhân</a:t>
                      </a:r>
                    </a:p>
                  </a:txBody>
                  <a:tcPr marL="6350" marR="6350" marT="6350" marB="0" anchor="ct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a:t>
                      </a:r>
                    </a:p>
                  </a:txBody>
                  <a:tcPr marL="6350" marR="6350" marT="6350" marB="0" anchor="ct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Bài</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200</a:t>
                      </a:r>
                    </a:p>
                  </a:txBody>
                  <a:tcPr marL="6350" marR="6350" marT="6350" marB="0" anchor="ct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200,000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40,000,000</a:t>
                      </a:r>
                    </a:p>
                  </a:txBody>
                  <a:tcPr marL="6350" marR="6350" marT="6350" marB="0" anchor="ctr"/>
                </a:tc>
                <a:extLst>
                  <a:ext uri="{0D108BD9-81ED-4DB2-BD59-A6C34878D82A}">
                    <a16:rowId xmlns:a16="http://schemas.microsoft.com/office/drawing/2014/main" xmlns="" val="10025"/>
                  </a:ext>
                </a:extLst>
              </a:tr>
              <a:tr h="99675">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2</a:t>
                      </a:r>
                    </a:p>
                  </a:txBody>
                  <a:tcPr marL="6350" marR="6350" marT="6350" marB="0" anchor="ctr">
                    <a:solidFill>
                      <a:srgbClr val="EAEFF7"/>
                    </a:solidFill>
                  </a:tcP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Comment lan tỏa tích cực và trung hòa tiêu cực</a:t>
                      </a:r>
                    </a:p>
                  </a:txBody>
                  <a:tcPr marL="6350" marR="6350" marT="6350" marB="0" anchor="ctr">
                    <a:solidFill>
                      <a:srgbClr val="EAEFF7"/>
                    </a:solidFill>
                  </a:tcPr>
                </a:tc>
                <a:tc>
                  <a:txBody>
                    <a:bodyPr/>
                    <a:lstStyle/>
                    <a:p>
                      <a:pPr algn="l" fontAlgn="ctr"/>
                      <a:r>
                        <a:rPr lang="en-US" sz="800" b="0" i="0" u="none" strike="noStrike">
                          <a:solidFill>
                            <a:srgbClr val="595959"/>
                          </a:solidFill>
                          <a:effectLst/>
                          <a:latin typeface="Helvetica" panose="020B0604020202020204" pitchFamily="34" charset="0"/>
                          <a:cs typeface="Helvetica" panose="020B0604020202020204" pitchFamily="34" charset="0"/>
                        </a:rPr>
                        <a:t> </a:t>
                      </a:r>
                    </a:p>
                  </a:txBody>
                  <a:tcPr marL="6350" marR="6350" marT="6350" marB="0" anchor="ctr">
                    <a:solidFill>
                      <a:srgbClr val="EAEFF7"/>
                    </a:solidFill>
                  </a:tcPr>
                </a:tc>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Bình luận</a:t>
                      </a:r>
                    </a:p>
                  </a:txBody>
                  <a:tcPr marL="6350" marR="6350" marT="6350" marB="0" anchor="ctr">
                    <a:solidFill>
                      <a:srgbClr val="EAEFF7"/>
                    </a:solidFill>
                  </a:tcP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a:t>
                      </a:r>
                    </a:p>
                  </a:txBody>
                  <a:tcPr marL="6350" marR="6350" marT="6350" marB="0" anchor="ctr">
                    <a:solidFill>
                      <a:srgbClr val="EAEFF7"/>
                    </a:solidFill>
                  </a:tcP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16,000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160,000,000</a:t>
                      </a:r>
                    </a:p>
                  </a:txBody>
                  <a:tcPr marL="6350" marR="6350" marT="6350" marB="0" anchor="ctr"/>
                </a:tc>
                <a:extLst>
                  <a:ext uri="{0D108BD9-81ED-4DB2-BD59-A6C34878D82A}">
                    <a16:rowId xmlns:a16="http://schemas.microsoft.com/office/drawing/2014/main" xmlns="" val="10026"/>
                  </a:ext>
                </a:extLst>
              </a:tr>
              <a:tr h="148130">
                <a:tc>
                  <a:txBody>
                    <a:bodyPr/>
                    <a:lstStyle/>
                    <a:p>
                      <a:pPr algn="ctr" fontAlgn="ctr"/>
                      <a:r>
                        <a:rPr lang="en-US" sz="800" b="0" i="0" u="none" strike="noStrike">
                          <a:solidFill>
                            <a:srgbClr val="404040"/>
                          </a:solidFill>
                          <a:effectLst/>
                          <a:latin typeface="Helvetica" panose="020B0604020202020204" pitchFamily="34" charset="0"/>
                          <a:cs typeface="Helvetica" panose="020B0604020202020204" pitchFamily="34" charset="0"/>
                        </a:rPr>
                        <a:t>3</a:t>
                      </a:r>
                    </a:p>
                  </a:txBody>
                  <a:tcPr marL="6350" marR="6350" marT="6350" marB="0" anchor="ctr">
                    <a:lnB w="12700" cmpd="sng">
                      <a:noFill/>
                    </a:lnB>
                    <a:solidFill>
                      <a:srgbClr val="EAEFF7"/>
                    </a:solidFill>
                  </a:tcPr>
                </a:tc>
                <a:tc>
                  <a:txBody>
                    <a:bodyPr/>
                    <a:lstStyle/>
                    <a:p>
                      <a:pPr algn="l" fontAlgn="b"/>
                      <a:r>
                        <a:rPr lang="vi-VN" sz="800" b="0" i="0" u="none" strike="noStrike" kern="1200">
                          <a:solidFill>
                            <a:srgbClr val="595959"/>
                          </a:solidFill>
                          <a:effectLst/>
                          <a:latin typeface="Helvetica" panose="020B0604020202020204" pitchFamily="34" charset="0"/>
                          <a:ea typeface="+mn-ea"/>
                          <a:cs typeface="Helvetica" panose="020B0604020202020204" pitchFamily="34" charset="0"/>
                        </a:rPr>
                        <a:t>Viết &amp; kiểm tra nội dung bình luận trước khi seeding</a:t>
                      </a:r>
                    </a:p>
                  </a:txBody>
                  <a:tcPr marL="6350" marR="6350" marT="6350" marB="0" anchor="b">
                    <a:lnB w="12700" cmpd="sng">
                      <a:noFill/>
                    </a:lnB>
                    <a:solidFill>
                      <a:srgbClr val="EAEFF7"/>
                    </a:solidFill>
                  </a:tcPr>
                </a:tc>
                <a:tc>
                  <a:txBody>
                    <a:bodyPr/>
                    <a:lstStyle/>
                    <a:p>
                      <a:pPr algn="l" fontAlgn="ctr"/>
                      <a:r>
                        <a:rPr lang="en-US" sz="800" b="0" i="0" u="none" strike="noStrike" kern="1200">
                          <a:solidFill>
                            <a:srgbClr val="595959"/>
                          </a:solidFill>
                          <a:effectLst/>
                          <a:latin typeface="Helvetica" panose="020B0604020202020204" pitchFamily="34" charset="0"/>
                          <a:ea typeface="+mn-ea"/>
                          <a:cs typeface="Helvetica" panose="020B0604020202020204" pitchFamily="34" charset="0"/>
                        </a:rPr>
                        <a:t> </a:t>
                      </a:r>
                    </a:p>
                  </a:txBody>
                  <a:tcPr marL="6350" marR="6350" marT="6350" marB="0" anchor="ctr">
                    <a:lnB w="12700" cmpd="sng">
                      <a:noFill/>
                    </a:lnB>
                    <a:solidFill>
                      <a:srgbClr val="EAEFF7"/>
                    </a:solidFill>
                  </a:tcPr>
                </a:tc>
                <a:tc>
                  <a:txBody>
                    <a:bodyPr/>
                    <a:lstStyle/>
                    <a:p>
                      <a:pPr algn="ctr" fontAlgn="ctr"/>
                      <a:r>
                        <a:rPr lang="en-US" sz="800" b="0" i="0" u="none" strike="noStrike" kern="1200">
                          <a:solidFill>
                            <a:srgbClr val="595959"/>
                          </a:solidFill>
                          <a:effectLst/>
                          <a:latin typeface="Helvetica" panose="020B0604020202020204" pitchFamily="34" charset="0"/>
                          <a:ea typeface="+mn-ea"/>
                          <a:cs typeface="Helvetica" panose="020B0604020202020204" pitchFamily="34" charset="0"/>
                        </a:rPr>
                        <a:t>Bình luận</a:t>
                      </a:r>
                    </a:p>
                  </a:txBody>
                  <a:tcPr marL="6350" marR="6350" marT="6350" marB="0" anchor="ctr">
                    <a:lnB w="12700" cmpd="sng">
                      <a:noFill/>
                    </a:lnB>
                    <a:solidFill>
                      <a:srgbClr val="EAEFF7"/>
                    </a:solidFill>
                  </a:tcP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10,000</a:t>
                      </a:r>
                    </a:p>
                  </a:txBody>
                  <a:tcPr marL="6350" marR="6350" marT="6350" marB="0" anchor="ctr">
                    <a:solidFill>
                      <a:srgbClr val="EAEFF7"/>
                    </a:solidFill>
                  </a:tcPr>
                </a:tc>
                <a:tc>
                  <a:txBody>
                    <a:bodyPr/>
                    <a:lstStyle/>
                    <a:p>
                      <a:pPr algn="r" fontAlgn="ctr"/>
                      <a:r>
                        <a:rPr lang="en-US" sz="800" b="0" i="0" u="none" strike="noStrike">
                          <a:solidFill>
                            <a:srgbClr val="595959"/>
                          </a:solidFill>
                          <a:effectLst/>
                          <a:latin typeface="Helvetica" panose="020B0604020202020204" pitchFamily="34" charset="0"/>
                          <a:cs typeface="Helvetica" panose="020B0604020202020204" pitchFamily="34" charset="0"/>
                        </a:rPr>
                        <a:t>9,000</a:t>
                      </a:r>
                    </a:p>
                  </a:txBody>
                  <a:tcPr marL="6350" marR="6350" marT="6350" marB="0" anchor="ctr"/>
                </a:tc>
                <a:tc>
                  <a:txBody>
                    <a:bodyPr/>
                    <a:lstStyle/>
                    <a:p>
                      <a:pPr algn="r" fontAlgn="ctr"/>
                      <a:r>
                        <a:rPr lang="en-US" sz="800" b="0" i="0" u="none" strike="noStrike">
                          <a:solidFill>
                            <a:srgbClr val="404040"/>
                          </a:solidFill>
                          <a:effectLst/>
                          <a:latin typeface="Helvetica" panose="020B0604020202020204" pitchFamily="34" charset="0"/>
                          <a:cs typeface="Helvetica" panose="020B0604020202020204" pitchFamily="34" charset="0"/>
                        </a:rPr>
                        <a:t>90,000,000</a:t>
                      </a:r>
                    </a:p>
                  </a:txBody>
                  <a:tcPr marL="6350" marR="6350" marT="6350" marB="0" anchor="ctr"/>
                </a:tc>
                <a:extLst>
                  <a:ext uri="{0D108BD9-81ED-4DB2-BD59-A6C34878D82A}">
                    <a16:rowId xmlns:a16="http://schemas.microsoft.com/office/drawing/2014/main" xmlns="" val="10027"/>
                  </a:ext>
                </a:extLst>
              </a:tr>
              <a:tr h="115827">
                <a:tc>
                  <a:txBody>
                    <a:bodyPr/>
                    <a:lstStyle/>
                    <a:p>
                      <a:pPr algn="l"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sz="800" b="1" i="0" u="none" strike="noStrike">
                          <a:solidFill>
                            <a:srgbClr val="494529"/>
                          </a:solidFill>
                          <a:effectLst/>
                          <a:latin typeface="Helvetica" panose="020B0604020202020204" pitchFamily="34" charset="0"/>
                          <a:cs typeface="Helvetica" panose="020B0604020202020204" pitchFamily="34" charset="0"/>
                        </a:rPr>
                        <a:t>TỔNG</a:t>
                      </a:r>
                    </a:p>
                  </a:txBody>
                  <a:tcPr marL="6350" marR="6350" marT="6350" marB="0" anchor="ctr">
                    <a:lnL w="12700" cmpd="sng">
                      <a:noFill/>
                    </a:lnL>
                  </a:tcPr>
                </a:tc>
                <a:tc hMerge="1">
                  <a:txBody>
                    <a:bodyPr/>
                    <a:lstStyle/>
                    <a:p>
                      <a:endParaRPr lang="en-US"/>
                    </a:p>
                  </a:txBody>
                  <a:tcPr/>
                </a:tc>
                <a:tc>
                  <a:txBody>
                    <a:bodyPr/>
                    <a:lstStyle/>
                    <a:p>
                      <a:pPr algn="r" fontAlgn="ctr"/>
                      <a:r>
                        <a:rPr lang="en-US" sz="800" b="1" i="0" u="none" strike="noStrike">
                          <a:solidFill>
                            <a:srgbClr val="494529"/>
                          </a:solidFill>
                          <a:effectLst/>
                          <a:latin typeface="Helvetica" panose="020B0604020202020204" pitchFamily="34" charset="0"/>
                          <a:cs typeface="Helvetica" panose="020B0604020202020204" pitchFamily="34" charset="0"/>
                        </a:rPr>
                        <a:t>1,066,000,000</a:t>
                      </a:r>
                    </a:p>
                  </a:txBody>
                  <a:tcPr marL="6350" marR="6350" marT="6350" marB="0" anchor="ctr"/>
                </a:tc>
                <a:extLst>
                  <a:ext uri="{0D108BD9-81ED-4DB2-BD59-A6C34878D82A}">
                    <a16:rowId xmlns:a16="http://schemas.microsoft.com/office/drawing/2014/main" xmlns="" val="10028"/>
                  </a:ext>
                </a:extLst>
              </a:tr>
              <a:tr h="115827">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sz="800" b="0" i="0" u="none" strike="noStrike">
                          <a:solidFill>
                            <a:srgbClr val="494529"/>
                          </a:solidFill>
                          <a:effectLst/>
                          <a:latin typeface="Helvetica" panose="020B0604020202020204" pitchFamily="34" charset="0"/>
                          <a:cs typeface="Helvetica" panose="020B0604020202020204" pitchFamily="34" charset="0"/>
                        </a:rPr>
                        <a:t>Phí Quản Lý (12%)</a:t>
                      </a:r>
                    </a:p>
                  </a:txBody>
                  <a:tcPr marL="6350" marR="6350" marT="6350" marB="0" anchor="ctr">
                    <a:lnL w="12700" cmpd="sng">
                      <a:noFill/>
                    </a:lnL>
                  </a:tcPr>
                </a:tc>
                <a:tc hMerge="1">
                  <a:txBody>
                    <a:bodyPr/>
                    <a:lstStyle/>
                    <a:p>
                      <a:endParaRPr lang="en-US"/>
                    </a:p>
                  </a:txBody>
                  <a:tcPr/>
                </a:tc>
                <a:tc>
                  <a:txBody>
                    <a:bodyPr/>
                    <a:lstStyle/>
                    <a:p>
                      <a:pPr algn="r" fontAlgn="ctr"/>
                      <a:r>
                        <a:rPr lang="en-US" sz="800" b="0" i="0" u="none" strike="noStrike">
                          <a:solidFill>
                            <a:srgbClr val="494529"/>
                          </a:solidFill>
                          <a:effectLst/>
                          <a:latin typeface="Helvetica" panose="020B0604020202020204" pitchFamily="34" charset="0"/>
                          <a:cs typeface="Helvetica" panose="020B0604020202020204" pitchFamily="34" charset="0"/>
                        </a:rPr>
                        <a:t>127,920,000</a:t>
                      </a:r>
                    </a:p>
                  </a:txBody>
                  <a:tcPr marL="6350" marR="6350" marT="6350" marB="0" anchor="ctr"/>
                </a:tc>
                <a:extLst>
                  <a:ext uri="{0D108BD9-81ED-4DB2-BD59-A6C34878D82A}">
                    <a16:rowId xmlns:a16="http://schemas.microsoft.com/office/drawing/2014/main" xmlns="" val="10029"/>
                  </a:ext>
                </a:extLst>
              </a:tr>
              <a:tr h="115827">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sz="800" b="0" i="0" u="none" strike="noStrike">
                          <a:solidFill>
                            <a:srgbClr val="494529"/>
                          </a:solidFill>
                          <a:effectLst/>
                          <a:latin typeface="Helvetica" panose="020B0604020202020204" pitchFamily="34" charset="0"/>
                          <a:cs typeface="Helvetica" panose="020B0604020202020204" pitchFamily="34" charset="0"/>
                        </a:rPr>
                        <a:t>Giảm giá (3%)</a:t>
                      </a:r>
                    </a:p>
                  </a:txBody>
                  <a:tcPr marL="6350" marR="6350" marT="6350" marB="0" anchor="ctr">
                    <a:lnL w="12700" cmpd="sng">
                      <a:noFill/>
                    </a:lnL>
                  </a:tcPr>
                </a:tc>
                <a:tc hMerge="1">
                  <a:txBody>
                    <a:bodyPr/>
                    <a:lstStyle/>
                    <a:p>
                      <a:endParaRPr lang="en-US"/>
                    </a:p>
                  </a:txBody>
                  <a:tcPr/>
                </a:tc>
                <a:tc>
                  <a:txBody>
                    <a:bodyPr/>
                    <a:lstStyle/>
                    <a:p>
                      <a:pPr algn="r" fontAlgn="ctr"/>
                      <a:r>
                        <a:rPr lang="en-US" sz="800" b="0" i="0" u="none" strike="noStrike">
                          <a:solidFill>
                            <a:srgbClr val="494529"/>
                          </a:solidFill>
                          <a:effectLst/>
                          <a:latin typeface="Helvetica" panose="020B0604020202020204" pitchFamily="34" charset="0"/>
                          <a:cs typeface="Helvetica" panose="020B0604020202020204" pitchFamily="34" charset="0"/>
                        </a:rPr>
                        <a:t>-31,980,000</a:t>
                      </a:r>
                    </a:p>
                  </a:txBody>
                  <a:tcPr marL="6350" marR="6350" marT="6350" marB="0" anchor="ctr"/>
                </a:tc>
                <a:extLst>
                  <a:ext uri="{0D108BD9-81ED-4DB2-BD59-A6C34878D82A}">
                    <a16:rowId xmlns:a16="http://schemas.microsoft.com/office/drawing/2014/main" xmlns="" val="10030"/>
                  </a:ext>
                </a:extLst>
              </a:tr>
              <a:tr h="148130">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800" b="0" i="0" u="none" strike="noStrike">
                          <a:solidFill>
                            <a:srgbClr val="000000"/>
                          </a:solidFill>
                          <a:effectLst/>
                          <a:latin typeface="Helvetica" panose="020B0604020202020204" pitchFamily="34" charset="0"/>
                          <a:cs typeface="Helvetica" panose="020B0604020202020204" pitchFamily="34" charset="0"/>
                        </a:rPr>
                        <a:t>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sz="800" b="0" i="0" u="none" strike="noStrike">
                          <a:solidFill>
                            <a:srgbClr val="494529"/>
                          </a:solidFill>
                          <a:effectLst/>
                          <a:latin typeface="Helvetica" panose="020B0604020202020204" pitchFamily="34" charset="0"/>
                          <a:cs typeface="Helvetica" panose="020B0604020202020204" pitchFamily="34" charset="0"/>
                        </a:rPr>
                        <a:t>Thuế VAT (10%)</a:t>
                      </a:r>
                    </a:p>
                  </a:txBody>
                  <a:tcPr marL="6350" marR="6350" marT="6350" marB="0" anchor="ctr">
                    <a:lnL w="12700" cmpd="sng">
                      <a:noFill/>
                    </a:lnL>
                  </a:tcPr>
                </a:tc>
                <a:tc hMerge="1">
                  <a:txBody>
                    <a:bodyPr/>
                    <a:lstStyle/>
                    <a:p>
                      <a:endParaRPr lang="en-US"/>
                    </a:p>
                  </a:txBody>
                  <a:tcPr/>
                </a:tc>
                <a:tc>
                  <a:txBody>
                    <a:bodyPr/>
                    <a:lstStyle/>
                    <a:p>
                      <a:pPr algn="r" fontAlgn="ctr"/>
                      <a:r>
                        <a:rPr lang="en-US" sz="800" b="0" i="0" u="none" strike="noStrike">
                          <a:solidFill>
                            <a:srgbClr val="494529"/>
                          </a:solidFill>
                          <a:effectLst/>
                          <a:latin typeface="Helvetica" panose="020B0604020202020204" pitchFamily="34" charset="0"/>
                          <a:cs typeface="Helvetica" panose="020B0604020202020204" pitchFamily="34" charset="0"/>
                        </a:rPr>
                        <a:t>116,194,000</a:t>
                      </a:r>
                    </a:p>
                  </a:txBody>
                  <a:tcPr marL="6350" marR="6350" marT="6350" marB="0" anchor="ctr"/>
                </a:tc>
                <a:extLst>
                  <a:ext uri="{0D108BD9-81ED-4DB2-BD59-A6C34878D82A}">
                    <a16:rowId xmlns:a16="http://schemas.microsoft.com/office/drawing/2014/main" xmlns="" val="10031"/>
                  </a:ext>
                </a:extLst>
              </a:tr>
              <a:tr h="148130">
                <a:tc>
                  <a:txBody>
                    <a:bodyPr/>
                    <a:lstStyle/>
                    <a:p>
                      <a:pPr algn="l" fontAlgn="b"/>
                      <a:endParaRPr lang="en-US" sz="8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8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8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endParaRPr lang="en-US" sz="800" b="0" i="0" u="none" strike="noStrike">
                        <a:solidFill>
                          <a:srgbClr val="000000"/>
                        </a:solidFill>
                        <a:effectLst/>
                        <a:latin typeface="Helvetica" panose="020B0604020202020204" pitchFamily="34" charset="0"/>
                        <a:cs typeface="Helvetica" panose="020B0604020202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sz="1000" b="1" i="0" u="none" strike="noStrike">
                          <a:solidFill>
                            <a:srgbClr val="FF0000"/>
                          </a:solidFill>
                          <a:effectLst/>
                          <a:latin typeface="Helvetica" panose="020B0604020202020204" pitchFamily="34" charset="0"/>
                          <a:cs typeface="Helvetica" panose="020B0604020202020204" pitchFamily="34" charset="0"/>
                        </a:rPr>
                        <a:t>TỔNG CHI PHÍ</a:t>
                      </a:r>
                    </a:p>
                  </a:txBody>
                  <a:tcPr marL="6350" marR="6350" marT="6350" marB="0" anchor="ctr">
                    <a:lnL w="12700" cmpd="sng">
                      <a:noFill/>
                    </a:lnL>
                  </a:tcPr>
                </a:tc>
                <a:tc hMerge="1">
                  <a:txBody>
                    <a:bodyPr/>
                    <a:lstStyle/>
                    <a:p>
                      <a:endParaRPr lang="en-US"/>
                    </a:p>
                  </a:txBody>
                  <a:tcPr/>
                </a:tc>
                <a:tc>
                  <a:txBody>
                    <a:bodyPr/>
                    <a:lstStyle/>
                    <a:p>
                      <a:pPr algn="r" fontAlgn="ctr"/>
                      <a:r>
                        <a:rPr lang="en-US" sz="1000" b="1" i="0" u="none" strike="noStrike">
                          <a:solidFill>
                            <a:srgbClr val="FF0000"/>
                          </a:solidFill>
                          <a:effectLst/>
                          <a:latin typeface="Helvetica" panose="020B0604020202020204" pitchFamily="34" charset="0"/>
                          <a:cs typeface="Helvetica" panose="020B0604020202020204" pitchFamily="34" charset="0"/>
                        </a:rPr>
                        <a:t>1,278,134,000</a:t>
                      </a:r>
                    </a:p>
                  </a:txBody>
                  <a:tcPr marL="6350" marR="6350" marT="6350" marB="0" anchor="ctr"/>
                </a:tc>
                <a:extLst>
                  <a:ext uri="{0D108BD9-81ED-4DB2-BD59-A6C34878D82A}">
                    <a16:rowId xmlns:a16="http://schemas.microsoft.com/office/drawing/2014/main" xmlns="" val="4083142213"/>
                  </a:ext>
                </a:extLst>
              </a:tr>
            </a:tbl>
          </a:graphicData>
        </a:graphic>
      </p:graphicFrame>
      <p:sp>
        <p:nvSpPr>
          <p:cNvPr id="6"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err="1">
                <a:solidFill>
                  <a:srgbClr val="A91217"/>
                </a:solidFill>
                <a:latin typeface="+mj-lt"/>
                <a:ea typeface="Century Gothic"/>
                <a:cs typeface="Arial" panose="020B0604020202020204" pitchFamily="34" charset="0"/>
                <a:sym typeface="Century Gothic"/>
              </a:rPr>
              <a:t>Ngân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sách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đề</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xuất</a:t>
            </a:r>
            <a:endParaRPr lang="en-US" sz="3200" b="1" dirty="0">
              <a:solidFill>
                <a:srgbClr val="A91217"/>
              </a:solidFill>
              <a:latin typeface="+mj-lt"/>
              <a:ea typeface="Century Gothic"/>
              <a:cs typeface="Arial" panose="020B0604020202020204" pitchFamily="34" charset="0"/>
              <a:sym typeface="Century Gothic"/>
            </a:endParaRPr>
          </a:p>
        </p:txBody>
      </p:sp>
    </p:spTree>
    <p:extLst>
      <p:ext uri="{BB962C8B-B14F-4D97-AF65-F5344CB8AC3E}">
        <p14:creationId xmlns:p14="http://schemas.microsoft.com/office/powerpoint/2010/main" val="33280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7</a:t>
            </a:r>
            <a:r>
              <a:rPr lang="en-US" sz="4500" b="1" smtClean="0">
                <a:latin typeface="+mj-lt"/>
                <a:ea typeface="Century Gothic"/>
                <a:cs typeface="Century Gothic"/>
                <a:sym typeface="Century Gothic"/>
              </a:rPr>
              <a:t>. Dự đoán hành động của đối thủ</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3786673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smtClean="0">
                <a:solidFill>
                  <a:srgbClr val="A91217"/>
                </a:solidFill>
                <a:latin typeface="+mj-lt"/>
                <a:ea typeface="Century Gothic"/>
                <a:cs typeface="Arial" panose="020B0604020202020204" pitchFamily="34" charset="0"/>
                <a:sym typeface="Century Gothic"/>
              </a:rPr>
              <a:t>Dự đoán hành động của đối thủ</a:t>
            </a:r>
            <a:endParaRPr lang="en-US" sz="3200" b="1" dirty="0">
              <a:solidFill>
                <a:srgbClr val="A91217"/>
              </a:solidFill>
              <a:latin typeface="+mj-lt"/>
              <a:ea typeface="Century Gothic"/>
              <a:cs typeface="Arial" panose="020B0604020202020204" pitchFamily="34" charset="0"/>
              <a:sym typeface="Century Gothic"/>
            </a:endParaRPr>
          </a:p>
        </p:txBody>
      </p:sp>
      <p:sp>
        <p:nvSpPr>
          <p:cNvPr id="2" name="Rectangle 1"/>
          <p:cNvSpPr/>
          <p:nvPr/>
        </p:nvSpPr>
        <p:spPr>
          <a:xfrm>
            <a:off x="1047404" y="1230284"/>
            <a:ext cx="10623665" cy="5153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9213" lvl="1"/>
            <a:r>
              <a:rPr lang="en-US" b="1" smtClean="0">
                <a:solidFill>
                  <a:schemeClr val="tx1"/>
                </a:solidFill>
                <a:latin typeface="Times New Roman" panose="02020603050405020304" pitchFamily="18" charset="0"/>
                <a:cs typeface="Times New Roman" panose="02020603050405020304" pitchFamily="18" charset="0"/>
              </a:rPr>
              <a:t>1.  NỘI </a:t>
            </a:r>
            <a:r>
              <a:rPr lang="en-US" b="1">
                <a:solidFill>
                  <a:schemeClr val="tx1"/>
                </a:solidFill>
                <a:latin typeface="Times New Roman" panose="02020603050405020304" pitchFamily="18" charset="0"/>
                <a:cs typeface="Times New Roman" panose="02020603050405020304" pitchFamily="18" charset="0"/>
              </a:rPr>
              <a:t>DUNG: </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_ Dùng chiến thuật công kích ngay tại tòa, biến phiên tòa thành nơi ông Vũ công kích Madam Thảo về việc thay đổi ý định vì phán quyết của tòa có lợi cho ông Vũ. Từ đó làm cơ sở cho các báo giật tít bất lợi cho Madam Thảo và đưa tin có lợi theo ý đồ của TNG. </a:t>
            </a:r>
          </a:p>
          <a:p>
            <a:r>
              <a:rPr lang="en-US">
                <a:solidFill>
                  <a:schemeClr val="tx1"/>
                </a:solidFill>
                <a:latin typeface="Times New Roman" panose="02020603050405020304" pitchFamily="18" charset="0"/>
                <a:cs typeface="Times New Roman" panose="02020603050405020304" pitchFamily="18" charset="0"/>
              </a:rPr>
              <a:t>_ Dùng phán quyết thiên lệch của các phiên tòa trước để khẳng định sự yếu thế của Madam Thảo, từ đó xây dựng vị thế khoan dung của mình, thể hiện sự "thiện lành", và kêu gọi cũng như làm cho mọi người đồng ý về việc đẩy Madam Thảo vào vị trí "phụ nữ" đứng sau từ các lần trước</a:t>
            </a:r>
            <a:r>
              <a:rPr lang="en-US" smtClean="0">
                <a:solidFill>
                  <a:schemeClr val="tx1"/>
                </a:solidFill>
                <a:latin typeface="Times New Roman" panose="02020603050405020304" pitchFamily="18" charset="0"/>
                <a:cs typeface="Times New Roman" panose="02020603050405020304" pitchFamily="18" charset="0"/>
              </a:rPr>
              <a:t>.</a:t>
            </a:r>
          </a:p>
          <a:p>
            <a:r>
              <a:rPr lang="en-US" b="1" smtClean="0">
                <a:solidFill>
                  <a:schemeClr val="tx1"/>
                </a:solidFill>
                <a:latin typeface="Times New Roman" panose="02020603050405020304" pitchFamily="18" charset="0"/>
                <a:cs typeface="Times New Roman" panose="02020603050405020304" pitchFamily="18" charset="0"/>
              </a:rPr>
              <a:t>2. KÊNH TRUYỀN THÔNG</a:t>
            </a:r>
          </a:p>
          <a:p>
            <a:r>
              <a:rPr lang="en-US">
                <a:solidFill>
                  <a:schemeClr val="tx1"/>
                </a:solidFill>
                <a:latin typeface="Times New Roman" panose="02020603050405020304" pitchFamily="18" charset="0"/>
                <a:cs typeface="Times New Roman" panose="02020603050405020304" pitchFamily="18" charset="0"/>
              </a:rPr>
              <a:t>_ Dùng tiền mua chuộc các tờ báo Zing, Kenh14, Yan News, CafeBiz, Afamily đến tham dự phiên tòa để đi bài giật tít định hướng dư luận theo các thông điệp trên.</a:t>
            </a:r>
          </a:p>
          <a:p>
            <a:r>
              <a:rPr lang="en-US">
                <a:solidFill>
                  <a:schemeClr val="tx1"/>
                </a:solidFill>
                <a:latin typeface="Times New Roman" panose="02020603050405020304" pitchFamily="18" charset="0"/>
                <a:cs typeface="Times New Roman" panose="02020603050405020304" pitchFamily="18" charset="0"/>
              </a:rPr>
              <a:t>_ Dùng tiền rất nhiều để tạo chiến thuật “biển người” đẩy hàng loạt các comment ảo một cách lộ liễu lên các bài viết/ trang tin của các báo Zing, Kenh14, Yan News, CafeBiz, Afamily trên Facebook để tạo dư luận xấu. </a:t>
            </a:r>
          </a:p>
          <a:p>
            <a:r>
              <a:rPr lang="en-US">
                <a:solidFill>
                  <a:schemeClr val="tx1"/>
                </a:solidFill>
                <a:latin typeface="Times New Roman" panose="02020603050405020304" pitchFamily="18" charset="0"/>
                <a:cs typeface="Times New Roman" panose="02020603050405020304" pitchFamily="18" charset="0"/>
              </a:rPr>
              <a:t>_ Sử dụng các trang fanpage lá cải/ các groups trên FB/ các nhóm người có ảnh hưởng nhỏ (microinfluencers) để viral các nội dung xấu.</a:t>
            </a:r>
          </a:p>
          <a:p>
            <a:r>
              <a:rPr lang="en-US">
                <a:solidFill>
                  <a:schemeClr val="tx1"/>
                </a:solidFill>
                <a:latin typeface="Times New Roman" panose="02020603050405020304" pitchFamily="18" charset="0"/>
                <a:cs typeface="Times New Roman" panose="02020603050405020304" pitchFamily="18" charset="0"/>
              </a:rPr>
              <a:t>_ Sử dụng 1 số kênh Youtube để xuyên tạc, vu khống Madam Thảo: Nhân Gian Huyền Bí, Huyền Bí Phương Đông, Tin Mới Nhất, Tin Tức Nhanh 24h…</a:t>
            </a:r>
          </a:p>
          <a:p>
            <a:r>
              <a:rPr lang="en-US">
                <a:solidFill>
                  <a:schemeClr val="tx1"/>
                </a:solidFill>
                <a:latin typeface="Times New Roman" panose="02020603050405020304" pitchFamily="18" charset="0"/>
                <a:cs typeface="Times New Roman" panose="02020603050405020304" pitchFamily="18" charset="0"/>
              </a:rPr>
              <a:t>_ Sử dụng KOLs như Lưu Trọng Văn/ Lưu Trọng Ninh/ Hiếu Orion/Khac Thien Dinh/ Nguyen Huy Toàn để đi bài vu khống, bôi nhọ.</a:t>
            </a:r>
          </a:p>
          <a:p>
            <a:endParaRPr lang="en-US"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18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8</a:t>
            </a:r>
            <a:r>
              <a:rPr lang="en-US" sz="4500" b="1" smtClean="0">
                <a:latin typeface="+mj-lt"/>
                <a:ea typeface="Century Gothic"/>
                <a:cs typeface="Century Gothic"/>
                <a:sym typeface="Century Gothic"/>
              </a:rPr>
              <a:t>. Chiến thuật đối phó</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3131080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smtClean="0">
                <a:solidFill>
                  <a:srgbClr val="A91217"/>
                </a:solidFill>
                <a:latin typeface="+mj-lt"/>
                <a:ea typeface="Century Gothic"/>
                <a:cs typeface="Arial" panose="020B0604020202020204" pitchFamily="34" charset="0"/>
                <a:sym typeface="Century Gothic"/>
              </a:rPr>
              <a:t>Chiến thuật đối phó</a:t>
            </a:r>
            <a:endParaRPr lang="en-US" sz="3200" b="1" dirty="0">
              <a:solidFill>
                <a:srgbClr val="A91217"/>
              </a:solidFill>
              <a:latin typeface="+mj-lt"/>
              <a:ea typeface="Century Gothic"/>
              <a:cs typeface="Arial" panose="020B0604020202020204" pitchFamily="34" charset="0"/>
              <a:sym typeface="Century Gothic"/>
            </a:endParaRPr>
          </a:p>
        </p:txBody>
      </p:sp>
      <p:sp>
        <p:nvSpPr>
          <p:cNvPr id="2" name="Rectangle 1"/>
          <p:cNvSpPr/>
          <p:nvPr/>
        </p:nvSpPr>
        <p:spPr>
          <a:xfrm>
            <a:off x="1047404" y="1163782"/>
            <a:ext cx="10623665" cy="5153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9213" lvl="1"/>
            <a:r>
              <a:rPr lang="en-US" b="1" smtClean="0">
                <a:solidFill>
                  <a:schemeClr val="tx1"/>
                </a:solidFill>
                <a:latin typeface="Times New Roman" panose="02020603050405020304" pitchFamily="18" charset="0"/>
                <a:cs typeface="Times New Roman" panose="02020603050405020304" pitchFamily="18" charset="0"/>
              </a:rPr>
              <a:t>1. NỘI </a:t>
            </a:r>
            <a:r>
              <a:rPr lang="en-US" b="1">
                <a:solidFill>
                  <a:schemeClr val="tx1"/>
                </a:solidFill>
                <a:latin typeface="Times New Roman" panose="02020603050405020304" pitchFamily="18" charset="0"/>
                <a:cs typeface="Times New Roman" panose="02020603050405020304" pitchFamily="18" charset="0"/>
              </a:rPr>
              <a:t>DUNG:</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_ Dùng sự ủng hộ của dư luận trên việc trọng nam khinh nữ và luồng thông tin đã làm rõ rằng Madam Thảo đã có đóng góp ngang bằng và hoàn toàn có quyền công bằng trong Trung Nguyên để tạo những nội dung theo sát và làm rõ biện luận vu khống của TN cũng như ông Vũ. </a:t>
            </a:r>
          </a:p>
          <a:p>
            <a:r>
              <a:rPr lang="en-US">
                <a:solidFill>
                  <a:schemeClr val="tx1"/>
                </a:solidFill>
                <a:latin typeface="Times New Roman" panose="02020603050405020304" pitchFamily="18" charset="0"/>
                <a:cs typeface="Times New Roman" panose="02020603050405020304" pitchFamily="18" charset="0"/>
              </a:rPr>
              <a:t>_ Làm rõ những cái sai lớn của "người đàn ông" là từ bỏ trách nhiệm người chồng người cha, đẩy vợ mình ra khỏi những vị trí và quyền lợi chính đáng ở TN, và ở thế kỷ 21 vẫn muốn đẩy vợ mình sâu vào vị trí thiên lệch của nữ giới một cách gia trưởng và không công bằng </a:t>
            </a:r>
          </a:p>
          <a:p>
            <a:r>
              <a:rPr lang="en-US">
                <a:solidFill>
                  <a:schemeClr val="tx1"/>
                </a:solidFill>
                <a:latin typeface="Times New Roman" panose="02020603050405020304" pitchFamily="18" charset="0"/>
                <a:cs typeface="Times New Roman" panose="02020603050405020304" pitchFamily="18" charset="0"/>
              </a:rPr>
              <a:t>_ Sử dụng những tư tưởng "cao siêu" của ông Vũ để làm rõ chân tướng sự giả dối: đã phải "hy sinh" vai trò người chồng người cha để làm những điều cao siêu vậy sao còn giành giật một cách bất công với người vợ của mình. Từ đó khẳng định các sự thật đã nêu (ông Vũ bị chi phối và không tỉnh táo) </a:t>
            </a:r>
          </a:p>
          <a:p>
            <a:r>
              <a:rPr lang="en-US">
                <a:solidFill>
                  <a:schemeClr val="tx1"/>
                </a:solidFill>
                <a:latin typeface="Times New Roman" panose="02020603050405020304" pitchFamily="18" charset="0"/>
                <a:cs typeface="Times New Roman" panose="02020603050405020304" pitchFamily="18" charset="0"/>
              </a:rPr>
              <a:t>_ Theo sát các hướng nội dung online của TN và làm rõ từng điểm sát sườn dựa trên 2 điểm chính nêu trên. </a:t>
            </a:r>
          </a:p>
          <a:p>
            <a:pPr lvl="0"/>
            <a:r>
              <a:rPr lang="en-US" b="1" smtClean="0">
                <a:solidFill>
                  <a:schemeClr val="tx1"/>
                </a:solidFill>
                <a:latin typeface="Times New Roman" panose="02020603050405020304" pitchFamily="18" charset="0"/>
                <a:cs typeface="Times New Roman" panose="02020603050405020304" pitchFamily="18" charset="0"/>
              </a:rPr>
              <a:t>2.  KÊNH </a:t>
            </a:r>
            <a:r>
              <a:rPr lang="en-US" b="1">
                <a:solidFill>
                  <a:schemeClr val="tx1"/>
                </a:solidFill>
                <a:latin typeface="Times New Roman" panose="02020603050405020304" pitchFamily="18" charset="0"/>
                <a:cs typeface="Times New Roman" panose="02020603050405020304" pitchFamily="18" charset="0"/>
              </a:rPr>
              <a:t>TRUYỀN THÔNG:  </a:t>
            </a:r>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_ Thẳng thắn lên án tính vụ lợi của các kênh đăng bài của TN và ông Vũ.</a:t>
            </a:r>
          </a:p>
          <a:p>
            <a:r>
              <a:rPr lang="en-US">
                <a:solidFill>
                  <a:schemeClr val="tx1"/>
                </a:solidFill>
                <a:latin typeface="Times New Roman" panose="02020603050405020304" pitchFamily="18" charset="0"/>
                <a:cs typeface="Times New Roman" panose="02020603050405020304" pitchFamily="18" charset="0"/>
              </a:rPr>
              <a:t>_  Áp sát dùng comments để phản bác và thể hiện sự không tin tưởng các thông tin từ TN. </a:t>
            </a:r>
          </a:p>
          <a:p>
            <a:r>
              <a:rPr lang="en-US">
                <a:solidFill>
                  <a:schemeClr val="tx1"/>
                </a:solidFill>
                <a:latin typeface="Times New Roman" panose="02020603050405020304" pitchFamily="18" charset="0"/>
                <a:cs typeface="Times New Roman" panose="02020603050405020304" pitchFamily="18" charset="0"/>
              </a:rPr>
              <a:t>_ Đồng thời làm rõ cũng như chia sẽ các nội dung trái chiều từ TNI để tạo điều kiện cho dư luận thấy thông tin 2 chiều.</a:t>
            </a:r>
          </a:p>
          <a:p>
            <a:r>
              <a:rPr lang="en-US">
                <a:solidFill>
                  <a:schemeClr val="tx1"/>
                </a:solidFill>
                <a:latin typeface="Times New Roman" panose="02020603050405020304" pitchFamily="18" charset="0"/>
                <a:cs typeface="Times New Roman" panose="02020603050405020304" pitchFamily="18" charset="0"/>
              </a:rPr>
              <a:t>_ Phân tích đánh thẳng vào uy tín của những KOL và Influencer đang lên bài ủng hộ TN và ông Vũ</a:t>
            </a:r>
            <a:r>
              <a:rPr lang="en-US" smtClean="0">
                <a:solidFill>
                  <a:schemeClr val="tx1"/>
                </a:solidFill>
                <a:latin typeface="Times New Roman" panose="02020603050405020304" pitchFamily="18" charset="0"/>
                <a:cs typeface="Times New Roman" panose="02020603050405020304" pitchFamily="18" charset="0"/>
              </a:rPr>
              <a:t>.</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1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smtClean="0">
                <a:solidFill>
                  <a:srgbClr val="A91217"/>
                </a:solidFill>
                <a:latin typeface="+mj-lt"/>
                <a:ea typeface="Century Gothic"/>
                <a:cs typeface="Arial" panose="020B0604020202020204" pitchFamily="34" charset="0"/>
                <a:sym typeface="Century Gothic"/>
              </a:rPr>
              <a:t>Mục tiêu</a:t>
            </a:r>
            <a:endParaRPr lang="en-US" sz="3200" b="1" dirty="0">
              <a:solidFill>
                <a:srgbClr val="A91217"/>
              </a:solidFill>
              <a:latin typeface="+mj-lt"/>
              <a:ea typeface="Century Gothic"/>
              <a:cs typeface="Arial" panose="020B0604020202020204" pitchFamily="34" charset="0"/>
              <a:sym typeface="Century Gothic"/>
            </a:endParaRPr>
          </a:p>
        </p:txBody>
      </p:sp>
      <p:sp>
        <p:nvSpPr>
          <p:cNvPr id="2" name="Rectangle 1"/>
          <p:cNvSpPr/>
          <p:nvPr/>
        </p:nvSpPr>
        <p:spPr>
          <a:xfrm>
            <a:off x="1047404" y="1230284"/>
            <a:ext cx="10623665" cy="5153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mtClean="0">
                <a:solidFill>
                  <a:schemeClr val="tx1"/>
                </a:solidFill>
                <a:latin typeface="Times New Roman" panose="02020603050405020304" pitchFamily="18" charset="0"/>
                <a:cs typeface="Times New Roman" panose="02020603050405020304" pitchFamily="18" charset="0"/>
              </a:rPr>
              <a:t>Phát </a:t>
            </a:r>
            <a:r>
              <a:rPr lang="en-US">
                <a:solidFill>
                  <a:schemeClr val="tx1"/>
                </a:solidFill>
                <a:latin typeface="Times New Roman" panose="02020603050405020304" pitchFamily="18" charset="0"/>
                <a:cs typeface="Times New Roman" panose="02020603050405020304" pitchFamily="18" charset="0"/>
              </a:rPr>
              <a:t>hiện kịp thời những vấn đề phát sinh. </a:t>
            </a:r>
          </a:p>
          <a:p>
            <a:pPr marL="342900" indent="-342900">
              <a:buAutoNum type="arabicPeriod"/>
            </a:pPr>
            <a:r>
              <a:rPr lang="en-US" smtClean="0">
                <a:solidFill>
                  <a:schemeClr val="tx1"/>
                </a:solidFill>
                <a:latin typeface="Times New Roman" panose="02020603050405020304" pitchFamily="18" charset="0"/>
                <a:cs typeface="Times New Roman" panose="02020603050405020304" pitchFamily="18" charset="0"/>
              </a:rPr>
              <a:t>Theo </a:t>
            </a:r>
            <a:r>
              <a:rPr lang="en-US">
                <a:solidFill>
                  <a:schemeClr val="tx1"/>
                </a:solidFill>
                <a:latin typeface="Times New Roman" panose="02020603050405020304" pitchFamily="18" charset="0"/>
                <a:cs typeface="Times New Roman" panose="02020603050405020304" pitchFamily="18" charset="0"/>
              </a:rPr>
              <a:t>sát và trung hòa các diễn tiến/nội dung tiêu cực trên mxh bằng các công cụ:</a:t>
            </a:r>
          </a:p>
          <a:p>
            <a:r>
              <a:rPr lang="en-US">
                <a:solidFill>
                  <a:schemeClr val="tx1"/>
                </a:solidFill>
                <a:latin typeface="Times New Roman" panose="02020603050405020304" pitchFamily="18" charset="0"/>
                <a:cs typeface="Times New Roman" panose="02020603050405020304" pitchFamily="18" charset="0"/>
              </a:rPr>
              <a:t>+      Phát triển nội dung đối phó tập trung vào làm rõ vị thế của Madam Thảo dựa trên khai thác những điểm không hợp lý của diễn tiến/nội dung đó. </a:t>
            </a:r>
          </a:p>
          <a:p>
            <a:r>
              <a:rPr lang="en-US">
                <a:solidFill>
                  <a:schemeClr val="tx1"/>
                </a:solidFill>
                <a:latin typeface="Times New Roman" panose="02020603050405020304" pitchFamily="18" charset="0"/>
                <a:cs typeface="Times New Roman" panose="02020603050405020304" pitchFamily="18" charset="0"/>
              </a:rPr>
              <a:t>+      Seeding &amp; chia sẽ nhanh chóng ra các kênh truyền thông và trên toàn mạng xã </a:t>
            </a:r>
            <a:r>
              <a:rPr lang="en-US" smtClean="0">
                <a:solidFill>
                  <a:schemeClr val="tx1"/>
                </a:solidFill>
                <a:latin typeface="Times New Roman" panose="02020603050405020304" pitchFamily="18" charset="0"/>
                <a:cs typeface="Times New Roman" panose="02020603050405020304" pitchFamily="18" charset="0"/>
              </a:rPr>
              <a:t>hội.</a:t>
            </a:r>
          </a:p>
          <a:p>
            <a:r>
              <a:rPr lang="en-US" smtClean="0">
                <a:solidFill>
                  <a:schemeClr val="tx1"/>
                </a:solidFill>
                <a:latin typeface="Times New Roman" panose="02020603050405020304" pitchFamily="18" charset="0"/>
                <a:cs typeface="Times New Roman" panose="02020603050405020304" pitchFamily="18" charset="0"/>
              </a:rPr>
              <a:t>Theo </a:t>
            </a:r>
            <a:r>
              <a:rPr lang="en-US">
                <a:solidFill>
                  <a:schemeClr val="tx1"/>
                </a:solidFill>
                <a:latin typeface="Times New Roman" panose="02020603050405020304" pitchFamily="18" charset="0"/>
                <a:cs typeface="Times New Roman" panose="02020603050405020304" pitchFamily="18" charset="0"/>
              </a:rPr>
              <a:t>sát chọn ra các luồng ý kiến khách quan tích cực có lợi và: </a:t>
            </a:r>
          </a:p>
          <a:p>
            <a:r>
              <a:rPr lang="en-US">
                <a:solidFill>
                  <a:schemeClr val="tx1"/>
                </a:solidFill>
                <a:latin typeface="Times New Roman" panose="02020603050405020304" pitchFamily="18" charset="0"/>
                <a:cs typeface="Times New Roman" panose="02020603050405020304" pitchFamily="18" charset="0"/>
              </a:rPr>
              <a:t>+      Có những nội dung khen ngợi đề cao và làm rõ thêm bằng cách kết nối với những nội dung của TNI &amp; King Coffee (với tư cách bên thứ 3 như KOL, Influencer, Seeder)</a:t>
            </a:r>
          </a:p>
          <a:p>
            <a:r>
              <a:rPr lang="en-US">
                <a:solidFill>
                  <a:schemeClr val="tx1"/>
                </a:solidFill>
                <a:latin typeface="Times New Roman" panose="02020603050405020304" pitchFamily="18" charset="0"/>
                <a:cs typeface="Times New Roman" panose="02020603050405020304" pitchFamily="18" charset="0"/>
              </a:rPr>
              <a:t>+      Seeding &amp; chia sẽ nhanh chóng ra các kênh truyền thông và trên toàn </a:t>
            </a:r>
            <a:r>
              <a:rPr lang="en-US" smtClean="0">
                <a:solidFill>
                  <a:schemeClr val="tx1"/>
                </a:solidFill>
                <a:latin typeface="Times New Roman" panose="02020603050405020304" pitchFamily="18" charset="0"/>
                <a:cs typeface="Times New Roman" panose="02020603050405020304" pitchFamily="18" charset="0"/>
              </a:rPr>
              <a:t>MXH</a:t>
            </a:r>
          </a:p>
          <a:p>
            <a:r>
              <a:rPr lang="en-US" smtClean="0">
                <a:solidFill>
                  <a:schemeClr val="tx1"/>
                </a:solidFill>
                <a:latin typeface="Times New Roman" panose="02020603050405020304" pitchFamily="18" charset="0"/>
                <a:cs typeface="Times New Roman" panose="02020603050405020304" pitchFamily="18" charset="0"/>
              </a:rPr>
              <a:t>3. Đảm </a:t>
            </a:r>
            <a:r>
              <a:rPr lang="en-US">
                <a:solidFill>
                  <a:schemeClr val="tx1"/>
                </a:solidFill>
                <a:latin typeface="Times New Roman" panose="02020603050405020304" pitchFamily="18" charset="0"/>
                <a:cs typeface="Times New Roman" panose="02020603050405020304" pitchFamily="18" charset="0"/>
              </a:rPr>
              <a:t>bảo làm rõ vị thế hợp pháp và lý lẽ đúng đắn của Madam Thảo (xem phần định hướng) trong Trung Nguyên</a:t>
            </a:r>
            <a:r>
              <a:rPr lang="en-US" smtClean="0">
                <a:solidFill>
                  <a:schemeClr val="tx1"/>
                </a:solidFill>
                <a:latin typeface="Times New Roman" panose="02020603050405020304" pitchFamily="18" charset="0"/>
                <a:cs typeface="Times New Roman" panose="02020603050405020304" pitchFamily="18" charset="0"/>
              </a:rPr>
              <a:t>.</a:t>
            </a:r>
          </a:p>
          <a:p>
            <a:r>
              <a:rPr lang="en-US" smtClean="0">
                <a:solidFill>
                  <a:schemeClr val="tx1"/>
                </a:solidFill>
                <a:latin typeface="Times New Roman" panose="02020603050405020304" pitchFamily="18" charset="0"/>
                <a:cs typeface="Times New Roman" panose="02020603050405020304" pitchFamily="18" charset="0"/>
              </a:rPr>
              <a:t>4. </a:t>
            </a:r>
            <a:r>
              <a:rPr lang="en-US">
                <a:solidFill>
                  <a:schemeClr val="tx1"/>
                </a:solidFill>
                <a:latin typeface="Times New Roman" panose="02020603050405020304" pitchFamily="18" charset="0"/>
                <a:cs typeface="Times New Roman" panose="02020603050405020304" pitchFamily="18" charset="0"/>
              </a:rPr>
              <a:t>Làm rõ ý đồ phong tỏa chiếm đoạt và sai trái của nhóm phong tỏa Trung Nguyên và ông Vũ cũng như kết quả của phiên tòa </a:t>
            </a:r>
          </a:p>
          <a:p>
            <a:r>
              <a:rPr lang="en-US" smtClean="0">
                <a:solidFill>
                  <a:schemeClr val="tx1"/>
                </a:solidFill>
                <a:latin typeface="Times New Roman" panose="02020603050405020304" pitchFamily="18" charset="0"/>
                <a:cs typeface="Times New Roman" panose="02020603050405020304" pitchFamily="18" charset="0"/>
              </a:rPr>
              <a:t>5. Lồng </a:t>
            </a:r>
            <a:r>
              <a:rPr lang="en-US">
                <a:solidFill>
                  <a:schemeClr val="tx1"/>
                </a:solidFill>
                <a:latin typeface="Times New Roman" panose="02020603050405020304" pitchFamily="18" charset="0"/>
                <a:cs typeface="Times New Roman" panose="02020603050405020304" pitchFamily="18" charset="0"/>
              </a:rPr>
              <a:t>ghép quảng bá TNI và King Coffee vào những nội dung phù hợp </a:t>
            </a:r>
            <a:endParaRPr lang="en-US"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09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1</a:t>
            </a:r>
            <a:r>
              <a:rPr lang="en-US" sz="4500" b="1">
                <a:latin typeface="+mj-lt"/>
                <a:ea typeface="Century Gothic"/>
                <a:cs typeface="Century Gothic"/>
                <a:sym typeface="Century Gothic"/>
              </a:rPr>
              <a:t>. </a:t>
            </a:r>
            <a:r>
              <a:rPr lang="en-US" sz="4500" b="1" smtClean="0">
                <a:latin typeface="+mj-lt"/>
                <a:ea typeface="Century Gothic"/>
                <a:cs typeface="Century Gothic"/>
                <a:sym typeface="Century Gothic"/>
              </a:rPr>
              <a:t>KPI</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62879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smtClean="0">
                <a:solidFill>
                  <a:srgbClr val="A91217"/>
                </a:solidFill>
                <a:latin typeface="+mj-lt"/>
                <a:ea typeface="Century Gothic"/>
                <a:cs typeface="Arial" panose="020B0604020202020204" pitchFamily="34" charset="0"/>
                <a:sym typeface="Century Gothic"/>
              </a:rPr>
              <a:t>KPI</a:t>
            </a:r>
            <a:endParaRPr lang="en-US" sz="3200" b="1" dirty="0">
              <a:solidFill>
                <a:srgbClr val="A91217"/>
              </a:solidFill>
              <a:latin typeface="+mj-lt"/>
              <a:ea typeface="Century Gothic"/>
              <a:cs typeface="Arial" panose="020B0604020202020204" pitchFamily="34" charset="0"/>
              <a:sym typeface="Century Gothic"/>
            </a:endParaRPr>
          </a:p>
        </p:txBody>
      </p:sp>
      <p:sp>
        <p:nvSpPr>
          <p:cNvPr id="2" name="Rectangle 1"/>
          <p:cNvSpPr/>
          <p:nvPr/>
        </p:nvSpPr>
        <p:spPr>
          <a:xfrm>
            <a:off x="1047404" y="751400"/>
            <a:ext cx="10623665" cy="5682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smtClean="0">
                <a:solidFill>
                  <a:schemeClr val="tx1"/>
                </a:solidFill>
                <a:latin typeface="Times New Roman" panose="02020603050405020304" pitchFamily="18" charset="0"/>
                <a:cs typeface="Times New Roman" panose="02020603050405020304" pitchFamily="18" charset="0"/>
              </a:rPr>
              <a:t>1. Cảnh </a:t>
            </a:r>
            <a:r>
              <a:rPr lang="en-US" sz="1500">
                <a:solidFill>
                  <a:schemeClr val="tx1"/>
                </a:solidFill>
                <a:latin typeface="Times New Roman" panose="02020603050405020304" pitchFamily="18" charset="0"/>
                <a:cs typeface="Times New Roman" panose="02020603050405020304" pitchFamily="18" charset="0"/>
              </a:rPr>
              <a:t>báo kịp thời và có hướng xử lý </a:t>
            </a:r>
          </a:p>
          <a:p>
            <a:r>
              <a:rPr lang="en-US" sz="1500">
                <a:solidFill>
                  <a:schemeClr val="tx1"/>
                </a:solidFill>
                <a:latin typeface="Times New Roman" panose="02020603050405020304" pitchFamily="18" charset="0"/>
                <a:cs typeface="Times New Roman" panose="02020603050405020304" pitchFamily="18" charset="0"/>
              </a:rPr>
              <a:t>+     Trong vòng 24 tiếng với các hướng diễn tiến đã được dự báo trước (trong đề xuất) </a:t>
            </a:r>
          </a:p>
          <a:p>
            <a:r>
              <a:rPr lang="en-US" sz="1500">
                <a:solidFill>
                  <a:schemeClr val="tx1"/>
                </a:solidFill>
                <a:latin typeface="Times New Roman" panose="02020603050405020304" pitchFamily="18" charset="0"/>
                <a:cs typeface="Times New Roman" panose="02020603050405020304" pitchFamily="18" charset="0"/>
              </a:rPr>
              <a:t>+     Trong vòng 48 tiếng (do cần kết hợp với TNI trong việc xét duyệt và bàn thảo) với các sự kiện không dự báo trước </a:t>
            </a:r>
          </a:p>
          <a:p>
            <a:r>
              <a:rPr lang="en-US" sz="1500" smtClean="0">
                <a:solidFill>
                  <a:schemeClr val="tx1"/>
                </a:solidFill>
                <a:latin typeface="Times New Roman" panose="02020603050405020304" pitchFamily="18" charset="0"/>
                <a:cs typeface="Times New Roman" panose="02020603050405020304" pitchFamily="18" charset="0"/>
              </a:rPr>
              <a:t>2. Phát </a:t>
            </a:r>
            <a:r>
              <a:rPr lang="en-US" sz="1500">
                <a:solidFill>
                  <a:schemeClr val="tx1"/>
                </a:solidFill>
                <a:latin typeface="Times New Roman" panose="02020603050405020304" pitchFamily="18" charset="0"/>
                <a:cs typeface="Times New Roman" panose="02020603050405020304" pitchFamily="18" charset="0"/>
              </a:rPr>
              <a:t>triển các góc nội dung phù hợp </a:t>
            </a:r>
          </a:p>
          <a:p>
            <a:r>
              <a:rPr lang="en-US" sz="1500">
                <a:solidFill>
                  <a:schemeClr val="tx1"/>
                </a:solidFill>
                <a:latin typeface="Times New Roman" panose="02020603050405020304" pitchFamily="18" charset="0"/>
                <a:cs typeface="Times New Roman" panose="02020603050405020304" pitchFamily="18" charset="0"/>
              </a:rPr>
              <a:t>+     Trong vòng 8-12 tiếng với các nội dung thuộc các góc đã được đề xuất </a:t>
            </a:r>
          </a:p>
          <a:p>
            <a:r>
              <a:rPr lang="en-US" sz="1500">
                <a:solidFill>
                  <a:schemeClr val="tx1"/>
                </a:solidFill>
                <a:latin typeface="Times New Roman" panose="02020603050405020304" pitchFamily="18" charset="0"/>
                <a:cs typeface="Times New Roman" panose="02020603050405020304" pitchFamily="18" charset="0"/>
              </a:rPr>
              <a:t>+     Trong vòng 12-36 tiếng với các nội dung mới và cần được duyệt </a:t>
            </a:r>
          </a:p>
          <a:p>
            <a:r>
              <a:rPr lang="en-US" sz="1500" smtClean="0">
                <a:solidFill>
                  <a:schemeClr val="tx1"/>
                </a:solidFill>
                <a:latin typeface="Times New Roman" panose="02020603050405020304" pitchFamily="18" charset="0"/>
                <a:cs typeface="Times New Roman" panose="02020603050405020304" pitchFamily="18" charset="0"/>
              </a:rPr>
              <a:t>3. Tổng </a:t>
            </a:r>
            <a:r>
              <a:rPr lang="en-US" sz="1500">
                <a:solidFill>
                  <a:schemeClr val="tx1"/>
                </a:solidFill>
                <a:latin typeface="Times New Roman" panose="02020603050405020304" pitchFamily="18" charset="0"/>
                <a:cs typeface="Times New Roman" panose="02020603050405020304" pitchFamily="18" charset="0"/>
              </a:rPr>
              <a:t>số lượng nội dung được phát triển bao gồm:</a:t>
            </a:r>
          </a:p>
          <a:p>
            <a:r>
              <a:rPr lang="en-US" sz="1500" b="1" i="1">
                <a:solidFill>
                  <a:schemeClr val="tx1"/>
                </a:solidFill>
                <a:latin typeface="Times New Roman" panose="02020603050405020304" pitchFamily="18" charset="0"/>
                <a:cs typeface="Times New Roman" panose="02020603050405020304" pitchFamily="18" charset="0"/>
              </a:rPr>
              <a:t>Xây dựng hình ảnh đúng đắn và tích cực cho madame Lê Hoàng Diệp Thảo (có lồng ghép nội dung quảng bá cho King Coffee và TNI).</a:t>
            </a:r>
            <a:endParaRPr lang="en-US" sz="1500">
              <a:solidFill>
                <a:schemeClr val="tx1"/>
              </a:solidFill>
              <a:latin typeface="Times New Roman" panose="02020603050405020304" pitchFamily="18" charset="0"/>
              <a:cs typeface="Times New Roman" panose="02020603050405020304" pitchFamily="18" charset="0"/>
            </a:endParaRPr>
          </a:p>
          <a:p>
            <a:r>
              <a:rPr lang="en-US" sz="1500">
                <a:solidFill>
                  <a:schemeClr val="tx1"/>
                </a:solidFill>
                <a:latin typeface="Times New Roman" panose="02020603050405020304" pitchFamily="18" charset="0"/>
                <a:cs typeface="Times New Roman" panose="02020603050405020304" pitchFamily="18" charset="0"/>
              </a:rPr>
              <a:t>+     Madame Thảo đang vững vàng và tích cực phát triển TNI &amp; King.</a:t>
            </a:r>
          </a:p>
          <a:p>
            <a:r>
              <a:rPr lang="en-US" sz="1500">
                <a:solidFill>
                  <a:schemeClr val="tx1"/>
                </a:solidFill>
                <a:latin typeface="Times New Roman" panose="02020603050405020304" pitchFamily="18" charset="0"/>
                <a:cs typeface="Times New Roman" panose="02020603050405020304" pitchFamily="18" charset="0"/>
              </a:rPr>
              <a:t>+     Madame Thảo theo đuổi giá trị của một đời sống có trách nhiệm, danh dự, chính trực, bền chí, hy sinh và cổ vũ – là những giá trị mang lại sự vững vàng trong cuộc sống, sự bình an trong tâm hồn và lợi ích cho xã hội. </a:t>
            </a:r>
          </a:p>
          <a:p>
            <a:r>
              <a:rPr lang="en-US" sz="1500">
                <a:solidFill>
                  <a:schemeClr val="tx1"/>
                </a:solidFill>
                <a:latin typeface="Times New Roman" panose="02020603050405020304" pitchFamily="18" charset="0"/>
                <a:cs typeface="Times New Roman" panose="02020603050405020304" pitchFamily="18" charset="0"/>
              </a:rPr>
              <a:t>+     Dành tình yêu thương và thời gian cho gia đình con cái, vẫn luôn hướng về chồng mình, lo lắng cho sức khỏe ông Vũ  (ông Vũ có bệnh, có những biểu hiện về việc không được bình thường).</a:t>
            </a:r>
          </a:p>
          <a:p>
            <a:r>
              <a:rPr lang="en-US" sz="1500">
                <a:solidFill>
                  <a:schemeClr val="tx1"/>
                </a:solidFill>
                <a:latin typeface="Times New Roman" panose="02020603050405020304" pitchFamily="18" charset="0"/>
                <a:cs typeface="Times New Roman" panose="02020603050405020304" pitchFamily="18" charset="0"/>
              </a:rPr>
              <a:t>+     Madame Thảo mong muốn gìn giữ Trung Nguyên vì đó là công sức và tâm huyết  cả gia đình madame, ông Vũ và con cái.</a:t>
            </a:r>
          </a:p>
          <a:p>
            <a:r>
              <a:rPr lang="en-US" sz="1500" b="1" i="1">
                <a:solidFill>
                  <a:schemeClr val="tx1"/>
                </a:solidFill>
                <a:latin typeface="Times New Roman" panose="02020603050405020304" pitchFamily="18" charset="0"/>
                <a:cs typeface="Times New Roman" panose="02020603050405020304" pitchFamily="18" charset="0"/>
              </a:rPr>
              <a:t>Quảng bá hình ảnh của King Coffee &amp; tập đoàn TNI lồng ghép vào các nội dung khác (xây dựng hình ảnh madame Thảo, trung hòa các thông tin tiêu cực và lan tỏa các thông tin tích cực về madame Thảo):</a:t>
            </a:r>
            <a:endParaRPr lang="en-US" sz="1500">
              <a:solidFill>
                <a:schemeClr val="tx1"/>
              </a:solidFill>
              <a:latin typeface="Times New Roman" panose="02020603050405020304" pitchFamily="18" charset="0"/>
              <a:cs typeface="Times New Roman" panose="02020603050405020304" pitchFamily="18" charset="0"/>
            </a:endParaRPr>
          </a:p>
          <a:p>
            <a:r>
              <a:rPr lang="en-US" sz="1500">
                <a:solidFill>
                  <a:schemeClr val="tx1"/>
                </a:solidFill>
                <a:latin typeface="Times New Roman" panose="02020603050405020304" pitchFamily="18" charset="0"/>
                <a:cs typeface="Times New Roman" panose="02020603050405020304" pitchFamily="18" charset="0"/>
              </a:rPr>
              <a:t>+     King Coffee là thương hiệu và sản phẩm cà phê thượng hạng luôn gắn kết với tình yêu thương và sự nhân </a:t>
            </a:r>
            <a:r>
              <a:rPr lang="vi-VN" sz="1500">
                <a:solidFill>
                  <a:schemeClr val="tx1"/>
                </a:solidFill>
                <a:latin typeface="Times New Roman" panose="02020603050405020304" pitchFamily="18" charset="0"/>
                <a:cs typeface="Times New Roman" panose="02020603050405020304" pitchFamily="18" charset="0"/>
              </a:rPr>
              <a:t>	</a:t>
            </a:r>
            <a:r>
              <a:rPr lang="en-US" sz="1500">
                <a:solidFill>
                  <a:schemeClr val="tx1"/>
                </a:solidFill>
                <a:latin typeface="Times New Roman" panose="02020603050405020304" pitchFamily="18" charset="0"/>
                <a:cs typeface="Times New Roman" panose="02020603050405020304" pitchFamily="18" charset="0"/>
              </a:rPr>
              <a:t>đạo, chính trực, như là những giá trị luôn đồng hành với người tiêu dùng trên con đường tiến đến thành công.</a:t>
            </a:r>
          </a:p>
          <a:p>
            <a:r>
              <a:rPr lang="en-US" sz="1500">
                <a:solidFill>
                  <a:schemeClr val="tx1"/>
                </a:solidFill>
                <a:latin typeface="Times New Roman" panose="02020603050405020304" pitchFamily="18" charset="0"/>
                <a:cs typeface="Times New Roman" panose="02020603050405020304" pitchFamily="18" charset="0"/>
              </a:rPr>
              <a:t>+      Sự phát triển vững mạnh nhanh chóng vươn ra thế giới của King Coffee (Có mặt trên hơn 60 quốc gia).</a:t>
            </a:r>
          </a:p>
          <a:p>
            <a:r>
              <a:rPr lang="en-US" sz="1500" smtClean="0">
                <a:solidFill>
                  <a:schemeClr val="tx1"/>
                </a:solidFill>
                <a:latin typeface="Times New Roman" panose="02020603050405020304" pitchFamily="18" charset="0"/>
                <a:cs typeface="Times New Roman" panose="02020603050405020304" pitchFamily="18" charset="0"/>
              </a:rPr>
              <a:t>4. Tổng </a:t>
            </a:r>
            <a:r>
              <a:rPr lang="en-US" sz="1500">
                <a:solidFill>
                  <a:schemeClr val="tx1"/>
                </a:solidFill>
                <a:latin typeface="Times New Roman" panose="02020603050405020304" pitchFamily="18" charset="0"/>
                <a:cs typeface="Times New Roman" panose="02020603050405020304" pitchFamily="18" charset="0"/>
              </a:rPr>
              <a:t>số lượng sharing và điều hướng bao gồm:</a:t>
            </a:r>
          </a:p>
          <a:p>
            <a:r>
              <a:rPr lang="en-US" sz="1500">
                <a:solidFill>
                  <a:schemeClr val="tx1"/>
                </a:solidFill>
                <a:latin typeface="Times New Roman" panose="02020603050405020304" pitchFamily="18" charset="0"/>
                <a:cs typeface="Times New Roman" panose="02020603050405020304" pitchFamily="18" charset="0"/>
              </a:rPr>
              <a:t>+	Lan tỏa tích cực: 6,750 comments (67.50%) </a:t>
            </a:r>
          </a:p>
          <a:p>
            <a:r>
              <a:rPr lang="en-US" sz="1500">
                <a:solidFill>
                  <a:schemeClr val="tx1"/>
                </a:solidFill>
                <a:latin typeface="Times New Roman" panose="02020603050405020304" pitchFamily="18" charset="0"/>
                <a:cs typeface="Times New Roman" panose="02020603050405020304" pitchFamily="18" charset="0"/>
              </a:rPr>
              <a:t>+	Lan tỏa tiêu cực: 3,250 comments (32.50%)</a:t>
            </a:r>
          </a:p>
        </p:txBody>
      </p:sp>
    </p:spTree>
    <p:extLst>
      <p:ext uri="{BB962C8B-B14F-4D97-AF65-F5344CB8AC3E}">
        <p14:creationId xmlns:p14="http://schemas.microsoft.com/office/powerpoint/2010/main" val="408931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3</a:t>
            </a:r>
            <a:r>
              <a:rPr lang="en-US" sz="4500" b="1" smtClean="0">
                <a:latin typeface="+mj-lt"/>
                <a:ea typeface="Century Gothic"/>
                <a:cs typeface="Century Gothic"/>
                <a:sym typeface="Century Gothic"/>
              </a:rPr>
              <a:t>. </a:t>
            </a:r>
            <a:r>
              <a:rPr lang="en-US" sz="4500" b="1" dirty="0" err="1">
                <a:latin typeface="+mj-lt"/>
                <a:ea typeface="Century Gothic"/>
                <a:cs typeface="Century Gothic"/>
                <a:sym typeface="Century Gothic"/>
              </a:rPr>
              <a:t>Quy</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trình</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theo</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dõi</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diễn</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tiến</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sự</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việc</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100863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6513810cfa_0_0"/>
          <p:cNvSpPr txBox="1">
            <a:spLocks/>
          </p:cNvSpPr>
          <p:nvPr/>
        </p:nvSpPr>
        <p:spPr>
          <a:xfrm>
            <a:off x="2932789" y="241400"/>
            <a:ext cx="7356450" cy="510000"/>
          </a:xfrm>
          <a:prstGeom prst="rect">
            <a:avLst/>
          </a:prstGeom>
          <a:noFill/>
          <a:ln>
            <a:noFill/>
          </a:ln>
        </p:spPr>
        <p:txBody>
          <a:bodyPr spcFirstLastPara="1" vert="horz" wrap="square" lIns="26775" tIns="26775" rIns="26775" bIns="26775" rtlCol="0" anchor="ctr" anchorCtr="0">
            <a:noAutofit/>
          </a:bodyPr>
          <a:lstStyle>
            <a:lvl1pPr algn="ctr" defTabSz="914400" rtl="0" eaLnBrk="1" latinLnBrk="0" hangingPunct="1">
              <a:lnSpc>
                <a:spcPct val="90000"/>
              </a:lnSpc>
              <a:spcBef>
                <a:spcPct val="0"/>
              </a:spcBef>
              <a:buNone/>
              <a:defRPr sz="2800" kern="1200">
                <a:solidFill>
                  <a:schemeClr val="tx1"/>
                </a:solidFill>
                <a:latin typeface="Times" panose="020B0500000000000000" pitchFamily="34" charset="0"/>
                <a:ea typeface="Times" panose="020B0500000000000000" pitchFamily="34" charset="0"/>
                <a:cs typeface="Times" panose="020B0500000000000000" pitchFamily="34" charset="0"/>
              </a:defRPr>
            </a:lvl1pPr>
          </a:lstStyle>
          <a:p>
            <a:pPr>
              <a:lnSpc>
                <a:spcPct val="100000"/>
              </a:lnSpc>
              <a:spcBef>
                <a:spcPts val="0"/>
              </a:spcBef>
              <a:buClr>
                <a:schemeClr val="dk1"/>
              </a:buClr>
              <a:buSzPts val="7840"/>
            </a:pPr>
            <a:r>
              <a:rPr lang="en-US" sz="3200" b="1" dirty="0">
                <a:solidFill>
                  <a:srgbClr val="A91217"/>
                </a:solidFill>
                <a:latin typeface="+mj-lt"/>
                <a:ea typeface="Century Gothic"/>
                <a:cs typeface="Arial" panose="020B0604020202020204" pitchFamily="34" charset="0"/>
                <a:sym typeface="Century Gothic"/>
              </a:rPr>
              <a:t>Qui </a:t>
            </a:r>
            <a:r>
              <a:rPr lang="en-US" sz="3200" b="1" dirty="0" err="1">
                <a:solidFill>
                  <a:srgbClr val="A91217"/>
                </a:solidFill>
                <a:latin typeface="+mj-lt"/>
                <a:ea typeface="Century Gothic"/>
                <a:cs typeface="Arial" panose="020B0604020202020204" pitchFamily="34" charset="0"/>
                <a:sym typeface="Century Gothic"/>
              </a:rPr>
              <a:t>trình</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theo</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dõi</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diễn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tiến</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sự</a:t>
            </a:r>
            <a:r>
              <a:rPr lang="en-US" sz="3200" b="1" dirty="0">
                <a:solidFill>
                  <a:srgbClr val="A91217"/>
                </a:solidFill>
                <a:latin typeface="+mj-lt"/>
                <a:ea typeface="Century Gothic"/>
                <a:cs typeface="Arial" panose="020B0604020202020204" pitchFamily="34" charset="0"/>
                <a:sym typeface="Century Gothic"/>
              </a:rPr>
              <a:t> </a:t>
            </a:r>
            <a:r>
              <a:rPr lang="en-US" sz="3200" b="1" dirty="0" err="1">
                <a:solidFill>
                  <a:srgbClr val="A91217"/>
                </a:solidFill>
                <a:latin typeface="+mj-lt"/>
                <a:ea typeface="Century Gothic"/>
                <a:cs typeface="Arial" panose="020B0604020202020204" pitchFamily="34" charset="0"/>
                <a:sym typeface="Century Gothic"/>
              </a:rPr>
              <a:t>việc</a:t>
            </a:r>
            <a:endParaRPr lang="en-US" sz="3200" b="1" dirty="0">
              <a:solidFill>
                <a:srgbClr val="A91217"/>
              </a:solidFill>
              <a:latin typeface="+mj-lt"/>
              <a:ea typeface="Century Gothic"/>
              <a:cs typeface="Arial" panose="020B0604020202020204" pitchFamily="34" charset="0"/>
              <a:sym typeface="Century Gothic"/>
            </a:endParaRPr>
          </a:p>
        </p:txBody>
      </p:sp>
      <p:sp>
        <p:nvSpPr>
          <p:cNvPr id="5" name="Right Arrow 23"/>
          <p:cNvSpPr/>
          <p:nvPr/>
        </p:nvSpPr>
        <p:spPr>
          <a:xfrm rot="10800000" flipH="1">
            <a:off x="4217916" y="2609467"/>
            <a:ext cx="317331" cy="351712"/>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6" name="Rounded Rectangle 24"/>
          <p:cNvSpPr/>
          <p:nvPr/>
        </p:nvSpPr>
        <p:spPr>
          <a:xfrm>
            <a:off x="2070691" y="2350245"/>
            <a:ext cx="2078068" cy="771711"/>
          </a:xfrm>
          <a:prstGeom prst="roundRect">
            <a:avLst>
              <a:gd name="adj" fmla="val 0"/>
            </a:avLst>
          </a:prstGeom>
          <a:solidFill>
            <a:schemeClr val="bg1">
              <a:lumMod val="50000"/>
            </a:schemeClr>
          </a:solidFill>
          <a:ln>
            <a:noFill/>
          </a:ln>
          <a:effectLst>
            <a:softEdge rad="12700"/>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kern="1200">
                <a:solidFill>
                  <a:schemeClr val="bg1"/>
                </a:solidFill>
                <a:effectLst/>
                <a:latin typeface="Helvetica" panose="020B0604020202020204" pitchFamily="34" charset="0"/>
                <a:ea typeface="ＭＳ 明朝" charset="-128"/>
                <a:cs typeface="Helvetica" panose="020B0604020202020204" pitchFamily="34" charset="0"/>
              </a:rPr>
              <a:t>Theo Dõi Tiêu Cực</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7" name="Rounded Rectangle 25"/>
          <p:cNvSpPr/>
          <p:nvPr/>
        </p:nvSpPr>
        <p:spPr>
          <a:xfrm>
            <a:off x="4604403" y="2368829"/>
            <a:ext cx="3570402" cy="771711"/>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chemeClr val="bg1"/>
                </a:solidFill>
                <a:latin typeface="Helvetica" panose="020B0604020202020204" pitchFamily="34" charset="0"/>
                <a:ea typeface="ＭＳ 明朝" charset="-128"/>
                <a:cs typeface="Helvetica" panose="020B0604020202020204" pitchFamily="34" charset="0"/>
              </a:rPr>
              <a:t>Báo Cáo Tự Động: Báo Cáo Cảnh Báo Và Báo Cáo Uy Tín</a:t>
            </a:r>
            <a:endParaRPr lang="en-US" sz="900" dirty="0">
              <a:solidFill>
                <a:schemeClr val="bg1"/>
              </a:solidFill>
              <a:latin typeface="Helvetica" panose="020B0604020202020204" pitchFamily="34" charset="0"/>
              <a:ea typeface="ＭＳ 明朝" charset="-128"/>
              <a:cs typeface="Helvetica" panose="020B0604020202020204" pitchFamily="34" charset="0"/>
            </a:endParaRPr>
          </a:p>
        </p:txBody>
      </p:sp>
      <p:sp>
        <p:nvSpPr>
          <p:cNvPr id="8" name="Rounded Rectangle 26"/>
          <p:cNvSpPr/>
          <p:nvPr/>
        </p:nvSpPr>
        <p:spPr>
          <a:xfrm>
            <a:off x="8648471" y="2365977"/>
            <a:ext cx="1640768" cy="771711"/>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a:solidFill>
                  <a:schemeClr val="bg1"/>
                </a:solidFill>
                <a:latin typeface="Helvetica" panose="020B0604020202020204" pitchFamily="34" charset="0"/>
                <a:ea typeface="ＭＳ 明朝" charset="-128"/>
                <a:cs typeface="Helvetica" panose="020B0604020202020204" pitchFamily="34" charset="0"/>
              </a:rPr>
              <a:t>Phân Tích Tiêu Cực</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9" name="Right Arrow 27"/>
          <p:cNvSpPr/>
          <p:nvPr/>
        </p:nvSpPr>
        <p:spPr>
          <a:xfrm rot="10800000" flipH="1">
            <a:off x="8278429" y="2564071"/>
            <a:ext cx="322685" cy="351711"/>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10" name="Rounded Rectangle 28"/>
          <p:cNvSpPr/>
          <p:nvPr/>
        </p:nvSpPr>
        <p:spPr>
          <a:xfrm>
            <a:off x="8648471" y="3454115"/>
            <a:ext cx="1640768" cy="732357"/>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kern="1200">
                <a:solidFill>
                  <a:schemeClr val="bg1"/>
                </a:solidFill>
                <a:effectLst/>
                <a:latin typeface="Helvetica" panose="020B0604020202020204" pitchFamily="34" charset="0"/>
                <a:ea typeface="ＭＳ 明朝" charset="-128"/>
                <a:cs typeface="Helvetica" panose="020B0604020202020204" pitchFamily="34" charset="0"/>
              </a:rPr>
              <a:t>Lên Chiến Thuật Giải Quyết</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11" name="Rounded Rectangle 29"/>
          <p:cNvSpPr/>
          <p:nvPr/>
        </p:nvSpPr>
        <p:spPr>
          <a:xfrm>
            <a:off x="8664831" y="4594795"/>
            <a:ext cx="1640768" cy="855147"/>
          </a:xfrm>
          <a:prstGeom prst="roundRect">
            <a:avLst>
              <a:gd name="adj" fmla="val 62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en-US" sz="900">
                <a:solidFill>
                  <a:srgbClr val="FFFFFF"/>
                </a:solidFill>
                <a:latin typeface="Helvetica" panose="020B0604020202020204" pitchFamily="34" charset="0"/>
                <a:ea typeface="ＭＳ 明朝" charset="-128"/>
                <a:cs typeface="Helvetica" panose="020B0604020202020204" pitchFamily="34" charset="0"/>
              </a:rPr>
              <a:t>Phát Triển Nội Dung Và Kế Hoạch</a:t>
            </a:r>
            <a:endParaRPr lang="en-US" sz="900" dirty="0">
              <a:solidFill>
                <a:srgbClr val="FFFFFF"/>
              </a:solidFill>
              <a:latin typeface="Helvetica" panose="020B0604020202020204" pitchFamily="34" charset="0"/>
              <a:ea typeface="ＭＳ 明朝" charset="-128"/>
              <a:cs typeface="Helvetica" panose="020B0604020202020204" pitchFamily="34" charset="0"/>
            </a:endParaRPr>
          </a:p>
        </p:txBody>
      </p:sp>
      <p:sp>
        <p:nvSpPr>
          <p:cNvPr id="12" name="Rounded Rectangle 30"/>
          <p:cNvSpPr/>
          <p:nvPr/>
        </p:nvSpPr>
        <p:spPr>
          <a:xfrm>
            <a:off x="5094178" y="4560531"/>
            <a:ext cx="3080627" cy="546158"/>
          </a:xfrm>
          <a:prstGeom prst="roundRect">
            <a:avLst>
              <a:gd name="adj" fmla="val 193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45720" tIns="48623" rIns="45720" bIns="48623"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b="1">
                <a:solidFill>
                  <a:schemeClr val="bg1"/>
                </a:solidFill>
                <a:latin typeface="Helvetica" panose="020B0604020202020204" pitchFamily="34" charset="0"/>
                <a:ea typeface="ＭＳ 明朝" charset="-128"/>
                <a:cs typeface="Helvetica" panose="020B0604020202020204" pitchFamily="34" charset="0"/>
              </a:rPr>
              <a:t>Truyền Thông Mạng Xã Hội</a:t>
            </a:r>
            <a:endParaRPr lang="vi-VN" sz="900" b="1" dirty="0">
              <a:solidFill>
                <a:schemeClr val="bg1"/>
              </a:solidFill>
              <a:latin typeface="Helvetica" panose="020B0604020202020204" pitchFamily="34" charset="0"/>
              <a:ea typeface="ＭＳ 明朝" charset="-128"/>
              <a:cs typeface="Helvetica" panose="020B0604020202020204" pitchFamily="34" charset="0"/>
            </a:endParaRPr>
          </a:p>
          <a:p>
            <a:r>
              <a:rPr lang="en-US" sz="900">
                <a:solidFill>
                  <a:schemeClr val="bg1"/>
                </a:solidFill>
                <a:latin typeface="Helvetica" panose="020B0604020202020204" pitchFamily="34" charset="0"/>
                <a:ea typeface="ＭＳ 明朝" charset="-128"/>
                <a:cs typeface="Helvetica" panose="020B0604020202020204" pitchFamily="34" charset="0"/>
              </a:rPr>
              <a:t>+ Mối liên hệ truyền thông và cộng đồng</a:t>
            </a:r>
            <a:endParaRPr lang="en-US" sz="900" dirty="0">
              <a:solidFill>
                <a:schemeClr val="bg1"/>
              </a:solidFill>
              <a:latin typeface="Helvetica" panose="020B0604020202020204" pitchFamily="34" charset="0"/>
              <a:ea typeface="ＭＳ 明朝" charset="-128"/>
              <a:cs typeface="Helvetica" panose="020B0604020202020204" pitchFamily="34" charset="0"/>
            </a:endParaRPr>
          </a:p>
          <a:p>
            <a:pPr fontAlgn="base"/>
            <a:r>
              <a:rPr lang="en-US" sz="900">
                <a:solidFill>
                  <a:schemeClr val="bg1"/>
                </a:solidFill>
                <a:latin typeface="Helvetica" panose="020B0604020202020204" pitchFamily="34" charset="0"/>
                <a:ea typeface="ＭＳ 明朝" charset="-128"/>
                <a:cs typeface="Helvetica" panose="020B0604020202020204" pitchFamily="34" charset="0"/>
              </a:rPr>
              <a:t>+ Seeding trên mạng xã hội</a:t>
            </a:r>
            <a:endParaRPr lang="en-US" sz="900" dirty="0">
              <a:solidFill>
                <a:schemeClr val="bg1"/>
              </a:solidFill>
              <a:latin typeface="Helvetica" panose="020B0604020202020204" pitchFamily="34" charset="0"/>
              <a:ea typeface="ＭＳ 明朝" charset="-128"/>
              <a:cs typeface="Helvetica" panose="020B0604020202020204" pitchFamily="34" charset="0"/>
            </a:endParaRPr>
          </a:p>
        </p:txBody>
      </p:sp>
      <p:sp>
        <p:nvSpPr>
          <p:cNvPr id="13" name="Right Arrow 33"/>
          <p:cNvSpPr/>
          <p:nvPr/>
        </p:nvSpPr>
        <p:spPr>
          <a:xfrm flipH="1">
            <a:off x="8278428" y="4897044"/>
            <a:ext cx="322685" cy="351711"/>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14" name="Right Arrow 34"/>
          <p:cNvSpPr/>
          <p:nvPr/>
        </p:nvSpPr>
        <p:spPr>
          <a:xfrm rot="16200000" flipH="1">
            <a:off x="9336366" y="3155425"/>
            <a:ext cx="268661" cy="297421"/>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15" name="Right Arrow 35"/>
          <p:cNvSpPr/>
          <p:nvPr/>
        </p:nvSpPr>
        <p:spPr>
          <a:xfrm rot="5400000" flipH="1">
            <a:off x="2958845" y="4203711"/>
            <a:ext cx="284990" cy="337104"/>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16" name="Rounded Rectangle 36"/>
          <p:cNvSpPr/>
          <p:nvPr/>
        </p:nvSpPr>
        <p:spPr>
          <a:xfrm>
            <a:off x="2062501" y="4563079"/>
            <a:ext cx="2928053" cy="543610"/>
          </a:xfrm>
          <a:prstGeom prst="roundRect">
            <a:avLst>
              <a:gd name="adj" fmla="val 193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45720" tIns="48623" rIns="45720" bIns="48623"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b="1">
                <a:solidFill>
                  <a:schemeClr val="bg1"/>
                </a:solidFill>
                <a:latin typeface="Helvetica" panose="020B0604020202020204" pitchFamily="34" charset="0"/>
                <a:ea typeface="ＭＳ 明朝" charset="-128"/>
                <a:cs typeface="Helvetica" panose="020B0604020202020204" pitchFamily="34" charset="0"/>
              </a:rPr>
              <a:t>Truyền Thông Truyền Thống</a:t>
            </a:r>
            <a:endParaRPr lang="vi-VN" sz="900" b="1">
              <a:solidFill>
                <a:schemeClr val="bg1"/>
              </a:solidFill>
              <a:latin typeface="Helvetica" panose="020B0604020202020204" pitchFamily="34" charset="0"/>
              <a:ea typeface="ＭＳ 明朝" charset="-128"/>
              <a:cs typeface="Helvetica" panose="020B0604020202020204" pitchFamily="34" charset="0"/>
            </a:endParaRPr>
          </a:p>
          <a:p>
            <a:pPr marL="0" marR="0" fontAlgn="base">
              <a:spcBef>
                <a:spcPts val="0"/>
              </a:spcBef>
              <a:spcAft>
                <a:spcPts val="0"/>
              </a:spcAft>
            </a:pPr>
            <a:r>
              <a:rPr lang="en-US" sz="900">
                <a:solidFill>
                  <a:schemeClr val="bg1"/>
                </a:solidFill>
                <a:effectLst/>
                <a:latin typeface="Helvetica" panose="020B0604020202020204" pitchFamily="34" charset="0"/>
                <a:ea typeface="ＭＳ 明朝" charset="-128"/>
                <a:cs typeface="Helvetica" panose="020B0604020202020204" pitchFamily="34" charset="0"/>
              </a:rPr>
              <a:t>+ Quan hệ Truyền Thông</a:t>
            </a:r>
          </a:p>
          <a:p>
            <a:pPr marL="0" marR="0" fontAlgn="base">
              <a:spcBef>
                <a:spcPts val="0"/>
              </a:spcBef>
              <a:spcAft>
                <a:spcPts val="0"/>
              </a:spcAft>
            </a:pPr>
            <a:r>
              <a:rPr lang="en-US" sz="900">
                <a:solidFill>
                  <a:schemeClr val="bg1"/>
                </a:solidFill>
                <a:latin typeface="Helvetica" panose="020B0604020202020204" pitchFamily="34" charset="0"/>
                <a:ea typeface="ＭＳ 明朝" charset="-128"/>
                <a:cs typeface="Helvetica" panose="020B0604020202020204" pitchFamily="34" charset="0"/>
              </a:rPr>
              <a:t>+ Gieo mầm trên mạng xã hội</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17" name="Rounded Rectangle 37"/>
          <p:cNvSpPr/>
          <p:nvPr/>
        </p:nvSpPr>
        <p:spPr>
          <a:xfrm>
            <a:off x="2062502" y="3454115"/>
            <a:ext cx="2086257" cy="732357"/>
          </a:xfrm>
          <a:prstGeom prst="roundRect">
            <a:avLst>
              <a:gd name="adj" fmla="val 786"/>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900">
                <a:solidFill>
                  <a:schemeClr val="bg1"/>
                </a:solidFill>
                <a:latin typeface="Helvetica" panose="020B0604020202020204" pitchFamily="34" charset="0"/>
                <a:ea typeface="ＭＳ 明朝" charset="-128"/>
                <a:cs typeface="Helvetica" panose="020B0604020202020204" pitchFamily="34" charset="0"/>
              </a:rPr>
              <a:t>Đưa Ra Các Báo Cáo Liên Tục Và Báo Cáo Định Kì</a:t>
            </a:r>
            <a:endParaRPr lang="en-US" sz="9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18" name="Right Arrow 38"/>
          <p:cNvSpPr/>
          <p:nvPr/>
        </p:nvSpPr>
        <p:spPr>
          <a:xfrm rot="16200000" flipH="1">
            <a:off x="9328200" y="4231238"/>
            <a:ext cx="284992" cy="297420"/>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19" name="Right Arrow 39"/>
          <p:cNvSpPr/>
          <p:nvPr/>
        </p:nvSpPr>
        <p:spPr>
          <a:xfrm rot="5400000" flipH="1">
            <a:off x="2967010" y="3112528"/>
            <a:ext cx="268662" cy="337104"/>
          </a:xfrm>
          <a:prstGeom prst="right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a:latin typeface="Helvetica" panose="020B0604020202020204" pitchFamily="34" charset="0"/>
              <a:cs typeface="Helvetica" panose="020B0604020202020204" pitchFamily="34" charset="0"/>
            </a:endParaRPr>
          </a:p>
        </p:txBody>
      </p:sp>
      <p:sp>
        <p:nvSpPr>
          <p:cNvPr id="20" name="Rounded Rectangle 40"/>
          <p:cNvSpPr/>
          <p:nvPr/>
        </p:nvSpPr>
        <p:spPr>
          <a:xfrm>
            <a:off x="2069842" y="1359508"/>
            <a:ext cx="8219396" cy="841636"/>
          </a:xfrm>
          <a:prstGeom prst="roundRect">
            <a:avLst>
              <a:gd name="adj" fmla="val 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97244" tIns="48623" rIns="97244" bIns="4862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gn="ctr" fontAlgn="base">
              <a:spcBef>
                <a:spcPts val="0"/>
              </a:spcBef>
              <a:spcAft>
                <a:spcPts val="0"/>
              </a:spcAft>
            </a:pPr>
            <a:r>
              <a:rPr lang="en-US" sz="1200">
                <a:solidFill>
                  <a:schemeClr val="bg1"/>
                </a:solidFill>
                <a:latin typeface="Helvetica" panose="020B0604020202020204" pitchFamily="34" charset="0"/>
                <a:ea typeface="ＭＳ 明朝" charset="-128"/>
                <a:cs typeface="Helvetica" panose="020B0604020202020204" pitchFamily="34" charset="0"/>
              </a:rPr>
              <a:t>Chiến Thuật Tổng Thể</a:t>
            </a:r>
            <a:endParaRPr lang="en-US" sz="1200" kern="1200" dirty="0">
              <a:solidFill>
                <a:schemeClr val="bg1"/>
              </a:solidFill>
              <a:effectLst/>
              <a:latin typeface="Helvetica" panose="020B0604020202020204" pitchFamily="34" charset="0"/>
              <a:ea typeface="ＭＳ 明朝" charset="-128"/>
              <a:cs typeface="Helvetica" panose="020B0604020202020204" pitchFamily="34" charset="0"/>
            </a:endParaRPr>
          </a:p>
          <a:p>
            <a:pPr algn="ctr">
              <a:spcBef>
                <a:spcPts val="0"/>
              </a:spcBef>
              <a:spcAft>
                <a:spcPts val="0"/>
              </a:spcAft>
            </a:pPr>
            <a:r>
              <a:rPr lang="en-US" sz="1200">
                <a:solidFill>
                  <a:schemeClr val="bg1"/>
                </a:solidFill>
                <a:latin typeface="Helvetica" panose="020B0604020202020204" pitchFamily="34" charset="0"/>
                <a:ea typeface="ＭＳ 明朝" charset="-128"/>
                <a:cs typeface="Helvetica" panose="020B0604020202020204" pitchFamily="34" charset="0"/>
              </a:rPr>
              <a:t>Định hướng tiếp cận</a:t>
            </a:r>
            <a:r>
              <a:rPr lang="vi-VN" sz="1200">
                <a:solidFill>
                  <a:schemeClr val="bg1"/>
                </a:solidFill>
                <a:latin typeface="Helvetica" panose="020B0604020202020204" pitchFamily="34" charset="0"/>
                <a:ea typeface="ＭＳ 明朝" charset="-128"/>
                <a:cs typeface="Helvetica" panose="020B0604020202020204" pitchFamily="34" charset="0"/>
              </a:rPr>
              <a:t> – </a:t>
            </a:r>
            <a:r>
              <a:rPr lang="en-US" sz="1200">
                <a:solidFill>
                  <a:schemeClr val="bg1"/>
                </a:solidFill>
                <a:latin typeface="Helvetica" panose="020B0604020202020204" pitchFamily="34" charset="0"/>
                <a:ea typeface="ＭＳ 明朝" charset="-128"/>
                <a:cs typeface="Helvetica" panose="020B0604020202020204" pitchFamily="34" charset="0"/>
              </a:rPr>
              <a:t>Quy trình làm việc</a:t>
            </a:r>
            <a:endParaRPr lang="en-US" sz="1200" kern="1200" dirty="0">
              <a:solidFill>
                <a:schemeClr val="bg1"/>
              </a:solidFill>
              <a:effectLst/>
              <a:latin typeface="Helvetica" panose="020B0604020202020204" pitchFamily="34" charset="0"/>
              <a:ea typeface="ＭＳ 明朝" charset="-128"/>
              <a:cs typeface="Helvetica" panose="020B0604020202020204" pitchFamily="34" charset="0"/>
            </a:endParaRPr>
          </a:p>
        </p:txBody>
      </p:sp>
      <p:sp>
        <p:nvSpPr>
          <p:cNvPr id="21" name="Rounded Rectangle 42"/>
          <p:cNvSpPr/>
          <p:nvPr/>
        </p:nvSpPr>
        <p:spPr>
          <a:xfrm>
            <a:off x="2069842" y="5170788"/>
            <a:ext cx="6104963" cy="266145"/>
          </a:xfrm>
          <a:prstGeom prst="roundRect">
            <a:avLst>
              <a:gd name="adj" fmla="val 1930"/>
            </a:avLst>
          </a:prstGeom>
          <a:solidFill>
            <a:srgbClr val="6A322C"/>
          </a:solidFill>
          <a:ln>
            <a:noFill/>
          </a:ln>
          <a:effectLst/>
        </p:spPr>
        <p:style>
          <a:lnRef idx="1">
            <a:schemeClr val="accent1"/>
          </a:lnRef>
          <a:fillRef idx="3">
            <a:schemeClr val="accent1"/>
          </a:fillRef>
          <a:effectRef idx="2">
            <a:schemeClr val="accent1"/>
          </a:effectRef>
          <a:fontRef idx="minor">
            <a:schemeClr val="lt1"/>
          </a:fontRef>
        </p:style>
        <p:txBody>
          <a:bodyPr lIns="45720" tIns="48623" rIns="45720" bIns="48623"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spcAft>
                <a:spcPts val="0"/>
              </a:spcAft>
            </a:pPr>
            <a:r>
              <a:rPr lang="vi-VN" sz="900">
                <a:solidFill>
                  <a:schemeClr val="bg1"/>
                </a:solidFill>
                <a:latin typeface="Helvetica" panose="020B0604020202020204" pitchFamily="34" charset="0"/>
                <a:ea typeface="ＭＳ 明朝" charset="-128"/>
                <a:cs typeface="Helvetica" panose="020B0604020202020204" pitchFamily="34" charset="0"/>
              </a:rPr>
              <a:t>Cơ quan</a:t>
            </a:r>
            <a:r>
              <a:rPr lang="en-US" sz="900">
                <a:solidFill>
                  <a:schemeClr val="bg1"/>
                </a:solidFill>
                <a:latin typeface="Helvetica" panose="020B0604020202020204" pitchFamily="34" charset="0"/>
                <a:ea typeface="ＭＳ 明朝" charset="-128"/>
                <a:cs typeface="Helvetica" panose="020B0604020202020204" pitchFamily="34" charset="0"/>
              </a:rPr>
              <a:t> có thẩm quyền</a:t>
            </a:r>
            <a:r>
              <a:rPr lang="vi-VN" sz="900">
                <a:solidFill>
                  <a:schemeClr val="bg1"/>
                </a:solidFill>
                <a:latin typeface="Helvetica" panose="020B0604020202020204" pitchFamily="34" charset="0"/>
                <a:ea typeface="ＭＳ 明朝" charset="-128"/>
                <a:cs typeface="Helvetica" panose="020B0604020202020204" pitchFamily="34" charset="0"/>
              </a:rPr>
              <a:t>, </a:t>
            </a:r>
            <a:r>
              <a:rPr lang="en-US" sz="900">
                <a:solidFill>
                  <a:schemeClr val="bg1"/>
                </a:solidFill>
                <a:latin typeface="Helvetica" panose="020B0604020202020204" pitchFamily="34" charset="0"/>
                <a:ea typeface="ＭＳ 明朝" charset="-128"/>
                <a:cs typeface="Helvetica" panose="020B0604020202020204" pitchFamily="34" charset="0"/>
              </a:rPr>
              <a:t>Các trang mạng xã hội phổ biến</a:t>
            </a:r>
            <a:r>
              <a:rPr lang="vi-VN" sz="900">
                <a:solidFill>
                  <a:schemeClr val="bg1"/>
                </a:solidFill>
                <a:latin typeface="Helvetica" panose="020B0604020202020204" pitchFamily="34" charset="0"/>
                <a:ea typeface="ＭＳ 明朝" charset="-128"/>
                <a:cs typeface="Helvetica" panose="020B0604020202020204" pitchFamily="34" charset="0"/>
              </a:rPr>
              <a:t>, </a:t>
            </a:r>
            <a:r>
              <a:rPr lang="en-US" sz="900">
                <a:solidFill>
                  <a:schemeClr val="bg1"/>
                </a:solidFill>
                <a:latin typeface="Helvetica" panose="020B0604020202020204" pitchFamily="34" charset="0"/>
                <a:ea typeface="ＭＳ 明朝" charset="-128"/>
                <a:cs typeface="Helvetica" panose="020B0604020202020204" pitchFamily="34" charset="0"/>
              </a:rPr>
              <a:t>Mối q</a:t>
            </a:r>
            <a:r>
              <a:rPr lang="vi-VN" sz="900">
                <a:solidFill>
                  <a:schemeClr val="bg1"/>
                </a:solidFill>
                <a:latin typeface="Helvetica" panose="020B0604020202020204" pitchFamily="34" charset="0"/>
                <a:ea typeface="ＭＳ 明朝" charset="-128"/>
                <a:cs typeface="Helvetica" panose="020B0604020202020204" pitchFamily="34" charset="0"/>
              </a:rPr>
              <a:t>uan hệ </a:t>
            </a:r>
            <a:r>
              <a:rPr lang="en-US" sz="900">
                <a:solidFill>
                  <a:schemeClr val="bg1"/>
                </a:solidFill>
                <a:latin typeface="Helvetica" panose="020B0604020202020204" pitchFamily="34" charset="0"/>
                <a:ea typeface="ＭＳ 明朝" charset="-128"/>
                <a:cs typeface="Helvetica" panose="020B0604020202020204" pitchFamily="34" charset="0"/>
              </a:rPr>
              <a:t>giữa các công ty quảng cáo	</a:t>
            </a:r>
            <a:endParaRPr lang="en-US" sz="900" dirty="0">
              <a:solidFill>
                <a:schemeClr val="bg1"/>
              </a:solidFill>
              <a:latin typeface="Helvetica" panose="020B0604020202020204" pitchFamily="34" charset="0"/>
              <a:ea typeface="ＭＳ 明朝" charset="-128"/>
              <a:cs typeface="Helvetica" panose="020B0604020202020204" pitchFamily="34" charset="0"/>
            </a:endParaRPr>
          </a:p>
        </p:txBody>
      </p:sp>
    </p:spTree>
    <p:extLst>
      <p:ext uri="{BB962C8B-B14F-4D97-AF65-F5344CB8AC3E}">
        <p14:creationId xmlns:p14="http://schemas.microsoft.com/office/powerpoint/2010/main" val="333310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8;p1"/>
          <p:cNvSpPr txBox="1">
            <a:spLocks noGrp="1"/>
          </p:cNvSpPr>
          <p:nvPr>
            <p:ph type="ctrTitle" idx="4294967295"/>
          </p:nvPr>
        </p:nvSpPr>
        <p:spPr>
          <a:xfrm>
            <a:off x="740525" y="1532936"/>
            <a:ext cx="10946625" cy="1570697"/>
          </a:xfrm>
          <a:prstGeom prst="rect">
            <a:avLst/>
          </a:prstGeom>
          <a:noFill/>
          <a:ln>
            <a:noFill/>
          </a:ln>
        </p:spPr>
        <p:txBody>
          <a:bodyPr spcFirstLastPara="1" vert="horz" wrap="square" lIns="26775" tIns="26775" rIns="26775" bIns="26775" rtlCol="0" anchor="b" anchorCtr="0">
            <a:noAutofit/>
          </a:bodyPr>
          <a:lstStyle/>
          <a:p>
            <a:pPr>
              <a:lnSpc>
                <a:spcPct val="100000"/>
              </a:lnSpc>
              <a:spcBef>
                <a:spcPts val="0"/>
              </a:spcBef>
              <a:buClr>
                <a:schemeClr val="dk1"/>
              </a:buClr>
              <a:buSzPts val="12000"/>
            </a:pPr>
            <a:r>
              <a:rPr lang="en-US" sz="4500" b="1" dirty="0">
                <a:latin typeface="+mj-lt"/>
                <a:ea typeface="Century Gothic"/>
                <a:cs typeface="Century Gothic"/>
                <a:sym typeface="Century Gothic"/>
              </a:rPr>
              <a:t>4</a:t>
            </a:r>
            <a:r>
              <a:rPr lang="en-US" sz="4500" b="1" smtClean="0">
                <a:latin typeface="+mj-lt"/>
                <a:ea typeface="Century Gothic"/>
                <a:cs typeface="Century Gothic"/>
                <a:sym typeface="Century Gothic"/>
              </a:rPr>
              <a:t>. </a:t>
            </a:r>
            <a:r>
              <a:rPr lang="en-US" sz="4500" b="1" dirty="0">
                <a:latin typeface="+mj-lt"/>
                <a:ea typeface="Century Gothic"/>
                <a:cs typeface="Century Gothic"/>
                <a:sym typeface="Century Gothic"/>
              </a:rPr>
              <a:t>H</a:t>
            </a:r>
            <a:r>
              <a:rPr lang="vi-VN" sz="4500" b="1" dirty="0">
                <a:latin typeface="+mj-lt"/>
                <a:ea typeface="Century Gothic"/>
                <a:cs typeface="Century Gothic"/>
                <a:sym typeface="Century Gothic"/>
              </a:rPr>
              <a:t>ư</a:t>
            </a:r>
            <a:r>
              <a:rPr lang="en-US" sz="4500" b="1" dirty="0" err="1">
                <a:latin typeface="+mj-lt"/>
                <a:ea typeface="Century Gothic"/>
                <a:cs typeface="Century Gothic"/>
                <a:sym typeface="Century Gothic"/>
              </a:rPr>
              <a:t>ớng</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tiếp</a:t>
            </a:r>
            <a:r>
              <a:rPr lang="en-US" sz="4500" b="1" dirty="0">
                <a:latin typeface="+mj-lt"/>
                <a:ea typeface="Century Gothic"/>
                <a:cs typeface="Century Gothic"/>
                <a:sym typeface="Century Gothic"/>
              </a:rPr>
              <a:t> </a:t>
            </a:r>
            <a:r>
              <a:rPr lang="en-US" sz="4500" b="1" dirty="0" err="1">
                <a:latin typeface="+mj-lt"/>
                <a:ea typeface="Century Gothic"/>
                <a:cs typeface="Century Gothic"/>
                <a:sym typeface="Century Gothic"/>
              </a:rPr>
              <a:t>cận</a:t>
            </a:r>
            <a:endParaRPr sz="4500" b="1" dirty="0">
              <a:latin typeface="+mj-lt"/>
              <a:ea typeface="Century Gothic"/>
              <a:cs typeface="Century Gothic"/>
              <a:sym typeface="Century Gothic"/>
            </a:endParaRPr>
          </a:p>
        </p:txBody>
      </p:sp>
    </p:spTree>
    <p:extLst>
      <p:ext uri="{BB962C8B-B14F-4D97-AF65-F5344CB8AC3E}">
        <p14:creationId xmlns:p14="http://schemas.microsoft.com/office/powerpoint/2010/main" val="3979524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4A751F-6CA3-4D75-86B9-1C79FA1F509E}" vid="{9680811A-B8A1-4350-8F14-A056E7566B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TNI PP Template Final</Template>
  <TotalTime>16436</TotalTime>
  <Words>5401</Words>
  <Application>Microsoft Office PowerPoint</Application>
  <PresentationFormat>Widescreen</PresentationFormat>
  <Paragraphs>880</Paragraphs>
  <Slides>35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vt:lpstr>
      <vt:lpstr>Calibri</vt:lpstr>
      <vt:lpstr>Calibri Light</vt:lpstr>
      <vt:lpstr>Century Gothic</vt:lpstr>
      <vt:lpstr>Gill Sans</vt:lpstr>
      <vt:lpstr>Helvetica</vt:lpstr>
      <vt:lpstr>Lato</vt:lpstr>
      <vt:lpstr>Lato Light</vt:lpstr>
      <vt:lpstr>ＭＳ 明朝</vt:lpstr>
      <vt:lpstr>Open Sans</vt:lpstr>
      <vt:lpstr>Roboto</vt:lpstr>
      <vt:lpstr>Times</vt:lpstr>
      <vt:lpstr>Times New Roman</vt:lpstr>
      <vt:lpstr>ヒラギノ角ゴ ProN W3</vt:lpstr>
      <vt:lpstr>Office Theme</vt:lpstr>
      <vt:lpstr>Xử Lí Khủng Hoảng Truyền Thông Phúc Thẩm </vt:lpstr>
      <vt:lpstr>PowerPoint Presentation</vt:lpstr>
      <vt:lpstr>1. Mục tiêu</vt:lpstr>
      <vt:lpstr>PowerPoint Presentation</vt:lpstr>
      <vt:lpstr>1. KPI</vt:lpstr>
      <vt:lpstr>PowerPoint Presentation</vt:lpstr>
      <vt:lpstr>3. Quy trình theo dõi diễn tiến sự việc</vt:lpstr>
      <vt:lpstr>PowerPoint Presentation</vt:lpstr>
      <vt:lpstr>4. Hướng tiếp cận</vt:lpstr>
      <vt:lpstr>PowerPoint Presentation</vt:lpstr>
      <vt:lpstr>PowerPoint Presentation</vt:lpstr>
      <vt:lpstr>PowerPoint Presentation</vt:lpstr>
      <vt:lpstr>PowerPoint Presentation</vt:lpstr>
      <vt:lpstr>5. Các kênh tiếp cận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Ngân sách đề xuất</vt:lpstr>
      <vt:lpstr>PowerPoint Presentation</vt:lpstr>
      <vt:lpstr>7. Dự đoán hành động của đối thủ</vt:lpstr>
      <vt:lpstr>PowerPoint Presentation</vt:lpstr>
      <vt:lpstr>8. Chiến thuật đối phó</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 Ha</dc:creator>
  <cp:lastModifiedBy>Dell</cp:lastModifiedBy>
  <cp:revision>1145</cp:revision>
  <dcterms:created xsi:type="dcterms:W3CDTF">2018-05-22T03:40:30Z</dcterms:created>
  <dcterms:modified xsi:type="dcterms:W3CDTF">2019-11-15T12:30:33Z</dcterms:modified>
</cp:coreProperties>
</file>